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92"/>
  </p:notesMasterIdLst>
  <p:sldIdLst>
    <p:sldId id="407" r:id="rId2"/>
    <p:sldId id="309" r:id="rId3"/>
    <p:sldId id="310" r:id="rId4"/>
    <p:sldId id="311" r:id="rId5"/>
    <p:sldId id="313" r:id="rId6"/>
    <p:sldId id="314" r:id="rId7"/>
    <p:sldId id="315" r:id="rId8"/>
    <p:sldId id="316" r:id="rId9"/>
    <p:sldId id="318" r:id="rId10"/>
    <p:sldId id="312" r:id="rId11"/>
    <p:sldId id="320" r:id="rId12"/>
    <p:sldId id="321" r:id="rId13"/>
    <p:sldId id="322" r:id="rId14"/>
    <p:sldId id="323" r:id="rId15"/>
    <p:sldId id="324" r:id="rId16"/>
    <p:sldId id="325" r:id="rId17"/>
    <p:sldId id="327" r:id="rId18"/>
    <p:sldId id="329" r:id="rId19"/>
    <p:sldId id="330" r:id="rId20"/>
    <p:sldId id="331" r:id="rId21"/>
    <p:sldId id="332" r:id="rId22"/>
    <p:sldId id="333" r:id="rId23"/>
    <p:sldId id="334" r:id="rId24"/>
    <p:sldId id="335" r:id="rId25"/>
    <p:sldId id="336" r:id="rId26"/>
    <p:sldId id="337" r:id="rId27"/>
    <p:sldId id="338" r:id="rId28"/>
    <p:sldId id="339" r:id="rId29"/>
    <p:sldId id="340" r:id="rId30"/>
    <p:sldId id="341" r:id="rId31"/>
    <p:sldId id="342" r:id="rId32"/>
    <p:sldId id="343" r:id="rId33"/>
    <p:sldId id="344" r:id="rId34"/>
    <p:sldId id="345" r:id="rId35"/>
    <p:sldId id="346" r:id="rId36"/>
    <p:sldId id="347" r:id="rId37"/>
    <p:sldId id="348" r:id="rId38"/>
    <p:sldId id="349" r:id="rId39"/>
    <p:sldId id="350" r:id="rId40"/>
    <p:sldId id="351" r:id="rId41"/>
    <p:sldId id="352" r:id="rId42"/>
    <p:sldId id="353" r:id="rId43"/>
    <p:sldId id="354" r:id="rId44"/>
    <p:sldId id="355" r:id="rId45"/>
    <p:sldId id="357" r:id="rId46"/>
    <p:sldId id="358" r:id="rId47"/>
    <p:sldId id="359" r:id="rId48"/>
    <p:sldId id="360" r:id="rId49"/>
    <p:sldId id="361" r:id="rId50"/>
    <p:sldId id="362" r:id="rId51"/>
    <p:sldId id="363" r:id="rId52"/>
    <p:sldId id="364" r:id="rId53"/>
    <p:sldId id="365" r:id="rId54"/>
    <p:sldId id="366" r:id="rId55"/>
    <p:sldId id="367" r:id="rId56"/>
    <p:sldId id="368" r:id="rId57"/>
    <p:sldId id="369" r:id="rId58"/>
    <p:sldId id="370" r:id="rId59"/>
    <p:sldId id="371" r:id="rId60"/>
    <p:sldId id="372" r:id="rId61"/>
    <p:sldId id="373" r:id="rId62"/>
    <p:sldId id="374" r:id="rId63"/>
    <p:sldId id="375" r:id="rId64"/>
    <p:sldId id="377" r:id="rId65"/>
    <p:sldId id="378" r:id="rId66"/>
    <p:sldId id="379" r:id="rId67"/>
    <p:sldId id="380" r:id="rId68"/>
    <p:sldId id="381" r:id="rId69"/>
    <p:sldId id="382" r:id="rId70"/>
    <p:sldId id="383" r:id="rId71"/>
    <p:sldId id="384" r:id="rId72"/>
    <p:sldId id="386" r:id="rId73"/>
    <p:sldId id="387" r:id="rId74"/>
    <p:sldId id="388" r:id="rId75"/>
    <p:sldId id="389" r:id="rId76"/>
    <p:sldId id="390" r:id="rId77"/>
    <p:sldId id="391" r:id="rId78"/>
    <p:sldId id="392" r:id="rId79"/>
    <p:sldId id="393" r:id="rId80"/>
    <p:sldId id="394" r:id="rId81"/>
    <p:sldId id="395" r:id="rId82"/>
    <p:sldId id="396" r:id="rId83"/>
    <p:sldId id="397" r:id="rId84"/>
    <p:sldId id="398" r:id="rId85"/>
    <p:sldId id="399" r:id="rId86"/>
    <p:sldId id="400" r:id="rId87"/>
    <p:sldId id="401" r:id="rId88"/>
    <p:sldId id="402" r:id="rId89"/>
    <p:sldId id="403" r:id="rId90"/>
    <p:sldId id="404" r:id="rId91"/>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083">
          <p15:clr>
            <a:srgbClr val="A4A3A4"/>
          </p15:clr>
        </p15:guide>
        <p15:guide id="2" pos="28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4" d="100"/>
          <a:sy n="64" d="100"/>
        </p:scale>
        <p:origin x="1340" y="-112"/>
      </p:cViewPr>
      <p:guideLst>
        <p:guide orient="horz" pos="2083"/>
        <p:guide pos="2891"/>
      </p:guideLst>
    </p:cSldViewPr>
  </p:slideViewPr>
  <p:notesTextViewPr>
    <p:cViewPr>
      <p:scale>
        <a:sx n="100" d="100"/>
        <a:sy n="100" d="100"/>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4.e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emf"/><Relationship Id="rId1" Type="http://schemas.openxmlformats.org/officeDocument/2006/relationships/image" Target="../media/image49.wmf"/><Relationship Id="rId6" Type="http://schemas.openxmlformats.org/officeDocument/2006/relationships/image" Target="../media/image54.emf"/><Relationship Id="rId5" Type="http://schemas.openxmlformats.org/officeDocument/2006/relationships/image" Target="../media/image53.wmf"/><Relationship Id="rId4" Type="http://schemas.openxmlformats.org/officeDocument/2006/relationships/image" Target="../media/image5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image" Target="../media/image63.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emf"/><Relationship Id="rId4" Type="http://schemas.openxmlformats.org/officeDocument/2006/relationships/image" Target="../media/image69.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image" Target="../media/image71.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image" Target="../media/image7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7.wmf"/><Relationship Id="rId1" Type="http://schemas.openxmlformats.org/officeDocument/2006/relationships/image" Target="../media/image76.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79.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image" Target="../media/image81.wmf"/><Relationship Id="rId1" Type="http://schemas.openxmlformats.org/officeDocument/2006/relationships/image" Target="../media/image80.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87.wmf"/><Relationship Id="rId1" Type="http://schemas.openxmlformats.org/officeDocument/2006/relationships/image" Target="../media/image8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wmf"/></Relationships>
</file>

<file path=ppt/drawings/_rels/vmlDrawing45.vml.rels><?xml version="1.0" encoding="UTF-8" standalone="yes"?>
<Relationships xmlns="http://schemas.openxmlformats.org/package/2006/relationships"><Relationship Id="rId2" Type="http://schemas.openxmlformats.org/officeDocument/2006/relationships/image" Target="../media/image95.wmf"/><Relationship Id="rId1" Type="http://schemas.openxmlformats.org/officeDocument/2006/relationships/image" Target="../media/image94.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drawings/_rels/vmlDrawing49.vml.rels><?xml version="1.0" encoding="UTF-8" standalone="yes"?>
<Relationships xmlns="http://schemas.openxmlformats.org/package/2006/relationships"><Relationship Id="rId2" Type="http://schemas.openxmlformats.org/officeDocument/2006/relationships/image" Target="../media/image105.wmf"/><Relationship Id="rId1" Type="http://schemas.openxmlformats.org/officeDocument/2006/relationships/image" Target="../media/image10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107.wmf"/><Relationship Id="rId1" Type="http://schemas.openxmlformats.org/officeDocument/2006/relationships/image" Target="../media/image106.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108.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109.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9.emf"/></Relationships>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3-23T03:11:26.590"/>
    </inkml:context>
    <inkml:brush xml:id="br0">
      <inkml:brushProperty name="width" value="0.05292" units="cm"/>
      <inkml:brushProperty name="height" value="0.05292" units="cm"/>
      <inkml:brushProperty name="color" value="#FF0000"/>
    </inkml:brush>
  </inkml:definitions>
  <inkml:trace contextRef="#ctx0" brushRef="#br0">15346 9543 0,'18'0'62,"52"0"-46,36 0-16,71 0 15,669 0 17,-281 0-1,-459 0-31,-36 0 16,-52 0 62,-1 0-63</inkml:trace>
  <inkml:trace contextRef="#ctx0" brushRef="#br0" timeOffset="591.3919">18698 9666 0,'17'-18'31,"18"18"-15,18 0-16,18 0 16,-1 36-16,266 52 31,-107-88 0,-70-18-15,70 1-1,0-54 1,-193 53 0</inkml:trace>
  <inkml:trace contextRef="#ctx0" brushRef="#br0" timeOffset="1348.7255">16299 10848 0,'0'-18'47,"88"18"-32,124 0-15,1110 0 32,795 0-1,-1729-35-31,-176 17 16,-71-17-16,-88 35 15</inkml:trace>
</inkml:ink>
</file>

<file path=ppt/ink/ink2.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3-29T06:09:53.495"/>
    </inkml:context>
    <inkml:brush xml:id="br0">
      <inkml:brushProperty name="width" value="0.05292" units="cm"/>
      <inkml:brushProperty name="height" value="0.05292" units="cm"/>
      <inkml:brushProperty name="color" value="#FF0000"/>
    </inkml:brush>
  </inkml:definitions>
  <inkml:trace contextRef="#ctx0" brushRef="#br0">10672 16757 0</inkml:trace>
</inkml:ink>
</file>

<file path=ppt/ink/ink3.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3-29T07:19:20.120"/>
    </inkml:context>
    <inkml:brush xml:id="br0">
      <inkml:brushProperty name="width" value="0.05292" units="cm"/>
      <inkml:brushProperty name="height" value="0.05292" units="cm"/>
      <inkml:brushProperty name="color" value="#FF0000"/>
    </inkml:brush>
  </inkml:definitions>
  <inkml:trace contextRef="#ctx0" brushRef="#br0">11413 6738 0,'17'0'156,"89"0"-140,653 0 15,-618 0-31,70 0 16,1 0-16,-36 0 15,-70 0-15,247 0 47,-300 0-47,18 0 0,17 0 32,0 0-32,-53 0 0,0 0 15,-17 0 1,0 0-1,-1 0 1,19 0-16,-19 0 16,19 0-16,-1 0 15,18 0 1,17 0-16,36 0 0,-18 0 16,18 0-16,-35 0 15,123 0 1,-88 0-16,-53 0 15,-1 0-15,1 0 16,-17 0-16,-19 35 31,19-35-15,-19 0 0,89 0-1,18 36-15,-72-19 16,19 1-16,17-18 15,0 18-15,-35-1 16,0 1 0,0-18-16,-18 17 0,1 1 15</inkml:trace>
  <inkml:trace contextRef="#ctx0" brushRef="#br0" timeOffset="120529.1911">12806 10407 0,'18'0'47,"-1"18"-47,-17 17 16,18 53-1,0-17-15,-18 228 31,17-193-31,1 18 16,0-18 0,-1-53-16,-17-36 15,18 18-15,17-35 47,-17 18-31,17-18-16,-17 35 15,17-35 1,-17 18-16,35 0 16,-18 17-16,-17-17 15,17 17-15,0-35 16,0 0 0,-17 0-1,17 0 1,-17-18-1,0 1-15,-1-36 16,1 0-16,17-35 16,-17 35-16,17-141 15,-17 141 1,-18 0-16,0-18 16,0 36-1,0 17 1,-18-17-1,0 17 1,1-17-16,-19 17 47,19 18-31</inkml:trace>
  <inkml:trace contextRef="#ctx0" brushRef="#br0" timeOffset="121966.2426">13265 15187 0,'-18'0'31,"-17"18"-15,17 52-1,-52 18 1,-89 248 0,124-231-1,35-16-15,0-36 16,0 17-16,0 1 16,0-1-16,17 18 15,36 18 1,-18-88-16,1 17 15,-19 0-15,72 36 32,-19-71 15,-70-18-47,35 1 15,-17-19-15,53 1 16,-18-35-16,17 17 15,-35-18-15,-17 18 16,0-35 0,-18-18-16,0 36 15,0-71-15,0 35 0,0 18 16,-18-54 0,-35-34-16,-35 53 15,0-1-15,17 53 16,36-17-16,-36 18 15,54 34 1</inkml:trace>
  <inkml:trace contextRef="#ctx0" brushRef="#br0" timeOffset="124645.0751">15417 11783 0,'17'0'94,"19"0"-94,-1-35 15,71-36 1,-53 53-16,-18-35 15,18 18-15,0-18 16,-18-17-16,36 17 16,-36 0-16,0 18 15,53-89 1,-70 53 0,35 1-16,0-1 0,-36 18 15,1-141 1,-18 124-16,0-71 15,0 0 1,0 0-16,0 35 16,0-18-16,18 54 15,-18-19 1,0 54-16,0 0 78,-53 35-62,-88 0-1,-71 53-15,18 0 0,-476 317 32,440-229-32,-34 124 15,158-142 1,35 71-1,71-105-15,0 69 16,0-105 0,18 18-1,0-36-15,35-17 16,-36 17 0,36 18-16,18 53 15,17-36-15,71 1 16,-1 35-16,-34 0 0,35-36 15,88 36 1,-194-88 0,-18 17-16,53-18 15,-53-17 1,1 0 0,-1-17-16,35-1 15,-34-17-15,140-89 16,-123 72-1,18 16-15,-36-17 16,0 18-16,36-212 31,-71 141-31,0-35 16,0-35 0,0 17-16,-18 18 0,-17-71 15,-36-158 1,-17 176-16,35 35 15,35 88 1,-52-34-16,17-1 0,-18-18 31,1 54-31,52 35 0,-17 17 16,0 0 0,-1 18-16,-17 0 15,18 0 1,-35 0-16,-71 88 15,35 71 1,-106 141 0,106-88-16,53-18 15,18-18-15,17 1 16,54 228 0,17-246-1,105 35 1,-87-141-16,-18 17 15,0-34-15,35-19 16,0 1-16,-17-18 16,-18 0-16,17 0 15,-17 0-15,-18-18 16,-17-17-16,35-18 16,53-17-16,-53-1 15,105-105 1,-52 105-16,-71-17 15,-17 17 1,17 36-16,-17 0 0,0 17 16,-18 1-1,0-36 1,0-18-16,-18 1 16,-35 17-16,-17 0 15,17 0-15,-18 18 16,-17-36-16,35 36 15,18-1-15,-1 36 16,-16 0 15,34 36-31,-123 510 32,141-228-32,0 105 15,17-282 1,1-52-16,17-1 15,-17-71 1,17-17 0,1 0-16,69 0 0,195-105 31,-141-36-31,70-18 16,1-18-16,-54-17 15,0-17-15,1-336 16,-177 353-1,-71 70 1,-105 1-16,17-18 16,-194-53-1,177 141-15,-1 35 16,19-35-16,-1 89 16,71-1-16,0 71 15,-142 176 1,177-123-16,18 52 15</inkml:trace>
  <inkml:trace contextRef="#ctx0" brushRef="#br0" timeOffset="128997.1105">18768 9754 0,'-18'0'15,"18"36"17,0-1-32,0 53 0,0 0 15,0 0-15,71 195 32,-36-195-32,18 35 15,53-17 1,-71-71-16,1-35 0,-1 0 15,-17-17 1,17-1-16,35-123 16,1 71-1,52-89 1,-52 35-16,17 1 16,-17 35-16,35-89 15,-106 142 1,0 53 78,0 52-94,0 36 15,0 35-15,17 71 16,107 176-1,-107-300 1,1-53 0,0-35 15,52-17-31,89-142 16,-18 0-1,-18 0-15,213-140 16,-231 157-1,19 19-15,-54 35 16,-34-18 15</inkml:trace>
  <inkml:trace contextRef="#ctx0" brushRef="#br0" timeOffset="129540.8212">21202 9190 0,'0'35'32,"36"106"-32,16 0 15,284 441 1,-107-264-1,-123-124 1,35-35 0,-88-71-16,35 0 15,-88-53-15,0-52 94,18-36-94</inkml:trace>
  <inkml:trace contextRef="#ctx0" brushRef="#br0" timeOffset="129941.2741">22402 10178 0,'-36'0'16,"19"0"-1,-1 0-15,-141 88 16,71-18-1,-123 107 1,87-107-16,1 1 16,52-36-1,-17 36-15,0-18 16</inkml:trace>
  <inkml:trace contextRef="#ctx0" brushRef="#br0" timeOffset="130487.4787">22666 10301 0,'0'-35'63,"53"35"-32,-18 0-31,36 0 0,141 0 31,-177 0-31</inkml:trace>
  <inkml:trace contextRef="#ctx0" brushRef="#br0" timeOffset="131006.7016">22860 9807 0,'-17'0'31,"17"71"-15,0-18-16,0 53 16,0-1-16,0 1 15,0 88 1,0-141 0,0 0-16,0-18 15,0 1-15,0-19 16,0 36-16,0 35 31,-18 1-31,18-37 16,-53 37-16,35-54 15,1 35 1,-18-52 15</inkml:trace>
  <inkml:trace contextRef="#ctx0" brushRef="#br0" timeOffset="131975.8678">23319 8978 0,'0'0'0,"18"71"0,-18 35 15,123 458 1,-88-352 0,36 335 15,-71-442-31,0 1 0,0-53 16,0-18-16,0 1 15,0-72 48,-35-105-48,35 35 1,0 18-16,0 35 16,0 18-16,0-18 15,0-17 1,17 17-16,-17 35 15,18-35-15,0 18 16,34 0 0,1-18-1,-17 53 32,-19 35-31,36 53-16,-35-53 15,17-17 1,-17 70 0,-1-70-16,-17 35 15,0-18-15,0 0 16,0 1 0,-17-1-16,-19-17 15,19-1-15,-18 1 16,-36 35-1,0-18-15,19 36 16,-19-19-16,-123 195 31,176-211-15,1-1 0,-19-17-16</inkml:trace>
  <inkml:trace contextRef="#ctx0" brushRef="#br0" timeOffset="132813.6626">18398 11148 0,'17'-18'31,"54"0"-15,529-34 0,-283 16-1,71 36-15,671 0 16,-336 0-1,-71 0-15,-87 0 16,-54 0-16,160 0 31,-495 0-31,-70-17 16</inkml:trace>
  <inkml:trace contextRef="#ctx0" brushRef="#br0" timeOffset="134709.4663">18927 11836 0,'-18'-18'63,"18"0"-63,0-34 15,0-54 1,0-706 15,-35-123-15,35-282-16,-35 547 15,-18-1217 17,53 1446-32,0 53 0,0 35 15,-18 35 1,-17 71-16,-18 89 15,18 52 1,17 88-16</inkml:trace>
  <inkml:trace contextRef="#ctx0" brushRef="#br0" timeOffset="135152.0088">18627 3651 0,'-35'0'16,"-71"106"0,35 18-16,-176 281 31,142-246-31,-54 388 47,176-653 15</inkml:trace>
  <inkml:trace contextRef="#ctx0" brushRef="#br0" timeOffset="135422.9839">18645 3828 0,'35'0'0,"0"35"16,0-17-16,-17 52 16,35 1-1,18 17-15,-19 35 0,19-34 16,0 69-16,-18-70 16,-18-35-16,0 18 15,-17-36-15,35 18 16,-36-35-1,-17-1 1</inkml:trace>
  <inkml:trace contextRef="#ctx0" brushRef="#br0" timeOffset="143868.8745">18468 12241 0,'-17'0'32,"-1"18"-17,-35 35 1,-17 35-16,34 0 16,-34 124-1,52-106-15,-35 88 31,35-71-31,1-70 0,-1 194 32,18-194-17,0 18-15,0 17 0,0-35 16,35 35-16,142 124 31,-89-142-31,36 36 0,-19 18 16,195 105-1,-176-141 1,17-17-16,-18-1 16,-35-17-16,-17-18 15,0-35-15,-18 0 16,17 0-16,1 0 16,70 0-16,0-35 15,53 17-15,-35-87 16,-1-1-16,107-247 15,-177 159 1,-35-35-16,-35 17 16,-71-352-1,-106 299-15,-17 0 16,17 36-16,-335-265 31,335 388-31,1 18 16,34 18-1,1 34-15,-19 1 16,107 35 0,18 0-1,-19 0-15,36 18 16,-17-1-16,-36 1 16,17 0-16,19 17 15,-19-18-15</inkml:trace>
  <inkml:trace contextRef="#ctx0" brushRef="#br0" timeOffset="145496.182">20850 12841 0,'-18'-18'16,"0"18"0,-17 0-16,-141 124 15,52-89 1,36 18-16,0-18 16,-212 159 15,247-158-31,-159 140 31,177-123-31,17 35 16,18-17-16,36 88 31,17-107-31,52 54 16,-52-70-1,35-1-15,89 88 16,-18-52-1,-1 35-15,319 0 32,-336-106-32,-18 0 15,-70 0-15,-18 0 16,36-18 0,-71-17-16,18-1 15,-1-17-15,-17-35 16,0-53-1,0 35-15,-35-176 16,-18 53-16,0 52 16,-70-52-1,-36 70-15,-88-264 16,88 317 0,0 0-16,1-35 15,34 71-15,36 17 16,17 35-16,36 18 15,0 18 1,-36 70 0,36-35-16,-35 17 15,34 19-15,1 52 16,17-18-16,1 230 31,17-177-31,0 71 0,53-17 16,35 140-1,18-176-15,-53-53 16,17-17-16,1-1 16,140 159-1,-140-229-15,1217-794 94,-1130 618-94,-34-53 0,-71 34 16,-18-16-16,-35 17 31,-18-1-31,-35-52 0,-52 36 16,-19 34-16,54 1 15,-72-1-15,1 36 16,-17 35-16,-1 0 15,-18 53-15,36 0 16,0 18-16,-88-1 16,52 19-16,-52 70 15,70-1-15,1 37 16,34-19-16,-17 36 16,71-36-16,17 71 15,17-17-15,36-1 16,18-52-16,158 140 31,-123-193-31,53-1 16,-35-70-1,-54-17 1,36-36 0,18 17-16,-36 1 15</inkml:trace>
  <inkml:trace contextRef="#ctx0" brushRef="#br0" timeOffset="146279.7041">22384 15064 0,'0'0'0,"-35"-53"16,-53 17-16,-1 19 15,-422-89 17,299 106-32,-352 141 31,440-70-31,71-1 15,-17 18-15,-18 106 16,-1 18-16,37 123 16,-54 194-1,106-246-15,0-36 16,0-36 0,0 1-16,0 0 0,0-36 15,0 0-15,-36-17 16,19-53-16,-36-18 15,35 36-15,-52-36 16,-1 0 0,18-18-16,0-52 15,-17 0-15,17-18 16,-18 0-16,-35 0 16,-88-18-16,-17 0 15,-107-34-15,-87-54 16,69-35-16,54 0 15,-18-18-15</inkml:trace>
  <inkml:trace contextRef="#ctx0" brushRef="#br0" timeOffset="146912.0858">18292 15946 0,'18'-36'46,"140"36"-30,89 18-16,353 17 16,-283-35-1,36 53-15,476 18 16,-511-18 0,229 70-1,-406-105-15,-106-1 31</inkml:trace>
  <inkml:trace contextRef="#ctx0" brushRef="#br0" timeOffset="164452.7201">24166 16581 0,'0'0'0</inkml:trace>
</inkml:ink>
</file>

<file path=ppt/ink/ink4.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3-29T07:23:00.989"/>
    </inkml:context>
    <inkml:brush xml:id="br0">
      <inkml:brushProperty name="width" value="0.05292" units="cm"/>
      <inkml:brushProperty name="height" value="0.05292" units="cm"/>
      <inkml:brushProperty name="color" value="#FF0000"/>
    </inkml:brush>
  </inkml:definitions>
  <inkml:trace contextRef="#ctx0" brushRef="#br0">2382 11130 0,'0'53'46,"0"18"-46,0 70 16,0 106-16,0 35 16,88 282-1,0-264-15,159 617 32,-177-864-17,-34-123 16,369-1077 1,-316 865-17,-1-18-15,35 18 16,-17-88 0,-88 246-16,-1 71 15,-17 88 48,0 107-63,0 34 15,0 36-15,0 105 16,0 1-16,0 34 16,0 1-16,71-71 15,-18-17-15,35-71 31,-53-176-31,1-18 16,-19-36-16,19 1 16,87-141-16,230-371 31,-124 194-31,53-70 16,18-89-16,18 18 15,-54 18-15</inkml:trace>
  <inkml:trace contextRef="#ctx0" brushRef="#br0" timeOffset="4888.7522">6897 12471 0,'-35'-18'62,"0"18"-62,17 0 16,-88 18-16,-70 70 15,-18-70-15,53 17 16,-195 35 0,195-52-16,53 35 15,-35-18 17,123 53 14,0-17-46,0 17 16,0-35 0,0 18-16,0 87 15,0-69 1,0-19-16,0 36 16,17-18-16,54 141 15,-18-70 1,123 35-1,-88-106-15,-17 36 16,-1-54-16,124 124 31,-141-194-31,-17 0 16,-1 0 0,-17-17-1,-1-1-15,19-17 0,69-53 16,36-89-1,1 72-15,-89 52 16,387-212 0,-316 247-1,-36-52 1,-53 52-16,-35 1 62,0-19-46,-17-70 0,-19 18-16,-34-35 15,-18 35 1,0-71-16,17 0 0,0 36 16,-34-1-16,-107-105 31,194 211-16,1 1 1,-1 17 15,0 0-15,-17 0-16,17 0 16,-17 0-16,0-18 15,0 18-15</inkml:trace>
</inkml:ink>
</file>

<file path=ppt/ink/ink5.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62.13592" units="1/cm"/>
          <inkml:channelProperty channel="Y" name="resolution" value="62.42775" units="1/cm"/>
          <inkml:channelProperty channel="T" name="resolution" value="1" units="1/dev"/>
        </inkml:channelProperties>
      </inkml:inkSource>
      <inkml:timestamp xml:id="ts0" timeString="2022-04-06T03:33:06.512"/>
    </inkml:context>
    <inkml:brush xml:id="br0">
      <inkml:brushProperty name="width" value="0.05292" units="cm"/>
      <inkml:brushProperty name="height" value="0.05292" units="cm"/>
      <inkml:brushProperty name="color" value="#FF0000"/>
    </inkml:brush>
  </inkml:definitions>
  <inkml:trace contextRef="#ctx0" brushRef="#br0">11430 16845 0,'18'0'109,"88"18"-109,105-18 16,125 17-16,-1-17 15,106 36-15,88-1 16,-88-35-16,141 0 16,-18 0-16,-123 0 15,618 0 1,-177-18 31,-459 18-32,-264 0 1,-18 0-16,-18 0 16,-87 0-16,-1 0 15,0-17 63,-17 17-62,17 0-16,141 0 31,1 0-31,317 35 31,-247 18-31,17-35 0,-52 17 16,-71-35-16,-106 0 31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fld id="{D2A48B96-639E-45A3-A0BA-2464DFDB1FAA}" type="datetimeFigureOut">
              <a:rPr lang="zh-CN" altLang="en-US"/>
              <a:pPr/>
              <a:t>2023-1-17</a:t>
            </a:fld>
            <a:endParaRPr lang="zh-CN" altLang="en-US"/>
          </a:p>
        </p:txBody>
      </p:sp>
      <p:sp>
        <p:nvSpPr>
          <p:cNvPr id="3076"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C67A937-4159-4280-A6F8-29EEB4CF2771}" type="slidenum">
              <a:rPr lang="zh-CN" altLang="en-US"/>
              <a:pPr/>
              <a:t>‹#›</a:t>
            </a:fld>
            <a:endParaRPr lang="zh-CN" altLang="en-US"/>
          </a:p>
        </p:txBody>
      </p:sp>
    </p:spTree>
    <p:extLst>
      <p:ext uri="{BB962C8B-B14F-4D97-AF65-F5344CB8AC3E}">
        <p14:creationId xmlns:p14="http://schemas.microsoft.com/office/powerpoint/2010/main" val="2378919594"/>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noChangeArrowheads="1"/>
          </p:cNvSpPr>
          <p:nvPr>
            <p:ph type="sldImg" idx="4294967295"/>
          </p:nvPr>
        </p:nvSpPr>
        <p:spPr>
          <a:ln/>
        </p:spPr>
      </p:sp>
      <p:sp>
        <p:nvSpPr>
          <p:cNvPr id="10242" name="文本占位符 2"/>
          <p:cNvSpPr>
            <a:spLocks noGrp="1" noChangeArrowheads="1"/>
          </p:cNvSpPr>
          <p:nvPr>
            <p:ph type="body" idx="4294967295"/>
          </p:nvPr>
        </p:nvSpPr>
        <p:spPr>
          <a:ln/>
        </p:spPr>
        <p:txBody>
          <a:bodyPr/>
          <a:lstStyle/>
          <a:p>
            <a:endParaRPr lang="zh-CN" altLang="en-US" smtClean="0"/>
          </a:p>
        </p:txBody>
      </p:sp>
      <p:sp>
        <p:nvSpPr>
          <p:cNvPr id="1024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4AF95063-5BCA-4DFA-8558-EEEC5A0F1076}" type="slidenum">
              <a:rPr lang="zh-CN" altLang="en-US"/>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214313"/>
            <a:ext cx="1951038" cy="59182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150938" y="214313"/>
            <a:ext cx="5740009" cy="59182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0730"/>
          <p:cNvSpPr>
            <a:spLocks noGrp="1"/>
          </p:cNvSpPr>
          <p:nvPr>
            <p:ph type="dt" sz="half" idx="10"/>
          </p:nvPr>
        </p:nvSpPr>
        <p:spPr>
          <a:xfrm>
            <a:off x="1162050" y="6243638"/>
            <a:ext cx="1905000" cy="457200"/>
          </a:xfrm>
          <a:prstGeom prst="rect">
            <a:avLst/>
          </a:prstGeom>
          <a:ln/>
        </p:spPr>
        <p:txBody>
          <a:bodyPr/>
          <a:lstStyle>
            <a:lvl1pPr>
              <a:defRPr/>
            </a:lvl1pPr>
          </a:lstStyle>
          <a:p>
            <a:endParaRPr lang="zh-CN" altLang="en-US"/>
          </a:p>
        </p:txBody>
      </p:sp>
      <p:sp>
        <p:nvSpPr>
          <p:cNvPr id="5" name="页脚占位符 30731"/>
          <p:cNvSpPr>
            <a:spLocks noGrp="1"/>
          </p:cNvSpPr>
          <p:nvPr>
            <p:ph type="ftr" sz="quarter" idx="11"/>
          </p:nvPr>
        </p:nvSpPr>
        <p:spPr>
          <a:xfrm>
            <a:off x="3657600" y="6243638"/>
            <a:ext cx="2895600" cy="457200"/>
          </a:xfrm>
          <a:prstGeom prst="rect">
            <a:avLst/>
          </a:prstGeom>
          <a:ln/>
        </p:spPr>
        <p:txBody>
          <a:bodyPr/>
          <a:lstStyle>
            <a:lvl1pPr>
              <a:defRPr/>
            </a:lvl1pPr>
          </a:lstStyle>
          <a:p>
            <a:endParaRPr lang="zh-CN"/>
          </a:p>
        </p:txBody>
      </p:sp>
      <p:sp>
        <p:nvSpPr>
          <p:cNvPr id="6" name="灯片编号占位符 30732"/>
          <p:cNvSpPr>
            <a:spLocks noGrp="1"/>
          </p:cNvSpPr>
          <p:nvPr>
            <p:ph type="sldNum" sz="quarter" idx="12"/>
          </p:nvPr>
        </p:nvSpPr>
        <p:spPr>
          <a:xfrm>
            <a:off x="7042150" y="6243638"/>
            <a:ext cx="1905000" cy="457200"/>
          </a:xfrm>
          <a:prstGeom prst="rect">
            <a:avLst/>
          </a:prstGeom>
          <a:ln/>
        </p:spPr>
        <p:txBody>
          <a:bodyPr/>
          <a:lstStyle>
            <a:lvl1pPr>
              <a:defRPr/>
            </a:lvl1pPr>
          </a:lstStyle>
          <a:p>
            <a:fld id="{2FBB09AF-6EC3-42CA-B0CC-E2756448AACF}" type="slidenum">
              <a:rPr lang="zh-CN" altLang="en-US"/>
              <a:pPr/>
              <a:t>‹#›</a:t>
            </a:fld>
            <a:endParaRPr lang="zh-CN" altLang="en-US">
              <a:latin typeface="Arial" pitchFamily="34" charset="0"/>
            </a:endParaRPr>
          </a:p>
        </p:txBody>
      </p:sp>
    </p:spTree>
    <p:extLst>
      <p:ext uri="{BB962C8B-B14F-4D97-AF65-F5344CB8AC3E}">
        <p14:creationId xmlns:p14="http://schemas.microsoft.com/office/powerpoint/2010/main" val="3280763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35650076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68950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643890"/>
            <a:ext cx="3008630" cy="1149350"/>
          </a:xfrm>
        </p:spPr>
        <p:txBody>
          <a:bodyPr anchor="b"/>
          <a:lstStyle>
            <a:lvl1pPr algn="l">
              <a:defRPr sz="28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0" y="179324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extLst>
      <p:ext uri="{BB962C8B-B14F-4D97-AF65-F5344CB8AC3E}">
        <p14:creationId xmlns:p14="http://schemas.microsoft.com/office/powerpoint/2010/main" val="2875786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extLst>
      <p:ext uri="{BB962C8B-B14F-4D97-AF65-F5344CB8AC3E}">
        <p14:creationId xmlns:p14="http://schemas.microsoft.com/office/powerpoint/2010/main" val="28287678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8722862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1938" y="609600"/>
            <a:ext cx="1776412" cy="562768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279525" y="609600"/>
            <a:ext cx="5180013" cy="562768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80649120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21198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62050" y="6243638"/>
            <a:ext cx="1905000" cy="457200"/>
          </a:xfrm>
          <a:prstGeom prst="rect">
            <a:avLst/>
          </a:prstGeom>
        </p:spPr>
        <p:txBody>
          <a:bodyPr/>
          <a:lstStyle/>
          <a:p>
            <a:endParaRPr lang="zh-CN" altLang="en-US"/>
          </a:p>
        </p:txBody>
      </p:sp>
      <p:sp>
        <p:nvSpPr>
          <p:cNvPr id="4" name="页脚占位符 3"/>
          <p:cNvSpPr>
            <a:spLocks noGrp="1"/>
          </p:cNvSpPr>
          <p:nvPr>
            <p:ph type="ftr" sz="quarter" idx="11"/>
          </p:nvPr>
        </p:nvSpPr>
        <p:spPr>
          <a:xfrm>
            <a:off x="3657600" y="6243638"/>
            <a:ext cx="2895600" cy="457200"/>
          </a:xfrm>
          <a:prstGeom prst="rect">
            <a:avLst/>
          </a:prstGeom>
        </p:spPr>
        <p:txBody>
          <a:bodyPr/>
          <a:lstStyle/>
          <a:p>
            <a:endParaRPr lang="zh-CN"/>
          </a:p>
        </p:txBody>
      </p:sp>
      <p:sp>
        <p:nvSpPr>
          <p:cNvPr id="5" name="灯片编号占位符 4"/>
          <p:cNvSpPr>
            <a:spLocks noGrp="1"/>
          </p:cNvSpPr>
          <p:nvPr>
            <p:ph type="sldNum" sz="quarter" idx="12"/>
          </p:nvPr>
        </p:nvSpPr>
        <p:spPr>
          <a:xfrm>
            <a:off x="7042150" y="6243638"/>
            <a:ext cx="1905000" cy="457200"/>
          </a:xfrm>
          <a:prstGeom prst="rect">
            <a:avLst/>
          </a:prstGeom>
        </p:spPr>
        <p:txBody>
          <a:bodyPr/>
          <a:lstStyle/>
          <a:p>
            <a:fld id="{2FE7F44D-DD0B-4B98-B006-1B923FDF5620}" type="slidenum">
              <a:rPr lang="zh-CN" altLang="en-US" smtClean="0"/>
              <a:pPr/>
              <a:t>‹#›</a:t>
            </a:fld>
            <a:endParaRPr lang="zh-CN" altLang="en-US">
              <a:latin typeface="Arial" pitchFamily="34" charset="0"/>
            </a:endParaRPr>
          </a:p>
        </p:txBody>
      </p:sp>
    </p:spTree>
    <p:extLst>
      <p:ext uri="{BB962C8B-B14F-4D97-AF65-F5344CB8AC3E}">
        <p14:creationId xmlns:p14="http://schemas.microsoft.com/office/powerpoint/2010/main" val="779265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kumimoji="0" lang="zh-CN" altLang="en-US" sz="3600" b="1" i="0" u="none" strike="noStrike" kern="1000" cap="none" spc="0" normalizeH="0" baseline="0" noProof="1" dirty="0" smtClean="0">
                <a:solidFill>
                  <a:schemeClr val="tx1"/>
                </a:solidFill>
                <a:effectLst/>
                <a:uFillTx/>
                <a:latin typeface="Times New Roman" panose="02020603050405020304" pitchFamily="18" charset="0"/>
                <a:ea typeface="华文行楷" pitchFamily="2" charset="-122"/>
                <a:cs typeface="+mj-cs"/>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28684792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048365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6269251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332936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5" name="TextBox 4"/>
          <p:cNvSpPr txBox="1"/>
          <p:nvPr userDrawn="1"/>
        </p:nvSpPr>
        <p:spPr>
          <a:xfrm>
            <a:off x="6973888" y="93663"/>
            <a:ext cx="2276585" cy="413703"/>
          </a:xfrm>
          <a:prstGeom prst="rect">
            <a:avLst/>
          </a:prstGeom>
          <a:noFill/>
        </p:spPr>
        <p:txBody>
          <a:bodyPr wrap="none">
            <a:spAutoFit/>
          </a:bodyPr>
          <a:lstStyle/>
          <a:p>
            <a:pPr>
              <a:lnSpc>
                <a:spcPct val="130000"/>
              </a:lnSpc>
              <a:buFontTx/>
              <a:buNone/>
            </a:pPr>
            <a:r>
              <a:rPr lang="en-US" altLang="zh-CN" b="1" noProof="1" smtClean="0">
                <a:solidFill>
                  <a:schemeClr val="bg1">
                    <a:lumMod val="50000"/>
                  </a:schemeClr>
                </a:solidFill>
                <a:latin typeface="Times New Roman" panose="02020603050405020304" pitchFamily="18" charset="0"/>
              </a:rPr>
              <a:t>《</a:t>
            </a:r>
            <a:r>
              <a:rPr lang="zh-CN" altLang="en-US" b="1" noProof="1" smtClean="0">
                <a:solidFill>
                  <a:schemeClr val="bg1">
                    <a:lumMod val="50000"/>
                  </a:schemeClr>
                </a:solidFill>
                <a:latin typeface="Times New Roman" panose="02020603050405020304" pitchFamily="18" charset="0"/>
              </a:rPr>
              <a:t>机器人控制技术</a:t>
            </a:r>
            <a:r>
              <a:rPr lang="en-US" altLang="zh-CN" b="1" noProof="1" smtClean="0">
                <a:solidFill>
                  <a:schemeClr val="bg1">
                    <a:lumMod val="50000"/>
                  </a:schemeClr>
                </a:solidFill>
                <a:latin typeface="Times New Roman" panose="02020603050405020304" pitchFamily="18" charset="0"/>
              </a:rPr>
              <a:t>》</a:t>
            </a:r>
            <a:endParaRPr lang="en-US" altLang="zh-CN"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0058889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36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extLst>
      <p:ext uri="{BB962C8B-B14F-4D97-AF65-F5344CB8AC3E}">
        <p14:creationId xmlns:p14="http://schemas.microsoft.com/office/powerpoint/2010/main" val="286401017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1279525" y="1600200"/>
            <a:ext cx="3478213" cy="4637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910138" y="1600200"/>
            <a:ext cx="3478212" cy="4637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8678288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646430"/>
            <a:ext cx="8229600" cy="889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41315235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9">
            <a:extLst>
              <a:ext uri="{BEBA8EAE-BF5A-486C-A8C5-ECC9F3942E4B}">
                <a14:imgProps xmlns:a14="http://schemas.microsoft.com/office/drawing/2010/main">
                  <a14:imgLayer r:embed="rId20">
                    <a14:imgEffect>
                      <a14:artisticLightScreen/>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26" name="图片 1" descr="ppt铜陵学院模板背景"/>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userDrawn="1"/>
        </p:nvSpPr>
        <p:spPr>
          <a:xfrm>
            <a:off x="0"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noProof="1"/>
          </a:p>
        </p:txBody>
      </p:sp>
      <p:sp>
        <p:nvSpPr>
          <p:cNvPr id="1028" name="Rectangle 4"/>
          <p:cNvSpPr>
            <a:spLocks noGrp="1" noChangeArrowheads="1"/>
          </p:cNvSpPr>
          <p:nvPr>
            <p:ph type="body" idx="4294967295"/>
          </p:nvPr>
        </p:nvSpPr>
        <p:spPr bwMode="auto">
          <a:xfrm>
            <a:off x="1279525" y="1600200"/>
            <a:ext cx="7108825" cy="463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第二级为</a:t>
            </a:r>
          </a:p>
          <a:p>
            <a:pPr lvl="2"/>
            <a:r>
              <a:rPr lang="zh-CN" altLang="en-US" smtClean="0"/>
              <a:t>第三级</a:t>
            </a:r>
          </a:p>
          <a:p>
            <a:pPr lvl="3"/>
            <a:r>
              <a:rPr lang="zh-CN" altLang="en-US" smtClean="0"/>
              <a:t>第四级</a:t>
            </a:r>
          </a:p>
          <a:p>
            <a:pPr lvl="4"/>
            <a:r>
              <a:rPr lang="zh-CN" altLang="en-US" smtClean="0"/>
              <a:t>第五级</a:t>
            </a:r>
          </a:p>
        </p:txBody>
      </p:sp>
      <p:sp>
        <p:nvSpPr>
          <p:cNvPr id="1030" name="Rectangle 3"/>
          <p:cNvSpPr>
            <a:spLocks noGrp="1"/>
          </p:cNvSpPr>
          <p:nvPr>
            <p:ph type="title"/>
          </p:nvPr>
        </p:nvSpPr>
        <p:spPr>
          <a:xfrm>
            <a:off x="1290638" y="650875"/>
            <a:ext cx="7086600" cy="731838"/>
          </a:xfrm>
          <a:prstGeom prst="rect">
            <a:avLst/>
          </a:prstGeom>
          <a:noFill/>
          <a:ln w="9525">
            <a:noFill/>
          </a:ln>
        </p:spPr>
        <p:txBody>
          <a:bodyPr anchor="ctr"/>
          <a:lstStyle/>
          <a:p>
            <a:pPr lvl="0"/>
            <a:r>
              <a:rPr lang="zh-CN" altLang="en-US" noProof="1"/>
              <a:t>单击此处编辑母版标题样式</a:t>
            </a:r>
          </a:p>
        </p:txBody>
      </p:sp>
    </p:spTree>
    <p:extLst>
      <p:ext uri="{BB962C8B-B14F-4D97-AF65-F5344CB8AC3E}">
        <p14:creationId xmlns:p14="http://schemas.microsoft.com/office/powerpoint/2010/main" val="142724446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iming>
    <p:tnLst>
      <p:par>
        <p:cTn id="1" dur="indefinite" restart="never" nodeType="tmRoot"/>
      </p:par>
    </p:tnLst>
  </p:timing>
  <p:txStyles>
    <p:titleStyle>
      <a:lvl1pPr algn="l" rtl="0" fontAlgn="base">
        <a:spcBef>
          <a:spcPct val="0"/>
        </a:spcBef>
        <a:spcAft>
          <a:spcPct val="0"/>
        </a:spcAft>
        <a:defRPr sz="3600">
          <a:solidFill>
            <a:srgbClr val="FF0000"/>
          </a:solidFill>
          <a:effectLst>
            <a:outerShdw blurRad="38100" dist="19050" dir="2700000" algn="tl" rotWithShape="0">
              <a:schemeClr val="dk1">
                <a:alpha val="40000"/>
              </a:schemeClr>
            </a:outerShdw>
          </a:effectLst>
          <a:latin typeface="+mj-lt"/>
          <a:ea typeface="+mj-ea"/>
          <a:cs typeface="+mj-cs"/>
        </a:defRPr>
      </a:lvl1pPr>
      <a:lvl2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2pPr>
      <a:lvl3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3pPr>
      <a:lvl4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4pPr>
      <a:lvl5pPr algn="l" rtl="0" fontAlgn="base">
        <a:spcBef>
          <a:spcPct val="0"/>
        </a:spcBef>
        <a:spcAft>
          <a:spcPct val="0"/>
        </a:spcAft>
        <a:defRPr sz="3600">
          <a:solidFill>
            <a:srgbClr val="FF0000"/>
          </a:solidFill>
          <a:latin typeface="宋体" panose="02010600030101010101" pitchFamily="2" charset="-122"/>
          <a:ea typeface="宋体" panose="02010600030101010101" pitchFamily="2" charset="-122"/>
        </a:defRPr>
      </a:lvl5pPr>
      <a:lvl6pPr marL="4572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6pPr>
      <a:lvl7pPr marL="9144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7pPr>
      <a:lvl8pPr marL="13716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8pPr>
      <a:lvl9pPr marL="1828800" algn="l" rtl="0" fontAlgn="base">
        <a:spcBef>
          <a:spcPct val="0"/>
        </a:spcBef>
        <a:spcAft>
          <a:spcPct val="0"/>
        </a:spcAft>
        <a:defRPr sz="3000">
          <a:solidFill>
            <a:schemeClr val="tx2"/>
          </a:solidFill>
          <a:latin typeface="宋体" panose="02010600030101010101" pitchFamily="2" charset="-122"/>
          <a:ea typeface="宋体" panose="02010600030101010101" pitchFamily="2" charset="-122"/>
        </a:defRPr>
      </a:lvl9pPr>
    </p:titleStyle>
    <p:bodyStyle>
      <a:lvl1pPr algn="l" rtl="0" fontAlgn="base">
        <a:spcBef>
          <a:spcPct val="20000"/>
        </a:spcBef>
        <a:spcAft>
          <a:spcPct val="0"/>
        </a:spcAft>
        <a:defRPr sz="2400">
          <a:solidFill>
            <a:schemeClr val="tx1"/>
          </a:solidFill>
          <a:latin typeface="+mn-lt"/>
          <a:ea typeface="+mn-ea"/>
          <a:cs typeface="+mn-cs"/>
        </a:defRPr>
      </a:lvl1pPr>
      <a:lvl2pPr marL="457200" algn="l" rtl="0" fontAlgn="base">
        <a:spcBef>
          <a:spcPct val="20000"/>
        </a:spcBef>
        <a:spcAft>
          <a:spcPct val="0"/>
        </a:spcAft>
        <a:defRPr sz="2400">
          <a:solidFill>
            <a:schemeClr val="tx1"/>
          </a:solidFill>
          <a:latin typeface="+mn-lt"/>
          <a:ea typeface="+mn-ea"/>
        </a:defRPr>
      </a:lvl2pPr>
      <a:lvl3pPr marL="914400" algn="l" rtl="0" fontAlgn="base">
        <a:spcBef>
          <a:spcPct val="20000"/>
        </a:spcBef>
        <a:spcAft>
          <a:spcPct val="0"/>
        </a:spcAft>
        <a:defRPr sz="2000">
          <a:solidFill>
            <a:schemeClr val="tx1"/>
          </a:solidFill>
          <a:latin typeface="+mn-lt"/>
          <a:ea typeface="+mn-ea"/>
        </a:defRPr>
      </a:lvl3pPr>
      <a:lvl4pPr marL="1371600" algn="l" rtl="0" fontAlgn="base">
        <a:spcBef>
          <a:spcPct val="20000"/>
        </a:spcBef>
        <a:spcAft>
          <a:spcPct val="0"/>
        </a:spcAft>
        <a:defRPr sz="2000">
          <a:solidFill>
            <a:schemeClr val="tx1"/>
          </a:solidFill>
          <a:latin typeface="+mn-lt"/>
          <a:ea typeface="+mn-ea"/>
        </a:defRPr>
      </a:lvl4pPr>
      <a:lvl5pPr marL="1828800" algn="l" rtl="0" fontAlgn="base">
        <a:spcBef>
          <a:spcPct val="20000"/>
        </a:spcBef>
        <a:spcAft>
          <a:spcPct val="0"/>
        </a:spcAft>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4.png"/><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19.png"/><Relationship Id="rId4" Type="http://schemas.openxmlformats.org/officeDocument/2006/relationships/image" Target="../media/image18.emf"/></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1.w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oleObject6.bin"/><Relationship Id="rId5" Type="http://schemas.openxmlformats.org/officeDocument/2006/relationships/image" Target="../media/image20.wmf"/><Relationship Id="rId4" Type="http://schemas.openxmlformats.org/officeDocument/2006/relationships/oleObject" Target="../embeddings/oleObject5.bin"/></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w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23.wmf"/><Relationship Id="rId4"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image" Target="../media/image26.wmf"/><Relationship Id="rId5" Type="http://schemas.openxmlformats.org/officeDocument/2006/relationships/oleObject" Target="../embeddings/oleObject10.bin"/><Relationship Id="rId4" Type="http://schemas.openxmlformats.org/officeDocument/2006/relationships/image" Target="../media/image25.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media/image27.emf"/><Relationship Id="rId4" Type="http://schemas.openxmlformats.org/officeDocument/2006/relationships/oleObject" Target="../embeddings/oleObject11.bin"/></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image" Target="../media/image29.emf"/><Relationship Id="rId4" Type="http://schemas.openxmlformats.org/officeDocument/2006/relationships/oleObject" Target="../embeddings/oleObject12.bin"/></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5" Type="http://schemas.openxmlformats.org/officeDocument/2006/relationships/image" Target="../media/image40.emf"/><Relationship Id="rId4" Type="http://schemas.openxmlformats.org/officeDocument/2006/relationships/customXml" Target="../ink/ink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3.xml"/><Relationship Id="rId1" Type="http://schemas.openxmlformats.org/officeDocument/2006/relationships/vmlDrawing" Target="../drawings/vmlDrawing10.vml"/><Relationship Id="rId4" Type="http://schemas.openxmlformats.org/officeDocument/2006/relationships/image" Target="../media/image37.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3.xml"/><Relationship Id="rId1" Type="http://schemas.openxmlformats.org/officeDocument/2006/relationships/vmlDrawing" Target="../drawings/vmlDrawing11.vml"/><Relationship Id="rId4" Type="http://schemas.openxmlformats.org/officeDocument/2006/relationships/image" Target="../media/image41.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3.xml"/><Relationship Id="rId1" Type="http://schemas.openxmlformats.org/officeDocument/2006/relationships/vmlDrawing" Target="../drawings/vmlDrawing12.vml"/><Relationship Id="rId4" Type="http://schemas.openxmlformats.org/officeDocument/2006/relationships/image" Target="../media/image42.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3.xml"/><Relationship Id="rId1" Type="http://schemas.openxmlformats.org/officeDocument/2006/relationships/vmlDrawing" Target="../drawings/vmlDrawing13.vml"/><Relationship Id="rId4" Type="http://schemas.openxmlformats.org/officeDocument/2006/relationships/image" Target="../media/image43.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6.e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customXml" Target="../ink/ink3.xml"/><Relationship Id="rId5" Type="http://schemas.openxmlformats.org/officeDocument/2006/relationships/image" Target="../media/image44.emf"/><Relationship Id="rId4" Type="http://schemas.openxmlformats.org/officeDocument/2006/relationships/oleObject" Target="../embeddings/oleObject17.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image" Target="../media/image71.emf"/><Relationship Id="rId5" Type="http://schemas.openxmlformats.org/officeDocument/2006/relationships/customXml" Target="../ink/ink4.xml"/><Relationship Id="rId4" Type="http://schemas.openxmlformats.org/officeDocument/2006/relationships/image" Target="../media/image47.e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48.wmf"/><Relationship Id="rId5" Type="http://schemas.openxmlformats.org/officeDocument/2006/relationships/oleObject" Target="../embeddings/oleObject20.bin"/><Relationship Id="rId4" Type="http://schemas.openxmlformats.org/officeDocument/2006/relationships/image" Target="../media/image44.emf"/></Relationships>
</file>

<file path=ppt/slides/_rels/slide44.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oleObject" Target="../embeddings/oleObject26.bin"/><Relationship Id="rId18" Type="http://schemas.openxmlformats.org/officeDocument/2006/relationships/image" Target="../media/image56.emf"/><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53.wmf"/><Relationship Id="rId17" Type="http://schemas.openxmlformats.org/officeDocument/2006/relationships/oleObject" Target="../embeddings/oleObject28.bin"/><Relationship Id="rId2" Type="http://schemas.openxmlformats.org/officeDocument/2006/relationships/slideLayout" Target="../slideLayouts/slideLayout3.xml"/><Relationship Id="rId16" Type="http://schemas.openxmlformats.org/officeDocument/2006/relationships/image" Target="../media/image55.wmf"/><Relationship Id="rId1" Type="http://schemas.openxmlformats.org/officeDocument/2006/relationships/vmlDrawing" Target="../drawings/vmlDrawing17.vml"/><Relationship Id="rId6" Type="http://schemas.openxmlformats.org/officeDocument/2006/relationships/image" Target="../media/image50.emf"/><Relationship Id="rId11" Type="http://schemas.openxmlformats.org/officeDocument/2006/relationships/oleObject" Target="../embeddings/oleObject25.bin"/><Relationship Id="rId5" Type="http://schemas.openxmlformats.org/officeDocument/2006/relationships/oleObject" Target="../embeddings/oleObject22.bin"/><Relationship Id="rId15" Type="http://schemas.openxmlformats.org/officeDocument/2006/relationships/oleObject" Target="../embeddings/oleObject27.bin"/><Relationship Id="rId10" Type="http://schemas.openxmlformats.org/officeDocument/2006/relationships/image" Target="../media/image52.emf"/><Relationship Id="rId4" Type="http://schemas.openxmlformats.org/officeDocument/2006/relationships/image" Target="../media/image49.wmf"/><Relationship Id="rId9" Type="http://schemas.openxmlformats.org/officeDocument/2006/relationships/oleObject" Target="../embeddings/oleObject24.bin"/><Relationship Id="rId14" Type="http://schemas.openxmlformats.org/officeDocument/2006/relationships/image" Target="../media/image54.e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3.xml"/><Relationship Id="rId1" Type="http://schemas.openxmlformats.org/officeDocument/2006/relationships/vmlDrawing" Target="../drawings/vmlDrawing18.vml"/><Relationship Id="rId4" Type="http://schemas.openxmlformats.org/officeDocument/2006/relationships/image" Target="../media/image57.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image" Target="../media/image58.e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3.xml"/><Relationship Id="rId1" Type="http://schemas.openxmlformats.org/officeDocument/2006/relationships/vmlDrawing" Target="../drawings/vmlDrawing20.vml"/><Relationship Id="rId4" Type="http://schemas.openxmlformats.org/officeDocument/2006/relationships/image" Target="../media/image59.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3.xml"/><Relationship Id="rId1" Type="http://schemas.openxmlformats.org/officeDocument/2006/relationships/vmlDrawing" Target="../drawings/vmlDrawing21.vml"/><Relationship Id="rId4" Type="http://schemas.openxmlformats.org/officeDocument/2006/relationships/image" Target="../media/image60.e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3.xml"/><Relationship Id="rId1" Type="http://schemas.openxmlformats.org/officeDocument/2006/relationships/vmlDrawing" Target="../drawings/vmlDrawing22.vml"/><Relationship Id="rId4" Type="http://schemas.openxmlformats.org/officeDocument/2006/relationships/image" Target="../media/image61.emf"/></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3.xml"/><Relationship Id="rId1" Type="http://schemas.openxmlformats.org/officeDocument/2006/relationships/vmlDrawing" Target="../drawings/vmlDrawing23.vml"/><Relationship Id="rId4" Type="http://schemas.openxmlformats.org/officeDocument/2006/relationships/image" Target="../media/image62.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3.xml"/><Relationship Id="rId1" Type="http://schemas.openxmlformats.org/officeDocument/2006/relationships/vmlDrawing" Target="../drawings/vmlDrawing24.vml"/><Relationship Id="rId6" Type="http://schemas.openxmlformats.org/officeDocument/2006/relationships/image" Target="../media/image64.wmf"/><Relationship Id="rId5" Type="http://schemas.openxmlformats.org/officeDocument/2006/relationships/oleObject" Target="../embeddings/oleObject36.bin"/><Relationship Id="rId4" Type="http://schemas.openxmlformats.org/officeDocument/2006/relationships/image" Target="../media/image63.w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3.xml"/><Relationship Id="rId1" Type="http://schemas.openxmlformats.org/officeDocument/2006/relationships/vmlDrawing" Target="../drawings/vmlDrawing25.vml"/><Relationship Id="rId4" Type="http://schemas.openxmlformats.org/officeDocument/2006/relationships/image" Target="../media/image65.emf"/></Relationships>
</file>

<file path=ppt/slides/_rels/slide53.xml.rels><?xml version="1.0" encoding="UTF-8" standalone="yes"?>
<Relationships xmlns="http://schemas.openxmlformats.org/package/2006/relationships"><Relationship Id="rId8" Type="http://schemas.openxmlformats.org/officeDocument/2006/relationships/image" Target="../media/image68.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3.xml"/><Relationship Id="rId1" Type="http://schemas.openxmlformats.org/officeDocument/2006/relationships/vmlDrawing" Target="../drawings/vmlDrawing26.vml"/><Relationship Id="rId6" Type="http://schemas.openxmlformats.org/officeDocument/2006/relationships/image" Target="../media/image67.wmf"/><Relationship Id="rId5" Type="http://schemas.openxmlformats.org/officeDocument/2006/relationships/oleObject" Target="../embeddings/oleObject39.bin"/><Relationship Id="rId10" Type="http://schemas.openxmlformats.org/officeDocument/2006/relationships/image" Target="../media/image69.wmf"/><Relationship Id="rId4" Type="http://schemas.openxmlformats.org/officeDocument/2006/relationships/image" Target="../media/image66.emf"/><Relationship Id="rId9" Type="http://schemas.openxmlformats.org/officeDocument/2006/relationships/oleObject" Target="../embeddings/oleObject41.bin"/></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3.xml"/><Relationship Id="rId1" Type="http://schemas.openxmlformats.org/officeDocument/2006/relationships/vmlDrawing" Target="../drawings/vmlDrawing27.vml"/><Relationship Id="rId4" Type="http://schemas.openxmlformats.org/officeDocument/2006/relationships/image" Target="../media/image70.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3.xml"/><Relationship Id="rId1" Type="http://schemas.openxmlformats.org/officeDocument/2006/relationships/vmlDrawing" Target="../drawings/vmlDrawing28.vml"/><Relationship Id="rId6" Type="http://schemas.openxmlformats.org/officeDocument/2006/relationships/image" Target="../media/image72.emf"/><Relationship Id="rId5" Type="http://schemas.openxmlformats.org/officeDocument/2006/relationships/oleObject" Target="../embeddings/oleObject44.bin"/><Relationship Id="rId4" Type="http://schemas.openxmlformats.org/officeDocument/2006/relationships/image" Target="../media/image71.w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3.xml"/><Relationship Id="rId1" Type="http://schemas.openxmlformats.org/officeDocument/2006/relationships/vmlDrawing" Target="../drawings/vmlDrawing29.vml"/><Relationship Id="rId6" Type="http://schemas.openxmlformats.org/officeDocument/2006/relationships/image" Target="../media/image74.wmf"/><Relationship Id="rId5" Type="http://schemas.openxmlformats.org/officeDocument/2006/relationships/oleObject" Target="../embeddings/oleObject46.bin"/><Relationship Id="rId4" Type="http://schemas.openxmlformats.org/officeDocument/2006/relationships/image" Target="../media/image73.wmf"/></Relationships>
</file>

<file path=ppt/slides/_rels/slide57.x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3.xml"/><Relationship Id="rId1" Type="http://schemas.openxmlformats.org/officeDocument/2006/relationships/vmlDrawing" Target="../drawings/vmlDrawing30.vml"/><Relationship Id="rId6" Type="http://schemas.openxmlformats.org/officeDocument/2006/relationships/image" Target="../media/image74.wmf"/><Relationship Id="rId5" Type="http://schemas.openxmlformats.org/officeDocument/2006/relationships/oleObject" Target="../embeddings/oleObject48.bin"/><Relationship Id="rId10" Type="http://schemas.openxmlformats.org/officeDocument/2006/relationships/image" Target="../media/image106.emf"/><Relationship Id="rId4" Type="http://schemas.openxmlformats.org/officeDocument/2006/relationships/image" Target="../media/image73.wmf"/><Relationship Id="rId9" Type="http://schemas.openxmlformats.org/officeDocument/2006/relationships/customXml" Target="../ink/ink5.xml"/></Relationships>
</file>

<file path=ppt/slides/_rels/slide58.xml.rels><?xml version="1.0" encoding="UTF-8" standalone="yes"?>
<Relationships xmlns="http://schemas.openxmlformats.org/package/2006/relationships"><Relationship Id="rId8" Type="http://schemas.openxmlformats.org/officeDocument/2006/relationships/image" Target="../media/image78.wmf"/><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3.xml"/><Relationship Id="rId1" Type="http://schemas.openxmlformats.org/officeDocument/2006/relationships/vmlDrawing" Target="../drawings/vmlDrawing31.vml"/><Relationship Id="rId6" Type="http://schemas.openxmlformats.org/officeDocument/2006/relationships/image" Target="../media/image77.wmf"/><Relationship Id="rId5" Type="http://schemas.openxmlformats.org/officeDocument/2006/relationships/oleObject" Target="../embeddings/oleObject51.bin"/><Relationship Id="rId4" Type="http://schemas.openxmlformats.org/officeDocument/2006/relationships/image" Target="../media/image76.w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3.xml"/><Relationship Id="rId1" Type="http://schemas.openxmlformats.org/officeDocument/2006/relationships/vmlDrawing" Target="../drawings/vmlDrawing32.vml"/><Relationship Id="rId4" Type="http://schemas.openxmlformats.org/officeDocument/2006/relationships/image" Target="../media/image18.emf"/></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3.xml"/><Relationship Id="rId1" Type="http://schemas.openxmlformats.org/officeDocument/2006/relationships/vmlDrawing" Target="../drawings/vmlDrawing33.vml"/><Relationship Id="rId4" Type="http://schemas.openxmlformats.org/officeDocument/2006/relationships/image" Target="../media/image27.e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3.xml"/><Relationship Id="rId1" Type="http://schemas.openxmlformats.org/officeDocument/2006/relationships/vmlDrawing" Target="../drawings/vmlDrawing34.vml"/><Relationship Id="rId6" Type="http://schemas.openxmlformats.org/officeDocument/2006/relationships/image" Target="../media/image80.wmf"/><Relationship Id="rId5" Type="http://schemas.openxmlformats.org/officeDocument/2006/relationships/oleObject" Target="../embeddings/oleObject56.bin"/><Relationship Id="rId4" Type="http://schemas.openxmlformats.org/officeDocument/2006/relationships/image" Target="../media/image79.wmf"/></Relationships>
</file>

<file path=ppt/slides/_rels/slide63.x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3.xml"/><Relationship Id="rId1" Type="http://schemas.openxmlformats.org/officeDocument/2006/relationships/vmlDrawing" Target="../drawings/vmlDrawing35.vml"/><Relationship Id="rId6" Type="http://schemas.openxmlformats.org/officeDocument/2006/relationships/image" Target="../media/image81.wmf"/><Relationship Id="rId5" Type="http://schemas.openxmlformats.org/officeDocument/2006/relationships/oleObject" Target="../embeddings/oleObject58.bin"/><Relationship Id="rId4" Type="http://schemas.openxmlformats.org/officeDocument/2006/relationships/image" Target="../media/image80.w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3.xml"/><Relationship Id="rId1" Type="http://schemas.openxmlformats.org/officeDocument/2006/relationships/vmlDrawing" Target="../drawings/vmlDrawing36.vml"/><Relationship Id="rId4" Type="http://schemas.openxmlformats.org/officeDocument/2006/relationships/image" Target="../media/image29.emf"/></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3.xml"/><Relationship Id="rId1" Type="http://schemas.openxmlformats.org/officeDocument/2006/relationships/vmlDrawing" Target="../drawings/vmlDrawing37.vml"/><Relationship Id="rId4" Type="http://schemas.openxmlformats.org/officeDocument/2006/relationships/image" Target="../media/image83.emf"/></Relationships>
</file>

<file path=ppt/slides/_rels/slide6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3.xml"/><Relationship Id="rId1" Type="http://schemas.openxmlformats.org/officeDocument/2006/relationships/vmlDrawing" Target="../drawings/vmlDrawing38.vml"/><Relationship Id="rId4" Type="http://schemas.openxmlformats.org/officeDocument/2006/relationships/image" Target="../media/image85.wmf"/></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3.xml"/><Relationship Id="rId1" Type="http://schemas.openxmlformats.org/officeDocument/2006/relationships/vmlDrawing" Target="../drawings/vmlDrawing39.vml"/><Relationship Id="rId6" Type="http://schemas.openxmlformats.org/officeDocument/2006/relationships/image" Target="../media/image87.wmf"/><Relationship Id="rId5" Type="http://schemas.openxmlformats.org/officeDocument/2006/relationships/oleObject" Target="../embeddings/oleObject64.bin"/><Relationship Id="rId4" Type="http://schemas.openxmlformats.org/officeDocument/2006/relationships/image" Target="../media/image86.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3.xml"/><Relationship Id="rId1" Type="http://schemas.openxmlformats.org/officeDocument/2006/relationships/vmlDrawing" Target="../drawings/vmlDrawing40.vml"/><Relationship Id="rId4" Type="http://schemas.openxmlformats.org/officeDocument/2006/relationships/image" Target="../media/image88.wmf"/></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3.xml"/><Relationship Id="rId1" Type="http://schemas.openxmlformats.org/officeDocument/2006/relationships/vmlDrawing" Target="../drawings/vmlDrawing41.vml"/><Relationship Id="rId5" Type="http://schemas.openxmlformats.org/officeDocument/2006/relationships/image" Target="../media/image90.png"/><Relationship Id="rId4" Type="http://schemas.openxmlformats.org/officeDocument/2006/relationships/image" Target="../media/image89.e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3.xml"/><Relationship Id="rId1" Type="http://schemas.openxmlformats.org/officeDocument/2006/relationships/vmlDrawing" Target="../drawings/vmlDrawing42.vml"/><Relationship Id="rId4" Type="http://schemas.openxmlformats.org/officeDocument/2006/relationships/image" Target="../media/image91.emf"/></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3.xml"/><Relationship Id="rId1" Type="http://schemas.openxmlformats.org/officeDocument/2006/relationships/vmlDrawing" Target="../drawings/vmlDrawing43.vml"/><Relationship Id="rId4" Type="http://schemas.openxmlformats.org/officeDocument/2006/relationships/image" Target="../media/image91.emf"/></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3.xml"/><Relationship Id="rId1" Type="http://schemas.openxmlformats.org/officeDocument/2006/relationships/vmlDrawing" Target="../drawings/vmlDrawing44.vml"/><Relationship Id="rId6" Type="http://schemas.openxmlformats.org/officeDocument/2006/relationships/image" Target="../media/image93.wmf"/><Relationship Id="rId5" Type="http://schemas.openxmlformats.org/officeDocument/2006/relationships/oleObject" Target="../embeddings/oleObject70.bin"/><Relationship Id="rId4" Type="http://schemas.openxmlformats.org/officeDocument/2006/relationships/image" Target="../media/image92.wmf"/></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3.xml"/><Relationship Id="rId1" Type="http://schemas.openxmlformats.org/officeDocument/2006/relationships/vmlDrawing" Target="../drawings/vmlDrawing45.vml"/><Relationship Id="rId6" Type="http://schemas.openxmlformats.org/officeDocument/2006/relationships/image" Target="../media/image95.wmf"/><Relationship Id="rId5" Type="http://schemas.openxmlformats.org/officeDocument/2006/relationships/oleObject" Target="../embeddings/oleObject72.bin"/><Relationship Id="rId4" Type="http://schemas.openxmlformats.org/officeDocument/2006/relationships/image" Target="../media/image94.wm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image" Target="../media/image6.wmf"/></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3.xml"/><Relationship Id="rId1" Type="http://schemas.openxmlformats.org/officeDocument/2006/relationships/vmlDrawing" Target="../drawings/vmlDrawing46.vml"/><Relationship Id="rId4" Type="http://schemas.openxmlformats.org/officeDocument/2006/relationships/image" Target="../media/image96.emf"/></Relationships>
</file>

<file path=ppt/slides/_rels/slide8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3.xml"/><Relationship Id="rId1" Type="http://schemas.openxmlformats.org/officeDocument/2006/relationships/vmlDrawing" Target="../drawings/vmlDrawing47.vml"/><Relationship Id="rId4" Type="http://schemas.openxmlformats.org/officeDocument/2006/relationships/image" Target="../media/image100.emf"/></Relationships>
</file>

<file path=ppt/slides/_rels/slide86.xml.rels><?xml version="1.0" encoding="UTF-8" standalone="yes"?>
<Relationships xmlns="http://schemas.openxmlformats.org/package/2006/relationships"><Relationship Id="rId8" Type="http://schemas.openxmlformats.org/officeDocument/2006/relationships/image" Target="../media/image103.wmf"/><Relationship Id="rId3" Type="http://schemas.openxmlformats.org/officeDocument/2006/relationships/oleObject" Target="../embeddings/oleObject75.bin"/><Relationship Id="rId7" Type="http://schemas.openxmlformats.org/officeDocument/2006/relationships/oleObject" Target="../embeddings/oleObject77.bin"/><Relationship Id="rId2" Type="http://schemas.openxmlformats.org/officeDocument/2006/relationships/slideLayout" Target="../slideLayouts/slideLayout3.xml"/><Relationship Id="rId1" Type="http://schemas.openxmlformats.org/officeDocument/2006/relationships/vmlDrawing" Target="../drawings/vmlDrawing48.vml"/><Relationship Id="rId6" Type="http://schemas.openxmlformats.org/officeDocument/2006/relationships/image" Target="../media/image102.wmf"/><Relationship Id="rId5" Type="http://schemas.openxmlformats.org/officeDocument/2006/relationships/oleObject" Target="../embeddings/oleObject76.bin"/><Relationship Id="rId4" Type="http://schemas.openxmlformats.org/officeDocument/2006/relationships/image" Target="../media/image101.wmf"/></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3.xml"/><Relationship Id="rId1" Type="http://schemas.openxmlformats.org/officeDocument/2006/relationships/vmlDrawing" Target="../drawings/vmlDrawing49.vml"/><Relationship Id="rId6" Type="http://schemas.openxmlformats.org/officeDocument/2006/relationships/image" Target="../media/image105.wmf"/><Relationship Id="rId5" Type="http://schemas.openxmlformats.org/officeDocument/2006/relationships/oleObject" Target="../embeddings/oleObject79.bin"/><Relationship Id="rId4" Type="http://schemas.openxmlformats.org/officeDocument/2006/relationships/image" Target="../media/image104.wmf"/></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80.bin"/><Relationship Id="rId2" Type="http://schemas.openxmlformats.org/officeDocument/2006/relationships/slideLayout" Target="../slideLayouts/slideLayout3.xml"/><Relationship Id="rId1" Type="http://schemas.openxmlformats.org/officeDocument/2006/relationships/vmlDrawing" Target="../drawings/vmlDrawing50.vml"/><Relationship Id="rId6" Type="http://schemas.openxmlformats.org/officeDocument/2006/relationships/image" Target="../media/image107.wmf"/><Relationship Id="rId5" Type="http://schemas.openxmlformats.org/officeDocument/2006/relationships/oleObject" Target="../embeddings/oleObject81.bin"/><Relationship Id="rId4" Type="http://schemas.openxmlformats.org/officeDocument/2006/relationships/image" Target="../media/image106.wmf"/></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82.bin"/><Relationship Id="rId2" Type="http://schemas.openxmlformats.org/officeDocument/2006/relationships/slideLayout" Target="../slideLayouts/slideLayout3.xml"/><Relationship Id="rId1" Type="http://schemas.openxmlformats.org/officeDocument/2006/relationships/vmlDrawing" Target="../drawings/vmlDrawing51.vml"/><Relationship Id="rId4" Type="http://schemas.openxmlformats.org/officeDocument/2006/relationships/image" Target="../media/image108.emf"/></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4.emf"/><Relationship Id="rId4" Type="http://schemas.openxmlformats.org/officeDocument/2006/relationships/customXml" Target="../ink/ink1.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3.xml"/><Relationship Id="rId1" Type="http://schemas.openxmlformats.org/officeDocument/2006/relationships/vmlDrawing" Target="../drawings/vmlDrawing52.vml"/><Relationship Id="rId4" Type="http://schemas.openxmlformats.org/officeDocument/2006/relationships/image" Target="../media/image10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1"/>
          <p:cNvSpPr>
            <a:spLocks noGrp="1"/>
          </p:cNvSpPr>
          <p:nvPr>
            <p:ph idx="1"/>
          </p:nvPr>
        </p:nvSpPr>
        <p:spPr>
          <a:xfrm>
            <a:off x="304912" y="2209832"/>
            <a:ext cx="7761287" cy="3943350"/>
          </a:xfrm>
        </p:spPr>
        <p:txBody>
          <a:bodyPr/>
          <a:lstStyle/>
          <a:p>
            <a:pPr marL="0" indent="0" algn="ctr">
              <a:buNone/>
            </a:pPr>
            <a:endParaRPr lang="en-US" altLang="zh-CN" dirty="0" smtClean="0"/>
          </a:p>
          <a:p>
            <a:pPr marL="0" indent="0" algn="ctr">
              <a:buNone/>
            </a:pPr>
            <a:r>
              <a:rPr lang="zh-CN" altLang="en-US" b="1" dirty="0" smtClean="0"/>
              <a:t>机器人控制技术</a:t>
            </a:r>
            <a:endParaRPr lang="en-US" altLang="zh-CN" b="1" dirty="0" smtClean="0"/>
          </a:p>
          <a:p>
            <a:pPr marL="0" indent="0" algn="ctr">
              <a:buNone/>
            </a:pPr>
            <a:endParaRPr lang="en-US" altLang="zh-CN" b="1" noProof="1"/>
          </a:p>
        </p:txBody>
      </p:sp>
      <p:sp>
        <p:nvSpPr>
          <p:cNvPr id="4097" name="标题 57345"/>
          <p:cNvSpPr>
            <a:spLocks noGrp="1" noChangeArrowheads="1"/>
          </p:cNvSpPr>
          <p:nvPr>
            <p:ph type="title"/>
          </p:nvPr>
        </p:nvSpPr>
        <p:spPr/>
        <p:txBody>
          <a:bodyPr/>
          <a:lstStyle/>
          <a:p>
            <a:r>
              <a:rPr lang="zh-CN" altLang="en-US" noProof="1" smtClean="0"/>
              <a:t>  第 </a:t>
            </a:r>
            <a:r>
              <a:rPr lang="en-US" altLang="zh-CN" noProof="1" smtClean="0"/>
              <a:t>6 </a:t>
            </a:r>
            <a:r>
              <a:rPr lang="zh-CN" altLang="en-US" noProof="1" smtClean="0"/>
              <a:t>章  机器人的路径规划</a:t>
            </a:r>
            <a:endParaRPr lang="zh-CN" altLang="en-US" dirty="0" smtClean="0"/>
          </a:p>
        </p:txBody>
      </p:sp>
    </p:spTree>
    <p:extLst>
      <p:ext uri="{BB962C8B-B14F-4D97-AF65-F5344CB8AC3E}">
        <p14:creationId xmlns:p14="http://schemas.microsoft.com/office/powerpoint/2010/main" val="249047355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noChangeArrowheads="1"/>
          </p:cNvSpPr>
          <p:nvPr>
            <p:ph type="title"/>
          </p:nvPr>
        </p:nvSpPr>
        <p:spPr>
          <a:xfrm>
            <a:off x="76318" y="762070"/>
            <a:ext cx="2443184" cy="731838"/>
          </a:xfrm>
        </p:spPr>
        <p:txBody>
          <a:bodyPr/>
          <a:lstStyle/>
          <a:p>
            <a:r>
              <a:rPr lang="zh-CN" altLang="en-US" sz="2800" smtClean="0"/>
              <a:t>栅格模型设计</a:t>
            </a:r>
          </a:p>
        </p:txBody>
      </p:sp>
      <p:graphicFrame>
        <p:nvGraphicFramePr>
          <p:cNvPr id="15362" name="对象 1073742868"/>
          <p:cNvGraphicFramePr>
            <a:graphicFrameLocks/>
          </p:cNvGraphicFramePr>
          <p:nvPr>
            <p:extLst>
              <p:ext uri="{D42A27DB-BD31-4B8C-83A1-F6EECF244321}">
                <p14:modId xmlns:p14="http://schemas.microsoft.com/office/powerpoint/2010/main" val="1268198061"/>
              </p:ext>
            </p:extLst>
          </p:nvPr>
        </p:nvGraphicFramePr>
        <p:xfrm>
          <a:off x="1881187" y="1493908"/>
          <a:ext cx="5222875" cy="4429125"/>
        </p:xfrm>
        <a:graphic>
          <a:graphicData uri="http://schemas.openxmlformats.org/presentationml/2006/ole">
            <mc:AlternateContent xmlns:mc="http://schemas.openxmlformats.org/markup-compatibility/2006">
              <mc:Choice xmlns:v="urn:schemas-microsoft-com:vml" Requires="v">
                <p:oleObj spid="_x0000_s15395" r:id="rId3" imgW="2895840" imgH="2373120" progId="Visio.Drawing.11">
                  <p:embed/>
                </p:oleObj>
              </mc:Choice>
              <mc:Fallback>
                <p:oleObj r:id="rId3" imgW="2895840" imgH="2373120" progId="Visio.Drawing.11">
                  <p:embed/>
                  <p:pic>
                    <p:nvPicPr>
                      <p:cNvPr id="0" name="对象 107374286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1187" y="1493908"/>
                        <a:ext cx="5222875"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363" name="文本框 5"/>
          <p:cNvSpPr txBox="1">
            <a:spLocks noChangeArrowheads="1"/>
          </p:cNvSpPr>
          <p:nvPr/>
        </p:nvSpPr>
        <p:spPr bwMode="auto">
          <a:xfrm>
            <a:off x="3203575" y="6021388"/>
            <a:ext cx="2578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坐标法表示的栅格地图</a:t>
            </a:r>
          </a:p>
        </p:txBody>
      </p:sp>
      <p:pic>
        <p:nvPicPr>
          <p:cNvPr id="3" name="图片 2"/>
          <p:cNvPicPr>
            <a:picLocks noChangeAspect="1"/>
          </p:cNvPicPr>
          <p:nvPr/>
        </p:nvPicPr>
        <p:blipFill>
          <a:blip r:embed="rId5"/>
          <a:stretch>
            <a:fillRect/>
          </a:stretch>
        </p:blipFill>
        <p:spPr>
          <a:xfrm>
            <a:off x="1597152" y="1747266"/>
            <a:ext cx="5949696" cy="3363468"/>
          </a:xfrm>
          <a:prstGeom prst="rect">
            <a:avLst/>
          </a:prstGeom>
        </p:spPr>
      </p:pic>
      <p:pic>
        <p:nvPicPr>
          <p:cNvPr id="4" name="图片 3"/>
          <p:cNvPicPr>
            <a:picLocks noChangeAspect="1"/>
          </p:cNvPicPr>
          <p:nvPr/>
        </p:nvPicPr>
        <p:blipFill>
          <a:blip r:embed="rId6"/>
          <a:stretch>
            <a:fillRect/>
          </a:stretch>
        </p:blipFill>
        <p:spPr>
          <a:xfrm>
            <a:off x="3124230" y="1000089"/>
            <a:ext cx="2627604" cy="49381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Effect transition="in" filter="fade">
                                      <p:cBhvr>
                                        <p:cTn id="13" dur="1000"/>
                                        <p:tgtEl>
                                          <p:spTgt spid="15363"/>
                                        </p:tgtEl>
                                      </p:cBhvr>
                                    </p:animEffect>
                                    <p:anim calcmode="lin" valueType="num">
                                      <p:cBhvr>
                                        <p:cTn id="14" dur="1000" fill="hold"/>
                                        <p:tgtEl>
                                          <p:spTgt spid="15363"/>
                                        </p:tgtEl>
                                        <p:attrNameLst>
                                          <p:attrName>ppt_x</p:attrName>
                                        </p:attrNameLst>
                                      </p:cBhvr>
                                      <p:tavLst>
                                        <p:tav tm="0">
                                          <p:val>
                                            <p:strVal val="#ppt_x"/>
                                          </p:val>
                                        </p:tav>
                                        <p:tav tm="100000">
                                          <p:val>
                                            <p:strVal val="#ppt_x"/>
                                          </p:val>
                                        </p:tav>
                                      </p:tavLst>
                                    </p:anim>
                                    <p:anim calcmode="lin" valueType="num">
                                      <p:cBhvr>
                                        <p:cTn id="15"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noChangeArrowheads="1"/>
          </p:cNvSpPr>
          <p:nvPr>
            <p:ph type="title"/>
          </p:nvPr>
        </p:nvSpPr>
        <p:spPr>
          <a:xfrm>
            <a:off x="9963" y="641007"/>
            <a:ext cx="2516187" cy="731838"/>
          </a:xfrm>
        </p:spPr>
        <p:txBody>
          <a:bodyPr/>
          <a:lstStyle/>
          <a:p>
            <a:r>
              <a:rPr lang="zh-CN" altLang="en-US" sz="2800" smtClean="0"/>
              <a:t>栅格模型设计</a:t>
            </a:r>
          </a:p>
        </p:txBody>
      </p:sp>
      <p:graphicFrame>
        <p:nvGraphicFramePr>
          <p:cNvPr id="16386" name="对象 1073742871"/>
          <p:cNvGraphicFramePr>
            <a:graphicFrameLocks/>
          </p:cNvGraphicFramePr>
          <p:nvPr>
            <p:extLst>
              <p:ext uri="{D42A27DB-BD31-4B8C-83A1-F6EECF244321}">
                <p14:modId xmlns:p14="http://schemas.microsoft.com/office/powerpoint/2010/main" val="2475649287"/>
              </p:ext>
            </p:extLst>
          </p:nvPr>
        </p:nvGraphicFramePr>
        <p:xfrm>
          <a:off x="4800594" y="1676446"/>
          <a:ext cx="2911475" cy="2808287"/>
        </p:xfrm>
        <a:graphic>
          <a:graphicData uri="http://schemas.openxmlformats.org/presentationml/2006/ole">
            <mc:AlternateContent xmlns:mc="http://schemas.openxmlformats.org/markup-compatibility/2006">
              <mc:Choice xmlns:v="urn:schemas-microsoft-com:vml" Requires="v">
                <p:oleObj spid="_x0000_s17445" r:id="rId3" imgW="1516320" imgH="1519200" progId="Visio.Drawing.11">
                  <p:embed/>
                </p:oleObj>
              </mc:Choice>
              <mc:Fallback>
                <p:oleObj r:id="rId3" imgW="1516320" imgH="1519200" progId="Visio.Drawing.11">
                  <p:embed/>
                  <p:pic>
                    <p:nvPicPr>
                      <p:cNvPr id="0" name="对象 10737428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594" y="1676446"/>
                        <a:ext cx="291147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387" name="文本框 7"/>
          <p:cNvSpPr txBox="1">
            <a:spLocks noChangeArrowheads="1"/>
          </p:cNvSpPr>
          <p:nvPr/>
        </p:nvSpPr>
        <p:spPr bwMode="auto">
          <a:xfrm>
            <a:off x="4879175" y="4651400"/>
            <a:ext cx="27543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障碍物及周围栅格的赋值</a:t>
            </a:r>
          </a:p>
        </p:txBody>
      </p:sp>
      <p:sp>
        <p:nvSpPr>
          <p:cNvPr id="14" name="Oval 65"/>
          <p:cNvSpPr>
            <a:spLocks noChangeArrowheads="1"/>
          </p:cNvSpPr>
          <p:nvPr/>
        </p:nvSpPr>
        <p:spPr bwMode="auto">
          <a:xfrm rot="10800000" flipV="1">
            <a:off x="431800" y="5676900"/>
            <a:ext cx="3857625" cy="29845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spcBef>
                <a:spcPts val="0"/>
              </a:spcBef>
              <a:spcAft>
                <a:spcPts val="0"/>
              </a:spcAft>
              <a:buFontTx/>
              <a:buNone/>
              <a:defRPr/>
            </a:pPr>
            <a:endParaRPr lang="zh-CN" altLang="en-US" kern="0">
              <a:solidFill>
                <a:sysClr val="windowText" lastClr="000000"/>
              </a:solidFill>
              <a:ea typeface="宋体"/>
            </a:endParaRPr>
          </a:p>
        </p:txBody>
      </p:sp>
      <p:pic>
        <p:nvPicPr>
          <p:cNvPr id="16389" name="图片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6587" y="1478806"/>
            <a:ext cx="3578225" cy="365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5"/>
          <p:cNvSpPr txBox="1"/>
          <p:nvPr/>
        </p:nvSpPr>
        <p:spPr>
          <a:xfrm flipH="1">
            <a:off x="979487" y="2438426"/>
            <a:ext cx="2762250" cy="2579687"/>
          </a:xfrm>
          <a:prstGeom prst="rect">
            <a:avLst/>
          </a:prstGeom>
          <a:noFill/>
        </p:spPr>
        <p:txBody>
          <a:bodyPr>
            <a:spAutoFit/>
          </a:bodyPr>
          <a:lstStyle/>
          <a:p>
            <a:pPr>
              <a:spcBef>
                <a:spcPts val="0"/>
              </a:spcBef>
              <a:spcAft>
                <a:spcPts val="0"/>
              </a:spcAft>
              <a:buFontTx/>
              <a:buNone/>
              <a:defRPr/>
            </a:pPr>
            <a:r>
              <a:rPr lang="en-US" altLang="zh-CN" sz="1600" kern="0" dirty="0">
                <a:solidFill>
                  <a:schemeClr val="tx2">
                    <a:lumMod val="50000"/>
                  </a:schemeClr>
                </a:solidFill>
                <a:ea typeface="微软雅黑" pitchFamily="34" charset="-122"/>
                <a:cs typeface="Arial" pitchFamily="34" charset="0"/>
              </a:rPr>
              <a:t>    </a:t>
            </a:r>
            <a:r>
              <a:rPr lang="en-US" altLang="zh-CN" kern="0" dirty="0">
                <a:solidFill>
                  <a:schemeClr val="tx2">
                    <a:lumMod val="50000"/>
                  </a:schemeClr>
                </a:solidFill>
                <a:ea typeface="微软雅黑" pitchFamily="34" charset="-122"/>
                <a:cs typeface="Arial" pitchFamily="34" charset="0"/>
              </a:rPr>
              <a:t>  每个栅格内都有一个表征值，表示障碍物对机器人的危险程度。对于较高表征值得栅格，机器人将优先躲避。表征值会按栅格与机器人的距离被事先划分为若干等级，每个等级对机器人的躲避方向会产生不同的影响。</a:t>
            </a:r>
            <a:r>
              <a:rPr lang="en-US" altLang="zh-CN" sz="1400" kern="0" dirty="0">
                <a:solidFill>
                  <a:sysClr val="window" lastClr="FFFFFF"/>
                </a:solidFill>
                <a:ea typeface="微软雅黑" pitchFamily="34" charset="-122"/>
                <a:cs typeface="Arial"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389"/>
                                        </p:tgtEl>
                                        <p:attrNameLst>
                                          <p:attrName>style.visibility</p:attrName>
                                        </p:attrNameLst>
                                      </p:cBhvr>
                                      <p:to>
                                        <p:strVal val="visible"/>
                                      </p:to>
                                    </p:set>
                                    <p:anim calcmode="lin" valueType="num">
                                      <p:cBhvr additive="base">
                                        <p:cTn id="11" dur="500" fill="hold"/>
                                        <p:tgtEl>
                                          <p:spTgt spid="16389"/>
                                        </p:tgtEl>
                                        <p:attrNameLst>
                                          <p:attrName>ppt_x</p:attrName>
                                        </p:attrNameLst>
                                      </p:cBhvr>
                                      <p:tavLst>
                                        <p:tav tm="0">
                                          <p:val>
                                            <p:strVal val="#ppt_x"/>
                                          </p:val>
                                        </p:tav>
                                        <p:tav tm="100000">
                                          <p:val>
                                            <p:strVal val="#ppt_x"/>
                                          </p:val>
                                        </p:tav>
                                      </p:tavLst>
                                    </p:anim>
                                    <p:anim calcmode="lin" valueType="num">
                                      <p:cBhvr additive="base">
                                        <p:cTn id="12" dur="500" fill="hold"/>
                                        <p:tgtEl>
                                          <p:spTgt spid="1638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6386"/>
                                        </p:tgtEl>
                                        <p:attrNameLst>
                                          <p:attrName>style.visibility</p:attrName>
                                        </p:attrNameLst>
                                      </p:cBhvr>
                                      <p:to>
                                        <p:strVal val="visible"/>
                                      </p:to>
                                    </p:set>
                                    <p:anim calcmode="lin" valueType="num">
                                      <p:cBhvr additive="base">
                                        <p:cTn id="21" dur="500" fill="hold"/>
                                        <p:tgtEl>
                                          <p:spTgt spid="16386"/>
                                        </p:tgtEl>
                                        <p:attrNameLst>
                                          <p:attrName>ppt_x</p:attrName>
                                        </p:attrNameLst>
                                      </p:cBhvr>
                                      <p:tavLst>
                                        <p:tav tm="0">
                                          <p:val>
                                            <p:strVal val="#ppt_x"/>
                                          </p:val>
                                        </p:tav>
                                        <p:tav tm="100000">
                                          <p:val>
                                            <p:strVal val="#ppt_x"/>
                                          </p:val>
                                        </p:tav>
                                      </p:tavLst>
                                    </p:anim>
                                    <p:anim calcmode="lin" valueType="num">
                                      <p:cBhvr additive="base">
                                        <p:cTn id="22" dur="500" fill="hold"/>
                                        <p:tgtEl>
                                          <p:spTgt spid="1638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387"/>
                                        </p:tgtEl>
                                        <p:attrNameLst>
                                          <p:attrName>style.visibility</p:attrName>
                                        </p:attrNameLst>
                                      </p:cBhvr>
                                      <p:to>
                                        <p:strVal val="visible"/>
                                      </p:to>
                                    </p:set>
                                    <p:anim calcmode="lin" valueType="num">
                                      <p:cBhvr additive="base">
                                        <p:cTn id="25" dur="500" fill="hold"/>
                                        <p:tgtEl>
                                          <p:spTgt spid="16387"/>
                                        </p:tgtEl>
                                        <p:attrNameLst>
                                          <p:attrName>ppt_x</p:attrName>
                                        </p:attrNameLst>
                                      </p:cBhvr>
                                      <p:tavLst>
                                        <p:tav tm="0">
                                          <p:val>
                                            <p:strVal val="#ppt_x"/>
                                          </p:val>
                                        </p:tav>
                                        <p:tav tm="100000">
                                          <p:val>
                                            <p:strVal val="#ppt_x"/>
                                          </p:val>
                                        </p:tav>
                                      </p:tavLst>
                                    </p:anim>
                                    <p:anim calcmode="lin" valueType="num">
                                      <p:cBhvr additive="base">
                                        <p:cTn id="26"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4" grpId="0" animBg="1"/>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noChangeArrowheads="1"/>
          </p:cNvSpPr>
          <p:nvPr>
            <p:ph type="title"/>
          </p:nvPr>
        </p:nvSpPr>
        <p:spPr>
          <a:xfrm>
            <a:off x="0" y="645117"/>
            <a:ext cx="1757402" cy="731838"/>
          </a:xfrm>
        </p:spPr>
        <p:txBody>
          <a:bodyPr/>
          <a:lstStyle/>
          <a:p>
            <a:r>
              <a:rPr lang="zh-CN" altLang="en-US" sz="2800" smtClean="0"/>
              <a:t>路径搜索</a:t>
            </a:r>
          </a:p>
        </p:txBody>
      </p:sp>
      <p:pic>
        <p:nvPicPr>
          <p:cNvPr id="17410"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7361" y="1376955"/>
            <a:ext cx="4140200" cy="379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568" y="1353786"/>
            <a:ext cx="3578225"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5"/>
          <p:cNvSpPr txBox="1"/>
          <p:nvPr/>
        </p:nvSpPr>
        <p:spPr>
          <a:xfrm flipH="1">
            <a:off x="766761" y="2286030"/>
            <a:ext cx="2763837" cy="2579687"/>
          </a:xfrm>
          <a:prstGeom prst="rect">
            <a:avLst/>
          </a:prstGeom>
          <a:noFill/>
        </p:spPr>
        <p:txBody>
          <a:bodyPr>
            <a:spAutoFit/>
          </a:bodyPr>
          <a:lstStyle/>
          <a:p>
            <a:pPr>
              <a:spcBef>
                <a:spcPts val="0"/>
              </a:spcBef>
              <a:spcAft>
                <a:spcPts val="0"/>
              </a:spcAft>
              <a:buFontTx/>
              <a:buNone/>
              <a:defRPr/>
            </a:pPr>
            <a:r>
              <a:rPr lang="en-US" altLang="zh-CN" kern="0" dirty="0">
                <a:solidFill>
                  <a:schemeClr val="tx2">
                    <a:lumMod val="50000"/>
                  </a:schemeClr>
                </a:solidFill>
                <a:ea typeface="微软雅黑" pitchFamily="34" charset="-122"/>
                <a:cs typeface="Arial" pitchFamily="34" charset="0"/>
              </a:rPr>
              <a:t>       传统的路径搜索方法将将起点处的栅格视为参考栅格，从该栅格相邻的栅格中选取表征值最小的栅格作为机器人的行进方向，并将该栅格作为新的参考栅格。重复该过程直到机器人抵达目标点所处的栅格。</a:t>
            </a:r>
            <a:endParaRPr lang="en-US" altLang="zh-CN" sz="1400" kern="0" dirty="0">
              <a:solidFill>
                <a:sysClr val="window" lastClr="FFFFFF"/>
              </a:solidFill>
              <a:ea typeface="微软雅黑" pitchFamily="34" charset="-122"/>
              <a:cs typeface="Arial" pitchFamily="34" charset="0"/>
            </a:endParaRPr>
          </a:p>
        </p:txBody>
      </p:sp>
      <p:sp>
        <p:nvSpPr>
          <p:cNvPr id="17413" name="文本框 7"/>
          <p:cNvSpPr txBox="1">
            <a:spLocks noChangeArrowheads="1"/>
          </p:cNvSpPr>
          <p:nvPr/>
        </p:nvSpPr>
        <p:spPr bwMode="auto">
          <a:xfrm>
            <a:off x="4668836" y="5333950"/>
            <a:ext cx="33972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202020"/>
                </a:solidFill>
                <a:latin typeface="Calibri" pitchFamily="34" charset="0"/>
              </a:rPr>
              <a:t>利用栅格建模法规划出的路径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ppt_x"/>
                                          </p:val>
                                        </p:tav>
                                        <p:tav tm="100000">
                                          <p:val>
                                            <p:strVal val="#ppt_x"/>
                                          </p:val>
                                        </p:tav>
                                      </p:tavLst>
                                    </p:anim>
                                    <p:anim calcmode="lin" valueType="num">
                                      <p:cBhvr additive="base">
                                        <p:cTn id="8" dur="500" fill="hold"/>
                                        <p:tgtEl>
                                          <p:spTgt spid="174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7410"/>
                                        </p:tgtEl>
                                        <p:attrNameLst>
                                          <p:attrName>style.visibility</p:attrName>
                                        </p:attrNameLst>
                                      </p:cBhvr>
                                      <p:to>
                                        <p:strVal val="visible"/>
                                      </p:to>
                                    </p:set>
                                    <p:anim calcmode="lin" valueType="num">
                                      <p:cBhvr additive="base">
                                        <p:cTn id="17" dur="500" fill="hold"/>
                                        <p:tgtEl>
                                          <p:spTgt spid="17410"/>
                                        </p:tgtEl>
                                        <p:attrNameLst>
                                          <p:attrName>ppt_x</p:attrName>
                                        </p:attrNameLst>
                                      </p:cBhvr>
                                      <p:tavLst>
                                        <p:tav tm="0">
                                          <p:val>
                                            <p:strVal val="#ppt_x"/>
                                          </p:val>
                                        </p:tav>
                                        <p:tav tm="100000">
                                          <p:val>
                                            <p:strVal val="#ppt_x"/>
                                          </p:val>
                                        </p:tav>
                                      </p:tavLst>
                                    </p:anim>
                                    <p:anim calcmode="lin" valueType="num">
                                      <p:cBhvr additive="base">
                                        <p:cTn id="18" dur="500" fill="hold"/>
                                        <p:tgtEl>
                                          <p:spTgt spid="174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413"/>
                                        </p:tgtEl>
                                        <p:attrNameLst>
                                          <p:attrName>style.visibility</p:attrName>
                                        </p:attrNameLst>
                                      </p:cBhvr>
                                      <p:to>
                                        <p:strVal val="visible"/>
                                      </p:to>
                                    </p:set>
                                    <p:anim calcmode="lin" valueType="num">
                                      <p:cBhvr additive="base">
                                        <p:cTn id="21" dur="500" fill="hold"/>
                                        <p:tgtEl>
                                          <p:spTgt spid="17413"/>
                                        </p:tgtEl>
                                        <p:attrNameLst>
                                          <p:attrName>ppt_x</p:attrName>
                                        </p:attrNameLst>
                                      </p:cBhvr>
                                      <p:tavLst>
                                        <p:tav tm="0">
                                          <p:val>
                                            <p:strVal val="#ppt_x"/>
                                          </p:val>
                                        </p:tav>
                                        <p:tav tm="100000">
                                          <p:val>
                                            <p:strVal val="#ppt_x"/>
                                          </p:val>
                                        </p:tav>
                                      </p:tavLst>
                                    </p:anim>
                                    <p:anim calcmode="lin" valueType="num">
                                      <p:cBhvr additive="base">
                                        <p:cTn id="22" dur="500" fill="hold"/>
                                        <p:tgtEl>
                                          <p:spTgt spid="174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4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noChangeArrowheads="1"/>
          </p:cNvSpPr>
          <p:nvPr>
            <p:ph type="title"/>
          </p:nvPr>
        </p:nvSpPr>
        <p:spPr>
          <a:xfrm>
            <a:off x="0" y="650901"/>
            <a:ext cx="2062194" cy="731838"/>
          </a:xfrm>
        </p:spPr>
        <p:txBody>
          <a:bodyPr/>
          <a:lstStyle/>
          <a:p>
            <a:r>
              <a:rPr lang="zh-CN" altLang="en-US" sz="2800" smtClean="0"/>
              <a:t>栅格建模法</a:t>
            </a:r>
          </a:p>
        </p:txBody>
      </p:sp>
      <p:pic>
        <p:nvPicPr>
          <p:cNvPr id="18434"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381" y="1595275"/>
            <a:ext cx="8148638" cy="190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475" y="4392613"/>
            <a:ext cx="8135938"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0"/>
          <p:cNvSpPr txBox="1"/>
          <p:nvPr/>
        </p:nvSpPr>
        <p:spPr>
          <a:xfrm>
            <a:off x="648086" y="1775168"/>
            <a:ext cx="4046675" cy="59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ts val="0"/>
              </a:spcBef>
              <a:spcAft>
                <a:spcPts val="0"/>
              </a:spcAft>
              <a:buFontTx/>
              <a:buNone/>
              <a:defRPr/>
            </a:pPr>
            <a:r>
              <a:rPr lang="zh-CN" altLang="en-US" sz="3200" dirty="0" smtClean="0">
                <a:solidFill>
                  <a:sysClr val="window" lastClr="FFFFFF"/>
                </a:solidFill>
                <a:effectLst>
                  <a:glow rad="139700">
                    <a:srgbClr val="F79646">
                      <a:satMod val="175000"/>
                      <a:alpha val="40000"/>
                    </a:srgbClr>
                  </a:glow>
                </a:effectLst>
                <a:latin typeface="Adidas Unity" pitchFamily="2" charset="0"/>
                <a:cs typeface="Times New Roman" pitchFamily="18" charset="0"/>
              </a:rPr>
              <a:t>优点</a:t>
            </a:r>
          </a:p>
        </p:txBody>
      </p:sp>
      <p:sp>
        <p:nvSpPr>
          <p:cNvPr id="8" name="TextBox 11"/>
          <p:cNvSpPr txBox="1"/>
          <p:nvPr/>
        </p:nvSpPr>
        <p:spPr>
          <a:xfrm>
            <a:off x="659606" y="2371433"/>
            <a:ext cx="7813675" cy="746125"/>
          </a:xfrm>
          <a:prstGeom prst="rect">
            <a:avLst/>
          </a:prstGeom>
          <a:noFill/>
        </p:spPr>
        <p:txBody>
          <a:bodyPr>
            <a:spAutoFit/>
          </a:bodyPr>
          <a:lstStyle/>
          <a:p>
            <a:pPr>
              <a:spcBef>
                <a:spcPts val="0"/>
              </a:spcBef>
              <a:spcAft>
                <a:spcPts val="0"/>
              </a:spcAft>
              <a:buFontTx/>
              <a:buNone/>
              <a:defRPr/>
            </a:pPr>
            <a:r>
              <a:rPr lang="en-US" altLang="zh-CN" sz="1400" kern="0" dirty="0">
                <a:solidFill>
                  <a:sysClr val="window" lastClr="FFFFFF"/>
                </a:solidFill>
                <a:ea typeface="微软雅黑" pitchFamily="34" charset="-122"/>
                <a:cs typeface="Arial" pitchFamily="34" charset="0"/>
              </a:rPr>
              <a:t>       栅格建模法具有简单、实用、操作方便等优点。同时在路径规划的过程中，该法无需考虑障碍物是否为规则物体，也无需考虑运动对象的运动轨迹、数目和形状。从理论上分析，只要在起点和终点之间存在通路，栅格法就一定能搜寻到一条从起点到终点的路径。 </a:t>
            </a:r>
          </a:p>
        </p:txBody>
      </p:sp>
      <p:sp>
        <p:nvSpPr>
          <p:cNvPr id="14" name="TextBox 12"/>
          <p:cNvSpPr txBox="1"/>
          <p:nvPr/>
        </p:nvSpPr>
        <p:spPr>
          <a:xfrm>
            <a:off x="677819" y="4517700"/>
            <a:ext cx="4046675" cy="596261"/>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ts val="0"/>
              </a:spcBef>
              <a:spcAft>
                <a:spcPts val="0"/>
              </a:spcAft>
              <a:buFontTx/>
              <a:buNone/>
              <a:defRPr/>
            </a:pPr>
            <a:r>
              <a:rPr lang="zh-CN" altLang="en-US" sz="3200" dirty="0" smtClean="0">
                <a:solidFill>
                  <a:schemeClr val="tx2">
                    <a:lumMod val="50000"/>
                  </a:schemeClr>
                </a:solidFill>
                <a:effectLst>
                  <a:glow rad="139700">
                    <a:srgbClr val="9BBB59">
                      <a:lumMod val="75000"/>
                      <a:alpha val="40000"/>
                    </a:srgbClr>
                  </a:glow>
                </a:effectLst>
                <a:latin typeface="Adidas Unity" pitchFamily="2" charset="0"/>
                <a:cs typeface="Times New Roman" pitchFamily="18" charset="0"/>
              </a:rPr>
              <a:t>缺点</a:t>
            </a:r>
          </a:p>
        </p:txBody>
      </p:sp>
      <p:sp>
        <p:nvSpPr>
          <p:cNvPr id="19" name="TextBox 13"/>
          <p:cNvSpPr txBox="1"/>
          <p:nvPr/>
        </p:nvSpPr>
        <p:spPr>
          <a:xfrm>
            <a:off x="677863" y="5083175"/>
            <a:ext cx="7813675" cy="746125"/>
          </a:xfrm>
          <a:prstGeom prst="rect">
            <a:avLst/>
          </a:prstGeom>
          <a:noFill/>
        </p:spPr>
        <p:txBody>
          <a:bodyPr>
            <a:spAutoFit/>
          </a:bodyPr>
          <a:lstStyle/>
          <a:p>
            <a:pPr>
              <a:spcBef>
                <a:spcPts val="0"/>
              </a:spcBef>
              <a:spcAft>
                <a:spcPts val="0"/>
              </a:spcAft>
              <a:buFontTx/>
              <a:buNone/>
              <a:defRPr/>
            </a:pPr>
            <a:r>
              <a:rPr lang="en-US" altLang="zh-CN" sz="1400" kern="0" dirty="0">
                <a:solidFill>
                  <a:sysClr val="window" lastClr="FFFFFF"/>
                </a:solidFill>
                <a:ea typeface="微软雅黑" pitchFamily="34" charset="-122"/>
                <a:cs typeface="Arial" pitchFamily="34" charset="0"/>
              </a:rPr>
              <a:t>      </a:t>
            </a:r>
            <a:r>
              <a:rPr lang="en-US" altLang="zh-CN" sz="1400" kern="0" dirty="0">
                <a:solidFill>
                  <a:schemeClr val="tx2">
                    <a:lumMod val="50000"/>
                  </a:schemeClr>
                </a:solidFill>
                <a:ea typeface="微软雅黑" pitchFamily="34" charset="-122"/>
                <a:cs typeface="Arial" pitchFamily="34" charset="0"/>
              </a:rPr>
              <a:t>栅格建模法的不足之处就在于栅格的大小对路径规划的影响极大。栅格选择得小，环境分辨率大、环境信息储存量大，但是会使机器人的抗干扰能力下降、决策速度降低；栅格选择得过大，虽然会提高机器人的抗干扰能力以及决策速度，但相应的环境信息存储量和分辨率都会随之降低。</a:t>
            </a:r>
            <a:r>
              <a:rPr lang="en-US" altLang="zh-CN" sz="1400" kern="0" dirty="0">
                <a:solidFill>
                  <a:sysClr val="window" lastClr="FFFFFF"/>
                </a:solidFill>
                <a:ea typeface="微软雅黑" pitchFamily="34" charset="-122"/>
                <a:cs typeface="Arial" pitchFamily="34" charset="0"/>
              </a:rPr>
              <a:t> </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8435"/>
                                        </p:tgtEl>
                                        <p:attrNameLst>
                                          <p:attrName>style.visibility</p:attrName>
                                        </p:attrNameLst>
                                      </p:cBhvr>
                                      <p:to>
                                        <p:strVal val="visible"/>
                                      </p:to>
                                    </p:set>
                                    <p:anim calcmode="lin" valueType="num">
                                      <p:cBhvr additive="base">
                                        <p:cTn id="21" dur="500" fill="hold"/>
                                        <p:tgtEl>
                                          <p:spTgt spid="18435"/>
                                        </p:tgtEl>
                                        <p:attrNameLst>
                                          <p:attrName>ppt_x</p:attrName>
                                        </p:attrNameLst>
                                      </p:cBhvr>
                                      <p:tavLst>
                                        <p:tav tm="0">
                                          <p:val>
                                            <p:strVal val="#ppt_x"/>
                                          </p:val>
                                        </p:tav>
                                        <p:tav tm="100000">
                                          <p:val>
                                            <p:strVal val="#ppt_x"/>
                                          </p:val>
                                        </p:tav>
                                      </p:tavLst>
                                    </p:anim>
                                    <p:anim calcmode="lin" valueType="num">
                                      <p:cBhvr additive="base">
                                        <p:cTn id="22" dur="500" fill="hold"/>
                                        <p:tgtEl>
                                          <p:spTgt spid="1843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4"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1" name="标题 1"/>
          <p:cNvSpPr>
            <a:spLocks noGrp="1" noChangeArrowheads="1"/>
          </p:cNvSpPr>
          <p:nvPr>
            <p:ph type="title"/>
          </p:nvPr>
        </p:nvSpPr>
        <p:spPr>
          <a:xfrm>
            <a:off x="152516" y="685872"/>
            <a:ext cx="5338708" cy="731838"/>
          </a:xfrm>
        </p:spPr>
        <p:txBody>
          <a:bodyPr/>
          <a:lstStyle/>
          <a:p>
            <a:r>
              <a:rPr lang="zh-CN" altLang="en-US" smtClean="0"/>
              <a:t>智能规划</a:t>
            </a:r>
            <a:r>
              <a:rPr lang="en-US" altLang="zh-CN" smtClean="0"/>
              <a:t>——</a:t>
            </a:r>
            <a:r>
              <a:rPr lang="zh-CN" altLang="en-US" smtClean="0"/>
              <a:t>人工势场法</a:t>
            </a:r>
          </a:p>
        </p:txBody>
      </p:sp>
      <p:sp>
        <p:nvSpPr>
          <p:cNvPr id="5" name="Rectangle 1"/>
          <p:cNvSpPr/>
          <p:nvPr/>
        </p:nvSpPr>
        <p:spPr>
          <a:xfrm>
            <a:off x="0" y="2571750"/>
            <a:ext cx="9144000" cy="28003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noProof="1">
              <a:solidFill>
                <a:srgbClr val="FFFFFF"/>
              </a:solidFill>
            </a:endParaRPr>
          </a:p>
        </p:txBody>
      </p:sp>
      <p:sp>
        <p:nvSpPr>
          <p:cNvPr id="11" name="Title 13"/>
          <p:cNvSpPr>
            <a:spLocks noGrp="1" noChangeArrowheads="1"/>
          </p:cNvSpPr>
          <p:nvPr/>
        </p:nvSpPr>
        <p:spPr bwMode="auto">
          <a:xfrm>
            <a:off x="7956550" y="3370263"/>
            <a:ext cx="5143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a:r>
              <a:rPr lang="zh-CN" altLang="en-US" sz="4400">
                <a:solidFill>
                  <a:schemeClr val="bg1"/>
                </a:solidFill>
                <a:latin typeface="微软雅黑" pitchFamily="34" charset="-122"/>
                <a:ea typeface="微软雅黑" pitchFamily="34" charset="-122"/>
              </a:rPr>
              <a:t>背</a:t>
            </a:r>
          </a:p>
          <a:p>
            <a:pPr algn="r"/>
            <a:r>
              <a:rPr lang="zh-CN" altLang="en-US" sz="4400">
                <a:solidFill>
                  <a:schemeClr val="bg1"/>
                </a:solidFill>
                <a:latin typeface="微软雅黑" pitchFamily="34" charset="-122"/>
                <a:ea typeface="微软雅黑" pitchFamily="34" charset="-122"/>
              </a:rPr>
              <a:t>景</a:t>
            </a:r>
          </a:p>
          <a:p>
            <a:pPr algn="r"/>
            <a:r>
              <a:rPr lang="zh-CN" altLang="en-US" sz="4400">
                <a:solidFill>
                  <a:schemeClr val="bg1"/>
                </a:solidFill>
                <a:latin typeface="微软雅黑" pitchFamily="34" charset="-122"/>
                <a:ea typeface="微软雅黑" pitchFamily="34" charset="-122"/>
              </a:rPr>
              <a:t>介</a:t>
            </a:r>
          </a:p>
          <a:p>
            <a:pPr algn="r"/>
            <a:r>
              <a:rPr lang="zh-CN" altLang="en-US" sz="4400">
                <a:solidFill>
                  <a:schemeClr val="bg1"/>
                </a:solidFill>
                <a:latin typeface="微软雅黑" pitchFamily="34" charset="-122"/>
                <a:ea typeface="微软雅黑" pitchFamily="34" charset="-122"/>
              </a:rPr>
              <a:t>绍</a:t>
            </a:r>
          </a:p>
        </p:txBody>
      </p:sp>
      <p:sp>
        <p:nvSpPr>
          <p:cNvPr id="19460" name="文本框 11"/>
          <p:cNvSpPr txBox="1">
            <a:spLocks noChangeArrowheads="1"/>
          </p:cNvSpPr>
          <p:nvPr/>
        </p:nvSpPr>
        <p:spPr bwMode="auto">
          <a:xfrm>
            <a:off x="396875" y="2955925"/>
            <a:ext cx="7199313"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Calibri" pitchFamily="34" charset="0"/>
                <a:cs typeface="Arial" pitchFamily="34" charset="0"/>
              </a:rPr>
              <a:t>        </a:t>
            </a:r>
            <a:r>
              <a:rPr lang="en-US" altLang="zh-CN" sz="2400">
                <a:latin typeface="Calibri" pitchFamily="34" charset="0"/>
                <a:cs typeface="Arial" pitchFamily="34" charset="0"/>
              </a:rPr>
              <a:t>   </a:t>
            </a:r>
            <a:r>
              <a:rPr lang="zh-CN" altLang="en-US" sz="2400">
                <a:solidFill>
                  <a:srgbClr val="202020"/>
                </a:solidFill>
                <a:latin typeface="Calibri" pitchFamily="34" charset="0"/>
                <a:cs typeface="Arial" pitchFamily="34" charset="0"/>
              </a:rPr>
              <a:t>人工势场法（Artificial Potential Field,APF）最初由Khatib于1985年提出，后来成功地应用到了他的博士论文中机械臂的避障运动规划上，实现了机械臂的实时避障。该法同样适用于移动机器人的路径规划，并常用于多个变量下的移动机器人领域。</a:t>
            </a:r>
          </a:p>
          <a:p>
            <a:endParaRPr lang="zh-CN" altLang="en-US" sz="2400">
              <a:solidFill>
                <a:srgbClr val="202020"/>
              </a:solidFill>
              <a:latin typeface="Calibri"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2" presetClass="entr" presetSubtype="4" fill="hold" grpId="1"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9460"/>
                                        </p:tgtEl>
                                        <p:attrNameLst>
                                          <p:attrName>style.visibility</p:attrName>
                                        </p:attrNameLst>
                                      </p:cBhvr>
                                      <p:to>
                                        <p:strVal val="visible"/>
                                      </p:to>
                                    </p:set>
                                    <p:anim calcmode="lin" valueType="num">
                                      <p:cBhvr additive="base">
                                        <p:cTn id="20" dur="500" fill="hold"/>
                                        <p:tgtEl>
                                          <p:spTgt spid="19460"/>
                                        </p:tgtEl>
                                        <p:attrNameLst>
                                          <p:attrName>ppt_x</p:attrName>
                                        </p:attrNameLst>
                                      </p:cBhvr>
                                      <p:tavLst>
                                        <p:tav tm="0">
                                          <p:val>
                                            <p:strVal val="#ppt_x"/>
                                          </p:val>
                                        </p:tav>
                                        <p:tav tm="100000">
                                          <p:val>
                                            <p:strVal val="#ppt_x"/>
                                          </p:val>
                                        </p:tav>
                                      </p:tavLst>
                                    </p:anim>
                                    <p:anim calcmode="lin" valueType="num">
                                      <p:cBhvr additive="base">
                                        <p:cTn id="21"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1" grpId="1"/>
      <p:bldP spid="194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noChangeArrowheads="1"/>
          </p:cNvSpPr>
          <p:nvPr>
            <p:ph type="title"/>
          </p:nvPr>
        </p:nvSpPr>
        <p:spPr>
          <a:xfrm>
            <a:off x="130496" y="685872"/>
            <a:ext cx="1681204" cy="731838"/>
          </a:xfrm>
        </p:spPr>
        <p:txBody>
          <a:bodyPr/>
          <a:lstStyle/>
          <a:p>
            <a:r>
              <a:rPr lang="zh-CN" altLang="en-US" sz="2800" smtClean="0"/>
              <a:t>基本概念</a:t>
            </a:r>
          </a:p>
        </p:txBody>
      </p:sp>
      <p:graphicFrame>
        <p:nvGraphicFramePr>
          <p:cNvPr id="20482" name="对象 1073742872"/>
          <p:cNvGraphicFramePr>
            <a:graphicFrameLocks/>
          </p:cNvGraphicFramePr>
          <p:nvPr/>
        </p:nvGraphicFramePr>
        <p:xfrm>
          <a:off x="5219700" y="2949575"/>
          <a:ext cx="2936875" cy="2827338"/>
        </p:xfrm>
        <a:graphic>
          <a:graphicData uri="http://schemas.openxmlformats.org/presentationml/2006/ole">
            <mc:AlternateContent xmlns:mc="http://schemas.openxmlformats.org/markup-compatibility/2006">
              <mc:Choice xmlns:v="urn:schemas-microsoft-com:vml" Requires="v">
                <p:oleObj spid="_x0000_s21540" r:id="rId3" imgW="1566360" imgH="1451160" progId="Visio.Drawing.11">
                  <p:embed/>
                </p:oleObj>
              </mc:Choice>
              <mc:Fallback>
                <p:oleObj r:id="rId3" imgW="1566360" imgH="1451160" progId="Visio.Drawing.11">
                  <p:embed/>
                  <p:pic>
                    <p:nvPicPr>
                      <p:cNvPr id="0" name="对象 107374287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2949575"/>
                        <a:ext cx="2936875" cy="282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20483" name="图片 3"/>
          <p:cNvPicPr>
            <a:picLocks noChangeAspect="1" noChangeArrowheads="1"/>
          </p:cNvPicPr>
          <p:nvPr/>
        </p:nvPicPr>
        <p:blipFill>
          <a:blip r:embed="rId5">
            <a:extLst>
              <a:ext uri="{28A0092B-C50C-407E-A947-70E740481C1C}">
                <a14:useLocalDpi xmlns:a14="http://schemas.microsoft.com/office/drawing/2010/main" val="0"/>
              </a:ext>
            </a:extLst>
          </a:blip>
          <a:srcRect t="19016" r="4208"/>
          <a:stretch>
            <a:fillRect/>
          </a:stretch>
        </p:blipFill>
        <p:spPr bwMode="auto">
          <a:xfrm>
            <a:off x="611188" y="2228850"/>
            <a:ext cx="4356100" cy="375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13"/>
          <p:cNvSpPr txBox="1">
            <a:spLocks noChangeArrowheads="1"/>
          </p:cNvSpPr>
          <p:nvPr/>
        </p:nvSpPr>
        <p:spPr bwMode="auto">
          <a:xfrm rot="21594277" flipH="1">
            <a:off x="973138" y="3240088"/>
            <a:ext cx="3292475" cy="245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400">
                <a:solidFill>
                  <a:srgbClr val="202020"/>
                </a:solidFill>
                <a:ea typeface="微软雅黑" pitchFamily="34" charset="-122"/>
              </a:rPr>
              <a:t>       人工势场法引入了物理学中场论的概念，其把移动机器人在环境中的运动视为一种在人工虚拟力场中的运动。其基本思想是目标物产生吸引势对机器人产生引力作用，而障碍物物产生排斥势对机器人产生斥力作用。吸引势和排斥势叠加构成机器人运动的虚拟势场，势场的负梯度作为作用在机器人上的虚拟力，也即机器人在引力和斥力的合力下运动，该思想类似于电子在正负电荷产生的电场中的运动。</a:t>
            </a:r>
          </a:p>
        </p:txBody>
      </p:sp>
      <p:sp>
        <p:nvSpPr>
          <p:cNvPr id="20485" name="文本框 7"/>
          <p:cNvSpPr txBox="1">
            <a:spLocks noChangeArrowheads="1"/>
          </p:cNvSpPr>
          <p:nvPr/>
        </p:nvSpPr>
        <p:spPr bwMode="auto">
          <a:xfrm>
            <a:off x="5305425" y="5780088"/>
            <a:ext cx="21717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势场力分析示意图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ppt_x"/>
                                          </p:val>
                                        </p:tav>
                                        <p:tav tm="100000">
                                          <p:val>
                                            <p:strVal val="#ppt_x"/>
                                          </p:val>
                                        </p:tav>
                                      </p:tavLst>
                                    </p:anim>
                                    <p:anim calcmode="lin" valueType="num">
                                      <p:cBhvr additive="base">
                                        <p:cTn id="8" dur="500" fill="hold"/>
                                        <p:tgtEl>
                                          <p:spTgt spid="2048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484"/>
                                        </p:tgtEl>
                                        <p:attrNameLst>
                                          <p:attrName>style.visibility</p:attrName>
                                        </p:attrNameLst>
                                      </p:cBhvr>
                                      <p:to>
                                        <p:strVal val="visible"/>
                                      </p:to>
                                    </p:set>
                                    <p:anim calcmode="lin" valueType="num">
                                      <p:cBhvr additive="base">
                                        <p:cTn id="11" dur="500" fill="hold"/>
                                        <p:tgtEl>
                                          <p:spTgt spid="20484"/>
                                        </p:tgtEl>
                                        <p:attrNameLst>
                                          <p:attrName>ppt_x</p:attrName>
                                        </p:attrNameLst>
                                      </p:cBhvr>
                                      <p:tavLst>
                                        <p:tav tm="0">
                                          <p:val>
                                            <p:strVal val="#ppt_x"/>
                                          </p:val>
                                        </p:tav>
                                        <p:tav tm="100000">
                                          <p:val>
                                            <p:strVal val="#ppt_x"/>
                                          </p:val>
                                        </p:tav>
                                      </p:tavLst>
                                    </p:anim>
                                    <p:anim calcmode="lin" valueType="num">
                                      <p:cBhvr additive="base">
                                        <p:cTn id="12"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482"/>
                                        </p:tgtEl>
                                        <p:attrNameLst>
                                          <p:attrName>style.visibility</p:attrName>
                                        </p:attrNameLst>
                                      </p:cBhvr>
                                      <p:to>
                                        <p:strVal val="visible"/>
                                      </p:to>
                                    </p:set>
                                    <p:anim calcmode="lin" valueType="num">
                                      <p:cBhvr additive="base">
                                        <p:cTn id="17" dur="500" fill="hold"/>
                                        <p:tgtEl>
                                          <p:spTgt spid="20482"/>
                                        </p:tgtEl>
                                        <p:attrNameLst>
                                          <p:attrName>ppt_x</p:attrName>
                                        </p:attrNameLst>
                                      </p:cBhvr>
                                      <p:tavLst>
                                        <p:tav tm="0">
                                          <p:val>
                                            <p:strVal val="#ppt_x"/>
                                          </p:val>
                                        </p:tav>
                                        <p:tav tm="100000">
                                          <p:val>
                                            <p:strVal val="#ppt_x"/>
                                          </p:val>
                                        </p:tav>
                                      </p:tavLst>
                                    </p:anim>
                                    <p:anim calcmode="lin" valueType="num">
                                      <p:cBhvr additive="base">
                                        <p:cTn id="18" dur="500" fill="hold"/>
                                        <p:tgtEl>
                                          <p:spTgt spid="2048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0485"/>
                                        </p:tgtEl>
                                        <p:attrNameLst>
                                          <p:attrName>style.visibility</p:attrName>
                                        </p:attrNameLst>
                                      </p:cBhvr>
                                      <p:to>
                                        <p:strVal val="visible"/>
                                      </p:to>
                                    </p:set>
                                    <p:anim calcmode="lin" valueType="num">
                                      <p:cBhvr additive="base">
                                        <p:cTn id="21" dur="500" fill="hold"/>
                                        <p:tgtEl>
                                          <p:spTgt spid="20485"/>
                                        </p:tgtEl>
                                        <p:attrNameLst>
                                          <p:attrName>ppt_x</p:attrName>
                                        </p:attrNameLst>
                                      </p:cBhvr>
                                      <p:tavLst>
                                        <p:tav tm="0">
                                          <p:val>
                                            <p:strVal val="#ppt_x"/>
                                          </p:val>
                                        </p:tav>
                                        <p:tav tm="100000">
                                          <p:val>
                                            <p:strVal val="#ppt_x"/>
                                          </p:val>
                                        </p:tav>
                                      </p:tavLst>
                                    </p:anim>
                                    <p:anim calcmode="lin" valueType="num">
                                      <p:cBhvr additive="base">
                                        <p:cTn id="22" dur="500" fill="hold"/>
                                        <p:tgtEl>
                                          <p:spTgt spid="204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noChangeArrowheads="1"/>
          </p:cNvSpPr>
          <p:nvPr>
            <p:ph type="title"/>
          </p:nvPr>
        </p:nvSpPr>
        <p:spPr>
          <a:xfrm>
            <a:off x="46762" y="689766"/>
            <a:ext cx="1757402" cy="731838"/>
          </a:xfrm>
        </p:spPr>
        <p:txBody>
          <a:bodyPr/>
          <a:lstStyle/>
          <a:p>
            <a:r>
              <a:rPr lang="zh-CN" altLang="en-US" sz="2800" smtClean="0"/>
              <a:t>函数选取</a:t>
            </a:r>
          </a:p>
        </p:txBody>
      </p:sp>
      <p:pic>
        <p:nvPicPr>
          <p:cNvPr id="2253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627426">
            <a:off x="514558" y="1318132"/>
            <a:ext cx="1536700"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文本框 3"/>
          <p:cNvSpPr txBox="1">
            <a:spLocks noChangeArrowheads="1"/>
          </p:cNvSpPr>
          <p:nvPr/>
        </p:nvSpPr>
        <p:spPr bwMode="auto">
          <a:xfrm>
            <a:off x="1160670" y="2586545"/>
            <a:ext cx="10779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02020"/>
                </a:solidFill>
                <a:latin typeface="Calibri" pitchFamily="34" charset="0"/>
                <a:cs typeface="Arial" pitchFamily="34" charset="0"/>
              </a:rPr>
              <a:t>斥力函数选取</a:t>
            </a:r>
          </a:p>
        </p:txBody>
      </p:sp>
      <p:sp>
        <p:nvSpPr>
          <p:cNvPr id="21508" name="文本框 4"/>
          <p:cNvSpPr txBox="1">
            <a:spLocks noChangeArrowheads="1"/>
          </p:cNvSpPr>
          <p:nvPr/>
        </p:nvSpPr>
        <p:spPr bwMode="auto">
          <a:xfrm>
            <a:off x="2369379" y="1699057"/>
            <a:ext cx="624681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Calibri" pitchFamily="34" charset="0"/>
                <a:cs typeface="Arial" pitchFamily="34" charset="0"/>
              </a:rPr>
              <a:t>         </a:t>
            </a:r>
            <a:r>
              <a:rPr lang="zh-CN" altLang="en-US" sz="2000">
                <a:solidFill>
                  <a:srgbClr val="202020"/>
                </a:solidFill>
                <a:latin typeface="Calibri" pitchFamily="34" charset="0"/>
                <a:cs typeface="Arial" pitchFamily="34" charset="0"/>
              </a:rPr>
              <a:t>在势场当中，障碍物产生的势场对机器人产生排斥作用。当机器人距障碍物越近时，排斥力越大，机器人具有的势能越大；当机器人距离障碍物越远时，排斥力越小，机器人具有的势能越小。并且这种排斥力在障碍物与机器人之间距离大于一定范围时应该等于0。该势场与电势场相似，即势能的大小与距离成反比关系，因此可取斥力势函数：</a:t>
            </a:r>
            <a:r>
              <a:rPr lang="zh-CN" altLang="en-US" sz="2000">
                <a:latin typeface="Calibri" pitchFamily="34" charset="0"/>
                <a:cs typeface="Arial" pitchFamily="34" charset="0"/>
              </a:rPr>
              <a:t> </a:t>
            </a:r>
          </a:p>
        </p:txBody>
      </p:sp>
      <p:graphicFrame>
        <p:nvGraphicFramePr>
          <p:cNvPr id="21509" name="对象 -2147482622"/>
          <p:cNvGraphicFramePr>
            <a:graphicFrameLocks noChangeAspect="1"/>
          </p:cNvGraphicFramePr>
          <p:nvPr>
            <p:extLst>
              <p:ext uri="{D42A27DB-BD31-4B8C-83A1-F6EECF244321}">
                <p14:modId xmlns:p14="http://schemas.microsoft.com/office/powerpoint/2010/main" val="753043471"/>
              </p:ext>
            </p:extLst>
          </p:nvPr>
        </p:nvGraphicFramePr>
        <p:xfrm>
          <a:off x="2650754" y="3892162"/>
          <a:ext cx="5573713" cy="1195388"/>
        </p:xfrm>
        <a:graphic>
          <a:graphicData uri="http://schemas.openxmlformats.org/presentationml/2006/ole">
            <mc:AlternateContent xmlns:mc="http://schemas.openxmlformats.org/markup-compatibility/2006">
              <mc:Choice xmlns:v="urn:schemas-microsoft-com:vml" Requires="v">
                <p:oleObj spid="_x0000_s22584" r:id="rId4" imgW="3200717" imgH="686117" progId="Equation.KSEE3">
                  <p:embed/>
                </p:oleObj>
              </mc:Choice>
              <mc:Fallback>
                <p:oleObj r:id="rId4" imgW="3200717" imgH="686117" progId="Equation.KSEE3">
                  <p:embed/>
                  <p:pic>
                    <p:nvPicPr>
                      <p:cNvPr id="0" name="对象 -21474826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0754" y="3892162"/>
                        <a:ext cx="5573713"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21510" name="组合 82"/>
          <p:cNvGrpSpPr>
            <a:grpSpLocks/>
          </p:cNvGrpSpPr>
          <p:nvPr/>
        </p:nvGrpSpPr>
        <p:grpSpPr bwMode="auto">
          <a:xfrm rot="5400000">
            <a:off x="4553812" y="-1882758"/>
            <a:ext cx="903288" cy="6048375"/>
            <a:chOff x="1936280" y="373890"/>
            <a:chExt cx="1584771" cy="4282892"/>
          </a:xfrm>
        </p:grpSpPr>
        <p:sp>
          <p:nvSpPr>
            <p:cNvPr id="5" name="圆角矩形 4"/>
            <p:cNvSpPr/>
            <p:nvPr/>
          </p:nvSpPr>
          <p:spPr>
            <a:xfrm>
              <a:off x="1936280" y="418855"/>
              <a:ext cx="1584771" cy="4237927"/>
            </a:xfrm>
            <a:prstGeom prst="roundRect">
              <a:avLst>
                <a:gd name="adj" fmla="val 50000"/>
              </a:avLst>
            </a:prstGeom>
            <a:solidFill>
              <a:sysClr val="window" lastClr="FFFFFF">
                <a:lumMod val="75000"/>
              </a:sysClr>
            </a:solidFill>
            <a:ln w="12700" cap="flat" cmpd="sng" algn="ctr">
              <a:noFill/>
              <a:prstDash val="solid"/>
            </a:ln>
            <a:effectLst>
              <a:outerShdw blurRad="139700" dist="152400" dir="5400000" algn="t" rotWithShape="0">
                <a:prstClr val="black">
                  <a:alpha val="27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6" name="圆角矩形 5"/>
            <p:cNvSpPr/>
            <p:nvPr/>
          </p:nvSpPr>
          <p:spPr>
            <a:xfrm>
              <a:off x="1936280" y="373890"/>
              <a:ext cx="1584771" cy="4237927"/>
            </a:xfrm>
            <a:prstGeom prst="roundRect">
              <a:avLst>
                <a:gd name="adj" fmla="val 50000"/>
              </a:avLst>
            </a:prstGeom>
            <a:gradFill flip="none" rotWithShape="1">
              <a:gsLst>
                <a:gs pos="0">
                  <a:srgbClr val="AEAEAE"/>
                </a:gs>
                <a:gs pos="32000">
                  <a:sysClr val="window" lastClr="FFFFFF">
                    <a:shade val="67500"/>
                    <a:satMod val="115000"/>
                  </a:sysClr>
                </a:gs>
                <a:gs pos="100000">
                  <a:sysClr val="window" lastClr="FFFFFF">
                    <a:shade val="100000"/>
                    <a:satMod val="115000"/>
                  </a:sysClr>
                </a:gs>
              </a:gsLst>
              <a:lin ang="16200000" scaled="1"/>
              <a:tileRect/>
            </a:gradFill>
            <a:ln w="12700" cap="flat" cmpd="sng" algn="ctr">
              <a:noFill/>
              <a:prstDash val="solid"/>
            </a:ln>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grpSp>
      <p:sp>
        <p:nvSpPr>
          <p:cNvPr id="21513" name="文本框 1"/>
          <p:cNvSpPr txBox="1">
            <a:spLocks noChangeArrowheads="1"/>
          </p:cNvSpPr>
          <p:nvPr/>
        </p:nvSpPr>
        <p:spPr bwMode="auto">
          <a:xfrm>
            <a:off x="2369379" y="701655"/>
            <a:ext cx="52324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202020"/>
                </a:solidFill>
                <a:latin typeface="宋体" pitchFamily="2" charset="-122"/>
              </a:rPr>
              <a:t>    </a:t>
            </a:r>
            <a:r>
              <a:rPr lang="zh-CN" altLang="en-US" sz="1600">
                <a:solidFill>
                  <a:srgbClr val="202020"/>
                </a:solidFill>
                <a:latin typeface="宋体" pitchFamily="2" charset="-122"/>
              </a:rPr>
              <a:t>采用人工势场法来解决机器人的路径规划问题，需要首先建立势场函数解决势场力，再由势场力驱动机器人向目标点移动。</a:t>
            </a:r>
          </a:p>
        </p:txBody>
      </p:sp>
      <p:sp>
        <p:nvSpPr>
          <p:cNvPr id="12" name="右箭头 11"/>
          <p:cNvSpPr/>
          <p:nvPr/>
        </p:nvSpPr>
        <p:spPr>
          <a:xfrm>
            <a:off x="894653" y="5621164"/>
            <a:ext cx="936625" cy="5048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endParaRPr lang="zh-CN" altLang="en-US" noProof="1"/>
          </a:p>
        </p:txBody>
      </p:sp>
      <p:graphicFrame>
        <p:nvGraphicFramePr>
          <p:cNvPr id="13" name="对象 9"/>
          <p:cNvGraphicFramePr>
            <a:graphicFrameLocks noChangeAspect="1"/>
          </p:cNvGraphicFramePr>
          <p:nvPr>
            <p:extLst>
              <p:ext uri="{D42A27DB-BD31-4B8C-83A1-F6EECF244321}">
                <p14:modId xmlns:p14="http://schemas.microsoft.com/office/powerpoint/2010/main" val="240567234"/>
              </p:ext>
            </p:extLst>
          </p:nvPr>
        </p:nvGraphicFramePr>
        <p:xfrm>
          <a:off x="1831278" y="5216750"/>
          <a:ext cx="5984875" cy="1506537"/>
        </p:xfrm>
        <a:graphic>
          <a:graphicData uri="http://schemas.openxmlformats.org/presentationml/2006/ole">
            <mc:AlternateContent xmlns:mc="http://schemas.openxmlformats.org/markup-compatibility/2006">
              <mc:Choice xmlns:v="urn:schemas-microsoft-com:vml" Requires="v">
                <p:oleObj spid="_x0000_s22585" r:id="rId6" imgW="3733877" imgH="939917" progId="Equation.KSEE3">
                  <p:embed/>
                </p:oleObj>
              </mc:Choice>
              <mc:Fallback>
                <p:oleObj r:id="rId6" imgW="3733877" imgH="939917" progId="Equation.KSEE3">
                  <p:embed/>
                  <p:pic>
                    <p:nvPicPr>
                      <p:cNvPr id="22532" name="对象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1278" y="5216750"/>
                        <a:ext cx="5984875" cy="150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文本框 8"/>
          <p:cNvSpPr txBox="1">
            <a:spLocks noChangeArrowheads="1"/>
          </p:cNvSpPr>
          <p:nvPr/>
        </p:nvSpPr>
        <p:spPr bwMode="auto">
          <a:xfrm>
            <a:off x="780766" y="5209588"/>
            <a:ext cx="889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02020"/>
                </a:solidFill>
                <a:latin typeface="Calibri" pitchFamily="34" charset="0"/>
                <a:cs typeface="Arial" pitchFamily="34" charset="0"/>
              </a:rPr>
              <a:t>排斥力</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10"/>
                                        </p:tgtEl>
                                        <p:attrNameLst>
                                          <p:attrName>style.visibility</p:attrName>
                                        </p:attrNameLst>
                                      </p:cBhvr>
                                      <p:to>
                                        <p:strVal val="visible"/>
                                      </p:to>
                                    </p:set>
                                    <p:anim calcmode="lin" valueType="num">
                                      <p:cBhvr additive="base">
                                        <p:cTn id="7" dur="500" fill="hold"/>
                                        <p:tgtEl>
                                          <p:spTgt spid="21510"/>
                                        </p:tgtEl>
                                        <p:attrNameLst>
                                          <p:attrName>ppt_x</p:attrName>
                                        </p:attrNameLst>
                                      </p:cBhvr>
                                      <p:tavLst>
                                        <p:tav tm="0">
                                          <p:val>
                                            <p:strVal val="#ppt_x"/>
                                          </p:val>
                                        </p:tav>
                                        <p:tav tm="100000">
                                          <p:val>
                                            <p:strVal val="#ppt_x"/>
                                          </p:val>
                                        </p:tav>
                                      </p:tavLst>
                                    </p:anim>
                                    <p:anim calcmode="lin" valueType="num">
                                      <p:cBhvr additive="base">
                                        <p:cTn id="8" dur="500" fill="hold"/>
                                        <p:tgtEl>
                                          <p:spTgt spid="215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513"/>
                                        </p:tgtEl>
                                        <p:attrNameLst>
                                          <p:attrName>style.visibility</p:attrName>
                                        </p:attrNameLst>
                                      </p:cBhvr>
                                      <p:to>
                                        <p:strVal val="visible"/>
                                      </p:to>
                                    </p:set>
                                    <p:anim calcmode="lin" valueType="num">
                                      <p:cBhvr additive="base">
                                        <p:cTn id="11" dur="500" fill="hold"/>
                                        <p:tgtEl>
                                          <p:spTgt spid="21513"/>
                                        </p:tgtEl>
                                        <p:attrNameLst>
                                          <p:attrName>ppt_x</p:attrName>
                                        </p:attrNameLst>
                                      </p:cBhvr>
                                      <p:tavLst>
                                        <p:tav tm="0">
                                          <p:val>
                                            <p:strVal val="#ppt_x"/>
                                          </p:val>
                                        </p:tav>
                                        <p:tav tm="100000">
                                          <p:val>
                                            <p:strVal val="#ppt_x"/>
                                          </p:val>
                                        </p:tav>
                                      </p:tavLst>
                                    </p:anim>
                                    <p:anim calcmode="lin" valueType="num">
                                      <p:cBhvr additive="base">
                                        <p:cTn id="12" dur="500" fill="hold"/>
                                        <p:tgtEl>
                                          <p:spTgt spid="2151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1507"/>
                                        </p:tgtEl>
                                        <p:attrNameLst>
                                          <p:attrName>style.visibility</p:attrName>
                                        </p:attrNameLst>
                                      </p:cBhvr>
                                      <p:to>
                                        <p:strVal val="visible"/>
                                      </p:to>
                                    </p:set>
                                    <p:anim calcmode="lin" valueType="num">
                                      <p:cBhvr additive="base">
                                        <p:cTn id="17" dur="500" fill="hold"/>
                                        <p:tgtEl>
                                          <p:spTgt spid="21507"/>
                                        </p:tgtEl>
                                        <p:attrNameLst>
                                          <p:attrName>ppt_x</p:attrName>
                                        </p:attrNameLst>
                                      </p:cBhvr>
                                      <p:tavLst>
                                        <p:tav tm="0">
                                          <p:val>
                                            <p:strVal val="#ppt_x"/>
                                          </p:val>
                                        </p:tav>
                                        <p:tav tm="100000">
                                          <p:val>
                                            <p:strVal val="#ppt_x"/>
                                          </p:val>
                                        </p:tav>
                                      </p:tavLst>
                                    </p:anim>
                                    <p:anim calcmode="lin" valueType="num">
                                      <p:cBhvr additive="base">
                                        <p:cTn id="18" dur="500" fill="hold"/>
                                        <p:tgtEl>
                                          <p:spTgt spid="2150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508"/>
                                        </p:tgtEl>
                                        <p:attrNameLst>
                                          <p:attrName>style.visibility</p:attrName>
                                        </p:attrNameLst>
                                      </p:cBhvr>
                                      <p:to>
                                        <p:strVal val="visible"/>
                                      </p:to>
                                    </p:set>
                                    <p:anim calcmode="lin" valueType="num">
                                      <p:cBhvr additive="base">
                                        <p:cTn id="21" dur="500" fill="hold"/>
                                        <p:tgtEl>
                                          <p:spTgt spid="21508"/>
                                        </p:tgtEl>
                                        <p:attrNameLst>
                                          <p:attrName>ppt_x</p:attrName>
                                        </p:attrNameLst>
                                      </p:cBhvr>
                                      <p:tavLst>
                                        <p:tav tm="0">
                                          <p:val>
                                            <p:strVal val="#ppt_x"/>
                                          </p:val>
                                        </p:tav>
                                        <p:tav tm="100000">
                                          <p:val>
                                            <p:strVal val="#ppt_x"/>
                                          </p:val>
                                        </p:tav>
                                      </p:tavLst>
                                    </p:anim>
                                    <p:anim calcmode="lin" valueType="num">
                                      <p:cBhvr additive="base">
                                        <p:cTn id="22"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1509"/>
                                        </p:tgtEl>
                                        <p:attrNameLst>
                                          <p:attrName>style.visibility</p:attrName>
                                        </p:attrNameLst>
                                      </p:cBhvr>
                                      <p:to>
                                        <p:strVal val="visible"/>
                                      </p:to>
                                    </p:set>
                                    <p:anim calcmode="lin" valueType="num">
                                      <p:cBhvr additive="base">
                                        <p:cTn id="27" dur="500" fill="hold"/>
                                        <p:tgtEl>
                                          <p:spTgt spid="21509"/>
                                        </p:tgtEl>
                                        <p:attrNameLst>
                                          <p:attrName>ppt_x</p:attrName>
                                        </p:attrNameLst>
                                      </p:cBhvr>
                                      <p:tavLst>
                                        <p:tav tm="0">
                                          <p:val>
                                            <p:strVal val="#ppt_x"/>
                                          </p:val>
                                        </p:tav>
                                        <p:tav tm="100000">
                                          <p:val>
                                            <p:strVal val="#ppt_x"/>
                                          </p:val>
                                        </p:tav>
                                      </p:tavLst>
                                    </p:anim>
                                    <p:anim calcmode="lin" valueType="num">
                                      <p:cBhvr additive="base">
                                        <p:cTn id="28"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13" grpId="0"/>
      <p:bldP spid="12" grpId="0" animBg="1"/>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627426">
            <a:off x="332237" y="153504"/>
            <a:ext cx="1536700"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文本框 6"/>
          <p:cNvSpPr txBox="1">
            <a:spLocks noChangeArrowheads="1"/>
          </p:cNvSpPr>
          <p:nvPr/>
        </p:nvSpPr>
        <p:spPr bwMode="auto">
          <a:xfrm>
            <a:off x="1100587" y="1420388"/>
            <a:ext cx="10779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02020"/>
                </a:solidFill>
                <a:latin typeface="Calibri" pitchFamily="34" charset="0"/>
                <a:cs typeface="Arial" pitchFamily="34" charset="0"/>
              </a:rPr>
              <a:t>引力函数选取</a:t>
            </a:r>
          </a:p>
        </p:txBody>
      </p:sp>
      <p:sp>
        <p:nvSpPr>
          <p:cNvPr id="23560" name="文本框 7"/>
          <p:cNvSpPr txBox="1">
            <a:spLocks noChangeArrowheads="1"/>
          </p:cNvSpPr>
          <p:nvPr/>
        </p:nvSpPr>
        <p:spPr bwMode="auto">
          <a:xfrm>
            <a:off x="2590852" y="838268"/>
            <a:ext cx="58801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Calibri" pitchFamily="34" charset="0"/>
                <a:cs typeface="Arial" pitchFamily="34" charset="0"/>
              </a:rPr>
              <a:t>      </a:t>
            </a:r>
            <a:r>
              <a:rPr lang="en-US" altLang="zh-CN" sz="2000">
                <a:solidFill>
                  <a:srgbClr val="202020"/>
                </a:solidFill>
                <a:latin typeface="Calibri" pitchFamily="34" charset="0"/>
                <a:cs typeface="Arial" pitchFamily="34" charset="0"/>
              </a:rPr>
              <a:t>  </a:t>
            </a:r>
            <a:r>
              <a:rPr lang="zh-CN" altLang="en-US" sz="2000">
                <a:solidFill>
                  <a:srgbClr val="202020"/>
                </a:solidFill>
                <a:latin typeface="Calibri" pitchFamily="34" charset="0"/>
                <a:cs typeface="Arial" pitchFamily="34" charset="0"/>
              </a:rPr>
              <a:t>在势场当中，目标物产生的势场对机器人产生引力作用。当机器人距离目标物越远时，吸引力作用越大；当距离越小时，吸引力就越小，而当距离为零时，机器人的势能为0，此时机器人抵达终点。该性质与弹性势能相似，弹性势能与距离的平方成正比，因此可取吸引势函数：</a:t>
            </a:r>
          </a:p>
        </p:txBody>
      </p:sp>
      <p:graphicFrame>
        <p:nvGraphicFramePr>
          <p:cNvPr id="23561" name="对象 2"/>
          <p:cNvGraphicFramePr>
            <a:graphicFrameLocks noChangeAspect="1"/>
          </p:cNvGraphicFramePr>
          <p:nvPr>
            <p:extLst>
              <p:ext uri="{D42A27DB-BD31-4B8C-83A1-F6EECF244321}">
                <p14:modId xmlns:p14="http://schemas.microsoft.com/office/powerpoint/2010/main" val="3227645958"/>
              </p:ext>
            </p:extLst>
          </p:nvPr>
        </p:nvGraphicFramePr>
        <p:xfrm>
          <a:off x="3032979" y="2770582"/>
          <a:ext cx="4306888" cy="1181100"/>
        </p:xfrm>
        <a:graphic>
          <a:graphicData uri="http://schemas.openxmlformats.org/presentationml/2006/ole">
            <mc:AlternateContent xmlns:mc="http://schemas.openxmlformats.org/markup-compatibility/2006">
              <mc:Choice xmlns:v="urn:schemas-microsoft-com:vml" Requires="v">
                <p:oleObj spid="_x0000_s24632" r:id="rId4" imgW="1476542" imgH="405112" progId="Equation.KSEE3">
                  <p:embed/>
                </p:oleObj>
              </mc:Choice>
              <mc:Fallback>
                <p:oleObj r:id="rId4" imgW="1476542" imgH="405112" progId="Equation.KSEE3">
                  <p:embed/>
                  <p:pic>
                    <p:nvPicPr>
                      <p:cNvPr id="0" name="对象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2979" y="2770582"/>
                        <a:ext cx="4306888"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右箭头 11"/>
          <p:cNvSpPr/>
          <p:nvPr/>
        </p:nvSpPr>
        <p:spPr>
          <a:xfrm>
            <a:off x="1153669" y="4818939"/>
            <a:ext cx="936625" cy="5048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endParaRPr lang="zh-CN" altLang="en-US" noProof="1"/>
          </a:p>
        </p:txBody>
      </p:sp>
      <p:sp>
        <p:nvSpPr>
          <p:cNvPr id="13" name="文本框 2"/>
          <p:cNvSpPr txBox="1">
            <a:spLocks noChangeArrowheads="1"/>
          </p:cNvSpPr>
          <p:nvPr/>
        </p:nvSpPr>
        <p:spPr bwMode="auto">
          <a:xfrm>
            <a:off x="1127089" y="4238820"/>
            <a:ext cx="8890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02020"/>
                </a:solidFill>
                <a:latin typeface="Calibri" pitchFamily="34" charset="0"/>
                <a:cs typeface="Arial" pitchFamily="34" charset="0"/>
              </a:rPr>
              <a:t>吸引力</a:t>
            </a:r>
          </a:p>
        </p:txBody>
      </p:sp>
      <p:graphicFrame>
        <p:nvGraphicFramePr>
          <p:cNvPr id="14" name="对象 8"/>
          <p:cNvGraphicFramePr>
            <a:graphicFrameLocks noChangeAspect="1"/>
          </p:cNvGraphicFramePr>
          <p:nvPr>
            <p:extLst>
              <p:ext uri="{D42A27DB-BD31-4B8C-83A1-F6EECF244321}">
                <p14:modId xmlns:p14="http://schemas.microsoft.com/office/powerpoint/2010/main" val="446098878"/>
              </p:ext>
            </p:extLst>
          </p:nvPr>
        </p:nvGraphicFramePr>
        <p:xfrm>
          <a:off x="2368415" y="4154571"/>
          <a:ext cx="4922837" cy="1833562"/>
        </p:xfrm>
        <a:graphic>
          <a:graphicData uri="http://schemas.openxmlformats.org/presentationml/2006/ole">
            <mc:AlternateContent xmlns:mc="http://schemas.openxmlformats.org/markup-compatibility/2006">
              <mc:Choice xmlns:v="urn:schemas-microsoft-com:vml" Requires="v">
                <p:oleObj spid="_x0000_s24633" r:id="rId6" imgW="1943237" imgH="723917" progId="Equation.KSEE3">
                  <p:embed/>
                </p:oleObj>
              </mc:Choice>
              <mc:Fallback>
                <p:oleObj r:id="rId6" imgW="1943237" imgH="723917" progId="Equation.KSEE3">
                  <p:embed/>
                  <p:pic>
                    <p:nvPicPr>
                      <p:cNvPr id="24581" name="对象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8415" y="4154571"/>
                        <a:ext cx="4922837"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additive="base">
                                        <p:cTn id="7" dur="500" fill="hold"/>
                                        <p:tgtEl>
                                          <p:spTgt spid="23558"/>
                                        </p:tgtEl>
                                        <p:attrNameLst>
                                          <p:attrName>ppt_x</p:attrName>
                                        </p:attrNameLst>
                                      </p:cBhvr>
                                      <p:tavLst>
                                        <p:tav tm="0">
                                          <p:val>
                                            <p:strVal val="#ppt_x"/>
                                          </p:val>
                                        </p:tav>
                                        <p:tav tm="100000">
                                          <p:val>
                                            <p:strVal val="#ppt_x"/>
                                          </p:val>
                                        </p:tav>
                                      </p:tavLst>
                                    </p:anim>
                                    <p:anim calcmode="lin" valueType="num">
                                      <p:cBhvr additive="base">
                                        <p:cTn id="8" dur="500" fill="hold"/>
                                        <p:tgtEl>
                                          <p:spTgt spid="235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559"/>
                                        </p:tgtEl>
                                        <p:attrNameLst>
                                          <p:attrName>style.visibility</p:attrName>
                                        </p:attrNameLst>
                                      </p:cBhvr>
                                      <p:to>
                                        <p:strVal val="visible"/>
                                      </p:to>
                                    </p:set>
                                    <p:anim calcmode="lin" valueType="num">
                                      <p:cBhvr additive="base">
                                        <p:cTn id="11" dur="500" fill="hold"/>
                                        <p:tgtEl>
                                          <p:spTgt spid="23559"/>
                                        </p:tgtEl>
                                        <p:attrNameLst>
                                          <p:attrName>ppt_x</p:attrName>
                                        </p:attrNameLst>
                                      </p:cBhvr>
                                      <p:tavLst>
                                        <p:tav tm="0">
                                          <p:val>
                                            <p:strVal val="#ppt_x"/>
                                          </p:val>
                                        </p:tav>
                                        <p:tav tm="100000">
                                          <p:val>
                                            <p:strVal val="#ppt_x"/>
                                          </p:val>
                                        </p:tav>
                                      </p:tavLst>
                                    </p:anim>
                                    <p:anim calcmode="lin" valueType="num">
                                      <p:cBhvr additive="base">
                                        <p:cTn id="12" dur="500" fill="hold"/>
                                        <p:tgtEl>
                                          <p:spTgt spid="2355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560"/>
                                        </p:tgtEl>
                                        <p:attrNameLst>
                                          <p:attrName>style.visibility</p:attrName>
                                        </p:attrNameLst>
                                      </p:cBhvr>
                                      <p:to>
                                        <p:strVal val="visible"/>
                                      </p:to>
                                    </p:set>
                                    <p:anim calcmode="lin" valueType="num">
                                      <p:cBhvr additive="base">
                                        <p:cTn id="15" dur="500" fill="hold"/>
                                        <p:tgtEl>
                                          <p:spTgt spid="23560"/>
                                        </p:tgtEl>
                                        <p:attrNameLst>
                                          <p:attrName>ppt_x</p:attrName>
                                        </p:attrNameLst>
                                      </p:cBhvr>
                                      <p:tavLst>
                                        <p:tav tm="0">
                                          <p:val>
                                            <p:strVal val="#ppt_x"/>
                                          </p:val>
                                        </p:tav>
                                        <p:tav tm="100000">
                                          <p:val>
                                            <p:strVal val="#ppt_x"/>
                                          </p:val>
                                        </p:tav>
                                      </p:tavLst>
                                    </p:anim>
                                    <p:anim calcmode="lin" valueType="num">
                                      <p:cBhvr additive="base">
                                        <p:cTn id="16" dur="500" fill="hold"/>
                                        <p:tgtEl>
                                          <p:spTgt spid="23560"/>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3561"/>
                                        </p:tgtEl>
                                        <p:attrNameLst>
                                          <p:attrName>style.visibility</p:attrName>
                                        </p:attrNameLst>
                                      </p:cBhvr>
                                      <p:to>
                                        <p:strVal val="visible"/>
                                      </p:to>
                                    </p:set>
                                    <p:anim calcmode="lin" valueType="num">
                                      <p:cBhvr additive="base">
                                        <p:cTn id="21" dur="500" fill="hold"/>
                                        <p:tgtEl>
                                          <p:spTgt spid="23561"/>
                                        </p:tgtEl>
                                        <p:attrNameLst>
                                          <p:attrName>ppt_x</p:attrName>
                                        </p:attrNameLst>
                                      </p:cBhvr>
                                      <p:tavLst>
                                        <p:tav tm="0">
                                          <p:val>
                                            <p:strVal val="#ppt_x"/>
                                          </p:val>
                                        </p:tav>
                                        <p:tav tm="100000">
                                          <p:val>
                                            <p:strVal val="#ppt_x"/>
                                          </p:val>
                                        </p:tav>
                                      </p:tavLst>
                                    </p:anim>
                                    <p:anim calcmode="lin" valueType="num">
                                      <p:cBhvr additive="base">
                                        <p:cTn id="22" dur="500" fill="hold"/>
                                        <p:tgtEl>
                                          <p:spTgt spid="2356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23560" grpId="0"/>
      <p:bldP spid="12"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
          <p:cNvSpPr>
            <a:spLocks noGrp="1" noChangeArrowheads="1"/>
          </p:cNvSpPr>
          <p:nvPr>
            <p:ph type="title"/>
          </p:nvPr>
        </p:nvSpPr>
        <p:spPr>
          <a:xfrm>
            <a:off x="0" y="557213"/>
            <a:ext cx="7086600" cy="731838"/>
          </a:xfrm>
        </p:spPr>
        <p:txBody>
          <a:bodyPr/>
          <a:lstStyle/>
          <a:p>
            <a:r>
              <a:rPr lang="zh-CN" altLang="en-US" sz="2800">
                <a:solidFill>
                  <a:schemeClr val="bg1">
                    <a:lumMod val="50000"/>
                  </a:schemeClr>
                </a:solidFill>
                <a:latin typeface="Calibri" pitchFamily="34" charset="0"/>
                <a:cs typeface="Arial" pitchFamily="34" charset="0"/>
              </a:rPr>
              <a:t>全</a:t>
            </a:r>
            <a:r>
              <a:rPr lang="zh-CN" altLang="en-US" sz="2800">
                <a:solidFill>
                  <a:schemeClr val="bg1">
                    <a:lumMod val="50000"/>
                  </a:schemeClr>
                </a:solidFill>
                <a:latin typeface="Calibri" pitchFamily="34" charset="0"/>
                <a:cs typeface="Arial" pitchFamily="34" charset="0"/>
              </a:rPr>
              <a:t>局势</a:t>
            </a:r>
            <a:r>
              <a:rPr lang="zh-CN" altLang="en-US" sz="2800" smtClean="0">
                <a:solidFill>
                  <a:schemeClr val="bg1">
                    <a:lumMod val="50000"/>
                  </a:schemeClr>
                </a:solidFill>
                <a:latin typeface="Calibri" pitchFamily="34" charset="0"/>
                <a:cs typeface="Arial" pitchFamily="34" charset="0"/>
              </a:rPr>
              <a:t>场</a:t>
            </a:r>
            <a:r>
              <a:rPr lang="zh-CN" altLang="en-US" sz="2800" smtClean="0">
                <a:solidFill>
                  <a:schemeClr val="bg1">
                    <a:lumMod val="50000"/>
                  </a:schemeClr>
                </a:solidFill>
              </a:rPr>
              <a:t>函数</a:t>
            </a:r>
            <a:r>
              <a:rPr lang="zh-CN" altLang="en-US" sz="2800" smtClean="0">
                <a:solidFill>
                  <a:schemeClr val="bg1">
                    <a:lumMod val="50000"/>
                  </a:schemeClr>
                </a:solidFill>
              </a:rPr>
              <a:t>选取</a:t>
            </a:r>
          </a:p>
        </p:txBody>
      </p:sp>
      <p:sp>
        <p:nvSpPr>
          <p:cNvPr id="25602" name="文本框 4"/>
          <p:cNvSpPr txBox="1">
            <a:spLocks noChangeArrowheads="1"/>
          </p:cNvSpPr>
          <p:nvPr/>
        </p:nvSpPr>
        <p:spPr bwMode="auto">
          <a:xfrm>
            <a:off x="457308" y="1322829"/>
            <a:ext cx="75517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Calibri" pitchFamily="34" charset="0"/>
                <a:cs typeface="Arial" pitchFamily="34" charset="0"/>
              </a:rPr>
              <a:t>    </a:t>
            </a:r>
            <a:r>
              <a:rPr lang="en-US" altLang="zh-CN">
                <a:solidFill>
                  <a:srgbClr val="202020"/>
                </a:solidFill>
                <a:latin typeface="Calibri" pitchFamily="34" charset="0"/>
                <a:cs typeface="Arial" pitchFamily="34" charset="0"/>
              </a:rPr>
              <a:t>  </a:t>
            </a:r>
            <a:r>
              <a:rPr lang="en-US" altLang="zh-CN" sz="2000">
                <a:solidFill>
                  <a:srgbClr val="202020"/>
                </a:solidFill>
                <a:latin typeface="Calibri" pitchFamily="34" charset="0"/>
                <a:cs typeface="Arial" pitchFamily="34" charset="0"/>
              </a:rPr>
              <a:t> </a:t>
            </a:r>
            <a:r>
              <a:rPr lang="zh-CN" altLang="en-US" sz="2000">
                <a:solidFill>
                  <a:srgbClr val="202020"/>
                </a:solidFill>
                <a:latin typeface="Calibri" pitchFamily="34" charset="0"/>
                <a:cs typeface="Arial" pitchFamily="34" charset="0"/>
              </a:rPr>
              <a:t>全局势场可有斥力势场和引力势场的和得到，应用叠加原理可得全局势场U(q)为：</a:t>
            </a:r>
          </a:p>
        </p:txBody>
      </p:sp>
      <p:graphicFrame>
        <p:nvGraphicFramePr>
          <p:cNvPr id="25603" name="对象 -2147482618"/>
          <p:cNvGraphicFramePr>
            <a:graphicFrameLocks noChangeAspect="1"/>
          </p:cNvGraphicFramePr>
          <p:nvPr>
            <p:extLst>
              <p:ext uri="{D42A27DB-BD31-4B8C-83A1-F6EECF244321}">
                <p14:modId xmlns:p14="http://schemas.microsoft.com/office/powerpoint/2010/main" val="288099434"/>
              </p:ext>
            </p:extLst>
          </p:nvPr>
        </p:nvGraphicFramePr>
        <p:xfrm>
          <a:off x="2348903" y="2244524"/>
          <a:ext cx="3452813" cy="560387"/>
        </p:xfrm>
        <a:graphic>
          <a:graphicData uri="http://schemas.openxmlformats.org/presentationml/2006/ole">
            <mc:AlternateContent xmlns:mc="http://schemas.openxmlformats.org/markup-compatibility/2006">
              <mc:Choice xmlns:v="urn:schemas-microsoft-com:vml" Requires="v">
                <p:oleObj spid="_x0000_s26691" r:id="rId3" imgW="1528142" imgH="248353" progId="Equation.KSEE3">
                  <p:embed/>
                </p:oleObj>
              </mc:Choice>
              <mc:Fallback>
                <p:oleObj r:id="rId3" imgW="1528142" imgH="248353" progId="Equation.KSEE3">
                  <p:embed/>
                  <p:pic>
                    <p:nvPicPr>
                      <p:cNvPr id="0" name="对象 -21474826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8903" y="2244524"/>
                        <a:ext cx="3452813"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右箭头 7"/>
          <p:cNvSpPr/>
          <p:nvPr/>
        </p:nvSpPr>
        <p:spPr>
          <a:xfrm rot="5340000">
            <a:off x="3347243" y="3083265"/>
            <a:ext cx="936625" cy="503237"/>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endParaRPr lang="zh-CN" altLang="en-US" noProof="1"/>
          </a:p>
        </p:txBody>
      </p:sp>
      <p:sp>
        <p:nvSpPr>
          <p:cNvPr id="25605" name="文本框 13"/>
          <p:cNvSpPr txBox="1">
            <a:spLocks noChangeArrowheads="1"/>
          </p:cNvSpPr>
          <p:nvPr/>
        </p:nvSpPr>
        <p:spPr bwMode="auto">
          <a:xfrm>
            <a:off x="2514654" y="3053706"/>
            <a:ext cx="88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202020"/>
                </a:solidFill>
                <a:latin typeface="Calibri" pitchFamily="34" charset="0"/>
                <a:cs typeface="Arial" pitchFamily="34" charset="0"/>
              </a:rPr>
              <a:t>合力</a:t>
            </a:r>
          </a:p>
        </p:txBody>
      </p:sp>
      <p:graphicFrame>
        <p:nvGraphicFramePr>
          <p:cNvPr id="25606" name="对象 -2147482617"/>
          <p:cNvGraphicFramePr>
            <a:graphicFrameLocks noChangeAspect="1"/>
          </p:cNvGraphicFramePr>
          <p:nvPr>
            <p:extLst>
              <p:ext uri="{D42A27DB-BD31-4B8C-83A1-F6EECF244321}">
                <p14:modId xmlns:p14="http://schemas.microsoft.com/office/powerpoint/2010/main" val="1708168721"/>
              </p:ext>
            </p:extLst>
          </p:nvPr>
        </p:nvGraphicFramePr>
        <p:xfrm>
          <a:off x="381110" y="3891316"/>
          <a:ext cx="8310563" cy="561975"/>
        </p:xfrm>
        <a:graphic>
          <a:graphicData uri="http://schemas.openxmlformats.org/presentationml/2006/ole">
            <mc:AlternateContent xmlns:mc="http://schemas.openxmlformats.org/markup-compatibility/2006">
              <mc:Choice xmlns:v="urn:schemas-microsoft-com:vml" Requires="v">
                <p:oleObj spid="_x0000_s26692" r:id="rId5" imgW="3568997" imgH="241517" progId="Equation.KSEE3">
                  <p:embed/>
                </p:oleObj>
              </mc:Choice>
              <mc:Fallback>
                <p:oleObj r:id="rId5" imgW="3568997" imgH="241517" progId="Equation.KSEE3">
                  <p:embed/>
                  <p:pic>
                    <p:nvPicPr>
                      <p:cNvPr id="0" name="对象 -21474826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110" y="3891316"/>
                        <a:ext cx="83105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603"/>
                                        </p:tgtEl>
                                        <p:attrNameLst>
                                          <p:attrName>style.visibility</p:attrName>
                                        </p:attrNameLst>
                                      </p:cBhvr>
                                      <p:to>
                                        <p:strVal val="visible"/>
                                      </p:to>
                                    </p:set>
                                    <p:anim calcmode="lin" valueType="num">
                                      <p:cBhvr additive="base">
                                        <p:cTn id="13" dur="500" fill="hold"/>
                                        <p:tgtEl>
                                          <p:spTgt spid="25603"/>
                                        </p:tgtEl>
                                        <p:attrNameLst>
                                          <p:attrName>ppt_x</p:attrName>
                                        </p:attrNameLst>
                                      </p:cBhvr>
                                      <p:tavLst>
                                        <p:tav tm="0">
                                          <p:val>
                                            <p:strVal val="#ppt_x"/>
                                          </p:val>
                                        </p:tav>
                                        <p:tav tm="100000">
                                          <p:val>
                                            <p:strVal val="#ppt_x"/>
                                          </p:val>
                                        </p:tav>
                                      </p:tavLst>
                                    </p:anim>
                                    <p:anim calcmode="lin" valueType="num">
                                      <p:cBhvr additive="base">
                                        <p:cTn id="14" dur="500" fill="hold"/>
                                        <p:tgtEl>
                                          <p:spTgt spid="2560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5605"/>
                                        </p:tgtEl>
                                        <p:attrNameLst>
                                          <p:attrName>style.visibility</p:attrName>
                                        </p:attrNameLst>
                                      </p:cBhvr>
                                      <p:to>
                                        <p:strVal val="visible"/>
                                      </p:to>
                                    </p:set>
                                    <p:anim calcmode="lin" valueType="num">
                                      <p:cBhvr additive="base">
                                        <p:cTn id="21" dur="500" fill="hold"/>
                                        <p:tgtEl>
                                          <p:spTgt spid="25605"/>
                                        </p:tgtEl>
                                        <p:attrNameLst>
                                          <p:attrName>ppt_x</p:attrName>
                                        </p:attrNameLst>
                                      </p:cBhvr>
                                      <p:tavLst>
                                        <p:tav tm="0">
                                          <p:val>
                                            <p:strVal val="#ppt_x"/>
                                          </p:val>
                                        </p:tav>
                                        <p:tav tm="100000">
                                          <p:val>
                                            <p:strVal val="#ppt_x"/>
                                          </p:val>
                                        </p:tav>
                                      </p:tavLst>
                                    </p:anim>
                                    <p:anim calcmode="lin" valueType="num">
                                      <p:cBhvr additive="base">
                                        <p:cTn id="22"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25606"/>
                                        </p:tgtEl>
                                        <p:attrNameLst>
                                          <p:attrName>style.visibility</p:attrName>
                                        </p:attrNameLst>
                                      </p:cBhvr>
                                      <p:to>
                                        <p:strVal val="visible"/>
                                      </p:to>
                                    </p:set>
                                    <p:anim calcmode="lin" valueType="num">
                                      <p:cBhvr additive="base">
                                        <p:cTn id="27" dur="500" fill="hold"/>
                                        <p:tgtEl>
                                          <p:spTgt spid="25606"/>
                                        </p:tgtEl>
                                        <p:attrNameLst>
                                          <p:attrName>ppt_x</p:attrName>
                                        </p:attrNameLst>
                                      </p:cBhvr>
                                      <p:tavLst>
                                        <p:tav tm="0">
                                          <p:val>
                                            <p:strVal val="#ppt_x"/>
                                          </p:val>
                                        </p:tav>
                                        <p:tav tm="100000">
                                          <p:val>
                                            <p:strVal val="#ppt_x"/>
                                          </p:val>
                                        </p:tav>
                                      </p:tavLst>
                                    </p:anim>
                                    <p:anim calcmode="lin" valueType="num">
                                      <p:cBhvr additive="base">
                                        <p:cTn id="28"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8" grpId="0" animBg="1"/>
      <p:bldP spid="2560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标题 1"/>
          <p:cNvSpPr>
            <a:spLocks noGrp="1" noChangeArrowheads="1"/>
          </p:cNvSpPr>
          <p:nvPr>
            <p:ph type="title"/>
          </p:nvPr>
        </p:nvSpPr>
        <p:spPr>
          <a:xfrm>
            <a:off x="36339" y="703263"/>
            <a:ext cx="3240295" cy="731838"/>
          </a:xfrm>
        </p:spPr>
        <p:txBody>
          <a:bodyPr/>
          <a:lstStyle/>
          <a:p>
            <a:r>
              <a:rPr lang="zh-CN" altLang="en-US" sz="2800" smtClean="0"/>
              <a:t>人工势场法的优点</a:t>
            </a:r>
          </a:p>
        </p:txBody>
      </p:sp>
      <p:sp>
        <p:nvSpPr>
          <p:cNvPr id="59" name="TextBox 58"/>
          <p:cNvSpPr txBox="1"/>
          <p:nvPr/>
        </p:nvSpPr>
        <p:spPr>
          <a:xfrm>
            <a:off x="81237" y="1467645"/>
            <a:ext cx="9062763" cy="3600986"/>
          </a:xfrm>
          <a:prstGeom prst="rect">
            <a:avLst/>
          </a:prstGeom>
          <a:noFill/>
        </p:spPr>
        <p:txBody>
          <a:bodyPr wrap="square">
            <a:spAutoFit/>
          </a:bodyPr>
          <a:lstStyle/>
          <a:p>
            <a:pPr marL="285750" indent="-285750">
              <a:lnSpc>
                <a:spcPct val="150000"/>
              </a:lnSpc>
              <a:buFont typeface="Wingdings" panose="05000000000000000000" pitchFamily="2" charset="2"/>
              <a:buChar char="l"/>
              <a:defRPr/>
            </a:pPr>
            <a:r>
              <a:rPr lang="en-US" altLang="zh-CN" sz="2000" kern="0" smtClean="0">
                <a:solidFill>
                  <a:schemeClr val="tx2">
                    <a:lumMod val="50000"/>
                  </a:schemeClr>
                </a:solidFill>
                <a:ea typeface="微软雅黑" pitchFamily="34" charset="-122"/>
                <a:cs typeface="Arial" pitchFamily="34" charset="0"/>
              </a:rPr>
              <a:t> 人工势场法的优点在于其结构简单</a:t>
            </a:r>
            <a:r>
              <a:rPr lang="en-US" altLang="zh-CN" sz="2000" kern="0" dirty="0">
                <a:solidFill>
                  <a:schemeClr val="tx2">
                    <a:lumMod val="50000"/>
                  </a:schemeClr>
                </a:solidFill>
                <a:ea typeface="微软雅黑" pitchFamily="34" charset="-122"/>
                <a:cs typeface="Arial" pitchFamily="34" charset="0"/>
              </a:rPr>
              <a:t>、易于实现，</a:t>
            </a:r>
            <a:r>
              <a:rPr lang="en-US" altLang="zh-CN" sz="2000" kern="0">
                <a:solidFill>
                  <a:schemeClr val="tx2">
                    <a:lumMod val="50000"/>
                  </a:schemeClr>
                </a:solidFill>
                <a:ea typeface="微软雅黑" pitchFamily="34" charset="-122"/>
                <a:cs typeface="Arial" pitchFamily="34" charset="0"/>
              </a:rPr>
              <a:t>便于低层的实时控制</a:t>
            </a:r>
            <a:r>
              <a:rPr lang="en-US" altLang="zh-CN" sz="2000" kern="0" smtClean="0">
                <a:solidFill>
                  <a:schemeClr val="tx2">
                    <a:lumMod val="50000"/>
                  </a:schemeClr>
                </a:solidFill>
                <a:ea typeface="微软雅黑" pitchFamily="34" charset="-122"/>
                <a:cs typeface="Arial" pitchFamily="34" charset="0"/>
              </a:rPr>
              <a:t>。</a:t>
            </a:r>
          </a:p>
          <a:p>
            <a:pPr marL="342900" indent="-342900">
              <a:lnSpc>
                <a:spcPct val="150000"/>
              </a:lnSpc>
              <a:buFont typeface="Wingdings" panose="05000000000000000000" pitchFamily="2" charset="2"/>
              <a:buChar char="l"/>
              <a:defRPr/>
            </a:pPr>
            <a:r>
              <a:rPr lang="en-US" altLang="zh-CN" sz="2000" kern="0">
                <a:solidFill>
                  <a:schemeClr val="tx2">
                    <a:lumMod val="50000"/>
                  </a:schemeClr>
                </a:solidFill>
                <a:ea typeface="微软雅黑" pitchFamily="34" charset="-122"/>
                <a:cs typeface="Arial" pitchFamily="34" charset="0"/>
              </a:rPr>
              <a:t> 在理想条件下，通过设置一个正比于场力向量的机器人速度向量，与球绕过障碍物向山下滚动一样，</a:t>
            </a:r>
            <a:r>
              <a:rPr lang="en-US" altLang="zh-CN" sz="2000" kern="0">
                <a:solidFill>
                  <a:schemeClr val="tx2">
                    <a:lumMod val="50000"/>
                  </a:schemeClr>
                </a:solidFill>
                <a:ea typeface="微软雅黑" pitchFamily="34" charset="-122"/>
                <a:cs typeface="Arial" pitchFamily="34" charset="0"/>
              </a:rPr>
              <a:t>可得到平滑的运动路径</a:t>
            </a:r>
            <a:r>
              <a:rPr lang="en-US" altLang="zh-CN" sz="2000" kern="0" smtClean="0">
                <a:solidFill>
                  <a:schemeClr val="tx2">
                    <a:lumMod val="50000"/>
                  </a:schemeClr>
                </a:solidFill>
                <a:ea typeface="微软雅黑" pitchFamily="34" charset="-122"/>
                <a:cs typeface="Arial" pitchFamily="34" charset="0"/>
              </a:rPr>
              <a:t>。</a:t>
            </a:r>
          </a:p>
          <a:p>
            <a:pPr marL="285750" indent="-285750">
              <a:lnSpc>
                <a:spcPct val="150000"/>
              </a:lnSpc>
              <a:buFont typeface="Wingdings" panose="05000000000000000000" pitchFamily="2" charset="2"/>
              <a:buChar char="l"/>
              <a:defRPr/>
            </a:pPr>
            <a:r>
              <a:rPr lang="en-US" altLang="zh-CN" sz="2000" kern="0">
                <a:solidFill>
                  <a:schemeClr val="tx2">
                    <a:lumMod val="50000"/>
                  </a:schemeClr>
                </a:solidFill>
                <a:ea typeface="微软雅黑" pitchFamily="34" charset="-122"/>
                <a:cs typeface="Arial" pitchFamily="34" charset="0"/>
              </a:rPr>
              <a:t> 并且由于斥力场的作用，机器人总是会远离障碍物的势场范围，</a:t>
            </a:r>
            <a:r>
              <a:rPr lang="en-US" altLang="zh-CN" sz="2000" kern="0">
                <a:solidFill>
                  <a:schemeClr val="tx2">
                    <a:lumMod val="50000"/>
                  </a:schemeClr>
                </a:solidFill>
                <a:ea typeface="微软雅黑" pitchFamily="34" charset="-122"/>
                <a:cs typeface="Arial" pitchFamily="34" charset="0"/>
              </a:rPr>
              <a:t>因此其路径是也是安全的</a:t>
            </a:r>
            <a:r>
              <a:rPr lang="en-US" altLang="zh-CN" sz="2000" kern="0" smtClean="0">
                <a:solidFill>
                  <a:schemeClr val="tx2">
                    <a:lumMod val="50000"/>
                  </a:schemeClr>
                </a:solidFill>
                <a:ea typeface="微软雅黑" pitchFamily="34" charset="-122"/>
                <a:cs typeface="Arial" pitchFamily="34" charset="0"/>
              </a:rPr>
              <a:t>。</a:t>
            </a:r>
          </a:p>
          <a:p>
            <a:pPr marL="285750" indent="-285750">
              <a:lnSpc>
                <a:spcPct val="150000"/>
              </a:lnSpc>
              <a:buFont typeface="Wingdings" panose="05000000000000000000" pitchFamily="2" charset="2"/>
              <a:buChar char="l"/>
              <a:defRPr/>
            </a:pPr>
            <a:r>
              <a:rPr lang="en-US" altLang="zh-CN" sz="2000" kern="0">
                <a:solidFill>
                  <a:schemeClr val="tx2">
                    <a:lumMod val="50000"/>
                  </a:schemeClr>
                </a:solidFill>
                <a:ea typeface="微软雅黑" pitchFamily="34" charset="-122"/>
                <a:cs typeface="Arial" pitchFamily="34" charset="0"/>
              </a:rPr>
              <a:t>系统的路径生成与控制直接与环境实现了闭环，从而大大加强了系统的适应性和避障性能。</a:t>
            </a:r>
          </a:p>
          <a:p>
            <a:pPr>
              <a:defRPr/>
            </a:pPr>
            <a:endParaRPr lang="en-US" altLang="zh-CN" kern="0" dirty="0">
              <a:solidFill>
                <a:schemeClr val="tx2">
                  <a:lumMod val="50000"/>
                </a:schemeClr>
              </a:solidFill>
              <a:ea typeface="微软雅黑" pitchFamily="34" charset="-122"/>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标题 6"/>
          <p:cNvSpPr>
            <a:spLocks noGrp="1" noChangeArrowheads="1"/>
          </p:cNvSpPr>
          <p:nvPr>
            <p:ph type="title"/>
          </p:nvPr>
        </p:nvSpPr>
        <p:spPr>
          <a:xfrm>
            <a:off x="1143000" y="228600"/>
            <a:ext cx="7793038" cy="1462088"/>
          </a:xfrm>
        </p:spPr>
        <p:txBody>
          <a:bodyPr/>
          <a:lstStyle/>
          <a:p>
            <a:r>
              <a:rPr lang="zh-CN" altLang="en-US" smtClean="0"/>
              <a:t>目录</a:t>
            </a:r>
          </a:p>
        </p:txBody>
      </p:sp>
      <p:pic>
        <p:nvPicPr>
          <p:cNvPr id="5122"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1975" y="2209800"/>
            <a:ext cx="5348288"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Box 16"/>
          <p:cNvSpPr txBox="1">
            <a:spLocks noChangeArrowheads="1"/>
          </p:cNvSpPr>
          <p:nvPr/>
        </p:nvSpPr>
        <p:spPr bwMode="auto">
          <a:xfrm>
            <a:off x="763588" y="2046288"/>
            <a:ext cx="1379537"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altLang="zh-CN" sz="6600" b="1">
                <a:solidFill>
                  <a:srgbClr val="00B0F0"/>
                </a:solidFill>
                <a:latin typeface="Candara" pitchFamily="34" charset="0"/>
                <a:ea typeface="微软雅黑" pitchFamily="34" charset="-122"/>
              </a:rPr>
              <a:t>1</a:t>
            </a:r>
          </a:p>
        </p:txBody>
      </p:sp>
      <p:sp>
        <p:nvSpPr>
          <p:cNvPr id="22" name="TextBox 25"/>
          <p:cNvSpPr txBox="1"/>
          <p:nvPr/>
        </p:nvSpPr>
        <p:spPr>
          <a:xfrm>
            <a:off x="2852738" y="2478088"/>
            <a:ext cx="4103687" cy="549275"/>
          </a:xfrm>
          <a:prstGeom prst="rect">
            <a:avLst/>
          </a:prstGeom>
          <a:noFill/>
        </p:spPr>
        <p:txBody>
          <a:bodyPr>
            <a:spAutoFit/>
          </a:bodyPr>
          <a:lstStyle/>
          <a:p>
            <a:pPr>
              <a:spcBef>
                <a:spcPts val="0"/>
              </a:spcBef>
              <a:spcAft>
                <a:spcPts val="0"/>
              </a:spcAft>
              <a:buFontTx/>
              <a:buNone/>
              <a:defRPr/>
            </a:pPr>
            <a:r>
              <a:rPr lang="zh-CN" altLang="en-US" sz="2800" kern="0" dirty="0">
                <a:solidFill>
                  <a:sysClr val="windowText" lastClr="000000">
                    <a:lumMod val="85000"/>
                    <a:lumOff val="15000"/>
                  </a:sysClr>
                </a:solidFill>
                <a:ea typeface="微软雅黑" pitchFamily="34" charset="-122"/>
                <a:cs typeface="Arial" pitchFamily="34" charset="0"/>
              </a:rPr>
              <a:t>机器人路径规划简介</a:t>
            </a:r>
          </a:p>
        </p:txBody>
      </p:sp>
      <p:pic>
        <p:nvPicPr>
          <p:cNvPr id="5125"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1488" y="3556000"/>
            <a:ext cx="534828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Box 16"/>
          <p:cNvSpPr txBox="1">
            <a:spLocks noChangeArrowheads="1"/>
          </p:cNvSpPr>
          <p:nvPr/>
        </p:nvSpPr>
        <p:spPr bwMode="auto">
          <a:xfrm>
            <a:off x="673100" y="3392488"/>
            <a:ext cx="1379538"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altLang="zh-CN" sz="6600" b="1">
                <a:solidFill>
                  <a:srgbClr val="00B0F0"/>
                </a:solidFill>
                <a:latin typeface="Candara" pitchFamily="34" charset="0"/>
                <a:ea typeface="微软雅黑" pitchFamily="34" charset="-122"/>
              </a:rPr>
              <a:t>2</a:t>
            </a:r>
          </a:p>
        </p:txBody>
      </p:sp>
      <p:sp>
        <p:nvSpPr>
          <p:cNvPr id="25" name="TextBox 25"/>
          <p:cNvSpPr txBox="1"/>
          <p:nvPr/>
        </p:nvSpPr>
        <p:spPr>
          <a:xfrm>
            <a:off x="2762250" y="3824288"/>
            <a:ext cx="4103688" cy="549275"/>
          </a:xfrm>
          <a:prstGeom prst="rect">
            <a:avLst/>
          </a:prstGeom>
          <a:noFill/>
        </p:spPr>
        <p:txBody>
          <a:bodyPr>
            <a:spAutoFit/>
          </a:bodyPr>
          <a:lstStyle/>
          <a:p>
            <a:pPr>
              <a:spcBef>
                <a:spcPts val="0"/>
              </a:spcBef>
              <a:spcAft>
                <a:spcPts val="0"/>
              </a:spcAft>
              <a:buFontTx/>
              <a:buNone/>
              <a:defRPr/>
            </a:pPr>
            <a:r>
              <a:rPr lang="zh-CN" altLang="en-US" sz="2800" kern="0" dirty="0">
                <a:solidFill>
                  <a:sysClr val="windowText" lastClr="000000">
                    <a:lumMod val="85000"/>
                    <a:lumOff val="15000"/>
                  </a:sysClr>
                </a:solidFill>
                <a:ea typeface="微软雅黑" pitchFamily="34" charset="-122"/>
                <a:cs typeface="Arial" pitchFamily="34" charset="0"/>
              </a:rPr>
              <a:t>智能规划</a:t>
            </a:r>
          </a:p>
        </p:txBody>
      </p:sp>
      <p:pic>
        <p:nvPicPr>
          <p:cNvPr id="5128"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8463" y="4905375"/>
            <a:ext cx="5349875"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6"/>
          <p:cNvSpPr txBox="1">
            <a:spLocks noChangeArrowheads="1"/>
          </p:cNvSpPr>
          <p:nvPr/>
        </p:nvSpPr>
        <p:spPr bwMode="auto">
          <a:xfrm>
            <a:off x="600075" y="4741863"/>
            <a:ext cx="1381125"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altLang="zh-CN" sz="6600" b="1">
                <a:solidFill>
                  <a:srgbClr val="00B0F0"/>
                </a:solidFill>
                <a:latin typeface="Candara" pitchFamily="34" charset="0"/>
                <a:ea typeface="微软雅黑" pitchFamily="34" charset="-122"/>
              </a:rPr>
              <a:t>3</a:t>
            </a:r>
          </a:p>
        </p:txBody>
      </p:sp>
      <p:sp>
        <p:nvSpPr>
          <p:cNvPr id="29" name="TextBox 25"/>
          <p:cNvSpPr txBox="1"/>
          <p:nvPr/>
        </p:nvSpPr>
        <p:spPr>
          <a:xfrm>
            <a:off x="2689225" y="5175250"/>
            <a:ext cx="4835525" cy="549275"/>
          </a:xfrm>
          <a:prstGeom prst="rect">
            <a:avLst/>
          </a:prstGeom>
          <a:noFill/>
        </p:spPr>
        <p:txBody>
          <a:bodyPr>
            <a:spAutoFit/>
          </a:bodyPr>
          <a:lstStyle/>
          <a:p>
            <a:pPr>
              <a:spcBef>
                <a:spcPts val="0"/>
              </a:spcBef>
              <a:spcAft>
                <a:spcPts val="0"/>
              </a:spcAft>
              <a:buFontTx/>
              <a:buNone/>
              <a:defRPr/>
            </a:pPr>
            <a:r>
              <a:rPr lang="zh-CN" altLang="en-US" sz="2800" kern="0" dirty="0">
                <a:solidFill>
                  <a:sysClr val="windowText" lastClr="000000">
                    <a:lumMod val="85000"/>
                    <a:lumOff val="15000"/>
                  </a:sysClr>
                </a:solidFill>
                <a:ea typeface="微软雅黑" pitchFamily="34" charset="-122"/>
                <a:cs typeface="Arial" pitchFamily="34" charset="0"/>
              </a:rPr>
              <a:t>机器人路径规划改进与实例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
          <p:cNvSpPr>
            <a:spLocks noGrp="1" noChangeArrowheads="1"/>
          </p:cNvSpPr>
          <p:nvPr>
            <p:ph type="title"/>
          </p:nvPr>
        </p:nvSpPr>
        <p:spPr>
          <a:xfrm>
            <a:off x="73938" y="651451"/>
            <a:ext cx="3205164" cy="731838"/>
          </a:xfrm>
        </p:spPr>
        <p:txBody>
          <a:bodyPr/>
          <a:lstStyle/>
          <a:p>
            <a:r>
              <a:rPr lang="zh-CN" altLang="en-US" sz="2800" smtClean="0"/>
              <a:t>人工势场法的缺点</a:t>
            </a:r>
          </a:p>
        </p:txBody>
      </p:sp>
      <p:pic>
        <p:nvPicPr>
          <p:cNvPr id="27650"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8530" y="1158790"/>
            <a:ext cx="7270643" cy="266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6856985" y="2106613"/>
            <a:ext cx="1598612" cy="596900"/>
          </a:xfrm>
          <a:prstGeom prst="rect">
            <a:avLst/>
          </a:prstGeom>
          <a:noFill/>
        </p:spPr>
        <p:txBody>
          <a:bodyPr>
            <a:spAutoFit/>
          </a:bodyPr>
          <a:lstStyle>
            <a:defPPr>
              <a:defRPr lang="en-US"/>
            </a:defPPr>
            <a:lvl1pPr marR="0" lvl="0" indent="0" defTabSz="-635">
              <a:lnSpc>
                <a:spcPct val="80000"/>
              </a:lnSpc>
              <a:spcBef>
                <a:spcPts val="0"/>
              </a:spcBef>
              <a:spcAft>
                <a:spcPts val="0"/>
              </a:spcAft>
              <a:buClrTx/>
              <a:buSzTx/>
              <a:buFontTx/>
              <a:buNone/>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algn="ctr" defTabSz="914400">
              <a:defRPr/>
            </a:pPr>
            <a:r>
              <a:rPr lang="zh-CN" altLang="en-US" sz="3200" dirty="0">
                <a:solidFill>
                  <a:sysClr val="window" lastClr="FFFFFF"/>
                </a:solidFill>
                <a:effectLst/>
                <a:cs typeface="+mn-ea"/>
              </a:rPr>
              <a:t>缺点一</a:t>
            </a:r>
            <a:endParaRPr lang="zh-CN" altLang="en-US" sz="3200" dirty="0">
              <a:solidFill>
                <a:sysClr val="window" lastClr="FFFFFF"/>
              </a:solidFill>
              <a:effectLst/>
            </a:endParaRPr>
          </a:p>
        </p:txBody>
      </p:sp>
      <p:sp>
        <p:nvSpPr>
          <p:cNvPr id="18" name="TextBox 17"/>
          <p:cNvSpPr txBox="1"/>
          <p:nvPr/>
        </p:nvSpPr>
        <p:spPr>
          <a:xfrm>
            <a:off x="1110905" y="1284189"/>
            <a:ext cx="4833938" cy="2308324"/>
          </a:xfrm>
          <a:prstGeom prst="rect">
            <a:avLst/>
          </a:prstGeom>
          <a:noFill/>
        </p:spPr>
        <p:txBody>
          <a:bodyPr>
            <a:spAutoFit/>
          </a:bodyPr>
          <a:lstStyle/>
          <a:p>
            <a:pPr>
              <a:spcBef>
                <a:spcPts val="0"/>
              </a:spcBef>
              <a:spcAft>
                <a:spcPts val="0"/>
              </a:spcAft>
              <a:buFontTx/>
              <a:buNone/>
              <a:defRPr/>
            </a:pPr>
            <a:r>
              <a:rPr lang="en-US" altLang="zh-CN" sz="1400" kern="0" dirty="0">
                <a:solidFill>
                  <a:sysClr val="window" lastClr="FFFFFF"/>
                </a:solidFill>
                <a:ea typeface="微软雅黑" pitchFamily="34" charset="-122"/>
                <a:cs typeface="Arial" pitchFamily="34" charset="0"/>
              </a:rPr>
              <a:t>       </a:t>
            </a:r>
            <a:r>
              <a:rPr lang="en-US" altLang="zh-CN" kern="0" dirty="0">
                <a:latin typeface="Times New Roman" panose="02020603050405020304" pitchFamily="18" charset="0"/>
                <a:ea typeface="微软雅黑" pitchFamily="34" charset="-122"/>
                <a:cs typeface="Times New Roman" panose="02020603050405020304" pitchFamily="18" charset="0"/>
              </a:rPr>
              <a:t>在目标点周围存在障碍物，当机器人逐渐向目标点靠近时，会进入到障碍物影响的范围之内。此时，机器人距离目标点越近，其受到的引力越大，而机器人距离障碍物越近时，其受到的排斥力也会急剧增大。在该情形下，目标点不是全局的总势场的最低点，机器人也将无法抵达目标点，此为人工势场法的目标不可达问题。 </a:t>
            </a:r>
          </a:p>
        </p:txBody>
      </p:sp>
      <p:sp>
        <p:nvSpPr>
          <p:cNvPr id="4" name="流程图: 终止 3"/>
          <p:cNvSpPr/>
          <p:nvPr/>
        </p:nvSpPr>
        <p:spPr>
          <a:xfrm>
            <a:off x="479425" y="1630363"/>
            <a:ext cx="504825" cy="1549400"/>
          </a:xfrm>
          <a:prstGeom prst="flowChartTerminator">
            <a:avLst/>
          </a:prstGeom>
          <a:noFill/>
        </p:spPr>
        <p:style>
          <a:lnRef idx="1">
            <a:schemeClr val="accent4"/>
          </a:lnRef>
          <a:fillRef idx="2">
            <a:schemeClr val="accent4"/>
          </a:fillRef>
          <a:effectRef idx="1">
            <a:schemeClr val="accent4"/>
          </a:effectRef>
          <a:fontRef idx="minor">
            <a:schemeClr val="dk1"/>
          </a:fontRef>
        </p:style>
        <p:txBody>
          <a:bodyPr anchor="ctr"/>
          <a:lstStyle/>
          <a:p>
            <a:pPr algn="ctr"/>
            <a:endParaRPr lang="zh-CN" altLang="en-US" noProof="1"/>
          </a:p>
        </p:txBody>
      </p:sp>
      <p:sp>
        <p:nvSpPr>
          <p:cNvPr id="27654" name="文本框 4"/>
          <p:cNvSpPr txBox="1">
            <a:spLocks noChangeArrowheads="1"/>
          </p:cNvSpPr>
          <p:nvPr/>
        </p:nvSpPr>
        <p:spPr bwMode="auto">
          <a:xfrm>
            <a:off x="503237" y="1796646"/>
            <a:ext cx="457200"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b="1">
                <a:solidFill>
                  <a:srgbClr val="202020"/>
                </a:solidFill>
                <a:latin typeface="Calibri" pitchFamily="34" charset="0"/>
                <a:cs typeface="Arial" pitchFamily="34" charset="0"/>
              </a:rPr>
              <a:t>全局最小值</a:t>
            </a:r>
          </a:p>
        </p:txBody>
      </p:sp>
      <p:graphicFrame>
        <p:nvGraphicFramePr>
          <p:cNvPr id="27655" name="对象 1073742851"/>
          <p:cNvGraphicFramePr>
            <a:graphicFrameLocks/>
          </p:cNvGraphicFramePr>
          <p:nvPr>
            <p:extLst>
              <p:ext uri="{D42A27DB-BD31-4B8C-83A1-F6EECF244321}">
                <p14:modId xmlns:p14="http://schemas.microsoft.com/office/powerpoint/2010/main" val="3113731629"/>
              </p:ext>
            </p:extLst>
          </p:nvPr>
        </p:nvGraphicFramePr>
        <p:xfrm>
          <a:off x="2733675" y="3681441"/>
          <a:ext cx="2895600" cy="2713038"/>
        </p:xfrm>
        <a:graphic>
          <a:graphicData uri="http://schemas.openxmlformats.org/presentationml/2006/ole">
            <mc:AlternateContent xmlns:mc="http://schemas.openxmlformats.org/markup-compatibility/2006">
              <mc:Choice xmlns:v="urn:schemas-microsoft-com:vml" Requires="v">
                <p:oleObj spid="_x0000_s28711" r:id="rId4" imgW="1539720" imgH="1517400" progId="Visio.Drawing.11">
                  <p:embed/>
                </p:oleObj>
              </mc:Choice>
              <mc:Fallback>
                <p:oleObj r:id="rId4" imgW="1539720" imgH="1517400" progId="Visio.Drawing.11">
                  <p:embed/>
                  <p:pic>
                    <p:nvPicPr>
                      <p:cNvPr id="0" name="对象 107374285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33675" y="3681441"/>
                        <a:ext cx="2895600" cy="271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7656" name="文本框 7"/>
          <p:cNvSpPr txBox="1">
            <a:spLocks noChangeArrowheads="1"/>
          </p:cNvSpPr>
          <p:nvPr/>
        </p:nvSpPr>
        <p:spPr bwMode="auto">
          <a:xfrm>
            <a:off x="2614612" y="6300844"/>
            <a:ext cx="31337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全局最小值问题分析示意图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7654"/>
                                        </p:tgtEl>
                                        <p:attrNameLst>
                                          <p:attrName>style.visibility</p:attrName>
                                        </p:attrNameLst>
                                      </p:cBhvr>
                                      <p:to>
                                        <p:strVal val="visible"/>
                                      </p:to>
                                    </p:set>
                                    <p:anim calcmode="lin" valueType="num">
                                      <p:cBhvr additive="base">
                                        <p:cTn id="23" dur="500" fill="hold"/>
                                        <p:tgtEl>
                                          <p:spTgt spid="27654"/>
                                        </p:tgtEl>
                                        <p:attrNameLst>
                                          <p:attrName>ppt_x</p:attrName>
                                        </p:attrNameLst>
                                      </p:cBhvr>
                                      <p:tavLst>
                                        <p:tav tm="0">
                                          <p:val>
                                            <p:strVal val="#ppt_x"/>
                                          </p:val>
                                        </p:tav>
                                        <p:tav tm="100000">
                                          <p:val>
                                            <p:strVal val="#ppt_x"/>
                                          </p:val>
                                        </p:tav>
                                      </p:tavLst>
                                    </p:anim>
                                    <p:anim calcmode="lin" valueType="num">
                                      <p:cBhvr additive="base">
                                        <p:cTn id="24" dur="500" fill="hold"/>
                                        <p:tgtEl>
                                          <p:spTgt spid="2765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7655"/>
                                        </p:tgtEl>
                                        <p:attrNameLst>
                                          <p:attrName>style.visibility</p:attrName>
                                        </p:attrNameLst>
                                      </p:cBhvr>
                                      <p:to>
                                        <p:strVal val="visible"/>
                                      </p:to>
                                    </p:set>
                                    <p:anim calcmode="lin" valueType="num">
                                      <p:cBhvr additive="base">
                                        <p:cTn id="29" dur="500" fill="hold"/>
                                        <p:tgtEl>
                                          <p:spTgt spid="27655"/>
                                        </p:tgtEl>
                                        <p:attrNameLst>
                                          <p:attrName>ppt_x</p:attrName>
                                        </p:attrNameLst>
                                      </p:cBhvr>
                                      <p:tavLst>
                                        <p:tav tm="0">
                                          <p:val>
                                            <p:strVal val="#ppt_x"/>
                                          </p:val>
                                        </p:tav>
                                        <p:tav tm="100000">
                                          <p:val>
                                            <p:strVal val="#ppt_x"/>
                                          </p:val>
                                        </p:tav>
                                      </p:tavLst>
                                    </p:anim>
                                    <p:anim calcmode="lin" valueType="num">
                                      <p:cBhvr additive="base">
                                        <p:cTn id="30" dur="500" fill="hold"/>
                                        <p:tgtEl>
                                          <p:spTgt spid="2765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7656"/>
                                        </p:tgtEl>
                                        <p:attrNameLst>
                                          <p:attrName>style.visibility</p:attrName>
                                        </p:attrNameLst>
                                      </p:cBhvr>
                                      <p:to>
                                        <p:strVal val="visible"/>
                                      </p:to>
                                    </p:set>
                                    <p:anim calcmode="lin" valueType="num">
                                      <p:cBhvr additive="base">
                                        <p:cTn id="33" dur="500" fill="hold"/>
                                        <p:tgtEl>
                                          <p:spTgt spid="27656"/>
                                        </p:tgtEl>
                                        <p:attrNameLst>
                                          <p:attrName>ppt_x</p:attrName>
                                        </p:attrNameLst>
                                      </p:cBhvr>
                                      <p:tavLst>
                                        <p:tav tm="0">
                                          <p:val>
                                            <p:strVal val="#ppt_x"/>
                                          </p:val>
                                        </p:tav>
                                        <p:tav tm="100000">
                                          <p:val>
                                            <p:strVal val="#ppt_x"/>
                                          </p:val>
                                        </p:tav>
                                      </p:tavLst>
                                    </p:anim>
                                    <p:anim calcmode="lin" valueType="num">
                                      <p:cBhvr additive="base">
                                        <p:cTn id="34" dur="500" fill="hold"/>
                                        <p:tgtEl>
                                          <p:spTgt spid="276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4" grpId="0" animBg="1"/>
      <p:bldP spid="27654" grpId="0"/>
      <p:bldP spid="276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noChangeArrowheads="1"/>
          </p:cNvSpPr>
          <p:nvPr>
            <p:ph type="title"/>
          </p:nvPr>
        </p:nvSpPr>
        <p:spPr>
          <a:xfrm>
            <a:off x="23193" y="662881"/>
            <a:ext cx="3205164" cy="731838"/>
          </a:xfrm>
        </p:spPr>
        <p:txBody>
          <a:bodyPr/>
          <a:lstStyle/>
          <a:p>
            <a:r>
              <a:rPr lang="zh-CN" altLang="en-US" sz="2800" smtClean="0"/>
              <a:t>人工势场法的缺点</a:t>
            </a:r>
          </a:p>
        </p:txBody>
      </p:sp>
      <p:pic>
        <p:nvPicPr>
          <p:cNvPr id="2867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10" y="1461393"/>
            <a:ext cx="7650162" cy="221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533506" y="2272476"/>
            <a:ext cx="1599582" cy="486287"/>
          </a:xfrm>
          <a:prstGeom prst="rect">
            <a:avLst/>
          </a:prstGeom>
          <a:noFill/>
        </p:spPr>
        <p:txBody>
          <a:bodyPr>
            <a:spAutoFit/>
          </a:bodyPr>
          <a:lstStyle>
            <a:defPPr>
              <a:defRPr lang="en-US"/>
            </a:defPPr>
            <a:lvl1pPr marR="0" lvl="0" indent="0" defTabSz="-635">
              <a:lnSpc>
                <a:spcPct val="80000"/>
              </a:lnSpc>
              <a:spcBef>
                <a:spcPts val="0"/>
              </a:spcBef>
              <a:spcAft>
                <a:spcPts val="0"/>
              </a:spcAft>
              <a:buClrTx/>
              <a:buSzTx/>
              <a:buFontTx/>
              <a:buNone/>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algn="ctr" defTabSz="914400">
              <a:defRPr/>
            </a:pPr>
            <a:r>
              <a:rPr lang="zh-CN" altLang="en-US" sz="3200" dirty="0">
                <a:solidFill>
                  <a:schemeClr val="tx1"/>
                </a:solidFill>
                <a:cs typeface="+mn-ea"/>
                <a:sym typeface="+mn-ea"/>
              </a:rPr>
              <a:t>缺点二</a:t>
            </a:r>
            <a:endParaRPr lang="zh-CN" altLang="en-US" sz="3200" dirty="0">
              <a:solidFill>
                <a:schemeClr val="tx1"/>
              </a:solidFill>
              <a:sym typeface="+mn-ea"/>
            </a:endParaRPr>
          </a:p>
        </p:txBody>
      </p:sp>
      <p:sp>
        <p:nvSpPr>
          <p:cNvPr id="21" name="TextBox 20"/>
          <p:cNvSpPr txBox="1"/>
          <p:nvPr/>
        </p:nvSpPr>
        <p:spPr>
          <a:xfrm>
            <a:off x="3048040" y="1666897"/>
            <a:ext cx="4248150" cy="1754326"/>
          </a:xfrm>
          <a:prstGeom prst="rect">
            <a:avLst/>
          </a:prstGeom>
          <a:noFill/>
        </p:spPr>
        <p:txBody>
          <a:bodyPr>
            <a:spAutoFit/>
          </a:bodyPr>
          <a:lstStyle/>
          <a:p>
            <a:pPr>
              <a:spcBef>
                <a:spcPts val="0"/>
              </a:spcBef>
              <a:spcAft>
                <a:spcPts val="0"/>
              </a:spcAft>
              <a:buFontTx/>
              <a:buNone/>
              <a:defRPr/>
            </a:pPr>
            <a:r>
              <a:rPr lang="en-US" altLang="zh-CN" sz="1400" kern="0" dirty="0">
                <a:solidFill>
                  <a:sysClr val="window" lastClr="FFFFFF"/>
                </a:solidFill>
                <a:ea typeface="微软雅黑" pitchFamily="34" charset="-122"/>
                <a:cs typeface="Arial" pitchFamily="34" charset="0"/>
              </a:rPr>
              <a:t>     </a:t>
            </a:r>
            <a:r>
              <a:rPr lang="en-US" altLang="zh-CN" kern="0" dirty="0">
                <a:ea typeface="微软雅黑" pitchFamily="34" charset="-122"/>
                <a:cs typeface="Arial" pitchFamily="34" charset="0"/>
              </a:rPr>
              <a:t>当目标点对机器人产生的吸引力以及障碍物对机器人的排斥力正好大小相等方向相反时，也即引力与斥力所形成的合力为零时，机器人会误以为已经抵达目标点，就此停滞不前或徘徊，最终不能抵达目标点。</a:t>
            </a:r>
          </a:p>
        </p:txBody>
      </p:sp>
      <p:graphicFrame>
        <p:nvGraphicFramePr>
          <p:cNvPr id="28677" name="对象 1073742853"/>
          <p:cNvGraphicFramePr>
            <a:graphicFrameLocks/>
          </p:cNvGraphicFramePr>
          <p:nvPr>
            <p:extLst>
              <p:ext uri="{D42A27DB-BD31-4B8C-83A1-F6EECF244321}">
                <p14:modId xmlns:p14="http://schemas.microsoft.com/office/powerpoint/2010/main" val="3511712017"/>
              </p:ext>
            </p:extLst>
          </p:nvPr>
        </p:nvGraphicFramePr>
        <p:xfrm>
          <a:off x="2895644" y="3626727"/>
          <a:ext cx="3379751" cy="2560638"/>
        </p:xfrm>
        <a:graphic>
          <a:graphicData uri="http://schemas.openxmlformats.org/presentationml/2006/ole">
            <mc:AlternateContent xmlns:mc="http://schemas.openxmlformats.org/markup-compatibility/2006">
              <mc:Choice xmlns:v="urn:schemas-microsoft-com:vml" Requires="v">
                <p:oleObj spid="_x0000_s29735" r:id="rId4" imgW="2160360" imgH="1476360" progId="Visio.Drawing.11">
                  <p:embed/>
                </p:oleObj>
              </mc:Choice>
              <mc:Fallback>
                <p:oleObj r:id="rId4" imgW="2160360" imgH="1476360" progId="Visio.Drawing.11">
                  <p:embed/>
                  <p:pic>
                    <p:nvPicPr>
                      <p:cNvPr id="0" name="对象 10737428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44" y="3626727"/>
                        <a:ext cx="3379751" cy="2560638"/>
                      </a:xfrm>
                      <a:prstGeom prst="rect">
                        <a:avLst/>
                      </a:prstGeom>
                      <a:noFill/>
                      <a:ln>
                        <a:noFill/>
                      </a:ln>
                      <a:extLst/>
                    </p:spPr>
                  </p:pic>
                </p:oleObj>
              </mc:Fallback>
            </mc:AlternateContent>
          </a:graphicData>
        </a:graphic>
      </p:graphicFrame>
      <p:sp>
        <p:nvSpPr>
          <p:cNvPr id="28678" name="文本框 3"/>
          <p:cNvSpPr txBox="1">
            <a:spLocks noChangeArrowheads="1"/>
          </p:cNvSpPr>
          <p:nvPr/>
        </p:nvSpPr>
        <p:spPr bwMode="auto">
          <a:xfrm>
            <a:off x="3090887" y="6187365"/>
            <a:ext cx="29892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局部极小值问题分析示意图</a:t>
            </a:r>
          </a:p>
        </p:txBody>
      </p:sp>
      <p:sp>
        <p:nvSpPr>
          <p:cNvPr id="5" name="流程图: 终止 4"/>
          <p:cNvSpPr/>
          <p:nvPr/>
        </p:nvSpPr>
        <p:spPr>
          <a:xfrm>
            <a:off x="8261446" y="1871823"/>
            <a:ext cx="503238" cy="1549400"/>
          </a:xfrm>
          <a:prstGeom prst="flowChartTerminator">
            <a:avLst/>
          </a:prstGeom>
          <a:noFill/>
          <a:ln>
            <a:solidFill>
              <a:srgbClr val="92D050"/>
            </a:solidFill>
          </a:ln>
        </p:spPr>
        <p:style>
          <a:lnRef idx="1">
            <a:schemeClr val="accent4"/>
          </a:lnRef>
          <a:fillRef idx="2">
            <a:schemeClr val="accent4"/>
          </a:fillRef>
          <a:effectRef idx="1">
            <a:schemeClr val="accent4"/>
          </a:effectRef>
          <a:fontRef idx="minor">
            <a:schemeClr val="dk1"/>
          </a:fontRef>
        </p:style>
        <p:txBody>
          <a:bodyPr anchor="ctr"/>
          <a:lstStyle/>
          <a:p>
            <a:pPr algn="ctr"/>
            <a:endParaRPr lang="zh-CN" altLang="en-US" noProof="1"/>
          </a:p>
        </p:txBody>
      </p:sp>
      <p:sp>
        <p:nvSpPr>
          <p:cNvPr id="28680" name="文本框 6"/>
          <p:cNvSpPr txBox="1">
            <a:spLocks noChangeArrowheads="1"/>
          </p:cNvSpPr>
          <p:nvPr/>
        </p:nvSpPr>
        <p:spPr bwMode="auto">
          <a:xfrm>
            <a:off x="8261446" y="2016286"/>
            <a:ext cx="457200"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b="1">
                <a:solidFill>
                  <a:srgbClr val="202020"/>
                </a:solidFill>
                <a:latin typeface="Calibri" pitchFamily="34" charset="0"/>
                <a:cs typeface="Arial" pitchFamily="34" charset="0"/>
              </a:rPr>
              <a:t>局部极小值</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680"/>
                                        </p:tgtEl>
                                        <p:attrNameLst>
                                          <p:attrName>style.visibility</p:attrName>
                                        </p:attrNameLst>
                                      </p:cBhvr>
                                      <p:to>
                                        <p:strVal val="visible"/>
                                      </p:to>
                                    </p:set>
                                    <p:anim calcmode="lin" valueType="num">
                                      <p:cBhvr additive="base">
                                        <p:cTn id="23" dur="500" fill="hold"/>
                                        <p:tgtEl>
                                          <p:spTgt spid="28680"/>
                                        </p:tgtEl>
                                        <p:attrNameLst>
                                          <p:attrName>ppt_x</p:attrName>
                                        </p:attrNameLst>
                                      </p:cBhvr>
                                      <p:tavLst>
                                        <p:tav tm="0">
                                          <p:val>
                                            <p:strVal val="#ppt_x"/>
                                          </p:val>
                                        </p:tav>
                                        <p:tav tm="100000">
                                          <p:val>
                                            <p:strVal val="#ppt_x"/>
                                          </p:val>
                                        </p:tav>
                                      </p:tavLst>
                                    </p:anim>
                                    <p:anim calcmode="lin" valueType="num">
                                      <p:cBhvr additive="base">
                                        <p:cTn id="24" dur="500" fill="hold"/>
                                        <p:tgtEl>
                                          <p:spTgt spid="28680"/>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8677"/>
                                        </p:tgtEl>
                                        <p:attrNameLst>
                                          <p:attrName>style.visibility</p:attrName>
                                        </p:attrNameLst>
                                      </p:cBhvr>
                                      <p:to>
                                        <p:strVal val="visible"/>
                                      </p:to>
                                    </p:set>
                                    <p:anim calcmode="lin" valueType="num">
                                      <p:cBhvr additive="base">
                                        <p:cTn id="29" dur="500" fill="hold"/>
                                        <p:tgtEl>
                                          <p:spTgt spid="28677"/>
                                        </p:tgtEl>
                                        <p:attrNameLst>
                                          <p:attrName>ppt_x</p:attrName>
                                        </p:attrNameLst>
                                      </p:cBhvr>
                                      <p:tavLst>
                                        <p:tav tm="0">
                                          <p:val>
                                            <p:strVal val="#ppt_x"/>
                                          </p:val>
                                        </p:tav>
                                        <p:tav tm="100000">
                                          <p:val>
                                            <p:strVal val="#ppt_x"/>
                                          </p:val>
                                        </p:tav>
                                      </p:tavLst>
                                    </p:anim>
                                    <p:anim calcmode="lin" valueType="num">
                                      <p:cBhvr additive="base">
                                        <p:cTn id="30" dur="500" fill="hold"/>
                                        <p:tgtEl>
                                          <p:spTgt spid="2867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678"/>
                                        </p:tgtEl>
                                        <p:attrNameLst>
                                          <p:attrName>style.visibility</p:attrName>
                                        </p:attrNameLst>
                                      </p:cBhvr>
                                      <p:to>
                                        <p:strVal val="visible"/>
                                      </p:to>
                                    </p:set>
                                    <p:anim calcmode="lin" valueType="num">
                                      <p:cBhvr additive="base">
                                        <p:cTn id="33" dur="500" fill="hold"/>
                                        <p:tgtEl>
                                          <p:spTgt spid="28678"/>
                                        </p:tgtEl>
                                        <p:attrNameLst>
                                          <p:attrName>ppt_x</p:attrName>
                                        </p:attrNameLst>
                                      </p:cBhvr>
                                      <p:tavLst>
                                        <p:tav tm="0">
                                          <p:val>
                                            <p:strVal val="#ppt_x"/>
                                          </p:val>
                                        </p:tav>
                                        <p:tav tm="100000">
                                          <p:val>
                                            <p:strVal val="#ppt_x"/>
                                          </p:val>
                                        </p:tav>
                                      </p:tavLst>
                                    </p:anim>
                                    <p:anim calcmode="lin" valueType="num">
                                      <p:cBhvr additive="base">
                                        <p:cTn id="34"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8678" grpId="0"/>
      <p:bldP spid="5" grpId="0" animBg="1"/>
      <p:bldP spid="286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noChangeArrowheads="1"/>
          </p:cNvSpPr>
          <p:nvPr>
            <p:ph type="title"/>
          </p:nvPr>
        </p:nvSpPr>
        <p:spPr>
          <a:xfrm>
            <a:off x="0" y="685872"/>
            <a:ext cx="3052768" cy="731838"/>
          </a:xfrm>
        </p:spPr>
        <p:txBody>
          <a:bodyPr/>
          <a:lstStyle/>
          <a:p>
            <a:r>
              <a:rPr lang="zh-CN" altLang="en-US" sz="2800" smtClean="0"/>
              <a:t>人工势场法的缺点</a:t>
            </a:r>
          </a:p>
        </p:txBody>
      </p:sp>
      <p:pic>
        <p:nvPicPr>
          <p:cNvPr id="2969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2133634"/>
            <a:ext cx="7651750" cy="2760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7162732" y="3215497"/>
            <a:ext cx="1598613" cy="486287"/>
          </a:xfrm>
          <a:prstGeom prst="rect">
            <a:avLst/>
          </a:prstGeom>
          <a:noFill/>
        </p:spPr>
        <p:txBody>
          <a:bodyPr>
            <a:spAutoFit/>
          </a:bodyPr>
          <a:lstStyle>
            <a:defPPr>
              <a:defRPr lang="en-US"/>
            </a:defPPr>
            <a:lvl1pPr marR="0" lvl="0" indent="0" defTabSz="-635">
              <a:lnSpc>
                <a:spcPct val="80000"/>
              </a:lnSpc>
              <a:spcBef>
                <a:spcPts val="0"/>
              </a:spcBef>
              <a:spcAft>
                <a:spcPts val="0"/>
              </a:spcAft>
              <a:buClrTx/>
              <a:buSzTx/>
              <a:buFontTx/>
              <a:buNone/>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algn="ctr" defTabSz="914400">
              <a:defRPr/>
            </a:pPr>
            <a:r>
              <a:rPr lang="zh-CN" altLang="en-US" sz="3200" dirty="0" smtClean="0">
                <a:solidFill>
                  <a:schemeClr val="tx1"/>
                </a:solidFill>
                <a:effectLst/>
                <a:cs typeface="+mn-ea"/>
              </a:rPr>
              <a:t>缺点三</a:t>
            </a:r>
            <a:endParaRPr lang="zh-CN" altLang="en-US" sz="3200" dirty="0" smtClean="0">
              <a:solidFill>
                <a:schemeClr val="tx1"/>
              </a:solidFill>
              <a:effectLst/>
            </a:endParaRPr>
          </a:p>
        </p:txBody>
      </p:sp>
      <p:sp>
        <p:nvSpPr>
          <p:cNvPr id="22" name="TextBox 21"/>
          <p:cNvSpPr txBox="1"/>
          <p:nvPr/>
        </p:nvSpPr>
        <p:spPr>
          <a:xfrm>
            <a:off x="1828872" y="2359786"/>
            <a:ext cx="4248150" cy="2308324"/>
          </a:xfrm>
          <a:prstGeom prst="rect">
            <a:avLst/>
          </a:prstGeom>
          <a:noFill/>
        </p:spPr>
        <p:txBody>
          <a:bodyPr>
            <a:spAutoFit/>
          </a:bodyPr>
          <a:lstStyle/>
          <a:p>
            <a:pPr>
              <a:spcBef>
                <a:spcPts val="0"/>
              </a:spcBef>
              <a:spcAft>
                <a:spcPts val="0"/>
              </a:spcAft>
              <a:buFontTx/>
              <a:buNone/>
              <a:defRPr/>
            </a:pPr>
            <a:r>
              <a:rPr lang="en-US" altLang="zh-CN" sz="1400" kern="0" dirty="0">
                <a:solidFill>
                  <a:sysClr val="window" lastClr="FFFFFF"/>
                </a:solidFill>
                <a:ea typeface="微软雅黑" pitchFamily="34" charset="-122"/>
                <a:cs typeface="Arial" pitchFamily="34" charset="0"/>
              </a:rPr>
              <a:t>    </a:t>
            </a:r>
            <a:r>
              <a:rPr lang="en-US" altLang="zh-CN" kern="0" dirty="0">
                <a:ea typeface="微软雅黑" pitchFamily="34" charset="-122"/>
                <a:cs typeface="Arial" pitchFamily="34" charset="0"/>
              </a:rPr>
              <a:t>同样是在机器人所受合力为零的情况下，但此时机器人的速度没有减速到零，因此机器人在惯性的作用下会继续向前移动。离开合力为零点之后，机器人受到排斥力的作用，速度逐渐减小为零后开始向后运动。如此循环往复，机器人会在障碍物面前产生震荡现象，将不能抵达目标点。</a:t>
            </a:r>
          </a:p>
        </p:txBody>
      </p:sp>
      <p:sp>
        <p:nvSpPr>
          <p:cNvPr id="8" name="流程图: 终止 7"/>
          <p:cNvSpPr/>
          <p:nvPr/>
        </p:nvSpPr>
        <p:spPr>
          <a:xfrm>
            <a:off x="534988" y="2628107"/>
            <a:ext cx="504825" cy="1547812"/>
          </a:xfrm>
          <a:prstGeom prst="flowChartTerminator">
            <a:avLst/>
          </a:prstGeom>
          <a:noFill/>
          <a:ln>
            <a:solidFill>
              <a:schemeClr val="accent2">
                <a:lumMod val="75000"/>
              </a:schemeClr>
            </a:solidFill>
          </a:ln>
        </p:spPr>
        <p:style>
          <a:lnRef idx="1">
            <a:schemeClr val="accent4"/>
          </a:lnRef>
          <a:fillRef idx="2">
            <a:schemeClr val="accent4"/>
          </a:fillRef>
          <a:effectRef idx="1">
            <a:schemeClr val="accent4"/>
          </a:effectRef>
          <a:fontRef idx="minor">
            <a:schemeClr val="dk1"/>
          </a:fontRef>
        </p:style>
        <p:txBody>
          <a:bodyPr anchor="ctr"/>
          <a:lstStyle/>
          <a:p>
            <a:pPr algn="ctr"/>
            <a:endParaRPr lang="zh-CN" altLang="en-US" noProof="1"/>
          </a:p>
        </p:txBody>
      </p:sp>
      <p:sp>
        <p:nvSpPr>
          <p:cNvPr id="29702" name="文本框 8"/>
          <p:cNvSpPr txBox="1">
            <a:spLocks noChangeArrowheads="1"/>
          </p:cNvSpPr>
          <p:nvPr/>
        </p:nvSpPr>
        <p:spPr bwMode="auto">
          <a:xfrm>
            <a:off x="578299" y="2858310"/>
            <a:ext cx="4603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en-US" altLang="zh-CN" b="1">
                <a:solidFill>
                  <a:srgbClr val="202020"/>
                </a:solidFill>
                <a:latin typeface="Calibri" pitchFamily="34" charset="0"/>
                <a:cs typeface="Arial" pitchFamily="34" charset="0"/>
              </a:rPr>
              <a:t>  </a:t>
            </a:r>
            <a:r>
              <a:rPr lang="zh-CN" altLang="en-US" b="1">
                <a:solidFill>
                  <a:srgbClr val="202020"/>
                </a:solidFill>
                <a:latin typeface="Calibri" pitchFamily="34" charset="0"/>
                <a:cs typeface="Arial" pitchFamily="34" charset="0"/>
              </a:rPr>
              <a:t>路径震荡</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9702"/>
                                        </p:tgtEl>
                                        <p:attrNameLst>
                                          <p:attrName>style.visibility</p:attrName>
                                        </p:attrNameLst>
                                      </p:cBhvr>
                                      <p:to>
                                        <p:strVal val="visible"/>
                                      </p:to>
                                    </p:set>
                                    <p:anim calcmode="lin" valueType="num">
                                      <p:cBhvr additive="base">
                                        <p:cTn id="23" dur="500" fill="hold"/>
                                        <p:tgtEl>
                                          <p:spTgt spid="29702"/>
                                        </p:tgtEl>
                                        <p:attrNameLst>
                                          <p:attrName>ppt_x</p:attrName>
                                        </p:attrNameLst>
                                      </p:cBhvr>
                                      <p:tavLst>
                                        <p:tav tm="0">
                                          <p:val>
                                            <p:strVal val="#ppt_x"/>
                                          </p:val>
                                        </p:tav>
                                        <p:tav tm="100000">
                                          <p:val>
                                            <p:strVal val="#ppt_x"/>
                                          </p:val>
                                        </p:tav>
                                      </p:tavLst>
                                    </p:anim>
                                    <p:anim calcmode="lin" valueType="num">
                                      <p:cBhvr additive="base">
                                        <p:cTn id="24" dur="500" fill="hold"/>
                                        <p:tgtEl>
                                          <p:spTgt spid="297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8" grpId="0" animBg="1"/>
      <p:bldP spid="2970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5" name="标题 1"/>
          <p:cNvSpPr>
            <a:spLocks noGrp="1" noChangeArrowheads="1"/>
          </p:cNvSpPr>
          <p:nvPr>
            <p:ph type="title"/>
          </p:nvPr>
        </p:nvSpPr>
        <p:spPr>
          <a:xfrm>
            <a:off x="89004" y="750039"/>
            <a:ext cx="3890946" cy="731838"/>
          </a:xfrm>
        </p:spPr>
        <p:txBody>
          <a:bodyPr/>
          <a:lstStyle/>
          <a:p>
            <a:r>
              <a:rPr lang="zh-CN" altLang="en-US" sz="2800" smtClean="0"/>
              <a:t>智能规划</a:t>
            </a:r>
            <a:r>
              <a:rPr lang="en-US" altLang="zh-CN" sz="2800" smtClean="0"/>
              <a:t>——</a:t>
            </a:r>
            <a:r>
              <a:rPr lang="zh-CN" altLang="en-US" sz="2800" smtClean="0"/>
              <a:t>遗传算法</a:t>
            </a:r>
          </a:p>
        </p:txBody>
      </p:sp>
      <p:sp>
        <p:nvSpPr>
          <p:cNvPr id="5" name="Rectangle 1"/>
          <p:cNvSpPr/>
          <p:nvPr/>
        </p:nvSpPr>
        <p:spPr>
          <a:xfrm>
            <a:off x="0" y="2497138"/>
            <a:ext cx="9144000" cy="28003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noProof="1">
              <a:solidFill>
                <a:srgbClr val="FFFFFF"/>
              </a:solidFill>
            </a:endParaRPr>
          </a:p>
        </p:txBody>
      </p:sp>
      <p:sp>
        <p:nvSpPr>
          <p:cNvPr id="11" name="Title 13"/>
          <p:cNvSpPr>
            <a:spLocks noGrp="1" noChangeArrowheads="1"/>
          </p:cNvSpPr>
          <p:nvPr/>
        </p:nvSpPr>
        <p:spPr bwMode="auto">
          <a:xfrm>
            <a:off x="7956550" y="3295650"/>
            <a:ext cx="5143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a:r>
              <a:rPr lang="zh-CN" altLang="en-US" sz="4400">
                <a:solidFill>
                  <a:schemeClr val="bg1"/>
                </a:solidFill>
                <a:latin typeface="微软雅黑" pitchFamily="34" charset="-122"/>
                <a:ea typeface="微软雅黑" pitchFamily="34" charset="-122"/>
              </a:rPr>
              <a:t>背</a:t>
            </a:r>
          </a:p>
          <a:p>
            <a:pPr algn="r"/>
            <a:r>
              <a:rPr lang="zh-CN" altLang="en-US" sz="4400">
                <a:solidFill>
                  <a:schemeClr val="bg1"/>
                </a:solidFill>
                <a:latin typeface="微软雅黑" pitchFamily="34" charset="-122"/>
                <a:ea typeface="微软雅黑" pitchFamily="34" charset="-122"/>
              </a:rPr>
              <a:t>景</a:t>
            </a:r>
          </a:p>
          <a:p>
            <a:pPr algn="r"/>
            <a:r>
              <a:rPr lang="zh-CN" altLang="en-US" sz="4400">
                <a:solidFill>
                  <a:schemeClr val="bg1"/>
                </a:solidFill>
                <a:latin typeface="微软雅黑" pitchFamily="34" charset="-122"/>
                <a:ea typeface="微软雅黑" pitchFamily="34" charset="-122"/>
              </a:rPr>
              <a:t>介</a:t>
            </a:r>
          </a:p>
          <a:p>
            <a:pPr algn="r"/>
            <a:r>
              <a:rPr lang="zh-CN" altLang="en-US" sz="4400">
                <a:solidFill>
                  <a:schemeClr val="bg1"/>
                </a:solidFill>
                <a:latin typeface="微软雅黑" pitchFamily="34" charset="-122"/>
                <a:ea typeface="微软雅黑" pitchFamily="34" charset="-122"/>
              </a:rPr>
              <a:t>绍</a:t>
            </a:r>
          </a:p>
        </p:txBody>
      </p:sp>
      <p:sp>
        <p:nvSpPr>
          <p:cNvPr id="30724" name="文本框 11"/>
          <p:cNvSpPr txBox="1">
            <a:spLocks noChangeArrowheads="1"/>
          </p:cNvSpPr>
          <p:nvPr/>
        </p:nvSpPr>
        <p:spPr bwMode="auto">
          <a:xfrm>
            <a:off x="396875" y="2881313"/>
            <a:ext cx="7199313"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Calibri" pitchFamily="34" charset="0"/>
                <a:cs typeface="Arial" pitchFamily="34" charset="0"/>
              </a:rPr>
              <a:t>        </a:t>
            </a:r>
            <a:r>
              <a:rPr lang="en-US" altLang="zh-CN" sz="2400">
                <a:latin typeface="Calibri" pitchFamily="34" charset="0"/>
                <a:cs typeface="Arial" pitchFamily="34" charset="0"/>
              </a:rPr>
              <a:t>   </a:t>
            </a:r>
            <a:r>
              <a:rPr lang="zh-CN" altLang="en-US" sz="2400">
                <a:solidFill>
                  <a:srgbClr val="202020"/>
                </a:solidFill>
                <a:latin typeface="Calibri" pitchFamily="34" charset="0"/>
                <a:cs typeface="Arial" pitchFamily="34" charset="0"/>
              </a:rPr>
              <a:t>遗传算法是一类借鉴生物界自然选择和自然遗传机制的随机搜索算法，达尔文的自然选择学说是遗传算法发展的基础，其最初是在20世纪60年代末期到70年代初期由美国Michigan大学的John Holland提出的。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1"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0724"/>
                                        </p:tgtEl>
                                        <p:attrNameLst>
                                          <p:attrName>style.visibility</p:attrName>
                                        </p:attrNameLst>
                                      </p:cBhvr>
                                      <p:to>
                                        <p:strVal val="visible"/>
                                      </p:to>
                                    </p:set>
                                    <p:anim calcmode="lin" valueType="num">
                                      <p:cBhvr additive="base">
                                        <p:cTn id="26" dur="500" fill="hold"/>
                                        <p:tgtEl>
                                          <p:spTgt spid="30724"/>
                                        </p:tgtEl>
                                        <p:attrNameLst>
                                          <p:attrName>ppt_x</p:attrName>
                                        </p:attrNameLst>
                                      </p:cBhvr>
                                      <p:tavLst>
                                        <p:tav tm="0">
                                          <p:val>
                                            <p:strVal val="#ppt_x"/>
                                          </p:val>
                                        </p:tav>
                                        <p:tav tm="100000">
                                          <p:val>
                                            <p:strVal val="#ppt_x"/>
                                          </p:val>
                                        </p:tav>
                                      </p:tavLst>
                                    </p:anim>
                                    <p:anim calcmode="lin" valueType="num">
                                      <p:cBhvr additive="base">
                                        <p:cTn id="27"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11" grpId="0"/>
      <p:bldP spid="11" grpId="1"/>
      <p:bldP spid="307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
          <p:cNvSpPr>
            <a:spLocks noGrp="1" noChangeArrowheads="1"/>
          </p:cNvSpPr>
          <p:nvPr>
            <p:ph type="title"/>
          </p:nvPr>
        </p:nvSpPr>
        <p:spPr>
          <a:xfrm>
            <a:off x="24" y="685872"/>
            <a:ext cx="2366986" cy="731838"/>
          </a:xfrm>
        </p:spPr>
        <p:txBody>
          <a:bodyPr/>
          <a:lstStyle/>
          <a:p>
            <a:r>
              <a:rPr lang="zh-CN" altLang="en-US" sz="2800" smtClean="0"/>
              <a:t>生物知识回顾</a:t>
            </a:r>
          </a:p>
        </p:txBody>
      </p:sp>
      <p:sp>
        <p:nvSpPr>
          <p:cNvPr id="31746" name="文本框 3"/>
          <p:cNvSpPr txBox="1">
            <a:spLocks noChangeArrowheads="1"/>
          </p:cNvSpPr>
          <p:nvPr/>
        </p:nvSpPr>
        <p:spPr bwMode="auto">
          <a:xfrm>
            <a:off x="584200" y="1660525"/>
            <a:ext cx="412908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Calibri" pitchFamily="34" charset="0"/>
                <a:cs typeface="Arial" pitchFamily="34" charset="0"/>
              </a:rPr>
              <a:t>         </a:t>
            </a:r>
            <a:r>
              <a:rPr lang="zh-CN" altLang="en-US" sz="2000">
                <a:solidFill>
                  <a:srgbClr val="202020"/>
                </a:solidFill>
                <a:latin typeface="Calibri" pitchFamily="34" charset="0"/>
                <a:cs typeface="Arial" pitchFamily="34" charset="0"/>
              </a:rPr>
              <a:t>由于遗传算法是由进化论和遗传学机理而发展起来的搜索算法，所以该算法会涉及到一些生物遗传学当中的术语，现简要介绍如下：</a:t>
            </a:r>
          </a:p>
        </p:txBody>
      </p:sp>
      <p:pic>
        <p:nvPicPr>
          <p:cNvPr id="31747"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963" y="675957"/>
            <a:ext cx="2693839" cy="264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5963" y="3694007"/>
            <a:ext cx="2693839" cy="272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0" name="文本框 9"/>
          <p:cNvSpPr txBox="1">
            <a:spLocks noChangeArrowheads="1"/>
          </p:cNvSpPr>
          <p:nvPr/>
        </p:nvSpPr>
        <p:spPr bwMode="auto">
          <a:xfrm>
            <a:off x="541338" y="4217391"/>
            <a:ext cx="39100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smtClean="0">
                <a:solidFill>
                  <a:srgbClr val="202020"/>
                </a:solidFill>
                <a:latin typeface="Times New Roman" panose="02020603050405020304" pitchFamily="18" charset="0"/>
                <a:cs typeface="Times New Roman" panose="02020603050405020304" pitchFamily="18" charset="0"/>
              </a:rPr>
              <a:t>（</a:t>
            </a:r>
            <a:r>
              <a:rPr lang="en-US" altLang="zh-CN" sz="2000" smtClean="0">
                <a:solidFill>
                  <a:srgbClr val="202020"/>
                </a:solidFill>
                <a:latin typeface="Times New Roman" panose="02020603050405020304" pitchFamily="18" charset="0"/>
                <a:cs typeface="Times New Roman" panose="02020603050405020304" pitchFamily="18" charset="0"/>
              </a:rPr>
              <a:t>2</a:t>
            </a:r>
            <a:r>
              <a:rPr lang="zh-CN" altLang="en-US" sz="2000" smtClean="0">
                <a:solidFill>
                  <a:srgbClr val="202020"/>
                </a:solidFill>
                <a:latin typeface="Times New Roman" panose="02020603050405020304" pitchFamily="18" charset="0"/>
                <a:cs typeface="Times New Roman" panose="02020603050405020304" pitchFamily="18" charset="0"/>
              </a:rPr>
              <a:t>）</a:t>
            </a:r>
            <a:r>
              <a:rPr lang="zh-CN" altLang="en-US" sz="2000" smtClean="0">
                <a:solidFill>
                  <a:srgbClr val="202020"/>
                </a:solidFill>
                <a:latin typeface="Calibri" pitchFamily="34" charset="0"/>
                <a:cs typeface="Arial" pitchFamily="34" charset="0"/>
              </a:rPr>
              <a:t>遗传</a:t>
            </a:r>
            <a:r>
              <a:rPr lang="zh-CN" altLang="en-US" sz="2000">
                <a:solidFill>
                  <a:srgbClr val="202020"/>
                </a:solidFill>
                <a:latin typeface="Calibri" pitchFamily="34" charset="0"/>
                <a:cs typeface="Arial" pitchFamily="34" charset="0"/>
              </a:rPr>
              <a:t>因子：即基因，是具有遗传效应的DNA片段，也是控制生物形状的基本遗传单位。</a:t>
            </a:r>
          </a:p>
        </p:txBody>
      </p:sp>
      <p:sp>
        <p:nvSpPr>
          <p:cNvPr id="31751" name="文本框 13"/>
          <p:cNvSpPr txBox="1">
            <a:spLocks noChangeArrowheads="1"/>
          </p:cNvSpPr>
          <p:nvPr/>
        </p:nvSpPr>
        <p:spPr bwMode="auto">
          <a:xfrm>
            <a:off x="6443663" y="3359044"/>
            <a:ext cx="1344612"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202020"/>
                </a:solidFill>
                <a:latin typeface="Calibri" pitchFamily="34" charset="0"/>
                <a:cs typeface="Arial" pitchFamily="34" charset="0"/>
              </a:rPr>
              <a:t>染色体模型</a:t>
            </a:r>
          </a:p>
        </p:txBody>
      </p:sp>
      <p:sp>
        <p:nvSpPr>
          <p:cNvPr id="31752" name="文本框 15"/>
          <p:cNvSpPr txBox="1">
            <a:spLocks noChangeArrowheads="1"/>
          </p:cNvSpPr>
          <p:nvPr/>
        </p:nvSpPr>
        <p:spPr bwMode="auto">
          <a:xfrm>
            <a:off x="6629346" y="6387656"/>
            <a:ext cx="1344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rgbClr val="202020"/>
                </a:solidFill>
                <a:latin typeface="Calibri" pitchFamily="34" charset="0"/>
                <a:cs typeface="Arial" pitchFamily="34" charset="0"/>
              </a:rPr>
              <a:t>DNA</a:t>
            </a:r>
            <a:r>
              <a:rPr lang="zh-CN" altLang="en-US" sz="1600">
                <a:solidFill>
                  <a:srgbClr val="202020"/>
                </a:solidFill>
                <a:latin typeface="Calibri" pitchFamily="34" charset="0"/>
                <a:cs typeface="Arial" pitchFamily="34" charset="0"/>
              </a:rPr>
              <a:t>模型</a:t>
            </a:r>
          </a:p>
        </p:txBody>
      </p:sp>
      <mc:AlternateContent xmlns:mc="http://schemas.openxmlformats.org/markup-compatibility/2006" xmlns:p14="http://schemas.microsoft.com/office/powerpoint/2010/main">
        <mc:Choice Requires="p14">
          <p:contentPart p14:bwMode="auto" r:id="rId4">
            <p14:nvContentPartPr>
              <p14:cNvPr id="2" name="墨迹 1"/>
              <p14:cNvContentPartPr/>
              <p14:nvPr/>
            </p14:nvContentPartPr>
            <p14:xfrm>
              <a:off x="3841920" y="6032520"/>
              <a:ext cx="360" cy="360"/>
            </p14:xfrm>
          </p:contentPart>
        </mc:Choice>
        <mc:Fallback xmlns="">
          <p:pic>
            <p:nvPicPr>
              <p:cNvPr id="2" name="墨迹 1"/>
              <p:cNvPicPr/>
              <p:nvPr/>
            </p:nvPicPr>
            <p:blipFill>
              <a:blip r:embed="rId5"/>
              <a:stretch>
                <a:fillRect/>
              </a:stretch>
            </p:blipFill>
            <p:spPr>
              <a:xfrm>
                <a:off x="3832560" y="6023160"/>
                <a:ext cx="19080" cy="19080"/>
              </a:xfrm>
              <a:prstGeom prst="rect">
                <a:avLst/>
              </a:prstGeom>
            </p:spPr>
          </p:pic>
        </mc:Fallback>
      </mc:AlternateContent>
      <p:sp>
        <p:nvSpPr>
          <p:cNvPr id="3" name="矩形 2"/>
          <p:cNvSpPr/>
          <p:nvPr/>
        </p:nvSpPr>
        <p:spPr>
          <a:xfrm>
            <a:off x="541338" y="3016279"/>
            <a:ext cx="4572000" cy="1015663"/>
          </a:xfrm>
          <a:prstGeom prst="rect">
            <a:avLst/>
          </a:prstGeom>
        </p:spPr>
        <p:txBody>
          <a:bodyPr>
            <a:spAutoFit/>
          </a:bodyPr>
          <a:lstStyle/>
          <a:p>
            <a:r>
              <a:rPr lang="zh-CN" altLang="en-US" sz="2000" smtClean="0">
                <a:solidFill>
                  <a:srgbClr val="202020"/>
                </a:solidFill>
                <a:latin typeface="Times New Roman" panose="02020603050405020304" pitchFamily="18" charset="0"/>
                <a:cs typeface="Times New Roman" panose="02020603050405020304" pitchFamily="18" charset="0"/>
              </a:rPr>
              <a:t>（</a:t>
            </a:r>
            <a:r>
              <a:rPr lang="en-US" altLang="zh-CN" sz="2000" smtClean="0">
                <a:solidFill>
                  <a:srgbClr val="202020"/>
                </a:solidFill>
                <a:latin typeface="Times New Roman" panose="02020603050405020304" pitchFamily="18" charset="0"/>
                <a:cs typeface="Times New Roman" panose="02020603050405020304" pitchFamily="18" charset="0"/>
              </a:rPr>
              <a:t>1</a:t>
            </a:r>
            <a:r>
              <a:rPr lang="zh-CN" altLang="en-US" sz="2000" smtClean="0">
                <a:solidFill>
                  <a:srgbClr val="202020"/>
                </a:solidFill>
                <a:latin typeface="Times New Roman" panose="02020603050405020304" pitchFamily="18" charset="0"/>
                <a:cs typeface="Times New Roman" panose="02020603050405020304" pitchFamily="18" charset="0"/>
              </a:rPr>
              <a:t>）</a:t>
            </a:r>
            <a:r>
              <a:rPr lang="zh-CN" altLang="en-US" sz="2000" smtClean="0">
                <a:solidFill>
                  <a:srgbClr val="202020"/>
                </a:solidFill>
                <a:latin typeface="Calibri" pitchFamily="34" charset="0"/>
                <a:cs typeface="Arial" pitchFamily="34" charset="0"/>
              </a:rPr>
              <a:t>染色体</a:t>
            </a:r>
            <a:r>
              <a:rPr lang="zh-CN" altLang="en-US" sz="2000">
                <a:solidFill>
                  <a:srgbClr val="202020"/>
                </a:solidFill>
                <a:latin typeface="Calibri" pitchFamily="34" charset="0"/>
                <a:cs typeface="Arial" pitchFamily="34" charset="0"/>
              </a:rPr>
              <a:t>：细胞内具有遗传性质的遗传物质深度压缩形成的聚合体，是遗传信息的主要载体。</a:t>
            </a:r>
            <a:endParaRPr lang="zh-CN" altLang="en-US" sz="2000">
              <a:solidFill>
                <a:srgbClr val="202020"/>
              </a:solidFill>
              <a:latin typeface="Calibri"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ppt_x"/>
                                          </p:val>
                                        </p:tav>
                                        <p:tav tm="100000">
                                          <p:val>
                                            <p:strVal val="#ppt_x"/>
                                          </p:val>
                                        </p:tav>
                                      </p:tavLst>
                                    </p:anim>
                                    <p:anim calcmode="lin" valueType="num">
                                      <p:cBhvr additive="base">
                                        <p:cTn id="8" dur="500" fill="hold"/>
                                        <p:tgtEl>
                                          <p:spTgt spid="3174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1747"/>
                                        </p:tgtEl>
                                        <p:attrNameLst>
                                          <p:attrName>style.visibility</p:attrName>
                                        </p:attrNameLst>
                                      </p:cBhvr>
                                      <p:to>
                                        <p:strVal val="visible"/>
                                      </p:to>
                                    </p:set>
                                    <p:anim calcmode="lin" valueType="num">
                                      <p:cBhvr additive="base">
                                        <p:cTn id="11" dur="500" fill="hold"/>
                                        <p:tgtEl>
                                          <p:spTgt spid="31747"/>
                                        </p:tgtEl>
                                        <p:attrNameLst>
                                          <p:attrName>ppt_x</p:attrName>
                                        </p:attrNameLst>
                                      </p:cBhvr>
                                      <p:tavLst>
                                        <p:tav tm="0">
                                          <p:val>
                                            <p:strVal val="#ppt_x"/>
                                          </p:val>
                                        </p:tav>
                                        <p:tav tm="100000">
                                          <p:val>
                                            <p:strVal val="#ppt_x"/>
                                          </p:val>
                                        </p:tav>
                                      </p:tavLst>
                                    </p:anim>
                                    <p:anim calcmode="lin" valueType="num">
                                      <p:cBhvr additive="base">
                                        <p:cTn id="12" dur="500" fill="hold"/>
                                        <p:tgtEl>
                                          <p:spTgt spid="3174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751"/>
                                        </p:tgtEl>
                                        <p:attrNameLst>
                                          <p:attrName>style.visibility</p:attrName>
                                        </p:attrNameLst>
                                      </p:cBhvr>
                                      <p:to>
                                        <p:strVal val="visible"/>
                                      </p:to>
                                    </p:set>
                                    <p:anim calcmode="lin" valueType="num">
                                      <p:cBhvr additive="base">
                                        <p:cTn id="15" dur="500" fill="hold"/>
                                        <p:tgtEl>
                                          <p:spTgt spid="31751"/>
                                        </p:tgtEl>
                                        <p:attrNameLst>
                                          <p:attrName>ppt_x</p:attrName>
                                        </p:attrNameLst>
                                      </p:cBhvr>
                                      <p:tavLst>
                                        <p:tav tm="0">
                                          <p:val>
                                            <p:strVal val="#ppt_x"/>
                                          </p:val>
                                        </p:tav>
                                        <p:tav tm="100000">
                                          <p:val>
                                            <p:strVal val="#ppt_x"/>
                                          </p:val>
                                        </p:tav>
                                      </p:tavLst>
                                    </p:anim>
                                    <p:anim calcmode="lin" valueType="num">
                                      <p:cBhvr additive="base">
                                        <p:cTn id="16"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1750"/>
                                        </p:tgtEl>
                                        <p:attrNameLst>
                                          <p:attrName>style.visibility</p:attrName>
                                        </p:attrNameLst>
                                      </p:cBhvr>
                                      <p:to>
                                        <p:strVal val="visible"/>
                                      </p:to>
                                    </p:set>
                                    <p:anim calcmode="lin" valueType="num">
                                      <p:cBhvr additive="base">
                                        <p:cTn id="21" dur="500" fill="hold"/>
                                        <p:tgtEl>
                                          <p:spTgt spid="31750"/>
                                        </p:tgtEl>
                                        <p:attrNameLst>
                                          <p:attrName>ppt_x</p:attrName>
                                        </p:attrNameLst>
                                      </p:cBhvr>
                                      <p:tavLst>
                                        <p:tav tm="0">
                                          <p:val>
                                            <p:strVal val="#ppt_x"/>
                                          </p:val>
                                        </p:tav>
                                        <p:tav tm="100000">
                                          <p:val>
                                            <p:strVal val="#ppt_x"/>
                                          </p:val>
                                        </p:tav>
                                      </p:tavLst>
                                    </p:anim>
                                    <p:anim calcmode="lin" valueType="num">
                                      <p:cBhvr additive="base">
                                        <p:cTn id="22" dur="500" fill="hold"/>
                                        <p:tgtEl>
                                          <p:spTgt spid="31750"/>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1749"/>
                                        </p:tgtEl>
                                        <p:attrNameLst>
                                          <p:attrName>style.visibility</p:attrName>
                                        </p:attrNameLst>
                                      </p:cBhvr>
                                      <p:to>
                                        <p:strVal val="visible"/>
                                      </p:to>
                                    </p:set>
                                    <p:anim calcmode="lin" valueType="num">
                                      <p:cBhvr additive="base">
                                        <p:cTn id="25" dur="500" fill="hold"/>
                                        <p:tgtEl>
                                          <p:spTgt spid="31749"/>
                                        </p:tgtEl>
                                        <p:attrNameLst>
                                          <p:attrName>ppt_x</p:attrName>
                                        </p:attrNameLst>
                                      </p:cBhvr>
                                      <p:tavLst>
                                        <p:tav tm="0">
                                          <p:val>
                                            <p:strVal val="#ppt_x"/>
                                          </p:val>
                                        </p:tav>
                                        <p:tav tm="100000">
                                          <p:val>
                                            <p:strVal val="#ppt_x"/>
                                          </p:val>
                                        </p:tav>
                                      </p:tavLst>
                                    </p:anim>
                                    <p:anim calcmode="lin" valueType="num">
                                      <p:cBhvr additive="base">
                                        <p:cTn id="26" dur="500" fill="hold"/>
                                        <p:tgtEl>
                                          <p:spTgt spid="3174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1752"/>
                                        </p:tgtEl>
                                        <p:attrNameLst>
                                          <p:attrName>style.visibility</p:attrName>
                                        </p:attrNameLst>
                                      </p:cBhvr>
                                      <p:to>
                                        <p:strVal val="visible"/>
                                      </p:to>
                                    </p:set>
                                    <p:anim calcmode="lin" valueType="num">
                                      <p:cBhvr additive="base">
                                        <p:cTn id="29" dur="500" fill="hold"/>
                                        <p:tgtEl>
                                          <p:spTgt spid="31752"/>
                                        </p:tgtEl>
                                        <p:attrNameLst>
                                          <p:attrName>ppt_x</p:attrName>
                                        </p:attrNameLst>
                                      </p:cBhvr>
                                      <p:tavLst>
                                        <p:tav tm="0">
                                          <p:val>
                                            <p:strVal val="#ppt_x"/>
                                          </p:val>
                                        </p:tav>
                                        <p:tav tm="100000">
                                          <p:val>
                                            <p:strVal val="#ppt_x"/>
                                          </p:val>
                                        </p:tav>
                                      </p:tavLst>
                                    </p:anim>
                                    <p:anim calcmode="lin" valueType="num">
                                      <p:cBhvr additive="base">
                                        <p:cTn id="30"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50" grpId="0"/>
      <p:bldP spid="31751" grpId="0"/>
      <p:bldP spid="3175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noChangeArrowheads="1"/>
          </p:cNvSpPr>
          <p:nvPr>
            <p:ph type="title"/>
          </p:nvPr>
        </p:nvSpPr>
        <p:spPr>
          <a:xfrm>
            <a:off x="76318" y="692929"/>
            <a:ext cx="2490787" cy="731838"/>
          </a:xfrm>
        </p:spPr>
        <p:txBody>
          <a:bodyPr/>
          <a:lstStyle/>
          <a:p>
            <a:r>
              <a:rPr lang="zh-CN" altLang="en-US" sz="2800" smtClean="0"/>
              <a:t>生物知识回顾</a:t>
            </a:r>
          </a:p>
        </p:txBody>
      </p:sp>
      <p:sp>
        <p:nvSpPr>
          <p:cNvPr id="32770" name="文本框 3"/>
          <p:cNvSpPr txBox="1">
            <a:spLocks noChangeArrowheads="1"/>
          </p:cNvSpPr>
          <p:nvPr/>
        </p:nvSpPr>
        <p:spPr bwMode="auto">
          <a:xfrm>
            <a:off x="252413" y="1330017"/>
            <a:ext cx="88915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smtClean="0">
                <a:solidFill>
                  <a:srgbClr val="202020"/>
                </a:solidFill>
                <a:latin typeface="Calibri" pitchFamily="34" charset="0"/>
                <a:cs typeface="Arial" pitchFamily="34" charset="0"/>
              </a:rPr>
              <a:t>（</a:t>
            </a:r>
            <a:r>
              <a:rPr lang="en-US" altLang="zh-CN" sz="2400" smtClean="0">
                <a:solidFill>
                  <a:srgbClr val="202020"/>
                </a:solidFill>
                <a:latin typeface="Calibri" pitchFamily="34" charset="0"/>
                <a:cs typeface="Arial" pitchFamily="34" charset="0"/>
              </a:rPr>
              <a:t>3</a:t>
            </a:r>
            <a:r>
              <a:rPr lang="zh-CN" altLang="en-US" sz="2400" smtClean="0">
                <a:solidFill>
                  <a:srgbClr val="202020"/>
                </a:solidFill>
                <a:latin typeface="Calibri" pitchFamily="34" charset="0"/>
                <a:cs typeface="Arial" pitchFamily="34" charset="0"/>
              </a:rPr>
              <a:t>）个体</a:t>
            </a:r>
            <a:r>
              <a:rPr lang="zh-CN" altLang="en-US" sz="2400">
                <a:solidFill>
                  <a:srgbClr val="202020"/>
                </a:solidFill>
                <a:latin typeface="Calibri" pitchFamily="34" charset="0"/>
                <a:cs typeface="Arial" pitchFamily="34" charset="0"/>
              </a:rPr>
              <a:t>：染色体带有特征的实体</a:t>
            </a:r>
            <a:r>
              <a:rPr lang="zh-CN" altLang="en-US" sz="2400" smtClean="0">
                <a:solidFill>
                  <a:srgbClr val="202020"/>
                </a:solidFill>
                <a:latin typeface="Calibri" pitchFamily="34" charset="0"/>
                <a:cs typeface="Arial" pitchFamily="34" charset="0"/>
              </a:rPr>
              <a:t>。</a:t>
            </a:r>
            <a:endParaRPr lang="en-US" altLang="zh-CN" sz="2400" smtClean="0">
              <a:solidFill>
                <a:srgbClr val="202020"/>
              </a:solidFill>
              <a:latin typeface="Calibri" pitchFamily="34" charset="0"/>
              <a:cs typeface="Arial" pitchFamily="34" charset="0"/>
            </a:endParaRPr>
          </a:p>
          <a:p>
            <a:r>
              <a:rPr lang="zh-CN" altLang="en-US" sz="2400">
                <a:solidFill>
                  <a:srgbClr val="202020"/>
                </a:solidFill>
                <a:latin typeface="Calibri" pitchFamily="34" charset="0"/>
                <a:cs typeface="Arial" pitchFamily="34" charset="0"/>
              </a:rPr>
              <a:t>（</a:t>
            </a:r>
            <a:r>
              <a:rPr lang="en-US" altLang="zh-CN" sz="2400">
                <a:solidFill>
                  <a:srgbClr val="202020"/>
                </a:solidFill>
                <a:latin typeface="Calibri" pitchFamily="34" charset="0"/>
                <a:cs typeface="Arial" pitchFamily="34" charset="0"/>
              </a:rPr>
              <a:t>4</a:t>
            </a:r>
            <a:r>
              <a:rPr lang="zh-CN" altLang="en-US" sz="2400">
                <a:solidFill>
                  <a:srgbClr val="202020"/>
                </a:solidFill>
                <a:latin typeface="Calibri" pitchFamily="34" charset="0"/>
                <a:cs typeface="Arial" pitchFamily="34" charset="0"/>
              </a:rPr>
              <a:t>）种群：染色体带有特征的个体的集合，是</a:t>
            </a:r>
            <a:r>
              <a:rPr lang="zh-CN" altLang="en-US" sz="2400">
                <a:solidFill>
                  <a:srgbClr val="202020"/>
                </a:solidFill>
                <a:latin typeface="Calibri" pitchFamily="34" charset="0"/>
                <a:cs typeface="Arial" pitchFamily="34" charset="0"/>
              </a:rPr>
              <a:t>进化</a:t>
            </a:r>
            <a:r>
              <a:rPr lang="zh-CN" altLang="en-US" sz="2400" smtClean="0">
                <a:solidFill>
                  <a:srgbClr val="202020"/>
                </a:solidFill>
                <a:latin typeface="Calibri" pitchFamily="34" charset="0"/>
                <a:cs typeface="Arial" pitchFamily="34" charset="0"/>
              </a:rPr>
              <a:t>的</a:t>
            </a:r>
            <a:r>
              <a:rPr lang="zh-CN" altLang="en-US" sz="2400">
                <a:solidFill>
                  <a:srgbClr val="202020"/>
                </a:solidFill>
                <a:latin typeface="Calibri" pitchFamily="34" charset="0"/>
                <a:cs typeface="Arial" pitchFamily="34" charset="0"/>
              </a:rPr>
              <a:t>基本单位</a:t>
            </a:r>
            <a:endParaRPr lang="en-US" altLang="zh-CN" sz="2400" smtClean="0">
              <a:solidFill>
                <a:srgbClr val="202020"/>
              </a:solidFill>
              <a:latin typeface="Calibri" pitchFamily="34" charset="0"/>
              <a:cs typeface="Arial" pitchFamily="34" charset="0"/>
            </a:endParaRPr>
          </a:p>
          <a:p>
            <a:r>
              <a:rPr lang="zh-CN" altLang="en-US" sz="2400">
                <a:solidFill>
                  <a:srgbClr val="202020"/>
                </a:solidFill>
                <a:latin typeface="Calibri" pitchFamily="34" charset="0"/>
                <a:cs typeface="Arial" pitchFamily="34" charset="0"/>
              </a:rPr>
              <a:t>（</a:t>
            </a:r>
            <a:r>
              <a:rPr lang="en-US" altLang="zh-CN" sz="2400">
                <a:solidFill>
                  <a:srgbClr val="202020"/>
                </a:solidFill>
                <a:latin typeface="Calibri" pitchFamily="34" charset="0"/>
                <a:cs typeface="Arial" pitchFamily="34" charset="0"/>
              </a:rPr>
              <a:t>5</a:t>
            </a:r>
            <a:r>
              <a:rPr lang="zh-CN" altLang="en-US" sz="2400">
                <a:solidFill>
                  <a:srgbClr val="202020"/>
                </a:solidFill>
                <a:latin typeface="Calibri" pitchFamily="34" charset="0"/>
                <a:cs typeface="Arial" pitchFamily="34" charset="0"/>
              </a:rPr>
              <a:t>）进化:生物以种群的形式，逐渐适应期生存环境，使其品质不断得到改良的生命现象，其实质是种群基因频率的</a:t>
            </a:r>
            <a:r>
              <a:rPr lang="zh-CN" altLang="en-US" sz="2400">
                <a:solidFill>
                  <a:srgbClr val="202020"/>
                </a:solidFill>
                <a:latin typeface="Calibri" pitchFamily="34" charset="0"/>
                <a:cs typeface="Arial" pitchFamily="34" charset="0"/>
              </a:rPr>
              <a:t>改变</a:t>
            </a:r>
            <a:r>
              <a:rPr lang="zh-CN" altLang="en-US" sz="2400" smtClean="0">
                <a:solidFill>
                  <a:srgbClr val="202020"/>
                </a:solidFill>
                <a:latin typeface="Calibri" pitchFamily="34" charset="0"/>
                <a:cs typeface="Arial" pitchFamily="34" charset="0"/>
              </a:rPr>
              <a:t>。</a:t>
            </a:r>
            <a:endParaRPr lang="zh-CN" altLang="en-US" sz="2400">
              <a:solidFill>
                <a:srgbClr val="202020"/>
              </a:solidFill>
              <a:latin typeface="Calibri" pitchFamily="34" charset="0"/>
              <a:cs typeface="Arial" pitchFamily="34" charset="0"/>
            </a:endParaRPr>
          </a:p>
        </p:txBody>
      </p:sp>
      <p:pic>
        <p:nvPicPr>
          <p:cNvPr id="3277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61" y="3296061"/>
            <a:ext cx="4784983" cy="271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文本框 9"/>
          <p:cNvSpPr txBox="1">
            <a:spLocks noChangeArrowheads="1"/>
          </p:cNvSpPr>
          <p:nvPr/>
        </p:nvSpPr>
        <p:spPr bwMode="auto">
          <a:xfrm>
            <a:off x="3638870" y="6172128"/>
            <a:ext cx="1511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人类的进化</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ppt_x"/>
                                          </p:val>
                                        </p:tav>
                                        <p:tav tm="100000">
                                          <p:val>
                                            <p:strVal val="#ppt_x"/>
                                          </p:val>
                                        </p:tav>
                                      </p:tavLst>
                                    </p:anim>
                                    <p:anim calcmode="lin" valueType="num">
                                      <p:cBhvr additive="base">
                                        <p:cTn id="8" dur="500" fill="hold"/>
                                        <p:tgtEl>
                                          <p:spTgt spid="3277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3"/>
                                        </p:tgtEl>
                                        <p:attrNameLst>
                                          <p:attrName>style.visibility</p:attrName>
                                        </p:attrNameLst>
                                      </p:cBhvr>
                                      <p:to>
                                        <p:strVal val="visible"/>
                                      </p:to>
                                    </p:set>
                                    <p:anim calcmode="lin" valueType="num">
                                      <p:cBhvr additive="base">
                                        <p:cTn id="11" dur="500" fill="hold"/>
                                        <p:tgtEl>
                                          <p:spTgt spid="32773"/>
                                        </p:tgtEl>
                                        <p:attrNameLst>
                                          <p:attrName>ppt_x</p:attrName>
                                        </p:attrNameLst>
                                      </p:cBhvr>
                                      <p:tavLst>
                                        <p:tav tm="0">
                                          <p:val>
                                            <p:strVal val="#ppt_x"/>
                                          </p:val>
                                        </p:tav>
                                        <p:tav tm="100000">
                                          <p:val>
                                            <p:strVal val="#ppt_x"/>
                                          </p:val>
                                        </p:tav>
                                      </p:tavLst>
                                    </p:anim>
                                    <p:anim calcmode="lin" valueType="num">
                                      <p:cBhvr additive="base">
                                        <p:cTn id="12" dur="500" fill="hold"/>
                                        <p:tgtEl>
                                          <p:spTgt spid="3277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2774"/>
                                        </p:tgtEl>
                                        <p:attrNameLst>
                                          <p:attrName>style.visibility</p:attrName>
                                        </p:attrNameLst>
                                      </p:cBhvr>
                                      <p:to>
                                        <p:strVal val="visible"/>
                                      </p:to>
                                    </p:set>
                                    <p:anim calcmode="lin" valueType="num">
                                      <p:cBhvr additive="base">
                                        <p:cTn id="15" dur="500" fill="hold"/>
                                        <p:tgtEl>
                                          <p:spTgt spid="32774"/>
                                        </p:tgtEl>
                                        <p:attrNameLst>
                                          <p:attrName>ppt_x</p:attrName>
                                        </p:attrNameLst>
                                      </p:cBhvr>
                                      <p:tavLst>
                                        <p:tav tm="0">
                                          <p:val>
                                            <p:strVal val="#ppt_x"/>
                                          </p:val>
                                        </p:tav>
                                        <p:tav tm="100000">
                                          <p:val>
                                            <p:strVal val="#ppt_x"/>
                                          </p:val>
                                        </p:tav>
                                      </p:tavLst>
                                    </p:anim>
                                    <p:anim calcmode="lin" valueType="num">
                                      <p:cBhvr additive="base">
                                        <p:cTn id="16"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noChangeArrowheads="1"/>
          </p:cNvSpPr>
          <p:nvPr>
            <p:ph type="title"/>
          </p:nvPr>
        </p:nvSpPr>
        <p:spPr>
          <a:xfrm>
            <a:off x="9927" y="685872"/>
            <a:ext cx="2885717" cy="731838"/>
          </a:xfrm>
        </p:spPr>
        <p:txBody>
          <a:bodyPr/>
          <a:lstStyle/>
          <a:p>
            <a:r>
              <a:rPr lang="zh-CN" altLang="en-US" sz="2800" smtClean="0"/>
              <a:t>生物知识回顾</a:t>
            </a:r>
          </a:p>
        </p:txBody>
      </p:sp>
      <p:pic>
        <p:nvPicPr>
          <p:cNvPr id="3379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4814888"/>
            <a:ext cx="4648200"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文本框 5"/>
          <p:cNvSpPr txBox="1">
            <a:spLocks noChangeArrowheads="1"/>
          </p:cNvSpPr>
          <p:nvPr/>
        </p:nvSpPr>
        <p:spPr bwMode="auto">
          <a:xfrm>
            <a:off x="228714" y="1420507"/>
            <a:ext cx="8838967"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smtClean="0">
                <a:solidFill>
                  <a:srgbClr val="202020"/>
                </a:solidFill>
                <a:latin typeface="Times New Roman" panose="02020603050405020304" pitchFamily="18" charset="0"/>
                <a:cs typeface="Times New Roman" panose="02020603050405020304" pitchFamily="18" charset="0"/>
              </a:rPr>
              <a:t>   （</a:t>
            </a:r>
            <a:r>
              <a:rPr lang="en-US" altLang="zh-CN" sz="2400" smtClean="0">
                <a:solidFill>
                  <a:srgbClr val="202020"/>
                </a:solidFill>
                <a:latin typeface="Times New Roman" panose="02020603050405020304" pitchFamily="18" charset="0"/>
                <a:cs typeface="Times New Roman" panose="02020603050405020304" pitchFamily="18" charset="0"/>
              </a:rPr>
              <a:t>6</a:t>
            </a:r>
            <a:r>
              <a:rPr lang="zh-CN" altLang="en-US" sz="2400" smtClean="0">
                <a:solidFill>
                  <a:srgbClr val="202020"/>
                </a:solidFill>
                <a:latin typeface="Times New Roman" panose="02020603050405020304" pitchFamily="18" charset="0"/>
                <a:cs typeface="Times New Roman" panose="02020603050405020304" pitchFamily="18" charset="0"/>
              </a:rPr>
              <a:t>）适应</a:t>
            </a:r>
            <a:r>
              <a:rPr lang="zh-CN" altLang="en-US" sz="2400">
                <a:solidFill>
                  <a:srgbClr val="202020"/>
                </a:solidFill>
                <a:latin typeface="Times New Roman" panose="02020603050405020304" pitchFamily="18" charset="0"/>
                <a:cs typeface="Times New Roman" panose="02020603050405020304" pitchFamily="18" charset="0"/>
              </a:rPr>
              <a:t>度：表示个体对环境的适应程度，对生存环境适应程度比较高的物种将获得更多的繁衍机会，而对生存环境适应程度比较低的物种将获得较少的繁衍机会，甚至会逐渐灭绝</a:t>
            </a:r>
            <a:r>
              <a:rPr lang="zh-CN" altLang="en-US" sz="2400" smtClean="0">
                <a:solidFill>
                  <a:srgbClr val="202020"/>
                </a:solidFill>
                <a:latin typeface="Times New Roman" panose="02020603050405020304" pitchFamily="18" charset="0"/>
                <a:cs typeface="Times New Roman" panose="02020603050405020304" pitchFamily="18" charset="0"/>
              </a:rPr>
              <a:t>。</a:t>
            </a:r>
            <a:endParaRPr lang="en-US" altLang="zh-CN" sz="2400" smtClean="0">
              <a:solidFill>
                <a:srgbClr val="202020"/>
              </a:solidFill>
              <a:latin typeface="Times New Roman" panose="02020603050405020304" pitchFamily="18" charset="0"/>
              <a:cs typeface="Times New Roman" panose="02020603050405020304" pitchFamily="18" charset="0"/>
            </a:endParaRPr>
          </a:p>
          <a:p>
            <a:r>
              <a:rPr lang="zh-CN" altLang="en-US" sz="2400" smtClean="0">
                <a:solidFill>
                  <a:srgbClr val="202020"/>
                </a:solidFill>
                <a:latin typeface="Times New Roman" panose="02020603050405020304" pitchFamily="18" charset="0"/>
                <a:cs typeface="Times New Roman" panose="02020603050405020304" pitchFamily="18" charset="0"/>
              </a:rPr>
              <a:t>   （</a:t>
            </a:r>
            <a:r>
              <a:rPr lang="en-US" altLang="zh-CN" sz="2400" smtClean="0">
                <a:solidFill>
                  <a:srgbClr val="202020"/>
                </a:solidFill>
                <a:latin typeface="Times New Roman" panose="02020603050405020304" pitchFamily="18" charset="0"/>
                <a:cs typeface="Times New Roman" panose="02020603050405020304" pitchFamily="18" charset="0"/>
              </a:rPr>
              <a:t>7</a:t>
            </a:r>
            <a:r>
              <a:rPr lang="zh-CN" altLang="en-US" sz="2400" smtClean="0">
                <a:solidFill>
                  <a:srgbClr val="202020"/>
                </a:solidFill>
                <a:latin typeface="Times New Roman" panose="02020603050405020304" pitchFamily="18" charset="0"/>
                <a:cs typeface="Times New Roman" panose="02020603050405020304" pitchFamily="18" charset="0"/>
              </a:rPr>
              <a:t>）选择</a:t>
            </a:r>
            <a:r>
              <a:rPr lang="zh-CN" altLang="en-US" sz="2400">
                <a:solidFill>
                  <a:srgbClr val="202020"/>
                </a:solidFill>
                <a:latin typeface="Times New Roman" panose="02020603050405020304" pitchFamily="18" charset="0"/>
                <a:cs typeface="Times New Roman" panose="02020603050405020304" pitchFamily="18" charset="0"/>
              </a:rPr>
              <a:t>：生物在生存斗争中适者生存、不适者被淘汰的</a:t>
            </a:r>
            <a:r>
              <a:rPr lang="zh-CN" altLang="en-US" sz="2400">
                <a:solidFill>
                  <a:srgbClr val="202020"/>
                </a:solidFill>
                <a:latin typeface="Times New Roman" panose="02020603050405020304" pitchFamily="18" charset="0"/>
                <a:cs typeface="Times New Roman" panose="02020603050405020304" pitchFamily="18" charset="0"/>
              </a:rPr>
              <a:t>现象</a:t>
            </a:r>
            <a:r>
              <a:rPr lang="zh-CN" altLang="en-US" sz="2400" smtClean="0">
                <a:solidFill>
                  <a:srgbClr val="202020"/>
                </a:solidFill>
                <a:latin typeface="Times New Roman" panose="02020603050405020304" pitchFamily="18" charset="0"/>
                <a:cs typeface="Times New Roman" panose="02020603050405020304" pitchFamily="18" charset="0"/>
              </a:rPr>
              <a:t>。</a:t>
            </a:r>
            <a:endParaRPr lang="en-US" altLang="zh-CN" sz="2400" smtClean="0">
              <a:solidFill>
                <a:srgbClr val="202020"/>
              </a:solidFill>
              <a:latin typeface="Times New Roman" panose="02020603050405020304" pitchFamily="18" charset="0"/>
              <a:cs typeface="Times New Roman" panose="02020603050405020304" pitchFamily="18" charset="0"/>
            </a:endParaRPr>
          </a:p>
          <a:p>
            <a:r>
              <a:rPr lang="zh-CN" altLang="en-US" sz="2400" smtClean="0">
                <a:solidFill>
                  <a:srgbClr val="202020"/>
                </a:solidFill>
                <a:latin typeface="Times New Roman" panose="02020603050405020304" pitchFamily="18" charset="0"/>
                <a:cs typeface="Times New Roman" panose="02020603050405020304" pitchFamily="18" charset="0"/>
              </a:rPr>
              <a:t>   （</a:t>
            </a:r>
            <a:r>
              <a:rPr lang="en-US" altLang="zh-CN" sz="2400" smtClean="0">
                <a:solidFill>
                  <a:srgbClr val="202020"/>
                </a:solidFill>
                <a:latin typeface="Times New Roman" panose="02020603050405020304" pitchFamily="18" charset="0"/>
                <a:cs typeface="Times New Roman" panose="02020603050405020304" pitchFamily="18" charset="0"/>
              </a:rPr>
              <a:t>8</a:t>
            </a:r>
            <a:r>
              <a:rPr lang="zh-CN" altLang="en-US" sz="2400" smtClean="0">
                <a:solidFill>
                  <a:srgbClr val="202020"/>
                </a:solidFill>
                <a:latin typeface="Times New Roman" panose="02020603050405020304" pitchFamily="18" charset="0"/>
                <a:cs typeface="Times New Roman" panose="02020603050405020304" pitchFamily="18" charset="0"/>
              </a:rPr>
              <a:t>）复制</a:t>
            </a:r>
            <a:r>
              <a:rPr lang="zh-CN" altLang="en-US" sz="2400">
                <a:solidFill>
                  <a:srgbClr val="202020"/>
                </a:solidFill>
                <a:latin typeface="Times New Roman" panose="02020603050405020304" pitchFamily="18" charset="0"/>
                <a:cs typeface="Times New Roman" panose="02020603050405020304" pitchFamily="18" charset="0"/>
              </a:rPr>
              <a:t>：由亲代DNA合成两个相同子代DNA的</a:t>
            </a:r>
            <a:r>
              <a:rPr lang="zh-CN" altLang="en-US" sz="2400">
                <a:solidFill>
                  <a:srgbClr val="202020"/>
                </a:solidFill>
                <a:latin typeface="Times New Roman" panose="02020603050405020304" pitchFamily="18" charset="0"/>
                <a:cs typeface="Times New Roman" panose="02020603050405020304" pitchFamily="18" charset="0"/>
              </a:rPr>
              <a:t>过程</a:t>
            </a:r>
            <a:r>
              <a:rPr lang="zh-CN" altLang="en-US" sz="2400" smtClean="0">
                <a:solidFill>
                  <a:srgbClr val="202020"/>
                </a:solidFill>
                <a:latin typeface="Times New Roman" panose="02020603050405020304" pitchFamily="18" charset="0"/>
                <a:cs typeface="Times New Roman" panose="02020603050405020304" pitchFamily="18" charset="0"/>
              </a:rPr>
              <a:t>。</a:t>
            </a:r>
            <a:endParaRPr lang="en-US" altLang="zh-CN" sz="2400" smtClean="0">
              <a:solidFill>
                <a:srgbClr val="202020"/>
              </a:solidFill>
              <a:latin typeface="Times New Roman" panose="02020603050405020304" pitchFamily="18" charset="0"/>
              <a:cs typeface="Times New Roman" panose="02020603050405020304" pitchFamily="18" charset="0"/>
            </a:endParaRPr>
          </a:p>
          <a:p>
            <a:r>
              <a:rPr lang="zh-CN" altLang="en-US" sz="2400" smtClean="0">
                <a:solidFill>
                  <a:srgbClr val="202020"/>
                </a:solidFill>
                <a:latin typeface="Times New Roman" panose="02020603050405020304" pitchFamily="18" charset="0"/>
                <a:cs typeface="Times New Roman" panose="02020603050405020304" pitchFamily="18" charset="0"/>
              </a:rPr>
              <a:t>    （</a:t>
            </a:r>
            <a:r>
              <a:rPr lang="en-US" altLang="zh-CN" sz="2400" smtClean="0">
                <a:solidFill>
                  <a:srgbClr val="202020"/>
                </a:solidFill>
                <a:latin typeface="Times New Roman" panose="02020603050405020304" pitchFamily="18" charset="0"/>
                <a:cs typeface="Times New Roman" panose="02020603050405020304" pitchFamily="18" charset="0"/>
              </a:rPr>
              <a:t>9</a:t>
            </a:r>
            <a:r>
              <a:rPr lang="zh-CN" altLang="en-US" sz="2400" smtClean="0">
                <a:solidFill>
                  <a:srgbClr val="202020"/>
                </a:solidFill>
                <a:latin typeface="Times New Roman" panose="02020603050405020304" pitchFamily="18" charset="0"/>
                <a:cs typeface="Times New Roman" panose="02020603050405020304" pitchFamily="18" charset="0"/>
              </a:rPr>
              <a:t>）交叉</a:t>
            </a:r>
            <a:r>
              <a:rPr lang="zh-CN" altLang="en-US" sz="2400">
                <a:solidFill>
                  <a:srgbClr val="202020"/>
                </a:solidFill>
                <a:latin typeface="Times New Roman" panose="02020603050405020304" pitchFamily="18" charset="0"/>
                <a:cs typeface="Times New Roman" panose="02020603050405020304" pitchFamily="18" charset="0"/>
              </a:rPr>
              <a:t>：有性生殖生物在繁殖下一代时两个同源染色体之间通过交叉而重组，亦即在两个染色体的某一个相同位置处DNA被切断，其前后两串分别交叉组合形成两个新的染色体，该过程又被称为基因重组。</a:t>
            </a:r>
          </a:p>
          <a:p>
            <a:endParaRPr lang="en-US" altLang="zh-CN" sz="2400" smtClean="0">
              <a:solidFill>
                <a:srgbClr val="202020"/>
              </a:solidFill>
              <a:latin typeface="Calibri" pitchFamily="34" charset="0"/>
              <a:cs typeface="Arial" pitchFamily="34" charset="0"/>
            </a:endParaRPr>
          </a:p>
          <a:p>
            <a:endParaRPr lang="zh-CN" altLang="en-US" sz="2400">
              <a:solidFill>
                <a:srgbClr val="202020"/>
              </a:solidFill>
              <a:latin typeface="Calibri" pitchFamily="34" charset="0"/>
              <a:cs typeface="Arial" pitchFamily="34" charset="0"/>
            </a:endParaRPr>
          </a:p>
          <a:p>
            <a:endParaRPr lang="zh-CN" altLang="en-US" sz="2400">
              <a:solidFill>
                <a:srgbClr val="202020"/>
              </a:solidFill>
              <a:latin typeface="Calibri" pitchFamily="34" charset="0"/>
              <a:cs typeface="Arial" pitchFamily="34" charset="0"/>
            </a:endParaRPr>
          </a:p>
          <a:p>
            <a:endParaRPr lang="zh-CN" altLang="en-US" sz="2400">
              <a:solidFill>
                <a:srgbClr val="202020"/>
              </a:solidFill>
              <a:latin typeface="Calibri" pitchFamily="34" charset="0"/>
              <a:cs typeface="Arial" pitchFamily="34" charset="0"/>
            </a:endParaRPr>
          </a:p>
        </p:txBody>
      </p:sp>
      <p:sp>
        <p:nvSpPr>
          <p:cNvPr id="34823" name="文本框 13"/>
          <p:cNvSpPr txBox="1">
            <a:spLocks noChangeArrowheads="1"/>
          </p:cNvSpPr>
          <p:nvPr/>
        </p:nvSpPr>
        <p:spPr bwMode="auto">
          <a:xfrm>
            <a:off x="3081338" y="6562725"/>
            <a:ext cx="20669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染色体交叉示意图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500" fill="hold"/>
                                        <p:tgtEl>
                                          <p:spTgt spid="33795"/>
                                        </p:tgtEl>
                                        <p:attrNameLst>
                                          <p:attrName>ppt_x</p:attrName>
                                        </p:attrNameLst>
                                      </p:cBhvr>
                                      <p:tavLst>
                                        <p:tav tm="0">
                                          <p:val>
                                            <p:strVal val="#ppt_x"/>
                                          </p:val>
                                        </p:tav>
                                        <p:tav tm="100000">
                                          <p:val>
                                            <p:strVal val="#ppt_x"/>
                                          </p:val>
                                        </p:tav>
                                      </p:tavLst>
                                    </p:anim>
                                    <p:anim calcmode="lin" valueType="num">
                                      <p:cBhvr additive="base">
                                        <p:cTn id="8" dur="500" fill="hold"/>
                                        <p:tgtEl>
                                          <p:spTgt spid="3379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794"/>
                                        </p:tgtEl>
                                        <p:attrNameLst>
                                          <p:attrName>style.visibility</p:attrName>
                                        </p:attrNameLst>
                                      </p:cBhvr>
                                      <p:to>
                                        <p:strVal val="visible"/>
                                      </p:to>
                                    </p:set>
                                    <p:anim calcmode="lin" valueType="num">
                                      <p:cBhvr additive="base">
                                        <p:cTn id="11" dur="500" fill="hold"/>
                                        <p:tgtEl>
                                          <p:spTgt spid="33794"/>
                                        </p:tgtEl>
                                        <p:attrNameLst>
                                          <p:attrName>ppt_x</p:attrName>
                                        </p:attrNameLst>
                                      </p:cBhvr>
                                      <p:tavLst>
                                        <p:tav tm="0">
                                          <p:val>
                                            <p:strVal val="#ppt_x"/>
                                          </p:val>
                                        </p:tav>
                                        <p:tav tm="100000">
                                          <p:val>
                                            <p:strVal val="#ppt_x"/>
                                          </p:val>
                                        </p:tav>
                                      </p:tavLst>
                                    </p:anim>
                                    <p:anim calcmode="lin" valueType="num">
                                      <p:cBhvr additive="base">
                                        <p:cTn id="12" dur="500" fill="hold"/>
                                        <p:tgtEl>
                                          <p:spTgt spid="337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noChangeArrowheads="1"/>
          </p:cNvSpPr>
          <p:nvPr>
            <p:ph type="title"/>
          </p:nvPr>
        </p:nvSpPr>
        <p:spPr>
          <a:xfrm>
            <a:off x="36465" y="663093"/>
            <a:ext cx="2443184" cy="731838"/>
          </a:xfrm>
        </p:spPr>
        <p:txBody>
          <a:bodyPr/>
          <a:lstStyle/>
          <a:p>
            <a:r>
              <a:rPr lang="zh-CN" altLang="en-US" sz="2800" smtClean="0"/>
              <a:t>生物知识回顾</a:t>
            </a:r>
          </a:p>
        </p:txBody>
      </p:sp>
      <p:pic>
        <p:nvPicPr>
          <p:cNvPr id="34818"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74" y="2971812"/>
            <a:ext cx="55245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文本框 5"/>
          <p:cNvSpPr txBox="1">
            <a:spLocks noChangeArrowheads="1"/>
          </p:cNvSpPr>
          <p:nvPr/>
        </p:nvSpPr>
        <p:spPr bwMode="auto">
          <a:xfrm>
            <a:off x="396875" y="1367462"/>
            <a:ext cx="8043863"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smtClean="0">
                <a:solidFill>
                  <a:srgbClr val="202020"/>
                </a:solidFill>
                <a:latin typeface="Times New Roman" panose="02020603050405020304" pitchFamily="18" charset="0"/>
                <a:cs typeface="Times New Roman" panose="02020603050405020304" pitchFamily="18" charset="0"/>
              </a:rPr>
              <a:t>（</a:t>
            </a:r>
            <a:r>
              <a:rPr lang="en-US" altLang="zh-CN" sz="2000" smtClean="0">
                <a:solidFill>
                  <a:srgbClr val="202020"/>
                </a:solidFill>
                <a:latin typeface="Times New Roman" panose="02020603050405020304" pitchFamily="18" charset="0"/>
                <a:cs typeface="Times New Roman" panose="02020603050405020304" pitchFamily="18" charset="0"/>
              </a:rPr>
              <a:t>10</a:t>
            </a:r>
            <a:r>
              <a:rPr lang="zh-CN" altLang="en-US" sz="2000" smtClean="0">
                <a:solidFill>
                  <a:srgbClr val="202020"/>
                </a:solidFill>
                <a:latin typeface="Times New Roman" panose="02020603050405020304" pitchFamily="18" charset="0"/>
                <a:cs typeface="Times New Roman" panose="02020603050405020304" pitchFamily="18" charset="0"/>
              </a:rPr>
              <a:t>）</a:t>
            </a:r>
            <a:r>
              <a:rPr lang="zh-CN" altLang="en-US" sz="2000" smtClean="0">
                <a:solidFill>
                  <a:srgbClr val="202020"/>
                </a:solidFill>
                <a:latin typeface="Times New Roman" panose="02020603050405020304" pitchFamily="18" charset="0"/>
                <a:cs typeface="Times New Roman" panose="02020603050405020304" pitchFamily="18" charset="0"/>
              </a:rPr>
              <a:t>变异</a:t>
            </a:r>
            <a:r>
              <a:rPr lang="zh-CN" altLang="en-US" sz="2000">
                <a:solidFill>
                  <a:srgbClr val="202020"/>
                </a:solidFill>
                <a:latin typeface="Times New Roman" panose="02020603050405020304" pitchFamily="18" charset="0"/>
                <a:cs typeface="Times New Roman" panose="02020603050405020304" pitchFamily="18" charset="0"/>
              </a:rPr>
              <a:t>：亲子之间以及子代个体之间性状表现存在的差异的现象，可分为基因重组、基因突变和染色体畸变</a:t>
            </a:r>
            <a:r>
              <a:rPr lang="zh-CN" altLang="en-US" sz="2000" smtClean="0">
                <a:solidFill>
                  <a:srgbClr val="202020"/>
                </a:solidFill>
                <a:latin typeface="Times New Roman" panose="02020603050405020304" pitchFamily="18" charset="0"/>
                <a:cs typeface="Times New Roman" panose="02020603050405020304" pitchFamily="18" charset="0"/>
              </a:rPr>
              <a:t>。</a:t>
            </a:r>
            <a:endParaRPr lang="en-US" altLang="zh-CN" sz="2000" smtClean="0">
              <a:solidFill>
                <a:srgbClr val="202020"/>
              </a:solidFill>
              <a:latin typeface="Times New Roman" panose="02020603050405020304" pitchFamily="18" charset="0"/>
              <a:cs typeface="Times New Roman" panose="02020603050405020304" pitchFamily="18" charset="0"/>
            </a:endParaRPr>
          </a:p>
          <a:p>
            <a:r>
              <a:rPr lang="zh-CN" altLang="en-US" sz="2000" smtClean="0">
                <a:solidFill>
                  <a:srgbClr val="202020"/>
                </a:solidFill>
                <a:latin typeface="Times New Roman" panose="02020603050405020304" pitchFamily="18" charset="0"/>
                <a:cs typeface="Times New Roman" panose="02020603050405020304" pitchFamily="18" charset="0"/>
              </a:rPr>
              <a:t>（</a:t>
            </a:r>
            <a:r>
              <a:rPr lang="en-US" altLang="zh-CN" sz="2000" smtClean="0">
                <a:solidFill>
                  <a:srgbClr val="202020"/>
                </a:solidFill>
                <a:latin typeface="Times New Roman" panose="02020603050405020304" pitchFamily="18" charset="0"/>
                <a:cs typeface="Times New Roman" panose="02020603050405020304" pitchFamily="18" charset="0"/>
              </a:rPr>
              <a:t>11</a:t>
            </a:r>
            <a:r>
              <a:rPr lang="zh-CN" altLang="en-US" sz="2000" smtClean="0">
                <a:solidFill>
                  <a:srgbClr val="202020"/>
                </a:solidFill>
                <a:latin typeface="Times New Roman" panose="02020603050405020304" pitchFamily="18" charset="0"/>
                <a:cs typeface="Times New Roman" panose="02020603050405020304" pitchFamily="18" charset="0"/>
              </a:rPr>
              <a:t>）编码</a:t>
            </a:r>
            <a:r>
              <a:rPr lang="zh-CN" altLang="en-US" sz="2000">
                <a:solidFill>
                  <a:srgbClr val="202020"/>
                </a:solidFill>
                <a:latin typeface="Times New Roman" panose="02020603050405020304" pitchFamily="18" charset="0"/>
                <a:cs typeface="Times New Roman" panose="02020603050405020304" pitchFamily="18" charset="0"/>
              </a:rPr>
              <a:t>：DNA中遗传信息在一个长链上按照一定的模式排列，也即进行了遗传编码。遗传编码可看作为从表现型到遗传子型的</a:t>
            </a:r>
            <a:r>
              <a:rPr lang="zh-CN" altLang="en-US" sz="2000">
                <a:solidFill>
                  <a:srgbClr val="202020"/>
                </a:solidFill>
                <a:latin typeface="Times New Roman" panose="02020603050405020304" pitchFamily="18" charset="0"/>
                <a:cs typeface="Times New Roman" panose="02020603050405020304" pitchFamily="18" charset="0"/>
              </a:rPr>
              <a:t>映射</a:t>
            </a:r>
            <a:r>
              <a:rPr lang="zh-CN" altLang="en-US" sz="2000" smtClean="0">
                <a:solidFill>
                  <a:srgbClr val="202020"/>
                </a:solidFill>
                <a:latin typeface="Times New Roman" panose="02020603050405020304" pitchFamily="18" charset="0"/>
                <a:cs typeface="Times New Roman" panose="02020603050405020304" pitchFamily="18" charset="0"/>
              </a:rPr>
              <a:t>。</a:t>
            </a:r>
            <a:endParaRPr lang="en-US" altLang="zh-CN" sz="2000" smtClean="0">
              <a:solidFill>
                <a:srgbClr val="202020"/>
              </a:solidFill>
              <a:latin typeface="Times New Roman" panose="02020603050405020304" pitchFamily="18" charset="0"/>
              <a:cs typeface="Times New Roman" panose="02020603050405020304" pitchFamily="18" charset="0"/>
            </a:endParaRPr>
          </a:p>
          <a:p>
            <a:r>
              <a:rPr lang="zh-CN" altLang="en-US" sz="2000" smtClean="0">
                <a:solidFill>
                  <a:srgbClr val="202020"/>
                </a:solidFill>
                <a:latin typeface="Times New Roman" panose="02020603050405020304" pitchFamily="18" charset="0"/>
                <a:cs typeface="Times New Roman" panose="02020603050405020304" pitchFamily="18" charset="0"/>
              </a:rPr>
              <a:t>（</a:t>
            </a:r>
            <a:r>
              <a:rPr lang="en-US" altLang="zh-CN" sz="2000" smtClean="0">
                <a:solidFill>
                  <a:srgbClr val="202020"/>
                </a:solidFill>
                <a:latin typeface="Times New Roman" panose="02020603050405020304" pitchFamily="18" charset="0"/>
                <a:cs typeface="Times New Roman" panose="02020603050405020304" pitchFamily="18" charset="0"/>
              </a:rPr>
              <a:t>12</a:t>
            </a:r>
            <a:r>
              <a:rPr lang="zh-CN" altLang="en-US" sz="2000" smtClean="0">
                <a:solidFill>
                  <a:srgbClr val="202020"/>
                </a:solidFill>
                <a:latin typeface="Times New Roman" panose="02020603050405020304" pitchFamily="18" charset="0"/>
                <a:cs typeface="Times New Roman" panose="02020603050405020304" pitchFamily="18" charset="0"/>
              </a:rPr>
              <a:t>）解码</a:t>
            </a:r>
            <a:r>
              <a:rPr lang="zh-CN" altLang="en-US" sz="2000">
                <a:solidFill>
                  <a:srgbClr val="202020"/>
                </a:solidFill>
                <a:latin typeface="Times New Roman" panose="02020603050405020304" pitchFamily="18" charset="0"/>
                <a:cs typeface="Times New Roman" panose="02020603050405020304" pitchFamily="18" charset="0"/>
              </a:rPr>
              <a:t>：从遗传子型到表现型的</a:t>
            </a:r>
            <a:r>
              <a:rPr lang="zh-CN" altLang="en-US" sz="2000">
                <a:solidFill>
                  <a:srgbClr val="202020"/>
                </a:solidFill>
                <a:latin typeface="Times New Roman" panose="02020603050405020304" pitchFamily="18" charset="0"/>
                <a:cs typeface="Times New Roman" panose="02020603050405020304" pitchFamily="18" charset="0"/>
              </a:rPr>
              <a:t>映射</a:t>
            </a:r>
            <a:r>
              <a:rPr lang="zh-CN" altLang="en-US" sz="2000" smtClean="0">
                <a:solidFill>
                  <a:srgbClr val="202020"/>
                </a:solidFill>
                <a:latin typeface="Times New Roman" panose="02020603050405020304" pitchFamily="18" charset="0"/>
                <a:cs typeface="Times New Roman" panose="02020603050405020304" pitchFamily="18" charset="0"/>
              </a:rPr>
              <a:t>。</a:t>
            </a:r>
            <a:endParaRPr lang="zh-CN" altLang="en-US">
              <a:solidFill>
                <a:srgbClr val="202020"/>
              </a:solidFill>
              <a:latin typeface="Calibri" pitchFamily="34" charset="0"/>
              <a:cs typeface="Arial" pitchFamily="34" charset="0"/>
            </a:endParaRPr>
          </a:p>
          <a:p>
            <a:endParaRPr lang="zh-CN" altLang="en-US">
              <a:solidFill>
                <a:srgbClr val="202020"/>
              </a:solidFill>
              <a:latin typeface="Calibri" pitchFamily="34" charset="0"/>
              <a:cs typeface="Arial" pitchFamily="34" charset="0"/>
            </a:endParaRPr>
          </a:p>
        </p:txBody>
      </p:sp>
      <p:sp>
        <p:nvSpPr>
          <p:cNvPr id="34822" name="文本框 9"/>
          <p:cNvSpPr txBox="1">
            <a:spLocks noChangeArrowheads="1"/>
          </p:cNvSpPr>
          <p:nvPr/>
        </p:nvSpPr>
        <p:spPr bwMode="auto">
          <a:xfrm>
            <a:off x="3505228" y="5562544"/>
            <a:ext cx="2152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染色体结构的变异</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500" fill="hold"/>
                                        <p:tgtEl>
                                          <p:spTgt spid="34819"/>
                                        </p:tgtEl>
                                        <p:attrNameLst>
                                          <p:attrName>ppt_x</p:attrName>
                                        </p:attrNameLst>
                                      </p:cBhvr>
                                      <p:tavLst>
                                        <p:tav tm="0">
                                          <p:val>
                                            <p:strVal val="#ppt_x"/>
                                          </p:val>
                                        </p:tav>
                                        <p:tav tm="100000">
                                          <p:val>
                                            <p:strVal val="#ppt_x"/>
                                          </p:val>
                                        </p:tav>
                                      </p:tavLst>
                                    </p:anim>
                                    <p:anim calcmode="lin" valueType="num">
                                      <p:cBhvr additive="base">
                                        <p:cTn id="8" dur="500" fill="hold"/>
                                        <p:tgtEl>
                                          <p:spTgt spid="348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818"/>
                                        </p:tgtEl>
                                        <p:attrNameLst>
                                          <p:attrName>style.visibility</p:attrName>
                                        </p:attrNameLst>
                                      </p:cBhvr>
                                      <p:to>
                                        <p:strVal val="visible"/>
                                      </p:to>
                                    </p:set>
                                    <p:anim calcmode="lin" valueType="num">
                                      <p:cBhvr additive="base">
                                        <p:cTn id="11" dur="500" fill="hold"/>
                                        <p:tgtEl>
                                          <p:spTgt spid="34818"/>
                                        </p:tgtEl>
                                        <p:attrNameLst>
                                          <p:attrName>ppt_x</p:attrName>
                                        </p:attrNameLst>
                                      </p:cBhvr>
                                      <p:tavLst>
                                        <p:tav tm="0">
                                          <p:val>
                                            <p:strVal val="#ppt_x"/>
                                          </p:val>
                                        </p:tav>
                                        <p:tav tm="100000">
                                          <p:val>
                                            <p:strVal val="#ppt_x"/>
                                          </p:val>
                                        </p:tav>
                                      </p:tavLst>
                                    </p:anim>
                                    <p:anim calcmode="lin" valueType="num">
                                      <p:cBhvr additive="base">
                                        <p:cTn id="12" dur="500" fill="hold"/>
                                        <p:tgtEl>
                                          <p:spTgt spid="348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4822"/>
                                        </p:tgtEl>
                                        <p:attrNameLst>
                                          <p:attrName>style.visibility</p:attrName>
                                        </p:attrNameLst>
                                      </p:cBhvr>
                                      <p:to>
                                        <p:strVal val="visible"/>
                                      </p:to>
                                    </p:set>
                                    <p:anim calcmode="lin" valueType="num">
                                      <p:cBhvr additive="base">
                                        <p:cTn id="15" dur="500" fill="hold"/>
                                        <p:tgtEl>
                                          <p:spTgt spid="34822"/>
                                        </p:tgtEl>
                                        <p:attrNameLst>
                                          <p:attrName>ppt_x</p:attrName>
                                        </p:attrNameLst>
                                      </p:cBhvr>
                                      <p:tavLst>
                                        <p:tav tm="0">
                                          <p:val>
                                            <p:strVal val="#ppt_x"/>
                                          </p:val>
                                        </p:tav>
                                        <p:tav tm="100000">
                                          <p:val>
                                            <p:strVal val="#ppt_x"/>
                                          </p:val>
                                        </p:tav>
                                      </p:tavLst>
                                    </p:anim>
                                    <p:anim calcmode="lin" valueType="num">
                                      <p:cBhvr additive="base">
                                        <p:cTn id="16" dur="500" fill="hold"/>
                                        <p:tgtEl>
                                          <p:spTgt spid="348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p:bldP spid="348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5" name="标题 1"/>
          <p:cNvSpPr>
            <a:spLocks noGrp="1" noChangeArrowheads="1"/>
          </p:cNvSpPr>
          <p:nvPr>
            <p:ph type="title"/>
          </p:nvPr>
        </p:nvSpPr>
        <p:spPr>
          <a:xfrm>
            <a:off x="23235" y="658611"/>
            <a:ext cx="1757402" cy="731838"/>
          </a:xfrm>
        </p:spPr>
        <p:txBody>
          <a:bodyPr/>
          <a:lstStyle/>
          <a:p>
            <a:r>
              <a:rPr lang="zh-CN" altLang="en-US" sz="2800" smtClean="0"/>
              <a:t>操作步骤</a:t>
            </a:r>
          </a:p>
        </p:txBody>
      </p:sp>
      <p:graphicFrame>
        <p:nvGraphicFramePr>
          <p:cNvPr id="35842" name="对象 1073742935"/>
          <p:cNvGraphicFramePr>
            <a:graphicFrameLocks/>
          </p:cNvGraphicFramePr>
          <p:nvPr>
            <p:extLst>
              <p:ext uri="{D42A27DB-BD31-4B8C-83A1-F6EECF244321}">
                <p14:modId xmlns:p14="http://schemas.microsoft.com/office/powerpoint/2010/main" val="2890372305"/>
              </p:ext>
            </p:extLst>
          </p:nvPr>
        </p:nvGraphicFramePr>
        <p:xfrm>
          <a:off x="5121215" y="691737"/>
          <a:ext cx="3802062" cy="5300662"/>
        </p:xfrm>
        <a:graphic>
          <a:graphicData uri="http://schemas.openxmlformats.org/presentationml/2006/ole">
            <mc:AlternateContent xmlns:mc="http://schemas.openxmlformats.org/markup-compatibility/2006">
              <mc:Choice xmlns:v="urn:schemas-microsoft-com:vml" Requires="v">
                <p:oleObj spid="_x0000_s36905" r:id="rId3" imgW="2272680" imgH="2982600" progId="Visio.Drawing.11">
                  <p:embed/>
                </p:oleObj>
              </mc:Choice>
              <mc:Fallback>
                <p:oleObj r:id="rId3" imgW="2272680" imgH="2982600" progId="Visio.Drawing.11">
                  <p:embed/>
                  <p:pic>
                    <p:nvPicPr>
                      <p:cNvPr id="0" name="对象 107374293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1215" y="691737"/>
                        <a:ext cx="3802062" cy="530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6867" name="文本框 3"/>
          <p:cNvSpPr txBox="1">
            <a:spLocks noChangeArrowheads="1"/>
          </p:cNvSpPr>
          <p:nvPr/>
        </p:nvSpPr>
        <p:spPr bwMode="auto">
          <a:xfrm>
            <a:off x="5121275" y="5737225"/>
            <a:ext cx="1611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a:p>
        </p:txBody>
      </p:sp>
      <p:sp>
        <p:nvSpPr>
          <p:cNvPr id="35844" name="文本框 5"/>
          <p:cNvSpPr txBox="1">
            <a:spLocks noChangeArrowheads="1"/>
          </p:cNvSpPr>
          <p:nvPr/>
        </p:nvSpPr>
        <p:spPr bwMode="auto">
          <a:xfrm>
            <a:off x="6011802" y="6105525"/>
            <a:ext cx="2020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30303"/>
                </a:solidFill>
              </a:rPr>
              <a:t>遗传算法流程图</a:t>
            </a:r>
          </a:p>
        </p:txBody>
      </p:sp>
      <p:sp>
        <p:nvSpPr>
          <p:cNvPr id="35845" name="文本框 6"/>
          <p:cNvSpPr txBox="1">
            <a:spLocks noChangeArrowheads="1"/>
          </p:cNvSpPr>
          <p:nvPr/>
        </p:nvSpPr>
        <p:spPr bwMode="auto">
          <a:xfrm>
            <a:off x="392113" y="1363615"/>
            <a:ext cx="4256085" cy="458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solidFill>
                  <a:srgbClr val="030303"/>
                </a:solidFill>
              </a:rPr>
              <a:t>第一步：指定编码、解码策略</a:t>
            </a:r>
            <a:r>
              <a:rPr lang="zh-CN" altLang="en-US" sz="2000" smtClean="0">
                <a:solidFill>
                  <a:srgbClr val="030303"/>
                </a:solidFill>
              </a:rPr>
              <a:t>。</a:t>
            </a:r>
            <a:endParaRPr lang="en-US" altLang="zh-CN" sz="2000" smtClean="0">
              <a:solidFill>
                <a:srgbClr val="030303"/>
              </a:solidFill>
            </a:endParaRPr>
          </a:p>
          <a:p>
            <a:r>
              <a:rPr lang="zh-CN" altLang="en-US" sz="2000">
                <a:solidFill>
                  <a:srgbClr val="030303"/>
                </a:solidFill>
              </a:rPr>
              <a:t>第二步：随机产生M个个体以构成初始</a:t>
            </a:r>
            <a:r>
              <a:rPr lang="zh-CN" altLang="en-US" sz="2000">
                <a:solidFill>
                  <a:srgbClr val="030303"/>
                </a:solidFill>
              </a:rPr>
              <a:t>种群</a:t>
            </a:r>
            <a:r>
              <a:rPr lang="zh-CN" altLang="en-US" sz="2000" smtClean="0">
                <a:solidFill>
                  <a:srgbClr val="030303"/>
                </a:solidFill>
              </a:rPr>
              <a:t>。</a:t>
            </a:r>
            <a:endParaRPr lang="en-US" altLang="zh-CN" sz="2000" smtClean="0">
              <a:solidFill>
                <a:srgbClr val="030303"/>
              </a:solidFill>
            </a:endParaRPr>
          </a:p>
          <a:p>
            <a:r>
              <a:rPr lang="zh-CN" altLang="en-US" sz="2000">
                <a:solidFill>
                  <a:srgbClr val="030303"/>
                </a:solidFill>
              </a:rPr>
              <a:t>第三步：根据适应度函数确定个体的适应</a:t>
            </a:r>
            <a:r>
              <a:rPr lang="zh-CN" altLang="en-US" sz="2000">
                <a:solidFill>
                  <a:srgbClr val="030303"/>
                </a:solidFill>
              </a:rPr>
              <a:t>度</a:t>
            </a:r>
            <a:r>
              <a:rPr lang="zh-CN" altLang="en-US" sz="2000" smtClean="0">
                <a:solidFill>
                  <a:srgbClr val="030303"/>
                </a:solidFill>
              </a:rPr>
              <a:t>。</a:t>
            </a:r>
            <a:endParaRPr lang="en-US" altLang="zh-CN" sz="2000" smtClean="0">
              <a:solidFill>
                <a:srgbClr val="030303"/>
              </a:solidFill>
            </a:endParaRPr>
          </a:p>
          <a:p>
            <a:r>
              <a:rPr lang="zh-CN" altLang="en-US" sz="2000">
                <a:solidFill>
                  <a:srgbClr val="030303"/>
                </a:solidFill>
              </a:rPr>
              <a:t>第四步：判断是否满足算法的终止条件，若满足则转至第六步。</a:t>
            </a:r>
          </a:p>
          <a:p>
            <a:r>
              <a:rPr lang="zh-CN" altLang="en-US" sz="2000">
                <a:solidFill>
                  <a:srgbClr val="030303"/>
                </a:solidFill>
              </a:rPr>
              <a:t>第五步：对种群的个体进行选择、交叉和变异操作，产生新一代种群并转至第三</a:t>
            </a:r>
            <a:r>
              <a:rPr lang="zh-CN" altLang="en-US" sz="2000">
                <a:solidFill>
                  <a:srgbClr val="030303"/>
                </a:solidFill>
              </a:rPr>
              <a:t>步</a:t>
            </a:r>
            <a:r>
              <a:rPr lang="zh-CN" altLang="en-US" sz="2000" smtClean="0">
                <a:solidFill>
                  <a:srgbClr val="030303"/>
                </a:solidFill>
              </a:rPr>
              <a:t>。</a:t>
            </a:r>
            <a:endParaRPr lang="en-US" altLang="zh-CN" sz="2000" smtClean="0">
              <a:solidFill>
                <a:srgbClr val="030303"/>
              </a:solidFill>
            </a:endParaRPr>
          </a:p>
          <a:p>
            <a:r>
              <a:rPr lang="zh-CN" altLang="en-US" sz="2000">
                <a:solidFill>
                  <a:srgbClr val="030303"/>
                </a:solidFill>
              </a:rPr>
              <a:t>第六步：输出搜索结果并终止算法。</a:t>
            </a:r>
          </a:p>
          <a:p>
            <a:endParaRPr lang="zh-CN" altLang="en-US">
              <a:solidFill>
                <a:srgbClr val="030303"/>
              </a:solidFill>
            </a:endParaRPr>
          </a:p>
          <a:p>
            <a:endParaRPr lang="zh-CN" altLang="en-US">
              <a:solidFill>
                <a:srgbClr val="030303"/>
              </a:solidFill>
            </a:endParaRPr>
          </a:p>
          <a:p>
            <a:endParaRPr lang="zh-CN" altLang="en-US">
              <a:solidFill>
                <a:srgbClr val="030303"/>
              </a:solidFill>
            </a:endParaRPr>
          </a:p>
          <a:p>
            <a:endParaRPr lang="zh-CN" altLang="en-US">
              <a:solidFill>
                <a:srgbClr val="030303"/>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ppt_x"/>
                                          </p:val>
                                        </p:tav>
                                        <p:tav tm="100000">
                                          <p:val>
                                            <p:strVal val="#ppt_x"/>
                                          </p:val>
                                        </p:tav>
                                      </p:tavLst>
                                    </p:anim>
                                    <p:anim calcmode="lin" valueType="num">
                                      <p:cBhvr additive="base">
                                        <p:cTn id="8" dur="500" fill="hold"/>
                                        <p:tgtEl>
                                          <p:spTgt spid="358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5844"/>
                                        </p:tgtEl>
                                        <p:attrNameLst>
                                          <p:attrName>style.visibility</p:attrName>
                                        </p:attrNameLst>
                                      </p:cBhvr>
                                      <p:to>
                                        <p:strVal val="visible"/>
                                      </p:to>
                                    </p:set>
                                    <p:anim calcmode="lin" valueType="num">
                                      <p:cBhvr additive="base">
                                        <p:cTn id="11" dur="500" fill="hold"/>
                                        <p:tgtEl>
                                          <p:spTgt spid="35844"/>
                                        </p:tgtEl>
                                        <p:attrNameLst>
                                          <p:attrName>ppt_x</p:attrName>
                                        </p:attrNameLst>
                                      </p:cBhvr>
                                      <p:tavLst>
                                        <p:tav tm="0">
                                          <p:val>
                                            <p:strVal val="#ppt_x"/>
                                          </p:val>
                                        </p:tav>
                                        <p:tav tm="100000">
                                          <p:val>
                                            <p:strVal val="#ppt_x"/>
                                          </p:val>
                                        </p:tav>
                                      </p:tavLst>
                                    </p:anim>
                                    <p:anim calcmode="lin" valueType="num">
                                      <p:cBhvr additive="base">
                                        <p:cTn id="12"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5845"/>
                                        </p:tgtEl>
                                        <p:attrNameLst>
                                          <p:attrName>style.visibility</p:attrName>
                                        </p:attrNameLst>
                                      </p:cBhvr>
                                      <p:to>
                                        <p:strVal val="visible"/>
                                      </p:to>
                                    </p:set>
                                    <p:anim calcmode="lin" valueType="num">
                                      <p:cBhvr additive="base">
                                        <p:cTn id="17" dur="500" fill="hold"/>
                                        <p:tgtEl>
                                          <p:spTgt spid="35845"/>
                                        </p:tgtEl>
                                        <p:attrNameLst>
                                          <p:attrName>ppt_x</p:attrName>
                                        </p:attrNameLst>
                                      </p:cBhvr>
                                      <p:tavLst>
                                        <p:tav tm="0">
                                          <p:val>
                                            <p:strVal val="#ppt_x"/>
                                          </p:val>
                                        </p:tav>
                                        <p:tav tm="100000">
                                          <p:val>
                                            <p:strVal val="#ppt_x"/>
                                          </p:val>
                                        </p:tav>
                                      </p:tavLst>
                                    </p:anim>
                                    <p:anim calcmode="lin" valueType="num">
                                      <p:cBhvr additive="base">
                                        <p:cTn id="18"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P spid="358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noChangeArrowheads="1"/>
          </p:cNvSpPr>
          <p:nvPr>
            <p:ph type="title"/>
          </p:nvPr>
        </p:nvSpPr>
        <p:spPr>
          <a:xfrm>
            <a:off x="131211" y="645973"/>
            <a:ext cx="1071620" cy="731838"/>
          </a:xfrm>
        </p:spPr>
        <p:txBody>
          <a:bodyPr/>
          <a:lstStyle/>
          <a:p>
            <a:r>
              <a:rPr lang="zh-CN" altLang="en-US" sz="2800" smtClean="0"/>
              <a:t>编码</a:t>
            </a:r>
          </a:p>
        </p:txBody>
      </p:sp>
      <p:sp>
        <p:nvSpPr>
          <p:cNvPr id="36866" name="文本框 3"/>
          <p:cNvSpPr txBox="1">
            <a:spLocks noChangeArrowheads="1"/>
          </p:cNvSpPr>
          <p:nvPr/>
        </p:nvSpPr>
        <p:spPr bwMode="auto">
          <a:xfrm>
            <a:off x="226855" y="1234917"/>
            <a:ext cx="78279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t>        </a:t>
            </a:r>
            <a:r>
              <a:rPr lang="en-US" altLang="zh-CN" sz="2400">
                <a:solidFill>
                  <a:srgbClr val="030303"/>
                </a:solidFill>
              </a:rPr>
              <a:t> </a:t>
            </a:r>
            <a:r>
              <a:rPr lang="zh-CN" altLang="en-US" sz="2400">
                <a:solidFill>
                  <a:srgbClr val="030303"/>
                </a:solidFill>
              </a:rPr>
              <a:t>编码即是将一个问题的可行解从其物理空间转换到遗传算法所能处理的搜索空间的转换方法，形象的解释就是将个体的信息变换转化成为计算机能够识别的机器语言以供计算机进行计算。</a:t>
            </a:r>
          </a:p>
        </p:txBody>
      </p:sp>
      <p:sp>
        <p:nvSpPr>
          <p:cNvPr id="6" name="矩形 5"/>
          <p:cNvSpPr/>
          <p:nvPr/>
        </p:nvSpPr>
        <p:spPr>
          <a:xfrm>
            <a:off x="131211" y="2806524"/>
            <a:ext cx="2656497" cy="584775"/>
          </a:xfrm>
          <a:prstGeom prst="rect">
            <a:avLst/>
          </a:prstGeom>
          <a:noFill/>
          <a:ln>
            <a:noFill/>
          </a:ln>
        </p:spPr>
        <p:txBody>
          <a:bodyPr wrap="none">
            <a:spAutoFit/>
            <a:scene3d>
              <a:camera prst="orthographicFront"/>
              <a:lightRig rig="soft" dir="t">
                <a:rot lat="0" lon="0" rev="15600000"/>
              </a:lightRig>
            </a:scene3d>
            <a:sp3d extrusionH="57150" prstMaterial="softEdge">
              <a:bevelT w="25400" h="38100"/>
            </a:sp3d>
          </a:bodyPr>
          <a:lstStyle/>
          <a:p>
            <a:pPr algn="ctr"/>
            <a:r>
              <a:rPr lang="zh-CN" altLang="en-US" sz="3200" b="1" noProof="1">
                <a:solidFill>
                  <a:schemeClr val="accent4"/>
                </a:solidFill>
                <a:cs typeface="+mn-ea"/>
              </a:rPr>
              <a:t>实用编码原则</a:t>
            </a:r>
            <a:endParaRPr lang="zh-CN" altLang="en-US" sz="3200" b="1" noProof="1">
              <a:solidFill>
                <a:schemeClr val="accent4"/>
              </a:solidFill>
            </a:endParaRPr>
          </a:p>
        </p:txBody>
      </p:sp>
      <p:sp>
        <p:nvSpPr>
          <p:cNvPr id="8" name="右箭头 7"/>
          <p:cNvSpPr/>
          <p:nvPr/>
        </p:nvSpPr>
        <p:spPr>
          <a:xfrm>
            <a:off x="935037" y="3570846"/>
            <a:ext cx="968375" cy="736600"/>
          </a:xfrm>
          <a:prstGeom prst="right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6869" name="文本框 8"/>
          <p:cNvSpPr txBox="1">
            <a:spLocks noChangeArrowheads="1"/>
          </p:cNvSpPr>
          <p:nvPr/>
        </p:nvSpPr>
        <p:spPr bwMode="auto">
          <a:xfrm>
            <a:off x="1136649" y="3723246"/>
            <a:ext cx="374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t>1</a:t>
            </a:r>
          </a:p>
        </p:txBody>
      </p:sp>
      <p:sp>
        <p:nvSpPr>
          <p:cNvPr id="10" name="右箭头 9"/>
          <p:cNvSpPr/>
          <p:nvPr/>
        </p:nvSpPr>
        <p:spPr>
          <a:xfrm>
            <a:off x="941739" y="4820012"/>
            <a:ext cx="968375" cy="736600"/>
          </a:xfrm>
          <a:prstGeom prst="right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6871" name="文本框 13"/>
          <p:cNvSpPr txBox="1">
            <a:spLocks noChangeArrowheads="1"/>
          </p:cNvSpPr>
          <p:nvPr/>
        </p:nvSpPr>
        <p:spPr bwMode="auto">
          <a:xfrm>
            <a:off x="1143351" y="4972412"/>
            <a:ext cx="374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t>2</a:t>
            </a:r>
          </a:p>
        </p:txBody>
      </p:sp>
      <p:sp>
        <p:nvSpPr>
          <p:cNvPr id="36872" name="文本框 15"/>
          <p:cNvSpPr txBox="1">
            <a:spLocks noChangeArrowheads="1"/>
          </p:cNvSpPr>
          <p:nvPr/>
        </p:nvSpPr>
        <p:spPr bwMode="auto">
          <a:xfrm>
            <a:off x="2160052" y="3585203"/>
            <a:ext cx="60801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30303"/>
                </a:solidFill>
              </a:rPr>
              <a:t>         </a:t>
            </a:r>
            <a:r>
              <a:rPr lang="zh-CN" altLang="en-US" sz="2000">
                <a:solidFill>
                  <a:srgbClr val="030303"/>
                </a:solidFill>
              </a:rPr>
              <a:t>积木块编码原则，指的是应使用易于产生与所求问题相关的低阶、短长度的编码方案。</a:t>
            </a:r>
          </a:p>
        </p:txBody>
      </p:sp>
      <p:sp>
        <p:nvSpPr>
          <p:cNvPr id="36873" name="文本框 16"/>
          <p:cNvSpPr txBox="1">
            <a:spLocks noChangeArrowheads="1"/>
          </p:cNvSpPr>
          <p:nvPr/>
        </p:nvSpPr>
        <p:spPr bwMode="auto">
          <a:xfrm>
            <a:off x="2111726" y="4969049"/>
            <a:ext cx="58483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sz="2000">
                <a:solidFill>
                  <a:srgbClr val="030303"/>
                </a:solidFill>
              </a:rPr>
              <a:t>最小字符集编码原则，指的是应使用使问题得到自然表示的、具有最小编码字符集的编码方案。</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ppt_x"/>
                                          </p:val>
                                        </p:tav>
                                        <p:tav tm="100000">
                                          <p:val>
                                            <p:strVal val="#ppt_x"/>
                                          </p:val>
                                        </p:tav>
                                      </p:tavLst>
                                    </p:anim>
                                    <p:anim calcmode="lin" valueType="num">
                                      <p:cBhvr additive="base">
                                        <p:cTn id="8"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6869"/>
                                        </p:tgtEl>
                                        <p:attrNameLst>
                                          <p:attrName>style.visibility</p:attrName>
                                        </p:attrNameLst>
                                      </p:cBhvr>
                                      <p:to>
                                        <p:strVal val="visible"/>
                                      </p:to>
                                    </p:set>
                                    <p:anim calcmode="lin" valueType="num">
                                      <p:cBhvr additive="base">
                                        <p:cTn id="23" dur="500" fill="hold"/>
                                        <p:tgtEl>
                                          <p:spTgt spid="36869"/>
                                        </p:tgtEl>
                                        <p:attrNameLst>
                                          <p:attrName>ppt_x</p:attrName>
                                        </p:attrNameLst>
                                      </p:cBhvr>
                                      <p:tavLst>
                                        <p:tav tm="0">
                                          <p:val>
                                            <p:strVal val="#ppt_x"/>
                                          </p:val>
                                        </p:tav>
                                        <p:tav tm="100000">
                                          <p:val>
                                            <p:strVal val="#ppt_x"/>
                                          </p:val>
                                        </p:tav>
                                      </p:tavLst>
                                    </p:anim>
                                    <p:anim calcmode="lin" valueType="num">
                                      <p:cBhvr additive="base">
                                        <p:cTn id="24" dur="500" fill="hold"/>
                                        <p:tgtEl>
                                          <p:spTgt spid="3686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6872"/>
                                        </p:tgtEl>
                                        <p:attrNameLst>
                                          <p:attrName>style.visibility</p:attrName>
                                        </p:attrNameLst>
                                      </p:cBhvr>
                                      <p:to>
                                        <p:strVal val="visible"/>
                                      </p:to>
                                    </p:set>
                                    <p:anim calcmode="lin" valueType="num">
                                      <p:cBhvr additive="base">
                                        <p:cTn id="27" dur="500" fill="hold"/>
                                        <p:tgtEl>
                                          <p:spTgt spid="36872"/>
                                        </p:tgtEl>
                                        <p:attrNameLst>
                                          <p:attrName>ppt_x</p:attrName>
                                        </p:attrNameLst>
                                      </p:cBhvr>
                                      <p:tavLst>
                                        <p:tav tm="0">
                                          <p:val>
                                            <p:strVal val="#ppt_x"/>
                                          </p:val>
                                        </p:tav>
                                        <p:tav tm="100000">
                                          <p:val>
                                            <p:strVal val="#ppt_x"/>
                                          </p:val>
                                        </p:tav>
                                      </p:tavLst>
                                    </p:anim>
                                    <p:anim calcmode="lin" valueType="num">
                                      <p:cBhvr additive="base">
                                        <p:cTn id="28"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6871"/>
                                        </p:tgtEl>
                                        <p:attrNameLst>
                                          <p:attrName>style.visibility</p:attrName>
                                        </p:attrNameLst>
                                      </p:cBhvr>
                                      <p:to>
                                        <p:strVal val="visible"/>
                                      </p:to>
                                    </p:set>
                                    <p:anim calcmode="lin" valueType="num">
                                      <p:cBhvr additive="base">
                                        <p:cTn id="37" dur="500" fill="hold"/>
                                        <p:tgtEl>
                                          <p:spTgt spid="36871"/>
                                        </p:tgtEl>
                                        <p:attrNameLst>
                                          <p:attrName>ppt_x</p:attrName>
                                        </p:attrNameLst>
                                      </p:cBhvr>
                                      <p:tavLst>
                                        <p:tav tm="0">
                                          <p:val>
                                            <p:strVal val="#ppt_x"/>
                                          </p:val>
                                        </p:tav>
                                        <p:tav tm="100000">
                                          <p:val>
                                            <p:strVal val="#ppt_x"/>
                                          </p:val>
                                        </p:tav>
                                      </p:tavLst>
                                    </p:anim>
                                    <p:anim calcmode="lin" valueType="num">
                                      <p:cBhvr additive="base">
                                        <p:cTn id="38" dur="500" fill="hold"/>
                                        <p:tgtEl>
                                          <p:spTgt spid="3687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6873"/>
                                        </p:tgtEl>
                                        <p:attrNameLst>
                                          <p:attrName>style.visibility</p:attrName>
                                        </p:attrNameLst>
                                      </p:cBhvr>
                                      <p:to>
                                        <p:strVal val="visible"/>
                                      </p:to>
                                    </p:set>
                                    <p:anim calcmode="lin" valueType="num">
                                      <p:cBhvr additive="base">
                                        <p:cTn id="41" dur="500" fill="hold"/>
                                        <p:tgtEl>
                                          <p:spTgt spid="36873"/>
                                        </p:tgtEl>
                                        <p:attrNameLst>
                                          <p:attrName>ppt_x</p:attrName>
                                        </p:attrNameLst>
                                      </p:cBhvr>
                                      <p:tavLst>
                                        <p:tav tm="0">
                                          <p:val>
                                            <p:strVal val="#ppt_x"/>
                                          </p:val>
                                        </p:tav>
                                        <p:tav tm="100000">
                                          <p:val>
                                            <p:strVal val="#ppt_x"/>
                                          </p:val>
                                        </p:tav>
                                      </p:tavLst>
                                    </p:anim>
                                    <p:anim calcmode="lin" valueType="num">
                                      <p:cBhvr additive="base">
                                        <p:cTn id="42" dur="500" fill="hold"/>
                                        <p:tgtEl>
                                          <p:spTgt spid="368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6" grpId="0"/>
      <p:bldP spid="8" grpId="0" animBg="1"/>
      <p:bldP spid="36869" grpId="0"/>
      <p:bldP spid="10" grpId="0" animBg="1"/>
      <p:bldP spid="36871" grpId="0"/>
      <p:bldP spid="36872" grpId="0"/>
      <p:bldP spid="36873"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8958" y="681017"/>
            <a:ext cx="7086600" cy="731838"/>
          </a:xfrm>
        </p:spPr>
        <p:txBody>
          <a:bodyPr/>
          <a:lstStyle/>
          <a:p>
            <a:r>
              <a:rPr lang="zh-CN" altLang="en-US" smtClean="0"/>
              <a:t>机器人路径规划简介</a:t>
            </a:r>
          </a:p>
        </p:txBody>
      </p:sp>
      <p:sp>
        <p:nvSpPr>
          <p:cNvPr id="27" name="TextBox 26"/>
          <p:cNvSpPr txBox="1">
            <a:spLocks noChangeArrowheads="1"/>
          </p:cNvSpPr>
          <p:nvPr/>
        </p:nvSpPr>
        <p:spPr bwMode="auto">
          <a:xfrm>
            <a:off x="331852" y="2090186"/>
            <a:ext cx="4227548" cy="45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Ins="144000" bIns="36000">
            <a:spAutoFit/>
          </a:bodyPr>
          <a:lstStyle/>
          <a:p>
            <a:pPr algn="just">
              <a:lnSpc>
                <a:spcPct val="120000"/>
              </a:lnSpc>
            </a:pPr>
            <a:r>
              <a:rPr lang="en-US" altLang="zh-CN">
                <a:solidFill>
                  <a:srgbClr val="191919"/>
                </a:solidFill>
                <a:latin typeface="宋体" pitchFamily="2" charset="-122"/>
              </a:rPr>
              <a:t>    </a:t>
            </a:r>
            <a:r>
              <a:rPr lang="en-US" altLang="zh-CN" sz="2400">
                <a:solidFill>
                  <a:srgbClr val="191919"/>
                </a:solidFill>
                <a:latin typeface="宋体" pitchFamily="2" charset="-122"/>
              </a:rPr>
              <a:t>路径规划是机器人研究领域的一个重要的分支，它指的是在存在障碍物的环境当中，机器人根据自身的任务，能够按照一定的评价标准（</a:t>
            </a:r>
            <a:r>
              <a:rPr lang="en-US" altLang="zh-CN" sz="2400">
                <a:solidFill>
                  <a:srgbClr val="00B0F0"/>
                </a:solidFill>
                <a:latin typeface="宋体" pitchFamily="2" charset="-122"/>
              </a:rPr>
              <a:t>时间最短、路径最短、耗能最少等</a:t>
            </a:r>
            <a:r>
              <a:rPr lang="en-US" altLang="zh-CN" sz="2400">
                <a:solidFill>
                  <a:srgbClr val="191919"/>
                </a:solidFill>
                <a:latin typeface="宋体" pitchFamily="2" charset="-122"/>
              </a:rPr>
              <a:t>），寻找出一条从起始状态（包括位置及姿态）到目标状态（包括位置及姿态）的无碰撞最优或次优路径。</a:t>
            </a:r>
          </a:p>
        </p:txBody>
      </p:sp>
      <p:pic>
        <p:nvPicPr>
          <p:cNvPr id="6147"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2916" y="2090186"/>
            <a:ext cx="3751263" cy="373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文本框 3"/>
          <p:cNvSpPr txBox="1">
            <a:spLocks noChangeArrowheads="1"/>
          </p:cNvSpPr>
          <p:nvPr/>
        </p:nvSpPr>
        <p:spPr bwMode="auto">
          <a:xfrm>
            <a:off x="5486376" y="5943534"/>
            <a:ext cx="2701925"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191919"/>
                </a:solidFill>
                <a:latin typeface="宋体" pitchFamily="2" charset="-122"/>
              </a:rPr>
              <a:t>机器人路径规划仿真效果图</a:t>
            </a:r>
          </a:p>
        </p:txBody>
      </p:sp>
      <p:sp>
        <p:nvSpPr>
          <p:cNvPr id="14" name="Title 13"/>
          <p:cNvSpPr>
            <a:spLocks noGrp="1"/>
          </p:cNvSpPr>
          <p:nvPr/>
        </p:nvSpPr>
        <p:spPr>
          <a:xfrm>
            <a:off x="38958" y="1386389"/>
            <a:ext cx="1381125" cy="781050"/>
          </a:xfrm>
          <a:prstGeom prst="rect">
            <a:avLst/>
          </a:prstGeom>
          <a:noFill/>
          <a:ln w="9525">
            <a:noFill/>
            <a:miter/>
          </a:ln>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spcAft>
                <a:spcPts val="0"/>
              </a:spcAft>
              <a:buFontTx/>
              <a:buNone/>
              <a:defRPr/>
            </a:pPr>
            <a:r>
              <a:rPr lang="zh-CN" altLang="en-US" b="1" dirty="0">
                <a:solidFill>
                  <a:srgbClr val="7030A0"/>
                </a:solidFill>
              </a:rPr>
              <a:t>定义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ppt_x"/>
                                          </p:val>
                                        </p:tav>
                                        <p:tav tm="100000">
                                          <p:val>
                                            <p:strVal val="#ppt_x"/>
                                          </p:val>
                                        </p:tav>
                                      </p:tavLst>
                                    </p:anim>
                                    <p:anim calcmode="lin" valueType="num">
                                      <p:cBhvr additive="base">
                                        <p:cTn id="1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1" presetClass="entr" presetSubtype="1" fill="hold" nodeType="clickEffect">
                                  <p:stCondLst>
                                    <p:cond delay="0"/>
                                  </p:stCondLst>
                                  <p:childTnLst>
                                    <p:set>
                                      <p:cBhvr>
                                        <p:cTn id="23" dur="1" fill="hold">
                                          <p:stCondLst>
                                            <p:cond delay="0"/>
                                          </p:stCondLst>
                                        </p:cTn>
                                        <p:tgtEl>
                                          <p:spTgt spid="6147"/>
                                        </p:tgtEl>
                                        <p:attrNameLst>
                                          <p:attrName>style.visibility</p:attrName>
                                        </p:attrNameLst>
                                      </p:cBhvr>
                                      <p:to>
                                        <p:strVal val="visible"/>
                                      </p:to>
                                    </p:set>
                                    <p:animEffect transition="in" filter="wheel(1)">
                                      <p:cBhvr>
                                        <p:cTn id="24" dur="2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noChangeArrowheads="1"/>
          </p:cNvSpPr>
          <p:nvPr>
            <p:ph type="title"/>
          </p:nvPr>
        </p:nvSpPr>
        <p:spPr>
          <a:xfrm>
            <a:off x="13314" y="685872"/>
            <a:ext cx="1147818" cy="731838"/>
          </a:xfrm>
        </p:spPr>
        <p:txBody>
          <a:bodyPr/>
          <a:lstStyle/>
          <a:p>
            <a:r>
              <a:rPr lang="zh-CN" altLang="en-US" sz="2800" smtClean="0"/>
              <a:t>编码</a:t>
            </a:r>
          </a:p>
        </p:txBody>
      </p:sp>
      <p:sp>
        <p:nvSpPr>
          <p:cNvPr id="38914" name="文本框 3"/>
          <p:cNvSpPr txBox="1">
            <a:spLocks noChangeArrowheads="1"/>
          </p:cNvSpPr>
          <p:nvPr/>
        </p:nvSpPr>
        <p:spPr bwMode="auto">
          <a:xfrm>
            <a:off x="186623" y="2681943"/>
            <a:ext cx="32169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3200">
                <a:solidFill>
                  <a:srgbClr val="7030A0"/>
                </a:solidFill>
              </a:rPr>
              <a:t>常用编码方法</a:t>
            </a:r>
          </a:p>
        </p:txBody>
      </p:sp>
      <p:sp>
        <p:nvSpPr>
          <p:cNvPr id="6" name="左大括号 5"/>
          <p:cNvSpPr/>
          <p:nvPr/>
        </p:nvSpPr>
        <p:spPr>
          <a:xfrm>
            <a:off x="3916363" y="2441575"/>
            <a:ext cx="287337" cy="3540125"/>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noProof="1"/>
          </a:p>
        </p:txBody>
      </p:sp>
      <p:sp>
        <p:nvSpPr>
          <p:cNvPr id="38916" name="文本框 7"/>
          <p:cNvSpPr txBox="1">
            <a:spLocks noChangeArrowheads="1"/>
          </p:cNvSpPr>
          <p:nvPr/>
        </p:nvSpPr>
        <p:spPr bwMode="auto">
          <a:xfrm>
            <a:off x="3200436" y="1051851"/>
            <a:ext cx="4017077" cy="4247317"/>
          </a:xfrm>
          <a:prstGeom prst="rect">
            <a:avLst/>
          </a:prstGeom>
          <a:noFill/>
          <a:ln w="9525">
            <a:solidFill>
              <a:srgbClr val="7030A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342900" indent="-342900">
              <a:lnSpc>
                <a:spcPct val="150000"/>
              </a:lnSpc>
              <a:buFont typeface="Wingdings" panose="05000000000000000000" pitchFamily="2" charset="2"/>
              <a:buChar char="u"/>
            </a:pPr>
            <a:r>
              <a:rPr lang="zh-CN" altLang="en-US" sz="2400">
                <a:solidFill>
                  <a:srgbClr val="030303"/>
                </a:solidFill>
              </a:rPr>
              <a:t>二进制编码</a:t>
            </a:r>
            <a:r>
              <a:rPr lang="zh-CN" altLang="en-US" sz="2400" smtClean="0">
                <a:solidFill>
                  <a:srgbClr val="030303"/>
                </a:solidFill>
              </a:rPr>
              <a:t>法</a:t>
            </a:r>
            <a:endParaRPr lang="en-US" altLang="zh-CN" sz="2400" smtClean="0">
              <a:solidFill>
                <a:srgbClr val="030303"/>
              </a:solidFill>
            </a:endParaRPr>
          </a:p>
          <a:p>
            <a:pPr marL="342900" indent="-342900">
              <a:lnSpc>
                <a:spcPct val="150000"/>
              </a:lnSpc>
              <a:buFont typeface="Wingdings" panose="05000000000000000000" pitchFamily="2" charset="2"/>
              <a:buChar char="u"/>
            </a:pPr>
            <a:r>
              <a:rPr lang="zh-CN" altLang="en-US" sz="2400">
                <a:solidFill>
                  <a:srgbClr val="030303"/>
                </a:solidFill>
              </a:rPr>
              <a:t>格雷码</a:t>
            </a:r>
            <a:r>
              <a:rPr lang="zh-CN" altLang="en-US" sz="2400">
                <a:solidFill>
                  <a:srgbClr val="030303"/>
                </a:solidFill>
              </a:rPr>
              <a:t>编码</a:t>
            </a:r>
            <a:r>
              <a:rPr lang="zh-CN" altLang="en-US" sz="2400" smtClean="0">
                <a:solidFill>
                  <a:srgbClr val="030303"/>
                </a:solidFill>
              </a:rPr>
              <a:t>法</a:t>
            </a:r>
            <a:endParaRPr lang="en-US" altLang="zh-CN" sz="2400" smtClean="0">
              <a:solidFill>
                <a:srgbClr val="030303"/>
              </a:solidFill>
            </a:endParaRPr>
          </a:p>
          <a:p>
            <a:pPr marL="342900" indent="-342900">
              <a:lnSpc>
                <a:spcPct val="150000"/>
              </a:lnSpc>
              <a:buFont typeface="Wingdings" panose="05000000000000000000" pitchFamily="2" charset="2"/>
              <a:buChar char="u"/>
            </a:pPr>
            <a:r>
              <a:rPr lang="zh-CN" altLang="en-US" sz="2400">
                <a:solidFill>
                  <a:srgbClr val="030303"/>
                </a:solidFill>
              </a:rPr>
              <a:t>浮点数</a:t>
            </a:r>
            <a:r>
              <a:rPr lang="zh-CN" altLang="en-US" sz="2400">
                <a:solidFill>
                  <a:srgbClr val="030303"/>
                </a:solidFill>
              </a:rPr>
              <a:t>编码</a:t>
            </a:r>
            <a:r>
              <a:rPr lang="zh-CN" altLang="en-US" sz="2400" smtClean="0">
                <a:solidFill>
                  <a:srgbClr val="030303"/>
                </a:solidFill>
              </a:rPr>
              <a:t>法</a:t>
            </a:r>
            <a:endParaRPr lang="en-US" altLang="zh-CN" sz="2400" smtClean="0">
              <a:solidFill>
                <a:srgbClr val="030303"/>
              </a:solidFill>
            </a:endParaRPr>
          </a:p>
          <a:p>
            <a:pPr marL="342900" indent="-342900">
              <a:lnSpc>
                <a:spcPct val="150000"/>
              </a:lnSpc>
              <a:buFont typeface="Wingdings" panose="05000000000000000000" pitchFamily="2" charset="2"/>
              <a:buChar char="u"/>
            </a:pPr>
            <a:r>
              <a:rPr lang="zh-CN" altLang="en-US" sz="2400">
                <a:solidFill>
                  <a:srgbClr val="030303"/>
                </a:solidFill>
              </a:rPr>
              <a:t>符号编码法</a:t>
            </a:r>
          </a:p>
          <a:p>
            <a:pPr marL="342900" indent="-342900">
              <a:lnSpc>
                <a:spcPct val="150000"/>
              </a:lnSpc>
              <a:buFont typeface="Wingdings" panose="05000000000000000000" pitchFamily="2" charset="2"/>
              <a:buChar char="u"/>
            </a:pPr>
            <a:r>
              <a:rPr lang="zh-CN" altLang="en-US" sz="2400">
                <a:solidFill>
                  <a:srgbClr val="030303"/>
                </a:solidFill>
              </a:rPr>
              <a:t>多参数级联编码法</a:t>
            </a:r>
          </a:p>
          <a:p>
            <a:pPr marL="342900" indent="-342900">
              <a:lnSpc>
                <a:spcPct val="150000"/>
              </a:lnSpc>
              <a:buFont typeface="Wingdings" panose="05000000000000000000" pitchFamily="2" charset="2"/>
              <a:buChar char="u"/>
            </a:pPr>
            <a:r>
              <a:rPr lang="zh-CN" altLang="en-US" sz="2400">
                <a:solidFill>
                  <a:srgbClr val="030303"/>
                </a:solidFill>
              </a:rPr>
              <a:t>多参数交叉编码法</a:t>
            </a:r>
          </a:p>
          <a:p>
            <a:endParaRPr lang="zh-CN" altLang="en-US">
              <a:solidFill>
                <a:srgbClr val="030303"/>
              </a:solidFill>
            </a:endParaRPr>
          </a:p>
          <a:p>
            <a:endParaRPr lang="zh-CN" altLang="en-US">
              <a:solidFill>
                <a:srgbClr val="030303"/>
              </a:solidFill>
            </a:endParaRPr>
          </a:p>
          <a:p>
            <a:endParaRPr lang="zh-CN" altLang="en-US">
              <a:solidFill>
                <a:srgbClr val="030303"/>
              </a:solidFill>
            </a:endParaRPr>
          </a:p>
        </p:txBody>
      </p:sp>
      <p:sp>
        <p:nvSpPr>
          <p:cNvPr id="3" name="矩形 2"/>
          <p:cNvSpPr/>
          <p:nvPr/>
        </p:nvSpPr>
        <p:spPr bwMode="auto">
          <a:xfrm>
            <a:off x="3505228" y="1143060"/>
            <a:ext cx="3124118" cy="3428910"/>
          </a:xfrm>
          <a:prstGeom prst="rect">
            <a:avLst/>
          </a:prstGeom>
          <a:no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20000"/>
              </a:spcBef>
              <a:spcAft>
                <a:spcPct val="0"/>
              </a:spcAft>
              <a:buClrTx/>
              <a:buSzTx/>
              <a:buFontTx/>
              <a:buChar char="•"/>
            </a:pPr>
            <a:endPara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noChangeArrowheads="1"/>
          </p:cNvSpPr>
          <p:nvPr>
            <p:ph type="title"/>
          </p:nvPr>
        </p:nvSpPr>
        <p:spPr>
          <a:xfrm>
            <a:off x="0" y="618171"/>
            <a:ext cx="2443184" cy="731838"/>
          </a:xfrm>
        </p:spPr>
        <p:txBody>
          <a:bodyPr/>
          <a:lstStyle/>
          <a:p>
            <a:r>
              <a:rPr lang="zh-CN" altLang="en-US" sz="2800" smtClean="0"/>
              <a:t>产生初始种群</a:t>
            </a:r>
          </a:p>
        </p:txBody>
      </p:sp>
      <p:sp>
        <p:nvSpPr>
          <p:cNvPr id="6" name="矩形 5"/>
          <p:cNvSpPr/>
          <p:nvPr/>
        </p:nvSpPr>
        <p:spPr>
          <a:xfrm>
            <a:off x="407037" y="1363287"/>
            <a:ext cx="1808476" cy="579121"/>
          </a:xfrm>
          <a:prstGeom prst="rect">
            <a:avLst/>
          </a:prstGeom>
          <a:noFill/>
          <a:ln>
            <a:noFill/>
          </a:ln>
        </p:spPr>
        <p:txBody>
          <a:bodyPr wrap="none">
            <a:spAutoFit/>
            <a:scene3d>
              <a:camera prst="orthographicFront"/>
              <a:lightRig rig="soft" dir="t">
                <a:rot lat="0" lon="0" rev="15600000"/>
              </a:lightRig>
            </a:scene3d>
            <a:sp3d extrusionH="57150" prstMaterial="softEdge">
              <a:bevelT w="25400" h="38100"/>
            </a:sp3d>
          </a:bodyPr>
          <a:lstStyle/>
          <a:p>
            <a:pPr algn="ctr"/>
            <a:r>
              <a:rPr lang="zh-CN" altLang="en-US" sz="3200" noProof="1">
                <a:solidFill>
                  <a:schemeClr val="accent4"/>
                </a:solidFill>
                <a:cs typeface="+mn-ea"/>
              </a:rPr>
              <a:t>产生策略</a:t>
            </a:r>
            <a:endParaRPr lang="zh-CN" altLang="en-US" sz="3200" noProof="1">
              <a:solidFill>
                <a:schemeClr val="accent4"/>
              </a:solidFill>
            </a:endParaRPr>
          </a:p>
        </p:txBody>
      </p:sp>
      <p:sp>
        <p:nvSpPr>
          <p:cNvPr id="8" name="右箭头 7"/>
          <p:cNvSpPr/>
          <p:nvPr/>
        </p:nvSpPr>
        <p:spPr>
          <a:xfrm>
            <a:off x="927100" y="1975126"/>
            <a:ext cx="984250" cy="741363"/>
          </a:xfrm>
          <a:prstGeom prst="right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8916" name="文本框 8"/>
          <p:cNvSpPr txBox="1">
            <a:spLocks noChangeArrowheads="1"/>
          </p:cNvSpPr>
          <p:nvPr/>
        </p:nvSpPr>
        <p:spPr bwMode="auto">
          <a:xfrm>
            <a:off x="1128712" y="2130309"/>
            <a:ext cx="380792" cy="46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a:t>1</a:t>
            </a:r>
          </a:p>
        </p:txBody>
      </p:sp>
      <p:sp>
        <p:nvSpPr>
          <p:cNvPr id="38917" name="文本框 15"/>
          <p:cNvSpPr txBox="1">
            <a:spLocks noChangeArrowheads="1"/>
          </p:cNvSpPr>
          <p:nvPr/>
        </p:nvSpPr>
        <p:spPr bwMode="auto">
          <a:xfrm>
            <a:off x="2088620" y="1940904"/>
            <a:ext cx="60801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30303"/>
                </a:solidFill>
              </a:rPr>
              <a:t>      </a:t>
            </a:r>
            <a:r>
              <a:rPr lang="zh-CN" altLang="en-US" sz="2000">
                <a:solidFill>
                  <a:srgbClr val="030303"/>
                </a:solidFill>
              </a:rPr>
              <a:t>第一是根据问题的固有知识，设法把握最优解所占空间在整个问题空间中的分布范围，然后在此范围内设定初始种群</a:t>
            </a:r>
          </a:p>
        </p:txBody>
      </p:sp>
      <p:sp>
        <p:nvSpPr>
          <p:cNvPr id="10" name="右箭头 9"/>
          <p:cNvSpPr/>
          <p:nvPr/>
        </p:nvSpPr>
        <p:spPr>
          <a:xfrm>
            <a:off x="913924" y="4116388"/>
            <a:ext cx="968375" cy="736600"/>
          </a:xfrm>
          <a:prstGeom prst="rightArrow">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38919" name="文本框 13"/>
          <p:cNvSpPr txBox="1">
            <a:spLocks noChangeArrowheads="1"/>
          </p:cNvSpPr>
          <p:nvPr/>
        </p:nvSpPr>
        <p:spPr bwMode="auto">
          <a:xfrm>
            <a:off x="1115536" y="4268788"/>
            <a:ext cx="374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t>2</a:t>
            </a:r>
          </a:p>
        </p:txBody>
      </p:sp>
      <p:sp>
        <p:nvSpPr>
          <p:cNvPr id="38920" name="文本框 16"/>
          <p:cNvSpPr txBox="1">
            <a:spLocks noChangeArrowheads="1"/>
          </p:cNvSpPr>
          <p:nvPr/>
        </p:nvSpPr>
        <p:spPr bwMode="auto">
          <a:xfrm>
            <a:off x="2083911" y="3991143"/>
            <a:ext cx="58483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en-US" altLang="zh-CN" sz="2000">
                <a:solidFill>
                  <a:srgbClr val="030303"/>
                </a:solidFill>
              </a:rPr>
              <a:t>    </a:t>
            </a:r>
            <a:r>
              <a:rPr lang="zh-CN" altLang="en-US" sz="2000">
                <a:solidFill>
                  <a:srgbClr val="030303"/>
                </a:solidFill>
              </a:rPr>
              <a:t>第二是先随机生成一定数目的个体，然后从中挑出最好的个体加到初始种群当中。重复该过程，直到初始种群中的个体数目达到预先确定的规模。</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8916"/>
                                        </p:tgtEl>
                                        <p:attrNameLst>
                                          <p:attrName>style.visibility</p:attrName>
                                        </p:attrNameLst>
                                      </p:cBhvr>
                                      <p:to>
                                        <p:strVal val="visible"/>
                                      </p:to>
                                    </p:set>
                                    <p:anim calcmode="lin" valueType="num">
                                      <p:cBhvr additive="base">
                                        <p:cTn id="15" dur="500" fill="hold"/>
                                        <p:tgtEl>
                                          <p:spTgt spid="38916"/>
                                        </p:tgtEl>
                                        <p:attrNameLst>
                                          <p:attrName>ppt_x</p:attrName>
                                        </p:attrNameLst>
                                      </p:cBhvr>
                                      <p:tavLst>
                                        <p:tav tm="0">
                                          <p:val>
                                            <p:strVal val="#ppt_x"/>
                                          </p:val>
                                        </p:tav>
                                        <p:tav tm="100000">
                                          <p:val>
                                            <p:strVal val="#ppt_x"/>
                                          </p:val>
                                        </p:tav>
                                      </p:tavLst>
                                    </p:anim>
                                    <p:anim calcmode="lin" valueType="num">
                                      <p:cBhvr additive="base">
                                        <p:cTn id="16" dur="500" fill="hold"/>
                                        <p:tgtEl>
                                          <p:spTgt spid="389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8917"/>
                                        </p:tgtEl>
                                        <p:attrNameLst>
                                          <p:attrName>style.visibility</p:attrName>
                                        </p:attrNameLst>
                                      </p:cBhvr>
                                      <p:to>
                                        <p:strVal val="visible"/>
                                      </p:to>
                                    </p:set>
                                    <p:anim calcmode="lin" valueType="num">
                                      <p:cBhvr additive="base">
                                        <p:cTn id="19" dur="500" fill="hold"/>
                                        <p:tgtEl>
                                          <p:spTgt spid="38917"/>
                                        </p:tgtEl>
                                        <p:attrNameLst>
                                          <p:attrName>ppt_x</p:attrName>
                                        </p:attrNameLst>
                                      </p:cBhvr>
                                      <p:tavLst>
                                        <p:tav tm="0">
                                          <p:val>
                                            <p:strVal val="#ppt_x"/>
                                          </p:val>
                                        </p:tav>
                                        <p:tav tm="100000">
                                          <p:val>
                                            <p:strVal val="#ppt_x"/>
                                          </p:val>
                                        </p:tav>
                                      </p:tavLst>
                                    </p:anim>
                                    <p:anim calcmode="lin" valueType="num">
                                      <p:cBhvr additive="base">
                                        <p:cTn id="20"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8919"/>
                                        </p:tgtEl>
                                        <p:attrNameLst>
                                          <p:attrName>style.visibility</p:attrName>
                                        </p:attrNameLst>
                                      </p:cBhvr>
                                      <p:to>
                                        <p:strVal val="visible"/>
                                      </p:to>
                                    </p:set>
                                    <p:anim calcmode="lin" valueType="num">
                                      <p:cBhvr additive="base">
                                        <p:cTn id="29" dur="500" fill="hold"/>
                                        <p:tgtEl>
                                          <p:spTgt spid="38919"/>
                                        </p:tgtEl>
                                        <p:attrNameLst>
                                          <p:attrName>ppt_x</p:attrName>
                                        </p:attrNameLst>
                                      </p:cBhvr>
                                      <p:tavLst>
                                        <p:tav tm="0">
                                          <p:val>
                                            <p:strVal val="#ppt_x"/>
                                          </p:val>
                                        </p:tav>
                                        <p:tav tm="100000">
                                          <p:val>
                                            <p:strVal val="#ppt_x"/>
                                          </p:val>
                                        </p:tav>
                                      </p:tavLst>
                                    </p:anim>
                                    <p:anim calcmode="lin" valueType="num">
                                      <p:cBhvr additive="base">
                                        <p:cTn id="30" dur="500" fill="hold"/>
                                        <p:tgtEl>
                                          <p:spTgt spid="3891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8920"/>
                                        </p:tgtEl>
                                        <p:attrNameLst>
                                          <p:attrName>style.visibility</p:attrName>
                                        </p:attrNameLst>
                                      </p:cBhvr>
                                      <p:to>
                                        <p:strVal val="visible"/>
                                      </p:to>
                                    </p:set>
                                    <p:anim calcmode="lin" valueType="num">
                                      <p:cBhvr additive="base">
                                        <p:cTn id="33" dur="500" fill="hold"/>
                                        <p:tgtEl>
                                          <p:spTgt spid="38920"/>
                                        </p:tgtEl>
                                        <p:attrNameLst>
                                          <p:attrName>ppt_x</p:attrName>
                                        </p:attrNameLst>
                                      </p:cBhvr>
                                      <p:tavLst>
                                        <p:tav tm="0">
                                          <p:val>
                                            <p:strVal val="#ppt_x"/>
                                          </p:val>
                                        </p:tav>
                                        <p:tav tm="100000">
                                          <p:val>
                                            <p:strVal val="#ppt_x"/>
                                          </p:val>
                                        </p:tav>
                                      </p:tavLst>
                                    </p:anim>
                                    <p:anim calcmode="lin" valueType="num">
                                      <p:cBhvr additive="base">
                                        <p:cTn id="34" dur="500" fill="hold"/>
                                        <p:tgtEl>
                                          <p:spTgt spid="389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38916" grpId="0"/>
      <p:bldP spid="38917" grpId="0"/>
      <p:bldP spid="10" grpId="0" animBg="1"/>
      <p:bldP spid="38919" grpId="0"/>
      <p:bldP spid="389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noChangeArrowheads="1"/>
          </p:cNvSpPr>
          <p:nvPr>
            <p:ph type="title"/>
          </p:nvPr>
        </p:nvSpPr>
        <p:spPr>
          <a:xfrm>
            <a:off x="76318" y="580231"/>
            <a:ext cx="2290788" cy="731838"/>
          </a:xfrm>
        </p:spPr>
        <p:txBody>
          <a:bodyPr/>
          <a:lstStyle/>
          <a:p>
            <a:r>
              <a:rPr lang="zh-CN" altLang="en-US" sz="2800" smtClean="0"/>
              <a:t>适应度函数</a:t>
            </a:r>
          </a:p>
        </p:txBody>
      </p:sp>
      <p:sp>
        <p:nvSpPr>
          <p:cNvPr id="39938" name="文本框 3"/>
          <p:cNvSpPr txBox="1">
            <a:spLocks noChangeArrowheads="1"/>
          </p:cNvSpPr>
          <p:nvPr/>
        </p:nvSpPr>
        <p:spPr bwMode="auto">
          <a:xfrm>
            <a:off x="109492" y="1275658"/>
            <a:ext cx="80676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t>     </a:t>
            </a:r>
            <a:r>
              <a:rPr lang="en-US" altLang="zh-CN" sz="2400">
                <a:solidFill>
                  <a:srgbClr val="030303"/>
                </a:solidFill>
              </a:rPr>
              <a:t>    </a:t>
            </a:r>
            <a:r>
              <a:rPr lang="zh-CN" altLang="en-US" sz="2400">
                <a:solidFill>
                  <a:srgbClr val="030303"/>
                </a:solidFill>
              </a:rPr>
              <a:t>在进化论中，适应度用以表示个体对环境的适应能力。个体对生存环境的适应程度越高将会有更多的繁殖机会。在遗传算法中同样采用了适应度的概念，用以衡量种群中各个个体在优化计算当中接近最优解的程度。</a:t>
            </a:r>
          </a:p>
        </p:txBody>
      </p:sp>
      <p:sp>
        <p:nvSpPr>
          <p:cNvPr id="6" name="矩形 5"/>
          <p:cNvSpPr/>
          <p:nvPr/>
        </p:nvSpPr>
        <p:spPr>
          <a:xfrm>
            <a:off x="228600" y="3237865"/>
            <a:ext cx="5872476" cy="579120"/>
          </a:xfrm>
          <a:prstGeom prst="rect">
            <a:avLst/>
          </a:prstGeom>
          <a:noFill/>
          <a:ln>
            <a:noFill/>
          </a:ln>
        </p:spPr>
        <p:txBody>
          <a:bodyPr wrap="none">
            <a:spAutoFit/>
            <a:scene3d>
              <a:camera prst="orthographicFront"/>
              <a:lightRig rig="soft" dir="t">
                <a:rot lat="0" lon="0" rev="15600000"/>
              </a:lightRig>
            </a:scene3d>
            <a:sp3d extrusionH="57150" prstMaterial="softEdge">
              <a:bevelT w="25400" h="38100"/>
            </a:sp3d>
          </a:bodyPr>
          <a:lstStyle/>
          <a:p>
            <a:pPr algn="ctr"/>
            <a:r>
              <a:rPr lang="zh-CN" altLang="en-US" sz="3200" noProof="1">
                <a:solidFill>
                  <a:schemeClr val="accent4"/>
                </a:solidFill>
                <a:cs typeface="+mn-ea"/>
              </a:rPr>
              <a:t>适应度函数设计应满足的条件：</a:t>
            </a:r>
            <a:endParaRPr lang="zh-CN" altLang="en-US" sz="3200" noProof="1">
              <a:solidFill>
                <a:schemeClr val="accent4"/>
              </a:solidFill>
            </a:endParaRPr>
          </a:p>
        </p:txBody>
      </p:sp>
      <p:sp>
        <p:nvSpPr>
          <p:cNvPr id="39940" name="文本框 7"/>
          <p:cNvSpPr txBox="1">
            <a:spLocks noChangeArrowheads="1"/>
          </p:cNvSpPr>
          <p:nvPr/>
        </p:nvSpPr>
        <p:spPr bwMode="auto">
          <a:xfrm>
            <a:off x="327025" y="3924300"/>
            <a:ext cx="3625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30303"/>
                </a:solidFill>
              </a:rPr>
              <a:t>①单指、连续、非负、最大化；</a:t>
            </a:r>
          </a:p>
        </p:txBody>
      </p:sp>
      <p:sp>
        <p:nvSpPr>
          <p:cNvPr id="39941" name="文本框 8"/>
          <p:cNvSpPr txBox="1">
            <a:spLocks noChangeArrowheads="1"/>
          </p:cNvSpPr>
          <p:nvPr/>
        </p:nvSpPr>
        <p:spPr bwMode="auto">
          <a:xfrm>
            <a:off x="830263" y="4567238"/>
            <a:ext cx="6977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30303"/>
                </a:solidFill>
              </a:rPr>
              <a:t>②合理、一致性，即要求适应度值能够反映对应解的优劣程度；</a:t>
            </a:r>
          </a:p>
        </p:txBody>
      </p:sp>
      <p:sp>
        <p:nvSpPr>
          <p:cNvPr id="39942" name="文本框 9"/>
          <p:cNvSpPr txBox="1">
            <a:spLocks noChangeArrowheads="1"/>
          </p:cNvSpPr>
          <p:nvPr/>
        </p:nvSpPr>
        <p:spPr bwMode="auto">
          <a:xfrm>
            <a:off x="1454150" y="5199063"/>
            <a:ext cx="6794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30303"/>
                </a:solidFill>
              </a:rPr>
              <a:t>③计算量小，以便节约存储空间和减少计算时间；</a:t>
            </a:r>
          </a:p>
        </p:txBody>
      </p:sp>
      <p:sp>
        <p:nvSpPr>
          <p:cNvPr id="39943" name="文本框 13"/>
          <p:cNvSpPr txBox="1">
            <a:spLocks noChangeArrowheads="1"/>
          </p:cNvSpPr>
          <p:nvPr/>
        </p:nvSpPr>
        <p:spPr bwMode="auto">
          <a:xfrm>
            <a:off x="2041525" y="5872163"/>
            <a:ext cx="6372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30303"/>
                </a:solidFill>
              </a:rPr>
              <a:t>④通用性强，对同类的具体的问题应具有普遍的适用性。</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additive="base">
                                        <p:cTn id="7" dur="500" fill="hold"/>
                                        <p:tgtEl>
                                          <p:spTgt spid="39938"/>
                                        </p:tgtEl>
                                        <p:attrNameLst>
                                          <p:attrName>ppt_x</p:attrName>
                                        </p:attrNameLst>
                                      </p:cBhvr>
                                      <p:tavLst>
                                        <p:tav tm="0">
                                          <p:val>
                                            <p:strVal val="#ppt_x"/>
                                          </p:val>
                                        </p:tav>
                                        <p:tav tm="100000">
                                          <p:val>
                                            <p:strVal val="#ppt_x"/>
                                          </p:val>
                                        </p:tav>
                                      </p:tavLst>
                                    </p:anim>
                                    <p:anim calcmode="lin" valueType="num">
                                      <p:cBhvr additive="base">
                                        <p:cTn id="8"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40"/>
                                        </p:tgtEl>
                                        <p:attrNameLst>
                                          <p:attrName>style.visibility</p:attrName>
                                        </p:attrNameLst>
                                      </p:cBhvr>
                                      <p:to>
                                        <p:strVal val="visible"/>
                                      </p:to>
                                    </p:set>
                                    <p:anim calcmode="lin" valueType="num">
                                      <p:cBhvr additive="base">
                                        <p:cTn id="19" dur="500" fill="hold"/>
                                        <p:tgtEl>
                                          <p:spTgt spid="39940"/>
                                        </p:tgtEl>
                                        <p:attrNameLst>
                                          <p:attrName>ppt_x</p:attrName>
                                        </p:attrNameLst>
                                      </p:cBhvr>
                                      <p:tavLst>
                                        <p:tav tm="0">
                                          <p:val>
                                            <p:strVal val="#ppt_x"/>
                                          </p:val>
                                        </p:tav>
                                        <p:tav tm="100000">
                                          <p:val>
                                            <p:strVal val="#ppt_x"/>
                                          </p:val>
                                        </p:tav>
                                      </p:tavLst>
                                    </p:anim>
                                    <p:anim calcmode="lin" valueType="num">
                                      <p:cBhvr additive="base">
                                        <p:cTn id="20"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941"/>
                                        </p:tgtEl>
                                        <p:attrNameLst>
                                          <p:attrName>style.visibility</p:attrName>
                                        </p:attrNameLst>
                                      </p:cBhvr>
                                      <p:to>
                                        <p:strVal val="visible"/>
                                      </p:to>
                                    </p:set>
                                    <p:anim calcmode="lin" valueType="num">
                                      <p:cBhvr additive="base">
                                        <p:cTn id="25" dur="500" fill="hold"/>
                                        <p:tgtEl>
                                          <p:spTgt spid="39941"/>
                                        </p:tgtEl>
                                        <p:attrNameLst>
                                          <p:attrName>ppt_x</p:attrName>
                                        </p:attrNameLst>
                                      </p:cBhvr>
                                      <p:tavLst>
                                        <p:tav tm="0">
                                          <p:val>
                                            <p:strVal val="#ppt_x"/>
                                          </p:val>
                                        </p:tav>
                                        <p:tav tm="100000">
                                          <p:val>
                                            <p:strVal val="#ppt_x"/>
                                          </p:val>
                                        </p:tav>
                                      </p:tavLst>
                                    </p:anim>
                                    <p:anim calcmode="lin" valueType="num">
                                      <p:cBhvr additive="base">
                                        <p:cTn id="26" dur="500" fill="hold"/>
                                        <p:tgtEl>
                                          <p:spTgt spid="3994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9942"/>
                                        </p:tgtEl>
                                        <p:attrNameLst>
                                          <p:attrName>style.visibility</p:attrName>
                                        </p:attrNameLst>
                                      </p:cBhvr>
                                      <p:to>
                                        <p:strVal val="visible"/>
                                      </p:to>
                                    </p:set>
                                    <p:anim calcmode="lin" valueType="num">
                                      <p:cBhvr additive="base">
                                        <p:cTn id="31" dur="500" fill="hold"/>
                                        <p:tgtEl>
                                          <p:spTgt spid="39942"/>
                                        </p:tgtEl>
                                        <p:attrNameLst>
                                          <p:attrName>ppt_x</p:attrName>
                                        </p:attrNameLst>
                                      </p:cBhvr>
                                      <p:tavLst>
                                        <p:tav tm="0">
                                          <p:val>
                                            <p:strVal val="#ppt_x"/>
                                          </p:val>
                                        </p:tav>
                                        <p:tav tm="100000">
                                          <p:val>
                                            <p:strVal val="#ppt_x"/>
                                          </p:val>
                                        </p:tav>
                                      </p:tavLst>
                                    </p:anim>
                                    <p:anim calcmode="lin" valueType="num">
                                      <p:cBhvr additive="base">
                                        <p:cTn id="32" dur="500" fill="hold"/>
                                        <p:tgtEl>
                                          <p:spTgt spid="3994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943"/>
                                        </p:tgtEl>
                                        <p:attrNameLst>
                                          <p:attrName>style.visibility</p:attrName>
                                        </p:attrNameLst>
                                      </p:cBhvr>
                                      <p:to>
                                        <p:strVal val="visible"/>
                                      </p:to>
                                    </p:set>
                                    <p:anim calcmode="lin" valueType="num">
                                      <p:cBhvr additive="base">
                                        <p:cTn id="37" dur="500" fill="hold"/>
                                        <p:tgtEl>
                                          <p:spTgt spid="39943"/>
                                        </p:tgtEl>
                                        <p:attrNameLst>
                                          <p:attrName>ppt_x</p:attrName>
                                        </p:attrNameLst>
                                      </p:cBhvr>
                                      <p:tavLst>
                                        <p:tav tm="0">
                                          <p:val>
                                            <p:strVal val="#ppt_x"/>
                                          </p:val>
                                        </p:tav>
                                        <p:tav tm="100000">
                                          <p:val>
                                            <p:strVal val="#ppt_x"/>
                                          </p:val>
                                        </p:tav>
                                      </p:tavLst>
                                    </p:anim>
                                    <p:anim calcmode="lin" valueType="num">
                                      <p:cBhvr additive="base">
                                        <p:cTn id="38" dur="500" fill="hold"/>
                                        <p:tgtEl>
                                          <p:spTgt spid="399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P spid="6" grpId="0"/>
      <p:bldP spid="39940" grpId="0"/>
      <p:bldP spid="39941" grpId="0"/>
      <p:bldP spid="39942" grpId="0"/>
      <p:bldP spid="399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noChangeArrowheads="1"/>
          </p:cNvSpPr>
          <p:nvPr>
            <p:ph type="title"/>
          </p:nvPr>
        </p:nvSpPr>
        <p:spPr>
          <a:xfrm>
            <a:off x="42057" y="666928"/>
            <a:ext cx="2366986" cy="731838"/>
          </a:xfrm>
        </p:spPr>
        <p:txBody>
          <a:bodyPr/>
          <a:lstStyle/>
          <a:p>
            <a:r>
              <a:rPr lang="zh-CN" altLang="en-US" sz="2800" smtClean="0"/>
              <a:t>遗传操作</a:t>
            </a:r>
          </a:p>
        </p:txBody>
      </p:sp>
      <p:pic>
        <p:nvPicPr>
          <p:cNvPr id="41986" name="图片 21"/>
          <p:cNvPicPr>
            <a:picLocks noChangeAspect="1" noChangeArrowheads="1"/>
          </p:cNvPicPr>
          <p:nvPr/>
        </p:nvPicPr>
        <p:blipFill>
          <a:blip r:embed="rId2">
            <a:extLst>
              <a:ext uri="{28A0092B-C50C-407E-A947-70E740481C1C}">
                <a14:useLocalDpi xmlns:a14="http://schemas.microsoft.com/office/drawing/2010/main" val="0"/>
              </a:ext>
            </a:extLst>
          </a:blip>
          <a:srcRect l="1187" r="1479" b="20372"/>
          <a:stretch>
            <a:fillRect/>
          </a:stretch>
        </p:blipFill>
        <p:spPr bwMode="auto">
          <a:xfrm>
            <a:off x="1588" y="1444625"/>
            <a:ext cx="9144000" cy="542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7"/>
          <p:cNvSpPr txBox="1"/>
          <p:nvPr/>
        </p:nvSpPr>
        <p:spPr>
          <a:xfrm>
            <a:off x="546100" y="2020888"/>
            <a:ext cx="561975" cy="1504950"/>
          </a:xfrm>
          <a:prstGeom prst="rect">
            <a:avLst/>
          </a:prstGeom>
          <a:noFill/>
        </p:spPr>
        <p:txBody>
          <a:bodyPr>
            <a:spAutoFit/>
          </a:bodyPr>
          <a:lstStyle/>
          <a:p>
            <a:pPr>
              <a:lnSpc>
                <a:spcPct val="130000"/>
              </a:lnSpc>
              <a:spcBef>
                <a:spcPts val="0"/>
              </a:spcBef>
              <a:spcAft>
                <a:spcPts val="0"/>
              </a:spcAft>
              <a:buFontTx/>
              <a:buNone/>
              <a:defRPr/>
            </a:pPr>
            <a:r>
              <a:rPr lang="en-US" altLang="zh-CN" sz="8000" b="1" kern="0" dirty="0">
                <a:solidFill>
                  <a:sysClr val="windowText" lastClr="000000">
                    <a:lumMod val="65000"/>
                    <a:lumOff val="35000"/>
                  </a:sysClr>
                </a:solidFill>
                <a:latin typeface="Agency FB" pitchFamily="34" charset="0"/>
                <a:ea typeface="微软雅黑" pitchFamily="34" charset="-122"/>
                <a:cs typeface="Calibri" pitchFamily="34" charset="0"/>
              </a:rPr>
              <a:t>A</a:t>
            </a:r>
            <a:endParaRPr lang="en-US" altLang="zh-CN" sz="8800" b="1" kern="0" dirty="0">
              <a:solidFill>
                <a:sysClr val="windowText" lastClr="000000">
                  <a:lumMod val="65000"/>
                  <a:lumOff val="35000"/>
                </a:sysClr>
              </a:solidFill>
              <a:latin typeface="Agency FB" pitchFamily="34" charset="0"/>
              <a:ea typeface="微软雅黑" pitchFamily="34" charset="-122"/>
              <a:cs typeface="Calibri" pitchFamily="34" charset="0"/>
            </a:endParaRPr>
          </a:p>
        </p:txBody>
      </p:sp>
      <p:sp>
        <p:nvSpPr>
          <p:cNvPr id="24" name="TextBox 18"/>
          <p:cNvSpPr txBox="1"/>
          <p:nvPr/>
        </p:nvSpPr>
        <p:spPr>
          <a:xfrm>
            <a:off x="315913" y="3505200"/>
            <a:ext cx="1439862" cy="469900"/>
          </a:xfrm>
          <a:prstGeom prst="rect">
            <a:avLst/>
          </a:prstGeom>
          <a:noFill/>
        </p:spPr>
        <p:txBody>
          <a:bodyPr>
            <a:spAutoFit/>
          </a:bodyPr>
          <a:lstStyle>
            <a:defPPr>
              <a:defRPr lang="en-US"/>
            </a:defPPr>
            <a:lvl1pPr marR="0" lvl="0" indent="0" algn="ctr" defTabSz="-635">
              <a:lnSpc>
                <a:spcPct val="80000"/>
              </a:lnSpc>
              <a:spcBef>
                <a:spcPts val="0"/>
              </a:spcBef>
              <a:spcAft>
                <a:spcPts val="0"/>
              </a:spcAft>
              <a:buClrTx/>
              <a:buSzTx/>
              <a:buFontTx/>
              <a:buNone/>
              <a:defRPr kumimoji="0" sz="3600" b="1" i="0" u="none" strike="noStrike" kern="0" cap="none" spc="0" normalizeH="0" baseline="0">
                <a:ln w="18415" cmpd="sng">
                  <a:noFill/>
                  <a:prstDash val="solid"/>
                </a:ln>
                <a:solidFill>
                  <a:schemeClr val="accent6">
                    <a:lumMod val="50000"/>
                  </a:schemeClr>
                </a:solidFill>
                <a:effectLst>
                  <a:outerShdw dist="38100" dir="5400000" algn="t" rotWithShape="0">
                    <a:sysClr val="window" lastClr="FFFFFF">
                      <a:alpha val="40000"/>
                    </a:sysClr>
                  </a:outerShdw>
                </a:effectLst>
                <a:uLnTx/>
                <a:uFillTx/>
                <a:latin typeface="Agency FB" pitchFamily="34" charset="0"/>
                <a:ea typeface="微软雅黑" pitchFamily="34" charset="-122"/>
              </a:defRPr>
            </a:lvl1pPr>
          </a:lstStyle>
          <a:p>
            <a:pPr defTabSz="914400">
              <a:defRPr/>
            </a:pPr>
            <a:r>
              <a:rPr lang="en-US" altLang="zh-CN" sz="2400" dirty="0" smtClean="0">
                <a:solidFill>
                  <a:sysClr val="windowText" lastClr="000000">
                    <a:lumMod val="65000"/>
                    <a:lumOff val="35000"/>
                  </a:sysClr>
                </a:solidFill>
                <a:cs typeface="+mn-ea"/>
              </a:rPr>
              <a:t>选择算子</a:t>
            </a:r>
            <a:endParaRPr lang="en-US" altLang="zh-CN" sz="2400" dirty="0" smtClean="0">
              <a:solidFill>
                <a:sysClr val="windowText" lastClr="000000">
                  <a:lumMod val="65000"/>
                  <a:lumOff val="35000"/>
                </a:sysClr>
              </a:solidFill>
            </a:endParaRPr>
          </a:p>
        </p:txBody>
      </p:sp>
      <p:sp>
        <p:nvSpPr>
          <p:cNvPr id="25" name="燕尾形 24"/>
          <p:cNvSpPr/>
          <p:nvPr/>
        </p:nvSpPr>
        <p:spPr>
          <a:xfrm>
            <a:off x="1397000" y="2957513"/>
            <a:ext cx="287338" cy="360362"/>
          </a:xfrm>
          <a:prstGeom prst="chevron">
            <a:avLst/>
          </a:prstGeom>
          <a:solidFill>
            <a:sysClr val="windowText" lastClr="000000">
              <a:lumMod val="50000"/>
              <a:lumOff val="50000"/>
            </a:sysClr>
          </a:solidFill>
          <a:ln w="25400" cap="flat" cmpd="sng" algn="ctr">
            <a:noFill/>
            <a:prstDash val="solid"/>
          </a:ln>
          <a:effectLst/>
        </p:spPr>
        <p:txBody>
          <a:bodyPr anchor="ctr"/>
          <a:lstStyle/>
          <a:p>
            <a:pPr algn="ctr">
              <a:spcBef>
                <a:spcPts val="0"/>
              </a:spcBef>
              <a:spcAft>
                <a:spcPts val="0"/>
              </a:spcAft>
              <a:buFontTx/>
              <a:buNone/>
              <a:defRPr/>
            </a:pPr>
            <a:endParaRPr lang="en-US" kern="0">
              <a:solidFill>
                <a:sysClr val="windowText" lastClr="000000"/>
              </a:solidFill>
              <a:latin typeface="Calibri"/>
              <a:ea typeface="+mn-ea"/>
            </a:endParaRPr>
          </a:p>
        </p:txBody>
      </p:sp>
      <p:sp>
        <p:nvSpPr>
          <p:cNvPr id="28" name="TextBox 20"/>
          <p:cNvSpPr txBox="1"/>
          <p:nvPr/>
        </p:nvSpPr>
        <p:spPr>
          <a:xfrm>
            <a:off x="4138613" y="2020888"/>
            <a:ext cx="563562" cy="1504950"/>
          </a:xfrm>
          <a:prstGeom prst="rect">
            <a:avLst/>
          </a:prstGeom>
          <a:noFill/>
        </p:spPr>
        <p:txBody>
          <a:bodyPr>
            <a:spAutoFit/>
          </a:bodyPr>
          <a:lstStyle/>
          <a:p>
            <a:pPr>
              <a:lnSpc>
                <a:spcPct val="130000"/>
              </a:lnSpc>
              <a:spcBef>
                <a:spcPts val="0"/>
              </a:spcBef>
              <a:spcAft>
                <a:spcPts val="0"/>
              </a:spcAft>
              <a:buFontTx/>
              <a:buNone/>
              <a:defRPr/>
            </a:pPr>
            <a:r>
              <a:rPr lang="en-US" altLang="zh-CN" sz="8000" b="1" kern="0" noProof="1">
                <a:solidFill>
                  <a:sysClr val="windowText" lastClr="000000">
                    <a:lumMod val="65000"/>
                    <a:lumOff val="35000"/>
                  </a:sysClr>
                </a:solidFill>
                <a:latin typeface="Agency FB" pitchFamily="34" charset="0"/>
                <a:ea typeface="微软雅黑" pitchFamily="34" charset="-122"/>
                <a:cs typeface="Calibri" pitchFamily="34" charset="0"/>
              </a:rPr>
              <a:t>B</a:t>
            </a:r>
            <a:endParaRPr lang="en-US" altLang="zh-CN" sz="8800" b="1" kern="0" dirty="0">
              <a:solidFill>
                <a:sysClr val="windowText" lastClr="000000">
                  <a:lumMod val="65000"/>
                  <a:lumOff val="35000"/>
                </a:sysClr>
              </a:solidFill>
              <a:latin typeface="Agency FB" pitchFamily="34" charset="0"/>
              <a:ea typeface="微软雅黑" pitchFamily="34" charset="-122"/>
              <a:cs typeface="Calibri" pitchFamily="34" charset="0"/>
            </a:endParaRPr>
          </a:p>
        </p:txBody>
      </p:sp>
      <p:sp>
        <p:nvSpPr>
          <p:cNvPr id="29" name="TextBox 21"/>
          <p:cNvSpPr txBox="1"/>
          <p:nvPr/>
        </p:nvSpPr>
        <p:spPr>
          <a:xfrm>
            <a:off x="3910013" y="3505200"/>
            <a:ext cx="1439862" cy="469900"/>
          </a:xfrm>
          <a:prstGeom prst="rect">
            <a:avLst/>
          </a:prstGeom>
          <a:noFill/>
        </p:spPr>
        <p:txBody>
          <a:bodyPr>
            <a:spAutoFit/>
          </a:bodyPr>
          <a:lstStyle>
            <a:defPPr>
              <a:defRPr lang="en-US"/>
            </a:defPPr>
            <a:lvl1pPr marR="0" lvl="0" indent="0" algn="ctr" defTabSz="-635">
              <a:lnSpc>
                <a:spcPct val="80000"/>
              </a:lnSpc>
              <a:spcBef>
                <a:spcPts val="0"/>
              </a:spcBef>
              <a:spcAft>
                <a:spcPts val="0"/>
              </a:spcAft>
              <a:buClrTx/>
              <a:buSzTx/>
              <a:buFontTx/>
              <a:buNone/>
              <a:defRPr kumimoji="0" sz="3600" b="1" i="0" u="none" strike="noStrike" kern="0" cap="none" spc="0" normalizeH="0" baseline="0">
                <a:ln w="18415" cmpd="sng">
                  <a:noFill/>
                  <a:prstDash val="solid"/>
                </a:ln>
                <a:solidFill>
                  <a:schemeClr val="accent6">
                    <a:lumMod val="50000"/>
                  </a:schemeClr>
                </a:solidFill>
                <a:effectLst>
                  <a:outerShdw dist="38100" dir="5400000" algn="t" rotWithShape="0">
                    <a:sysClr val="window" lastClr="FFFFFF">
                      <a:alpha val="40000"/>
                    </a:sysClr>
                  </a:outerShdw>
                </a:effectLst>
                <a:uLnTx/>
                <a:uFillTx/>
                <a:latin typeface="Agency FB" pitchFamily="34" charset="0"/>
                <a:ea typeface="微软雅黑" pitchFamily="34" charset="-122"/>
              </a:defRPr>
            </a:lvl1pPr>
          </a:lstStyle>
          <a:p>
            <a:pPr defTabSz="914400">
              <a:defRPr/>
            </a:pPr>
            <a:r>
              <a:rPr lang="en-US" altLang="zh-CN" sz="2400" dirty="0" smtClean="0">
                <a:solidFill>
                  <a:sysClr val="windowText" lastClr="000000">
                    <a:lumMod val="65000"/>
                    <a:lumOff val="35000"/>
                  </a:sysClr>
                </a:solidFill>
                <a:cs typeface="+mn-ea"/>
              </a:rPr>
              <a:t>交叉算子</a:t>
            </a:r>
            <a:endParaRPr lang="en-US" altLang="zh-CN" sz="2400" dirty="0" smtClean="0">
              <a:solidFill>
                <a:sysClr val="windowText" lastClr="000000">
                  <a:lumMod val="65000"/>
                  <a:lumOff val="35000"/>
                </a:sysClr>
              </a:solidFill>
            </a:endParaRPr>
          </a:p>
        </p:txBody>
      </p:sp>
      <p:sp>
        <p:nvSpPr>
          <p:cNvPr id="30" name="燕尾形 29"/>
          <p:cNvSpPr/>
          <p:nvPr/>
        </p:nvSpPr>
        <p:spPr>
          <a:xfrm>
            <a:off x="4991100" y="2957513"/>
            <a:ext cx="287338" cy="360362"/>
          </a:xfrm>
          <a:prstGeom prst="chevron">
            <a:avLst/>
          </a:prstGeom>
          <a:solidFill>
            <a:sysClr val="windowText" lastClr="000000">
              <a:lumMod val="50000"/>
              <a:lumOff val="50000"/>
            </a:sysClr>
          </a:solidFill>
          <a:ln w="25400" cap="flat" cmpd="sng" algn="ctr">
            <a:noFill/>
            <a:prstDash val="solid"/>
          </a:ln>
          <a:effectLst/>
        </p:spPr>
        <p:txBody>
          <a:bodyPr anchor="ctr"/>
          <a:lstStyle/>
          <a:p>
            <a:pPr algn="ctr">
              <a:spcBef>
                <a:spcPts val="0"/>
              </a:spcBef>
              <a:spcAft>
                <a:spcPts val="0"/>
              </a:spcAft>
              <a:buFontTx/>
              <a:buNone/>
              <a:defRPr/>
            </a:pPr>
            <a:endParaRPr lang="en-US" kern="0">
              <a:solidFill>
                <a:sysClr val="windowText" lastClr="000000"/>
              </a:solidFill>
              <a:latin typeface="Calibri"/>
              <a:ea typeface="+mn-ea"/>
            </a:endParaRPr>
          </a:p>
        </p:txBody>
      </p:sp>
      <p:sp>
        <p:nvSpPr>
          <p:cNvPr id="36" name="TextBox 23"/>
          <p:cNvSpPr txBox="1"/>
          <p:nvPr/>
        </p:nvSpPr>
        <p:spPr>
          <a:xfrm>
            <a:off x="7673975" y="2020888"/>
            <a:ext cx="563563" cy="1504950"/>
          </a:xfrm>
          <a:prstGeom prst="rect">
            <a:avLst/>
          </a:prstGeom>
          <a:noFill/>
        </p:spPr>
        <p:txBody>
          <a:bodyPr>
            <a:spAutoFit/>
          </a:bodyPr>
          <a:lstStyle/>
          <a:p>
            <a:pPr>
              <a:lnSpc>
                <a:spcPct val="130000"/>
              </a:lnSpc>
              <a:spcBef>
                <a:spcPts val="0"/>
              </a:spcBef>
              <a:spcAft>
                <a:spcPts val="0"/>
              </a:spcAft>
              <a:buFontTx/>
              <a:buNone/>
              <a:defRPr/>
            </a:pPr>
            <a:r>
              <a:rPr lang="en-US" altLang="zh-CN" sz="8000" b="1" kern="0" dirty="0">
                <a:solidFill>
                  <a:sysClr val="windowText" lastClr="000000">
                    <a:lumMod val="65000"/>
                    <a:lumOff val="35000"/>
                  </a:sysClr>
                </a:solidFill>
                <a:latin typeface="Agency FB" pitchFamily="34" charset="0"/>
                <a:ea typeface="微软雅黑" pitchFamily="34" charset="-122"/>
                <a:cs typeface="Calibri" pitchFamily="34" charset="0"/>
              </a:rPr>
              <a:t>C</a:t>
            </a:r>
            <a:endParaRPr lang="en-US" altLang="zh-CN" sz="8800" b="1" kern="0" dirty="0">
              <a:solidFill>
                <a:sysClr val="windowText" lastClr="000000">
                  <a:lumMod val="65000"/>
                  <a:lumOff val="35000"/>
                </a:sysClr>
              </a:solidFill>
              <a:latin typeface="Agency FB" pitchFamily="34" charset="0"/>
              <a:ea typeface="微软雅黑" pitchFamily="34" charset="-122"/>
              <a:cs typeface="Calibri" pitchFamily="34" charset="0"/>
            </a:endParaRPr>
          </a:p>
        </p:txBody>
      </p:sp>
      <p:sp>
        <p:nvSpPr>
          <p:cNvPr id="37" name="TextBox 24"/>
          <p:cNvSpPr txBox="1"/>
          <p:nvPr/>
        </p:nvSpPr>
        <p:spPr>
          <a:xfrm>
            <a:off x="7372350" y="3505200"/>
            <a:ext cx="1439863" cy="469900"/>
          </a:xfrm>
          <a:prstGeom prst="rect">
            <a:avLst/>
          </a:prstGeom>
          <a:noFill/>
        </p:spPr>
        <p:txBody>
          <a:bodyPr>
            <a:spAutoFit/>
          </a:bodyPr>
          <a:lstStyle>
            <a:defPPr>
              <a:defRPr lang="en-US"/>
            </a:defPPr>
            <a:lvl1pPr marR="0" lvl="0" indent="0" algn="ctr" defTabSz="-635">
              <a:lnSpc>
                <a:spcPct val="80000"/>
              </a:lnSpc>
              <a:spcBef>
                <a:spcPts val="0"/>
              </a:spcBef>
              <a:spcAft>
                <a:spcPts val="0"/>
              </a:spcAft>
              <a:buClrTx/>
              <a:buSzTx/>
              <a:buFontTx/>
              <a:buNone/>
              <a:defRPr kumimoji="0" sz="3600" b="1" i="0" u="none" strike="noStrike" kern="0" cap="none" spc="0" normalizeH="0" baseline="0">
                <a:ln w="18415" cmpd="sng">
                  <a:noFill/>
                  <a:prstDash val="solid"/>
                </a:ln>
                <a:solidFill>
                  <a:schemeClr val="accent6">
                    <a:lumMod val="50000"/>
                  </a:schemeClr>
                </a:solidFill>
                <a:effectLst>
                  <a:outerShdw dist="38100" dir="5400000" algn="t" rotWithShape="0">
                    <a:sysClr val="window" lastClr="FFFFFF">
                      <a:alpha val="40000"/>
                    </a:sysClr>
                  </a:outerShdw>
                </a:effectLst>
                <a:uLnTx/>
                <a:uFillTx/>
                <a:latin typeface="Agency FB" pitchFamily="34" charset="0"/>
                <a:ea typeface="微软雅黑" pitchFamily="34" charset="-122"/>
              </a:defRPr>
            </a:lvl1pPr>
          </a:lstStyle>
          <a:p>
            <a:pPr defTabSz="914400">
              <a:defRPr/>
            </a:pPr>
            <a:r>
              <a:rPr lang="en-US" altLang="zh-CN" sz="2400" dirty="0" smtClean="0">
                <a:solidFill>
                  <a:sysClr val="windowText" lastClr="000000">
                    <a:lumMod val="65000"/>
                    <a:lumOff val="35000"/>
                  </a:sysClr>
                </a:solidFill>
                <a:cs typeface="+mn-ea"/>
              </a:rPr>
              <a:t>变异算子</a:t>
            </a:r>
            <a:endParaRPr lang="en-US" altLang="zh-CN" sz="2400" dirty="0" smtClean="0">
              <a:solidFill>
                <a:sysClr val="windowText" lastClr="000000">
                  <a:lumMod val="65000"/>
                  <a:lumOff val="35000"/>
                </a:sysClr>
              </a:solidFill>
            </a:endParaRPr>
          </a:p>
        </p:txBody>
      </p:sp>
      <p:sp>
        <p:nvSpPr>
          <p:cNvPr id="38" name="Oval 65"/>
          <p:cNvSpPr>
            <a:spLocks noChangeArrowheads="1"/>
          </p:cNvSpPr>
          <p:nvPr/>
        </p:nvSpPr>
        <p:spPr bwMode="auto">
          <a:xfrm rot="16200000" flipV="1">
            <a:off x="1135857" y="5752306"/>
            <a:ext cx="3505200" cy="9048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spcBef>
                <a:spcPts val="0"/>
              </a:spcBef>
              <a:spcAft>
                <a:spcPts val="0"/>
              </a:spcAft>
              <a:buFontTx/>
              <a:buNone/>
              <a:defRPr/>
            </a:pPr>
            <a:endParaRPr lang="zh-CN" altLang="en-US" kern="0">
              <a:solidFill>
                <a:sysClr val="windowText" lastClr="000000"/>
              </a:solidFill>
              <a:ea typeface="宋体"/>
            </a:endParaRPr>
          </a:p>
        </p:txBody>
      </p:sp>
      <p:sp>
        <p:nvSpPr>
          <p:cNvPr id="39" name="Oval 65"/>
          <p:cNvSpPr>
            <a:spLocks noChangeArrowheads="1"/>
          </p:cNvSpPr>
          <p:nvPr/>
        </p:nvSpPr>
        <p:spPr bwMode="auto">
          <a:xfrm rot="16200000" flipV="1">
            <a:off x="4592638" y="5753100"/>
            <a:ext cx="3505200" cy="8890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a:spcBef>
                <a:spcPts val="0"/>
              </a:spcBef>
              <a:spcAft>
                <a:spcPts val="0"/>
              </a:spcAft>
              <a:buFontTx/>
              <a:buNone/>
              <a:defRPr/>
            </a:pPr>
            <a:endParaRPr lang="zh-CN" altLang="en-US" kern="0">
              <a:solidFill>
                <a:sysClr val="windowText" lastClr="000000"/>
              </a:solidFill>
              <a:ea typeface="宋体"/>
            </a:endParaRPr>
          </a:p>
        </p:txBody>
      </p:sp>
      <p:sp>
        <p:nvSpPr>
          <p:cNvPr id="40973" name="TextBox 27"/>
          <p:cNvSpPr txBox="1">
            <a:spLocks noChangeArrowheads="1"/>
          </p:cNvSpPr>
          <p:nvPr/>
        </p:nvSpPr>
        <p:spPr bwMode="auto">
          <a:xfrm flipH="1">
            <a:off x="169863" y="4454525"/>
            <a:ext cx="2111375"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30303"/>
                </a:solidFill>
                <a:ea typeface="微软雅黑" pitchFamily="34" charset="-122"/>
              </a:rPr>
              <a:t>在遗传算法中利用选择操作来确定从父代种群遗传到子代的个体，选择算子依据优胜劣汰的原则对种群中的个体进行筛选操作。</a:t>
            </a:r>
          </a:p>
        </p:txBody>
      </p:sp>
      <p:sp>
        <p:nvSpPr>
          <p:cNvPr id="40974" name="TextBox 28"/>
          <p:cNvSpPr txBox="1">
            <a:spLocks noChangeArrowheads="1"/>
          </p:cNvSpPr>
          <p:nvPr/>
        </p:nvSpPr>
        <p:spPr bwMode="auto">
          <a:xfrm flipH="1">
            <a:off x="2949575" y="4452938"/>
            <a:ext cx="2878138"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30303"/>
                </a:solidFill>
                <a:ea typeface="微软雅黑" pitchFamily="34" charset="-122"/>
              </a:rPr>
              <a:t>交叉操作是模拟生物进化的交配重组环节，在生物的自然进化过程中，两个相互配对的染色体按某种方式相互交换部分基因从而产生新的物种。由此可见，在进行交叉运算之前需要对种群中的个体进行配对，配对的方法常采用随机配对的方法。</a:t>
            </a:r>
          </a:p>
        </p:txBody>
      </p:sp>
      <p:sp>
        <p:nvSpPr>
          <p:cNvPr id="40975" name="TextBox 29"/>
          <p:cNvSpPr txBox="1">
            <a:spLocks noChangeArrowheads="1"/>
          </p:cNvSpPr>
          <p:nvPr/>
        </p:nvSpPr>
        <p:spPr bwMode="auto">
          <a:xfrm flipH="1">
            <a:off x="6702425" y="4467225"/>
            <a:ext cx="2111375"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1400">
                <a:solidFill>
                  <a:srgbClr val="030303"/>
                </a:solidFill>
                <a:ea typeface="微软雅黑" pitchFamily="34" charset="-122"/>
              </a:rPr>
              <a:t>变异操作是以较小的概率将个体染色体编码串中的某些基因座上的基因值用该基因座的其它等位基因来替换，从而可以产生一个新的个体。</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0973"/>
                                        </p:tgtEl>
                                        <p:attrNameLst>
                                          <p:attrName>style.visibility</p:attrName>
                                        </p:attrNameLst>
                                      </p:cBhvr>
                                      <p:to>
                                        <p:strVal val="visible"/>
                                      </p:to>
                                    </p:set>
                                    <p:anim calcmode="lin" valueType="num">
                                      <p:cBhvr additive="base">
                                        <p:cTn id="19" dur="500" fill="hold"/>
                                        <p:tgtEl>
                                          <p:spTgt spid="40973"/>
                                        </p:tgtEl>
                                        <p:attrNameLst>
                                          <p:attrName>ppt_x</p:attrName>
                                        </p:attrNameLst>
                                      </p:cBhvr>
                                      <p:tavLst>
                                        <p:tav tm="0">
                                          <p:val>
                                            <p:strVal val="#ppt_x"/>
                                          </p:val>
                                        </p:tav>
                                        <p:tav tm="100000">
                                          <p:val>
                                            <p:strVal val="#ppt_x"/>
                                          </p:val>
                                        </p:tav>
                                      </p:tavLst>
                                    </p:anim>
                                    <p:anim calcmode="lin" valueType="num">
                                      <p:cBhvr additive="base">
                                        <p:cTn id="20" dur="500" fill="hold"/>
                                        <p:tgtEl>
                                          <p:spTgt spid="4097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0974"/>
                                        </p:tgtEl>
                                        <p:attrNameLst>
                                          <p:attrName>style.visibility</p:attrName>
                                        </p:attrNameLst>
                                      </p:cBhvr>
                                      <p:to>
                                        <p:strVal val="visible"/>
                                      </p:to>
                                    </p:set>
                                    <p:anim calcmode="lin" valueType="num">
                                      <p:cBhvr additive="base">
                                        <p:cTn id="37" dur="500" fill="hold"/>
                                        <p:tgtEl>
                                          <p:spTgt spid="40974"/>
                                        </p:tgtEl>
                                        <p:attrNameLst>
                                          <p:attrName>ppt_x</p:attrName>
                                        </p:attrNameLst>
                                      </p:cBhvr>
                                      <p:tavLst>
                                        <p:tav tm="0">
                                          <p:val>
                                            <p:strVal val="#ppt_x"/>
                                          </p:val>
                                        </p:tav>
                                        <p:tav tm="100000">
                                          <p:val>
                                            <p:strVal val="#ppt_x"/>
                                          </p:val>
                                        </p:tav>
                                      </p:tavLst>
                                    </p:anim>
                                    <p:anim calcmode="lin" valueType="num">
                                      <p:cBhvr additive="base">
                                        <p:cTn id="38" dur="500" fill="hold"/>
                                        <p:tgtEl>
                                          <p:spTgt spid="40974"/>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0975"/>
                                        </p:tgtEl>
                                        <p:attrNameLst>
                                          <p:attrName>style.visibility</p:attrName>
                                        </p:attrNameLst>
                                      </p:cBhvr>
                                      <p:to>
                                        <p:strVal val="visible"/>
                                      </p:to>
                                    </p:set>
                                    <p:anim calcmode="lin" valueType="num">
                                      <p:cBhvr additive="base">
                                        <p:cTn id="51" dur="500" fill="hold"/>
                                        <p:tgtEl>
                                          <p:spTgt spid="40975"/>
                                        </p:tgtEl>
                                        <p:attrNameLst>
                                          <p:attrName>ppt_x</p:attrName>
                                        </p:attrNameLst>
                                      </p:cBhvr>
                                      <p:tavLst>
                                        <p:tav tm="0">
                                          <p:val>
                                            <p:strVal val="#ppt_x"/>
                                          </p:val>
                                        </p:tav>
                                        <p:tav tm="100000">
                                          <p:val>
                                            <p:strVal val="#ppt_x"/>
                                          </p:val>
                                        </p:tav>
                                      </p:tavLst>
                                    </p:anim>
                                    <p:anim calcmode="lin" valueType="num">
                                      <p:cBhvr additive="base">
                                        <p:cTn id="52" dur="500" fill="hold"/>
                                        <p:tgtEl>
                                          <p:spTgt spid="409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animBg="1"/>
      <p:bldP spid="28" grpId="0"/>
      <p:bldP spid="29" grpId="0"/>
      <p:bldP spid="30" grpId="0" animBg="1"/>
      <p:bldP spid="36" grpId="0"/>
      <p:bldP spid="37" grpId="0"/>
      <p:bldP spid="40973" grpId="0"/>
      <p:bldP spid="40974" grpId="0"/>
      <p:bldP spid="4097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noChangeArrowheads="1"/>
          </p:cNvSpPr>
          <p:nvPr>
            <p:ph type="title"/>
          </p:nvPr>
        </p:nvSpPr>
        <p:spPr>
          <a:xfrm>
            <a:off x="188239" y="671512"/>
            <a:ext cx="1893887" cy="731838"/>
          </a:xfrm>
        </p:spPr>
        <p:txBody>
          <a:bodyPr/>
          <a:lstStyle/>
          <a:p>
            <a:r>
              <a:rPr lang="zh-CN" altLang="en-US" sz="2800" smtClean="0"/>
              <a:t>参数设置</a:t>
            </a:r>
          </a:p>
        </p:txBody>
      </p:sp>
      <p:pic>
        <p:nvPicPr>
          <p:cNvPr id="35" name="图片 34"/>
          <p:cNvPicPr>
            <a:picLocks noChangeAspect="1"/>
          </p:cNvPicPr>
          <p:nvPr/>
        </p:nvPicPr>
        <p:blipFill rotWithShape="1">
          <a:blip r:embed="rId2">
            <a:extLst>
              <a:ext uri="{28A0092B-C50C-407E-A947-70E740481C1C}">
                <a14:useLocalDpi xmlns:a14="http://schemas.microsoft.com/office/drawing/2010/main" val="0"/>
              </a:ext>
            </a:extLst>
          </a:blip>
          <a:srcRect l="33088" r="38971" b="11653"/>
          <a:stretch>
            <a:fillRect/>
          </a:stretch>
        </p:blipFill>
        <p:spPr>
          <a:xfrm>
            <a:off x="781050" y="1520825"/>
            <a:ext cx="2555875" cy="5292725"/>
          </a:xfrm>
          <a:prstGeom prst="rect">
            <a:avLst/>
          </a:prstGeom>
          <a:effectLst>
            <a:outerShdw blurRad="50800" dist="38100" dir="5400000" algn="t" rotWithShape="0">
              <a:prstClr val="black">
                <a:alpha val="40000"/>
              </a:prstClr>
            </a:outerShdw>
          </a:effectLst>
        </p:spPr>
      </p:pic>
      <p:sp>
        <p:nvSpPr>
          <p:cNvPr id="4" name="椭圆 3"/>
          <p:cNvSpPr/>
          <p:nvPr/>
        </p:nvSpPr>
        <p:spPr>
          <a:xfrm>
            <a:off x="2932113" y="1952625"/>
            <a:ext cx="134937" cy="134938"/>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5" name="椭圆 4"/>
          <p:cNvSpPr/>
          <p:nvPr/>
        </p:nvSpPr>
        <p:spPr>
          <a:xfrm>
            <a:off x="1069975" y="1952625"/>
            <a:ext cx="133350" cy="134938"/>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6" name="椭圆 5"/>
          <p:cNvSpPr/>
          <p:nvPr/>
        </p:nvSpPr>
        <p:spPr>
          <a:xfrm>
            <a:off x="2932113" y="6570663"/>
            <a:ext cx="134937" cy="134937"/>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7" name="椭圆 6"/>
          <p:cNvSpPr/>
          <p:nvPr/>
        </p:nvSpPr>
        <p:spPr>
          <a:xfrm>
            <a:off x="1069975" y="6570663"/>
            <a:ext cx="133350" cy="134937"/>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8" name="TextBox 28"/>
          <p:cNvSpPr txBox="1"/>
          <p:nvPr/>
        </p:nvSpPr>
        <p:spPr>
          <a:xfrm flipH="1">
            <a:off x="947738" y="2205038"/>
            <a:ext cx="2222500" cy="469900"/>
          </a:xfrm>
          <a:prstGeom prst="rect">
            <a:avLst/>
          </a:prstGeom>
          <a:noFill/>
        </p:spPr>
        <p:txBody>
          <a:bodyPr>
            <a:spAutoFit/>
          </a:bodyPr>
          <a:lstStyle>
            <a:defPPr>
              <a:defRPr lang="en-US"/>
            </a:defPPr>
            <a:lvl1pPr marR="0" lvl="0" indent="0" algn="ctr" defTabSz="-635">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defTabSz="914400">
              <a:defRPr/>
            </a:pPr>
            <a:r>
              <a:rPr lang="en-US" altLang="zh-CN" sz="2400" dirty="0" smtClean="0">
                <a:solidFill>
                  <a:srgbClr val="00B0F0"/>
                </a:solidFill>
                <a:latin typeface="Arial Rounded MT Bold" pitchFamily="34" charset="0"/>
                <a:cs typeface="+mn-ea"/>
              </a:rPr>
              <a:t>种群规模</a:t>
            </a:r>
            <a:endParaRPr lang="en-US" altLang="zh-CN" sz="2400" dirty="0" smtClean="0">
              <a:solidFill>
                <a:srgbClr val="00B0F0"/>
              </a:solidFill>
              <a:latin typeface="Arial Rounded MT Bold" pitchFamily="34" charset="0"/>
            </a:endParaRPr>
          </a:p>
        </p:txBody>
      </p:sp>
      <p:sp>
        <p:nvSpPr>
          <p:cNvPr id="9" name="TextBox 29"/>
          <p:cNvSpPr txBox="1"/>
          <p:nvPr/>
        </p:nvSpPr>
        <p:spPr>
          <a:xfrm>
            <a:off x="1052513" y="3573463"/>
            <a:ext cx="2132012" cy="2311400"/>
          </a:xfrm>
          <a:prstGeom prst="rect">
            <a:avLst/>
          </a:prstGeom>
          <a:noFill/>
        </p:spPr>
        <p:txBody>
          <a:bodyPr>
            <a:spAutoFit/>
          </a:bodyPr>
          <a:lstStyle/>
          <a:p>
            <a:pPr>
              <a:spcBef>
                <a:spcPts val="0"/>
              </a:spcBef>
              <a:spcAft>
                <a:spcPts val="0"/>
              </a:spcAft>
              <a:buFontTx/>
              <a:buNone/>
              <a:defRPr/>
            </a:pPr>
            <a:r>
              <a:rPr lang="en-US" altLang="zh-CN" sz="2400" kern="0" dirty="0">
                <a:solidFill>
                  <a:sysClr val="window" lastClr="FFFFFF"/>
                </a:solidFill>
                <a:ea typeface="微软雅黑" pitchFamily="34" charset="-122"/>
                <a:cs typeface="Arial" pitchFamily="34" charset="0"/>
              </a:rPr>
              <a:t>种群规模较大容易找到全局最优解，但是其缺点是增加了每次迭代的时间。</a:t>
            </a:r>
          </a:p>
        </p:txBody>
      </p:sp>
      <p:pic>
        <p:nvPicPr>
          <p:cNvPr id="42" name="图片 41"/>
          <p:cNvPicPr>
            <a:picLocks noChangeAspect="1"/>
          </p:cNvPicPr>
          <p:nvPr/>
        </p:nvPicPr>
        <p:blipFill rotWithShape="1">
          <a:blip r:embed="rId2">
            <a:extLst>
              <a:ext uri="{28A0092B-C50C-407E-A947-70E740481C1C}">
                <a14:useLocalDpi xmlns:a14="http://schemas.microsoft.com/office/drawing/2010/main" val="0"/>
              </a:ext>
            </a:extLst>
          </a:blip>
          <a:srcRect l="33088" r="38971" b="11653"/>
          <a:stretch>
            <a:fillRect/>
          </a:stretch>
        </p:blipFill>
        <p:spPr>
          <a:xfrm>
            <a:off x="3336925" y="1520825"/>
            <a:ext cx="2554288" cy="5292725"/>
          </a:xfrm>
          <a:prstGeom prst="rect">
            <a:avLst/>
          </a:prstGeom>
          <a:effectLst>
            <a:outerShdw blurRad="50800" dist="38100" dir="5400000" algn="t" rotWithShape="0">
              <a:prstClr val="black">
                <a:alpha val="40000"/>
              </a:prstClr>
            </a:outerShdw>
          </a:effectLst>
        </p:spPr>
      </p:pic>
      <p:sp>
        <p:nvSpPr>
          <p:cNvPr id="10" name="椭圆 9"/>
          <p:cNvSpPr/>
          <p:nvPr/>
        </p:nvSpPr>
        <p:spPr>
          <a:xfrm>
            <a:off x="5486400" y="1952625"/>
            <a:ext cx="134938" cy="134938"/>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1" name="椭圆 10"/>
          <p:cNvSpPr/>
          <p:nvPr/>
        </p:nvSpPr>
        <p:spPr>
          <a:xfrm>
            <a:off x="3624263" y="1952625"/>
            <a:ext cx="134937" cy="134938"/>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2" name="椭圆 11"/>
          <p:cNvSpPr/>
          <p:nvPr/>
        </p:nvSpPr>
        <p:spPr>
          <a:xfrm>
            <a:off x="5486400" y="6570663"/>
            <a:ext cx="134938" cy="134937"/>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3" name="椭圆 12"/>
          <p:cNvSpPr/>
          <p:nvPr/>
        </p:nvSpPr>
        <p:spPr>
          <a:xfrm>
            <a:off x="3624263" y="6570663"/>
            <a:ext cx="134937" cy="134937"/>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4" name="TextBox 35"/>
          <p:cNvSpPr txBox="1"/>
          <p:nvPr/>
        </p:nvSpPr>
        <p:spPr>
          <a:xfrm flipH="1">
            <a:off x="3502025" y="2205038"/>
            <a:ext cx="2222500" cy="469900"/>
          </a:xfrm>
          <a:prstGeom prst="rect">
            <a:avLst/>
          </a:prstGeom>
          <a:noFill/>
        </p:spPr>
        <p:txBody>
          <a:bodyPr>
            <a:spAutoFit/>
          </a:bodyPr>
          <a:lstStyle>
            <a:defPPr>
              <a:defRPr lang="en-US"/>
            </a:defPPr>
            <a:lvl1pPr marR="0" lvl="0" indent="0" algn="ctr" defTabSz="-635">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defTabSz="914400">
              <a:defRPr/>
            </a:pPr>
            <a:r>
              <a:rPr lang="en-US" altLang="zh-CN" sz="2400" dirty="0" smtClean="0">
                <a:solidFill>
                  <a:srgbClr val="00B0F0"/>
                </a:solidFill>
                <a:latin typeface="Arial Rounded MT Bold" pitchFamily="34" charset="0"/>
                <a:cs typeface="+mn-ea"/>
              </a:rPr>
              <a:t>染色体</a:t>
            </a:r>
            <a:endParaRPr lang="en-US" altLang="zh-CN" sz="2400" dirty="0" smtClean="0">
              <a:solidFill>
                <a:srgbClr val="00B0F0"/>
              </a:solidFill>
              <a:latin typeface="Arial Rounded MT Bold" pitchFamily="34" charset="0"/>
            </a:endParaRPr>
          </a:p>
        </p:txBody>
      </p:sp>
      <p:sp>
        <p:nvSpPr>
          <p:cNvPr id="15" name="TextBox 36"/>
          <p:cNvSpPr txBox="1"/>
          <p:nvPr/>
        </p:nvSpPr>
        <p:spPr>
          <a:xfrm>
            <a:off x="3606800" y="3573463"/>
            <a:ext cx="2132013" cy="3043237"/>
          </a:xfrm>
          <a:prstGeom prst="rect">
            <a:avLst/>
          </a:prstGeom>
          <a:noFill/>
        </p:spPr>
        <p:txBody>
          <a:bodyPr>
            <a:spAutoFit/>
          </a:bodyPr>
          <a:lstStyle/>
          <a:p>
            <a:pPr>
              <a:spcBef>
                <a:spcPts val="0"/>
              </a:spcBef>
              <a:spcAft>
                <a:spcPts val="0"/>
              </a:spcAft>
              <a:buFontTx/>
              <a:buNone/>
              <a:defRPr/>
            </a:pPr>
            <a:r>
              <a:rPr lang="en-US" altLang="zh-CN" sz="2400" kern="0" dirty="0">
                <a:solidFill>
                  <a:sysClr val="window" lastClr="FFFFFF"/>
                </a:solidFill>
                <a:ea typeface="微软雅黑" pitchFamily="34" charset="-122"/>
                <a:cs typeface="Arial" pitchFamily="34" charset="0"/>
              </a:rPr>
              <a:t>染色体的长度主要是由问题求解的精度所决定，精度越高则搜索空间越大，相应地要求种群大小设置大一些。</a:t>
            </a:r>
          </a:p>
        </p:txBody>
      </p:sp>
      <p:pic>
        <p:nvPicPr>
          <p:cNvPr id="49" name="图片 48"/>
          <p:cNvPicPr>
            <a:picLocks noChangeAspect="1"/>
          </p:cNvPicPr>
          <p:nvPr/>
        </p:nvPicPr>
        <p:blipFill rotWithShape="1">
          <a:blip r:embed="rId2">
            <a:extLst>
              <a:ext uri="{28A0092B-C50C-407E-A947-70E740481C1C}">
                <a14:useLocalDpi xmlns:a14="http://schemas.microsoft.com/office/drawing/2010/main" val="0"/>
              </a:ext>
            </a:extLst>
          </a:blip>
          <a:srcRect l="33088" r="38971" b="11653"/>
          <a:stretch>
            <a:fillRect/>
          </a:stretch>
        </p:blipFill>
        <p:spPr>
          <a:xfrm>
            <a:off x="5891213" y="1520825"/>
            <a:ext cx="2554287" cy="5292725"/>
          </a:xfrm>
          <a:prstGeom prst="rect">
            <a:avLst/>
          </a:prstGeom>
          <a:effectLst>
            <a:outerShdw blurRad="50800" dist="38100" dir="5400000" algn="t" rotWithShape="0">
              <a:prstClr val="black">
                <a:alpha val="40000"/>
              </a:prstClr>
            </a:outerShdw>
          </a:effectLst>
        </p:spPr>
      </p:pic>
      <p:sp>
        <p:nvSpPr>
          <p:cNvPr id="16" name="椭圆 15"/>
          <p:cNvSpPr/>
          <p:nvPr/>
        </p:nvSpPr>
        <p:spPr>
          <a:xfrm>
            <a:off x="8042275" y="1952625"/>
            <a:ext cx="134938" cy="134938"/>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7" name="椭圆 16"/>
          <p:cNvSpPr/>
          <p:nvPr/>
        </p:nvSpPr>
        <p:spPr>
          <a:xfrm>
            <a:off x="6178550" y="1952625"/>
            <a:ext cx="134938" cy="134938"/>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8" name="椭圆 17"/>
          <p:cNvSpPr/>
          <p:nvPr/>
        </p:nvSpPr>
        <p:spPr>
          <a:xfrm>
            <a:off x="8042275" y="6570663"/>
            <a:ext cx="134938" cy="134937"/>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9" name="椭圆 18"/>
          <p:cNvSpPr/>
          <p:nvPr/>
        </p:nvSpPr>
        <p:spPr>
          <a:xfrm>
            <a:off x="6178550" y="6570663"/>
            <a:ext cx="134938" cy="134937"/>
          </a:xfrm>
          <a:prstGeom prst="ellipse">
            <a:avLst/>
          </a:prstGeom>
          <a:solidFill>
            <a:sysClr val="window" lastClr="FFFFFF"/>
          </a:solidFill>
          <a:ln w="25400" cap="flat" cmpd="sng" algn="ctr">
            <a:solidFill>
              <a:sysClr val="windowText" lastClr="000000">
                <a:lumMod val="50000"/>
                <a:lumOff val="50000"/>
              </a:sysClr>
            </a:solidFill>
            <a:prstDash val="solid"/>
          </a:ln>
          <a:effectLst>
            <a:outerShdw blurRad="63500" sx="102000" sy="102000" algn="ctr" rotWithShape="0">
              <a:prstClr val="black">
                <a:alpha val="40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20" name="TextBox 42"/>
          <p:cNvSpPr txBox="1"/>
          <p:nvPr/>
        </p:nvSpPr>
        <p:spPr>
          <a:xfrm flipH="1">
            <a:off x="6057900" y="2205038"/>
            <a:ext cx="2222500" cy="469900"/>
          </a:xfrm>
          <a:prstGeom prst="rect">
            <a:avLst/>
          </a:prstGeom>
          <a:noFill/>
        </p:spPr>
        <p:txBody>
          <a:bodyPr>
            <a:spAutoFit/>
          </a:bodyPr>
          <a:lstStyle>
            <a:defPPr>
              <a:defRPr lang="en-US"/>
            </a:defPPr>
            <a:lvl1pPr marR="0" lvl="0" indent="0" algn="ctr" defTabSz="-635">
              <a:lnSpc>
                <a:spcPct val="80000"/>
              </a:lnSpc>
              <a:spcBef>
                <a:spcPts val="0"/>
              </a:spcBef>
              <a:spcAft>
                <a:spcPts val="0"/>
              </a:spcAft>
              <a:buClrTx/>
              <a:buSzTx/>
              <a:buFontTx/>
              <a:buNone/>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defTabSz="914400">
              <a:defRPr/>
            </a:pPr>
            <a:r>
              <a:rPr lang="en-US" altLang="zh-CN" sz="2400" dirty="0" smtClean="0">
                <a:solidFill>
                  <a:srgbClr val="00B0F0"/>
                </a:solidFill>
                <a:latin typeface="Arial Rounded MT Bold" pitchFamily="34" charset="0"/>
                <a:cs typeface="+mn-ea"/>
              </a:rPr>
              <a:t>交叉概率</a:t>
            </a:r>
            <a:endParaRPr lang="en-US" altLang="zh-CN" sz="2400" dirty="0" smtClean="0">
              <a:solidFill>
                <a:srgbClr val="00B0F0"/>
              </a:solidFill>
              <a:latin typeface="Arial Rounded MT Bold" pitchFamily="34" charset="0"/>
            </a:endParaRPr>
          </a:p>
        </p:txBody>
      </p:sp>
      <p:sp>
        <p:nvSpPr>
          <p:cNvPr id="21" name="TextBox 43"/>
          <p:cNvSpPr txBox="1"/>
          <p:nvPr/>
        </p:nvSpPr>
        <p:spPr>
          <a:xfrm>
            <a:off x="6165850" y="3357563"/>
            <a:ext cx="2133600" cy="3522662"/>
          </a:xfrm>
          <a:prstGeom prst="rect">
            <a:avLst/>
          </a:prstGeom>
          <a:noFill/>
        </p:spPr>
        <p:txBody>
          <a:bodyPr>
            <a:spAutoFit/>
          </a:bodyPr>
          <a:lstStyle/>
          <a:p>
            <a:pPr>
              <a:spcBef>
                <a:spcPts val="0"/>
              </a:spcBef>
              <a:spcAft>
                <a:spcPts val="0"/>
              </a:spcAft>
              <a:buFontTx/>
              <a:buNone/>
              <a:defRPr/>
            </a:pPr>
            <a:r>
              <a:rPr lang="en-US" altLang="zh-CN" sz="1600" kern="0" dirty="0">
                <a:solidFill>
                  <a:sysClr val="window" lastClr="FFFFFF"/>
                </a:solidFill>
                <a:ea typeface="微软雅黑" pitchFamily="34" charset="-122"/>
                <a:cs typeface="Arial" pitchFamily="34" charset="0"/>
              </a:rPr>
              <a:t>交叉概率的选择决定了交叉操作的频率，交叉频率越高可使各代能够充分交叉，能较快地收敛到最有希望的最优解的区域，但是过高的交叉概率又可能会导致早熟现象；同时若是交叉概率过低，则会使种群中更多的个体会被直接复制到下一代，导致遗传搜索可能会陷入停滞状态。</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ppt_x"/>
                                          </p:val>
                                        </p:tav>
                                        <p:tav tm="100000">
                                          <p:val>
                                            <p:strVal val="#ppt_x"/>
                                          </p:val>
                                        </p:tav>
                                      </p:tavLst>
                                    </p:anim>
                                    <p:anim calcmode="lin" valueType="num">
                                      <p:cBhvr additive="base">
                                        <p:cTn id="7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4" fill="hold" grpId="1" nodeType="click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additive="base">
                                        <p:cTn id="75" dur="500" fill="hold"/>
                                        <p:tgtEl>
                                          <p:spTgt spid="10"/>
                                        </p:tgtEl>
                                        <p:attrNameLst>
                                          <p:attrName>ppt_x</p:attrName>
                                        </p:attrNameLst>
                                      </p:cBhvr>
                                      <p:tavLst>
                                        <p:tav tm="0">
                                          <p:val>
                                            <p:strVal val="#ppt_x"/>
                                          </p:val>
                                        </p:tav>
                                        <p:tav tm="100000">
                                          <p:val>
                                            <p:strVal val="#ppt_x"/>
                                          </p:val>
                                        </p:tav>
                                      </p:tavLst>
                                    </p:anim>
                                    <p:anim calcmode="lin" valueType="num">
                                      <p:cBhvr additive="base">
                                        <p:cTn id="76" dur="500" fill="hold"/>
                                        <p:tgtEl>
                                          <p:spTgt spid="10"/>
                                        </p:tgtEl>
                                        <p:attrNameLst>
                                          <p:attrName>ppt_y</p:attrName>
                                        </p:attrNameLst>
                                      </p:cBhvr>
                                      <p:tavLst>
                                        <p:tav tm="0">
                                          <p:val>
                                            <p:strVal val="1+#ppt_h/2"/>
                                          </p:val>
                                        </p:tav>
                                        <p:tav tm="100000">
                                          <p:val>
                                            <p:strVal val="#ppt_y"/>
                                          </p:val>
                                        </p:tav>
                                      </p:tavLst>
                                    </p:anim>
                                  </p:childTnLst>
                                </p:cTn>
                              </p:par>
                              <p:par>
                                <p:cTn id="77" presetID="2" presetClass="entr" presetSubtype="4"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500" fill="hold"/>
                                        <p:tgtEl>
                                          <p:spTgt spid="12"/>
                                        </p:tgtEl>
                                        <p:attrNameLst>
                                          <p:attrName>ppt_x</p:attrName>
                                        </p:attrNameLst>
                                      </p:cBhvr>
                                      <p:tavLst>
                                        <p:tav tm="0">
                                          <p:val>
                                            <p:strVal val="#ppt_x"/>
                                          </p:val>
                                        </p:tav>
                                        <p:tav tm="100000">
                                          <p:val>
                                            <p:strVal val="#ppt_x"/>
                                          </p:val>
                                        </p:tav>
                                      </p:tavLst>
                                    </p:anim>
                                    <p:anim calcmode="lin" valueType="num">
                                      <p:cBhvr additive="base">
                                        <p:cTn id="80" dur="500" fill="hold"/>
                                        <p:tgtEl>
                                          <p:spTgt spid="12"/>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ppt_x"/>
                                          </p:val>
                                        </p:tav>
                                        <p:tav tm="100000">
                                          <p:val>
                                            <p:strVal val="#ppt_x"/>
                                          </p:val>
                                        </p:tav>
                                      </p:tavLst>
                                    </p:anim>
                                    <p:anim calcmode="lin" valueType="num">
                                      <p:cBhvr additive="base">
                                        <p:cTn id="84" dur="500" fill="hold"/>
                                        <p:tgtEl>
                                          <p:spTgt spid="4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par>
                                <p:cTn id="89" presetID="2" presetClass="entr" presetSubtype="4" fill="hold" grpId="1"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ppt_x"/>
                                          </p:val>
                                        </p:tav>
                                        <p:tav tm="100000">
                                          <p:val>
                                            <p:strVal val="#ppt_x"/>
                                          </p:val>
                                        </p:tav>
                                      </p:tavLst>
                                    </p:anim>
                                    <p:anim calcmode="lin" valueType="num">
                                      <p:cBhvr additive="base">
                                        <p:cTn id="92" dur="500" fill="hold"/>
                                        <p:tgtEl>
                                          <p:spTgt spid="1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500" fill="hold"/>
                                        <p:tgtEl>
                                          <p:spTgt spid="18"/>
                                        </p:tgtEl>
                                        <p:attrNameLst>
                                          <p:attrName>ppt_x</p:attrName>
                                        </p:attrNameLst>
                                      </p:cBhvr>
                                      <p:tavLst>
                                        <p:tav tm="0">
                                          <p:val>
                                            <p:strVal val="#ppt_x"/>
                                          </p:val>
                                        </p:tav>
                                        <p:tav tm="100000">
                                          <p:val>
                                            <p:strVal val="#ppt_x"/>
                                          </p:val>
                                        </p:tav>
                                      </p:tavLst>
                                    </p:anim>
                                    <p:anim calcmode="lin" valueType="num">
                                      <p:cBhvr additive="base">
                                        <p:cTn id="96" dur="500" fill="hold"/>
                                        <p:tgtEl>
                                          <p:spTgt spid="18"/>
                                        </p:tgtEl>
                                        <p:attrNameLst>
                                          <p:attrName>ppt_y</p:attrName>
                                        </p:attrNameLst>
                                      </p:cBhvr>
                                      <p:tavLst>
                                        <p:tav tm="0">
                                          <p:val>
                                            <p:strVal val="1+#ppt_h/2"/>
                                          </p:val>
                                        </p:tav>
                                        <p:tav tm="100000">
                                          <p:val>
                                            <p:strVal val="#ppt_y"/>
                                          </p:val>
                                        </p:tav>
                                      </p:tavLst>
                                    </p:anim>
                                  </p:childTnLst>
                                </p:cTn>
                              </p:par>
                              <p:par>
                                <p:cTn id="97" presetID="2" presetClass="entr" presetSubtype="4" fill="hold" grpId="1" nodeType="with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500" fill="hold"/>
                                        <p:tgtEl>
                                          <p:spTgt spid="19"/>
                                        </p:tgtEl>
                                        <p:attrNameLst>
                                          <p:attrName>ppt_x</p:attrName>
                                        </p:attrNameLst>
                                      </p:cBhvr>
                                      <p:tavLst>
                                        <p:tav tm="0">
                                          <p:val>
                                            <p:strVal val="#ppt_x"/>
                                          </p:val>
                                        </p:tav>
                                        <p:tav tm="100000">
                                          <p:val>
                                            <p:strVal val="#ppt_x"/>
                                          </p:val>
                                        </p:tav>
                                      </p:tavLst>
                                    </p:anim>
                                    <p:anim calcmode="lin" valueType="num">
                                      <p:cBhvr additive="base">
                                        <p:cTn id="100" dur="500" fill="hold"/>
                                        <p:tgtEl>
                                          <p:spTgt spid="19"/>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ppt_x"/>
                                          </p:val>
                                        </p:tav>
                                        <p:tav tm="100000">
                                          <p:val>
                                            <p:strVal val="#ppt_x"/>
                                          </p:val>
                                        </p:tav>
                                      </p:tavLst>
                                    </p:anim>
                                    <p:anim calcmode="lin" valueType="num">
                                      <p:cBhvr additive="base">
                                        <p:cTn id="104" dur="500" fill="hold"/>
                                        <p:tgtEl>
                                          <p:spTgt spid="20"/>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21"/>
                                        </p:tgtEl>
                                        <p:attrNameLst>
                                          <p:attrName>style.visibility</p:attrName>
                                        </p:attrNameLst>
                                      </p:cBhvr>
                                      <p:to>
                                        <p:strVal val="visible"/>
                                      </p:to>
                                    </p:set>
                                    <p:anim calcmode="lin" valueType="num">
                                      <p:cBhvr additive="base">
                                        <p:cTn id="107" dur="500" fill="hold"/>
                                        <p:tgtEl>
                                          <p:spTgt spid="21"/>
                                        </p:tgtEl>
                                        <p:attrNameLst>
                                          <p:attrName>ppt_x</p:attrName>
                                        </p:attrNameLst>
                                      </p:cBhvr>
                                      <p:tavLst>
                                        <p:tav tm="0">
                                          <p:val>
                                            <p:strVal val="#ppt_x"/>
                                          </p:val>
                                        </p:tav>
                                        <p:tav tm="100000">
                                          <p:val>
                                            <p:strVal val="#ppt_x"/>
                                          </p:val>
                                        </p:tav>
                                      </p:tavLst>
                                    </p:anim>
                                    <p:anim calcmode="lin" valueType="num">
                                      <p:cBhvr additive="base">
                                        <p:cTn id="10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animBg="1"/>
      <p:bldP spid="10" grpId="1" animBg="1"/>
      <p:bldP spid="11" grpId="0" animBg="1"/>
      <p:bldP spid="12" grpId="0" animBg="1"/>
      <p:bldP spid="12" grpId="1" animBg="1"/>
      <p:bldP spid="13" grpId="0" animBg="1"/>
      <p:bldP spid="14" grpId="0"/>
      <p:bldP spid="15" grpId="0"/>
      <p:bldP spid="16" grpId="0" animBg="1"/>
      <p:bldP spid="17" grpId="0" animBg="1"/>
      <p:bldP spid="17" grpId="1" animBg="1"/>
      <p:bldP spid="18" grpId="0" animBg="1"/>
      <p:bldP spid="19" grpId="0" animBg="1"/>
      <p:bldP spid="19" grpId="1" animBg="1"/>
      <p:bldP spid="20" grpId="0"/>
      <p:bldP spid="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noChangeArrowheads="1"/>
          </p:cNvSpPr>
          <p:nvPr>
            <p:ph type="title"/>
          </p:nvPr>
        </p:nvSpPr>
        <p:spPr>
          <a:xfrm>
            <a:off x="72" y="609674"/>
            <a:ext cx="1452610" cy="731838"/>
          </a:xfrm>
        </p:spPr>
        <p:txBody>
          <a:bodyPr/>
          <a:lstStyle/>
          <a:p>
            <a:r>
              <a:rPr lang="zh-CN" altLang="en-US" sz="2400" smtClean="0"/>
              <a:t>环境建模</a:t>
            </a:r>
          </a:p>
        </p:txBody>
      </p:sp>
      <p:graphicFrame>
        <p:nvGraphicFramePr>
          <p:cNvPr id="43010" name="对象 1073742876"/>
          <p:cNvGraphicFramePr>
            <a:graphicFrameLocks/>
          </p:cNvGraphicFramePr>
          <p:nvPr>
            <p:extLst>
              <p:ext uri="{D42A27DB-BD31-4B8C-83A1-F6EECF244321}">
                <p14:modId xmlns:p14="http://schemas.microsoft.com/office/powerpoint/2010/main" val="909459788"/>
              </p:ext>
            </p:extLst>
          </p:nvPr>
        </p:nvGraphicFramePr>
        <p:xfrm>
          <a:off x="4223543" y="1219258"/>
          <a:ext cx="4308475" cy="3840163"/>
        </p:xfrm>
        <a:graphic>
          <a:graphicData uri="http://schemas.openxmlformats.org/presentationml/2006/ole">
            <mc:AlternateContent xmlns:mc="http://schemas.openxmlformats.org/markup-compatibility/2006">
              <mc:Choice xmlns:v="urn:schemas-microsoft-com:vml" Requires="v">
                <p:oleObj spid="_x0000_s44067" r:id="rId3" imgW="2611080" imgH="2426040" progId="Visio.Drawing.11">
                  <p:embed/>
                </p:oleObj>
              </mc:Choice>
              <mc:Fallback>
                <p:oleObj r:id="rId3" imgW="2611080" imgH="2426040" progId="Visio.Drawing.11">
                  <p:embed/>
                  <p:pic>
                    <p:nvPicPr>
                      <p:cNvPr id="0" name="对象 107374287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3543" y="1219258"/>
                        <a:ext cx="4308475" cy="384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3011" name="文本框 3"/>
          <p:cNvSpPr txBox="1">
            <a:spLocks noChangeArrowheads="1"/>
          </p:cNvSpPr>
          <p:nvPr/>
        </p:nvSpPr>
        <p:spPr bwMode="auto">
          <a:xfrm>
            <a:off x="5257782" y="5181554"/>
            <a:ext cx="26336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30303"/>
                </a:solidFill>
              </a:rPr>
              <a:t>机器人工作空间示意图</a:t>
            </a:r>
          </a:p>
        </p:txBody>
      </p:sp>
      <p:sp>
        <p:nvSpPr>
          <p:cNvPr id="43012" name="文本框 5"/>
          <p:cNvSpPr txBox="1">
            <a:spLocks noChangeArrowheads="1"/>
          </p:cNvSpPr>
          <p:nvPr/>
        </p:nvSpPr>
        <p:spPr bwMode="auto">
          <a:xfrm>
            <a:off x="228714" y="1447852"/>
            <a:ext cx="3519487"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sz="2000">
                <a:solidFill>
                  <a:srgbClr val="030303"/>
                </a:solidFill>
              </a:rPr>
              <a:t>机器人的环境建模采用栅格建模法。假设机器人的工作空间为二维结构化空间，并且工作空间中障碍物的位置及大小已知，并且在机器人运动的过程当中，障碍物的位置与大小均不会发生变化。用尺寸相同的栅格对机器人的工作空间进行划分，网格的大小以机器人自身的尺寸为依据。</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ppt_x"/>
                                          </p:val>
                                        </p:tav>
                                        <p:tav tm="100000">
                                          <p:val>
                                            <p:strVal val="#ppt_x"/>
                                          </p:val>
                                        </p:tav>
                                      </p:tavLst>
                                    </p:anim>
                                    <p:anim calcmode="lin" valueType="num">
                                      <p:cBhvr additive="base">
                                        <p:cTn id="8"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3010"/>
                                        </p:tgtEl>
                                        <p:attrNameLst>
                                          <p:attrName>style.visibility</p:attrName>
                                        </p:attrNameLst>
                                      </p:cBhvr>
                                      <p:to>
                                        <p:strVal val="visible"/>
                                      </p:to>
                                    </p:set>
                                    <p:anim calcmode="lin" valueType="num">
                                      <p:cBhvr additive="base">
                                        <p:cTn id="13" dur="500" fill="hold"/>
                                        <p:tgtEl>
                                          <p:spTgt spid="43010"/>
                                        </p:tgtEl>
                                        <p:attrNameLst>
                                          <p:attrName>ppt_x</p:attrName>
                                        </p:attrNameLst>
                                      </p:cBhvr>
                                      <p:tavLst>
                                        <p:tav tm="0">
                                          <p:val>
                                            <p:strVal val="#ppt_x"/>
                                          </p:val>
                                        </p:tav>
                                        <p:tav tm="100000">
                                          <p:val>
                                            <p:strVal val="#ppt_x"/>
                                          </p:val>
                                        </p:tav>
                                      </p:tavLst>
                                    </p:anim>
                                    <p:anim calcmode="lin" valueType="num">
                                      <p:cBhvr additive="base">
                                        <p:cTn id="14" dur="500" fill="hold"/>
                                        <p:tgtEl>
                                          <p:spTgt spid="4301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3011"/>
                                        </p:tgtEl>
                                        <p:attrNameLst>
                                          <p:attrName>style.visibility</p:attrName>
                                        </p:attrNameLst>
                                      </p:cBhvr>
                                      <p:to>
                                        <p:strVal val="visible"/>
                                      </p:to>
                                    </p:set>
                                    <p:anim calcmode="lin" valueType="num">
                                      <p:cBhvr additive="base">
                                        <p:cTn id="17" dur="500" fill="hold"/>
                                        <p:tgtEl>
                                          <p:spTgt spid="43011"/>
                                        </p:tgtEl>
                                        <p:attrNameLst>
                                          <p:attrName>ppt_x</p:attrName>
                                        </p:attrNameLst>
                                      </p:cBhvr>
                                      <p:tavLst>
                                        <p:tav tm="0">
                                          <p:val>
                                            <p:strVal val="#ppt_x"/>
                                          </p:val>
                                        </p:tav>
                                        <p:tav tm="100000">
                                          <p:val>
                                            <p:strVal val="#ppt_x"/>
                                          </p:val>
                                        </p:tav>
                                      </p:tavLst>
                                    </p:anim>
                                    <p:anim calcmode="lin" valueType="num">
                                      <p:cBhvr additive="base">
                                        <p:cTn id="18"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noChangeArrowheads="1"/>
          </p:cNvSpPr>
          <p:nvPr>
            <p:ph type="title"/>
          </p:nvPr>
        </p:nvSpPr>
        <p:spPr>
          <a:xfrm>
            <a:off x="0" y="673065"/>
            <a:ext cx="2514654" cy="731838"/>
          </a:xfrm>
        </p:spPr>
        <p:txBody>
          <a:bodyPr/>
          <a:lstStyle/>
          <a:p>
            <a:r>
              <a:rPr lang="zh-CN" altLang="en-US" sz="2800" smtClean="0"/>
              <a:t>个体路径编码</a:t>
            </a:r>
          </a:p>
        </p:txBody>
      </p:sp>
      <p:graphicFrame>
        <p:nvGraphicFramePr>
          <p:cNvPr id="44034" name="对象 1073742877"/>
          <p:cNvGraphicFramePr>
            <a:graphicFrameLocks/>
          </p:cNvGraphicFramePr>
          <p:nvPr>
            <p:extLst>
              <p:ext uri="{D42A27DB-BD31-4B8C-83A1-F6EECF244321}">
                <p14:modId xmlns:p14="http://schemas.microsoft.com/office/powerpoint/2010/main" val="1128928175"/>
              </p:ext>
            </p:extLst>
          </p:nvPr>
        </p:nvGraphicFramePr>
        <p:xfrm>
          <a:off x="1295486" y="3505198"/>
          <a:ext cx="6132512" cy="2220912"/>
        </p:xfrm>
        <a:graphic>
          <a:graphicData uri="http://schemas.openxmlformats.org/presentationml/2006/ole">
            <mc:AlternateContent xmlns:mc="http://schemas.openxmlformats.org/markup-compatibility/2006">
              <mc:Choice xmlns:v="urn:schemas-microsoft-com:vml" Requires="v">
                <p:oleObj spid="_x0000_s45091" r:id="rId3" imgW="3632040" imgH="1296360" progId="Visio.Drawing.11">
                  <p:embed/>
                </p:oleObj>
              </mc:Choice>
              <mc:Fallback>
                <p:oleObj r:id="rId3" imgW="3632040" imgH="1296360" progId="Visio.Drawing.11">
                  <p:embed/>
                  <p:pic>
                    <p:nvPicPr>
                      <p:cNvPr id="0" name="对象 107374287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86" y="3505198"/>
                        <a:ext cx="6132512" cy="222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4035" name="文本框 3"/>
          <p:cNvSpPr txBox="1">
            <a:spLocks noChangeArrowheads="1"/>
          </p:cNvSpPr>
          <p:nvPr/>
        </p:nvSpPr>
        <p:spPr bwMode="auto">
          <a:xfrm>
            <a:off x="3129842" y="6095930"/>
            <a:ext cx="2463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30303"/>
                </a:solidFill>
              </a:rPr>
              <a:t>路径和对应的染色体</a:t>
            </a:r>
          </a:p>
        </p:txBody>
      </p:sp>
      <p:sp>
        <p:nvSpPr>
          <p:cNvPr id="44036" name="文本框 5"/>
          <p:cNvSpPr txBox="1">
            <a:spLocks noChangeArrowheads="1"/>
          </p:cNvSpPr>
          <p:nvPr/>
        </p:nvSpPr>
        <p:spPr bwMode="auto">
          <a:xfrm>
            <a:off x="381110" y="1431441"/>
            <a:ext cx="758983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sz="2400">
                <a:solidFill>
                  <a:srgbClr val="030303"/>
                </a:solidFill>
              </a:rPr>
              <a:t>假设0点是机器人的出发点，99是机器人应当抵达的目标点，则一条路径可以表示为：[0，11，12，13，14，15，26，37，48，59，69，79，89，99]，即每条染色体都是由一组栅格的序号所组成，并且每条路径中不能出现重复的栅格序号。</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additive="base">
                                        <p:cTn id="7" dur="500" fill="hold"/>
                                        <p:tgtEl>
                                          <p:spTgt spid="44036"/>
                                        </p:tgtEl>
                                        <p:attrNameLst>
                                          <p:attrName>ppt_x</p:attrName>
                                        </p:attrNameLst>
                                      </p:cBhvr>
                                      <p:tavLst>
                                        <p:tav tm="0">
                                          <p:val>
                                            <p:strVal val="#ppt_x"/>
                                          </p:val>
                                        </p:tav>
                                        <p:tav tm="100000">
                                          <p:val>
                                            <p:strVal val="#ppt_x"/>
                                          </p:val>
                                        </p:tav>
                                      </p:tavLst>
                                    </p:anim>
                                    <p:anim calcmode="lin" valueType="num">
                                      <p:cBhvr additive="base">
                                        <p:cTn id="8"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4034"/>
                                        </p:tgtEl>
                                        <p:attrNameLst>
                                          <p:attrName>style.visibility</p:attrName>
                                        </p:attrNameLst>
                                      </p:cBhvr>
                                      <p:to>
                                        <p:strVal val="visible"/>
                                      </p:to>
                                    </p:set>
                                    <p:anim calcmode="lin" valueType="num">
                                      <p:cBhvr additive="base">
                                        <p:cTn id="13" dur="500" fill="hold"/>
                                        <p:tgtEl>
                                          <p:spTgt spid="44034"/>
                                        </p:tgtEl>
                                        <p:attrNameLst>
                                          <p:attrName>ppt_x</p:attrName>
                                        </p:attrNameLst>
                                      </p:cBhvr>
                                      <p:tavLst>
                                        <p:tav tm="0">
                                          <p:val>
                                            <p:strVal val="#ppt_x"/>
                                          </p:val>
                                        </p:tav>
                                        <p:tav tm="100000">
                                          <p:val>
                                            <p:strVal val="#ppt_x"/>
                                          </p:val>
                                        </p:tav>
                                      </p:tavLst>
                                    </p:anim>
                                    <p:anim calcmode="lin" valueType="num">
                                      <p:cBhvr additive="base">
                                        <p:cTn id="14" dur="500" fill="hold"/>
                                        <p:tgtEl>
                                          <p:spTgt spid="4403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4035"/>
                                        </p:tgtEl>
                                        <p:attrNameLst>
                                          <p:attrName>style.visibility</p:attrName>
                                        </p:attrNameLst>
                                      </p:cBhvr>
                                      <p:to>
                                        <p:strVal val="visible"/>
                                      </p:to>
                                    </p:set>
                                    <p:anim calcmode="lin" valueType="num">
                                      <p:cBhvr additive="base">
                                        <p:cTn id="17" dur="500" fill="hold"/>
                                        <p:tgtEl>
                                          <p:spTgt spid="44035"/>
                                        </p:tgtEl>
                                        <p:attrNameLst>
                                          <p:attrName>ppt_x</p:attrName>
                                        </p:attrNameLst>
                                      </p:cBhvr>
                                      <p:tavLst>
                                        <p:tav tm="0">
                                          <p:val>
                                            <p:strVal val="#ppt_x"/>
                                          </p:val>
                                        </p:tav>
                                        <p:tav tm="100000">
                                          <p:val>
                                            <p:strVal val="#ppt_x"/>
                                          </p:val>
                                        </p:tav>
                                      </p:tavLst>
                                    </p:anim>
                                    <p:anim calcmode="lin" valueType="num">
                                      <p:cBhvr additive="base">
                                        <p:cTn id="18"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p:bldP spid="440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noChangeArrowheads="1"/>
          </p:cNvSpPr>
          <p:nvPr>
            <p:ph type="title"/>
          </p:nvPr>
        </p:nvSpPr>
        <p:spPr>
          <a:xfrm>
            <a:off x="0" y="783431"/>
            <a:ext cx="4343406" cy="731838"/>
          </a:xfrm>
        </p:spPr>
        <p:txBody>
          <a:bodyPr/>
          <a:lstStyle/>
          <a:p>
            <a:r>
              <a:rPr lang="zh-CN" altLang="en-US" sz="2800" smtClean="0"/>
              <a:t>初始化种群与适应度函数</a:t>
            </a:r>
          </a:p>
        </p:txBody>
      </p:sp>
      <p:sp>
        <p:nvSpPr>
          <p:cNvPr id="45058" name="文本框 3"/>
          <p:cNvSpPr txBox="1">
            <a:spLocks noChangeArrowheads="1"/>
          </p:cNvSpPr>
          <p:nvPr/>
        </p:nvSpPr>
        <p:spPr bwMode="auto">
          <a:xfrm>
            <a:off x="533406" y="4816410"/>
            <a:ext cx="7620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030303"/>
                </a:solidFill>
                <a:latin typeface="Times New Roman" panose="02020603050405020304" pitchFamily="18" charset="0"/>
                <a:cs typeface="Times New Roman" panose="02020603050405020304" pitchFamily="18" charset="0"/>
              </a:rPr>
              <a:t>其中n表示的个体路径中所包含的栅格的数目，d表示的是个体路径的长度。</a:t>
            </a:r>
          </a:p>
        </p:txBody>
      </p:sp>
      <p:sp>
        <p:nvSpPr>
          <p:cNvPr id="45059" name="文本框 4"/>
          <p:cNvSpPr txBox="1">
            <a:spLocks noChangeArrowheads="1"/>
          </p:cNvSpPr>
          <p:nvPr/>
        </p:nvSpPr>
        <p:spPr bwMode="auto">
          <a:xfrm>
            <a:off x="417513" y="1535598"/>
            <a:ext cx="81137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solidFill>
                  <a:srgbClr val="030303"/>
                </a:solidFill>
              </a:rPr>
              <a:t>初始种群的产生要具备随机性，可采用随机产生染色体的方法，初始路径的产生过程如下：从起始栅格出发，随机选取与起始栅格相邻的自由栅格作为下一路径点，如此往复，直到抵达终止栅格为止。</a:t>
            </a:r>
          </a:p>
        </p:txBody>
      </p:sp>
      <p:sp>
        <p:nvSpPr>
          <p:cNvPr id="45060" name="文本框 5"/>
          <p:cNvSpPr txBox="1">
            <a:spLocks noChangeArrowheads="1"/>
          </p:cNvSpPr>
          <p:nvPr/>
        </p:nvSpPr>
        <p:spPr bwMode="auto">
          <a:xfrm>
            <a:off x="417513" y="2591056"/>
            <a:ext cx="805656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solidFill>
                  <a:srgbClr val="030303"/>
                </a:solidFill>
              </a:rPr>
              <a:t>每一条染色体的优劣程度是通过适应度函数来判定的。在一般情况下将路径最短作为优化目标，因此适应度函数可以取路径长度的倒数，即当路径越长时，适应</a:t>
            </a:r>
            <a:r>
              <a:rPr lang="zh-CN" altLang="en-US" sz="2000" smtClean="0">
                <a:solidFill>
                  <a:srgbClr val="030303"/>
                </a:solidFill>
              </a:rPr>
              <a:t>度越小</a:t>
            </a:r>
            <a:r>
              <a:rPr lang="zh-CN" altLang="en-US" sz="2000">
                <a:solidFill>
                  <a:srgbClr val="030303"/>
                </a:solidFill>
              </a:rPr>
              <a:t>，当路径</a:t>
            </a:r>
            <a:r>
              <a:rPr lang="zh-CN" altLang="en-US" sz="2000" smtClean="0">
                <a:solidFill>
                  <a:srgbClr val="030303"/>
                </a:solidFill>
              </a:rPr>
              <a:t>越短时</a:t>
            </a:r>
            <a:r>
              <a:rPr lang="zh-CN" altLang="en-US" sz="2000">
                <a:solidFill>
                  <a:srgbClr val="030303"/>
                </a:solidFill>
              </a:rPr>
              <a:t>，适应度就越大。可采用适应度函数：</a:t>
            </a:r>
          </a:p>
        </p:txBody>
      </p:sp>
      <p:graphicFrame>
        <p:nvGraphicFramePr>
          <p:cNvPr id="45061" name="对象 19"/>
          <p:cNvGraphicFramePr>
            <a:graphicFrameLocks noChangeAspect="1"/>
          </p:cNvGraphicFramePr>
          <p:nvPr>
            <p:extLst>
              <p:ext uri="{D42A27DB-BD31-4B8C-83A1-F6EECF244321}">
                <p14:modId xmlns:p14="http://schemas.microsoft.com/office/powerpoint/2010/main" val="721125419"/>
              </p:ext>
            </p:extLst>
          </p:nvPr>
        </p:nvGraphicFramePr>
        <p:xfrm>
          <a:off x="2667050" y="3954290"/>
          <a:ext cx="2346325" cy="822325"/>
        </p:xfrm>
        <a:graphic>
          <a:graphicData uri="http://schemas.openxmlformats.org/presentationml/2006/ole">
            <mc:AlternateContent xmlns:mc="http://schemas.openxmlformats.org/markup-compatibility/2006">
              <mc:Choice xmlns:v="urn:schemas-microsoft-com:vml" Requires="v">
                <p:oleObj spid="_x0000_s46116" r:id="rId3" imgW="1257617" imgH="440978" progId="Equation.KSEE3">
                  <p:embed/>
                </p:oleObj>
              </mc:Choice>
              <mc:Fallback>
                <p:oleObj r:id="rId3" imgW="1257617" imgH="440978" progId="Equation.KSEE3">
                  <p:embed/>
                  <p:pic>
                    <p:nvPicPr>
                      <p:cNvPr id="0" name="对象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50" y="3954290"/>
                        <a:ext cx="23463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 calcmode="lin" valueType="num">
                                      <p:cBhvr additive="base">
                                        <p:cTn id="7" dur="500" fill="hold"/>
                                        <p:tgtEl>
                                          <p:spTgt spid="45059"/>
                                        </p:tgtEl>
                                        <p:attrNameLst>
                                          <p:attrName>ppt_x</p:attrName>
                                        </p:attrNameLst>
                                      </p:cBhvr>
                                      <p:tavLst>
                                        <p:tav tm="0">
                                          <p:val>
                                            <p:strVal val="#ppt_x"/>
                                          </p:val>
                                        </p:tav>
                                        <p:tav tm="100000">
                                          <p:val>
                                            <p:strVal val="#ppt_x"/>
                                          </p:val>
                                        </p:tav>
                                      </p:tavLst>
                                    </p:anim>
                                    <p:anim calcmode="lin" valueType="num">
                                      <p:cBhvr additive="base">
                                        <p:cTn id="8" dur="500" fill="hold"/>
                                        <p:tgtEl>
                                          <p:spTgt spid="450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5060"/>
                                        </p:tgtEl>
                                        <p:attrNameLst>
                                          <p:attrName>style.visibility</p:attrName>
                                        </p:attrNameLst>
                                      </p:cBhvr>
                                      <p:to>
                                        <p:strVal val="visible"/>
                                      </p:to>
                                    </p:set>
                                    <p:anim calcmode="lin" valueType="num">
                                      <p:cBhvr additive="base">
                                        <p:cTn id="13" dur="500" fill="hold"/>
                                        <p:tgtEl>
                                          <p:spTgt spid="45060"/>
                                        </p:tgtEl>
                                        <p:attrNameLst>
                                          <p:attrName>ppt_x</p:attrName>
                                        </p:attrNameLst>
                                      </p:cBhvr>
                                      <p:tavLst>
                                        <p:tav tm="0">
                                          <p:val>
                                            <p:strVal val="#ppt_x"/>
                                          </p:val>
                                        </p:tav>
                                        <p:tav tm="100000">
                                          <p:val>
                                            <p:strVal val="#ppt_x"/>
                                          </p:val>
                                        </p:tav>
                                      </p:tavLst>
                                    </p:anim>
                                    <p:anim calcmode="lin" valueType="num">
                                      <p:cBhvr additive="base">
                                        <p:cTn id="14"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5061"/>
                                        </p:tgtEl>
                                        <p:attrNameLst>
                                          <p:attrName>style.visibility</p:attrName>
                                        </p:attrNameLst>
                                      </p:cBhvr>
                                      <p:to>
                                        <p:strVal val="visible"/>
                                      </p:to>
                                    </p:set>
                                    <p:anim calcmode="lin" valueType="num">
                                      <p:cBhvr additive="base">
                                        <p:cTn id="19" dur="500" fill="hold"/>
                                        <p:tgtEl>
                                          <p:spTgt spid="45061"/>
                                        </p:tgtEl>
                                        <p:attrNameLst>
                                          <p:attrName>ppt_x</p:attrName>
                                        </p:attrNameLst>
                                      </p:cBhvr>
                                      <p:tavLst>
                                        <p:tav tm="0">
                                          <p:val>
                                            <p:strVal val="#ppt_x"/>
                                          </p:val>
                                        </p:tav>
                                        <p:tav tm="100000">
                                          <p:val>
                                            <p:strVal val="#ppt_x"/>
                                          </p:val>
                                        </p:tav>
                                      </p:tavLst>
                                    </p:anim>
                                    <p:anim calcmode="lin" valueType="num">
                                      <p:cBhvr additive="base">
                                        <p:cTn id="20" dur="500" fill="hold"/>
                                        <p:tgtEl>
                                          <p:spTgt spid="4506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058"/>
                                        </p:tgtEl>
                                        <p:attrNameLst>
                                          <p:attrName>style.visibility</p:attrName>
                                        </p:attrNameLst>
                                      </p:cBhvr>
                                      <p:to>
                                        <p:strVal val="visible"/>
                                      </p:to>
                                    </p:set>
                                    <p:anim calcmode="lin" valueType="num">
                                      <p:cBhvr additive="base">
                                        <p:cTn id="25" dur="500" fill="hold"/>
                                        <p:tgtEl>
                                          <p:spTgt spid="45058"/>
                                        </p:tgtEl>
                                        <p:attrNameLst>
                                          <p:attrName>ppt_x</p:attrName>
                                        </p:attrNameLst>
                                      </p:cBhvr>
                                      <p:tavLst>
                                        <p:tav tm="0">
                                          <p:val>
                                            <p:strVal val="#ppt_x"/>
                                          </p:val>
                                        </p:tav>
                                        <p:tav tm="100000">
                                          <p:val>
                                            <p:strVal val="#ppt_x"/>
                                          </p:val>
                                        </p:tav>
                                      </p:tavLst>
                                    </p:anim>
                                    <p:anim calcmode="lin" valueType="num">
                                      <p:cBhvr additive="base">
                                        <p:cTn id="26" dur="500" fill="hold"/>
                                        <p:tgtEl>
                                          <p:spTgt spid="450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P spid="450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noChangeArrowheads="1"/>
          </p:cNvSpPr>
          <p:nvPr>
            <p:ph type="title"/>
          </p:nvPr>
        </p:nvSpPr>
        <p:spPr>
          <a:xfrm>
            <a:off x="107869" y="726765"/>
            <a:ext cx="2343113" cy="731838"/>
          </a:xfrm>
        </p:spPr>
        <p:txBody>
          <a:bodyPr/>
          <a:lstStyle/>
          <a:p>
            <a:r>
              <a:rPr lang="zh-CN" altLang="en-US" sz="2800" smtClean="0"/>
              <a:t>遗传算子设计</a:t>
            </a:r>
          </a:p>
        </p:txBody>
      </p:sp>
      <p:sp>
        <p:nvSpPr>
          <p:cNvPr id="4" name="圆角矩形 5"/>
          <p:cNvSpPr/>
          <p:nvPr/>
        </p:nvSpPr>
        <p:spPr>
          <a:xfrm>
            <a:off x="1279426" y="1484349"/>
            <a:ext cx="1804384" cy="5063859"/>
          </a:xfrm>
          <a:custGeom>
            <a:avLst/>
            <a:gdLst/>
            <a:ahLst/>
            <a:cxnLst/>
            <a:rect l="l" t="t" r="r" b="b"/>
            <a:pathLst>
              <a:path w="2088232" h="4968552">
                <a:moveTo>
                  <a:pt x="348046" y="0"/>
                </a:moveTo>
                <a:lnTo>
                  <a:pt x="1740186" y="0"/>
                </a:lnTo>
                <a:cubicBezTo>
                  <a:pt x="1932406" y="0"/>
                  <a:pt x="2088232" y="155826"/>
                  <a:pt x="2088232" y="348046"/>
                </a:cubicBezTo>
                <a:lnTo>
                  <a:pt x="2088232" y="4965280"/>
                </a:lnTo>
                <a:lnTo>
                  <a:pt x="2014428" y="4838031"/>
                </a:lnTo>
                <a:lnTo>
                  <a:pt x="1938726" y="4968552"/>
                </a:lnTo>
                <a:lnTo>
                  <a:pt x="1872033" y="4968552"/>
                </a:lnTo>
                <a:lnTo>
                  <a:pt x="1796331" y="4838031"/>
                </a:lnTo>
                <a:lnTo>
                  <a:pt x="1720629" y="4968552"/>
                </a:lnTo>
                <a:lnTo>
                  <a:pt x="1653936" y="4968552"/>
                </a:lnTo>
                <a:lnTo>
                  <a:pt x="1578234" y="4838031"/>
                </a:lnTo>
                <a:lnTo>
                  <a:pt x="1502532" y="4968552"/>
                </a:lnTo>
                <a:lnTo>
                  <a:pt x="1435839" y="4968552"/>
                </a:lnTo>
                <a:lnTo>
                  <a:pt x="1360137" y="4838031"/>
                </a:lnTo>
                <a:lnTo>
                  <a:pt x="1284435" y="4968552"/>
                </a:lnTo>
                <a:lnTo>
                  <a:pt x="1217742" y="4968552"/>
                </a:lnTo>
                <a:lnTo>
                  <a:pt x="1142040" y="4838031"/>
                </a:lnTo>
                <a:lnTo>
                  <a:pt x="1066338" y="4968552"/>
                </a:lnTo>
                <a:lnTo>
                  <a:pt x="999645" y="4968552"/>
                </a:lnTo>
                <a:lnTo>
                  <a:pt x="923943" y="4838031"/>
                </a:lnTo>
                <a:lnTo>
                  <a:pt x="848241" y="4968552"/>
                </a:lnTo>
                <a:lnTo>
                  <a:pt x="781548" y="4968552"/>
                </a:lnTo>
                <a:lnTo>
                  <a:pt x="705846" y="4838031"/>
                </a:lnTo>
                <a:lnTo>
                  <a:pt x="630144" y="4968552"/>
                </a:lnTo>
                <a:lnTo>
                  <a:pt x="563451" y="4968552"/>
                </a:lnTo>
                <a:lnTo>
                  <a:pt x="487749" y="4838031"/>
                </a:lnTo>
                <a:lnTo>
                  <a:pt x="412047" y="4968552"/>
                </a:lnTo>
                <a:lnTo>
                  <a:pt x="345354" y="4968552"/>
                </a:lnTo>
                <a:lnTo>
                  <a:pt x="269652" y="4838031"/>
                </a:lnTo>
                <a:lnTo>
                  <a:pt x="193950" y="4968552"/>
                </a:lnTo>
                <a:lnTo>
                  <a:pt x="127257" y="4968552"/>
                </a:lnTo>
                <a:lnTo>
                  <a:pt x="51555" y="4838031"/>
                </a:lnTo>
                <a:lnTo>
                  <a:pt x="0" y="4926919"/>
                </a:lnTo>
                <a:lnTo>
                  <a:pt x="0" y="348046"/>
                </a:lnTo>
                <a:cubicBezTo>
                  <a:pt x="0" y="155826"/>
                  <a:pt x="155826" y="0"/>
                  <a:pt x="348046" y="0"/>
                </a:cubicBezTo>
                <a:close/>
              </a:path>
            </a:pathLst>
          </a:custGeom>
          <a:gradFill flip="none" rotWithShape="1">
            <a:gsLst>
              <a:gs pos="0">
                <a:srgbClr val="32ADCE"/>
              </a:gs>
              <a:gs pos="100000">
                <a:srgbClr val="4BACC6">
                  <a:lumMod val="75000"/>
                  <a:shade val="100000"/>
                  <a:satMod val="115000"/>
                </a:srgbClr>
              </a:gs>
            </a:gsLst>
            <a:path path="circle">
              <a:fillToRect l="50000" t="50000" r="50000" b="50000"/>
            </a:path>
            <a:tileRect/>
          </a:gradFill>
          <a:ln w="25400" cap="flat" cmpd="sng" algn="ctr">
            <a:solidFill>
              <a:srgbClr val="32ADCE"/>
            </a:solidFill>
            <a:prstDash val="solid"/>
          </a:ln>
          <a:effectLst>
            <a:outerShdw blurRad="177800" dist="76200" dir="12000000" algn="tr" rotWithShape="0">
              <a:prstClr val="black">
                <a:alpha val="31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6" name="TextBox 23"/>
          <p:cNvSpPr txBox="1"/>
          <p:nvPr/>
        </p:nvSpPr>
        <p:spPr>
          <a:xfrm>
            <a:off x="1721092" y="1610065"/>
            <a:ext cx="1026263" cy="1791260"/>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spcBef>
                <a:spcPts val="0"/>
              </a:spcBef>
              <a:spcAft>
                <a:spcPts val="0"/>
              </a:spcAft>
              <a:buFontTx/>
              <a:buNone/>
              <a:defRPr/>
            </a:pPr>
            <a:r>
              <a:rPr lang="en-US" altLang="zh-CN" sz="13800" dirty="0" smtClean="0">
                <a:ln w="18415" cmpd="sng">
                  <a:solidFill>
                    <a:sysClr val="window" lastClr="FFFFFF">
                      <a:lumMod val="95000"/>
                    </a:sysClr>
                  </a:solidFill>
                  <a:prstDash val="solid"/>
                </a:ln>
                <a:solidFill>
                  <a:sysClr val="window" lastClr="FFFFFF"/>
                </a:solidFill>
                <a:effectLst>
                  <a:outerShdw dist="88900" dir="5400000" algn="t" rotWithShape="0">
                    <a:prstClr val="black">
                      <a:alpha val="36000"/>
                    </a:prstClr>
                  </a:outerShdw>
                </a:effectLst>
                <a:latin typeface="Arial Rounded MT Bold" pitchFamily="34" charset="0"/>
                <a:cs typeface="Times New Roman" pitchFamily="18" charset="0"/>
              </a:rPr>
              <a:t>A</a:t>
            </a:r>
            <a:endParaRPr lang="zh-CN" altLang="en-US" sz="13800" dirty="0">
              <a:ln w="18415" cmpd="sng">
                <a:solidFill>
                  <a:sysClr val="window" lastClr="FFFFFF">
                    <a:lumMod val="95000"/>
                  </a:sysClr>
                </a:solidFill>
                <a:prstDash val="solid"/>
              </a:ln>
              <a:solidFill>
                <a:sysClr val="window" lastClr="FFFFFF"/>
              </a:solidFill>
              <a:effectLst>
                <a:outerShdw dist="88900" dir="5400000" algn="t" rotWithShape="0">
                  <a:prstClr val="black">
                    <a:alpha val="36000"/>
                  </a:prstClr>
                </a:outerShdw>
              </a:effectLst>
              <a:latin typeface="Arial Rounded MT Bold" pitchFamily="34" charset="0"/>
              <a:cs typeface="Times New Roman" pitchFamily="18" charset="0"/>
            </a:endParaRPr>
          </a:p>
        </p:txBody>
      </p:sp>
      <p:sp>
        <p:nvSpPr>
          <p:cNvPr id="8" name="椭圆 7"/>
          <p:cNvSpPr/>
          <p:nvPr/>
        </p:nvSpPr>
        <p:spPr>
          <a:xfrm>
            <a:off x="2153435" y="2366919"/>
            <a:ext cx="155551" cy="155551"/>
          </a:xfrm>
          <a:prstGeom prst="ellipse">
            <a:avLst/>
          </a:prstGeom>
          <a:solidFill>
            <a:sysClr val="window" lastClr="FFFFFF"/>
          </a:solidFill>
          <a:ln w="25400" cap="flat" cmpd="sng" algn="ctr">
            <a:solidFill>
              <a:sysClr val="windowText" lastClr="000000">
                <a:lumMod val="65000"/>
                <a:lumOff val="35000"/>
              </a:sysClr>
            </a:solidFill>
            <a:prstDash val="solid"/>
          </a:ln>
          <a:effectLst>
            <a:innerShdw blurRad="114300">
              <a:prstClr val="black"/>
            </a:inn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9" name="矩形 8"/>
          <p:cNvSpPr/>
          <p:nvPr/>
        </p:nvSpPr>
        <p:spPr>
          <a:xfrm>
            <a:off x="2203450" y="1447852"/>
            <a:ext cx="77788" cy="376237"/>
          </a:xfrm>
          <a:prstGeom prst="rect">
            <a:avLst/>
          </a:prstGeom>
          <a:gradFill flip="none" rotWithShape="1">
            <a:gsLst>
              <a:gs pos="62000">
                <a:srgbClr val="674313"/>
              </a:gs>
              <a:gs pos="0">
                <a:srgbClr val="A2702E">
                  <a:shade val="30000"/>
                  <a:satMod val="115000"/>
                </a:srgbClr>
              </a:gs>
              <a:gs pos="20000">
                <a:srgbClr val="A2702E">
                  <a:shade val="67500"/>
                  <a:satMod val="115000"/>
                </a:srgbClr>
              </a:gs>
              <a:gs pos="38000">
                <a:srgbClr val="A16A22"/>
              </a:gs>
              <a:gs pos="100000">
                <a:srgbClr val="A2702E">
                  <a:shade val="100000"/>
                  <a:satMod val="115000"/>
                </a:srgbClr>
              </a:gs>
            </a:gsLst>
            <a:lin ang="0" scaled="1"/>
            <a:tileRect/>
          </a:gradFill>
          <a:ln w="25400" cap="flat" cmpd="sng" algn="ctr">
            <a:noFill/>
            <a:prstDash val="solid"/>
          </a:ln>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0" name="圆角矩形 5"/>
          <p:cNvSpPr/>
          <p:nvPr/>
        </p:nvSpPr>
        <p:spPr>
          <a:xfrm>
            <a:off x="3420264" y="1484349"/>
            <a:ext cx="1804384" cy="5063860"/>
          </a:xfrm>
          <a:custGeom>
            <a:avLst/>
            <a:gdLst/>
            <a:ahLst/>
            <a:cxnLst/>
            <a:rect l="l" t="t" r="r" b="b"/>
            <a:pathLst>
              <a:path w="2088232" h="4968552">
                <a:moveTo>
                  <a:pt x="348046" y="0"/>
                </a:moveTo>
                <a:lnTo>
                  <a:pt x="1740186" y="0"/>
                </a:lnTo>
                <a:cubicBezTo>
                  <a:pt x="1932406" y="0"/>
                  <a:pt x="2088232" y="155826"/>
                  <a:pt x="2088232" y="348046"/>
                </a:cubicBezTo>
                <a:lnTo>
                  <a:pt x="2088232" y="4965280"/>
                </a:lnTo>
                <a:lnTo>
                  <a:pt x="2014428" y="4838031"/>
                </a:lnTo>
                <a:lnTo>
                  <a:pt x="1938726" y="4968552"/>
                </a:lnTo>
                <a:lnTo>
                  <a:pt x="1872033" y="4968552"/>
                </a:lnTo>
                <a:lnTo>
                  <a:pt x="1796331" y="4838031"/>
                </a:lnTo>
                <a:lnTo>
                  <a:pt x="1720629" y="4968552"/>
                </a:lnTo>
                <a:lnTo>
                  <a:pt x="1653936" y="4968552"/>
                </a:lnTo>
                <a:lnTo>
                  <a:pt x="1578234" y="4838031"/>
                </a:lnTo>
                <a:lnTo>
                  <a:pt x="1502532" y="4968552"/>
                </a:lnTo>
                <a:lnTo>
                  <a:pt x="1435839" y="4968552"/>
                </a:lnTo>
                <a:lnTo>
                  <a:pt x="1360137" y="4838031"/>
                </a:lnTo>
                <a:lnTo>
                  <a:pt x="1284435" y="4968552"/>
                </a:lnTo>
                <a:lnTo>
                  <a:pt x="1217742" y="4968552"/>
                </a:lnTo>
                <a:lnTo>
                  <a:pt x="1142040" y="4838031"/>
                </a:lnTo>
                <a:lnTo>
                  <a:pt x="1066338" y="4968552"/>
                </a:lnTo>
                <a:lnTo>
                  <a:pt x="999645" y="4968552"/>
                </a:lnTo>
                <a:lnTo>
                  <a:pt x="923943" y="4838031"/>
                </a:lnTo>
                <a:lnTo>
                  <a:pt x="848241" y="4968552"/>
                </a:lnTo>
                <a:lnTo>
                  <a:pt x="781548" y="4968552"/>
                </a:lnTo>
                <a:lnTo>
                  <a:pt x="705846" y="4838031"/>
                </a:lnTo>
                <a:lnTo>
                  <a:pt x="630144" y="4968552"/>
                </a:lnTo>
                <a:lnTo>
                  <a:pt x="563451" y="4968552"/>
                </a:lnTo>
                <a:lnTo>
                  <a:pt x="487749" y="4838031"/>
                </a:lnTo>
                <a:lnTo>
                  <a:pt x="412047" y="4968552"/>
                </a:lnTo>
                <a:lnTo>
                  <a:pt x="345354" y="4968552"/>
                </a:lnTo>
                <a:lnTo>
                  <a:pt x="269652" y="4838031"/>
                </a:lnTo>
                <a:lnTo>
                  <a:pt x="193950" y="4968552"/>
                </a:lnTo>
                <a:lnTo>
                  <a:pt x="127257" y="4968552"/>
                </a:lnTo>
                <a:lnTo>
                  <a:pt x="51555" y="4838031"/>
                </a:lnTo>
                <a:lnTo>
                  <a:pt x="0" y="4926919"/>
                </a:lnTo>
                <a:lnTo>
                  <a:pt x="0" y="348046"/>
                </a:lnTo>
                <a:cubicBezTo>
                  <a:pt x="0" y="155826"/>
                  <a:pt x="155826" y="0"/>
                  <a:pt x="348046" y="0"/>
                </a:cubicBezTo>
                <a:close/>
              </a:path>
            </a:pathLst>
          </a:custGeom>
          <a:gradFill flip="none" rotWithShape="1">
            <a:gsLst>
              <a:gs pos="1000">
                <a:srgbClr val="D88A88"/>
              </a:gs>
              <a:gs pos="100000">
                <a:srgbClr val="C0504D">
                  <a:shade val="100000"/>
                  <a:satMod val="115000"/>
                </a:srgbClr>
              </a:gs>
            </a:gsLst>
            <a:path path="circle">
              <a:fillToRect l="50000" t="50000" r="50000" b="50000"/>
            </a:path>
            <a:tileRect/>
          </a:gradFill>
          <a:ln w="25400" cap="flat" cmpd="sng" algn="ctr">
            <a:solidFill>
              <a:srgbClr val="D88A88"/>
            </a:solidFill>
            <a:prstDash val="solid"/>
          </a:ln>
          <a:effectLst>
            <a:outerShdw blurRad="177800" dist="76200" dir="12000000" algn="tr" rotWithShape="0">
              <a:prstClr val="black">
                <a:alpha val="31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4" name="TextBox 27"/>
          <p:cNvSpPr txBox="1"/>
          <p:nvPr/>
        </p:nvSpPr>
        <p:spPr>
          <a:xfrm>
            <a:off x="3916965" y="1721220"/>
            <a:ext cx="1026263" cy="1791260"/>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spcBef>
                <a:spcPts val="0"/>
              </a:spcBef>
              <a:spcAft>
                <a:spcPts val="0"/>
              </a:spcAft>
              <a:buFontTx/>
              <a:buNone/>
              <a:defRPr/>
            </a:pPr>
            <a:r>
              <a:rPr lang="en-US" altLang="zh-CN" sz="13800" dirty="0" smtClean="0">
                <a:ln w="18415" cmpd="sng">
                  <a:solidFill>
                    <a:sysClr val="window" lastClr="FFFFFF">
                      <a:lumMod val="95000"/>
                    </a:sysClr>
                  </a:solidFill>
                  <a:prstDash val="solid"/>
                </a:ln>
                <a:solidFill>
                  <a:sysClr val="window" lastClr="FFFFFF"/>
                </a:solidFill>
                <a:effectLst>
                  <a:outerShdw dist="88900" dir="5400000" algn="t" rotWithShape="0">
                    <a:prstClr val="black">
                      <a:alpha val="36000"/>
                    </a:prstClr>
                  </a:outerShdw>
                </a:effectLst>
                <a:latin typeface="Arial Rounded MT Bold" pitchFamily="34" charset="0"/>
                <a:cs typeface="Times New Roman" pitchFamily="18" charset="0"/>
              </a:rPr>
              <a:t>B</a:t>
            </a:r>
            <a:endParaRPr lang="zh-CN" altLang="en-US" sz="13800" dirty="0">
              <a:ln w="18415" cmpd="sng">
                <a:solidFill>
                  <a:sysClr val="window" lastClr="FFFFFF">
                    <a:lumMod val="95000"/>
                  </a:sysClr>
                </a:solidFill>
                <a:prstDash val="solid"/>
              </a:ln>
              <a:solidFill>
                <a:sysClr val="window" lastClr="FFFFFF"/>
              </a:solidFill>
              <a:effectLst>
                <a:outerShdw dist="88900" dir="5400000" algn="t" rotWithShape="0">
                  <a:prstClr val="black">
                    <a:alpha val="36000"/>
                  </a:prstClr>
                </a:outerShdw>
              </a:effectLst>
              <a:latin typeface="Arial Rounded MT Bold" pitchFamily="34" charset="0"/>
              <a:cs typeface="Times New Roman" pitchFamily="18" charset="0"/>
            </a:endParaRPr>
          </a:p>
        </p:txBody>
      </p:sp>
      <p:sp>
        <p:nvSpPr>
          <p:cNvPr id="16" name="椭圆 15"/>
          <p:cNvSpPr/>
          <p:nvPr/>
        </p:nvSpPr>
        <p:spPr>
          <a:xfrm>
            <a:off x="3916965" y="2366919"/>
            <a:ext cx="155551" cy="155551"/>
          </a:xfrm>
          <a:prstGeom prst="ellipse">
            <a:avLst/>
          </a:prstGeom>
          <a:solidFill>
            <a:sysClr val="window" lastClr="FFFFFF"/>
          </a:solidFill>
          <a:ln w="25400" cap="flat" cmpd="sng" algn="ctr">
            <a:solidFill>
              <a:sysClr val="windowText" lastClr="000000">
                <a:lumMod val="65000"/>
                <a:lumOff val="35000"/>
              </a:sysClr>
            </a:solidFill>
            <a:prstDash val="solid"/>
          </a:ln>
          <a:effectLst>
            <a:innerShdw blurRad="114300">
              <a:prstClr val="black"/>
            </a:inn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7" name="矩形 16"/>
          <p:cNvSpPr/>
          <p:nvPr/>
        </p:nvSpPr>
        <p:spPr>
          <a:xfrm>
            <a:off x="4074804" y="1559007"/>
            <a:ext cx="77787" cy="376237"/>
          </a:xfrm>
          <a:prstGeom prst="rect">
            <a:avLst/>
          </a:prstGeom>
          <a:gradFill flip="none" rotWithShape="1">
            <a:gsLst>
              <a:gs pos="62000">
                <a:srgbClr val="674313"/>
              </a:gs>
              <a:gs pos="0">
                <a:srgbClr val="A2702E">
                  <a:shade val="30000"/>
                  <a:satMod val="115000"/>
                </a:srgbClr>
              </a:gs>
              <a:gs pos="20000">
                <a:srgbClr val="A2702E">
                  <a:shade val="67500"/>
                  <a:satMod val="115000"/>
                </a:srgbClr>
              </a:gs>
              <a:gs pos="38000">
                <a:srgbClr val="A16A22"/>
              </a:gs>
              <a:gs pos="100000">
                <a:srgbClr val="A2702E">
                  <a:shade val="100000"/>
                  <a:satMod val="115000"/>
                </a:srgbClr>
              </a:gs>
            </a:gsLst>
            <a:lin ang="0" scaled="1"/>
            <a:tileRect/>
          </a:gradFill>
          <a:ln w="25400" cap="flat" cmpd="sng" algn="ctr">
            <a:noFill/>
            <a:prstDash val="solid"/>
          </a:ln>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19" name="圆角矩形 5"/>
          <p:cNvSpPr/>
          <p:nvPr/>
        </p:nvSpPr>
        <p:spPr>
          <a:xfrm>
            <a:off x="5508496" y="1447852"/>
            <a:ext cx="1804384" cy="5100357"/>
          </a:xfrm>
          <a:custGeom>
            <a:avLst/>
            <a:gdLst/>
            <a:ahLst/>
            <a:cxnLst/>
            <a:rect l="l" t="t" r="r" b="b"/>
            <a:pathLst>
              <a:path w="2088232" h="4968552">
                <a:moveTo>
                  <a:pt x="348046" y="0"/>
                </a:moveTo>
                <a:lnTo>
                  <a:pt x="1740186" y="0"/>
                </a:lnTo>
                <a:cubicBezTo>
                  <a:pt x="1932406" y="0"/>
                  <a:pt x="2088232" y="155826"/>
                  <a:pt x="2088232" y="348046"/>
                </a:cubicBezTo>
                <a:lnTo>
                  <a:pt x="2088232" y="4965280"/>
                </a:lnTo>
                <a:lnTo>
                  <a:pt x="2014428" y="4838031"/>
                </a:lnTo>
                <a:lnTo>
                  <a:pt x="1938726" y="4968552"/>
                </a:lnTo>
                <a:lnTo>
                  <a:pt x="1872033" y="4968552"/>
                </a:lnTo>
                <a:lnTo>
                  <a:pt x="1796331" y="4838031"/>
                </a:lnTo>
                <a:lnTo>
                  <a:pt x="1720629" y="4968552"/>
                </a:lnTo>
                <a:lnTo>
                  <a:pt x="1653936" y="4968552"/>
                </a:lnTo>
                <a:lnTo>
                  <a:pt x="1578234" y="4838031"/>
                </a:lnTo>
                <a:lnTo>
                  <a:pt x="1502532" y="4968552"/>
                </a:lnTo>
                <a:lnTo>
                  <a:pt x="1435839" y="4968552"/>
                </a:lnTo>
                <a:lnTo>
                  <a:pt x="1360137" y="4838031"/>
                </a:lnTo>
                <a:lnTo>
                  <a:pt x="1284435" y="4968552"/>
                </a:lnTo>
                <a:lnTo>
                  <a:pt x="1217742" y="4968552"/>
                </a:lnTo>
                <a:lnTo>
                  <a:pt x="1142040" y="4838031"/>
                </a:lnTo>
                <a:lnTo>
                  <a:pt x="1066338" y="4968552"/>
                </a:lnTo>
                <a:lnTo>
                  <a:pt x="999645" y="4968552"/>
                </a:lnTo>
                <a:lnTo>
                  <a:pt x="923943" y="4838031"/>
                </a:lnTo>
                <a:lnTo>
                  <a:pt x="848241" y="4968552"/>
                </a:lnTo>
                <a:lnTo>
                  <a:pt x="781548" y="4968552"/>
                </a:lnTo>
                <a:lnTo>
                  <a:pt x="705846" y="4838031"/>
                </a:lnTo>
                <a:lnTo>
                  <a:pt x="630144" y="4968552"/>
                </a:lnTo>
                <a:lnTo>
                  <a:pt x="563451" y="4968552"/>
                </a:lnTo>
                <a:lnTo>
                  <a:pt x="487749" y="4838031"/>
                </a:lnTo>
                <a:lnTo>
                  <a:pt x="412047" y="4968552"/>
                </a:lnTo>
                <a:lnTo>
                  <a:pt x="345354" y="4968552"/>
                </a:lnTo>
                <a:lnTo>
                  <a:pt x="269652" y="4838031"/>
                </a:lnTo>
                <a:lnTo>
                  <a:pt x="193950" y="4968552"/>
                </a:lnTo>
                <a:lnTo>
                  <a:pt x="127257" y="4968552"/>
                </a:lnTo>
                <a:lnTo>
                  <a:pt x="51555" y="4838031"/>
                </a:lnTo>
                <a:lnTo>
                  <a:pt x="0" y="4926919"/>
                </a:lnTo>
                <a:lnTo>
                  <a:pt x="0" y="348046"/>
                </a:lnTo>
                <a:cubicBezTo>
                  <a:pt x="0" y="155826"/>
                  <a:pt x="155826" y="0"/>
                  <a:pt x="348046" y="0"/>
                </a:cubicBezTo>
                <a:close/>
              </a:path>
            </a:pathLst>
          </a:custGeom>
          <a:gradFill flip="none" rotWithShape="1">
            <a:gsLst>
              <a:gs pos="0">
                <a:srgbClr val="B9D08C"/>
              </a:gs>
              <a:gs pos="100000">
                <a:srgbClr val="9BBB59">
                  <a:shade val="100000"/>
                  <a:satMod val="115000"/>
                </a:srgbClr>
              </a:gs>
            </a:gsLst>
            <a:path path="circle">
              <a:fillToRect l="50000" t="50000" r="50000" b="50000"/>
            </a:path>
            <a:tileRect/>
          </a:gradFill>
          <a:ln w="25400" cap="flat" cmpd="sng" algn="ctr">
            <a:solidFill>
              <a:srgbClr val="B9D08C"/>
            </a:solidFill>
            <a:prstDash val="solid"/>
          </a:ln>
          <a:effectLst>
            <a:outerShdw blurRad="177800" dist="76200" dir="12000000" algn="tr" rotWithShape="0">
              <a:prstClr val="black">
                <a:alpha val="31000"/>
              </a:prstClr>
            </a:out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20" name="TextBox 31"/>
          <p:cNvSpPr txBox="1"/>
          <p:nvPr/>
        </p:nvSpPr>
        <p:spPr>
          <a:xfrm>
            <a:off x="5897552" y="1561542"/>
            <a:ext cx="1026263" cy="1791260"/>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spcBef>
                <a:spcPts val="0"/>
              </a:spcBef>
              <a:spcAft>
                <a:spcPts val="0"/>
              </a:spcAft>
              <a:buFontTx/>
              <a:buNone/>
              <a:defRPr/>
            </a:pPr>
            <a:r>
              <a:rPr lang="en-US" altLang="zh-CN" sz="13800" dirty="0" smtClean="0">
                <a:ln w="18415" cmpd="sng">
                  <a:solidFill>
                    <a:sysClr val="window" lastClr="FFFFFF">
                      <a:lumMod val="95000"/>
                    </a:sysClr>
                  </a:solidFill>
                  <a:prstDash val="solid"/>
                </a:ln>
                <a:solidFill>
                  <a:sysClr val="window" lastClr="FFFFFF"/>
                </a:solidFill>
                <a:effectLst>
                  <a:outerShdw dist="88900" dir="5400000" algn="t" rotWithShape="0">
                    <a:prstClr val="black">
                      <a:alpha val="36000"/>
                    </a:prstClr>
                  </a:outerShdw>
                </a:effectLst>
                <a:latin typeface="Arial Rounded MT Bold" pitchFamily="34" charset="0"/>
                <a:cs typeface="Times New Roman" pitchFamily="18" charset="0"/>
              </a:rPr>
              <a:t>C</a:t>
            </a:r>
            <a:endParaRPr lang="zh-CN" altLang="en-US" sz="13800" dirty="0">
              <a:ln w="18415" cmpd="sng">
                <a:solidFill>
                  <a:sysClr val="window" lastClr="FFFFFF">
                    <a:lumMod val="95000"/>
                  </a:sysClr>
                </a:solidFill>
                <a:prstDash val="solid"/>
              </a:ln>
              <a:solidFill>
                <a:sysClr val="window" lastClr="FFFFFF"/>
              </a:solidFill>
              <a:effectLst>
                <a:outerShdw dist="88900" dir="5400000" algn="t" rotWithShape="0">
                  <a:prstClr val="black">
                    <a:alpha val="36000"/>
                  </a:prstClr>
                </a:outerShdw>
              </a:effectLst>
              <a:latin typeface="Arial Rounded MT Bold" pitchFamily="34" charset="0"/>
              <a:cs typeface="Times New Roman" pitchFamily="18" charset="0"/>
            </a:endParaRPr>
          </a:p>
        </p:txBody>
      </p:sp>
      <p:sp>
        <p:nvSpPr>
          <p:cNvPr id="21" name="椭圆 20"/>
          <p:cNvSpPr/>
          <p:nvPr/>
        </p:nvSpPr>
        <p:spPr>
          <a:xfrm>
            <a:off x="6232760" y="1697735"/>
            <a:ext cx="155551" cy="155551"/>
          </a:xfrm>
          <a:prstGeom prst="ellipse">
            <a:avLst/>
          </a:prstGeom>
          <a:solidFill>
            <a:sysClr val="window" lastClr="FFFFFF"/>
          </a:solidFill>
          <a:ln w="25400" cap="flat" cmpd="sng" algn="ctr">
            <a:solidFill>
              <a:sysClr val="windowText" lastClr="000000">
                <a:lumMod val="65000"/>
                <a:lumOff val="35000"/>
              </a:sysClr>
            </a:solidFill>
            <a:prstDash val="solid"/>
          </a:ln>
          <a:effectLst>
            <a:innerShdw blurRad="114300">
              <a:prstClr val="black"/>
            </a:innerShdw>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22" name="矩形 21"/>
          <p:cNvSpPr/>
          <p:nvPr/>
        </p:nvSpPr>
        <p:spPr>
          <a:xfrm>
            <a:off x="6093286" y="1496403"/>
            <a:ext cx="77788" cy="376237"/>
          </a:xfrm>
          <a:prstGeom prst="rect">
            <a:avLst/>
          </a:prstGeom>
          <a:gradFill flip="none" rotWithShape="1">
            <a:gsLst>
              <a:gs pos="62000">
                <a:srgbClr val="674313"/>
              </a:gs>
              <a:gs pos="0">
                <a:srgbClr val="A2702E">
                  <a:shade val="30000"/>
                  <a:satMod val="115000"/>
                </a:srgbClr>
              </a:gs>
              <a:gs pos="20000">
                <a:srgbClr val="A2702E">
                  <a:shade val="67500"/>
                  <a:satMod val="115000"/>
                </a:srgbClr>
              </a:gs>
              <a:gs pos="38000">
                <a:srgbClr val="A16A22"/>
              </a:gs>
              <a:gs pos="100000">
                <a:srgbClr val="A2702E">
                  <a:shade val="100000"/>
                  <a:satMod val="115000"/>
                </a:srgbClr>
              </a:gs>
            </a:gsLst>
            <a:lin ang="0" scaled="1"/>
            <a:tileRect/>
          </a:gradFill>
          <a:ln w="25400" cap="flat" cmpd="sng" algn="ctr">
            <a:noFill/>
            <a:prstDash val="solid"/>
          </a:ln>
          <a:effectLst/>
        </p:spPr>
        <p:txBody>
          <a:bodyPr anchor="ctr"/>
          <a:lstStyle/>
          <a:p>
            <a:pPr algn="ctr">
              <a:spcBef>
                <a:spcPts val="0"/>
              </a:spcBef>
              <a:spcAft>
                <a:spcPts val="0"/>
              </a:spcAft>
              <a:buFontTx/>
              <a:buNone/>
              <a:defRPr/>
            </a:pPr>
            <a:endParaRPr lang="en-US" kern="0">
              <a:solidFill>
                <a:sysClr val="window" lastClr="FFFFFF"/>
              </a:solidFill>
              <a:latin typeface="Calibri"/>
              <a:ea typeface="+mn-ea"/>
            </a:endParaRPr>
          </a:p>
        </p:txBody>
      </p:sp>
      <p:sp>
        <p:nvSpPr>
          <p:cNvPr id="38" name="TextBox 34"/>
          <p:cNvSpPr txBox="1"/>
          <p:nvPr/>
        </p:nvSpPr>
        <p:spPr>
          <a:xfrm>
            <a:off x="1412081" y="3256084"/>
            <a:ext cx="1660525" cy="2862322"/>
          </a:xfrm>
          <a:prstGeom prst="rect">
            <a:avLst/>
          </a:prstGeom>
          <a:noFill/>
        </p:spPr>
        <p:txBody>
          <a:bodyPr>
            <a:spAutoFit/>
          </a:bodyPr>
          <a:lstStyle/>
          <a:p>
            <a:pPr>
              <a:spcBef>
                <a:spcPts val="0"/>
              </a:spcBef>
              <a:spcAft>
                <a:spcPts val="0"/>
              </a:spcAft>
              <a:buFontTx/>
              <a:buNone/>
              <a:defRPr/>
            </a:pPr>
            <a:r>
              <a:rPr lang="en-US" altLang="zh-CN" kern="0" dirty="0">
                <a:solidFill>
                  <a:sysClr val="windowText" lastClr="000000">
                    <a:lumMod val="85000"/>
                    <a:lumOff val="15000"/>
                  </a:sysClr>
                </a:solidFill>
                <a:ea typeface="微软雅黑" pitchFamily="34" charset="-122"/>
                <a:cs typeface="Arial" pitchFamily="34" charset="0"/>
              </a:rPr>
              <a:t>选择算子。随机从种群中选出一部分个体并根据适应度函数计算出每个个体的适应度，将其中适应度最好的一部分个体遗传到下一代。</a:t>
            </a:r>
          </a:p>
        </p:txBody>
      </p:sp>
      <p:sp>
        <p:nvSpPr>
          <p:cNvPr id="39" name="TextBox 35"/>
          <p:cNvSpPr txBox="1"/>
          <p:nvPr/>
        </p:nvSpPr>
        <p:spPr>
          <a:xfrm>
            <a:off x="3633751" y="3170669"/>
            <a:ext cx="1660525" cy="3416320"/>
          </a:xfrm>
          <a:prstGeom prst="rect">
            <a:avLst/>
          </a:prstGeom>
          <a:noFill/>
        </p:spPr>
        <p:txBody>
          <a:bodyPr>
            <a:spAutoFit/>
          </a:bodyPr>
          <a:lstStyle/>
          <a:p>
            <a:pPr>
              <a:spcBef>
                <a:spcPts val="0"/>
              </a:spcBef>
              <a:spcAft>
                <a:spcPts val="0"/>
              </a:spcAft>
              <a:buFontTx/>
              <a:buNone/>
              <a:defRPr/>
            </a:pPr>
            <a:r>
              <a:rPr lang="en-US" altLang="zh-CN" b="1" kern="0" dirty="0">
                <a:solidFill>
                  <a:sysClr val="windowText" lastClr="000000">
                    <a:lumMod val="85000"/>
                    <a:lumOff val="15000"/>
                  </a:sysClr>
                </a:solidFill>
                <a:ea typeface="微软雅黑" pitchFamily="34" charset="-122"/>
                <a:cs typeface="Arial" pitchFamily="34" charset="0"/>
              </a:rPr>
              <a:t>交叉算子。随机从种群中选出两个个体，对其栅格序号相同的点进行交叉。若重合的点不止一个，则随机选择一个重合点进行交叉操作。若无重合点则不进行交叉操作</a:t>
            </a:r>
            <a:r>
              <a:rPr lang="en-US" altLang="zh-CN" sz="1600" b="1" kern="0" dirty="0">
                <a:solidFill>
                  <a:sysClr val="windowText" lastClr="000000">
                    <a:lumMod val="85000"/>
                    <a:lumOff val="15000"/>
                  </a:sysClr>
                </a:solidFill>
                <a:ea typeface="微软雅黑" pitchFamily="34" charset="-122"/>
                <a:cs typeface="Arial" pitchFamily="34" charset="0"/>
              </a:rPr>
              <a:t>。</a:t>
            </a:r>
          </a:p>
        </p:txBody>
      </p:sp>
      <p:sp>
        <p:nvSpPr>
          <p:cNvPr id="40" name="TextBox 36"/>
          <p:cNvSpPr txBox="1"/>
          <p:nvPr/>
        </p:nvSpPr>
        <p:spPr>
          <a:xfrm>
            <a:off x="5708977" y="3008778"/>
            <a:ext cx="1658937" cy="3539430"/>
          </a:xfrm>
          <a:prstGeom prst="rect">
            <a:avLst/>
          </a:prstGeom>
          <a:noFill/>
        </p:spPr>
        <p:txBody>
          <a:bodyPr>
            <a:spAutoFit/>
          </a:bodyPr>
          <a:lstStyle/>
          <a:p>
            <a:pPr>
              <a:spcBef>
                <a:spcPts val="0"/>
              </a:spcBef>
              <a:spcAft>
                <a:spcPts val="0"/>
              </a:spcAft>
              <a:buFontTx/>
              <a:buNone/>
              <a:defRPr/>
            </a:pPr>
            <a:r>
              <a:rPr lang="en-US" altLang="zh-CN" sz="1600" b="1" kern="0" dirty="0">
                <a:solidFill>
                  <a:sysClr val="windowText" lastClr="000000">
                    <a:lumMod val="85000"/>
                    <a:lumOff val="15000"/>
                  </a:sysClr>
                </a:solidFill>
                <a:ea typeface="微软雅黑" pitchFamily="34" charset="-122"/>
                <a:cs typeface="Arial" pitchFamily="34" charset="0"/>
              </a:rPr>
              <a:t>变异算子。变异方式主要有三种，第一种是随机删除除起始点序号和终止点序号外的一个栅格序号；第二种是在个体中随机选取一点并插入新序号；第三种是在个体中随机选取一个序号并用另一个随机产生的序号进行替代</a:t>
            </a:r>
            <a:r>
              <a:rPr lang="en-US" altLang="zh-CN" sz="1400" b="1" kern="0" dirty="0">
                <a:solidFill>
                  <a:sysClr val="windowText" lastClr="000000">
                    <a:lumMod val="85000"/>
                    <a:lumOff val="15000"/>
                  </a:sysClr>
                </a:solidFill>
                <a:ea typeface="微软雅黑" pitchFamily="34" charset="-122"/>
                <a:cs typeface="Arial"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ppt_x"/>
                                          </p:val>
                                        </p:tav>
                                        <p:tav tm="100000">
                                          <p:val>
                                            <p:strVal val="#ppt_x"/>
                                          </p:val>
                                        </p:tav>
                                      </p:tavLst>
                                    </p:anim>
                                    <p:anim calcmode="lin" valueType="num">
                                      <p:cBhvr additive="base">
                                        <p:cTn id="2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additive="base">
                                        <p:cTn id="45" dur="500" fill="hold"/>
                                        <p:tgtEl>
                                          <p:spTgt spid="39"/>
                                        </p:tgtEl>
                                        <p:attrNameLst>
                                          <p:attrName>ppt_x</p:attrName>
                                        </p:attrNameLst>
                                      </p:cBhvr>
                                      <p:tavLst>
                                        <p:tav tm="0">
                                          <p:val>
                                            <p:strVal val="#ppt_x"/>
                                          </p:val>
                                        </p:tav>
                                        <p:tav tm="100000">
                                          <p:val>
                                            <p:strVal val="#ppt_x"/>
                                          </p:val>
                                        </p:tav>
                                      </p:tavLst>
                                    </p:anim>
                                    <p:anim calcmode="lin" valueType="num">
                                      <p:cBhvr additive="base">
                                        <p:cTn id="4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ppt_x"/>
                                          </p:val>
                                        </p:tav>
                                        <p:tav tm="100000">
                                          <p:val>
                                            <p:strVal val="#ppt_x"/>
                                          </p:val>
                                        </p:tav>
                                      </p:tavLst>
                                    </p:anim>
                                    <p:anim calcmode="lin" valueType="num">
                                      <p:cBhvr additive="base">
                                        <p:cTn id="64" dur="500" fill="hold"/>
                                        <p:tgtEl>
                                          <p:spTgt spid="2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ppt_x"/>
                                          </p:val>
                                        </p:tav>
                                        <p:tav tm="100000">
                                          <p:val>
                                            <p:strVal val="#ppt_x"/>
                                          </p:val>
                                        </p:tav>
                                      </p:tavLst>
                                    </p:anim>
                                    <p:anim calcmode="lin" valueType="num">
                                      <p:cBhvr additive="base">
                                        <p:cTn id="6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8" grpId="0" animBg="1"/>
      <p:bldP spid="9" grpId="0" animBg="1"/>
      <p:bldP spid="10" grpId="0" animBg="1"/>
      <p:bldP spid="14" grpId="0"/>
      <p:bldP spid="16" grpId="0" animBg="1"/>
      <p:bldP spid="17" grpId="0" animBg="1"/>
      <p:bldP spid="19" grpId="0" animBg="1"/>
      <p:bldP spid="20" grpId="0"/>
      <p:bldP spid="21" grpId="0" animBg="1"/>
      <p:bldP spid="22" grpId="0" animBg="1"/>
      <p:bldP spid="38" grpId="0"/>
      <p:bldP spid="39" grpId="0"/>
      <p:bldP spid="4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noChangeArrowheads="1"/>
          </p:cNvSpPr>
          <p:nvPr>
            <p:ph type="title"/>
          </p:nvPr>
        </p:nvSpPr>
        <p:spPr>
          <a:xfrm>
            <a:off x="157955" y="655815"/>
            <a:ext cx="3205164" cy="731838"/>
          </a:xfrm>
        </p:spPr>
        <p:txBody>
          <a:bodyPr/>
          <a:lstStyle/>
          <a:p>
            <a:r>
              <a:rPr lang="zh-CN" altLang="en-US" sz="2800" smtClean="0"/>
              <a:t>遗传算法的优缺点</a:t>
            </a:r>
          </a:p>
        </p:txBody>
      </p:sp>
      <p:pic>
        <p:nvPicPr>
          <p:cNvPr id="47106"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 y="1387653"/>
            <a:ext cx="8296275" cy="2785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p:cNvSpPr txBox="1"/>
          <p:nvPr/>
        </p:nvSpPr>
        <p:spPr>
          <a:xfrm>
            <a:off x="7050087" y="2432259"/>
            <a:ext cx="1598613" cy="595312"/>
          </a:xfrm>
          <a:prstGeom prst="rect">
            <a:avLst/>
          </a:prstGeom>
          <a:noFill/>
        </p:spPr>
        <p:txBody>
          <a:bodyPr>
            <a:spAutoFit/>
          </a:bodyPr>
          <a:lstStyle>
            <a:defPPr>
              <a:defRPr lang="en-US"/>
            </a:defPPr>
            <a:lvl1pPr marR="0" lvl="0" indent="0" defTabSz="-635">
              <a:lnSpc>
                <a:spcPct val="80000"/>
              </a:lnSpc>
              <a:spcBef>
                <a:spcPts val="0"/>
              </a:spcBef>
              <a:spcAft>
                <a:spcPts val="0"/>
              </a:spcAft>
              <a:buClrTx/>
              <a:buSzTx/>
              <a:buFontTx/>
              <a:buNone/>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algn="ctr" defTabSz="914400">
              <a:defRPr/>
            </a:pPr>
            <a:r>
              <a:rPr lang="zh-CN" altLang="en-US" sz="3200" dirty="0">
                <a:solidFill>
                  <a:sysClr val="window" lastClr="FFFFFF"/>
                </a:solidFill>
                <a:effectLst/>
                <a:cs typeface="+mn-ea"/>
              </a:rPr>
              <a:t>优点</a:t>
            </a:r>
          </a:p>
        </p:txBody>
      </p:sp>
      <p:sp>
        <p:nvSpPr>
          <p:cNvPr id="18" name="TextBox 17"/>
          <p:cNvSpPr txBox="1"/>
          <p:nvPr/>
        </p:nvSpPr>
        <p:spPr>
          <a:xfrm>
            <a:off x="700881" y="1575753"/>
            <a:ext cx="4833938" cy="2308324"/>
          </a:xfrm>
          <a:prstGeom prst="rect">
            <a:avLst/>
          </a:prstGeom>
          <a:noFill/>
        </p:spPr>
        <p:txBody>
          <a:bodyPr>
            <a:spAutoFit/>
          </a:bodyPr>
          <a:lstStyle/>
          <a:p>
            <a:pPr>
              <a:spcBef>
                <a:spcPts val="0"/>
              </a:spcBef>
              <a:spcAft>
                <a:spcPts val="0"/>
              </a:spcAft>
              <a:buFontTx/>
              <a:buNone/>
              <a:defRPr/>
            </a:pPr>
            <a:r>
              <a:rPr lang="en-US" altLang="zh-CN" sz="1600" b="1" kern="0" dirty="0">
                <a:solidFill>
                  <a:sysClr val="window" lastClr="FFFFFF"/>
                </a:solidFill>
                <a:ea typeface="微软雅黑" pitchFamily="34" charset="-122"/>
                <a:cs typeface="Arial" pitchFamily="34" charset="0"/>
              </a:rPr>
              <a:t>       遗传算法直接以适应度值作为搜索信息，并不要求适应度函数是可导的或是连续的。因此对于多目标函数、难以求导的函数或是导数不存在的函数的优化问题，采取遗传算法较为方便。同时，遗传算法从初始种群出发，经过一系列的遗传操作产生新的种群，它每次对种群的所有个体同时进行操作，而并非只针对于种群中的某一个个体。因此遗传算法是一种全局的并行搜索算法，搜索速度较快并且陷入局部极小的可能性也可大为降低。</a:t>
            </a:r>
          </a:p>
        </p:txBody>
      </p:sp>
      <p:pic>
        <p:nvPicPr>
          <p:cNvPr id="47109"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09" y="4928683"/>
            <a:ext cx="7650162" cy="170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18"/>
          <p:cNvSpPr txBox="1"/>
          <p:nvPr/>
        </p:nvSpPr>
        <p:spPr>
          <a:xfrm>
            <a:off x="509914" y="5548372"/>
            <a:ext cx="1599582" cy="596265"/>
          </a:xfrm>
          <a:prstGeom prst="rect">
            <a:avLst/>
          </a:prstGeom>
          <a:noFill/>
        </p:spPr>
        <p:txBody>
          <a:bodyPr>
            <a:spAutoFit/>
          </a:bodyPr>
          <a:lstStyle>
            <a:defPPr>
              <a:defRPr lang="en-US"/>
            </a:defPPr>
            <a:lvl1pPr marR="0" lvl="0" indent="0" defTabSz="-635">
              <a:lnSpc>
                <a:spcPct val="80000"/>
              </a:lnSpc>
              <a:spcBef>
                <a:spcPts val="0"/>
              </a:spcBef>
              <a:spcAft>
                <a:spcPts val="0"/>
              </a:spcAft>
              <a:buClrTx/>
              <a:buSzTx/>
              <a:buFontTx/>
              <a:buNone/>
              <a:defRPr kumimoji="0" sz="4400" b="1" i="0" u="none" strike="noStrike" kern="0" cap="none" spc="0" normalizeH="0" baseline="0">
                <a:ln w="18415" cmpd="sng">
                  <a:noFill/>
                  <a:prstDash val="solid"/>
                </a:ln>
                <a:solidFill>
                  <a:schemeClr val="bg1"/>
                </a:solidFill>
                <a:effectLst>
                  <a:reflection blurRad="6350" stA="29000" endPos="34000" dir="5400000" sy="-100000" algn="bl" rotWithShape="0"/>
                </a:effectLst>
                <a:uLnTx/>
                <a:uFillTx/>
                <a:latin typeface="Agency FB" pitchFamily="34" charset="0"/>
                <a:ea typeface="微软雅黑" pitchFamily="34" charset="-122"/>
              </a:defRPr>
            </a:lvl1pPr>
          </a:lstStyle>
          <a:p>
            <a:pPr algn="ctr" defTabSz="914400">
              <a:defRPr/>
            </a:pPr>
            <a:r>
              <a:rPr lang="zh-CN" altLang="en-US" sz="3200" dirty="0">
                <a:solidFill>
                  <a:sysClr val="window" lastClr="FFFFFF"/>
                </a:solidFill>
                <a:cs typeface="+mn-ea"/>
                <a:sym typeface="+mn-ea"/>
              </a:rPr>
              <a:t>缺点</a:t>
            </a:r>
            <a:endParaRPr lang="zh-CN" altLang="en-US" sz="3200" dirty="0">
              <a:solidFill>
                <a:sysClr val="window" lastClr="FFFFFF"/>
              </a:solidFill>
              <a:sym typeface="+mn-ea"/>
            </a:endParaRPr>
          </a:p>
        </p:txBody>
      </p:sp>
      <p:sp>
        <p:nvSpPr>
          <p:cNvPr id="21" name="TextBox 20"/>
          <p:cNvSpPr txBox="1"/>
          <p:nvPr/>
        </p:nvSpPr>
        <p:spPr>
          <a:xfrm>
            <a:off x="3276634" y="5218144"/>
            <a:ext cx="4248150" cy="1200329"/>
          </a:xfrm>
          <a:prstGeom prst="rect">
            <a:avLst/>
          </a:prstGeom>
          <a:noFill/>
        </p:spPr>
        <p:txBody>
          <a:bodyPr>
            <a:spAutoFit/>
          </a:bodyPr>
          <a:lstStyle/>
          <a:p>
            <a:pPr>
              <a:spcBef>
                <a:spcPts val="0"/>
              </a:spcBef>
              <a:spcAft>
                <a:spcPts val="0"/>
              </a:spcAft>
              <a:buFontTx/>
              <a:buNone/>
              <a:defRPr/>
            </a:pPr>
            <a:r>
              <a:rPr lang="en-US" altLang="zh-CN" kern="0" dirty="0">
                <a:solidFill>
                  <a:sysClr val="window" lastClr="FFFFFF"/>
                </a:solidFill>
                <a:ea typeface="微软雅黑" pitchFamily="34" charset="-122"/>
                <a:cs typeface="Arial" pitchFamily="34" charset="0"/>
              </a:rPr>
              <a:t>     遗传算法在实际应用过程中也存在着许多局限性，比如会出现迭代次数多、收敛速度慢、易陷入局部极值和过早收敛等现象。</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47109"/>
                                        </p:tgtEl>
                                        <p:attrNameLst>
                                          <p:attrName>style.visibility</p:attrName>
                                        </p:attrNameLst>
                                      </p:cBhvr>
                                      <p:to>
                                        <p:strVal val="visible"/>
                                      </p:to>
                                    </p:set>
                                    <p:anim calcmode="lin" valueType="num">
                                      <p:cBhvr additive="base">
                                        <p:cTn id="21" dur="500" fill="hold"/>
                                        <p:tgtEl>
                                          <p:spTgt spid="47109"/>
                                        </p:tgtEl>
                                        <p:attrNameLst>
                                          <p:attrName>ppt_x</p:attrName>
                                        </p:attrNameLst>
                                      </p:cBhvr>
                                      <p:tavLst>
                                        <p:tav tm="0">
                                          <p:val>
                                            <p:strVal val="#ppt_x"/>
                                          </p:val>
                                        </p:tav>
                                        <p:tav tm="100000">
                                          <p:val>
                                            <p:strVal val="#ppt_x"/>
                                          </p:val>
                                        </p:tav>
                                      </p:tavLst>
                                    </p:anim>
                                    <p:anim calcmode="lin" valueType="num">
                                      <p:cBhvr additive="base">
                                        <p:cTn id="22" dur="500" fill="hold"/>
                                        <p:tgtEl>
                                          <p:spTgt spid="4710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noChangeArrowheads="1"/>
          </p:cNvSpPr>
          <p:nvPr>
            <p:ph type="title"/>
          </p:nvPr>
        </p:nvSpPr>
        <p:spPr>
          <a:xfrm>
            <a:off x="111891" y="615950"/>
            <a:ext cx="1147818" cy="731838"/>
          </a:xfrm>
        </p:spPr>
        <p:txBody>
          <a:bodyPr/>
          <a:lstStyle/>
          <a:p>
            <a:r>
              <a:rPr lang="zh-CN" altLang="en-US" smtClean="0"/>
              <a:t>分类</a:t>
            </a:r>
          </a:p>
        </p:txBody>
      </p:sp>
      <p:sp>
        <p:nvSpPr>
          <p:cNvPr id="4" name="TextBox 27"/>
          <p:cNvSpPr txBox="1"/>
          <p:nvPr/>
        </p:nvSpPr>
        <p:spPr>
          <a:xfrm flipH="1">
            <a:off x="493712" y="2387233"/>
            <a:ext cx="8345376" cy="3231654"/>
          </a:xfrm>
          <a:prstGeom prst="rect">
            <a:avLst/>
          </a:prstGeom>
          <a:noFill/>
        </p:spPr>
        <p:txBody>
          <a:bodyPr wrap="square">
            <a:spAutoFit/>
          </a:bodyPr>
          <a:lstStyle/>
          <a:p>
            <a:pPr marL="342900" indent="-342900">
              <a:spcBef>
                <a:spcPts val="0"/>
              </a:spcBef>
              <a:spcAft>
                <a:spcPts val="0"/>
              </a:spcAft>
              <a:buFont typeface="Wingdings" panose="05000000000000000000" pitchFamily="2" charset="2"/>
              <a:buChar char="l"/>
              <a:defRPr/>
            </a:pPr>
            <a:r>
              <a:rPr lang="en-US" altLang="zh-CN" sz="2400" kern="0" dirty="0">
                <a:solidFill>
                  <a:schemeClr val="tx2">
                    <a:lumMod val="50000"/>
                  </a:schemeClr>
                </a:solidFill>
                <a:ea typeface="微软雅黑" pitchFamily="34" charset="-122"/>
                <a:cs typeface="Arial" pitchFamily="34" charset="0"/>
              </a:rPr>
              <a:t>根据目标是否已知，</a:t>
            </a:r>
            <a:r>
              <a:rPr lang="en-US" altLang="zh-CN" sz="2400" kern="0">
                <a:solidFill>
                  <a:schemeClr val="tx2">
                    <a:lumMod val="50000"/>
                  </a:schemeClr>
                </a:solidFill>
                <a:ea typeface="微软雅黑" pitchFamily="34" charset="-122"/>
                <a:cs typeface="Arial" pitchFamily="34" charset="0"/>
              </a:rPr>
              <a:t>可以分为</a:t>
            </a:r>
            <a:r>
              <a:rPr lang="en-US" altLang="zh-CN" sz="2400" kern="0">
                <a:solidFill>
                  <a:srgbClr val="0070C0"/>
                </a:solidFill>
                <a:ea typeface="微软雅黑" pitchFamily="34" charset="-122"/>
                <a:cs typeface="Arial" pitchFamily="34" charset="0"/>
              </a:rPr>
              <a:t>空间搜索</a:t>
            </a:r>
            <a:r>
              <a:rPr lang="en-US" altLang="zh-CN" sz="2400" kern="0">
                <a:solidFill>
                  <a:schemeClr val="tx2">
                    <a:lumMod val="50000"/>
                  </a:schemeClr>
                </a:solidFill>
                <a:ea typeface="微软雅黑" pitchFamily="34" charset="-122"/>
                <a:cs typeface="Arial" pitchFamily="34" charset="0"/>
              </a:rPr>
              <a:t>以及</a:t>
            </a:r>
            <a:r>
              <a:rPr lang="en-US" altLang="zh-CN" sz="2400" kern="0">
                <a:solidFill>
                  <a:srgbClr val="0070C0"/>
                </a:solidFill>
                <a:ea typeface="微软雅黑" pitchFamily="34" charset="-122"/>
                <a:cs typeface="Arial" pitchFamily="34" charset="0"/>
              </a:rPr>
              <a:t>路径搜索</a:t>
            </a:r>
            <a:r>
              <a:rPr lang="en-US" altLang="zh-CN" sz="2400" kern="0" smtClean="0">
                <a:solidFill>
                  <a:schemeClr val="tx2">
                    <a:lumMod val="50000"/>
                  </a:schemeClr>
                </a:solidFill>
                <a:ea typeface="微软雅黑" pitchFamily="34" charset="-122"/>
                <a:cs typeface="Arial" pitchFamily="34" charset="0"/>
              </a:rPr>
              <a:t>。</a:t>
            </a:r>
          </a:p>
          <a:p>
            <a:pPr marL="342900" indent="-342900">
              <a:spcBef>
                <a:spcPts val="0"/>
              </a:spcBef>
              <a:spcAft>
                <a:spcPts val="0"/>
              </a:spcAft>
              <a:buFont typeface="Wingdings" panose="05000000000000000000" pitchFamily="2" charset="2"/>
              <a:buChar char="l"/>
              <a:defRPr/>
            </a:pPr>
            <a:r>
              <a:rPr lang="en-US" altLang="zh-CN" sz="2400" kern="0">
                <a:solidFill>
                  <a:schemeClr val="tx2">
                    <a:lumMod val="50000"/>
                  </a:schemeClr>
                </a:solidFill>
                <a:ea typeface="微软雅黑" pitchFamily="34" charset="-122"/>
                <a:cs typeface="Arial" pitchFamily="34" charset="0"/>
              </a:rPr>
              <a:t>根据机器人所处环境的不同，</a:t>
            </a:r>
            <a:r>
              <a:rPr lang="en-US" altLang="zh-CN" sz="2400" kern="0">
                <a:solidFill>
                  <a:schemeClr val="tx2">
                    <a:lumMod val="50000"/>
                  </a:schemeClr>
                </a:solidFill>
                <a:ea typeface="微软雅黑" pitchFamily="34" charset="-122"/>
                <a:cs typeface="Arial" pitchFamily="34" charset="0"/>
              </a:rPr>
              <a:t>可以分为</a:t>
            </a:r>
            <a:r>
              <a:rPr lang="en-US" altLang="zh-CN" sz="2400" kern="0">
                <a:solidFill>
                  <a:srgbClr val="0070C0"/>
                </a:solidFill>
                <a:ea typeface="微软雅黑" pitchFamily="34" charset="-122"/>
                <a:cs typeface="Arial" pitchFamily="34" charset="0"/>
              </a:rPr>
              <a:t>室内规划</a:t>
            </a:r>
            <a:r>
              <a:rPr lang="en-US" altLang="zh-CN" sz="2400" kern="0">
                <a:solidFill>
                  <a:schemeClr val="tx2">
                    <a:lumMod val="50000"/>
                  </a:schemeClr>
                </a:solidFill>
                <a:ea typeface="微软雅黑" pitchFamily="34" charset="-122"/>
                <a:cs typeface="Arial" pitchFamily="34" charset="0"/>
              </a:rPr>
              <a:t>以及</a:t>
            </a:r>
            <a:r>
              <a:rPr lang="en-US" altLang="zh-CN" sz="2400" kern="0">
                <a:solidFill>
                  <a:srgbClr val="0070C0"/>
                </a:solidFill>
                <a:ea typeface="微软雅黑" pitchFamily="34" charset="-122"/>
                <a:cs typeface="Arial" pitchFamily="34" charset="0"/>
              </a:rPr>
              <a:t>室外规划</a:t>
            </a:r>
            <a:r>
              <a:rPr lang="en-US" altLang="zh-CN" sz="2400" kern="0" smtClean="0">
                <a:solidFill>
                  <a:schemeClr val="tx2">
                    <a:lumMod val="50000"/>
                  </a:schemeClr>
                </a:solidFill>
                <a:ea typeface="微软雅黑" pitchFamily="34" charset="-122"/>
                <a:cs typeface="Arial" pitchFamily="34" charset="0"/>
              </a:rPr>
              <a:t>。</a:t>
            </a:r>
          </a:p>
          <a:p>
            <a:pPr marL="342900" indent="-342900">
              <a:spcBef>
                <a:spcPts val="0"/>
              </a:spcBef>
              <a:spcAft>
                <a:spcPts val="0"/>
              </a:spcAft>
              <a:buFont typeface="Wingdings" panose="05000000000000000000" pitchFamily="2" charset="2"/>
              <a:buChar char="l"/>
              <a:defRPr/>
            </a:pPr>
            <a:r>
              <a:rPr lang="en-US" altLang="zh-CN" sz="2400" kern="0">
                <a:solidFill>
                  <a:schemeClr val="tx2">
                    <a:lumMod val="50000"/>
                  </a:schemeClr>
                </a:solidFill>
                <a:ea typeface="微软雅黑" pitchFamily="34" charset="-122"/>
                <a:cs typeface="Arial" pitchFamily="34" charset="0"/>
              </a:rPr>
              <a:t>根据规划方法的不同，</a:t>
            </a:r>
            <a:r>
              <a:rPr lang="en-US" altLang="zh-CN" sz="2400" kern="0">
                <a:solidFill>
                  <a:schemeClr val="tx2">
                    <a:lumMod val="50000"/>
                  </a:schemeClr>
                </a:solidFill>
                <a:ea typeface="微软雅黑" pitchFamily="34" charset="-122"/>
                <a:cs typeface="Arial" pitchFamily="34" charset="0"/>
              </a:rPr>
              <a:t>可以分为</a:t>
            </a:r>
            <a:r>
              <a:rPr lang="en-US" altLang="zh-CN" sz="2400" kern="0">
                <a:solidFill>
                  <a:srgbClr val="0070C0"/>
                </a:solidFill>
                <a:ea typeface="微软雅黑" pitchFamily="34" charset="-122"/>
                <a:cs typeface="Arial" pitchFamily="34" charset="0"/>
              </a:rPr>
              <a:t>精确式</a:t>
            </a:r>
            <a:r>
              <a:rPr lang="en-US" altLang="zh-CN" sz="2400" kern="0">
                <a:solidFill>
                  <a:schemeClr val="tx2">
                    <a:lumMod val="50000"/>
                  </a:schemeClr>
                </a:solidFill>
                <a:ea typeface="微软雅黑" pitchFamily="34" charset="-122"/>
                <a:cs typeface="Arial" pitchFamily="34" charset="0"/>
              </a:rPr>
              <a:t>以及</a:t>
            </a:r>
            <a:r>
              <a:rPr lang="en-US" altLang="zh-CN" sz="2400" kern="0">
                <a:solidFill>
                  <a:srgbClr val="0070C0"/>
                </a:solidFill>
                <a:ea typeface="微软雅黑" pitchFamily="34" charset="-122"/>
                <a:cs typeface="Arial" pitchFamily="34" charset="0"/>
              </a:rPr>
              <a:t>启发式</a:t>
            </a:r>
            <a:r>
              <a:rPr lang="en-US" altLang="zh-CN" sz="2400" kern="0" smtClean="0">
                <a:solidFill>
                  <a:schemeClr val="tx2">
                    <a:lumMod val="50000"/>
                  </a:schemeClr>
                </a:solidFill>
                <a:ea typeface="微软雅黑" pitchFamily="34" charset="-122"/>
                <a:cs typeface="Arial" pitchFamily="34" charset="0"/>
              </a:rPr>
              <a:t>。</a:t>
            </a:r>
          </a:p>
          <a:p>
            <a:pPr marL="342900" indent="-342900">
              <a:spcBef>
                <a:spcPts val="0"/>
              </a:spcBef>
              <a:spcAft>
                <a:spcPts val="0"/>
              </a:spcAft>
              <a:buFont typeface="Wingdings" panose="05000000000000000000" pitchFamily="2" charset="2"/>
              <a:buChar char="l"/>
              <a:defRPr/>
            </a:pPr>
            <a:r>
              <a:rPr lang="en-US" altLang="zh-CN" kern="0">
                <a:solidFill>
                  <a:schemeClr val="tx2">
                    <a:lumMod val="50000"/>
                  </a:schemeClr>
                </a:solidFill>
                <a:ea typeface="微软雅黑" pitchFamily="34" charset="-122"/>
                <a:cs typeface="Arial" pitchFamily="34" charset="0"/>
              </a:rPr>
              <a:t> </a:t>
            </a:r>
            <a:r>
              <a:rPr lang="en-US" altLang="zh-CN" sz="2400" kern="0">
                <a:solidFill>
                  <a:schemeClr val="tx2">
                    <a:lumMod val="50000"/>
                  </a:schemeClr>
                </a:solidFill>
                <a:ea typeface="微软雅黑" pitchFamily="34" charset="-122"/>
                <a:cs typeface="Arial" pitchFamily="34" charset="0"/>
              </a:rPr>
              <a:t>根据机器人系统中可控制的变量的数目是否少于其姿态空间维数，可以分为</a:t>
            </a:r>
            <a:r>
              <a:rPr lang="en-US" altLang="zh-CN" sz="2400" kern="0">
                <a:solidFill>
                  <a:srgbClr val="0070C0"/>
                </a:solidFill>
                <a:ea typeface="微软雅黑" pitchFamily="34" charset="-122"/>
                <a:cs typeface="Arial" pitchFamily="34" charset="0"/>
              </a:rPr>
              <a:t>非完整系统的运动规划</a:t>
            </a:r>
            <a:r>
              <a:rPr lang="en-US" altLang="zh-CN" sz="2400" kern="0">
                <a:solidFill>
                  <a:schemeClr val="tx2">
                    <a:lumMod val="50000"/>
                  </a:schemeClr>
                </a:solidFill>
                <a:ea typeface="微软雅黑" pitchFamily="34" charset="-122"/>
                <a:cs typeface="Arial" pitchFamily="34" charset="0"/>
              </a:rPr>
              <a:t>以及</a:t>
            </a:r>
            <a:r>
              <a:rPr lang="en-US" altLang="zh-CN" sz="2400" kern="0">
                <a:solidFill>
                  <a:srgbClr val="0070C0"/>
                </a:solidFill>
                <a:ea typeface="微软雅黑" pitchFamily="34" charset="-122"/>
                <a:cs typeface="Arial" pitchFamily="34" charset="0"/>
              </a:rPr>
              <a:t>完整系统的路径规划</a:t>
            </a:r>
            <a:r>
              <a:rPr lang="en-US" altLang="zh-CN" sz="2400" kern="0">
                <a:solidFill>
                  <a:schemeClr val="tx2">
                    <a:lumMod val="50000"/>
                  </a:schemeClr>
                </a:solidFill>
                <a:ea typeface="微软雅黑" pitchFamily="34" charset="-122"/>
                <a:cs typeface="Arial" pitchFamily="34" charset="0"/>
              </a:rPr>
              <a:t>。</a:t>
            </a:r>
          </a:p>
          <a:p>
            <a:pPr>
              <a:spcBef>
                <a:spcPts val="0"/>
              </a:spcBef>
              <a:spcAft>
                <a:spcPts val="0"/>
              </a:spcAft>
              <a:defRPr/>
            </a:pPr>
            <a:endParaRPr lang="en-US" altLang="zh-CN" kern="0">
              <a:solidFill>
                <a:schemeClr val="tx2">
                  <a:lumMod val="50000"/>
                </a:schemeClr>
              </a:solidFill>
              <a:ea typeface="微软雅黑" pitchFamily="34" charset="-122"/>
              <a:cs typeface="Arial" pitchFamily="34" charset="0"/>
            </a:endParaRPr>
          </a:p>
          <a:p>
            <a:pPr>
              <a:spcBef>
                <a:spcPts val="0"/>
              </a:spcBef>
              <a:spcAft>
                <a:spcPts val="0"/>
              </a:spcAft>
              <a:buFontTx/>
              <a:buNone/>
              <a:defRPr/>
            </a:pPr>
            <a:endParaRPr lang="en-US" altLang="zh-CN" kern="0" dirty="0">
              <a:solidFill>
                <a:schemeClr val="tx2">
                  <a:lumMod val="50000"/>
                </a:schemeClr>
              </a:solidFill>
              <a:ea typeface="微软雅黑" pitchFamily="34" charset="-122"/>
              <a:cs typeface="Arial" pitchFamily="34" charset="0"/>
            </a:endParaRPr>
          </a:p>
        </p:txBody>
      </p:sp>
      <p:sp>
        <p:nvSpPr>
          <p:cNvPr id="5" name="TextBox 29"/>
          <p:cNvSpPr txBox="1"/>
          <p:nvPr/>
        </p:nvSpPr>
        <p:spPr>
          <a:xfrm flipH="1">
            <a:off x="493712" y="1497013"/>
            <a:ext cx="8650287" cy="830997"/>
          </a:xfrm>
          <a:prstGeom prst="rect">
            <a:avLst/>
          </a:prstGeom>
          <a:noFill/>
        </p:spPr>
        <p:txBody>
          <a:bodyPr wrap="square">
            <a:spAutoFit/>
          </a:bodyPr>
          <a:lstStyle/>
          <a:p>
            <a:pPr>
              <a:spcBef>
                <a:spcPts val="0"/>
              </a:spcBef>
              <a:spcAft>
                <a:spcPts val="0"/>
              </a:spcAft>
              <a:buFontTx/>
              <a:buNone/>
              <a:defRPr/>
            </a:pPr>
            <a:r>
              <a:rPr lang="en-US" altLang="zh-CN" sz="1400" kern="0" dirty="0">
                <a:solidFill>
                  <a:schemeClr val="bg2">
                    <a:lumMod val="10000"/>
                  </a:schemeClr>
                </a:solidFill>
                <a:ea typeface="微软雅黑" pitchFamily="34" charset="-122"/>
                <a:cs typeface="Arial" pitchFamily="34" charset="0"/>
              </a:rPr>
              <a:t>     </a:t>
            </a:r>
            <a:r>
              <a:rPr lang="en-US" altLang="zh-CN" kern="0" dirty="0">
                <a:solidFill>
                  <a:schemeClr val="bg2">
                    <a:lumMod val="10000"/>
                  </a:schemeClr>
                </a:solidFill>
                <a:ea typeface="微软雅黑" pitchFamily="34" charset="-122"/>
                <a:cs typeface="Arial" pitchFamily="34" charset="0"/>
              </a:rPr>
              <a:t>   </a:t>
            </a:r>
            <a:r>
              <a:rPr lang="en-US" altLang="zh-CN" sz="2400" kern="0" dirty="0">
                <a:solidFill>
                  <a:schemeClr val="bg2">
                    <a:lumMod val="10000"/>
                  </a:schemeClr>
                </a:solidFill>
                <a:ea typeface="微软雅黑" pitchFamily="34" charset="-122"/>
                <a:cs typeface="Arial" pitchFamily="34" charset="0"/>
              </a:rPr>
              <a:t>根据外界环境中障碍物是否移动，可以分为</a:t>
            </a:r>
            <a:r>
              <a:rPr lang="en-US" altLang="zh-CN" sz="2400" kern="0" dirty="0">
                <a:solidFill>
                  <a:srgbClr val="0070C0"/>
                </a:solidFill>
                <a:ea typeface="微软雅黑" pitchFamily="34" charset="-122"/>
                <a:cs typeface="Arial" pitchFamily="34" charset="0"/>
              </a:rPr>
              <a:t>环境静止不变的静态规划</a:t>
            </a:r>
            <a:r>
              <a:rPr lang="en-US" altLang="zh-CN" sz="2400" kern="0" dirty="0">
                <a:solidFill>
                  <a:schemeClr val="bg2">
                    <a:lumMod val="10000"/>
                  </a:schemeClr>
                </a:solidFill>
                <a:ea typeface="微软雅黑" pitchFamily="34" charset="-122"/>
                <a:cs typeface="Arial" pitchFamily="34" charset="0"/>
              </a:rPr>
              <a:t>以及</a:t>
            </a:r>
            <a:r>
              <a:rPr lang="en-US" altLang="zh-CN" sz="2400" kern="0" dirty="0">
                <a:solidFill>
                  <a:srgbClr val="0070C0"/>
                </a:solidFill>
                <a:ea typeface="微软雅黑" pitchFamily="34" charset="-122"/>
                <a:cs typeface="Arial" pitchFamily="34" charset="0"/>
              </a:rPr>
              <a:t>障碍物运动的动态规划</a:t>
            </a:r>
            <a:r>
              <a:rPr lang="en-US" altLang="zh-CN" sz="2400" kern="0" dirty="0">
                <a:solidFill>
                  <a:schemeClr val="bg2">
                    <a:lumMod val="10000"/>
                  </a:schemeClr>
                </a:solidFill>
                <a:ea typeface="微软雅黑" pitchFamily="34" charset="-122"/>
                <a:cs typeface="Arial"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3" name="标题 1"/>
          <p:cNvSpPr>
            <a:spLocks noGrp="1" noChangeArrowheads="1"/>
          </p:cNvSpPr>
          <p:nvPr>
            <p:ph type="title"/>
          </p:nvPr>
        </p:nvSpPr>
        <p:spPr>
          <a:xfrm>
            <a:off x="-16617" y="609674"/>
            <a:ext cx="4588617" cy="731838"/>
          </a:xfrm>
        </p:spPr>
        <p:txBody>
          <a:bodyPr/>
          <a:lstStyle/>
          <a:p>
            <a:r>
              <a:rPr lang="zh-CN" altLang="en-US" sz="2800" smtClean="0"/>
              <a:t>智能规划</a:t>
            </a:r>
            <a:r>
              <a:rPr lang="en-US" altLang="zh-CN" sz="2800" smtClean="0"/>
              <a:t>——</a:t>
            </a:r>
            <a:r>
              <a:rPr lang="zh-CN" altLang="en-US" sz="2800" smtClean="0"/>
              <a:t>神经网络算法</a:t>
            </a:r>
          </a:p>
        </p:txBody>
      </p:sp>
      <p:sp>
        <p:nvSpPr>
          <p:cNvPr id="5" name="Rectangle 1"/>
          <p:cNvSpPr/>
          <p:nvPr/>
        </p:nvSpPr>
        <p:spPr>
          <a:xfrm>
            <a:off x="0" y="2571750"/>
            <a:ext cx="9144000" cy="28003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noProof="1">
              <a:solidFill>
                <a:srgbClr val="FFFFFF"/>
              </a:solidFill>
            </a:endParaRPr>
          </a:p>
        </p:txBody>
      </p:sp>
      <p:sp>
        <p:nvSpPr>
          <p:cNvPr id="11" name="Title 13"/>
          <p:cNvSpPr>
            <a:spLocks noGrp="1" noChangeArrowheads="1"/>
          </p:cNvSpPr>
          <p:nvPr/>
        </p:nvSpPr>
        <p:spPr bwMode="auto">
          <a:xfrm>
            <a:off x="7956550" y="3370263"/>
            <a:ext cx="5143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a:r>
              <a:rPr lang="zh-CN" altLang="en-US" sz="4400">
                <a:solidFill>
                  <a:schemeClr val="bg1"/>
                </a:solidFill>
                <a:latin typeface="微软雅黑" pitchFamily="34" charset="-122"/>
                <a:ea typeface="微软雅黑" pitchFamily="34" charset="-122"/>
              </a:rPr>
              <a:t>背</a:t>
            </a:r>
          </a:p>
          <a:p>
            <a:pPr algn="r"/>
            <a:r>
              <a:rPr lang="zh-CN" altLang="en-US" sz="4400">
                <a:solidFill>
                  <a:schemeClr val="bg1"/>
                </a:solidFill>
                <a:latin typeface="微软雅黑" pitchFamily="34" charset="-122"/>
                <a:ea typeface="微软雅黑" pitchFamily="34" charset="-122"/>
              </a:rPr>
              <a:t>景</a:t>
            </a:r>
          </a:p>
          <a:p>
            <a:pPr algn="r"/>
            <a:r>
              <a:rPr lang="zh-CN" altLang="en-US" sz="4400">
                <a:solidFill>
                  <a:schemeClr val="bg1"/>
                </a:solidFill>
                <a:latin typeface="微软雅黑" pitchFamily="34" charset="-122"/>
                <a:ea typeface="微软雅黑" pitchFamily="34" charset="-122"/>
              </a:rPr>
              <a:t>介</a:t>
            </a:r>
          </a:p>
          <a:p>
            <a:pPr algn="r"/>
            <a:r>
              <a:rPr lang="zh-CN" altLang="en-US" sz="4400">
                <a:solidFill>
                  <a:schemeClr val="bg1"/>
                </a:solidFill>
                <a:latin typeface="微软雅黑" pitchFamily="34" charset="-122"/>
                <a:ea typeface="微软雅黑" pitchFamily="34" charset="-122"/>
              </a:rPr>
              <a:t>绍</a:t>
            </a:r>
          </a:p>
        </p:txBody>
      </p:sp>
      <p:sp>
        <p:nvSpPr>
          <p:cNvPr id="48132" name="文本框 11"/>
          <p:cNvSpPr txBox="1">
            <a:spLocks noChangeArrowheads="1"/>
          </p:cNvSpPr>
          <p:nvPr/>
        </p:nvSpPr>
        <p:spPr bwMode="auto">
          <a:xfrm>
            <a:off x="396875" y="2955925"/>
            <a:ext cx="7199313"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Calibri" pitchFamily="34" charset="0"/>
                <a:cs typeface="Arial" pitchFamily="34" charset="0"/>
              </a:rPr>
              <a:t>        </a:t>
            </a:r>
            <a:r>
              <a:rPr lang="en-US" altLang="zh-CN" sz="2400">
                <a:latin typeface="Calibri" pitchFamily="34" charset="0"/>
                <a:cs typeface="Arial" pitchFamily="34" charset="0"/>
              </a:rPr>
              <a:t>   </a:t>
            </a:r>
            <a:r>
              <a:rPr lang="zh-CN" altLang="en-US" sz="2400">
                <a:solidFill>
                  <a:srgbClr val="202020"/>
                </a:solidFill>
                <a:latin typeface="Calibri" pitchFamily="34" charset="0"/>
                <a:cs typeface="Arial" pitchFamily="34" charset="0"/>
              </a:rPr>
              <a:t>人工神经网络是由大量的处理单元（神经元）广泛连接组成的人工网络，其反映了人脑的基本特性，但是并非是人脑神经系统的真实写照，而只是对人脑的抽象、简化和模拟。它是一门根植于神经科学、数学、统计学、物理学、计算机科学及工程等学科的技术。</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1"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8132"/>
                                        </p:tgtEl>
                                        <p:attrNameLst>
                                          <p:attrName>style.visibility</p:attrName>
                                        </p:attrNameLst>
                                      </p:cBhvr>
                                      <p:to>
                                        <p:strVal val="visible"/>
                                      </p:to>
                                    </p:set>
                                    <p:anim calcmode="lin" valueType="num">
                                      <p:cBhvr additive="base">
                                        <p:cTn id="26" dur="500" fill="hold"/>
                                        <p:tgtEl>
                                          <p:spTgt spid="48132"/>
                                        </p:tgtEl>
                                        <p:attrNameLst>
                                          <p:attrName>ppt_x</p:attrName>
                                        </p:attrNameLst>
                                      </p:cBhvr>
                                      <p:tavLst>
                                        <p:tav tm="0">
                                          <p:val>
                                            <p:strVal val="#ppt_x"/>
                                          </p:val>
                                        </p:tav>
                                        <p:tav tm="100000">
                                          <p:val>
                                            <p:strVal val="#ppt_x"/>
                                          </p:val>
                                        </p:tav>
                                      </p:tavLst>
                                    </p:anim>
                                    <p:anim calcmode="lin" valueType="num">
                                      <p:cBhvr additive="base">
                                        <p:cTn id="27"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11" grpId="0"/>
      <p:bldP spid="11" grpId="1"/>
      <p:bldP spid="481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标题 1"/>
          <p:cNvSpPr>
            <a:spLocks noGrp="1" noChangeArrowheads="1"/>
          </p:cNvSpPr>
          <p:nvPr>
            <p:ph type="title"/>
          </p:nvPr>
        </p:nvSpPr>
        <p:spPr>
          <a:xfrm>
            <a:off x="80664" y="762070"/>
            <a:ext cx="2433990" cy="731838"/>
          </a:xfrm>
        </p:spPr>
        <p:txBody>
          <a:bodyPr/>
          <a:lstStyle/>
          <a:p>
            <a:r>
              <a:rPr lang="zh-CN" altLang="en-US" sz="2800" smtClean="0"/>
              <a:t>生物知识回顾</a:t>
            </a:r>
          </a:p>
        </p:txBody>
      </p:sp>
      <p:sp>
        <p:nvSpPr>
          <p:cNvPr id="49154" name="文本框 3"/>
          <p:cNvSpPr txBox="1">
            <a:spLocks noChangeArrowheads="1"/>
          </p:cNvSpPr>
          <p:nvPr/>
        </p:nvSpPr>
        <p:spPr bwMode="auto">
          <a:xfrm>
            <a:off x="500304" y="1615192"/>
            <a:ext cx="765492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t>在人的大脑皮层当中大约存在100亿个神经元，人工神经网络也是有大量的处理单元广泛互相连接而成的。人工神经元是人工神经网络的基本组成单位，其模仿的是人类大脑中的生物生物神经元，神经元是构成生物神经系统结构和功能的基本单位，也是信息处理的基本单位。</a:t>
            </a:r>
          </a:p>
        </p:txBody>
      </p:sp>
      <p:pic>
        <p:nvPicPr>
          <p:cNvPr id="49155"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656013"/>
            <a:ext cx="3575050" cy="228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文本框 5"/>
          <p:cNvSpPr txBox="1">
            <a:spLocks noChangeArrowheads="1"/>
          </p:cNvSpPr>
          <p:nvPr/>
        </p:nvSpPr>
        <p:spPr bwMode="auto">
          <a:xfrm>
            <a:off x="1338263" y="6107113"/>
            <a:ext cx="1833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生物神经元模型</a:t>
            </a:r>
          </a:p>
        </p:txBody>
      </p:sp>
      <p:graphicFrame>
        <p:nvGraphicFramePr>
          <p:cNvPr id="49157" name="对象 110"/>
          <p:cNvGraphicFramePr>
            <a:graphicFrameLocks/>
          </p:cNvGraphicFramePr>
          <p:nvPr/>
        </p:nvGraphicFramePr>
        <p:xfrm>
          <a:off x="4632325" y="3705225"/>
          <a:ext cx="3727450" cy="2163763"/>
        </p:xfrm>
        <a:graphic>
          <a:graphicData uri="http://schemas.openxmlformats.org/presentationml/2006/ole">
            <mc:AlternateContent xmlns:mc="http://schemas.openxmlformats.org/markup-compatibility/2006">
              <mc:Choice xmlns:v="urn:schemas-microsoft-com:vml" Requires="v">
                <p:oleObj spid="_x0000_s50213" r:id="rId4" imgW="2680560" imgH="1464120" progId="Visio.Drawing.11">
                  <p:embed/>
                </p:oleObj>
              </mc:Choice>
              <mc:Fallback>
                <p:oleObj r:id="rId4" imgW="2680560" imgH="1464120" progId="Visio.Drawing.11">
                  <p:embed/>
                  <p:pic>
                    <p:nvPicPr>
                      <p:cNvPr id="0" name="对象 1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2325" y="3705225"/>
                        <a:ext cx="3727450" cy="2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158" name="文本框 7"/>
          <p:cNvSpPr txBox="1">
            <a:spLocks noChangeArrowheads="1"/>
          </p:cNvSpPr>
          <p:nvPr/>
        </p:nvSpPr>
        <p:spPr bwMode="auto">
          <a:xfrm>
            <a:off x="5318125" y="6083300"/>
            <a:ext cx="18335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人工神经元模型</a:t>
            </a:r>
          </a:p>
        </p:txBody>
      </p:sp>
      <mc:AlternateContent xmlns:mc="http://schemas.openxmlformats.org/markup-compatibility/2006">
        <mc:Choice xmlns:p14="http://schemas.microsoft.com/office/powerpoint/2010/main" Requires="p14">
          <p:contentPart p14:bwMode="auto" r:id="rId6">
            <p14:nvContentPartPr>
              <p14:cNvPr id="2" name="墨迹 1"/>
              <p14:cNvContentPartPr/>
              <p14:nvPr/>
            </p14:nvContentPartPr>
            <p14:xfrm>
              <a:off x="4184490" y="1493908"/>
              <a:ext cx="4623120" cy="5442480"/>
            </p14:xfrm>
          </p:contentPart>
        </mc:Choice>
        <mc:Fallback>
          <p:pic>
            <p:nvPicPr>
              <p:cNvPr id="2" name="墨迹 1"/>
              <p:cNvPicPr/>
              <p:nvPr/>
            </p:nvPicPr>
            <p:blipFill>
              <a:blip r:embed="rId7"/>
              <a:stretch>
                <a:fillRect/>
              </a:stretch>
            </p:blipFill>
            <p:spPr>
              <a:xfrm>
                <a:off x="4175130" y="1484548"/>
                <a:ext cx="4641840" cy="54612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ppt_x"/>
                                          </p:val>
                                        </p:tav>
                                        <p:tav tm="100000">
                                          <p:val>
                                            <p:strVal val="#ppt_x"/>
                                          </p:val>
                                        </p:tav>
                                      </p:tavLst>
                                    </p:anim>
                                    <p:anim calcmode="lin" valueType="num">
                                      <p:cBhvr additive="base">
                                        <p:cTn id="8" dur="500" fill="hold"/>
                                        <p:tgtEl>
                                          <p:spTgt spid="491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9155"/>
                                        </p:tgtEl>
                                        <p:attrNameLst>
                                          <p:attrName>style.visibility</p:attrName>
                                        </p:attrNameLst>
                                      </p:cBhvr>
                                      <p:to>
                                        <p:strVal val="visible"/>
                                      </p:to>
                                    </p:set>
                                    <p:anim calcmode="lin" valueType="num">
                                      <p:cBhvr additive="base">
                                        <p:cTn id="13" dur="500" fill="hold"/>
                                        <p:tgtEl>
                                          <p:spTgt spid="49155"/>
                                        </p:tgtEl>
                                        <p:attrNameLst>
                                          <p:attrName>ppt_x</p:attrName>
                                        </p:attrNameLst>
                                      </p:cBhvr>
                                      <p:tavLst>
                                        <p:tav tm="0">
                                          <p:val>
                                            <p:strVal val="#ppt_x"/>
                                          </p:val>
                                        </p:tav>
                                        <p:tav tm="100000">
                                          <p:val>
                                            <p:strVal val="#ppt_x"/>
                                          </p:val>
                                        </p:tav>
                                      </p:tavLst>
                                    </p:anim>
                                    <p:anim calcmode="lin" valueType="num">
                                      <p:cBhvr additive="base">
                                        <p:cTn id="14" dur="500" fill="hold"/>
                                        <p:tgtEl>
                                          <p:spTgt spid="4915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9156"/>
                                        </p:tgtEl>
                                        <p:attrNameLst>
                                          <p:attrName>style.visibility</p:attrName>
                                        </p:attrNameLst>
                                      </p:cBhvr>
                                      <p:to>
                                        <p:strVal val="visible"/>
                                      </p:to>
                                    </p:set>
                                    <p:anim calcmode="lin" valueType="num">
                                      <p:cBhvr additive="base">
                                        <p:cTn id="17" dur="500" fill="hold"/>
                                        <p:tgtEl>
                                          <p:spTgt spid="49156"/>
                                        </p:tgtEl>
                                        <p:attrNameLst>
                                          <p:attrName>ppt_x</p:attrName>
                                        </p:attrNameLst>
                                      </p:cBhvr>
                                      <p:tavLst>
                                        <p:tav tm="0">
                                          <p:val>
                                            <p:strVal val="#ppt_x"/>
                                          </p:val>
                                        </p:tav>
                                        <p:tav tm="100000">
                                          <p:val>
                                            <p:strVal val="#ppt_x"/>
                                          </p:val>
                                        </p:tav>
                                      </p:tavLst>
                                    </p:anim>
                                    <p:anim calcmode="lin" valueType="num">
                                      <p:cBhvr additive="base">
                                        <p:cTn id="18"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9157"/>
                                        </p:tgtEl>
                                        <p:attrNameLst>
                                          <p:attrName>style.visibility</p:attrName>
                                        </p:attrNameLst>
                                      </p:cBhvr>
                                      <p:to>
                                        <p:strVal val="visible"/>
                                      </p:to>
                                    </p:set>
                                    <p:anim calcmode="lin" valueType="num">
                                      <p:cBhvr additive="base">
                                        <p:cTn id="23" dur="500" fill="hold"/>
                                        <p:tgtEl>
                                          <p:spTgt spid="49157"/>
                                        </p:tgtEl>
                                        <p:attrNameLst>
                                          <p:attrName>ppt_x</p:attrName>
                                        </p:attrNameLst>
                                      </p:cBhvr>
                                      <p:tavLst>
                                        <p:tav tm="0">
                                          <p:val>
                                            <p:strVal val="#ppt_x"/>
                                          </p:val>
                                        </p:tav>
                                        <p:tav tm="100000">
                                          <p:val>
                                            <p:strVal val="#ppt_x"/>
                                          </p:val>
                                        </p:tav>
                                      </p:tavLst>
                                    </p:anim>
                                    <p:anim calcmode="lin" valueType="num">
                                      <p:cBhvr additive="base">
                                        <p:cTn id="24" dur="500" fill="hold"/>
                                        <p:tgtEl>
                                          <p:spTgt spid="4915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9158"/>
                                        </p:tgtEl>
                                        <p:attrNameLst>
                                          <p:attrName>style.visibility</p:attrName>
                                        </p:attrNameLst>
                                      </p:cBhvr>
                                      <p:to>
                                        <p:strVal val="visible"/>
                                      </p:to>
                                    </p:set>
                                    <p:anim calcmode="lin" valueType="num">
                                      <p:cBhvr additive="base">
                                        <p:cTn id="27" dur="500" fill="hold"/>
                                        <p:tgtEl>
                                          <p:spTgt spid="49158"/>
                                        </p:tgtEl>
                                        <p:attrNameLst>
                                          <p:attrName>ppt_x</p:attrName>
                                        </p:attrNameLst>
                                      </p:cBhvr>
                                      <p:tavLst>
                                        <p:tav tm="0">
                                          <p:val>
                                            <p:strVal val="#ppt_x"/>
                                          </p:val>
                                        </p:tav>
                                        <p:tav tm="100000">
                                          <p:val>
                                            <p:strVal val="#ppt_x"/>
                                          </p:val>
                                        </p:tav>
                                      </p:tavLst>
                                    </p:anim>
                                    <p:anim calcmode="lin" valueType="num">
                                      <p:cBhvr additive="base">
                                        <p:cTn id="28" dur="500" fill="hold"/>
                                        <p:tgtEl>
                                          <p:spTgt spid="491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6" grpId="0"/>
      <p:bldP spid="4915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标题 1"/>
          <p:cNvSpPr>
            <a:spLocks noGrp="1" noChangeArrowheads="1"/>
          </p:cNvSpPr>
          <p:nvPr>
            <p:ph type="title"/>
          </p:nvPr>
        </p:nvSpPr>
        <p:spPr>
          <a:xfrm>
            <a:off x="141849" y="609674"/>
            <a:ext cx="2366986" cy="731838"/>
          </a:xfrm>
        </p:spPr>
        <p:txBody>
          <a:bodyPr/>
          <a:lstStyle/>
          <a:p>
            <a:r>
              <a:rPr lang="zh-CN" altLang="en-US" sz="2800" smtClean="0"/>
              <a:t>生物知识回顾</a:t>
            </a:r>
          </a:p>
        </p:txBody>
      </p:sp>
      <p:sp>
        <p:nvSpPr>
          <p:cNvPr id="50178" name="文本框 3"/>
          <p:cNvSpPr txBox="1">
            <a:spLocks noChangeArrowheads="1"/>
          </p:cNvSpPr>
          <p:nvPr/>
        </p:nvSpPr>
        <p:spPr bwMode="auto">
          <a:xfrm>
            <a:off x="782388" y="1461308"/>
            <a:ext cx="60007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神经元主要是由细胞体、树突、轴突以及突触组成。</a:t>
            </a:r>
          </a:p>
        </p:txBody>
      </p:sp>
      <p:graphicFrame>
        <p:nvGraphicFramePr>
          <p:cNvPr id="50179" name="对象 109"/>
          <p:cNvGraphicFramePr>
            <a:graphicFrameLocks/>
          </p:cNvGraphicFramePr>
          <p:nvPr>
            <p:extLst>
              <p:ext uri="{D42A27DB-BD31-4B8C-83A1-F6EECF244321}">
                <p14:modId xmlns:p14="http://schemas.microsoft.com/office/powerpoint/2010/main" val="1936132706"/>
              </p:ext>
            </p:extLst>
          </p:nvPr>
        </p:nvGraphicFramePr>
        <p:xfrm>
          <a:off x="1791000" y="1829261"/>
          <a:ext cx="4924425" cy="1589088"/>
        </p:xfrm>
        <a:graphic>
          <a:graphicData uri="http://schemas.openxmlformats.org/presentationml/2006/ole">
            <mc:AlternateContent xmlns:mc="http://schemas.openxmlformats.org/markup-compatibility/2006">
              <mc:Choice xmlns:v="urn:schemas-microsoft-com:vml" Requires="v">
                <p:oleObj spid="_x0000_s51237" r:id="rId3" imgW="3043440" imgH="810000" progId="Visio.Drawing.11">
                  <p:embed/>
                </p:oleObj>
              </mc:Choice>
              <mc:Fallback>
                <p:oleObj r:id="rId3" imgW="3043440" imgH="810000" progId="Visio.Drawing.11">
                  <p:embed/>
                  <p:pic>
                    <p:nvPicPr>
                      <p:cNvPr id="0" name="对象 10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1000" y="1829261"/>
                        <a:ext cx="4924425" cy="158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0180" name="文本框 4"/>
          <p:cNvSpPr txBox="1">
            <a:spLocks noChangeArrowheads="1"/>
          </p:cNvSpPr>
          <p:nvPr/>
        </p:nvSpPr>
        <p:spPr bwMode="auto">
          <a:xfrm>
            <a:off x="3181950" y="3487105"/>
            <a:ext cx="25733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信息在神经元中的传递</a:t>
            </a:r>
          </a:p>
        </p:txBody>
      </p:sp>
      <p:sp>
        <p:nvSpPr>
          <p:cNvPr id="6" name="矩形 5"/>
          <p:cNvSpPr/>
          <p:nvPr/>
        </p:nvSpPr>
        <p:spPr>
          <a:xfrm>
            <a:off x="111945" y="4558665"/>
            <a:ext cx="5444119" cy="461665"/>
          </a:xfrm>
          <a:prstGeom prst="rect">
            <a:avLst/>
          </a:prstGeom>
          <a:noFill/>
          <a:ln>
            <a:noFill/>
          </a:ln>
        </p:spPr>
        <p:txBody>
          <a:bodyPr wrap="none">
            <a:spAutoFit/>
            <a:scene3d>
              <a:camera prst="orthographicFront"/>
              <a:lightRig rig="threePt" dir="t"/>
            </a:scene3d>
          </a:bodyPr>
          <a:lstStyle/>
          <a:p>
            <a:pPr algn="ctr"/>
            <a:r>
              <a:rPr lang="zh-CN" altLang="en-US" sz="2400" b="1" noProof="1">
                <a:cs typeface="+mn-ea"/>
              </a:rPr>
              <a:t>人工神经网络权值学习的生物学基础：</a:t>
            </a:r>
            <a:endParaRPr lang="zh-CN" altLang="en-US" sz="2400" b="1" noProof="1"/>
          </a:p>
        </p:txBody>
      </p:sp>
      <p:sp>
        <p:nvSpPr>
          <p:cNvPr id="50182" name="文本框 6"/>
          <p:cNvSpPr txBox="1">
            <a:spLocks noChangeArrowheads="1"/>
          </p:cNvSpPr>
          <p:nvPr/>
        </p:nvSpPr>
        <p:spPr bwMode="auto">
          <a:xfrm>
            <a:off x="400050" y="5146675"/>
            <a:ext cx="85914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000"/>
              <a:t>神经元的神经键随着动作电位的脉冲激励方式与强度的变化，其电位传递作用可增强和减弱。</a:t>
            </a:r>
          </a:p>
        </p:txBody>
      </p:sp>
      <mc:AlternateContent xmlns:mc="http://schemas.openxmlformats.org/markup-compatibility/2006" xmlns:p14="http://schemas.microsoft.com/office/powerpoint/2010/main">
        <mc:Choice Requires="p14">
          <p:contentPart p14:bwMode="auto" r:id="rId5">
            <p14:nvContentPartPr>
              <p14:cNvPr id="2" name="墨迹 1"/>
              <p14:cNvContentPartPr/>
              <p14:nvPr/>
            </p14:nvContentPartPr>
            <p14:xfrm>
              <a:off x="857520" y="3867120"/>
              <a:ext cx="1866960" cy="1435320"/>
            </p14:xfrm>
          </p:contentPart>
        </mc:Choice>
        <mc:Fallback xmlns="">
          <p:pic>
            <p:nvPicPr>
              <p:cNvPr id="2" name="墨迹 1"/>
              <p:cNvPicPr/>
              <p:nvPr/>
            </p:nvPicPr>
            <p:blipFill>
              <a:blip r:embed="rId6"/>
              <a:stretch>
                <a:fillRect/>
              </a:stretch>
            </p:blipFill>
            <p:spPr>
              <a:xfrm>
                <a:off x="848160" y="3857760"/>
                <a:ext cx="1885680" cy="145404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ppt_x"/>
                                          </p:val>
                                        </p:tav>
                                        <p:tav tm="100000">
                                          <p:val>
                                            <p:strVal val="#ppt_x"/>
                                          </p:val>
                                        </p:tav>
                                      </p:tavLst>
                                    </p:anim>
                                    <p:anim calcmode="lin" valueType="num">
                                      <p:cBhvr additive="base">
                                        <p:cTn id="8" dur="500" fill="hold"/>
                                        <p:tgtEl>
                                          <p:spTgt spid="5017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0179"/>
                                        </p:tgtEl>
                                        <p:attrNameLst>
                                          <p:attrName>style.visibility</p:attrName>
                                        </p:attrNameLst>
                                      </p:cBhvr>
                                      <p:to>
                                        <p:strVal val="visible"/>
                                      </p:to>
                                    </p:set>
                                    <p:anim calcmode="lin" valueType="num">
                                      <p:cBhvr additive="base">
                                        <p:cTn id="11" dur="500" fill="hold"/>
                                        <p:tgtEl>
                                          <p:spTgt spid="50179"/>
                                        </p:tgtEl>
                                        <p:attrNameLst>
                                          <p:attrName>ppt_x</p:attrName>
                                        </p:attrNameLst>
                                      </p:cBhvr>
                                      <p:tavLst>
                                        <p:tav tm="0">
                                          <p:val>
                                            <p:strVal val="#ppt_x"/>
                                          </p:val>
                                        </p:tav>
                                        <p:tav tm="100000">
                                          <p:val>
                                            <p:strVal val="#ppt_x"/>
                                          </p:val>
                                        </p:tav>
                                      </p:tavLst>
                                    </p:anim>
                                    <p:anim calcmode="lin" valueType="num">
                                      <p:cBhvr additive="base">
                                        <p:cTn id="12" dur="500" fill="hold"/>
                                        <p:tgtEl>
                                          <p:spTgt spid="5017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0180"/>
                                        </p:tgtEl>
                                        <p:attrNameLst>
                                          <p:attrName>style.visibility</p:attrName>
                                        </p:attrNameLst>
                                      </p:cBhvr>
                                      <p:to>
                                        <p:strVal val="visible"/>
                                      </p:to>
                                    </p:set>
                                    <p:anim calcmode="lin" valueType="num">
                                      <p:cBhvr additive="base">
                                        <p:cTn id="15" dur="500" fill="hold"/>
                                        <p:tgtEl>
                                          <p:spTgt spid="50180"/>
                                        </p:tgtEl>
                                        <p:attrNameLst>
                                          <p:attrName>ppt_x</p:attrName>
                                        </p:attrNameLst>
                                      </p:cBhvr>
                                      <p:tavLst>
                                        <p:tav tm="0">
                                          <p:val>
                                            <p:strVal val="#ppt_x"/>
                                          </p:val>
                                        </p:tav>
                                        <p:tav tm="100000">
                                          <p:val>
                                            <p:strVal val="#ppt_x"/>
                                          </p:val>
                                        </p:tav>
                                      </p:tavLst>
                                    </p:anim>
                                    <p:anim calcmode="lin" valueType="num">
                                      <p:cBhvr additive="base">
                                        <p:cTn id="16" dur="500" fill="hold"/>
                                        <p:tgtEl>
                                          <p:spTgt spid="50180"/>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0182"/>
                                        </p:tgtEl>
                                        <p:attrNameLst>
                                          <p:attrName>style.visibility</p:attrName>
                                        </p:attrNameLst>
                                      </p:cBhvr>
                                      <p:to>
                                        <p:strVal val="visible"/>
                                      </p:to>
                                    </p:set>
                                    <p:anim calcmode="lin" valueType="num">
                                      <p:cBhvr additive="base">
                                        <p:cTn id="25" dur="500" fill="hold"/>
                                        <p:tgtEl>
                                          <p:spTgt spid="50182"/>
                                        </p:tgtEl>
                                        <p:attrNameLst>
                                          <p:attrName>ppt_x</p:attrName>
                                        </p:attrNameLst>
                                      </p:cBhvr>
                                      <p:tavLst>
                                        <p:tav tm="0">
                                          <p:val>
                                            <p:strVal val="#ppt_x"/>
                                          </p:val>
                                        </p:tav>
                                        <p:tav tm="100000">
                                          <p:val>
                                            <p:strVal val="#ppt_x"/>
                                          </p:val>
                                        </p:tav>
                                      </p:tavLst>
                                    </p:anim>
                                    <p:anim calcmode="lin" valueType="num">
                                      <p:cBhvr additive="base">
                                        <p:cTn id="26"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80" grpId="0"/>
      <p:bldP spid="6" grpId="0"/>
      <p:bldP spid="5018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标题 1"/>
          <p:cNvSpPr>
            <a:spLocks noGrp="1" noChangeArrowheads="1"/>
          </p:cNvSpPr>
          <p:nvPr>
            <p:ph type="title"/>
          </p:nvPr>
        </p:nvSpPr>
        <p:spPr>
          <a:xfrm>
            <a:off x="228600" y="685872"/>
            <a:ext cx="2747976" cy="731838"/>
          </a:xfrm>
        </p:spPr>
        <p:txBody>
          <a:bodyPr/>
          <a:lstStyle/>
          <a:p>
            <a:r>
              <a:rPr lang="zh-CN" altLang="en-US" sz="2800" smtClean="0"/>
              <a:t>人工神经元模型</a:t>
            </a:r>
          </a:p>
        </p:txBody>
      </p:sp>
      <p:graphicFrame>
        <p:nvGraphicFramePr>
          <p:cNvPr id="51202" name="对象 110"/>
          <p:cNvGraphicFramePr>
            <a:graphicFrameLocks/>
          </p:cNvGraphicFramePr>
          <p:nvPr>
            <p:extLst>
              <p:ext uri="{D42A27DB-BD31-4B8C-83A1-F6EECF244321}">
                <p14:modId xmlns:p14="http://schemas.microsoft.com/office/powerpoint/2010/main" val="1902839306"/>
              </p:ext>
            </p:extLst>
          </p:nvPr>
        </p:nvGraphicFramePr>
        <p:xfrm>
          <a:off x="412762" y="1790352"/>
          <a:ext cx="3702050" cy="2155825"/>
        </p:xfrm>
        <a:graphic>
          <a:graphicData uri="http://schemas.openxmlformats.org/presentationml/2006/ole">
            <mc:AlternateContent xmlns:mc="http://schemas.openxmlformats.org/markup-compatibility/2006">
              <mc:Choice xmlns:v="urn:schemas-microsoft-com:vml" Requires="v">
                <p:oleObj spid="_x0000_s52291" r:id="rId3" imgW="2680560" imgH="1464120" progId="Visio.Drawing.11">
                  <p:embed/>
                </p:oleObj>
              </mc:Choice>
              <mc:Fallback>
                <p:oleObj r:id="rId3" imgW="2680560" imgH="1464120" progId="Visio.Drawing.11">
                  <p:embed/>
                  <p:pic>
                    <p:nvPicPr>
                      <p:cNvPr id="0" name="对象 1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762" y="1790352"/>
                        <a:ext cx="3702050" cy="215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1203" name="文本框 3"/>
          <p:cNvSpPr txBox="1">
            <a:spLocks noChangeArrowheads="1"/>
          </p:cNvSpPr>
          <p:nvPr/>
        </p:nvSpPr>
        <p:spPr bwMode="auto">
          <a:xfrm>
            <a:off x="762100" y="4318819"/>
            <a:ext cx="2063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人工神经元模型</a:t>
            </a:r>
          </a:p>
        </p:txBody>
      </p:sp>
      <p:sp>
        <p:nvSpPr>
          <p:cNvPr id="51204" name="文本框 4"/>
          <p:cNvSpPr txBox="1">
            <a:spLocks noChangeArrowheads="1"/>
          </p:cNvSpPr>
          <p:nvPr/>
        </p:nvSpPr>
        <p:spPr bwMode="auto">
          <a:xfrm>
            <a:off x="4114812" y="1600248"/>
            <a:ext cx="2767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此模型的数学表达式为：</a:t>
            </a:r>
          </a:p>
        </p:txBody>
      </p:sp>
      <p:graphicFrame>
        <p:nvGraphicFramePr>
          <p:cNvPr id="51205" name="对象 23"/>
          <p:cNvGraphicFramePr>
            <a:graphicFrameLocks noChangeAspect="1"/>
          </p:cNvGraphicFramePr>
          <p:nvPr>
            <p:extLst>
              <p:ext uri="{D42A27DB-BD31-4B8C-83A1-F6EECF244321}">
                <p14:modId xmlns:p14="http://schemas.microsoft.com/office/powerpoint/2010/main" val="1714940870"/>
              </p:ext>
            </p:extLst>
          </p:nvPr>
        </p:nvGraphicFramePr>
        <p:xfrm>
          <a:off x="4783597" y="2085910"/>
          <a:ext cx="2981325" cy="993775"/>
        </p:xfrm>
        <a:graphic>
          <a:graphicData uri="http://schemas.openxmlformats.org/presentationml/2006/ole">
            <mc:AlternateContent xmlns:mc="http://schemas.openxmlformats.org/markup-compatibility/2006">
              <mc:Choice xmlns:v="urn:schemas-microsoft-com:vml" Requires="v">
                <p:oleObj spid="_x0000_s52292" r:id="rId5" imgW="1320546" imgH="440271" progId="Equation.KSEE3">
                  <p:embed/>
                </p:oleObj>
              </mc:Choice>
              <mc:Fallback>
                <p:oleObj r:id="rId5" imgW="1320546" imgH="440271" progId="Equation.KSEE3">
                  <p:embed/>
                  <p:pic>
                    <p:nvPicPr>
                      <p:cNvPr id="0" name="对象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3597" y="2085910"/>
                        <a:ext cx="2981325"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1206" name="文本框 6"/>
          <p:cNvSpPr txBox="1">
            <a:spLocks noChangeArrowheads="1"/>
          </p:cNvSpPr>
          <p:nvPr/>
        </p:nvSpPr>
        <p:spPr bwMode="auto">
          <a:xfrm>
            <a:off x="4783561" y="3305542"/>
            <a:ext cx="377507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式中x</a:t>
            </a:r>
            <a:r>
              <a:rPr lang="zh-CN" altLang="en-US" sz="2000" baseline="-25000">
                <a:latin typeface="Times New Roman" panose="02020603050405020304" pitchFamily="18" charset="0"/>
                <a:cs typeface="Times New Roman" panose="02020603050405020304" pitchFamily="18" charset="0"/>
              </a:rPr>
              <a:t>i</a:t>
            </a:r>
            <a:r>
              <a:rPr lang="zh-CN" altLang="en-US" sz="2000">
                <a:latin typeface="Times New Roman" panose="02020603050405020304" pitchFamily="18" charset="0"/>
                <a:cs typeface="Times New Roman" panose="02020603050405020304" pitchFamily="18" charset="0"/>
              </a:rPr>
              <a:t>(i=1,2,…N)为神经元i的输入信号，w</a:t>
            </a:r>
            <a:r>
              <a:rPr lang="zh-CN" altLang="en-US" sz="2000" baseline="-25000">
                <a:latin typeface="Times New Roman" panose="02020603050405020304" pitchFamily="18" charset="0"/>
                <a:cs typeface="Times New Roman" panose="02020603050405020304" pitchFamily="18" charset="0"/>
              </a:rPr>
              <a:t>ji</a:t>
            </a:r>
            <a:r>
              <a:rPr lang="zh-CN" altLang="en-US" sz="2000">
                <a:latin typeface="Times New Roman" panose="02020603050405020304" pitchFamily="18" charset="0"/>
                <a:cs typeface="Times New Roman" panose="02020603050405020304" pitchFamily="18" charset="0"/>
              </a:rPr>
              <a:t>为连接权系数，b</a:t>
            </a:r>
            <a:r>
              <a:rPr lang="zh-CN" altLang="en-US" sz="2000" baseline="-25000">
                <a:latin typeface="Times New Roman" panose="02020603050405020304" pitchFamily="18" charset="0"/>
                <a:cs typeface="Times New Roman" panose="02020603050405020304" pitchFamily="18" charset="0"/>
              </a:rPr>
              <a:t>j</a:t>
            </a:r>
            <a:r>
              <a:rPr lang="zh-CN" altLang="en-US" sz="2000">
                <a:latin typeface="Times New Roman" panose="02020603050405020304" pitchFamily="18" charset="0"/>
                <a:cs typeface="Times New Roman" panose="02020603050405020304" pitchFamily="18" charset="0"/>
              </a:rPr>
              <a:t>为神经元的偏移量，n为输入信号数目，yj是第j个神经元的输出，f(•)为激励函数。</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203"/>
                                        </p:tgtEl>
                                        <p:attrNameLst>
                                          <p:attrName>style.visibility</p:attrName>
                                        </p:attrNameLst>
                                      </p:cBhvr>
                                      <p:to>
                                        <p:strVal val="visible"/>
                                      </p:to>
                                    </p:set>
                                    <p:anim calcmode="lin" valueType="num">
                                      <p:cBhvr additive="base">
                                        <p:cTn id="11" dur="500" fill="hold"/>
                                        <p:tgtEl>
                                          <p:spTgt spid="51203"/>
                                        </p:tgtEl>
                                        <p:attrNameLst>
                                          <p:attrName>ppt_x</p:attrName>
                                        </p:attrNameLst>
                                      </p:cBhvr>
                                      <p:tavLst>
                                        <p:tav tm="0">
                                          <p:val>
                                            <p:strVal val="#ppt_x"/>
                                          </p:val>
                                        </p:tav>
                                        <p:tav tm="100000">
                                          <p:val>
                                            <p:strVal val="#ppt_x"/>
                                          </p:val>
                                        </p:tav>
                                      </p:tavLst>
                                    </p:anim>
                                    <p:anim calcmode="lin" valueType="num">
                                      <p:cBhvr additive="base">
                                        <p:cTn id="12"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1204"/>
                                        </p:tgtEl>
                                        <p:attrNameLst>
                                          <p:attrName>style.visibility</p:attrName>
                                        </p:attrNameLst>
                                      </p:cBhvr>
                                      <p:to>
                                        <p:strVal val="visible"/>
                                      </p:to>
                                    </p:set>
                                    <p:anim calcmode="lin" valueType="num">
                                      <p:cBhvr additive="base">
                                        <p:cTn id="17" dur="500" fill="hold"/>
                                        <p:tgtEl>
                                          <p:spTgt spid="51204"/>
                                        </p:tgtEl>
                                        <p:attrNameLst>
                                          <p:attrName>ppt_x</p:attrName>
                                        </p:attrNameLst>
                                      </p:cBhvr>
                                      <p:tavLst>
                                        <p:tav tm="0">
                                          <p:val>
                                            <p:strVal val="#ppt_x"/>
                                          </p:val>
                                        </p:tav>
                                        <p:tav tm="100000">
                                          <p:val>
                                            <p:strVal val="#ppt_x"/>
                                          </p:val>
                                        </p:tav>
                                      </p:tavLst>
                                    </p:anim>
                                    <p:anim calcmode="lin" valueType="num">
                                      <p:cBhvr additive="base">
                                        <p:cTn id="18" dur="500" fill="hold"/>
                                        <p:tgtEl>
                                          <p:spTgt spid="5120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1205"/>
                                        </p:tgtEl>
                                        <p:attrNameLst>
                                          <p:attrName>style.visibility</p:attrName>
                                        </p:attrNameLst>
                                      </p:cBhvr>
                                      <p:to>
                                        <p:strVal val="visible"/>
                                      </p:to>
                                    </p:set>
                                    <p:anim calcmode="lin" valueType="num">
                                      <p:cBhvr additive="base">
                                        <p:cTn id="21" dur="500" fill="hold"/>
                                        <p:tgtEl>
                                          <p:spTgt spid="51205"/>
                                        </p:tgtEl>
                                        <p:attrNameLst>
                                          <p:attrName>ppt_x</p:attrName>
                                        </p:attrNameLst>
                                      </p:cBhvr>
                                      <p:tavLst>
                                        <p:tav tm="0">
                                          <p:val>
                                            <p:strVal val="#ppt_x"/>
                                          </p:val>
                                        </p:tav>
                                        <p:tav tm="100000">
                                          <p:val>
                                            <p:strVal val="#ppt_x"/>
                                          </p:val>
                                        </p:tav>
                                      </p:tavLst>
                                    </p:anim>
                                    <p:anim calcmode="lin" valueType="num">
                                      <p:cBhvr additive="base">
                                        <p:cTn id="22" dur="500" fill="hold"/>
                                        <p:tgtEl>
                                          <p:spTgt spid="5120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1206"/>
                                        </p:tgtEl>
                                        <p:attrNameLst>
                                          <p:attrName>style.visibility</p:attrName>
                                        </p:attrNameLst>
                                      </p:cBhvr>
                                      <p:to>
                                        <p:strVal val="visible"/>
                                      </p:to>
                                    </p:set>
                                    <p:anim calcmode="lin" valueType="num">
                                      <p:cBhvr additive="base">
                                        <p:cTn id="25" dur="500" fill="hold"/>
                                        <p:tgtEl>
                                          <p:spTgt spid="51206"/>
                                        </p:tgtEl>
                                        <p:attrNameLst>
                                          <p:attrName>ppt_x</p:attrName>
                                        </p:attrNameLst>
                                      </p:cBhvr>
                                      <p:tavLst>
                                        <p:tav tm="0">
                                          <p:val>
                                            <p:strVal val="#ppt_x"/>
                                          </p:val>
                                        </p:tav>
                                        <p:tav tm="100000">
                                          <p:val>
                                            <p:strVal val="#ppt_x"/>
                                          </p:val>
                                        </p:tav>
                                      </p:tavLst>
                                    </p:anim>
                                    <p:anim calcmode="lin" valueType="num">
                                      <p:cBhvr additive="base">
                                        <p:cTn id="26" dur="500" fill="hold"/>
                                        <p:tgtEl>
                                          <p:spTgt spid="512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4" grpId="0"/>
      <p:bldP spid="5120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标题 1"/>
          <p:cNvSpPr>
            <a:spLocks noGrp="1" noChangeArrowheads="1"/>
          </p:cNvSpPr>
          <p:nvPr>
            <p:ph type="title"/>
          </p:nvPr>
        </p:nvSpPr>
        <p:spPr>
          <a:xfrm>
            <a:off x="0" y="641349"/>
            <a:ext cx="2443184" cy="731838"/>
          </a:xfrm>
        </p:spPr>
        <p:txBody>
          <a:bodyPr/>
          <a:lstStyle/>
          <a:p>
            <a:r>
              <a:rPr lang="zh-CN" altLang="en-US" sz="2800" smtClean="0"/>
              <a:t>激励函数类型</a:t>
            </a:r>
          </a:p>
        </p:txBody>
      </p:sp>
      <p:sp>
        <p:nvSpPr>
          <p:cNvPr id="52226" name="文本框 3"/>
          <p:cNvSpPr txBox="1">
            <a:spLocks noChangeArrowheads="1"/>
          </p:cNvSpPr>
          <p:nvPr/>
        </p:nvSpPr>
        <p:spPr bwMode="auto">
          <a:xfrm>
            <a:off x="335756" y="1608107"/>
            <a:ext cx="33797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阈值函数的表达式及</a:t>
            </a:r>
            <a:r>
              <a:rPr lang="zh-CN" altLang="en-US" sz="2000"/>
              <a:t>响应曲线</a:t>
            </a:r>
            <a:r>
              <a:rPr lang="zh-CN" altLang="en-US"/>
              <a:t>：</a:t>
            </a:r>
          </a:p>
        </p:txBody>
      </p:sp>
      <p:graphicFrame>
        <p:nvGraphicFramePr>
          <p:cNvPr id="52227" name="对象 25"/>
          <p:cNvGraphicFramePr>
            <a:graphicFrameLocks noChangeAspect="1"/>
          </p:cNvGraphicFramePr>
          <p:nvPr>
            <p:extLst>
              <p:ext uri="{D42A27DB-BD31-4B8C-83A1-F6EECF244321}">
                <p14:modId xmlns:p14="http://schemas.microsoft.com/office/powerpoint/2010/main" val="954291275"/>
              </p:ext>
            </p:extLst>
          </p:nvPr>
        </p:nvGraphicFramePr>
        <p:xfrm>
          <a:off x="1206499" y="2061640"/>
          <a:ext cx="1638300" cy="720725"/>
        </p:xfrm>
        <a:graphic>
          <a:graphicData uri="http://schemas.openxmlformats.org/presentationml/2006/ole">
            <mc:AlternateContent xmlns:mc="http://schemas.openxmlformats.org/markup-compatibility/2006">
              <mc:Choice xmlns:v="urn:schemas-microsoft-com:vml" Requires="v">
                <p:oleObj spid="_x0000_s53428" r:id="rId3" imgW="1061491" imgH="466323" progId="Equation.KSEE3">
                  <p:embed/>
                </p:oleObj>
              </mc:Choice>
              <mc:Fallback>
                <p:oleObj r:id="rId3" imgW="1061491" imgH="466323" progId="Equation.KSEE3">
                  <p:embed/>
                  <p:pic>
                    <p:nvPicPr>
                      <p:cNvPr id="0" name="对象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499" y="2061640"/>
                        <a:ext cx="16383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2228" name="对象 113"/>
          <p:cNvGraphicFramePr>
            <a:graphicFrameLocks/>
          </p:cNvGraphicFramePr>
          <p:nvPr>
            <p:extLst>
              <p:ext uri="{D42A27DB-BD31-4B8C-83A1-F6EECF244321}">
                <p14:modId xmlns:p14="http://schemas.microsoft.com/office/powerpoint/2010/main" val="3673451827"/>
              </p:ext>
            </p:extLst>
          </p:nvPr>
        </p:nvGraphicFramePr>
        <p:xfrm>
          <a:off x="2987035" y="1808162"/>
          <a:ext cx="1343025" cy="1504950"/>
        </p:xfrm>
        <a:graphic>
          <a:graphicData uri="http://schemas.openxmlformats.org/presentationml/2006/ole">
            <mc:AlternateContent xmlns:mc="http://schemas.openxmlformats.org/markup-compatibility/2006">
              <mc:Choice xmlns:v="urn:schemas-microsoft-com:vml" Requires="v">
                <p:oleObj spid="_x0000_s53429" r:id="rId5" imgW="1023480" imgH="1149120" progId="Visio.Drawing.11">
                  <p:embed/>
                </p:oleObj>
              </mc:Choice>
              <mc:Fallback>
                <p:oleObj r:id="rId5" imgW="1023480" imgH="1149120" progId="Visio.Drawing.11">
                  <p:embed/>
                  <p:pic>
                    <p:nvPicPr>
                      <p:cNvPr id="0" name="对象 1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035" y="1808162"/>
                        <a:ext cx="134302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2229" name="文本框 5"/>
          <p:cNvSpPr txBox="1">
            <a:spLocks noChangeArrowheads="1"/>
          </p:cNvSpPr>
          <p:nvPr/>
        </p:nvSpPr>
        <p:spPr bwMode="auto">
          <a:xfrm>
            <a:off x="315924" y="3143082"/>
            <a:ext cx="41036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t>符号函数的表达式及响应曲线：</a:t>
            </a:r>
          </a:p>
        </p:txBody>
      </p:sp>
      <p:graphicFrame>
        <p:nvGraphicFramePr>
          <p:cNvPr id="52230" name="对象 26"/>
          <p:cNvGraphicFramePr>
            <a:graphicFrameLocks noChangeAspect="1"/>
          </p:cNvGraphicFramePr>
          <p:nvPr>
            <p:extLst>
              <p:ext uri="{D42A27DB-BD31-4B8C-83A1-F6EECF244321}">
                <p14:modId xmlns:p14="http://schemas.microsoft.com/office/powerpoint/2010/main" val="3768545664"/>
              </p:ext>
            </p:extLst>
          </p:nvPr>
        </p:nvGraphicFramePr>
        <p:xfrm>
          <a:off x="939799" y="3998991"/>
          <a:ext cx="1905000" cy="788987"/>
        </p:xfrm>
        <a:graphic>
          <a:graphicData uri="http://schemas.openxmlformats.org/presentationml/2006/ole">
            <mc:AlternateContent xmlns:mc="http://schemas.openxmlformats.org/markup-compatibility/2006">
              <mc:Choice xmlns:v="urn:schemas-microsoft-com:vml" Requires="v">
                <p:oleObj spid="_x0000_s53430" r:id="rId7" imgW="1126438" imgH="466323" progId="Equation.KSEE3">
                  <p:embed/>
                </p:oleObj>
              </mc:Choice>
              <mc:Fallback>
                <p:oleObj r:id="rId7" imgW="1126438" imgH="466323" progId="Equation.KSEE3">
                  <p:embed/>
                  <p:pic>
                    <p:nvPicPr>
                      <p:cNvPr id="0" name="对象 2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9799" y="3998991"/>
                        <a:ext cx="1905000"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2231" name="对象 114"/>
          <p:cNvGraphicFramePr>
            <a:graphicFrameLocks/>
          </p:cNvGraphicFramePr>
          <p:nvPr>
            <p:extLst>
              <p:ext uri="{D42A27DB-BD31-4B8C-83A1-F6EECF244321}">
                <p14:modId xmlns:p14="http://schemas.microsoft.com/office/powerpoint/2010/main" val="1866239246"/>
              </p:ext>
            </p:extLst>
          </p:nvPr>
        </p:nvGraphicFramePr>
        <p:xfrm>
          <a:off x="2909913" y="3573217"/>
          <a:ext cx="1343025" cy="1504950"/>
        </p:xfrm>
        <a:graphic>
          <a:graphicData uri="http://schemas.openxmlformats.org/presentationml/2006/ole">
            <mc:AlternateContent xmlns:mc="http://schemas.openxmlformats.org/markup-compatibility/2006">
              <mc:Choice xmlns:v="urn:schemas-microsoft-com:vml" Requires="v">
                <p:oleObj spid="_x0000_s53431" r:id="rId9" imgW="1023480" imgH="1149120" progId="Visio.Drawing.11">
                  <p:embed/>
                </p:oleObj>
              </mc:Choice>
              <mc:Fallback>
                <p:oleObj r:id="rId9" imgW="1023480" imgH="1149120" progId="Visio.Drawing.11">
                  <p:embed/>
                  <p:pic>
                    <p:nvPicPr>
                      <p:cNvPr id="0" name="对象 114"/>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09913" y="3573217"/>
                        <a:ext cx="134302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文本框 3"/>
          <p:cNvSpPr txBox="1">
            <a:spLocks noChangeArrowheads="1"/>
          </p:cNvSpPr>
          <p:nvPr/>
        </p:nvSpPr>
        <p:spPr bwMode="auto">
          <a:xfrm>
            <a:off x="4330060" y="1641504"/>
            <a:ext cx="3579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t>分段函数的表达式及响应曲线：</a:t>
            </a:r>
          </a:p>
        </p:txBody>
      </p:sp>
      <p:graphicFrame>
        <p:nvGraphicFramePr>
          <p:cNvPr id="11" name="对象 27"/>
          <p:cNvGraphicFramePr>
            <a:graphicFrameLocks noChangeAspect="1"/>
          </p:cNvGraphicFramePr>
          <p:nvPr>
            <p:extLst>
              <p:ext uri="{D42A27DB-BD31-4B8C-83A1-F6EECF244321}">
                <p14:modId xmlns:p14="http://schemas.microsoft.com/office/powerpoint/2010/main" val="2724435320"/>
              </p:ext>
            </p:extLst>
          </p:nvPr>
        </p:nvGraphicFramePr>
        <p:xfrm>
          <a:off x="4845266" y="2061995"/>
          <a:ext cx="2913063" cy="1081087"/>
        </p:xfrm>
        <a:graphic>
          <a:graphicData uri="http://schemas.openxmlformats.org/presentationml/2006/ole">
            <mc:AlternateContent xmlns:mc="http://schemas.openxmlformats.org/markup-compatibility/2006">
              <mc:Choice xmlns:v="urn:schemas-microsoft-com:vml" Requires="v">
                <p:oleObj spid="_x0000_s53432" r:id="rId11" imgW="1917677" imgH="711317" progId="Equation.KSEE3">
                  <p:embed/>
                </p:oleObj>
              </mc:Choice>
              <mc:Fallback>
                <p:oleObj r:id="rId11" imgW="1917677" imgH="711317" progId="Equation.KSEE3">
                  <p:embed/>
                  <p:pic>
                    <p:nvPicPr>
                      <p:cNvPr id="53251" name="对象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45266" y="2061995"/>
                        <a:ext cx="2913063"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对象 115"/>
          <p:cNvGraphicFramePr>
            <a:graphicFrameLocks/>
          </p:cNvGraphicFramePr>
          <p:nvPr>
            <p:extLst>
              <p:ext uri="{D42A27DB-BD31-4B8C-83A1-F6EECF244321}">
                <p14:modId xmlns:p14="http://schemas.microsoft.com/office/powerpoint/2010/main" val="3640425069"/>
              </p:ext>
            </p:extLst>
          </p:nvPr>
        </p:nvGraphicFramePr>
        <p:xfrm>
          <a:off x="7623251" y="1373187"/>
          <a:ext cx="1776413" cy="1865312"/>
        </p:xfrm>
        <a:graphic>
          <a:graphicData uri="http://schemas.openxmlformats.org/presentationml/2006/ole">
            <mc:AlternateContent xmlns:mc="http://schemas.openxmlformats.org/markup-compatibility/2006">
              <mc:Choice xmlns:v="urn:schemas-microsoft-com:vml" Requires="v">
                <p:oleObj spid="_x0000_s53433" r:id="rId13" imgW="1133640" imgH="1149120" progId="Visio.Drawing.11">
                  <p:embed/>
                </p:oleObj>
              </mc:Choice>
              <mc:Fallback>
                <p:oleObj r:id="rId13" imgW="1133640" imgH="1149120" progId="Visio.Drawing.11">
                  <p:embed/>
                  <p:pic>
                    <p:nvPicPr>
                      <p:cNvPr id="53252" name="对象 115"/>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23251" y="1373187"/>
                        <a:ext cx="1776413" cy="186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文本框 5"/>
          <p:cNvSpPr txBox="1">
            <a:spLocks noChangeArrowheads="1"/>
          </p:cNvSpPr>
          <p:nvPr/>
        </p:nvSpPr>
        <p:spPr bwMode="auto">
          <a:xfrm>
            <a:off x="4561838" y="3215056"/>
            <a:ext cx="36759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S</a:t>
            </a:r>
            <a:r>
              <a:rPr lang="zh-CN" altLang="en-US" sz="2000"/>
              <a:t>型函数的表达式及响应曲线：</a:t>
            </a:r>
          </a:p>
        </p:txBody>
      </p:sp>
      <p:graphicFrame>
        <p:nvGraphicFramePr>
          <p:cNvPr id="14" name="对象 28"/>
          <p:cNvGraphicFramePr>
            <a:graphicFrameLocks noChangeAspect="1"/>
          </p:cNvGraphicFramePr>
          <p:nvPr>
            <p:extLst>
              <p:ext uri="{D42A27DB-BD31-4B8C-83A1-F6EECF244321}">
                <p14:modId xmlns:p14="http://schemas.microsoft.com/office/powerpoint/2010/main" val="2275142426"/>
              </p:ext>
            </p:extLst>
          </p:nvPr>
        </p:nvGraphicFramePr>
        <p:xfrm>
          <a:off x="5558618" y="4532484"/>
          <a:ext cx="1670050" cy="708025"/>
        </p:xfrm>
        <a:graphic>
          <a:graphicData uri="http://schemas.openxmlformats.org/presentationml/2006/ole">
            <mc:AlternateContent xmlns:mc="http://schemas.openxmlformats.org/markup-compatibility/2006">
              <mc:Choice xmlns:v="urn:schemas-microsoft-com:vml" Requires="v">
                <p:oleObj spid="_x0000_s53434" r:id="rId15" imgW="945173" imgH="401376" progId="Equation.KSEE3">
                  <p:embed/>
                </p:oleObj>
              </mc:Choice>
              <mc:Fallback>
                <p:oleObj r:id="rId15" imgW="945173" imgH="401376" progId="Equation.KSEE3">
                  <p:embed/>
                  <p:pic>
                    <p:nvPicPr>
                      <p:cNvPr id="53254" name="对象 2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558618" y="4532484"/>
                        <a:ext cx="1670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5" name="对象 66"/>
          <p:cNvGraphicFramePr>
            <a:graphicFrameLocks/>
          </p:cNvGraphicFramePr>
          <p:nvPr>
            <p:extLst>
              <p:ext uri="{D42A27DB-BD31-4B8C-83A1-F6EECF244321}">
                <p14:modId xmlns:p14="http://schemas.microsoft.com/office/powerpoint/2010/main" val="3374551909"/>
              </p:ext>
            </p:extLst>
          </p:nvPr>
        </p:nvGraphicFramePr>
        <p:xfrm>
          <a:off x="7802563" y="3862244"/>
          <a:ext cx="1341437" cy="1504950"/>
        </p:xfrm>
        <a:graphic>
          <a:graphicData uri="http://schemas.openxmlformats.org/presentationml/2006/ole">
            <mc:AlternateContent xmlns:mc="http://schemas.openxmlformats.org/markup-compatibility/2006">
              <mc:Choice xmlns:v="urn:schemas-microsoft-com:vml" Requires="v">
                <p:oleObj spid="_x0000_s53435" r:id="rId17" imgW="1023480" imgH="1149120" progId="Visio.Drawing.11">
                  <p:embed/>
                </p:oleObj>
              </mc:Choice>
              <mc:Fallback>
                <p:oleObj r:id="rId17" imgW="1023480" imgH="1149120" progId="Visio.Drawing.11">
                  <p:embed/>
                  <p:pic>
                    <p:nvPicPr>
                      <p:cNvPr id="53255" name="对象 66"/>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02563" y="3862244"/>
                        <a:ext cx="1341437"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ppt_x"/>
                                          </p:val>
                                        </p:tav>
                                        <p:tav tm="100000">
                                          <p:val>
                                            <p:strVal val="#ppt_x"/>
                                          </p:val>
                                        </p:tav>
                                      </p:tavLst>
                                    </p:anim>
                                    <p:anim calcmode="lin" valueType="num">
                                      <p:cBhvr additive="base">
                                        <p:cTn id="8" dur="500" fill="hold"/>
                                        <p:tgtEl>
                                          <p:spTgt spid="522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2227"/>
                                        </p:tgtEl>
                                        <p:attrNameLst>
                                          <p:attrName>style.visibility</p:attrName>
                                        </p:attrNameLst>
                                      </p:cBhvr>
                                      <p:to>
                                        <p:strVal val="visible"/>
                                      </p:to>
                                    </p:set>
                                    <p:anim calcmode="lin" valueType="num">
                                      <p:cBhvr additive="base">
                                        <p:cTn id="11" dur="500" fill="hold"/>
                                        <p:tgtEl>
                                          <p:spTgt spid="52227"/>
                                        </p:tgtEl>
                                        <p:attrNameLst>
                                          <p:attrName>ppt_x</p:attrName>
                                        </p:attrNameLst>
                                      </p:cBhvr>
                                      <p:tavLst>
                                        <p:tav tm="0">
                                          <p:val>
                                            <p:strVal val="#ppt_x"/>
                                          </p:val>
                                        </p:tav>
                                        <p:tav tm="100000">
                                          <p:val>
                                            <p:strVal val="#ppt_x"/>
                                          </p:val>
                                        </p:tav>
                                      </p:tavLst>
                                    </p:anim>
                                    <p:anim calcmode="lin" valueType="num">
                                      <p:cBhvr additive="base">
                                        <p:cTn id="12" dur="500" fill="hold"/>
                                        <p:tgtEl>
                                          <p:spTgt spid="5222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2228"/>
                                        </p:tgtEl>
                                        <p:attrNameLst>
                                          <p:attrName>style.visibility</p:attrName>
                                        </p:attrNameLst>
                                      </p:cBhvr>
                                      <p:to>
                                        <p:strVal val="visible"/>
                                      </p:to>
                                    </p:set>
                                    <p:anim calcmode="lin" valueType="num">
                                      <p:cBhvr additive="base">
                                        <p:cTn id="15" dur="500" fill="hold"/>
                                        <p:tgtEl>
                                          <p:spTgt spid="52228"/>
                                        </p:tgtEl>
                                        <p:attrNameLst>
                                          <p:attrName>ppt_x</p:attrName>
                                        </p:attrNameLst>
                                      </p:cBhvr>
                                      <p:tavLst>
                                        <p:tav tm="0">
                                          <p:val>
                                            <p:strVal val="#ppt_x"/>
                                          </p:val>
                                        </p:tav>
                                        <p:tav tm="100000">
                                          <p:val>
                                            <p:strVal val="#ppt_x"/>
                                          </p:val>
                                        </p:tav>
                                      </p:tavLst>
                                    </p:anim>
                                    <p:anim calcmode="lin" valueType="num">
                                      <p:cBhvr additive="base">
                                        <p:cTn id="16" dur="500" fill="hold"/>
                                        <p:tgtEl>
                                          <p:spTgt spid="5222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2229"/>
                                        </p:tgtEl>
                                        <p:attrNameLst>
                                          <p:attrName>style.visibility</p:attrName>
                                        </p:attrNameLst>
                                      </p:cBhvr>
                                      <p:to>
                                        <p:strVal val="visible"/>
                                      </p:to>
                                    </p:set>
                                    <p:anim calcmode="lin" valueType="num">
                                      <p:cBhvr additive="base">
                                        <p:cTn id="21" dur="500" fill="hold"/>
                                        <p:tgtEl>
                                          <p:spTgt spid="52229"/>
                                        </p:tgtEl>
                                        <p:attrNameLst>
                                          <p:attrName>ppt_x</p:attrName>
                                        </p:attrNameLst>
                                      </p:cBhvr>
                                      <p:tavLst>
                                        <p:tav tm="0">
                                          <p:val>
                                            <p:strVal val="#ppt_x"/>
                                          </p:val>
                                        </p:tav>
                                        <p:tav tm="100000">
                                          <p:val>
                                            <p:strVal val="#ppt_x"/>
                                          </p:val>
                                        </p:tav>
                                      </p:tavLst>
                                    </p:anim>
                                    <p:anim calcmode="lin" valueType="num">
                                      <p:cBhvr additive="base">
                                        <p:cTn id="22" dur="500" fill="hold"/>
                                        <p:tgtEl>
                                          <p:spTgt spid="52229"/>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2230"/>
                                        </p:tgtEl>
                                        <p:attrNameLst>
                                          <p:attrName>style.visibility</p:attrName>
                                        </p:attrNameLst>
                                      </p:cBhvr>
                                      <p:to>
                                        <p:strVal val="visible"/>
                                      </p:to>
                                    </p:set>
                                    <p:anim calcmode="lin" valueType="num">
                                      <p:cBhvr additive="base">
                                        <p:cTn id="25" dur="500" fill="hold"/>
                                        <p:tgtEl>
                                          <p:spTgt spid="52230"/>
                                        </p:tgtEl>
                                        <p:attrNameLst>
                                          <p:attrName>ppt_x</p:attrName>
                                        </p:attrNameLst>
                                      </p:cBhvr>
                                      <p:tavLst>
                                        <p:tav tm="0">
                                          <p:val>
                                            <p:strVal val="#ppt_x"/>
                                          </p:val>
                                        </p:tav>
                                        <p:tav tm="100000">
                                          <p:val>
                                            <p:strVal val="#ppt_x"/>
                                          </p:val>
                                        </p:tav>
                                      </p:tavLst>
                                    </p:anim>
                                    <p:anim calcmode="lin" valueType="num">
                                      <p:cBhvr additive="base">
                                        <p:cTn id="26" dur="500" fill="hold"/>
                                        <p:tgtEl>
                                          <p:spTgt spid="5223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2231"/>
                                        </p:tgtEl>
                                        <p:attrNameLst>
                                          <p:attrName>style.visibility</p:attrName>
                                        </p:attrNameLst>
                                      </p:cBhvr>
                                      <p:to>
                                        <p:strVal val="visible"/>
                                      </p:to>
                                    </p:set>
                                    <p:anim calcmode="lin" valueType="num">
                                      <p:cBhvr additive="base">
                                        <p:cTn id="29" dur="500" fill="hold"/>
                                        <p:tgtEl>
                                          <p:spTgt spid="52231"/>
                                        </p:tgtEl>
                                        <p:attrNameLst>
                                          <p:attrName>ppt_x</p:attrName>
                                        </p:attrNameLst>
                                      </p:cBhvr>
                                      <p:tavLst>
                                        <p:tav tm="0">
                                          <p:val>
                                            <p:strVal val="#ppt_x"/>
                                          </p:val>
                                        </p:tav>
                                        <p:tav tm="100000">
                                          <p:val>
                                            <p:strVal val="#ppt_x"/>
                                          </p:val>
                                        </p:tav>
                                      </p:tavLst>
                                    </p:anim>
                                    <p:anim calcmode="lin" valueType="num">
                                      <p:cBhvr additive="base">
                                        <p:cTn id="30" dur="500" fill="hold"/>
                                        <p:tgtEl>
                                          <p:spTgt spid="5223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9" grpId="0"/>
      <p:bldP spid="10" grpId="0"/>
      <p:bldP spid="1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noChangeArrowheads="1"/>
          </p:cNvSpPr>
          <p:nvPr>
            <p:ph type="title"/>
          </p:nvPr>
        </p:nvSpPr>
        <p:spPr>
          <a:xfrm>
            <a:off x="92939" y="733738"/>
            <a:ext cx="1757402" cy="731838"/>
          </a:xfrm>
        </p:spPr>
        <p:txBody>
          <a:bodyPr/>
          <a:lstStyle/>
          <a:p>
            <a:r>
              <a:rPr lang="zh-CN" altLang="en-US" sz="2800" smtClean="0"/>
              <a:t>拓扑结构</a:t>
            </a:r>
            <a:endParaRPr lang="en-US" altLang="zh-CN" sz="2800" smtClean="0"/>
          </a:p>
        </p:txBody>
      </p:sp>
      <p:sp>
        <p:nvSpPr>
          <p:cNvPr id="54274" name="文本框 3"/>
          <p:cNvSpPr txBox="1">
            <a:spLocks noChangeArrowheads="1"/>
          </p:cNvSpPr>
          <p:nvPr/>
        </p:nvSpPr>
        <p:spPr bwMode="auto">
          <a:xfrm>
            <a:off x="449262" y="1678845"/>
            <a:ext cx="84660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前馈网络的第一层称为输入层，最后一层称为输出层，其余的被称为隐层。每个神经元只会接受到上一层的输入并传输给下一层，也即信息只会从输入层到输出层进行单向传递，中间并不存在反馈。</a:t>
            </a:r>
          </a:p>
        </p:txBody>
      </p:sp>
      <p:graphicFrame>
        <p:nvGraphicFramePr>
          <p:cNvPr id="54275" name="对象 1073742893"/>
          <p:cNvGraphicFramePr>
            <a:graphicFrameLocks/>
          </p:cNvGraphicFramePr>
          <p:nvPr>
            <p:extLst>
              <p:ext uri="{D42A27DB-BD31-4B8C-83A1-F6EECF244321}">
                <p14:modId xmlns:p14="http://schemas.microsoft.com/office/powerpoint/2010/main" val="1985317991"/>
              </p:ext>
            </p:extLst>
          </p:nvPr>
        </p:nvGraphicFramePr>
        <p:xfrm>
          <a:off x="2057466" y="3017569"/>
          <a:ext cx="4575175" cy="2619375"/>
        </p:xfrm>
        <a:graphic>
          <a:graphicData uri="http://schemas.openxmlformats.org/presentationml/2006/ole">
            <mc:AlternateContent xmlns:mc="http://schemas.openxmlformats.org/markup-compatibility/2006">
              <mc:Choice xmlns:v="urn:schemas-microsoft-com:vml" Requires="v">
                <p:oleObj spid="_x0000_s55331" r:id="rId3" imgW="2560680" imgH="1307160" progId="Visio.Drawing.11">
                  <p:embed/>
                </p:oleObj>
              </mc:Choice>
              <mc:Fallback>
                <p:oleObj r:id="rId3" imgW="2560680" imgH="1307160" progId="Visio.Drawing.11">
                  <p:embed/>
                  <p:pic>
                    <p:nvPicPr>
                      <p:cNvPr id="0" name="对象 107374289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66" y="3017569"/>
                        <a:ext cx="4575175" cy="261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4276" name="文本框 4"/>
          <p:cNvSpPr txBox="1">
            <a:spLocks noChangeArrowheads="1"/>
          </p:cNvSpPr>
          <p:nvPr/>
        </p:nvSpPr>
        <p:spPr bwMode="auto">
          <a:xfrm>
            <a:off x="3521075" y="5788025"/>
            <a:ext cx="12287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前馈网络</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4275"/>
                                        </p:tgtEl>
                                        <p:attrNameLst>
                                          <p:attrName>style.visibility</p:attrName>
                                        </p:attrNameLst>
                                      </p:cBhvr>
                                      <p:to>
                                        <p:strVal val="visible"/>
                                      </p:to>
                                    </p:set>
                                    <p:anim calcmode="lin" valueType="num">
                                      <p:cBhvr additive="base">
                                        <p:cTn id="13" dur="500" fill="hold"/>
                                        <p:tgtEl>
                                          <p:spTgt spid="54275"/>
                                        </p:tgtEl>
                                        <p:attrNameLst>
                                          <p:attrName>ppt_x</p:attrName>
                                        </p:attrNameLst>
                                      </p:cBhvr>
                                      <p:tavLst>
                                        <p:tav tm="0">
                                          <p:val>
                                            <p:strVal val="#ppt_x"/>
                                          </p:val>
                                        </p:tav>
                                        <p:tav tm="100000">
                                          <p:val>
                                            <p:strVal val="#ppt_x"/>
                                          </p:val>
                                        </p:tav>
                                      </p:tavLst>
                                    </p:anim>
                                    <p:anim calcmode="lin" valueType="num">
                                      <p:cBhvr additive="base">
                                        <p:cTn id="14" dur="500" fill="hold"/>
                                        <p:tgtEl>
                                          <p:spTgt spid="5427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4276"/>
                                        </p:tgtEl>
                                        <p:attrNameLst>
                                          <p:attrName>style.visibility</p:attrName>
                                        </p:attrNameLst>
                                      </p:cBhvr>
                                      <p:to>
                                        <p:strVal val="visible"/>
                                      </p:to>
                                    </p:set>
                                    <p:anim calcmode="lin" valueType="num">
                                      <p:cBhvr additive="base">
                                        <p:cTn id="17" dur="500" fill="hold"/>
                                        <p:tgtEl>
                                          <p:spTgt spid="54276"/>
                                        </p:tgtEl>
                                        <p:attrNameLst>
                                          <p:attrName>ppt_x</p:attrName>
                                        </p:attrNameLst>
                                      </p:cBhvr>
                                      <p:tavLst>
                                        <p:tav tm="0">
                                          <p:val>
                                            <p:strVal val="#ppt_x"/>
                                          </p:val>
                                        </p:tav>
                                        <p:tav tm="100000">
                                          <p:val>
                                            <p:strVal val="#ppt_x"/>
                                          </p:val>
                                        </p:tav>
                                      </p:tavLst>
                                    </p:anim>
                                    <p:anim calcmode="lin" valueType="num">
                                      <p:cBhvr additive="base">
                                        <p:cTn id="18"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noChangeArrowheads="1"/>
          </p:cNvSpPr>
          <p:nvPr>
            <p:ph type="title"/>
          </p:nvPr>
        </p:nvSpPr>
        <p:spPr>
          <a:xfrm>
            <a:off x="70200" y="697701"/>
            <a:ext cx="1834800" cy="731838"/>
          </a:xfrm>
        </p:spPr>
        <p:txBody>
          <a:bodyPr/>
          <a:lstStyle/>
          <a:p>
            <a:r>
              <a:rPr lang="zh-CN" altLang="en-US" sz="2400" smtClean="0"/>
              <a:t>拓扑结构</a:t>
            </a:r>
            <a:endParaRPr lang="zh-CN" altLang="en-US" sz="2800" smtClean="0"/>
          </a:p>
        </p:txBody>
      </p:sp>
      <p:sp>
        <p:nvSpPr>
          <p:cNvPr id="55298" name="文本框 3"/>
          <p:cNvSpPr txBox="1">
            <a:spLocks noChangeArrowheads="1"/>
          </p:cNvSpPr>
          <p:nvPr/>
        </p:nvSpPr>
        <p:spPr bwMode="auto">
          <a:xfrm>
            <a:off x="457308" y="1426260"/>
            <a:ext cx="82293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反馈型网络中部分神经元的输出不仅会传输到下一层，而且也会被反馈到前层的神经元。因此信号不仅有正向的流通还有反向的流通。</a:t>
            </a:r>
          </a:p>
        </p:txBody>
      </p:sp>
      <p:graphicFrame>
        <p:nvGraphicFramePr>
          <p:cNvPr id="55299" name="对象 73"/>
          <p:cNvGraphicFramePr>
            <a:graphicFrameLocks/>
          </p:cNvGraphicFramePr>
          <p:nvPr>
            <p:extLst>
              <p:ext uri="{D42A27DB-BD31-4B8C-83A1-F6EECF244321}">
                <p14:modId xmlns:p14="http://schemas.microsoft.com/office/powerpoint/2010/main" val="1619205719"/>
              </p:ext>
            </p:extLst>
          </p:nvPr>
        </p:nvGraphicFramePr>
        <p:xfrm>
          <a:off x="1905000" y="2590822"/>
          <a:ext cx="4575175" cy="2986088"/>
        </p:xfrm>
        <a:graphic>
          <a:graphicData uri="http://schemas.openxmlformats.org/presentationml/2006/ole">
            <mc:AlternateContent xmlns:mc="http://schemas.openxmlformats.org/markup-compatibility/2006">
              <mc:Choice xmlns:v="urn:schemas-microsoft-com:vml" Requires="v">
                <p:oleObj spid="_x0000_s56356" r:id="rId3" imgW="2339640" imgH="1415160" progId="Visio.Drawing.11">
                  <p:embed/>
                </p:oleObj>
              </mc:Choice>
              <mc:Fallback>
                <p:oleObj r:id="rId3" imgW="2339640" imgH="1415160" progId="Visio.Drawing.11">
                  <p:embed/>
                  <p:pic>
                    <p:nvPicPr>
                      <p:cNvPr id="0" name="对象 7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2590822"/>
                        <a:ext cx="4575175"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5300" name="文本框 4"/>
          <p:cNvSpPr txBox="1">
            <a:spLocks noChangeArrowheads="1"/>
          </p:cNvSpPr>
          <p:nvPr/>
        </p:nvSpPr>
        <p:spPr bwMode="auto">
          <a:xfrm>
            <a:off x="3429030" y="5698206"/>
            <a:ext cx="1196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反馈网络</a:t>
            </a: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ppt_x"/>
                                          </p:val>
                                        </p:tav>
                                        <p:tav tm="100000">
                                          <p:val>
                                            <p:strVal val="#ppt_x"/>
                                          </p:val>
                                        </p:tav>
                                      </p:tavLst>
                                    </p:anim>
                                    <p:anim calcmode="lin" valueType="num">
                                      <p:cBhvr additive="base">
                                        <p:cTn id="8" dur="500" fill="hold"/>
                                        <p:tgtEl>
                                          <p:spTgt spid="5529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5299"/>
                                        </p:tgtEl>
                                        <p:attrNameLst>
                                          <p:attrName>style.visibility</p:attrName>
                                        </p:attrNameLst>
                                      </p:cBhvr>
                                      <p:to>
                                        <p:strVal val="visible"/>
                                      </p:to>
                                    </p:set>
                                    <p:anim calcmode="lin" valueType="num">
                                      <p:cBhvr additive="base">
                                        <p:cTn id="13" dur="500" fill="hold"/>
                                        <p:tgtEl>
                                          <p:spTgt spid="55299"/>
                                        </p:tgtEl>
                                        <p:attrNameLst>
                                          <p:attrName>ppt_x</p:attrName>
                                        </p:attrNameLst>
                                      </p:cBhvr>
                                      <p:tavLst>
                                        <p:tav tm="0">
                                          <p:val>
                                            <p:strVal val="#ppt_x"/>
                                          </p:val>
                                        </p:tav>
                                        <p:tav tm="100000">
                                          <p:val>
                                            <p:strVal val="#ppt_x"/>
                                          </p:val>
                                        </p:tav>
                                      </p:tavLst>
                                    </p:anim>
                                    <p:anim calcmode="lin" valueType="num">
                                      <p:cBhvr additive="base">
                                        <p:cTn id="14" dur="500" fill="hold"/>
                                        <p:tgtEl>
                                          <p:spTgt spid="5529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5300"/>
                                        </p:tgtEl>
                                        <p:attrNameLst>
                                          <p:attrName>style.visibility</p:attrName>
                                        </p:attrNameLst>
                                      </p:cBhvr>
                                      <p:to>
                                        <p:strVal val="visible"/>
                                      </p:to>
                                    </p:set>
                                    <p:anim calcmode="lin" valueType="num">
                                      <p:cBhvr additive="base">
                                        <p:cTn id="17" dur="500" fill="hold"/>
                                        <p:tgtEl>
                                          <p:spTgt spid="55300"/>
                                        </p:tgtEl>
                                        <p:attrNameLst>
                                          <p:attrName>ppt_x</p:attrName>
                                        </p:attrNameLst>
                                      </p:cBhvr>
                                      <p:tavLst>
                                        <p:tav tm="0">
                                          <p:val>
                                            <p:strVal val="#ppt_x"/>
                                          </p:val>
                                        </p:tav>
                                        <p:tav tm="100000">
                                          <p:val>
                                            <p:strVal val="#ppt_x"/>
                                          </p:val>
                                        </p:tav>
                                      </p:tavLst>
                                    </p:anim>
                                    <p:anim calcmode="lin" valueType="num">
                                      <p:cBhvr additive="base">
                                        <p:cTn id="18" dur="500" fill="hold"/>
                                        <p:tgtEl>
                                          <p:spTgt spid="55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30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noChangeArrowheads="1"/>
          </p:cNvSpPr>
          <p:nvPr>
            <p:ph type="title"/>
          </p:nvPr>
        </p:nvSpPr>
        <p:spPr>
          <a:xfrm>
            <a:off x="76318" y="667390"/>
            <a:ext cx="1820862" cy="731838"/>
          </a:xfrm>
        </p:spPr>
        <p:txBody>
          <a:bodyPr/>
          <a:lstStyle/>
          <a:p>
            <a:r>
              <a:rPr lang="zh-CN" altLang="en-US" sz="3200" smtClean="0"/>
              <a:t>学习方式</a:t>
            </a:r>
          </a:p>
        </p:txBody>
      </p:sp>
      <p:sp>
        <p:nvSpPr>
          <p:cNvPr id="56322" name="文本框 3"/>
          <p:cNvSpPr txBox="1">
            <a:spLocks noChangeArrowheads="1"/>
          </p:cNvSpPr>
          <p:nvPr/>
        </p:nvSpPr>
        <p:spPr bwMode="auto">
          <a:xfrm>
            <a:off x="457308" y="1399228"/>
            <a:ext cx="84579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有导师学习也被称为有监督学习。在该学习方式中会给出导师信号，其可对一组给定输入提供正确的输出结果，该组已知的输入—输出数据被称为被称为训练样本集。学习系统将会根据已知输出与实际输出的差值即误差信号来调节系统的参数。</a:t>
            </a:r>
          </a:p>
        </p:txBody>
      </p:sp>
      <p:graphicFrame>
        <p:nvGraphicFramePr>
          <p:cNvPr id="56323" name="对象 1073742901"/>
          <p:cNvGraphicFramePr>
            <a:graphicFrameLocks/>
          </p:cNvGraphicFramePr>
          <p:nvPr>
            <p:extLst>
              <p:ext uri="{D42A27DB-BD31-4B8C-83A1-F6EECF244321}">
                <p14:modId xmlns:p14="http://schemas.microsoft.com/office/powerpoint/2010/main" val="449890925"/>
              </p:ext>
            </p:extLst>
          </p:nvPr>
        </p:nvGraphicFramePr>
        <p:xfrm>
          <a:off x="2590852" y="2971812"/>
          <a:ext cx="3962296" cy="2514534"/>
        </p:xfrm>
        <a:graphic>
          <a:graphicData uri="http://schemas.openxmlformats.org/presentationml/2006/ole">
            <mc:AlternateContent xmlns:mc="http://schemas.openxmlformats.org/markup-compatibility/2006">
              <mc:Choice xmlns:v="urn:schemas-microsoft-com:vml" Requires="v">
                <p:oleObj spid="_x0000_s57379" r:id="rId3" imgW="1833840" imgH="1163520" progId="Visio.Drawing.11">
                  <p:embed/>
                </p:oleObj>
              </mc:Choice>
              <mc:Fallback>
                <p:oleObj r:id="rId3" imgW="1833840" imgH="1163520" progId="Visio.Drawing.11">
                  <p:embed/>
                  <p:pic>
                    <p:nvPicPr>
                      <p:cNvPr id="0" name="对象 107374290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52" y="2971812"/>
                        <a:ext cx="3962296" cy="2514534"/>
                      </a:xfrm>
                      <a:prstGeom prst="rect">
                        <a:avLst/>
                      </a:prstGeom>
                      <a:noFill/>
                      <a:ln>
                        <a:noFill/>
                      </a:ln>
                      <a:extLst/>
                    </p:spPr>
                  </p:pic>
                </p:oleObj>
              </mc:Fallback>
            </mc:AlternateContent>
          </a:graphicData>
        </a:graphic>
      </p:graphicFrame>
      <p:sp>
        <p:nvSpPr>
          <p:cNvPr id="56324" name="文本框 4"/>
          <p:cNvSpPr txBox="1">
            <a:spLocks noChangeArrowheads="1"/>
          </p:cNvSpPr>
          <p:nvPr/>
        </p:nvSpPr>
        <p:spPr bwMode="auto">
          <a:xfrm>
            <a:off x="3111500" y="5724525"/>
            <a:ext cx="2000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有导师学习框图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6323"/>
                                        </p:tgtEl>
                                        <p:attrNameLst>
                                          <p:attrName>style.visibility</p:attrName>
                                        </p:attrNameLst>
                                      </p:cBhvr>
                                      <p:to>
                                        <p:strVal val="visible"/>
                                      </p:to>
                                    </p:set>
                                    <p:anim calcmode="lin" valueType="num">
                                      <p:cBhvr additive="base">
                                        <p:cTn id="13" dur="500" fill="hold"/>
                                        <p:tgtEl>
                                          <p:spTgt spid="56323"/>
                                        </p:tgtEl>
                                        <p:attrNameLst>
                                          <p:attrName>ppt_x</p:attrName>
                                        </p:attrNameLst>
                                      </p:cBhvr>
                                      <p:tavLst>
                                        <p:tav tm="0">
                                          <p:val>
                                            <p:strVal val="#ppt_x"/>
                                          </p:val>
                                        </p:tav>
                                        <p:tav tm="100000">
                                          <p:val>
                                            <p:strVal val="#ppt_x"/>
                                          </p:val>
                                        </p:tav>
                                      </p:tavLst>
                                    </p:anim>
                                    <p:anim calcmode="lin" valueType="num">
                                      <p:cBhvr additive="base">
                                        <p:cTn id="14" dur="500" fill="hold"/>
                                        <p:tgtEl>
                                          <p:spTgt spid="5632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6324"/>
                                        </p:tgtEl>
                                        <p:attrNameLst>
                                          <p:attrName>style.visibility</p:attrName>
                                        </p:attrNameLst>
                                      </p:cBhvr>
                                      <p:to>
                                        <p:strVal val="visible"/>
                                      </p:to>
                                    </p:set>
                                    <p:anim calcmode="lin" valueType="num">
                                      <p:cBhvr additive="base">
                                        <p:cTn id="17" dur="500" fill="hold"/>
                                        <p:tgtEl>
                                          <p:spTgt spid="56324"/>
                                        </p:tgtEl>
                                        <p:attrNameLst>
                                          <p:attrName>ppt_x</p:attrName>
                                        </p:attrNameLst>
                                      </p:cBhvr>
                                      <p:tavLst>
                                        <p:tav tm="0">
                                          <p:val>
                                            <p:strVal val="#ppt_x"/>
                                          </p:val>
                                        </p:tav>
                                        <p:tav tm="100000">
                                          <p:val>
                                            <p:strVal val="#ppt_x"/>
                                          </p:val>
                                        </p:tav>
                                      </p:tavLst>
                                    </p:anim>
                                    <p:anim calcmode="lin" valueType="num">
                                      <p:cBhvr additive="base">
                                        <p:cTn id="18" dur="500" fill="hold"/>
                                        <p:tgtEl>
                                          <p:spTgt spid="563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标题 1"/>
          <p:cNvSpPr>
            <a:spLocks noGrp="1" noChangeArrowheads="1"/>
          </p:cNvSpPr>
          <p:nvPr>
            <p:ph type="title"/>
          </p:nvPr>
        </p:nvSpPr>
        <p:spPr>
          <a:xfrm>
            <a:off x="184472" y="711360"/>
            <a:ext cx="2438336" cy="731838"/>
          </a:xfrm>
        </p:spPr>
        <p:txBody>
          <a:bodyPr/>
          <a:lstStyle/>
          <a:p>
            <a:r>
              <a:rPr lang="zh-CN" altLang="en-US" sz="2800" smtClean="0"/>
              <a:t>学习方式</a:t>
            </a:r>
          </a:p>
        </p:txBody>
      </p:sp>
      <p:sp>
        <p:nvSpPr>
          <p:cNvPr id="57346" name="文本框 3"/>
          <p:cNvSpPr txBox="1">
            <a:spLocks noChangeArrowheads="1"/>
          </p:cNvSpPr>
          <p:nvPr/>
        </p:nvSpPr>
        <p:spPr bwMode="auto">
          <a:xfrm>
            <a:off x="626268" y="1469736"/>
            <a:ext cx="821282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en-US" altLang="zh-CN"/>
              <a:t>      </a:t>
            </a:r>
            <a:r>
              <a:rPr lang="en-US" altLang="zh-CN" sz="2000"/>
              <a:t> </a:t>
            </a:r>
            <a:r>
              <a:rPr lang="zh-CN" altLang="en-US" sz="2000"/>
              <a:t>无导师学习也被称为非监督学习。在该学习方式下无外部导师，其学习是靠神经系统本身来自行完成的。学习系统会完全按照环境所提供数据的某些统计规律来调节自身参数或者结构，以表示外部输入的某种固有特征。</a:t>
            </a:r>
          </a:p>
        </p:txBody>
      </p:sp>
      <p:graphicFrame>
        <p:nvGraphicFramePr>
          <p:cNvPr id="57347" name="对象 1073742904"/>
          <p:cNvGraphicFramePr>
            <a:graphicFrameLocks/>
          </p:cNvGraphicFramePr>
          <p:nvPr>
            <p:extLst>
              <p:ext uri="{D42A27DB-BD31-4B8C-83A1-F6EECF244321}">
                <p14:modId xmlns:p14="http://schemas.microsoft.com/office/powerpoint/2010/main" val="2218675051"/>
              </p:ext>
            </p:extLst>
          </p:nvPr>
        </p:nvGraphicFramePr>
        <p:xfrm>
          <a:off x="2438456" y="3219910"/>
          <a:ext cx="3505108" cy="1199664"/>
        </p:xfrm>
        <a:graphic>
          <a:graphicData uri="http://schemas.openxmlformats.org/presentationml/2006/ole">
            <mc:AlternateContent xmlns:mc="http://schemas.openxmlformats.org/markup-compatibility/2006">
              <mc:Choice xmlns:v="urn:schemas-microsoft-com:vml" Requires="v">
                <p:oleObj spid="_x0000_s58403" r:id="rId3" imgW="1788120" imgH="354600" progId="Visio.Drawing.11">
                  <p:embed/>
                </p:oleObj>
              </mc:Choice>
              <mc:Fallback>
                <p:oleObj r:id="rId3" imgW="1788120" imgH="354600" progId="Visio.Drawing.11">
                  <p:embed/>
                  <p:pic>
                    <p:nvPicPr>
                      <p:cNvPr id="0" name="对象 107374290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56" y="3219910"/>
                        <a:ext cx="3505108" cy="1199664"/>
                      </a:xfrm>
                      <a:prstGeom prst="rect">
                        <a:avLst/>
                      </a:prstGeom>
                      <a:noFill/>
                      <a:ln>
                        <a:noFill/>
                      </a:ln>
                      <a:extLst/>
                    </p:spPr>
                  </p:pic>
                </p:oleObj>
              </mc:Fallback>
            </mc:AlternateContent>
          </a:graphicData>
        </a:graphic>
      </p:graphicFrame>
      <p:sp>
        <p:nvSpPr>
          <p:cNvPr id="57348" name="文本框 4"/>
          <p:cNvSpPr txBox="1">
            <a:spLocks noChangeArrowheads="1"/>
          </p:cNvSpPr>
          <p:nvPr/>
        </p:nvSpPr>
        <p:spPr bwMode="auto">
          <a:xfrm>
            <a:off x="3178175" y="5000625"/>
            <a:ext cx="1863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无导师学习框图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additive="base">
                                        <p:cTn id="7" dur="500" fill="hold"/>
                                        <p:tgtEl>
                                          <p:spTgt spid="57346"/>
                                        </p:tgtEl>
                                        <p:attrNameLst>
                                          <p:attrName>ppt_x</p:attrName>
                                        </p:attrNameLst>
                                      </p:cBhvr>
                                      <p:tavLst>
                                        <p:tav tm="0">
                                          <p:val>
                                            <p:strVal val="#ppt_x"/>
                                          </p:val>
                                        </p:tav>
                                        <p:tav tm="100000">
                                          <p:val>
                                            <p:strVal val="#ppt_x"/>
                                          </p:val>
                                        </p:tav>
                                      </p:tavLst>
                                    </p:anim>
                                    <p:anim calcmode="lin" valueType="num">
                                      <p:cBhvr additive="base">
                                        <p:cTn id="8" dur="500" fill="hold"/>
                                        <p:tgtEl>
                                          <p:spTgt spid="573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7347"/>
                                        </p:tgtEl>
                                        <p:attrNameLst>
                                          <p:attrName>style.visibility</p:attrName>
                                        </p:attrNameLst>
                                      </p:cBhvr>
                                      <p:to>
                                        <p:strVal val="visible"/>
                                      </p:to>
                                    </p:set>
                                    <p:anim calcmode="lin" valueType="num">
                                      <p:cBhvr additive="base">
                                        <p:cTn id="13" dur="500" fill="hold"/>
                                        <p:tgtEl>
                                          <p:spTgt spid="57347"/>
                                        </p:tgtEl>
                                        <p:attrNameLst>
                                          <p:attrName>ppt_x</p:attrName>
                                        </p:attrNameLst>
                                      </p:cBhvr>
                                      <p:tavLst>
                                        <p:tav tm="0">
                                          <p:val>
                                            <p:strVal val="#ppt_x"/>
                                          </p:val>
                                        </p:tav>
                                        <p:tav tm="100000">
                                          <p:val>
                                            <p:strVal val="#ppt_x"/>
                                          </p:val>
                                        </p:tav>
                                      </p:tavLst>
                                    </p:anim>
                                    <p:anim calcmode="lin" valueType="num">
                                      <p:cBhvr additive="base">
                                        <p:cTn id="14" dur="500" fill="hold"/>
                                        <p:tgtEl>
                                          <p:spTgt spid="5734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7348"/>
                                        </p:tgtEl>
                                        <p:attrNameLst>
                                          <p:attrName>style.visibility</p:attrName>
                                        </p:attrNameLst>
                                      </p:cBhvr>
                                      <p:to>
                                        <p:strVal val="visible"/>
                                      </p:to>
                                    </p:set>
                                    <p:anim calcmode="lin" valueType="num">
                                      <p:cBhvr additive="base">
                                        <p:cTn id="17" dur="500" fill="hold"/>
                                        <p:tgtEl>
                                          <p:spTgt spid="57348"/>
                                        </p:tgtEl>
                                        <p:attrNameLst>
                                          <p:attrName>ppt_x</p:attrName>
                                        </p:attrNameLst>
                                      </p:cBhvr>
                                      <p:tavLst>
                                        <p:tav tm="0">
                                          <p:val>
                                            <p:strVal val="#ppt_x"/>
                                          </p:val>
                                        </p:tav>
                                        <p:tav tm="100000">
                                          <p:val>
                                            <p:strVal val="#ppt_x"/>
                                          </p:val>
                                        </p:tav>
                                      </p:tavLst>
                                    </p:anim>
                                    <p:anim calcmode="lin" valueType="num">
                                      <p:cBhvr additive="base">
                                        <p:cTn id="18" dur="500" fill="hold"/>
                                        <p:tgtEl>
                                          <p:spTgt spid="573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标题 1"/>
          <p:cNvSpPr>
            <a:spLocks noGrp="1" noChangeArrowheads="1"/>
          </p:cNvSpPr>
          <p:nvPr>
            <p:ph type="title"/>
          </p:nvPr>
        </p:nvSpPr>
        <p:spPr>
          <a:xfrm>
            <a:off x="152516" y="762070"/>
            <a:ext cx="1757402" cy="731838"/>
          </a:xfrm>
        </p:spPr>
        <p:txBody>
          <a:bodyPr/>
          <a:lstStyle/>
          <a:p>
            <a:r>
              <a:rPr lang="zh-CN" altLang="en-US" sz="2800" smtClean="0"/>
              <a:t>学习方式</a:t>
            </a:r>
          </a:p>
        </p:txBody>
      </p:sp>
      <p:sp>
        <p:nvSpPr>
          <p:cNvPr id="58370" name="文本框 3"/>
          <p:cNvSpPr txBox="1">
            <a:spLocks noChangeArrowheads="1"/>
          </p:cNvSpPr>
          <p:nvPr/>
        </p:nvSpPr>
        <p:spPr bwMode="auto">
          <a:xfrm>
            <a:off x="381110" y="1619321"/>
            <a:ext cx="838178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强化学习也被称为再激励学习。该学习方式介于上述两种学习方法之间，外界环境对系统的输出并不会给出正确的答案，而只是会给出评价。学习系统则会通过这些评价来选择能达到目标的最优动作以改善自身的性能。</a:t>
            </a:r>
          </a:p>
        </p:txBody>
      </p:sp>
      <p:graphicFrame>
        <p:nvGraphicFramePr>
          <p:cNvPr id="58371" name="对象 1073742907"/>
          <p:cNvGraphicFramePr>
            <a:graphicFrameLocks/>
          </p:cNvGraphicFramePr>
          <p:nvPr>
            <p:extLst>
              <p:ext uri="{D42A27DB-BD31-4B8C-83A1-F6EECF244321}">
                <p14:modId xmlns:p14="http://schemas.microsoft.com/office/powerpoint/2010/main" val="4184336355"/>
              </p:ext>
            </p:extLst>
          </p:nvPr>
        </p:nvGraphicFramePr>
        <p:xfrm>
          <a:off x="2362258" y="2922858"/>
          <a:ext cx="4571880" cy="2182498"/>
        </p:xfrm>
        <a:graphic>
          <a:graphicData uri="http://schemas.openxmlformats.org/presentationml/2006/ole">
            <mc:AlternateContent xmlns:mc="http://schemas.openxmlformats.org/markup-compatibility/2006">
              <mc:Choice xmlns:v="urn:schemas-microsoft-com:vml" Requires="v">
                <p:oleObj spid="_x0000_s59427" r:id="rId3" imgW="2098440" imgH="815400" progId="Visio.Drawing.11">
                  <p:embed/>
                </p:oleObj>
              </mc:Choice>
              <mc:Fallback>
                <p:oleObj r:id="rId3" imgW="2098440" imgH="815400" progId="Visio.Drawing.11">
                  <p:embed/>
                  <p:pic>
                    <p:nvPicPr>
                      <p:cNvPr id="0" name="对象 107374290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58" y="2922858"/>
                        <a:ext cx="4571880" cy="2182498"/>
                      </a:xfrm>
                      <a:prstGeom prst="rect">
                        <a:avLst/>
                      </a:prstGeom>
                      <a:noFill/>
                      <a:ln>
                        <a:noFill/>
                      </a:ln>
                      <a:extLst/>
                    </p:spPr>
                  </p:pic>
                </p:oleObj>
              </mc:Fallback>
            </mc:AlternateContent>
          </a:graphicData>
        </a:graphic>
      </p:graphicFrame>
      <p:sp>
        <p:nvSpPr>
          <p:cNvPr id="58372" name="文本框 4"/>
          <p:cNvSpPr txBox="1">
            <a:spLocks noChangeArrowheads="1"/>
          </p:cNvSpPr>
          <p:nvPr/>
        </p:nvSpPr>
        <p:spPr bwMode="auto">
          <a:xfrm>
            <a:off x="3425825" y="5475288"/>
            <a:ext cx="15875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强化学习框图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8371"/>
                                        </p:tgtEl>
                                        <p:attrNameLst>
                                          <p:attrName>style.visibility</p:attrName>
                                        </p:attrNameLst>
                                      </p:cBhvr>
                                      <p:to>
                                        <p:strVal val="visible"/>
                                      </p:to>
                                    </p:set>
                                    <p:anim calcmode="lin" valueType="num">
                                      <p:cBhvr additive="base">
                                        <p:cTn id="13" dur="500" fill="hold"/>
                                        <p:tgtEl>
                                          <p:spTgt spid="58371"/>
                                        </p:tgtEl>
                                        <p:attrNameLst>
                                          <p:attrName>ppt_x</p:attrName>
                                        </p:attrNameLst>
                                      </p:cBhvr>
                                      <p:tavLst>
                                        <p:tav tm="0">
                                          <p:val>
                                            <p:strVal val="#ppt_x"/>
                                          </p:val>
                                        </p:tav>
                                        <p:tav tm="100000">
                                          <p:val>
                                            <p:strVal val="#ppt_x"/>
                                          </p:val>
                                        </p:tav>
                                      </p:tavLst>
                                    </p:anim>
                                    <p:anim calcmode="lin" valueType="num">
                                      <p:cBhvr additive="base">
                                        <p:cTn id="14" dur="500" fill="hold"/>
                                        <p:tgtEl>
                                          <p:spTgt spid="5837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8372"/>
                                        </p:tgtEl>
                                        <p:attrNameLst>
                                          <p:attrName>style.visibility</p:attrName>
                                        </p:attrNameLst>
                                      </p:cBhvr>
                                      <p:to>
                                        <p:strVal val="visible"/>
                                      </p:to>
                                    </p:set>
                                    <p:anim calcmode="lin" valueType="num">
                                      <p:cBhvr additive="base">
                                        <p:cTn id="17" dur="500" fill="hold"/>
                                        <p:tgtEl>
                                          <p:spTgt spid="58372"/>
                                        </p:tgtEl>
                                        <p:attrNameLst>
                                          <p:attrName>ppt_x</p:attrName>
                                        </p:attrNameLst>
                                      </p:cBhvr>
                                      <p:tavLst>
                                        <p:tav tm="0">
                                          <p:val>
                                            <p:strVal val="#ppt_x"/>
                                          </p:val>
                                        </p:tav>
                                        <p:tav tm="100000">
                                          <p:val>
                                            <p:strVal val="#ppt_x"/>
                                          </p:val>
                                        </p:tav>
                                      </p:tavLst>
                                    </p:anim>
                                    <p:anim calcmode="lin" valueType="num">
                                      <p:cBhvr additive="base">
                                        <p:cTn id="18" dur="500" fill="hold"/>
                                        <p:tgtEl>
                                          <p:spTgt spid="583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P spid="583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标题 1"/>
          <p:cNvSpPr>
            <a:spLocks noGrp="1" noChangeArrowheads="1"/>
          </p:cNvSpPr>
          <p:nvPr>
            <p:ph type="title"/>
          </p:nvPr>
        </p:nvSpPr>
        <p:spPr>
          <a:xfrm>
            <a:off x="16581" y="643731"/>
            <a:ext cx="7086600" cy="731838"/>
          </a:xfrm>
        </p:spPr>
        <p:txBody>
          <a:bodyPr/>
          <a:lstStyle/>
          <a:p>
            <a:r>
              <a:rPr lang="zh-CN" altLang="en-US" smtClean="0"/>
              <a:t>离线规划与在线规划</a:t>
            </a:r>
          </a:p>
        </p:txBody>
      </p:sp>
      <p:pic>
        <p:nvPicPr>
          <p:cNvPr id="8194"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75" y="2646363"/>
            <a:ext cx="4397375"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4"/>
          <p:cNvSpPr txBox="1">
            <a:spLocks noChangeArrowheads="1"/>
          </p:cNvSpPr>
          <p:nvPr/>
        </p:nvSpPr>
        <p:spPr bwMode="auto">
          <a:xfrm>
            <a:off x="762000" y="3581400"/>
            <a:ext cx="2579688"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02020"/>
                </a:solidFill>
                <a:latin typeface="Calibri" pitchFamily="34" charset="0"/>
                <a:cs typeface="Calibri" pitchFamily="34" charset="0"/>
              </a:rPr>
              <a:t>         </a:t>
            </a:r>
            <a:r>
              <a:rPr lang="zh-CN" altLang="en-US" b="1">
                <a:solidFill>
                  <a:srgbClr val="00B0F0"/>
                </a:solidFill>
                <a:latin typeface="Calibri" pitchFamily="34" charset="0"/>
                <a:cs typeface="Calibri" pitchFamily="34" charset="0"/>
              </a:rPr>
              <a:t>根据对外界信息的已知程度，可以分为环境信息已知的全局路径规划（又称静态或离线路径规划）以及环境信息位置或部分已知的局部路径规划（又称动态或在线路径规划）。</a:t>
            </a:r>
          </a:p>
        </p:txBody>
      </p:sp>
      <p:sp>
        <p:nvSpPr>
          <p:cNvPr id="8196" name="TextBox 23"/>
          <p:cNvSpPr txBox="1">
            <a:spLocks noChangeArrowheads="1"/>
          </p:cNvSpPr>
          <p:nvPr/>
        </p:nvSpPr>
        <p:spPr bwMode="auto">
          <a:xfrm>
            <a:off x="254000" y="1386681"/>
            <a:ext cx="881368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zh-CN" sz="1400">
                <a:solidFill>
                  <a:srgbClr val="202020"/>
                </a:solidFill>
                <a:ea typeface="微软雅黑" pitchFamily="34" charset="-122"/>
              </a:rPr>
              <a:t>         </a:t>
            </a:r>
            <a:r>
              <a:rPr lang="zh-CN" altLang="en-US" sz="2400">
                <a:solidFill>
                  <a:srgbClr val="202020"/>
                </a:solidFill>
                <a:ea typeface="微软雅黑" pitchFamily="34" charset="-122"/>
              </a:rPr>
              <a:t>离线规划：</a:t>
            </a:r>
            <a:r>
              <a:rPr lang="en-US" altLang="zh-CN" sz="2400">
                <a:solidFill>
                  <a:srgbClr val="202020"/>
                </a:solidFill>
                <a:ea typeface="微软雅黑" pitchFamily="34" charset="-122"/>
              </a:rPr>
              <a:t>当机器人对外界环境全部已知时，机器人将可以进行全局的路径规划。由于外界环境全部已知，故机器人的路径规划可以在完全离线的状态下进行。</a:t>
            </a:r>
          </a:p>
        </p:txBody>
      </p:sp>
      <p:sp>
        <p:nvSpPr>
          <p:cNvPr id="17" name="左大括号 16"/>
          <p:cNvSpPr/>
          <p:nvPr/>
        </p:nvSpPr>
        <p:spPr>
          <a:xfrm>
            <a:off x="5178425" y="3078163"/>
            <a:ext cx="574675" cy="338455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noProof="1"/>
          </a:p>
        </p:txBody>
      </p:sp>
      <p:sp>
        <p:nvSpPr>
          <p:cNvPr id="8198" name="文本框 17"/>
          <p:cNvSpPr txBox="1">
            <a:spLocks noChangeArrowheads="1"/>
          </p:cNvSpPr>
          <p:nvPr/>
        </p:nvSpPr>
        <p:spPr bwMode="auto">
          <a:xfrm>
            <a:off x="5826125" y="3222625"/>
            <a:ext cx="1111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latin typeface="楷体" pitchFamily="49" charset="-122"/>
                <a:ea typeface="楷体" pitchFamily="49" charset="-122"/>
              </a:rPr>
              <a:t>栅格法</a:t>
            </a:r>
          </a:p>
        </p:txBody>
      </p:sp>
      <p:sp>
        <p:nvSpPr>
          <p:cNvPr id="8199" name="文本框 20"/>
          <p:cNvSpPr txBox="1">
            <a:spLocks noChangeArrowheads="1"/>
          </p:cNvSpPr>
          <p:nvPr/>
        </p:nvSpPr>
        <p:spPr bwMode="auto">
          <a:xfrm>
            <a:off x="5816048" y="3786477"/>
            <a:ext cx="18669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latin typeface="楷体" pitchFamily="49" charset="-122"/>
                <a:ea typeface="楷体" pitchFamily="49" charset="-122"/>
              </a:rPr>
              <a:t>自由空间法</a:t>
            </a:r>
          </a:p>
        </p:txBody>
      </p:sp>
      <p:sp>
        <p:nvSpPr>
          <p:cNvPr id="8200" name="文本框 21"/>
          <p:cNvSpPr txBox="1">
            <a:spLocks noChangeArrowheads="1"/>
          </p:cNvSpPr>
          <p:nvPr/>
        </p:nvSpPr>
        <p:spPr bwMode="auto">
          <a:xfrm>
            <a:off x="5861062" y="4391136"/>
            <a:ext cx="1446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latin typeface="楷体" pitchFamily="49" charset="-122"/>
                <a:ea typeface="楷体" pitchFamily="49" charset="-122"/>
              </a:rPr>
              <a:t>可视图法</a:t>
            </a:r>
          </a:p>
        </p:txBody>
      </p:sp>
      <p:sp>
        <p:nvSpPr>
          <p:cNvPr id="8201" name="文本框 22"/>
          <p:cNvSpPr txBox="1">
            <a:spLocks noChangeArrowheads="1"/>
          </p:cNvSpPr>
          <p:nvPr/>
        </p:nvSpPr>
        <p:spPr bwMode="auto">
          <a:xfrm>
            <a:off x="6095960" y="4863620"/>
            <a:ext cx="1446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rgbClr val="FF0000"/>
                </a:solidFill>
                <a:latin typeface="楷体" pitchFamily="49" charset="-122"/>
                <a:ea typeface="楷体" pitchFamily="49" charset="-122"/>
              </a:rPr>
              <a:t>……</a:t>
            </a:r>
          </a:p>
        </p:txBody>
      </p:sp>
      <p:sp>
        <p:nvSpPr>
          <p:cNvPr id="8202" name="文本框 24"/>
          <p:cNvSpPr txBox="1">
            <a:spLocks noChangeArrowheads="1"/>
          </p:cNvSpPr>
          <p:nvPr/>
        </p:nvSpPr>
        <p:spPr bwMode="auto">
          <a:xfrm>
            <a:off x="4435475" y="3509963"/>
            <a:ext cx="669925"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3200">
                <a:solidFill>
                  <a:srgbClr val="202020"/>
                </a:solidFill>
                <a:latin typeface="Calibri" pitchFamily="34" charset="0"/>
                <a:cs typeface="Calibri" pitchFamily="34" charset="0"/>
              </a:rPr>
              <a:t>离线路径规划</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additive="base">
                                        <p:cTn id="7" dur="500" fill="hold"/>
                                        <p:tgtEl>
                                          <p:spTgt spid="8196"/>
                                        </p:tgtEl>
                                        <p:attrNameLst>
                                          <p:attrName>ppt_x</p:attrName>
                                        </p:attrNameLst>
                                      </p:cBhvr>
                                      <p:tavLst>
                                        <p:tav tm="0">
                                          <p:val>
                                            <p:strVal val="#ppt_x"/>
                                          </p:val>
                                        </p:tav>
                                        <p:tav tm="100000">
                                          <p:val>
                                            <p:strVal val="#ppt_x"/>
                                          </p:val>
                                        </p:tav>
                                      </p:tavLst>
                                    </p:anim>
                                    <p:anim calcmode="lin" valueType="num">
                                      <p:cBhvr additive="base">
                                        <p:cTn id="8"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additive="base">
                                        <p:cTn id="13" dur="500" fill="hold"/>
                                        <p:tgtEl>
                                          <p:spTgt spid="8194"/>
                                        </p:tgtEl>
                                        <p:attrNameLst>
                                          <p:attrName>ppt_x</p:attrName>
                                        </p:attrNameLst>
                                      </p:cBhvr>
                                      <p:tavLst>
                                        <p:tav tm="0">
                                          <p:val>
                                            <p:strVal val="#ppt_x"/>
                                          </p:val>
                                        </p:tav>
                                        <p:tav tm="100000">
                                          <p:val>
                                            <p:strVal val="#ppt_x"/>
                                          </p:val>
                                        </p:tav>
                                      </p:tavLst>
                                    </p:anim>
                                    <p:anim calcmode="lin" valueType="num">
                                      <p:cBhvr additive="base">
                                        <p:cTn id="14" dur="500" fill="hold"/>
                                        <p:tgtEl>
                                          <p:spTgt spid="819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195"/>
                                        </p:tgtEl>
                                        <p:attrNameLst>
                                          <p:attrName>style.visibility</p:attrName>
                                        </p:attrNameLst>
                                      </p:cBhvr>
                                      <p:to>
                                        <p:strVal val="visible"/>
                                      </p:to>
                                    </p:set>
                                    <p:anim calcmode="lin" valueType="num">
                                      <p:cBhvr additive="base">
                                        <p:cTn id="17" dur="500" fill="hold"/>
                                        <p:tgtEl>
                                          <p:spTgt spid="8195"/>
                                        </p:tgtEl>
                                        <p:attrNameLst>
                                          <p:attrName>ppt_x</p:attrName>
                                        </p:attrNameLst>
                                      </p:cBhvr>
                                      <p:tavLst>
                                        <p:tav tm="0">
                                          <p:val>
                                            <p:strVal val="#ppt_x"/>
                                          </p:val>
                                        </p:tav>
                                        <p:tav tm="100000">
                                          <p:val>
                                            <p:strVal val="#ppt_x"/>
                                          </p:val>
                                        </p:tav>
                                      </p:tavLst>
                                    </p:anim>
                                    <p:anim calcmode="lin" valueType="num">
                                      <p:cBhvr additive="base">
                                        <p:cTn id="1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198"/>
                                        </p:tgtEl>
                                        <p:attrNameLst>
                                          <p:attrName>style.visibility</p:attrName>
                                        </p:attrNameLst>
                                      </p:cBhvr>
                                      <p:to>
                                        <p:strVal val="visible"/>
                                      </p:to>
                                    </p:set>
                                    <p:anim calcmode="lin" valueType="num">
                                      <p:cBhvr additive="base">
                                        <p:cTn id="27" dur="500" fill="hold"/>
                                        <p:tgtEl>
                                          <p:spTgt spid="8198"/>
                                        </p:tgtEl>
                                        <p:attrNameLst>
                                          <p:attrName>ppt_x</p:attrName>
                                        </p:attrNameLst>
                                      </p:cBhvr>
                                      <p:tavLst>
                                        <p:tav tm="0">
                                          <p:val>
                                            <p:strVal val="#ppt_x"/>
                                          </p:val>
                                        </p:tav>
                                        <p:tav tm="100000">
                                          <p:val>
                                            <p:strVal val="#ppt_x"/>
                                          </p:val>
                                        </p:tav>
                                      </p:tavLst>
                                    </p:anim>
                                    <p:anim calcmode="lin" valueType="num">
                                      <p:cBhvr additive="base">
                                        <p:cTn id="28" dur="500" fill="hold"/>
                                        <p:tgtEl>
                                          <p:spTgt spid="819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199"/>
                                        </p:tgtEl>
                                        <p:attrNameLst>
                                          <p:attrName>style.visibility</p:attrName>
                                        </p:attrNameLst>
                                      </p:cBhvr>
                                      <p:to>
                                        <p:strVal val="visible"/>
                                      </p:to>
                                    </p:set>
                                    <p:anim calcmode="lin" valueType="num">
                                      <p:cBhvr additive="base">
                                        <p:cTn id="31" dur="500" fill="hold"/>
                                        <p:tgtEl>
                                          <p:spTgt spid="8199"/>
                                        </p:tgtEl>
                                        <p:attrNameLst>
                                          <p:attrName>ppt_x</p:attrName>
                                        </p:attrNameLst>
                                      </p:cBhvr>
                                      <p:tavLst>
                                        <p:tav tm="0">
                                          <p:val>
                                            <p:strVal val="#ppt_x"/>
                                          </p:val>
                                        </p:tav>
                                        <p:tav tm="100000">
                                          <p:val>
                                            <p:strVal val="#ppt_x"/>
                                          </p:val>
                                        </p:tav>
                                      </p:tavLst>
                                    </p:anim>
                                    <p:anim calcmode="lin" valueType="num">
                                      <p:cBhvr additive="base">
                                        <p:cTn id="32" dur="500" fill="hold"/>
                                        <p:tgtEl>
                                          <p:spTgt spid="819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200"/>
                                        </p:tgtEl>
                                        <p:attrNameLst>
                                          <p:attrName>style.visibility</p:attrName>
                                        </p:attrNameLst>
                                      </p:cBhvr>
                                      <p:to>
                                        <p:strVal val="visible"/>
                                      </p:to>
                                    </p:set>
                                    <p:anim calcmode="lin" valueType="num">
                                      <p:cBhvr additive="base">
                                        <p:cTn id="35" dur="500" fill="hold"/>
                                        <p:tgtEl>
                                          <p:spTgt spid="8200"/>
                                        </p:tgtEl>
                                        <p:attrNameLst>
                                          <p:attrName>ppt_x</p:attrName>
                                        </p:attrNameLst>
                                      </p:cBhvr>
                                      <p:tavLst>
                                        <p:tav tm="0">
                                          <p:val>
                                            <p:strVal val="#ppt_x"/>
                                          </p:val>
                                        </p:tav>
                                        <p:tav tm="100000">
                                          <p:val>
                                            <p:strVal val="#ppt_x"/>
                                          </p:val>
                                        </p:tav>
                                      </p:tavLst>
                                    </p:anim>
                                    <p:anim calcmode="lin" valueType="num">
                                      <p:cBhvr additive="base">
                                        <p:cTn id="36" dur="500" fill="hold"/>
                                        <p:tgtEl>
                                          <p:spTgt spid="820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201"/>
                                        </p:tgtEl>
                                        <p:attrNameLst>
                                          <p:attrName>style.visibility</p:attrName>
                                        </p:attrNameLst>
                                      </p:cBhvr>
                                      <p:to>
                                        <p:strVal val="visible"/>
                                      </p:to>
                                    </p:set>
                                    <p:anim calcmode="lin" valueType="num">
                                      <p:cBhvr additive="base">
                                        <p:cTn id="39" dur="500" fill="hold"/>
                                        <p:tgtEl>
                                          <p:spTgt spid="8201"/>
                                        </p:tgtEl>
                                        <p:attrNameLst>
                                          <p:attrName>ppt_x</p:attrName>
                                        </p:attrNameLst>
                                      </p:cBhvr>
                                      <p:tavLst>
                                        <p:tav tm="0">
                                          <p:val>
                                            <p:strVal val="#ppt_x"/>
                                          </p:val>
                                        </p:tav>
                                        <p:tav tm="100000">
                                          <p:val>
                                            <p:strVal val="#ppt_x"/>
                                          </p:val>
                                        </p:tav>
                                      </p:tavLst>
                                    </p:anim>
                                    <p:anim calcmode="lin" valueType="num">
                                      <p:cBhvr additive="base">
                                        <p:cTn id="40" dur="500" fill="hold"/>
                                        <p:tgtEl>
                                          <p:spTgt spid="820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202"/>
                                        </p:tgtEl>
                                        <p:attrNameLst>
                                          <p:attrName>style.visibility</p:attrName>
                                        </p:attrNameLst>
                                      </p:cBhvr>
                                      <p:to>
                                        <p:strVal val="visible"/>
                                      </p:to>
                                    </p:set>
                                    <p:anim calcmode="lin" valueType="num">
                                      <p:cBhvr additive="base">
                                        <p:cTn id="43" dur="500" fill="hold"/>
                                        <p:tgtEl>
                                          <p:spTgt spid="8202"/>
                                        </p:tgtEl>
                                        <p:attrNameLst>
                                          <p:attrName>ppt_x</p:attrName>
                                        </p:attrNameLst>
                                      </p:cBhvr>
                                      <p:tavLst>
                                        <p:tav tm="0">
                                          <p:val>
                                            <p:strVal val="#ppt_x"/>
                                          </p:val>
                                        </p:tav>
                                        <p:tav tm="100000">
                                          <p:val>
                                            <p:strVal val="#ppt_x"/>
                                          </p:val>
                                        </p:tav>
                                      </p:tavLst>
                                    </p:anim>
                                    <p:anim calcmode="lin" valueType="num">
                                      <p:cBhvr additive="base">
                                        <p:cTn id="44" dur="500" fill="hold"/>
                                        <p:tgtEl>
                                          <p:spTgt spid="8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17" grpId="0" animBg="1"/>
      <p:bldP spid="8198" grpId="0"/>
      <p:bldP spid="8199" grpId="0"/>
      <p:bldP spid="8200" grpId="0"/>
      <p:bldP spid="8201" grpId="0"/>
      <p:bldP spid="820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1"/>
          <p:cNvSpPr>
            <a:spLocks noGrp="1" noChangeArrowheads="1"/>
          </p:cNvSpPr>
          <p:nvPr>
            <p:ph type="title"/>
          </p:nvPr>
        </p:nvSpPr>
        <p:spPr>
          <a:xfrm>
            <a:off x="105155" y="691083"/>
            <a:ext cx="1909798" cy="731838"/>
          </a:xfrm>
        </p:spPr>
        <p:txBody>
          <a:bodyPr/>
          <a:lstStyle/>
          <a:p>
            <a:r>
              <a:rPr lang="zh-CN" altLang="en-US" sz="2800" smtClean="0"/>
              <a:t>学习规则</a:t>
            </a:r>
          </a:p>
        </p:txBody>
      </p:sp>
      <p:sp>
        <p:nvSpPr>
          <p:cNvPr id="4" name="矩形 3"/>
          <p:cNvSpPr/>
          <p:nvPr/>
        </p:nvSpPr>
        <p:spPr>
          <a:xfrm>
            <a:off x="494128" y="1426266"/>
            <a:ext cx="1520825" cy="457200"/>
          </a:xfrm>
          <a:prstGeom prst="rect">
            <a:avLst/>
          </a:prstGeom>
          <a:noFill/>
          <a:ln>
            <a:noFill/>
          </a:ln>
        </p:spPr>
        <p:txBody>
          <a:bodyPr wrap="none">
            <a:spAutoFit/>
          </a:bodyPr>
          <a:lstStyle/>
          <a:p>
            <a:pPr algn="ctr"/>
            <a:r>
              <a:rPr lang="zh-CN" altLang="en-US" sz="2400" noProof="1">
                <a:effectLst>
                  <a:outerShdw blurRad="38100" dist="19050" dir="2700000" algn="tl" rotWithShape="0">
                    <a:schemeClr val="dk1">
                      <a:alpha val="40000"/>
                    </a:schemeClr>
                  </a:outerShdw>
                </a:effectLst>
                <a:cs typeface="+mn-ea"/>
              </a:rPr>
              <a:t>Hebb学习</a:t>
            </a:r>
            <a:endParaRPr lang="zh-CN" altLang="en-US" sz="2400" noProof="1">
              <a:effectLst>
                <a:outerShdw blurRad="38100" dist="19050" dir="2700000" algn="tl" rotWithShape="0">
                  <a:schemeClr val="dk1">
                    <a:alpha val="40000"/>
                  </a:schemeClr>
                </a:outerShdw>
              </a:effectLst>
            </a:endParaRPr>
          </a:p>
        </p:txBody>
      </p:sp>
      <p:sp>
        <p:nvSpPr>
          <p:cNvPr id="59395" name="文本框 4"/>
          <p:cNvSpPr txBox="1">
            <a:spLocks noChangeArrowheads="1"/>
          </p:cNvSpPr>
          <p:nvPr/>
        </p:nvSpPr>
        <p:spPr bwMode="auto">
          <a:xfrm>
            <a:off x="520700" y="1914785"/>
            <a:ext cx="813593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sz="2000"/>
              <a:t>该学习规则是心理学家Donall Hebb根据生理学中条件反射机理于1949年提出的神经元连接强度变化的规则。Hebb学习规则用于调节神经网络的突触权值，学习规则可以概括为：当一个突触两边的两个神经元被同时激活时，则连接的强度应增强；当一个突触两边的神经元被异步激活时，则连接的强度应该减弱。利用数学方式描述Hebb学习规则可为：</a:t>
            </a:r>
          </a:p>
        </p:txBody>
      </p:sp>
      <p:graphicFrame>
        <p:nvGraphicFramePr>
          <p:cNvPr id="59396" name="对象 31"/>
          <p:cNvGraphicFramePr>
            <a:graphicFrameLocks noChangeAspect="1"/>
          </p:cNvGraphicFramePr>
          <p:nvPr>
            <p:extLst>
              <p:ext uri="{D42A27DB-BD31-4B8C-83A1-F6EECF244321}">
                <p14:modId xmlns:p14="http://schemas.microsoft.com/office/powerpoint/2010/main" val="4085220279"/>
              </p:ext>
            </p:extLst>
          </p:nvPr>
        </p:nvGraphicFramePr>
        <p:xfrm>
          <a:off x="2286060" y="3843808"/>
          <a:ext cx="3308350" cy="571500"/>
        </p:xfrm>
        <a:graphic>
          <a:graphicData uri="http://schemas.openxmlformats.org/presentationml/2006/ole">
            <mc:AlternateContent xmlns:mc="http://schemas.openxmlformats.org/markup-compatibility/2006">
              <mc:Choice xmlns:v="urn:schemas-microsoft-com:vml" Requires="v">
                <p:oleObj spid="_x0000_s60452" r:id="rId3" imgW="1421171" imgH="245671" progId="Equation.KSEE3">
                  <p:embed/>
                </p:oleObj>
              </mc:Choice>
              <mc:Fallback>
                <p:oleObj r:id="rId3" imgW="1421171" imgH="245671" progId="Equation.KSEE3">
                  <p:embed/>
                  <p:pic>
                    <p:nvPicPr>
                      <p:cNvPr id="0" name="对象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60" y="3843808"/>
                        <a:ext cx="330835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9397" name="文本框 5"/>
          <p:cNvSpPr txBox="1">
            <a:spLocks noChangeArrowheads="1"/>
          </p:cNvSpPr>
          <p:nvPr/>
        </p:nvSpPr>
        <p:spPr bwMode="auto">
          <a:xfrm>
            <a:off x="494128" y="4571970"/>
            <a:ext cx="84211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Times New Roman" panose="02020603050405020304" pitchFamily="18" charset="0"/>
                <a:cs typeface="Times New Roman" panose="02020603050405020304" pitchFamily="18" charset="0"/>
              </a:rPr>
              <a:t>式中yk(n)与xj(n)分别表示的是ωkj两端神经元的状态，η表示的是学习速率。</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9395"/>
                                        </p:tgtEl>
                                        <p:attrNameLst>
                                          <p:attrName>style.visibility</p:attrName>
                                        </p:attrNameLst>
                                      </p:cBhvr>
                                      <p:to>
                                        <p:strVal val="visible"/>
                                      </p:to>
                                    </p:set>
                                    <p:anim calcmode="lin" valueType="num">
                                      <p:cBhvr additive="base">
                                        <p:cTn id="13" dur="500" fill="hold"/>
                                        <p:tgtEl>
                                          <p:spTgt spid="59395"/>
                                        </p:tgtEl>
                                        <p:attrNameLst>
                                          <p:attrName>ppt_x</p:attrName>
                                        </p:attrNameLst>
                                      </p:cBhvr>
                                      <p:tavLst>
                                        <p:tav tm="0">
                                          <p:val>
                                            <p:strVal val="#ppt_x"/>
                                          </p:val>
                                        </p:tav>
                                        <p:tav tm="100000">
                                          <p:val>
                                            <p:strVal val="#ppt_x"/>
                                          </p:val>
                                        </p:tav>
                                      </p:tavLst>
                                    </p:anim>
                                    <p:anim calcmode="lin" valueType="num">
                                      <p:cBhvr additive="base">
                                        <p:cTn id="14" dur="500" fill="hold"/>
                                        <p:tgtEl>
                                          <p:spTgt spid="5939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9396"/>
                                        </p:tgtEl>
                                        <p:attrNameLst>
                                          <p:attrName>style.visibility</p:attrName>
                                        </p:attrNameLst>
                                      </p:cBhvr>
                                      <p:to>
                                        <p:strVal val="visible"/>
                                      </p:to>
                                    </p:set>
                                    <p:anim calcmode="lin" valueType="num">
                                      <p:cBhvr additive="base">
                                        <p:cTn id="19" dur="500" fill="hold"/>
                                        <p:tgtEl>
                                          <p:spTgt spid="59396"/>
                                        </p:tgtEl>
                                        <p:attrNameLst>
                                          <p:attrName>ppt_x</p:attrName>
                                        </p:attrNameLst>
                                      </p:cBhvr>
                                      <p:tavLst>
                                        <p:tav tm="0">
                                          <p:val>
                                            <p:strVal val="#ppt_x"/>
                                          </p:val>
                                        </p:tav>
                                        <p:tav tm="100000">
                                          <p:val>
                                            <p:strVal val="#ppt_x"/>
                                          </p:val>
                                        </p:tav>
                                      </p:tavLst>
                                    </p:anim>
                                    <p:anim calcmode="lin" valueType="num">
                                      <p:cBhvr additive="base">
                                        <p:cTn id="20" dur="500" fill="hold"/>
                                        <p:tgtEl>
                                          <p:spTgt spid="5939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9397"/>
                                        </p:tgtEl>
                                        <p:attrNameLst>
                                          <p:attrName>style.visibility</p:attrName>
                                        </p:attrNameLst>
                                      </p:cBhvr>
                                      <p:to>
                                        <p:strVal val="visible"/>
                                      </p:to>
                                    </p:set>
                                    <p:anim calcmode="lin" valueType="num">
                                      <p:cBhvr additive="base">
                                        <p:cTn id="25" dur="500" fill="hold"/>
                                        <p:tgtEl>
                                          <p:spTgt spid="59397"/>
                                        </p:tgtEl>
                                        <p:attrNameLst>
                                          <p:attrName>ppt_x</p:attrName>
                                        </p:attrNameLst>
                                      </p:cBhvr>
                                      <p:tavLst>
                                        <p:tav tm="0">
                                          <p:val>
                                            <p:strVal val="#ppt_x"/>
                                          </p:val>
                                        </p:tav>
                                        <p:tav tm="100000">
                                          <p:val>
                                            <p:strVal val="#ppt_x"/>
                                          </p:val>
                                        </p:tav>
                                      </p:tavLst>
                                    </p:anim>
                                    <p:anim calcmode="lin" valueType="num">
                                      <p:cBhvr additive="base">
                                        <p:cTn id="26" dur="500" fill="hold"/>
                                        <p:tgtEl>
                                          <p:spTgt spid="593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9395" grpId="0"/>
      <p:bldP spid="5939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标题 1"/>
          <p:cNvSpPr>
            <a:spLocks noGrp="1" noChangeArrowheads="1"/>
          </p:cNvSpPr>
          <p:nvPr/>
        </p:nvSpPr>
        <p:spPr bwMode="auto">
          <a:xfrm>
            <a:off x="1277939" y="341313"/>
            <a:ext cx="1693904"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endParaRPr lang="zh-CN" altLang="en-US" sz="2800">
              <a:solidFill>
                <a:schemeClr val="tx2"/>
              </a:solidFill>
            </a:endParaRPr>
          </a:p>
        </p:txBody>
      </p:sp>
      <p:sp>
        <p:nvSpPr>
          <p:cNvPr id="5" name="矩形 4"/>
          <p:cNvSpPr/>
          <p:nvPr/>
        </p:nvSpPr>
        <p:spPr>
          <a:xfrm>
            <a:off x="171189" y="1508055"/>
            <a:ext cx="2011362" cy="457200"/>
          </a:xfrm>
          <a:prstGeom prst="rect">
            <a:avLst/>
          </a:prstGeom>
          <a:noFill/>
          <a:ln>
            <a:noFill/>
          </a:ln>
        </p:spPr>
        <p:txBody>
          <a:bodyPr wrap="none">
            <a:spAutoFit/>
          </a:bodyPr>
          <a:lstStyle/>
          <a:p>
            <a:pPr algn="ctr"/>
            <a:r>
              <a:rPr lang="zh-CN" altLang="en-US" sz="2400" noProof="1">
                <a:effectLst>
                  <a:outerShdw blurRad="38100" dist="19050" dir="2700000" algn="tl" rotWithShape="0">
                    <a:schemeClr val="dk1">
                      <a:alpha val="40000"/>
                    </a:schemeClr>
                  </a:outerShdw>
                </a:effectLst>
                <a:cs typeface="+mn-ea"/>
              </a:rPr>
              <a:t>误差纠正学习</a:t>
            </a:r>
            <a:endParaRPr lang="zh-CN" altLang="en-US" sz="2400" noProof="1">
              <a:effectLst>
                <a:outerShdw blurRad="38100" dist="19050" dir="2700000" algn="tl" rotWithShape="0">
                  <a:schemeClr val="dk1">
                    <a:alpha val="40000"/>
                  </a:schemeClr>
                </a:outerShdw>
              </a:effectLst>
            </a:endParaRPr>
          </a:p>
        </p:txBody>
      </p:sp>
      <p:sp>
        <p:nvSpPr>
          <p:cNvPr id="60419" name="文本框 5"/>
          <p:cNvSpPr txBox="1">
            <a:spLocks noChangeArrowheads="1"/>
          </p:cNvSpPr>
          <p:nvPr/>
        </p:nvSpPr>
        <p:spPr bwMode="auto">
          <a:xfrm>
            <a:off x="611188" y="2104369"/>
            <a:ext cx="83040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设yk(n)为输入x(n)时神经元k在n时刻的实际输出，dk(n)为该神经网络的期望输出值，则误差信号可以表示为：</a:t>
            </a:r>
          </a:p>
        </p:txBody>
      </p:sp>
      <p:graphicFrame>
        <p:nvGraphicFramePr>
          <p:cNvPr id="60420" name="对象 32"/>
          <p:cNvGraphicFramePr>
            <a:graphicFrameLocks noChangeAspect="1"/>
          </p:cNvGraphicFramePr>
          <p:nvPr>
            <p:extLst>
              <p:ext uri="{D42A27DB-BD31-4B8C-83A1-F6EECF244321}">
                <p14:modId xmlns:p14="http://schemas.microsoft.com/office/powerpoint/2010/main" val="4247940018"/>
              </p:ext>
            </p:extLst>
          </p:nvPr>
        </p:nvGraphicFramePr>
        <p:xfrm>
          <a:off x="2286060" y="2932907"/>
          <a:ext cx="3754438" cy="650875"/>
        </p:xfrm>
        <a:graphic>
          <a:graphicData uri="http://schemas.openxmlformats.org/presentationml/2006/ole">
            <mc:AlternateContent xmlns:mc="http://schemas.openxmlformats.org/markup-compatibility/2006">
              <mc:Choice xmlns:v="urn:schemas-microsoft-com:vml" Requires="v">
                <p:oleObj spid="_x0000_s61512" r:id="rId3" imgW="1342999" imgH="232761" progId="Equation.KSEE3">
                  <p:embed/>
                </p:oleObj>
              </mc:Choice>
              <mc:Fallback>
                <p:oleObj r:id="rId3" imgW="1342999" imgH="232761" progId="Equation.KSEE3">
                  <p:embed/>
                  <p:pic>
                    <p:nvPicPr>
                      <p:cNvPr id="0" name="对象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60" y="2932907"/>
                        <a:ext cx="3754438"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0421" name="文本框 6"/>
          <p:cNvSpPr txBox="1">
            <a:spLocks noChangeArrowheads="1"/>
          </p:cNvSpPr>
          <p:nvPr/>
        </p:nvSpPr>
        <p:spPr bwMode="auto">
          <a:xfrm>
            <a:off x="611188" y="3730351"/>
            <a:ext cx="845649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此学习规则的基本思想就是利用该误差信号作为连接权值调整的依据。可以引入一基于e(n)的目标函数：</a:t>
            </a:r>
          </a:p>
        </p:txBody>
      </p:sp>
      <p:graphicFrame>
        <p:nvGraphicFramePr>
          <p:cNvPr id="60422" name="对象 48"/>
          <p:cNvGraphicFramePr>
            <a:graphicFrameLocks noChangeAspect="1"/>
          </p:cNvGraphicFramePr>
          <p:nvPr>
            <p:extLst>
              <p:ext uri="{D42A27DB-BD31-4B8C-83A1-F6EECF244321}">
                <p14:modId xmlns:p14="http://schemas.microsoft.com/office/powerpoint/2010/main" val="1987311038"/>
              </p:ext>
            </p:extLst>
          </p:nvPr>
        </p:nvGraphicFramePr>
        <p:xfrm>
          <a:off x="2971843" y="4475322"/>
          <a:ext cx="1892300" cy="803275"/>
        </p:xfrm>
        <a:graphic>
          <a:graphicData uri="http://schemas.openxmlformats.org/presentationml/2006/ole">
            <mc:AlternateContent xmlns:mc="http://schemas.openxmlformats.org/markup-compatibility/2006">
              <mc:Choice xmlns:v="urn:schemas-microsoft-com:vml" Requires="v">
                <p:oleObj spid="_x0000_s61513" r:id="rId5" imgW="942903" imgH="400413" progId="Equation.KSEE3">
                  <p:embed/>
                </p:oleObj>
              </mc:Choice>
              <mc:Fallback>
                <p:oleObj r:id="rId5" imgW="942903" imgH="400413" progId="Equation.KSEE3">
                  <p:embed/>
                  <p:pic>
                    <p:nvPicPr>
                      <p:cNvPr id="0" name="对象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43" y="4475322"/>
                        <a:ext cx="18923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0423" name="文本框 8"/>
          <p:cNvSpPr txBox="1">
            <a:spLocks noChangeArrowheads="1"/>
          </p:cNvSpPr>
          <p:nvPr/>
        </p:nvSpPr>
        <p:spPr bwMode="auto">
          <a:xfrm>
            <a:off x="533506" y="5278597"/>
            <a:ext cx="838178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反复对连接权值进行调整使得目标函数达到最小或使系统到达一个稳定的状态。</a:t>
            </a:r>
          </a:p>
        </p:txBody>
      </p:sp>
      <p:sp>
        <p:nvSpPr>
          <p:cNvPr id="3" name="矩形 2"/>
          <p:cNvSpPr/>
          <p:nvPr/>
        </p:nvSpPr>
        <p:spPr>
          <a:xfrm>
            <a:off x="141288" y="811768"/>
            <a:ext cx="1620957" cy="523220"/>
          </a:xfrm>
          <a:prstGeom prst="rect">
            <a:avLst/>
          </a:prstGeom>
        </p:spPr>
        <p:txBody>
          <a:bodyPr wrap="none">
            <a:spAutoFit/>
          </a:bodyPr>
          <a:lstStyle/>
          <a:p>
            <a:r>
              <a:rPr lang="zh-CN" altLang="en-US" sz="2800">
                <a:solidFill>
                  <a:srgbClr val="FF0000"/>
                </a:solidFill>
              </a:rPr>
              <a:t>学习规则</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19"/>
                                        </p:tgtEl>
                                        <p:attrNameLst>
                                          <p:attrName>style.visibility</p:attrName>
                                        </p:attrNameLst>
                                      </p:cBhvr>
                                      <p:to>
                                        <p:strVal val="visible"/>
                                      </p:to>
                                    </p:set>
                                    <p:anim calcmode="lin" valueType="num">
                                      <p:cBhvr additive="base">
                                        <p:cTn id="13" dur="500" fill="hold"/>
                                        <p:tgtEl>
                                          <p:spTgt spid="60419"/>
                                        </p:tgtEl>
                                        <p:attrNameLst>
                                          <p:attrName>ppt_x</p:attrName>
                                        </p:attrNameLst>
                                      </p:cBhvr>
                                      <p:tavLst>
                                        <p:tav tm="0">
                                          <p:val>
                                            <p:strVal val="#ppt_x"/>
                                          </p:val>
                                        </p:tav>
                                        <p:tav tm="100000">
                                          <p:val>
                                            <p:strVal val="#ppt_x"/>
                                          </p:val>
                                        </p:tav>
                                      </p:tavLst>
                                    </p:anim>
                                    <p:anim calcmode="lin" valueType="num">
                                      <p:cBhvr additive="base">
                                        <p:cTn id="14" dur="500" fill="hold"/>
                                        <p:tgtEl>
                                          <p:spTgt spid="604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0420"/>
                                        </p:tgtEl>
                                        <p:attrNameLst>
                                          <p:attrName>style.visibility</p:attrName>
                                        </p:attrNameLst>
                                      </p:cBhvr>
                                      <p:to>
                                        <p:strVal val="visible"/>
                                      </p:to>
                                    </p:set>
                                    <p:anim calcmode="lin" valueType="num">
                                      <p:cBhvr additive="base">
                                        <p:cTn id="19" dur="500" fill="hold"/>
                                        <p:tgtEl>
                                          <p:spTgt spid="60420"/>
                                        </p:tgtEl>
                                        <p:attrNameLst>
                                          <p:attrName>ppt_x</p:attrName>
                                        </p:attrNameLst>
                                      </p:cBhvr>
                                      <p:tavLst>
                                        <p:tav tm="0">
                                          <p:val>
                                            <p:strVal val="#ppt_x"/>
                                          </p:val>
                                        </p:tav>
                                        <p:tav tm="100000">
                                          <p:val>
                                            <p:strVal val="#ppt_x"/>
                                          </p:val>
                                        </p:tav>
                                      </p:tavLst>
                                    </p:anim>
                                    <p:anim calcmode="lin" valueType="num">
                                      <p:cBhvr additive="base">
                                        <p:cTn id="20"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0421"/>
                                        </p:tgtEl>
                                        <p:attrNameLst>
                                          <p:attrName>style.visibility</p:attrName>
                                        </p:attrNameLst>
                                      </p:cBhvr>
                                      <p:to>
                                        <p:strVal val="visible"/>
                                      </p:to>
                                    </p:set>
                                    <p:anim calcmode="lin" valueType="num">
                                      <p:cBhvr additive="base">
                                        <p:cTn id="25" dur="500" fill="hold"/>
                                        <p:tgtEl>
                                          <p:spTgt spid="60421"/>
                                        </p:tgtEl>
                                        <p:attrNameLst>
                                          <p:attrName>ppt_x</p:attrName>
                                        </p:attrNameLst>
                                      </p:cBhvr>
                                      <p:tavLst>
                                        <p:tav tm="0">
                                          <p:val>
                                            <p:strVal val="#ppt_x"/>
                                          </p:val>
                                        </p:tav>
                                        <p:tav tm="100000">
                                          <p:val>
                                            <p:strVal val="#ppt_x"/>
                                          </p:val>
                                        </p:tav>
                                      </p:tavLst>
                                    </p:anim>
                                    <p:anim calcmode="lin" valueType="num">
                                      <p:cBhvr additive="base">
                                        <p:cTn id="26"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0422"/>
                                        </p:tgtEl>
                                        <p:attrNameLst>
                                          <p:attrName>style.visibility</p:attrName>
                                        </p:attrNameLst>
                                      </p:cBhvr>
                                      <p:to>
                                        <p:strVal val="visible"/>
                                      </p:to>
                                    </p:set>
                                    <p:anim calcmode="lin" valueType="num">
                                      <p:cBhvr additive="base">
                                        <p:cTn id="31" dur="500" fill="hold"/>
                                        <p:tgtEl>
                                          <p:spTgt spid="60422"/>
                                        </p:tgtEl>
                                        <p:attrNameLst>
                                          <p:attrName>ppt_x</p:attrName>
                                        </p:attrNameLst>
                                      </p:cBhvr>
                                      <p:tavLst>
                                        <p:tav tm="0">
                                          <p:val>
                                            <p:strVal val="#ppt_x"/>
                                          </p:val>
                                        </p:tav>
                                        <p:tav tm="100000">
                                          <p:val>
                                            <p:strVal val="#ppt_x"/>
                                          </p:val>
                                        </p:tav>
                                      </p:tavLst>
                                    </p:anim>
                                    <p:anim calcmode="lin" valueType="num">
                                      <p:cBhvr additive="base">
                                        <p:cTn id="32" dur="500" fill="hold"/>
                                        <p:tgtEl>
                                          <p:spTgt spid="6042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0423"/>
                                        </p:tgtEl>
                                        <p:attrNameLst>
                                          <p:attrName>style.visibility</p:attrName>
                                        </p:attrNameLst>
                                      </p:cBhvr>
                                      <p:to>
                                        <p:strVal val="visible"/>
                                      </p:to>
                                    </p:set>
                                    <p:anim calcmode="lin" valueType="num">
                                      <p:cBhvr additive="base">
                                        <p:cTn id="37" dur="500" fill="hold"/>
                                        <p:tgtEl>
                                          <p:spTgt spid="60423"/>
                                        </p:tgtEl>
                                        <p:attrNameLst>
                                          <p:attrName>ppt_x</p:attrName>
                                        </p:attrNameLst>
                                      </p:cBhvr>
                                      <p:tavLst>
                                        <p:tav tm="0">
                                          <p:val>
                                            <p:strVal val="#ppt_x"/>
                                          </p:val>
                                        </p:tav>
                                        <p:tav tm="100000">
                                          <p:val>
                                            <p:strVal val="#ppt_x"/>
                                          </p:val>
                                        </p:tav>
                                      </p:tavLst>
                                    </p:anim>
                                    <p:anim calcmode="lin" valueType="num">
                                      <p:cBhvr additive="base">
                                        <p:cTn id="38" dur="500" fill="hold"/>
                                        <p:tgtEl>
                                          <p:spTgt spid="604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0419" grpId="0"/>
      <p:bldP spid="60421" grpId="0"/>
      <p:bldP spid="604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标题 1"/>
          <p:cNvSpPr>
            <a:spLocks noGrp="1" noChangeArrowheads="1"/>
          </p:cNvSpPr>
          <p:nvPr>
            <p:ph type="title"/>
          </p:nvPr>
        </p:nvSpPr>
        <p:spPr>
          <a:xfrm>
            <a:off x="81725" y="685872"/>
            <a:ext cx="1757402" cy="731838"/>
          </a:xfrm>
        </p:spPr>
        <p:txBody>
          <a:bodyPr/>
          <a:lstStyle/>
          <a:p>
            <a:r>
              <a:rPr lang="zh-CN" altLang="en-US" sz="2800" smtClean="0"/>
              <a:t>学习规则</a:t>
            </a:r>
          </a:p>
        </p:txBody>
      </p:sp>
      <p:sp>
        <p:nvSpPr>
          <p:cNvPr id="5" name="矩形 4"/>
          <p:cNvSpPr/>
          <p:nvPr/>
        </p:nvSpPr>
        <p:spPr>
          <a:xfrm>
            <a:off x="609704" y="1524050"/>
            <a:ext cx="1401763" cy="457200"/>
          </a:xfrm>
          <a:prstGeom prst="rect">
            <a:avLst/>
          </a:prstGeom>
          <a:noFill/>
          <a:ln>
            <a:noFill/>
          </a:ln>
        </p:spPr>
        <p:txBody>
          <a:bodyPr wrap="none">
            <a:spAutoFit/>
          </a:bodyPr>
          <a:lstStyle/>
          <a:p>
            <a:pPr algn="ctr"/>
            <a:r>
              <a:rPr lang="zh-CN" altLang="en-US" sz="2400" noProof="1">
                <a:effectLst>
                  <a:outerShdw blurRad="38100" dist="19050" dir="2700000" algn="tl" rotWithShape="0">
                    <a:schemeClr val="dk1">
                      <a:alpha val="40000"/>
                    </a:schemeClr>
                  </a:outerShdw>
                </a:effectLst>
                <a:cs typeface="+mn-ea"/>
              </a:rPr>
              <a:t>竞争学习</a:t>
            </a:r>
            <a:endParaRPr lang="zh-CN" altLang="en-US" sz="2400" noProof="1">
              <a:effectLst>
                <a:outerShdw blurRad="38100" dist="19050" dir="2700000" algn="tl" rotWithShape="0">
                  <a:schemeClr val="dk1">
                    <a:alpha val="40000"/>
                  </a:schemeClr>
                </a:outerShdw>
              </a:effectLst>
            </a:endParaRPr>
          </a:p>
        </p:txBody>
      </p:sp>
      <p:sp>
        <p:nvSpPr>
          <p:cNvPr id="61443" name="文本框 3"/>
          <p:cNvSpPr txBox="1">
            <a:spLocks noChangeArrowheads="1"/>
          </p:cNvSpPr>
          <p:nvPr/>
        </p:nvSpPr>
        <p:spPr bwMode="auto">
          <a:xfrm>
            <a:off x="609704" y="1981250"/>
            <a:ext cx="809148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t>在该学习方式中，神经网络的输出神经元之间存在着相互竞争，最终只会有一个输出神经元是活性的。该赢得竞争的神经元被称为全胜神经元。从源节点到神经元之间是兴奋性连接，而输出神经元之间则存在着横向抑制，也即竞争取胜的神经元抑制了竞争失败的神经元，同时竞争取胜的神经元的权值将得到修正。</a:t>
            </a:r>
          </a:p>
        </p:txBody>
      </p:sp>
      <p:graphicFrame>
        <p:nvGraphicFramePr>
          <p:cNvPr id="61444" name="对象 1073742909"/>
          <p:cNvGraphicFramePr>
            <a:graphicFrameLocks/>
          </p:cNvGraphicFramePr>
          <p:nvPr>
            <p:extLst>
              <p:ext uri="{D42A27DB-BD31-4B8C-83A1-F6EECF244321}">
                <p14:modId xmlns:p14="http://schemas.microsoft.com/office/powerpoint/2010/main" val="2373832572"/>
              </p:ext>
            </p:extLst>
          </p:nvPr>
        </p:nvGraphicFramePr>
        <p:xfrm>
          <a:off x="2971842" y="3505198"/>
          <a:ext cx="3657504" cy="2590732"/>
        </p:xfrm>
        <a:graphic>
          <a:graphicData uri="http://schemas.openxmlformats.org/presentationml/2006/ole">
            <mc:AlternateContent xmlns:mc="http://schemas.openxmlformats.org/markup-compatibility/2006">
              <mc:Choice xmlns:v="urn:schemas-microsoft-com:vml" Requires="v">
                <p:oleObj spid="_x0000_s62500" r:id="rId3" imgW="1492920" imgH="1245240" progId="Visio.Drawing.11">
                  <p:embed/>
                </p:oleObj>
              </mc:Choice>
              <mc:Fallback>
                <p:oleObj r:id="rId3" imgW="1492920" imgH="1245240" progId="Visio.Drawing.11">
                  <p:embed/>
                  <p:pic>
                    <p:nvPicPr>
                      <p:cNvPr id="0" name="对象 107374290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42" y="3505198"/>
                        <a:ext cx="3657504" cy="2590732"/>
                      </a:xfrm>
                      <a:prstGeom prst="rect">
                        <a:avLst/>
                      </a:prstGeom>
                      <a:noFill/>
                      <a:ln>
                        <a:noFill/>
                      </a:ln>
                      <a:extLst/>
                    </p:spPr>
                  </p:pic>
                </p:oleObj>
              </mc:Fallback>
            </mc:AlternateContent>
          </a:graphicData>
        </a:graphic>
      </p:graphicFrame>
      <p:sp>
        <p:nvSpPr>
          <p:cNvPr id="61445" name="文本框 5"/>
          <p:cNvSpPr txBox="1">
            <a:spLocks noChangeArrowheads="1"/>
          </p:cNvSpPr>
          <p:nvPr/>
        </p:nvSpPr>
        <p:spPr bwMode="auto">
          <a:xfrm>
            <a:off x="3956838" y="6095930"/>
            <a:ext cx="168751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竞争学习网络</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3"/>
                                        </p:tgtEl>
                                        <p:attrNameLst>
                                          <p:attrName>style.visibility</p:attrName>
                                        </p:attrNameLst>
                                      </p:cBhvr>
                                      <p:to>
                                        <p:strVal val="visible"/>
                                      </p:to>
                                    </p:set>
                                    <p:anim calcmode="lin" valueType="num">
                                      <p:cBhvr additive="base">
                                        <p:cTn id="13" dur="500" fill="hold"/>
                                        <p:tgtEl>
                                          <p:spTgt spid="61443"/>
                                        </p:tgtEl>
                                        <p:attrNameLst>
                                          <p:attrName>ppt_x</p:attrName>
                                        </p:attrNameLst>
                                      </p:cBhvr>
                                      <p:tavLst>
                                        <p:tav tm="0">
                                          <p:val>
                                            <p:strVal val="#ppt_x"/>
                                          </p:val>
                                        </p:tav>
                                        <p:tav tm="100000">
                                          <p:val>
                                            <p:strVal val="#ppt_x"/>
                                          </p:val>
                                        </p:tav>
                                      </p:tavLst>
                                    </p:anim>
                                    <p:anim calcmode="lin" valueType="num">
                                      <p:cBhvr additive="base">
                                        <p:cTn id="14"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1444"/>
                                        </p:tgtEl>
                                        <p:attrNameLst>
                                          <p:attrName>style.visibility</p:attrName>
                                        </p:attrNameLst>
                                      </p:cBhvr>
                                      <p:to>
                                        <p:strVal val="visible"/>
                                      </p:to>
                                    </p:set>
                                    <p:anim calcmode="lin" valueType="num">
                                      <p:cBhvr additive="base">
                                        <p:cTn id="19" dur="500" fill="hold"/>
                                        <p:tgtEl>
                                          <p:spTgt spid="61444"/>
                                        </p:tgtEl>
                                        <p:attrNameLst>
                                          <p:attrName>ppt_x</p:attrName>
                                        </p:attrNameLst>
                                      </p:cBhvr>
                                      <p:tavLst>
                                        <p:tav tm="0">
                                          <p:val>
                                            <p:strVal val="#ppt_x"/>
                                          </p:val>
                                        </p:tav>
                                        <p:tav tm="100000">
                                          <p:val>
                                            <p:strVal val="#ppt_x"/>
                                          </p:val>
                                        </p:tav>
                                      </p:tavLst>
                                    </p:anim>
                                    <p:anim calcmode="lin" valueType="num">
                                      <p:cBhvr additive="base">
                                        <p:cTn id="20" dur="500" fill="hold"/>
                                        <p:tgtEl>
                                          <p:spTgt spid="6144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1445"/>
                                        </p:tgtEl>
                                        <p:attrNameLst>
                                          <p:attrName>style.visibility</p:attrName>
                                        </p:attrNameLst>
                                      </p:cBhvr>
                                      <p:to>
                                        <p:strVal val="visible"/>
                                      </p:to>
                                    </p:set>
                                    <p:anim calcmode="lin" valueType="num">
                                      <p:cBhvr additive="base">
                                        <p:cTn id="23" dur="500" fill="hold"/>
                                        <p:tgtEl>
                                          <p:spTgt spid="61445"/>
                                        </p:tgtEl>
                                        <p:attrNameLst>
                                          <p:attrName>ppt_x</p:attrName>
                                        </p:attrNameLst>
                                      </p:cBhvr>
                                      <p:tavLst>
                                        <p:tav tm="0">
                                          <p:val>
                                            <p:strVal val="#ppt_x"/>
                                          </p:val>
                                        </p:tav>
                                        <p:tav tm="100000">
                                          <p:val>
                                            <p:strVal val="#ppt_x"/>
                                          </p:val>
                                        </p:tav>
                                      </p:tavLst>
                                    </p:anim>
                                    <p:anim calcmode="lin" valueType="num">
                                      <p:cBhvr additive="base">
                                        <p:cTn id="24" dur="500" fill="hold"/>
                                        <p:tgtEl>
                                          <p:spTgt spid="614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1443" grpId="0"/>
      <p:bldP spid="6144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标题 1"/>
          <p:cNvSpPr>
            <a:spLocks noGrp="1" noChangeArrowheads="1"/>
          </p:cNvSpPr>
          <p:nvPr>
            <p:ph type="title"/>
          </p:nvPr>
        </p:nvSpPr>
        <p:spPr>
          <a:xfrm>
            <a:off x="70604" y="723910"/>
            <a:ext cx="1757402" cy="731838"/>
          </a:xfrm>
        </p:spPr>
        <p:txBody>
          <a:bodyPr/>
          <a:lstStyle/>
          <a:p>
            <a:r>
              <a:rPr lang="zh-CN" altLang="en-US" sz="2800" smtClean="0"/>
              <a:t>环境建模</a:t>
            </a:r>
          </a:p>
        </p:txBody>
      </p:sp>
      <p:sp>
        <p:nvSpPr>
          <p:cNvPr id="62466" name="文本框 1"/>
          <p:cNvSpPr txBox="1">
            <a:spLocks noChangeArrowheads="1"/>
          </p:cNvSpPr>
          <p:nvPr/>
        </p:nvSpPr>
        <p:spPr bwMode="auto">
          <a:xfrm>
            <a:off x="354012" y="1608277"/>
            <a:ext cx="82899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t>在机器人的工作环境当中，障碍物均可假设为由一组线性不等式表示的多面体，并且障碍中的点均满足所有不等式的限制。</a:t>
            </a:r>
          </a:p>
        </p:txBody>
      </p:sp>
      <p:graphicFrame>
        <p:nvGraphicFramePr>
          <p:cNvPr id="62467" name="对象 1073742926"/>
          <p:cNvGraphicFramePr>
            <a:graphicFrameLocks/>
          </p:cNvGraphicFramePr>
          <p:nvPr/>
        </p:nvGraphicFramePr>
        <p:xfrm>
          <a:off x="152400" y="2971800"/>
          <a:ext cx="3292475" cy="2908300"/>
        </p:xfrm>
        <a:graphic>
          <a:graphicData uri="http://schemas.openxmlformats.org/presentationml/2006/ole">
            <mc:AlternateContent xmlns:mc="http://schemas.openxmlformats.org/markup-compatibility/2006">
              <mc:Choice xmlns:v="urn:schemas-microsoft-com:vml" Requires="v">
                <p:oleObj spid="_x0000_s63618" r:id="rId3" imgW="2378160" imgH="1940760" progId="Visio.Drawing.11">
                  <p:embed/>
                </p:oleObj>
              </mc:Choice>
              <mc:Fallback>
                <p:oleObj r:id="rId3" imgW="2378160" imgH="1940760" progId="Visio.Drawing.11">
                  <p:embed/>
                  <p:pic>
                    <p:nvPicPr>
                      <p:cNvPr id="0" name="对象 10737429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2971800"/>
                        <a:ext cx="3292475"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2468" name="文本框 2"/>
          <p:cNvSpPr txBox="1">
            <a:spLocks noChangeArrowheads="1"/>
          </p:cNvSpPr>
          <p:nvPr/>
        </p:nvSpPr>
        <p:spPr bwMode="auto">
          <a:xfrm>
            <a:off x="458788" y="5864225"/>
            <a:ext cx="27384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机器人工作空间及障碍物</a:t>
            </a:r>
          </a:p>
        </p:txBody>
      </p:sp>
      <p:sp>
        <p:nvSpPr>
          <p:cNvPr id="4" name="矩形 3"/>
          <p:cNvSpPr/>
          <p:nvPr/>
        </p:nvSpPr>
        <p:spPr>
          <a:xfrm>
            <a:off x="3432175" y="4038600"/>
            <a:ext cx="2012950" cy="334963"/>
          </a:xfrm>
          <a:prstGeom prst="rect">
            <a:avLst/>
          </a:prstGeom>
          <a:noFill/>
          <a:ln>
            <a:noFill/>
          </a:ln>
        </p:spPr>
        <p:txBody>
          <a:bodyPr wrap="none">
            <a:spAutoFit/>
          </a:bodyPr>
          <a:lstStyle/>
          <a:p>
            <a:pPr algn="ctr"/>
            <a:r>
              <a:rPr lang="zh-CN" altLang="en-US" sz="1600" noProof="1">
                <a:effectLst>
                  <a:outerShdw blurRad="38100" dist="19050" dir="2700000" algn="tl" rotWithShape="0">
                    <a:schemeClr val="dk1">
                      <a:alpha val="40000"/>
                    </a:schemeClr>
                  </a:outerShdw>
                </a:effectLst>
                <a:cs typeface="+mn-ea"/>
              </a:rPr>
              <a:t>障碍物的不等式条件</a:t>
            </a:r>
            <a:endParaRPr lang="zh-CN" altLang="en-US" sz="1600" noProof="1">
              <a:effectLst>
                <a:outerShdw blurRad="38100" dist="19050" dir="2700000" algn="tl" rotWithShape="0">
                  <a:schemeClr val="dk1">
                    <a:alpha val="40000"/>
                  </a:schemeClr>
                </a:outerShdw>
              </a:effectLst>
            </a:endParaRPr>
          </a:p>
        </p:txBody>
      </p:sp>
      <p:sp>
        <p:nvSpPr>
          <p:cNvPr id="5" name="右箭头 4"/>
          <p:cNvSpPr/>
          <p:nvPr/>
        </p:nvSpPr>
        <p:spPr>
          <a:xfrm>
            <a:off x="3508375" y="4343400"/>
            <a:ext cx="1981200" cy="3048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CN" altLang="en-US" noProof="1"/>
          </a:p>
        </p:txBody>
      </p:sp>
      <p:graphicFrame>
        <p:nvGraphicFramePr>
          <p:cNvPr id="62471" name="对象 39"/>
          <p:cNvGraphicFramePr>
            <a:graphicFrameLocks noChangeAspect="1"/>
          </p:cNvGraphicFramePr>
          <p:nvPr/>
        </p:nvGraphicFramePr>
        <p:xfrm>
          <a:off x="6096000" y="2590800"/>
          <a:ext cx="1539875" cy="1038225"/>
        </p:xfrm>
        <a:graphic>
          <a:graphicData uri="http://schemas.openxmlformats.org/presentationml/2006/ole">
            <mc:AlternateContent xmlns:mc="http://schemas.openxmlformats.org/markup-compatibility/2006">
              <mc:Choice xmlns:v="urn:schemas-microsoft-com:vml" Requires="v">
                <p:oleObj spid="_x0000_s63619" r:id="rId5" imgW="1069979" imgH="721827" progId="Equation.KSEE3">
                  <p:embed/>
                </p:oleObj>
              </mc:Choice>
              <mc:Fallback>
                <p:oleObj r:id="rId5" imgW="1069979" imgH="721827" progId="Equation.KSEE3">
                  <p:embed/>
                  <p:pic>
                    <p:nvPicPr>
                      <p:cNvPr id="0" name="对象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2590800"/>
                        <a:ext cx="1539875"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472" name="对象 40"/>
          <p:cNvGraphicFramePr>
            <a:graphicFrameLocks noChangeAspect="1"/>
          </p:cNvGraphicFramePr>
          <p:nvPr/>
        </p:nvGraphicFramePr>
        <p:xfrm>
          <a:off x="6096000" y="3659188"/>
          <a:ext cx="1501775" cy="1422400"/>
        </p:xfrm>
        <a:graphic>
          <a:graphicData uri="http://schemas.openxmlformats.org/presentationml/2006/ole">
            <mc:AlternateContent xmlns:mc="http://schemas.openxmlformats.org/markup-compatibility/2006">
              <mc:Choice xmlns:v="urn:schemas-microsoft-com:vml" Requires="v">
                <p:oleObj spid="_x0000_s63620" r:id="rId7" imgW="979744" imgH="928234" progId="Equation.KSEE3">
                  <p:embed/>
                </p:oleObj>
              </mc:Choice>
              <mc:Fallback>
                <p:oleObj r:id="rId7" imgW="979744" imgH="928234" progId="Equation.KSEE3">
                  <p:embed/>
                  <p:pic>
                    <p:nvPicPr>
                      <p:cNvPr id="0" name="对象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6000" y="3659188"/>
                        <a:ext cx="15017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473" name="对象 41"/>
          <p:cNvGraphicFramePr>
            <a:graphicFrameLocks noChangeAspect="1"/>
          </p:cNvGraphicFramePr>
          <p:nvPr/>
        </p:nvGraphicFramePr>
        <p:xfrm>
          <a:off x="6096000" y="5105400"/>
          <a:ext cx="1308100" cy="1595438"/>
        </p:xfrm>
        <a:graphic>
          <a:graphicData uri="http://schemas.openxmlformats.org/presentationml/2006/ole">
            <mc:AlternateContent xmlns:mc="http://schemas.openxmlformats.org/markup-compatibility/2006">
              <mc:Choice xmlns:v="urn:schemas-microsoft-com:vml" Requires="v">
                <p:oleObj spid="_x0000_s63621" r:id="rId9" imgW="760551" imgH="928234" progId="Equation.KSEE3">
                  <p:embed/>
                </p:oleObj>
              </mc:Choice>
              <mc:Fallback>
                <p:oleObj r:id="rId9" imgW="760551" imgH="928234" progId="Equation.KSEE3">
                  <p:embed/>
                  <p:pic>
                    <p:nvPicPr>
                      <p:cNvPr id="0" name="对象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96000" y="5105400"/>
                        <a:ext cx="1308100"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additive="base">
                                        <p:cTn id="7" dur="500" fill="hold"/>
                                        <p:tgtEl>
                                          <p:spTgt spid="62466"/>
                                        </p:tgtEl>
                                        <p:attrNameLst>
                                          <p:attrName>ppt_x</p:attrName>
                                        </p:attrNameLst>
                                      </p:cBhvr>
                                      <p:tavLst>
                                        <p:tav tm="0">
                                          <p:val>
                                            <p:strVal val="#ppt_x"/>
                                          </p:val>
                                        </p:tav>
                                        <p:tav tm="100000">
                                          <p:val>
                                            <p:strVal val="#ppt_x"/>
                                          </p:val>
                                        </p:tav>
                                      </p:tavLst>
                                    </p:anim>
                                    <p:anim calcmode="lin" valueType="num">
                                      <p:cBhvr additive="base">
                                        <p:cTn id="8" dur="500" fill="hold"/>
                                        <p:tgtEl>
                                          <p:spTgt spid="624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8"/>
                                        </p:tgtEl>
                                        <p:attrNameLst>
                                          <p:attrName>style.visibility</p:attrName>
                                        </p:attrNameLst>
                                      </p:cBhvr>
                                      <p:to>
                                        <p:strVal val="visible"/>
                                      </p:to>
                                    </p:set>
                                    <p:anim calcmode="lin" valueType="num">
                                      <p:cBhvr additive="base">
                                        <p:cTn id="13" dur="500" fill="hold"/>
                                        <p:tgtEl>
                                          <p:spTgt spid="62468"/>
                                        </p:tgtEl>
                                        <p:attrNameLst>
                                          <p:attrName>ppt_x</p:attrName>
                                        </p:attrNameLst>
                                      </p:cBhvr>
                                      <p:tavLst>
                                        <p:tav tm="0">
                                          <p:val>
                                            <p:strVal val="#ppt_x"/>
                                          </p:val>
                                        </p:tav>
                                        <p:tav tm="100000">
                                          <p:val>
                                            <p:strVal val="#ppt_x"/>
                                          </p:val>
                                        </p:tav>
                                      </p:tavLst>
                                    </p:anim>
                                    <p:anim calcmode="lin" valueType="num">
                                      <p:cBhvr additive="base">
                                        <p:cTn id="14" dur="500" fill="hold"/>
                                        <p:tgtEl>
                                          <p:spTgt spid="62468"/>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2467"/>
                                        </p:tgtEl>
                                        <p:attrNameLst>
                                          <p:attrName>style.visibility</p:attrName>
                                        </p:attrNameLst>
                                      </p:cBhvr>
                                      <p:to>
                                        <p:strVal val="visible"/>
                                      </p:to>
                                    </p:set>
                                    <p:anim calcmode="lin" valueType="num">
                                      <p:cBhvr additive="base">
                                        <p:cTn id="17" dur="500" fill="hold"/>
                                        <p:tgtEl>
                                          <p:spTgt spid="62467"/>
                                        </p:tgtEl>
                                        <p:attrNameLst>
                                          <p:attrName>ppt_x</p:attrName>
                                        </p:attrNameLst>
                                      </p:cBhvr>
                                      <p:tavLst>
                                        <p:tav tm="0">
                                          <p:val>
                                            <p:strVal val="#ppt_x"/>
                                          </p:val>
                                        </p:tav>
                                        <p:tav tm="100000">
                                          <p:val>
                                            <p:strVal val="#ppt_x"/>
                                          </p:val>
                                        </p:tav>
                                      </p:tavLst>
                                    </p:anim>
                                    <p:anim calcmode="lin" valueType="num">
                                      <p:cBhvr additive="base">
                                        <p:cTn id="18"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62471"/>
                                        </p:tgtEl>
                                        <p:attrNameLst>
                                          <p:attrName>style.visibility</p:attrName>
                                        </p:attrNameLst>
                                      </p:cBhvr>
                                      <p:to>
                                        <p:strVal val="visible"/>
                                      </p:to>
                                    </p:set>
                                    <p:anim calcmode="lin" valueType="num">
                                      <p:cBhvr additive="base">
                                        <p:cTn id="33" dur="500" fill="hold"/>
                                        <p:tgtEl>
                                          <p:spTgt spid="62471"/>
                                        </p:tgtEl>
                                        <p:attrNameLst>
                                          <p:attrName>ppt_x</p:attrName>
                                        </p:attrNameLst>
                                      </p:cBhvr>
                                      <p:tavLst>
                                        <p:tav tm="0">
                                          <p:val>
                                            <p:strVal val="#ppt_x"/>
                                          </p:val>
                                        </p:tav>
                                        <p:tav tm="100000">
                                          <p:val>
                                            <p:strVal val="#ppt_x"/>
                                          </p:val>
                                        </p:tav>
                                      </p:tavLst>
                                    </p:anim>
                                    <p:anim calcmode="lin" valueType="num">
                                      <p:cBhvr additive="base">
                                        <p:cTn id="34" dur="500" fill="hold"/>
                                        <p:tgtEl>
                                          <p:spTgt spid="6247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2472"/>
                                        </p:tgtEl>
                                        <p:attrNameLst>
                                          <p:attrName>style.visibility</p:attrName>
                                        </p:attrNameLst>
                                      </p:cBhvr>
                                      <p:to>
                                        <p:strVal val="visible"/>
                                      </p:to>
                                    </p:set>
                                    <p:anim calcmode="lin" valueType="num">
                                      <p:cBhvr additive="base">
                                        <p:cTn id="37" dur="500" fill="hold"/>
                                        <p:tgtEl>
                                          <p:spTgt spid="62472"/>
                                        </p:tgtEl>
                                        <p:attrNameLst>
                                          <p:attrName>ppt_x</p:attrName>
                                        </p:attrNameLst>
                                      </p:cBhvr>
                                      <p:tavLst>
                                        <p:tav tm="0">
                                          <p:val>
                                            <p:strVal val="#ppt_x"/>
                                          </p:val>
                                        </p:tav>
                                        <p:tav tm="100000">
                                          <p:val>
                                            <p:strVal val="#ppt_x"/>
                                          </p:val>
                                        </p:tav>
                                      </p:tavLst>
                                    </p:anim>
                                    <p:anim calcmode="lin" valueType="num">
                                      <p:cBhvr additive="base">
                                        <p:cTn id="38" dur="500" fill="hold"/>
                                        <p:tgtEl>
                                          <p:spTgt spid="6247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2473"/>
                                        </p:tgtEl>
                                        <p:attrNameLst>
                                          <p:attrName>style.visibility</p:attrName>
                                        </p:attrNameLst>
                                      </p:cBhvr>
                                      <p:to>
                                        <p:strVal val="visible"/>
                                      </p:to>
                                    </p:set>
                                    <p:anim calcmode="lin" valueType="num">
                                      <p:cBhvr additive="base">
                                        <p:cTn id="41" dur="500" fill="hold"/>
                                        <p:tgtEl>
                                          <p:spTgt spid="62473"/>
                                        </p:tgtEl>
                                        <p:attrNameLst>
                                          <p:attrName>ppt_x</p:attrName>
                                        </p:attrNameLst>
                                      </p:cBhvr>
                                      <p:tavLst>
                                        <p:tav tm="0">
                                          <p:val>
                                            <p:strVal val="#ppt_x"/>
                                          </p:val>
                                        </p:tav>
                                        <p:tav tm="100000">
                                          <p:val>
                                            <p:strVal val="#ppt_x"/>
                                          </p:val>
                                        </p:tav>
                                      </p:tavLst>
                                    </p:anim>
                                    <p:anim calcmode="lin" valueType="num">
                                      <p:cBhvr additive="base">
                                        <p:cTn id="42" dur="500" fill="hold"/>
                                        <p:tgtEl>
                                          <p:spTgt spid="624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8" grpId="0"/>
      <p:bldP spid="4" grpId="0"/>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标题 1"/>
          <p:cNvSpPr>
            <a:spLocks noGrp="1" noChangeArrowheads="1"/>
          </p:cNvSpPr>
          <p:nvPr>
            <p:ph type="title"/>
          </p:nvPr>
        </p:nvSpPr>
        <p:spPr>
          <a:xfrm>
            <a:off x="152516" y="685872"/>
            <a:ext cx="1752554" cy="731838"/>
          </a:xfrm>
        </p:spPr>
        <p:txBody>
          <a:bodyPr/>
          <a:lstStyle/>
          <a:p>
            <a:r>
              <a:rPr lang="zh-CN" altLang="en-US" sz="2800" smtClean="0"/>
              <a:t>环境建模</a:t>
            </a:r>
          </a:p>
        </p:txBody>
      </p:sp>
      <p:graphicFrame>
        <p:nvGraphicFramePr>
          <p:cNvPr id="63490" name="对象 1073742927"/>
          <p:cNvGraphicFramePr>
            <a:graphicFrameLocks/>
          </p:cNvGraphicFramePr>
          <p:nvPr>
            <p:extLst>
              <p:ext uri="{D42A27DB-BD31-4B8C-83A1-F6EECF244321}">
                <p14:modId xmlns:p14="http://schemas.microsoft.com/office/powerpoint/2010/main" val="1084736473"/>
              </p:ext>
            </p:extLst>
          </p:nvPr>
        </p:nvGraphicFramePr>
        <p:xfrm>
          <a:off x="1676476" y="1600248"/>
          <a:ext cx="5111750" cy="2335212"/>
        </p:xfrm>
        <a:graphic>
          <a:graphicData uri="http://schemas.openxmlformats.org/presentationml/2006/ole">
            <mc:AlternateContent xmlns:mc="http://schemas.openxmlformats.org/markup-compatibility/2006">
              <mc:Choice xmlns:v="urn:schemas-microsoft-com:vml" Requires="v">
                <p:oleObj spid="_x0000_s64546" r:id="rId3" imgW="3195720" imgH="1456920" progId="Visio.Drawing.11">
                  <p:embed/>
                </p:oleObj>
              </mc:Choice>
              <mc:Fallback>
                <p:oleObj r:id="rId3" imgW="3195720" imgH="1456920" progId="Visio.Drawing.11">
                  <p:embed/>
                  <p:pic>
                    <p:nvPicPr>
                      <p:cNvPr id="0" name="对象 10737429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76" y="1600248"/>
                        <a:ext cx="5111750" cy="233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3491" name="文本框 1"/>
          <p:cNvSpPr txBox="1">
            <a:spLocks noChangeArrowheads="1"/>
          </p:cNvSpPr>
          <p:nvPr/>
        </p:nvSpPr>
        <p:spPr bwMode="auto">
          <a:xfrm>
            <a:off x="132668" y="4154409"/>
            <a:ext cx="901133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latin typeface="Times New Roman" panose="02020603050405020304" pitchFamily="18" charset="0"/>
                <a:cs typeface="Times New Roman" panose="02020603050405020304" pitchFamily="18" charset="0"/>
              </a:rPr>
              <a:t>由此可构建相对应的一个路径点到这三个障碍物的罚函数的神经网络结构。其中神经网络底层的两个结点表示的路径点的坐标x与y；中间层的每个结点对应于障碍物的一个不等式限制条件，每个结点的阈值等于相应不等式中的常数项；底层与中间层的连接权系数等于不等式当中x、y前面的系数；中间层到顶层的连接权系数均为1；顶层结点的阈值为不等式的个数减去0.5之后的负数。</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additive="base">
                                        <p:cTn id="7" dur="500" fill="hold"/>
                                        <p:tgtEl>
                                          <p:spTgt spid="63490"/>
                                        </p:tgtEl>
                                        <p:attrNameLst>
                                          <p:attrName>ppt_x</p:attrName>
                                        </p:attrNameLst>
                                      </p:cBhvr>
                                      <p:tavLst>
                                        <p:tav tm="0">
                                          <p:val>
                                            <p:strVal val="#ppt_x"/>
                                          </p:val>
                                        </p:tav>
                                        <p:tav tm="100000">
                                          <p:val>
                                            <p:strVal val="#ppt_x"/>
                                          </p:val>
                                        </p:tav>
                                      </p:tavLst>
                                    </p:anim>
                                    <p:anim calcmode="lin" valueType="num">
                                      <p:cBhvr additive="base">
                                        <p:cTn id="8"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491"/>
                                        </p:tgtEl>
                                        <p:attrNameLst>
                                          <p:attrName>style.visibility</p:attrName>
                                        </p:attrNameLst>
                                      </p:cBhvr>
                                      <p:to>
                                        <p:strVal val="visible"/>
                                      </p:to>
                                    </p:set>
                                    <p:anim calcmode="lin" valueType="num">
                                      <p:cBhvr additive="base">
                                        <p:cTn id="13" dur="500" fill="hold"/>
                                        <p:tgtEl>
                                          <p:spTgt spid="63491"/>
                                        </p:tgtEl>
                                        <p:attrNameLst>
                                          <p:attrName>ppt_x</p:attrName>
                                        </p:attrNameLst>
                                      </p:cBhvr>
                                      <p:tavLst>
                                        <p:tav tm="0">
                                          <p:val>
                                            <p:strVal val="#ppt_x"/>
                                          </p:val>
                                        </p:tav>
                                        <p:tav tm="100000">
                                          <p:val>
                                            <p:strVal val="#ppt_x"/>
                                          </p:val>
                                        </p:tav>
                                      </p:tavLst>
                                    </p:anim>
                                    <p:anim calcmode="lin" valueType="num">
                                      <p:cBhvr additive="base">
                                        <p:cTn id="14" dur="500" fill="hold"/>
                                        <p:tgtEl>
                                          <p:spTgt spid="634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标题 1"/>
          <p:cNvSpPr>
            <a:spLocks noGrp="1" noChangeArrowheads="1"/>
          </p:cNvSpPr>
          <p:nvPr>
            <p:ph type="title"/>
          </p:nvPr>
        </p:nvSpPr>
        <p:spPr>
          <a:xfrm>
            <a:off x="152516" y="748506"/>
            <a:ext cx="1681204" cy="731838"/>
          </a:xfrm>
        </p:spPr>
        <p:txBody>
          <a:bodyPr/>
          <a:lstStyle/>
          <a:p>
            <a:r>
              <a:rPr lang="zh-CN" altLang="en-US" sz="2800" smtClean="0"/>
              <a:t>环境建模</a:t>
            </a:r>
          </a:p>
        </p:txBody>
      </p:sp>
      <p:sp>
        <p:nvSpPr>
          <p:cNvPr id="64514" name="文本框 1"/>
          <p:cNvSpPr txBox="1">
            <a:spLocks noChangeArrowheads="1"/>
          </p:cNvSpPr>
          <p:nvPr/>
        </p:nvSpPr>
        <p:spPr bwMode="auto">
          <a:xfrm>
            <a:off x="228600" y="1612970"/>
            <a:ext cx="87628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a:latin typeface="Times New Roman" panose="02020603050405020304" pitchFamily="18" charset="0"/>
                <a:cs typeface="Times New Roman" panose="02020603050405020304" pitchFamily="18" charset="0"/>
              </a:rPr>
              <a:t>中间层和顶层结点的激发函数为S型函数，</a:t>
            </a:r>
            <a:r>
              <a:rPr lang="zh-CN" altLang="en-US" sz="2000">
                <a:latin typeface="Times New Roman" panose="02020603050405020304" pitchFamily="18" charset="0"/>
                <a:cs typeface="Times New Roman" panose="02020603050405020304" pitchFamily="18" charset="0"/>
                <a:sym typeface="Arial" pitchFamily="34" charset="0"/>
              </a:rPr>
              <a:t>S型函数表达式及响应曲线如下所示：</a:t>
            </a:r>
          </a:p>
        </p:txBody>
      </p:sp>
      <p:graphicFrame>
        <p:nvGraphicFramePr>
          <p:cNvPr id="64515" name="对象 44"/>
          <p:cNvGraphicFramePr>
            <a:graphicFrameLocks noChangeAspect="1"/>
          </p:cNvGraphicFramePr>
          <p:nvPr>
            <p:extLst>
              <p:ext uri="{D42A27DB-BD31-4B8C-83A1-F6EECF244321}">
                <p14:modId xmlns:p14="http://schemas.microsoft.com/office/powerpoint/2010/main" val="211880805"/>
              </p:ext>
            </p:extLst>
          </p:nvPr>
        </p:nvGraphicFramePr>
        <p:xfrm>
          <a:off x="1524080" y="2751102"/>
          <a:ext cx="2228850" cy="885825"/>
        </p:xfrm>
        <a:graphic>
          <a:graphicData uri="http://schemas.openxmlformats.org/presentationml/2006/ole">
            <mc:AlternateContent xmlns:mc="http://schemas.openxmlformats.org/markup-compatibility/2006">
              <mc:Choice xmlns:v="urn:schemas-microsoft-com:vml" Requires="v">
                <p:oleObj spid="_x0000_s65602" r:id="rId3" imgW="1005317" imgH="399614" progId="Equation.KSEE3">
                  <p:embed/>
                </p:oleObj>
              </mc:Choice>
              <mc:Fallback>
                <p:oleObj r:id="rId3" imgW="1005317" imgH="399614" progId="Equation.KSEE3">
                  <p:embed/>
                  <p:pic>
                    <p:nvPicPr>
                      <p:cNvPr id="0" name="对象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80" y="2751102"/>
                        <a:ext cx="22288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4516" name="对象 1073742981"/>
          <p:cNvGraphicFramePr>
            <a:graphicFrameLocks/>
          </p:cNvGraphicFramePr>
          <p:nvPr/>
        </p:nvGraphicFramePr>
        <p:xfrm>
          <a:off x="4759325" y="2438400"/>
          <a:ext cx="2568575" cy="2119313"/>
        </p:xfrm>
        <a:graphic>
          <a:graphicData uri="http://schemas.openxmlformats.org/presentationml/2006/ole">
            <mc:AlternateContent xmlns:mc="http://schemas.openxmlformats.org/markup-compatibility/2006">
              <mc:Choice xmlns:v="urn:schemas-microsoft-com:vml" Requires="v">
                <p:oleObj spid="_x0000_s65603" r:id="rId5" imgW="1463400" imgH="1364040" progId="Visio.Drawing.11">
                  <p:embed/>
                </p:oleObj>
              </mc:Choice>
              <mc:Fallback>
                <p:oleObj r:id="rId5" imgW="1463400" imgH="1364040" progId="Visio.Drawing.11">
                  <p:embed/>
                  <p:pic>
                    <p:nvPicPr>
                      <p:cNvPr id="0" name="对象 107374298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59325" y="2438400"/>
                        <a:ext cx="2568575"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4517" name="文本框 3"/>
          <p:cNvSpPr txBox="1">
            <a:spLocks noChangeArrowheads="1"/>
          </p:cNvSpPr>
          <p:nvPr/>
        </p:nvSpPr>
        <p:spPr bwMode="auto">
          <a:xfrm>
            <a:off x="306388" y="4953000"/>
            <a:ext cx="868509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从S型函数曲线图可以看到参数T会直接影响到碰撞函数的形状，并且函数的输出值范围为1到0。其中输出值1表示的是机器人与障碍物会发生碰撞，0则表示的是两者之间不会发生碰撞，同时该输出值也可反映两者之间的远近程度。</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4515"/>
                                        </p:tgtEl>
                                        <p:attrNameLst>
                                          <p:attrName>style.visibility</p:attrName>
                                        </p:attrNameLst>
                                      </p:cBhvr>
                                      <p:to>
                                        <p:strVal val="visible"/>
                                      </p:to>
                                    </p:set>
                                    <p:anim calcmode="lin" valueType="num">
                                      <p:cBhvr additive="base">
                                        <p:cTn id="11" dur="500" fill="hold"/>
                                        <p:tgtEl>
                                          <p:spTgt spid="64515"/>
                                        </p:tgtEl>
                                        <p:attrNameLst>
                                          <p:attrName>ppt_x</p:attrName>
                                        </p:attrNameLst>
                                      </p:cBhvr>
                                      <p:tavLst>
                                        <p:tav tm="0">
                                          <p:val>
                                            <p:strVal val="#ppt_x"/>
                                          </p:val>
                                        </p:tav>
                                        <p:tav tm="100000">
                                          <p:val>
                                            <p:strVal val="#ppt_x"/>
                                          </p:val>
                                        </p:tav>
                                      </p:tavLst>
                                    </p:anim>
                                    <p:anim calcmode="lin" valueType="num">
                                      <p:cBhvr additive="base">
                                        <p:cTn id="12" dur="500" fill="hold"/>
                                        <p:tgtEl>
                                          <p:spTgt spid="645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4516"/>
                                        </p:tgtEl>
                                        <p:attrNameLst>
                                          <p:attrName>style.visibility</p:attrName>
                                        </p:attrNameLst>
                                      </p:cBhvr>
                                      <p:to>
                                        <p:strVal val="visible"/>
                                      </p:to>
                                    </p:set>
                                    <p:anim calcmode="lin" valueType="num">
                                      <p:cBhvr additive="base">
                                        <p:cTn id="15" dur="500" fill="hold"/>
                                        <p:tgtEl>
                                          <p:spTgt spid="64516"/>
                                        </p:tgtEl>
                                        <p:attrNameLst>
                                          <p:attrName>ppt_x</p:attrName>
                                        </p:attrNameLst>
                                      </p:cBhvr>
                                      <p:tavLst>
                                        <p:tav tm="0">
                                          <p:val>
                                            <p:strVal val="#ppt_x"/>
                                          </p:val>
                                        </p:tav>
                                        <p:tav tm="100000">
                                          <p:val>
                                            <p:strVal val="#ppt_x"/>
                                          </p:val>
                                        </p:tav>
                                      </p:tavLst>
                                    </p:anim>
                                    <p:anim calcmode="lin" valueType="num">
                                      <p:cBhvr additive="base">
                                        <p:cTn id="16" dur="500" fill="hold"/>
                                        <p:tgtEl>
                                          <p:spTgt spid="6451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4517"/>
                                        </p:tgtEl>
                                        <p:attrNameLst>
                                          <p:attrName>style.visibility</p:attrName>
                                        </p:attrNameLst>
                                      </p:cBhvr>
                                      <p:to>
                                        <p:strVal val="visible"/>
                                      </p:to>
                                    </p:set>
                                    <p:anim calcmode="lin" valueType="num">
                                      <p:cBhvr additive="base">
                                        <p:cTn id="21" dur="500" fill="hold"/>
                                        <p:tgtEl>
                                          <p:spTgt spid="64517"/>
                                        </p:tgtEl>
                                        <p:attrNameLst>
                                          <p:attrName>ppt_x</p:attrName>
                                        </p:attrNameLst>
                                      </p:cBhvr>
                                      <p:tavLst>
                                        <p:tav tm="0">
                                          <p:val>
                                            <p:strVal val="#ppt_x"/>
                                          </p:val>
                                        </p:tav>
                                        <p:tav tm="100000">
                                          <p:val>
                                            <p:strVal val="#ppt_x"/>
                                          </p:val>
                                        </p:tav>
                                      </p:tavLst>
                                    </p:anim>
                                    <p:anim calcmode="lin" valueType="num">
                                      <p:cBhvr additive="base">
                                        <p:cTn id="22" dur="500" fill="hold"/>
                                        <p:tgtEl>
                                          <p:spTgt spid="645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标题 1"/>
          <p:cNvSpPr>
            <a:spLocks noGrp="1" noChangeArrowheads="1"/>
          </p:cNvSpPr>
          <p:nvPr>
            <p:ph type="title"/>
          </p:nvPr>
        </p:nvSpPr>
        <p:spPr>
          <a:xfrm>
            <a:off x="0" y="696118"/>
            <a:ext cx="1909798" cy="731838"/>
          </a:xfrm>
        </p:spPr>
        <p:txBody>
          <a:bodyPr/>
          <a:lstStyle/>
          <a:p>
            <a:r>
              <a:rPr lang="zh-CN" altLang="en-US" sz="2800" smtClean="0"/>
              <a:t>代价函数</a:t>
            </a:r>
          </a:p>
        </p:txBody>
      </p:sp>
      <p:sp>
        <p:nvSpPr>
          <p:cNvPr id="65538" name="文本框 1"/>
          <p:cNvSpPr txBox="1">
            <a:spLocks noChangeArrowheads="1"/>
          </p:cNvSpPr>
          <p:nvPr/>
        </p:nvSpPr>
        <p:spPr bwMode="auto">
          <a:xfrm>
            <a:off x="381110" y="1285418"/>
            <a:ext cx="85341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路径规划就是找出一条从起始点到目标点的无碰撞最优或次优路径，因此可以利用碰撞罚函数Ec和路径长度El的加权和来构建代价函数。</a:t>
            </a:r>
          </a:p>
        </p:txBody>
      </p:sp>
      <p:sp>
        <p:nvSpPr>
          <p:cNvPr id="65539" name="文本框 2"/>
          <p:cNvSpPr txBox="1">
            <a:spLocks noChangeArrowheads="1"/>
          </p:cNvSpPr>
          <p:nvPr/>
        </p:nvSpPr>
        <p:spPr bwMode="auto">
          <a:xfrm>
            <a:off x="381176" y="2118181"/>
            <a:ext cx="51260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E</a:t>
            </a:r>
            <a:r>
              <a:rPr lang="zh-CN" altLang="en-US" sz="2000" baseline="-25000">
                <a:latin typeface="Times New Roman" panose="02020603050405020304" pitchFamily="18" charset="0"/>
                <a:cs typeface="Times New Roman" panose="02020603050405020304" pitchFamily="18" charset="0"/>
              </a:rPr>
              <a:t>l</a:t>
            </a:r>
            <a:r>
              <a:rPr lang="zh-CN" altLang="en-US" sz="2000">
                <a:latin typeface="Times New Roman" panose="02020603050405020304" pitchFamily="18" charset="0"/>
                <a:cs typeface="Times New Roman" panose="02020603050405020304" pitchFamily="18" charset="0"/>
              </a:rPr>
              <a:t>定义为所有线段长度的平方和：</a:t>
            </a:r>
          </a:p>
        </p:txBody>
      </p:sp>
      <p:graphicFrame>
        <p:nvGraphicFramePr>
          <p:cNvPr id="65540" name="对象 44"/>
          <p:cNvGraphicFramePr>
            <a:graphicFrameLocks noChangeAspect="1"/>
          </p:cNvGraphicFramePr>
          <p:nvPr>
            <p:extLst>
              <p:ext uri="{D42A27DB-BD31-4B8C-83A1-F6EECF244321}">
                <p14:modId xmlns:p14="http://schemas.microsoft.com/office/powerpoint/2010/main" val="255771166"/>
              </p:ext>
            </p:extLst>
          </p:nvPr>
        </p:nvGraphicFramePr>
        <p:xfrm>
          <a:off x="2057466" y="2643168"/>
          <a:ext cx="4621213" cy="796925"/>
        </p:xfrm>
        <a:graphic>
          <a:graphicData uri="http://schemas.openxmlformats.org/presentationml/2006/ole">
            <mc:AlternateContent xmlns:mc="http://schemas.openxmlformats.org/markup-compatibility/2006">
              <mc:Choice xmlns:v="urn:schemas-microsoft-com:vml" Requires="v">
                <p:oleObj spid="_x0000_s66627" r:id="rId3" imgW="2501957" imgH="431957" progId="Equation.KSEE3">
                  <p:embed/>
                </p:oleObj>
              </mc:Choice>
              <mc:Fallback>
                <p:oleObj r:id="rId3" imgW="2501957" imgH="431957" progId="Equation.KSEE3">
                  <p:embed/>
                  <p:pic>
                    <p:nvPicPr>
                      <p:cNvPr id="0" name="对象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7466" y="2643168"/>
                        <a:ext cx="4621213"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5541" name="文本框 3"/>
          <p:cNvSpPr txBox="1">
            <a:spLocks noChangeArrowheads="1"/>
          </p:cNvSpPr>
          <p:nvPr/>
        </p:nvSpPr>
        <p:spPr bwMode="auto">
          <a:xfrm>
            <a:off x="875681" y="3844091"/>
            <a:ext cx="41370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latin typeface="Times New Roman" panose="02020603050405020304" pitchFamily="18" charset="0"/>
                <a:cs typeface="Times New Roman" panose="02020603050405020304" pitchFamily="18" charset="0"/>
              </a:rPr>
              <a:t>Ec为所有路径点的碰撞函数能量和：</a:t>
            </a:r>
          </a:p>
        </p:txBody>
      </p:sp>
      <p:graphicFrame>
        <p:nvGraphicFramePr>
          <p:cNvPr id="65542" name="对象 46"/>
          <p:cNvGraphicFramePr>
            <a:graphicFrameLocks noChangeAspect="1"/>
          </p:cNvGraphicFramePr>
          <p:nvPr>
            <p:extLst>
              <p:ext uri="{D42A27DB-BD31-4B8C-83A1-F6EECF244321}">
                <p14:modId xmlns:p14="http://schemas.microsoft.com/office/powerpoint/2010/main" val="1509284460"/>
              </p:ext>
            </p:extLst>
          </p:nvPr>
        </p:nvGraphicFramePr>
        <p:xfrm>
          <a:off x="2843157" y="4324568"/>
          <a:ext cx="1841500" cy="882650"/>
        </p:xfrm>
        <a:graphic>
          <a:graphicData uri="http://schemas.openxmlformats.org/presentationml/2006/ole">
            <mc:AlternateContent xmlns:mc="http://schemas.openxmlformats.org/markup-compatibility/2006">
              <mc:Choice xmlns:v="urn:schemas-microsoft-com:vml" Requires="v">
                <p:oleObj spid="_x0000_s66628" r:id="rId5" imgW="914352" imgH="437988" progId="Equation.KSEE3">
                  <p:embed/>
                </p:oleObj>
              </mc:Choice>
              <mc:Fallback>
                <p:oleObj r:id="rId5" imgW="914352" imgH="437988" progId="Equation.KSEE3">
                  <p:embed/>
                  <p:pic>
                    <p:nvPicPr>
                      <p:cNvPr id="0" name="对象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43157" y="4324568"/>
                        <a:ext cx="1841500"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ppt_x"/>
                                          </p:val>
                                        </p:tav>
                                        <p:tav tm="100000">
                                          <p:val>
                                            <p:strVal val="#ppt_x"/>
                                          </p:val>
                                        </p:tav>
                                      </p:tavLst>
                                    </p:anim>
                                    <p:anim calcmode="lin" valueType="num">
                                      <p:cBhvr additive="base">
                                        <p:cTn id="8"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539"/>
                                        </p:tgtEl>
                                        <p:attrNameLst>
                                          <p:attrName>style.visibility</p:attrName>
                                        </p:attrNameLst>
                                      </p:cBhvr>
                                      <p:to>
                                        <p:strVal val="visible"/>
                                      </p:to>
                                    </p:set>
                                    <p:anim calcmode="lin" valueType="num">
                                      <p:cBhvr additive="base">
                                        <p:cTn id="13" dur="500" fill="hold"/>
                                        <p:tgtEl>
                                          <p:spTgt spid="65539"/>
                                        </p:tgtEl>
                                        <p:attrNameLst>
                                          <p:attrName>ppt_x</p:attrName>
                                        </p:attrNameLst>
                                      </p:cBhvr>
                                      <p:tavLst>
                                        <p:tav tm="0">
                                          <p:val>
                                            <p:strVal val="#ppt_x"/>
                                          </p:val>
                                        </p:tav>
                                        <p:tav tm="100000">
                                          <p:val>
                                            <p:strVal val="#ppt_x"/>
                                          </p:val>
                                        </p:tav>
                                      </p:tavLst>
                                    </p:anim>
                                    <p:anim calcmode="lin" valueType="num">
                                      <p:cBhvr additive="base">
                                        <p:cTn id="14" dur="500" fill="hold"/>
                                        <p:tgtEl>
                                          <p:spTgt spid="6553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5540"/>
                                        </p:tgtEl>
                                        <p:attrNameLst>
                                          <p:attrName>style.visibility</p:attrName>
                                        </p:attrNameLst>
                                      </p:cBhvr>
                                      <p:to>
                                        <p:strVal val="visible"/>
                                      </p:to>
                                    </p:set>
                                    <p:anim calcmode="lin" valueType="num">
                                      <p:cBhvr additive="base">
                                        <p:cTn id="17" dur="500" fill="hold"/>
                                        <p:tgtEl>
                                          <p:spTgt spid="65540"/>
                                        </p:tgtEl>
                                        <p:attrNameLst>
                                          <p:attrName>ppt_x</p:attrName>
                                        </p:attrNameLst>
                                      </p:cBhvr>
                                      <p:tavLst>
                                        <p:tav tm="0">
                                          <p:val>
                                            <p:strVal val="#ppt_x"/>
                                          </p:val>
                                        </p:tav>
                                        <p:tav tm="100000">
                                          <p:val>
                                            <p:strVal val="#ppt_x"/>
                                          </p:val>
                                        </p:tav>
                                      </p:tavLst>
                                    </p:anim>
                                    <p:anim calcmode="lin" valueType="num">
                                      <p:cBhvr additive="base">
                                        <p:cTn id="18" dur="500" fill="hold"/>
                                        <p:tgtEl>
                                          <p:spTgt spid="6554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5541"/>
                                        </p:tgtEl>
                                        <p:attrNameLst>
                                          <p:attrName>style.visibility</p:attrName>
                                        </p:attrNameLst>
                                      </p:cBhvr>
                                      <p:to>
                                        <p:strVal val="visible"/>
                                      </p:to>
                                    </p:set>
                                    <p:anim calcmode="lin" valueType="num">
                                      <p:cBhvr additive="base">
                                        <p:cTn id="23" dur="500" fill="hold"/>
                                        <p:tgtEl>
                                          <p:spTgt spid="65541"/>
                                        </p:tgtEl>
                                        <p:attrNameLst>
                                          <p:attrName>ppt_x</p:attrName>
                                        </p:attrNameLst>
                                      </p:cBhvr>
                                      <p:tavLst>
                                        <p:tav tm="0">
                                          <p:val>
                                            <p:strVal val="#ppt_x"/>
                                          </p:val>
                                        </p:tav>
                                        <p:tav tm="100000">
                                          <p:val>
                                            <p:strVal val="#ppt_x"/>
                                          </p:val>
                                        </p:tav>
                                      </p:tavLst>
                                    </p:anim>
                                    <p:anim calcmode="lin" valueType="num">
                                      <p:cBhvr additive="base">
                                        <p:cTn id="24" dur="500" fill="hold"/>
                                        <p:tgtEl>
                                          <p:spTgt spid="6554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5542"/>
                                        </p:tgtEl>
                                        <p:attrNameLst>
                                          <p:attrName>style.visibility</p:attrName>
                                        </p:attrNameLst>
                                      </p:cBhvr>
                                      <p:to>
                                        <p:strVal val="visible"/>
                                      </p:to>
                                    </p:set>
                                    <p:anim calcmode="lin" valueType="num">
                                      <p:cBhvr additive="base">
                                        <p:cTn id="27" dur="500" fill="hold"/>
                                        <p:tgtEl>
                                          <p:spTgt spid="65542"/>
                                        </p:tgtEl>
                                        <p:attrNameLst>
                                          <p:attrName>ppt_x</p:attrName>
                                        </p:attrNameLst>
                                      </p:cBhvr>
                                      <p:tavLst>
                                        <p:tav tm="0">
                                          <p:val>
                                            <p:strVal val="#ppt_x"/>
                                          </p:val>
                                        </p:tav>
                                        <p:tav tm="100000">
                                          <p:val>
                                            <p:strVal val="#ppt_x"/>
                                          </p:val>
                                        </p:tav>
                                      </p:tavLst>
                                    </p:anim>
                                    <p:anim calcmode="lin" valueType="num">
                                      <p:cBhvr additive="base">
                                        <p:cTn id="28" dur="500" fill="hold"/>
                                        <p:tgtEl>
                                          <p:spTgt spid="655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P spid="65539" grpId="0"/>
      <p:bldP spid="6554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标题 1"/>
          <p:cNvSpPr>
            <a:spLocks noGrp="1" noChangeArrowheads="1"/>
          </p:cNvSpPr>
          <p:nvPr>
            <p:ph type="title"/>
          </p:nvPr>
        </p:nvSpPr>
        <p:spPr>
          <a:xfrm>
            <a:off x="0" y="685872"/>
            <a:ext cx="1643062" cy="731838"/>
          </a:xfrm>
        </p:spPr>
        <p:txBody>
          <a:bodyPr/>
          <a:lstStyle/>
          <a:p>
            <a:r>
              <a:rPr lang="zh-CN" altLang="en-US" sz="2800" smtClean="0"/>
              <a:t>代价函数</a:t>
            </a:r>
            <a:endParaRPr lang="zh-CN" altLang="en-US" smtClean="0"/>
          </a:p>
        </p:txBody>
      </p:sp>
      <p:graphicFrame>
        <p:nvGraphicFramePr>
          <p:cNvPr id="66562" name="对象 44"/>
          <p:cNvGraphicFramePr>
            <a:graphicFrameLocks noChangeAspect="1"/>
          </p:cNvGraphicFramePr>
          <p:nvPr>
            <p:extLst>
              <p:ext uri="{D42A27DB-BD31-4B8C-83A1-F6EECF244321}">
                <p14:modId xmlns:p14="http://schemas.microsoft.com/office/powerpoint/2010/main" val="2845736342"/>
              </p:ext>
            </p:extLst>
          </p:nvPr>
        </p:nvGraphicFramePr>
        <p:xfrm>
          <a:off x="2899223" y="1559050"/>
          <a:ext cx="4621213" cy="796925"/>
        </p:xfrm>
        <a:graphic>
          <a:graphicData uri="http://schemas.openxmlformats.org/presentationml/2006/ole">
            <mc:AlternateContent xmlns:mc="http://schemas.openxmlformats.org/markup-compatibility/2006">
              <mc:Choice xmlns:v="urn:schemas-microsoft-com:vml" Requires="v">
                <p:oleObj spid="_x0000_s67683" r:id="rId3" imgW="2501957" imgH="431957" progId="Equation.KSEE3">
                  <p:embed/>
                </p:oleObj>
              </mc:Choice>
              <mc:Fallback>
                <p:oleObj r:id="rId3" imgW="2501957" imgH="431957" progId="Equation.KSEE3">
                  <p:embed/>
                  <p:pic>
                    <p:nvPicPr>
                      <p:cNvPr id="0" name="对象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99223" y="1559050"/>
                        <a:ext cx="4621213"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6563" name="对象 46"/>
          <p:cNvGraphicFramePr>
            <a:graphicFrameLocks noChangeAspect="1"/>
          </p:cNvGraphicFramePr>
          <p:nvPr>
            <p:extLst>
              <p:ext uri="{D42A27DB-BD31-4B8C-83A1-F6EECF244321}">
                <p14:modId xmlns:p14="http://schemas.microsoft.com/office/powerpoint/2010/main" val="2041508559"/>
              </p:ext>
            </p:extLst>
          </p:nvPr>
        </p:nvGraphicFramePr>
        <p:xfrm>
          <a:off x="4310836" y="3370300"/>
          <a:ext cx="1841500" cy="882650"/>
        </p:xfrm>
        <a:graphic>
          <a:graphicData uri="http://schemas.openxmlformats.org/presentationml/2006/ole">
            <mc:AlternateContent xmlns:mc="http://schemas.openxmlformats.org/markup-compatibility/2006">
              <mc:Choice xmlns:v="urn:schemas-microsoft-com:vml" Requires="v">
                <p:oleObj spid="_x0000_s67684" r:id="rId5" imgW="914352" imgH="437988" progId="Equation.KSEE3">
                  <p:embed/>
                </p:oleObj>
              </mc:Choice>
              <mc:Fallback>
                <p:oleObj r:id="rId5" imgW="914352" imgH="437988" progId="Equation.KSEE3">
                  <p:embed/>
                  <p:pic>
                    <p:nvPicPr>
                      <p:cNvPr id="0" name="对象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10836" y="3370300"/>
                        <a:ext cx="1841500"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 name="加号 1"/>
          <p:cNvSpPr/>
          <p:nvPr/>
        </p:nvSpPr>
        <p:spPr>
          <a:xfrm>
            <a:off x="4752630" y="2471800"/>
            <a:ext cx="914400" cy="838200"/>
          </a:xfrm>
          <a:prstGeom prst="mathPlus">
            <a:avLst/>
          </a:prstGeom>
        </p:spPr>
        <p:style>
          <a:lnRef idx="1">
            <a:schemeClr val="dk1"/>
          </a:lnRef>
          <a:fillRef idx="2">
            <a:schemeClr val="dk1"/>
          </a:fillRef>
          <a:effectRef idx="1">
            <a:schemeClr val="dk1"/>
          </a:effectRef>
          <a:fontRef idx="minor">
            <a:schemeClr val="dk1"/>
          </a:fontRef>
        </p:style>
        <p:txBody>
          <a:bodyPr anchor="ctr"/>
          <a:lstStyle/>
          <a:p>
            <a:pPr algn="ctr"/>
            <a:endParaRPr lang="zh-CN" altLang="en-US" noProof="1"/>
          </a:p>
        </p:txBody>
      </p:sp>
      <p:sp>
        <p:nvSpPr>
          <p:cNvPr id="3" name="等于号 2"/>
          <p:cNvSpPr/>
          <p:nvPr/>
        </p:nvSpPr>
        <p:spPr>
          <a:xfrm rot="5400000">
            <a:off x="4766469" y="4473600"/>
            <a:ext cx="1143000" cy="762000"/>
          </a:xfrm>
          <a:prstGeom prst="mathEqual">
            <a:avLst/>
          </a:prstGeom>
        </p:spPr>
        <p:style>
          <a:lnRef idx="1">
            <a:schemeClr val="dk1"/>
          </a:lnRef>
          <a:fillRef idx="2">
            <a:schemeClr val="dk1"/>
          </a:fillRef>
          <a:effectRef idx="1">
            <a:schemeClr val="dk1"/>
          </a:effectRef>
          <a:fontRef idx="minor">
            <a:schemeClr val="dk1"/>
          </a:fontRef>
        </p:style>
        <p:txBody>
          <a:bodyPr anchor="ctr"/>
          <a:lstStyle/>
          <a:p>
            <a:pPr algn="ctr"/>
            <a:endParaRPr lang="zh-CN" altLang="en-US" noProof="1">
              <a:solidFill>
                <a:schemeClr val="tx1"/>
              </a:solidFill>
            </a:endParaRPr>
          </a:p>
        </p:txBody>
      </p:sp>
      <p:graphicFrame>
        <p:nvGraphicFramePr>
          <p:cNvPr id="66566" name="对象 47"/>
          <p:cNvGraphicFramePr>
            <a:graphicFrameLocks noChangeAspect="1"/>
          </p:cNvGraphicFramePr>
          <p:nvPr/>
        </p:nvGraphicFramePr>
        <p:xfrm>
          <a:off x="4330700" y="5486400"/>
          <a:ext cx="2776538" cy="633413"/>
        </p:xfrm>
        <a:graphic>
          <a:graphicData uri="http://schemas.openxmlformats.org/presentationml/2006/ole">
            <mc:AlternateContent xmlns:mc="http://schemas.openxmlformats.org/markup-compatibility/2006">
              <mc:Choice xmlns:v="urn:schemas-microsoft-com:vml" Requires="v">
                <p:oleObj spid="_x0000_s67685" r:id="rId7" imgW="1017290" imgH="232111" progId="Equation.KSEE3">
                  <p:embed/>
                </p:oleObj>
              </mc:Choice>
              <mc:Fallback>
                <p:oleObj r:id="rId7" imgW="1017290" imgH="232111" progId="Equation.KSEE3">
                  <p:embed/>
                  <p:pic>
                    <p:nvPicPr>
                      <p:cNvPr id="0" name="对象 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0700" y="5486400"/>
                        <a:ext cx="2776538"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6567" name="文本框 5"/>
          <p:cNvSpPr txBox="1">
            <a:spLocks noChangeArrowheads="1"/>
          </p:cNvSpPr>
          <p:nvPr/>
        </p:nvSpPr>
        <p:spPr bwMode="auto">
          <a:xfrm>
            <a:off x="152400" y="5562600"/>
            <a:ext cx="2781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整条路径的函数表达式：</a:t>
            </a:r>
          </a:p>
        </p:txBody>
      </p:sp>
      <p:sp>
        <p:nvSpPr>
          <p:cNvPr id="7" name="右箭头 6"/>
          <p:cNvSpPr/>
          <p:nvPr/>
        </p:nvSpPr>
        <p:spPr>
          <a:xfrm>
            <a:off x="3048000" y="5562600"/>
            <a:ext cx="1219200" cy="381000"/>
          </a:xfrm>
          <a:prstGeom prst="rightArrow">
            <a:avLst/>
          </a:prstGeom>
        </p:spPr>
        <p:style>
          <a:lnRef idx="1">
            <a:schemeClr val="accent5"/>
          </a:lnRef>
          <a:fillRef idx="3">
            <a:schemeClr val="accent5"/>
          </a:fillRef>
          <a:effectRef idx="2">
            <a:schemeClr val="accent5"/>
          </a:effectRef>
          <a:fontRef idx="minor">
            <a:schemeClr val="lt1"/>
          </a:fontRef>
        </p:style>
        <p:txBody>
          <a:bodyPr anchor="ctr"/>
          <a:lstStyle/>
          <a:p>
            <a:pPr algn="ctr"/>
            <a:endParaRPr lang="zh-CN" altLang="en-US" noProof="1"/>
          </a:p>
        </p:txBody>
      </p:sp>
      <mc:AlternateContent xmlns:mc="http://schemas.openxmlformats.org/markup-compatibility/2006" xmlns:p14="http://schemas.microsoft.com/office/powerpoint/2010/main">
        <mc:Choice Requires="p14">
          <p:contentPart p14:bwMode="auto" r:id="rId9">
            <p14:nvContentPartPr>
              <p14:cNvPr id="4" name="墨迹 3"/>
              <p14:cNvContentPartPr/>
              <p14:nvPr/>
            </p14:nvContentPartPr>
            <p14:xfrm>
              <a:off x="4114800" y="6064200"/>
              <a:ext cx="3130920" cy="76680"/>
            </p14:xfrm>
          </p:contentPart>
        </mc:Choice>
        <mc:Fallback xmlns="">
          <p:pic>
            <p:nvPicPr>
              <p:cNvPr id="4" name="墨迹 3"/>
              <p:cNvPicPr/>
              <p:nvPr/>
            </p:nvPicPr>
            <p:blipFill>
              <a:blip r:embed="rId10"/>
              <a:stretch>
                <a:fillRect/>
              </a:stretch>
            </p:blipFill>
            <p:spPr>
              <a:xfrm>
                <a:off x="4105440" y="6054840"/>
                <a:ext cx="3149640" cy="9540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ppt_x"/>
                                          </p:val>
                                        </p:tav>
                                        <p:tav tm="100000">
                                          <p:val>
                                            <p:strVal val="#ppt_x"/>
                                          </p:val>
                                        </p:tav>
                                      </p:tavLst>
                                    </p:anim>
                                    <p:anim calcmode="lin" valueType="num">
                                      <p:cBhvr additive="base">
                                        <p:cTn id="8" dur="500" fill="hold"/>
                                        <p:tgtEl>
                                          <p:spTgt spid="665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6563"/>
                                        </p:tgtEl>
                                        <p:attrNameLst>
                                          <p:attrName>style.visibility</p:attrName>
                                        </p:attrNameLst>
                                      </p:cBhvr>
                                      <p:to>
                                        <p:strVal val="visible"/>
                                      </p:to>
                                    </p:set>
                                    <p:anim calcmode="lin" valueType="num">
                                      <p:cBhvr additive="base">
                                        <p:cTn id="19" dur="500" fill="hold"/>
                                        <p:tgtEl>
                                          <p:spTgt spid="66563"/>
                                        </p:tgtEl>
                                        <p:attrNameLst>
                                          <p:attrName>ppt_x</p:attrName>
                                        </p:attrNameLst>
                                      </p:cBhvr>
                                      <p:tavLst>
                                        <p:tav tm="0">
                                          <p:val>
                                            <p:strVal val="#ppt_x"/>
                                          </p:val>
                                        </p:tav>
                                        <p:tav tm="100000">
                                          <p:val>
                                            <p:strVal val="#ppt_x"/>
                                          </p:val>
                                        </p:tav>
                                      </p:tavLst>
                                    </p:anim>
                                    <p:anim calcmode="lin" valueType="num">
                                      <p:cBhvr additive="base">
                                        <p:cTn id="20" dur="500" fill="hold"/>
                                        <p:tgtEl>
                                          <p:spTgt spid="6656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6566"/>
                                        </p:tgtEl>
                                        <p:attrNameLst>
                                          <p:attrName>style.visibility</p:attrName>
                                        </p:attrNameLst>
                                      </p:cBhvr>
                                      <p:to>
                                        <p:strVal val="visible"/>
                                      </p:to>
                                    </p:set>
                                    <p:anim calcmode="lin" valueType="num">
                                      <p:cBhvr additive="base">
                                        <p:cTn id="31" dur="500" fill="hold"/>
                                        <p:tgtEl>
                                          <p:spTgt spid="66566"/>
                                        </p:tgtEl>
                                        <p:attrNameLst>
                                          <p:attrName>ppt_x</p:attrName>
                                        </p:attrNameLst>
                                      </p:cBhvr>
                                      <p:tavLst>
                                        <p:tav tm="0">
                                          <p:val>
                                            <p:strVal val="#ppt_x"/>
                                          </p:val>
                                        </p:tav>
                                        <p:tav tm="100000">
                                          <p:val>
                                            <p:strVal val="#ppt_x"/>
                                          </p:val>
                                        </p:tav>
                                      </p:tavLst>
                                    </p:anim>
                                    <p:anim calcmode="lin" valueType="num">
                                      <p:cBhvr additive="base">
                                        <p:cTn id="32" dur="500" fill="hold"/>
                                        <p:tgtEl>
                                          <p:spTgt spid="6656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6567"/>
                                        </p:tgtEl>
                                        <p:attrNameLst>
                                          <p:attrName>style.visibility</p:attrName>
                                        </p:attrNameLst>
                                      </p:cBhvr>
                                      <p:to>
                                        <p:strVal val="visible"/>
                                      </p:to>
                                    </p:set>
                                    <p:anim calcmode="lin" valueType="num">
                                      <p:cBhvr additive="base">
                                        <p:cTn id="35" dur="500" fill="hold"/>
                                        <p:tgtEl>
                                          <p:spTgt spid="66567"/>
                                        </p:tgtEl>
                                        <p:attrNameLst>
                                          <p:attrName>ppt_x</p:attrName>
                                        </p:attrNameLst>
                                      </p:cBhvr>
                                      <p:tavLst>
                                        <p:tav tm="0">
                                          <p:val>
                                            <p:strVal val="#ppt_x"/>
                                          </p:val>
                                        </p:tav>
                                        <p:tav tm="100000">
                                          <p:val>
                                            <p:strVal val="#ppt_x"/>
                                          </p:val>
                                        </p:tav>
                                      </p:tavLst>
                                    </p:anim>
                                    <p:anim calcmode="lin" valueType="num">
                                      <p:cBhvr additive="base">
                                        <p:cTn id="36" dur="500" fill="hold"/>
                                        <p:tgtEl>
                                          <p:spTgt spid="6656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6567" grpId="0"/>
      <p:bldP spid="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标题 1"/>
          <p:cNvSpPr>
            <a:spLocks noGrp="1" noChangeArrowheads="1"/>
          </p:cNvSpPr>
          <p:nvPr>
            <p:ph type="title"/>
          </p:nvPr>
        </p:nvSpPr>
        <p:spPr>
          <a:xfrm>
            <a:off x="76318" y="725532"/>
            <a:ext cx="1833600" cy="731838"/>
          </a:xfrm>
        </p:spPr>
        <p:txBody>
          <a:bodyPr/>
          <a:lstStyle/>
          <a:p>
            <a:r>
              <a:rPr lang="zh-CN" altLang="en-US" sz="2800" smtClean="0"/>
              <a:t>代价函数</a:t>
            </a:r>
          </a:p>
        </p:txBody>
      </p:sp>
      <p:sp>
        <p:nvSpPr>
          <p:cNvPr id="67586" name="文本框 1"/>
          <p:cNvSpPr txBox="1">
            <a:spLocks noChangeArrowheads="1"/>
          </p:cNvSpPr>
          <p:nvPr/>
        </p:nvSpPr>
        <p:spPr bwMode="auto">
          <a:xfrm>
            <a:off x="304912" y="1457370"/>
            <a:ext cx="49847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t>能量函数E对时间求导可得：</a:t>
            </a:r>
          </a:p>
        </p:txBody>
      </p:sp>
      <p:graphicFrame>
        <p:nvGraphicFramePr>
          <p:cNvPr id="67587" name="对象 50"/>
          <p:cNvGraphicFramePr>
            <a:graphicFrameLocks noChangeAspect="1"/>
          </p:cNvGraphicFramePr>
          <p:nvPr>
            <p:extLst>
              <p:ext uri="{D42A27DB-BD31-4B8C-83A1-F6EECF244321}">
                <p14:modId xmlns:p14="http://schemas.microsoft.com/office/powerpoint/2010/main" val="492783337"/>
              </p:ext>
            </p:extLst>
          </p:nvPr>
        </p:nvGraphicFramePr>
        <p:xfrm>
          <a:off x="1315320" y="3553341"/>
          <a:ext cx="5589588" cy="525463"/>
        </p:xfrm>
        <a:graphic>
          <a:graphicData uri="http://schemas.openxmlformats.org/presentationml/2006/ole">
            <mc:AlternateContent xmlns:mc="http://schemas.openxmlformats.org/markup-compatibility/2006">
              <mc:Choice xmlns:v="urn:schemas-microsoft-com:vml" Requires="v">
                <p:oleObj spid="_x0000_s68706" r:id="rId3" imgW="3644957" imgH="343037" progId="Equation.KSEE3">
                  <p:embed/>
                </p:oleObj>
              </mc:Choice>
              <mc:Fallback>
                <p:oleObj r:id="rId3" imgW="3644957" imgH="343037" progId="Equation.KSEE3">
                  <p:embed/>
                  <p:pic>
                    <p:nvPicPr>
                      <p:cNvPr id="0" name="对象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5320" y="3553341"/>
                        <a:ext cx="5589588"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7588" name="对象 51"/>
          <p:cNvGraphicFramePr>
            <a:graphicFrameLocks noChangeAspect="1"/>
          </p:cNvGraphicFramePr>
          <p:nvPr>
            <p:extLst>
              <p:ext uri="{D42A27DB-BD31-4B8C-83A1-F6EECF244321}">
                <p14:modId xmlns:p14="http://schemas.microsoft.com/office/powerpoint/2010/main" val="3553251404"/>
              </p:ext>
            </p:extLst>
          </p:nvPr>
        </p:nvGraphicFramePr>
        <p:xfrm>
          <a:off x="1321980" y="4187622"/>
          <a:ext cx="4883150" cy="457200"/>
        </p:xfrm>
        <a:graphic>
          <a:graphicData uri="http://schemas.openxmlformats.org/presentationml/2006/ole">
            <mc:AlternateContent xmlns:mc="http://schemas.openxmlformats.org/markup-compatibility/2006">
              <mc:Choice xmlns:v="urn:schemas-microsoft-com:vml" Requires="v">
                <p:oleObj spid="_x0000_s68707" r:id="rId5" imgW="3657917" imgH="343037" progId="Equation.KSEE3">
                  <p:embed/>
                </p:oleObj>
              </mc:Choice>
              <mc:Fallback>
                <p:oleObj r:id="rId5" imgW="3657917" imgH="343037" progId="Equation.KSEE3">
                  <p:embed/>
                  <p:pic>
                    <p:nvPicPr>
                      <p:cNvPr id="0" name="对象 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1980" y="4187622"/>
                        <a:ext cx="4883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7589" name="对象 48"/>
          <p:cNvGraphicFramePr>
            <a:graphicFrameLocks noChangeAspect="1"/>
          </p:cNvGraphicFramePr>
          <p:nvPr>
            <p:extLst>
              <p:ext uri="{D42A27DB-BD31-4B8C-83A1-F6EECF244321}">
                <p14:modId xmlns:p14="http://schemas.microsoft.com/office/powerpoint/2010/main" val="2287536633"/>
              </p:ext>
            </p:extLst>
          </p:nvPr>
        </p:nvGraphicFramePr>
        <p:xfrm>
          <a:off x="2057466" y="1980372"/>
          <a:ext cx="3662363" cy="569913"/>
        </p:xfrm>
        <a:graphic>
          <a:graphicData uri="http://schemas.openxmlformats.org/presentationml/2006/ole">
            <mc:AlternateContent xmlns:mc="http://schemas.openxmlformats.org/markup-compatibility/2006">
              <mc:Choice xmlns:v="urn:schemas-microsoft-com:vml" Requires="v">
                <p:oleObj spid="_x0000_s68708" r:id="rId7" imgW="2692397" imgH="419357" progId="Equation.KSEE3">
                  <p:embed/>
                </p:oleObj>
              </mc:Choice>
              <mc:Fallback>
                <p:oleObj r:id="rId7" imgW="2692397" imgH="419357" progId="Equation.KSEE3">
                  <p:embed/>
                  <p:pic>
                    <p:nvPicPr>
                      <p:cNvPr id="0" name="对象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7466" y="1980372"/>
                        <a:ext cx="3662363"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7590" name="文本框 4"/>
          <p:cNvSpPr txBox="1">
            <a:spLocks noChangeArrowheads="1"/>
          </p:cNvSpPr>
          <p:nvPr/>
        </p:nvSpPr>
        <p:spPr bwMode="auto">
          <a:xfrm>
            <a:off x="298324" y="2661826"/>
            <a:ext cx="7748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由上式可知，只有当x’i=y’i=z’i=0时有E’=0，此时能量函数E可以取得最小值。则路径上任一点的动态运动方程为：</a:t>
            </a:r>
          </a:p>
        </p:txBody>
      </p:sp>
      <p:sp>
        <p:nvSpPr>
          <p:cNvPr id="67591" name="文本框 5"/>
          <p:cNvSpPr txBox="1">
            <a:spLocks noChangeArrowheads="1"/>
          </p:cNvSpPr>
          <p:nvPr/>
        </p:nvSpPr>
        <p:spPr bwMode="auto">
          <a:xfrm>
            <a:off x="609704" y="4753640"/>
            <a:ext cx="7661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sz="2000"/>
              <a:t>由于整个能量是各个路径点的函数，因此通过移动每个路径点使其朝着能量较小的方向运动，便可以最终获得能量最小的路径，即可获得一条路径较短的无碰撞路径。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500" fill="hold"/>
                                        <p:tgtEl>
                                          <p:spTgt spid="67586"/>
                                        </p:tgtEl>
                                        <p:attrNameLst>
                                          <p:attrName>ppt_x</p:attrName>
                                        </p:attrNameLst>
                                      </p:cBhvr>
                                      <p:tavLst>
                                        <p:tav tm="0">
                                          <p:val>
                                            <p:strVal val="#ppt_x"/>
                                          </p:val>
                                        </p:tav>
                                        <p:tav tm="100000">
                                          <p:val>
                                            <p:strVal val="#ppt_x"/>
                                          </p:val>
                                        </p:tav>
                                      </p:tavLst>
                                    </p:anim>
                                    <p:anim calcmode="lin" valueType="num">
                                      <p:cBhvr additive="base">
                                        <p:cTn id="8" dur="500" fill="hold"/>
                                        <p:tgtEl>
                                          <p:spTgt spid="6758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589"/>
                                        </p:tgtEl>
                                        <p:attrNameLst>
                                          <p:attrName>style.visibility</p:attrName>
                                        </p:attrNameLst>
                                      </p:cBhvr>
                                      <p:to>
                                        <p:strVal val="visible"/>
                                      </p:to>
                                    </p:set>
                                    <p:anim calcmode="lin" valueType="num">
                                      <p:cBhvr additive="base">
                                        <p:cTn id="11" dur="500" fill="hold"/>
                                        <p:tgtEl>
                                          <p:spTgt spid="67589"/>
                                        </p:tgtEl>
                                        <p:attrNameLst>
                                          <p:attrName>ppt_x</p:attrName>
                                        </p:attrNameLst>
                                      </p:cBhvr>
                                      <p:tavLst>
                                        <p:tav tm="0">
                                          <p:val>
                                            <p:strVal val="#ppt_x"/>
                                          </p:val>
                                        </p:tav>
                                        <p:tav tm="100000">
                                          <p:val>
                                            <p:strVal val="#ppt_x"/>
                                          </p:val>
                                        </p:tav>
                                      </p:tavLst>
                                    </p:anim>
                                    <p:anim calcmode="lin" valueType="num">
                                      <p:cBhvr additive="base">
                                        <p:cTn id="12" dur="500" fill="hold"/>
                                        <p:tgtEl>
                                          <p:spTgt spid="6758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7587"/>
                                        </p:tgtEl>
                                        <p:attrNameLst>
                                          <p:attrName>style.visibility</p:attrName>
                                        </p:attrNameLst>
                                      </p:cBhvr>
                                      <p:to>
                                        <p:strVal val="visible"/>
                                      </p:to>
                                    </p:set>
                                    <p:anim calcmode="lin" valueType="num">
                                      <p:cBhvr additive="base">
                                        <p:cTn id="17" dur="500" fill="hold"/>
                                        <p:tgtEl>
                                          <p:spTgt spid="67587"/>
                                        </p:tgtEl>
                                        <p:attrNameLst>
                                          <p:attrName>ppt_x</p:attrName>
                                        </p:attrNameLst>
                                      </p:cBhvr>
                                      <p:tavLst>
                                        <p:tav tm="0">
                                          <p:val>
                                            <p:strVal val="#ppt_x"/>
                                          </p:val>
                                        </p:tav>
                                        <p:tav tm="100000">
                                          <p:val>
                                            <p:strVal val="#ppt_x"/>
                                          </p:val>
                                        </p:tav>
                                      </p:tavLst>
                                    </p:anim>
                                    <p:anim calcmode="lin" valueType="num">
                                      <p:cBhvr additive="base">
                                        <p:cTn id="18" dur="500" fill="hold"/>
                                        <p:tgtEl>
                                          <p:spTgt spid="67587"/>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7588"/>
                                        </p:tgtEl>
                                        <p:attrNameLst>
                                          <p:attrName>style.visibility</p:attrName>
                                        </p:attrNameLst>
                                      </p:cBhvr>
                                      <p:to>
                                        <p:strVal val="visible"/>
                                      </p:to>
                                    </p:set>
                                    <p:anim calcmode="lin" valueType="num">
                                      <p:cBhvr additive="base">
                                        <p:cTn id="21" dur="500" fill="hold"/>
                                        <p:tgtEl>
                                          <p:spTgt spid="67588"/>
                                        </p:tgtEl>
                                        <p:attrNameLst>
                                          <p:attrName>ppt_x</p:attrName>
                                        </p:attrNameLst>
                                      </p:cBhvr>
                                      <p:tavLst>
                                        <p:tav tm="0">
                                          <p:val>
                                            <p:strVal val="#ppt_x"/>
                                          </p:val>
                                        </p:tav>
                                        <p:tav tm="100000">
                                          <p:val>
                                            <p:strVal val="#ppt_x"/>
                                          </p:val>
                                        </p:tav>
                                      </p:tavLst>
                                    </p:anim>
                                    <p:anim calcmode="lin" valueType="num">
                                      <p:cBhvr additive="base">
                                        <p:cTn id="22" dur="500" fill="hold"/>
                                        <p:tgtEl>
                                          <p:spTgt spid="6758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7590"/>
                                        </p:tgtEl>
                                        <p:attrNameLst>
                                          <p:attrName>style.visibility</p:attrName>
                                        </p:attrNameLst>
                                      </p:cBhvr>
                                      <p:to>
                                        <p:strVal val="visible"/>
                                      </p:to>
                                    </p:set>
                                    <p:anim calcmode="lin" valueType="num">
                                      <p:cBhvr additive="base">
                                        <p:cTn id="25" dur="500" fill="hold"/>
                                        <p:tgtEl>
                                          <p:spTgt spid="67590"/>
                                        </p:tgtEl>
                                        <p:attrNameLst>
                                          <p:attrName>ppt_x</p:attrName>
                                        </p:attrNameLst>
                                      </p:cBhvr>
                                      <p:tavLst>
                                        <p:tav tm="0">
                                          <p:val>
                                            <p:strVal val="#ppt_x"/>
                                          </p:val>
                                        </p:tav>
                                        <p:tav tm="100000">
                                          <p:val>
                                            <p:strVal val="#ppt_x"/>
                                          </p:val>
                                        </p:tav>
                                      </p:tavLst>
                                    </p:anim>
                                    <p:anim calcmode="lin" valueType="num">
                                      <p:cBhvr additive="base">
                                        <p:cTn id="26" dur="500" fill="hold"/>
                                        <p:tgtEl>
                                          <p:spTgt spid="67590"/>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7591"/>
                                        </p:tgtEl>
                                        <p:attrNameLst>
                                          <p:attrName>style.visibility</p:attrName>
                                        </p:attrNameLst>
                                      </p:cBhvr>
                                      <p:to>
                                        <p:strVal val="visible"/>
                                      </p:to>
                                    </p:set>
                                    <p:anim calcmode="lin" valueType="num">
                                      <p:cBhvr additive="base">
                                        <p:cTn id="31" dur="500" fill="hold"/>
                                        <p:tgtEl>
                                          <p:spTgt spid="67591"/>
                                        </p:tgtEl>
                                        <p:attrNameLst>
                                          <p:attrName>ppt_x</p:attrName>
                                        </p:attrNameLst>
                                      </p:cBhvr>
                                      <p:tavLst>
                                        <p:tav tm="0">
                                          <p:val>
                                            <p:strVal val="#ppt_x"/>
                                          </p:val>
                                        </p:tav>
                                        <p:tav tm="100000">
                                          <p:val>
                                            <p:strVal val="#ppt_x"/>
                                          </p:val>
                                        </p:tav>
                                      </p:tavLst>
                                    </p:anim>
                                    <p:anim calcmode="lin" valueType="num">
                                      <p:cBhvr additive="base">
                                        <p:cTn id="32" dur="500" fill="hold"/>
                                        <p:tgtEl>
                                          <p:spTgt spid="675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P spid="67590" grpId="0"/>
      <p:bldP spid="6759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标题 1"/>
          <p:cNvSpPr>
            <a:spLocks noGrp="1" noChangeArrowheads="1"/>
          </p:cNvSpPr>
          <p:nvPr>
            <p:ph type="title"/>
          </p:nvPr>
        </p:nvSpPr>
        <p:spPr/>
        <p:txBody>
          <a:bodyPr/>
          <a:lstStyle/>
          <a:p>
            <a:r>
              <a:rPr lang="zh-CN" altLang="en-US" smtClean="0"/>
              <a:t>机器人路径规划改进与实例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1"/>
          <p:cNvSpPr>
            <a:spLocks noGrp="1" noChangeArrowheads="1"/>
          </p:cNvSpPr>
          <p:nvPr>
            <p:ph type="title"/>
          </p:nvPr>
        </p:nvSpPr>
        <p:spPr>
          <a:xfrm>
            <a:off x="79583" y="735805"/>
            <a:ext cx="7086600" cy="458789"/>
          </a:xfrm>
        </p:spPr>
        <p:txBody>
          <a:bodyPr/>
          <a:lstStyle/>
          <a:p>
            <a:r>
              <a:rPr lang="zh-CN" altLang="en-US" smtClean="0">
                <a:sym typeface="宋体" pitchFamily="2" charset="-122"/>
              </a:rPr>
              <a:t>离线规划</a:t>
            </a:r>
            <a:r>
              <a:rPr lang="zh-CN" altLang="en-US" smtClean="0">
                <a:sym typeface="宋体" pitchFamily="2" charset="-122"/>
              </a:rPr>
              <a:t>与</a:t>
            </a:r>
            <a:r>
              <a:rPr lang="zh-CN" altLang="en-US" smtClean="0">
                <a:sym typeface="宋体" pitchFamily="2" charset="-122"/>
              </a:rPr>
              <a:t>在线规划</a:t>
            </a:r>
            <a:endParaRPr lang="zh-CN" altLang="en-US" smtClean="0">
              <a:sym typeface="宋体" pitchFamily="2" charset="-122"/>
            </a:endParaRPr>
          </a:p>
        </p:txBody>
      </p:sp>
      <p:pic>
        <p:nvPicPr>
          <p:cNvPr id="9218"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667000"/>
            <a:ext cx="4397375" cy="404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文本框 4"/>
          <p:cNvSpPr txBox="1">
            <a:spLocks noChangeArrowheads="1"/>
          </p:cNvSpPr>
          <p:nvPr/>
        </p:nvSpPr>
        <p:spPr bwMode="auto">
          <a:xfrm>
            <a:off x="688975" y="3602038"/>
            <a:ext cx="2579688"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02020"/>
                </a:solidFill>
                <a:latin typeface="Calibri" pitchFamily="34" charset="0"/>
                <a:cs typeface="Arial" pitchFamily="34" charset="0"/>
              </a:rPr>
              <a:t>         </a:t>
            </a:r>
            <a:r>
              <a:rPr lang="zh-CN" altLang="en-US" b="1">
                <a:solidFill>
                  <a:srgbClr val="7030A0"/>
                </a:solidFill>
                <a:latin typeface="Calibri" pitchFamily="34" charset="0"/>
                <a:cs typeface="Arial" pitchFamily="34" charset="0"/>
              </a:rPr>
              <a:t>根据对外界信息的已知程度，可以分为环境信息已知的全局路径规划（又称静态或离线路径规划）以及环境信息位置或部分已知的局部路径规划（又称动态或在线路径规划）。</a:t>
            </a:r>
          </a:p>
        </p:txBody>
      </p:sp>
      <p:sp>
        <p:nvSpPr>
          <p:cNvPr id="9220" name="TextBox 23"/>
          <p:cNvSpPr txBox="1">
            <a:spLocks noChangeArrowheads="1"/>
          </p:cNvSpPr>
          <p:nvPr/>
        </p:nvSpPr>
        <p:spPr bwMode="auto">
          <a:xfrm>
            <a:off x="334745" y="1350963"/>
            <a:ext cx="858054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zh-CN" sz="2000">
                <a:solidFill>
                  <a:srgbClr val="202020"/>
                </a:solidFill>
                <a:ea typeface="微软雅黑" pitchFamily="34" charset="-122"/>
              </a:rPr>
              <a:t>       </a:t>
            </a:r>
            <a:r>
              <a:rPr lang="zh-CN" altLang="en-US" sz="2400">
                <a:solidFill>
                  <a:srgbClr val="202020"/>
                </a:solidFill>
                <a:ea typeface="微软雅黑" pitchFamily="34" charset="-122"/>
              </a:rPr>
              <a:t>在线规划：</a:t>
            </a:r>
            <a:r>
              <a:rPr lang="en-US" altLang="zh-CN" sz="2400">
                <a:solidFill>
                  <a:srgbClr val="202020"/>
                </a:solidFill>
                <a:ea typeface="微软雅黑" pitchFamily="34" charset="-122"/>
              </a:rPr>
              <a:t>当机器人对自身所处的环境信息部分已知或完全未知时</a:t>
            </a:r>
            <a:r>
              <a:rPr lang="zh-CN" altLang="en-US" sz="2400">
                <a:solidFill>
                  <a:srgbClr val="202020"/>
                </a:solidFill>
                <a:ea typeface="微软雅黑" pitchFamily="34" charset="-122"/>
              </a:rPr>
              <a:t>，</a:t>
            </a:r>
            <a:r>
              <a:rPr lang="en-US" altLang="zh-CN" sz="2400">
                <a:solidFill>
                  <a:srgbClr val="202020"/>
                </a:solidFill>
                <a:ea typeface="微软雅黑" pitchFamily="34" charset="-122"/>
              </a:rPr>
              <a:t>机器人需利用自身所携带的传感器对环境进行探索，并对信息进行进一步的处理分析以便进行在线路径规划。</a:t>
            </a:r>
          </a:p>
        </p:txBody>
      </p:sp>
      <p:sp>
        <p:nvSpPr>
          <p:cNvPr id="17" name="左大括号 16"/>
          <p:cNvSpPr/>
          <p:nvPr/>
        </p:nvSpPr>
        <p:spPr>
          <a:xfrm>
            <a:off x="5105400" y="3098800"/>
            <a:ext cx="574675" cy="3384550"/>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noProof="1"/>
          </a:p>
        </p:txBody>
      </p:sp>
      <p:sp>
        <p:nvSpPr>
          <p:cNvPr id="9222" name="文本框 17"/>
          <p:cNvSpPr txBox="1">
            <a:spLocks noChangeArrowheads="1"/>
          </p:cNvSpPr>
          <p:nvPr/>
        </p:nvSpPr>
        <p:spPr bwMode="auto">
          <a:xfrm>
            <a:off x="5753100" y="3243263"/>
            <a:ext cx="1824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lumMod val="50000"/>
                  </a:schemeClr>
                </a:solidFill>
                <a:latin typeface="楷体" pitchFamily="49" charset="-122"/>
                <a:ea typeface="楷体" pitchFamily="49" charset="-122"/>
              </a:rPr>
              <a:t>人工势场法</a:t>
            </a:r>
          </a:p>
        </p:txBody>
      </p:sp>
      <p:sp>
        <p:nvSpPr>
          <p:cNvPr id="9223" name="文本框 20"/>
          <p:cNvSpPr txBox="1">
            <a:spLocks noChangeArrowheads="1"/>
          </p:cNvSpPr>
          <p:nvPr/>
        </p:nvSpPr>
        <p:spPr bwMode="auto">
          <a:xfrm>
            <a:off x="5681663" y="3892550"/>
            <a:ext cx="2073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lumMod val="50000"/>
                  </a:schemeClr>
                </a:solidFill>
                <a:latin typeface="楷体" pitchFamily="49" charset="-122"/>
                <a:ea typeface="楷体" pitchFamily="49" charset="-122"/>
              </a:rPr>
              <a:t>模糊逻辑算法</a:t>
            </a:r>
          </a:p>
        </p:txBody>
      </p:sp>
      <p:sp>
        <p:nvSpPr>
          <p:cNvPr id="9224" name="文本框 21"/>
          <p:cNvSpPr txBox="1">
            <a:spLocks noChangeArrowheads="1"/>
          </p:cNvSpPr>
          <p:nvPr/>
        </p:nvSpPr>
        <p:spPr bwMode="auto">
          <a:xfrm>
            <a:off x="5753100" y="4613275"/>
            <a:ext cx="1446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lumMod val="50000"/>
                  </a:schemeClr>
                </a:solidFill>
                <a:latin typeface="楷体" pitchFamily="49" charset="-122"/>
                <a:ea typeface="楷体" pitchFamily="49" charset="-122"/>
              </a:rPr>
              <a:t>神经网络</a:t>
            </a:r>
          </a:p>
        </p:txBody>
      </p:sp>
      <p:sp>
        <p:nvSpPr>
          <p:cNvPr id="9225" name="文本框 22"/>
          <p:cNvSpPr txBox="1">
            <a:spLocks noChangeArrowheads="1"/>
          </p:cNvSpPr>
          <p:nvPr/>
        </p:nvSpPr>
        <p:spPr bwMode="auto">
          <a:xfrm>
            <a:off x="5824538" y="5334000"/>
            <a:ext cx="1446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chemeClr val="bg1">
                    <a:lumMod val="50000"/>
                  </a:schemeClr>
                </a:solidFill>
                <a:latin typeface="楷体" pitchFamily="49" charset="-122"/>
                <a:ea typeface="楷体" pitchFamily="49" charset="-122"/>
              </a:rPr>
              <a:t>遗传算法</a:t>
            </a:r>
          </a:p>
        </p:txBody>
      </p:sp>
      <p:sp>
        <p:nvSpPr>
          <p:cNvPr id="9226" name="文本框 24"/>
          <p:cNvSpPr txBox="1">
            <a:spLocks noChangeArrowheads="1"/>
          </p:cNvSpPr>
          <p:nvPr/>
        </p:nvSpPr>
        <p:spPr bwMode="auto">
          <a:xfrm>
            <a:off x="4362450" y="3530600"/>
            <a:ext cx="669925" cy="272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3200">
                <a:solidFill>
                  <a:srgbClr val="202020"/>
                </a:solidFill>
                <a:latin typeface="Calibri" pitchFamily="34" charset="0"/>
                <a:cs typeface="Arial" pitchFamily="34" charset="0"/>
              </a:rPr>
              <a:t>在线路径规划</a:t>
            </a:r>
          </a:p>
        </p:txBody>
      </p:sp>
      <p:sp>
        <p:nvSpPr>
          <p:cNvPr id="9227" name="文本框 1"/>
          <p:cNvSpPr txBox="1">
            <a:spLocks noChangeArrowheads="1"/>
          </p:cNvSpPr>
          <p:nvPr/>
        </p:nvSpPr>
        <p:spPr bwMode="auto">
          <a:xfrm>
            <a:off x="5824538" y="6051550"/>
            <a:ext cx="1446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a:solidFill>
                  <a:schemeClr val="bg1">
                    <a:lumMod val="50000"/>
                  </a:schemeClr>
                </a:solidFill>
                <a:latin typeface="楷体" pitchFamily="49" charset="-122"/>
                <a:ea typeface="楷体" pitchFamily="49" charset="-122"/>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219"/>
                                        </p:tgtEl>
                                        <p:attrNameLst>
                                          <p:attrName>style.visibility</p:attrName>
                                        </p:attrNameLst>
                                      </p:cBhvr>
                                      <p:to>
                                        <p:strVal val="visible"/>
                                      </p:to>
                                    </p:set>
                                    <p:anim calcmode="lin" valueType="num">
                                      <p:cBhvr additive="base">
                                        <p:cTn id="17" dur="500" fill="hold"/>
                                        <p:tgtEl>
                                          <p:spTgt spid="9219"/>
                                        </p:tgtEl>
                                        <p:attrNameLst>
                                          <p:attrName>ppt_x</p:attrName>
                                        </p:attrNameLst>
                                      </p:cBhvr>
                                      <p:tavLst>
                                        <p:tav tm="0">
                                          <p:val>
                                            <p:strVal val="#ppt_x"/>
                                          </p:val>
                                        </p:tav>
                                        <p:tav tm="100000">
                                          <p:val>
                                            <p:strVal val="#ppt_x"/>
                                          </p:val>
                                        </p:tav>
                                      </p:tavLst>
                                    </p:anim>
                                    <p:anim calcmode="lin" valueType="num">
                                      <p:cBhvr additive="base">
                                        <p:cTn id="18"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222"/>
                                        </p:tgtEl>
                                        <p:attrNameLst>
                                          <p:attrName>style.visibility</p:attrName>
                                        </p:attrNameLst>
                                      </p:cBhvr>
                                      <p:to>
                                        <p:strVal val="visible"/>
                                      </p:to>
                                    </p:set>
                                    <p:anim calcmode="lin" valueType="num">
                                      <p:cBhvr additive="base">
                                        <p:cTn id="27" dur="500" fill="hold"/>
                                        <p:tgtEl>
                                          <p:spTgt spid="9222"/>
                                        </p:tgtEl>
                                        <p:attrNameLst>
                                          <p:attrName>ppt_x</p:attrName>
                                        </p:attrNameLst>
                                      </p:cBhvr>
                                      <p:tavLst>
                                        <p:tav tm="0">
                                          <p:val>
                                            <p:strVal val="#ppt_x"/>
                                          </p:val>
                                        </p:tav>
                                        <p:tav tm="100000">
                                          <p:val>
                                            <p:strVal val="#ppt_x"/>
                                          </p:val>
                                        </p:tav>
                                      </p:tavLst>
                                    </p:anim>
                                    <p:anim calcmode="lin" valueType="num">
                                      <p:cBhvr additive="base">
                                        <p:cTn id="28" dur="500" fill="hold"/>
                                        <p:tgtEl>
                                          <p:spTgt spid="922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223"/>
                                        </p:tgtEl>
                                        <p:attrNameLst>
                                          <p:attrName>style.visibility</p:attrName>
                                        </p:attrNameLst>
                                      </p:cBhvr>
                                      <p:to>
                                        <p:strVal val="visible"/>
                                      </p:to>
                                    </p:set>
                                    <p:anim calcmode="lin" valueType="num">
                                      <p:cBhvr additive="base">
                                        <p:cTn id="31" dur="500" fill="hold"/>
                                        <p:tgtEl>
                                          <p:spTgt spid="9223"/>
                                        </p:tgtEl>
                                        <p:attrNameLst>
                                          <p:attrName>ppt_x</p:attrName>
                                        </p:attrNameLst>
                                      </p:cBhvr>
                                      <p:tavLst>
                                        <p:tav tm="0">
                                          <p:val>
                                            <p:strVal val="#ppt_x"/>
                                          </p:val>
                                        </p:tav>
                                        <p:tav tm="100000">
                                          <p:val>
                                            <p:strVal val="#ppt_x"/>
                                          </p:val>
                                        </p:tav>
                                      </p:tavLst>
                                    </p:anim>
                                    <p:anim calcmode="lin" valueType="num">
                                      <p:cBhvr additive="base">
                                        <p:cTn id="32" dur="500" fill="hold"/>
                                        <p:tgtEl>
                                          <p:spTgt spid="92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224"/>
                                        </p:tgtEl>
                                        <p:attrNameLst>
                                          <p:attrName>style.visibility</p:attrName>
                                        </p:attrNameLst>
                                      </p:cBhvr>
                                      <p:to>
                                        <p:strVal val="visible"/>
                                      </p:to>
                                    </p:set>
                                    <p:anim calcmode="lin" valueType="num">
                                      <p:cBhvr additive="base">
                                        <p:cTn id="35" dur="500" fill="hold"/>
                                        <p:tgtEl>
                                          <p:spTgt spid="9224"/>
                                        </p:tgtEl>
                                        <p:attrNameLst>
                                          <p:attrName>ppt_x</p:attrName>
                                        </p:attrNameLst>
                                      </p:cBhvr>
                                      <p:tavLst>
                                        <p:tav tm="0">
                                          <p:val>
                                            <p:strVal val="#ppt_x"/>
                                          </p:val>
                                        </p:tav>
                                        <p:tav tm="100000">
                                          <p:val>
                                            <p:strVal val="#ppt_x"/>
                                          </p:val>
                                        </p:tav>
                                      </p:tavLst>
                                    </p:anim>
                                    <p:anim calcmode="lin" valueType="num">
                                      <p:cBhvr additive="base">
                                        <p:cTn id="36" dur="500" fill="hold"/>
                                        <p:tgtEl>
                                          <p:spTgt spid="92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225"/>
                                        </p:tgtEl>
                                        <p:attrNameLst>
                                          <p:attrName>style.visibility</p:attrName>
                                        </p:attrNameLst>
                                      </p:cBhvr>
                                      <p:to>
                                        <p:strVal val="visible"/>
                                      </p:to>
                                    </p:set>
                                    <p:anim calcmode="lin" valueType="num">
                                      <p:cBhvr additive="base">
                                        <p:cTn id="39" dur="500" fill="hold"/>
                                        <p:tgtEl>
                                          <p:spTgt spid="9225"/>
                                        </p:tgtEl>
                                        <p:attrNameLst>
                                          <p:attrName>ppt_x</p:attrName>
                                        </p:attrNameLst>
                                      </p:cBhvr>
                                      <p:tavLst>
                                        <p:tav tm="0">
                                          <p:val>
                                            <p:strVal val="#ppt_x"/>
                                          </p:val>
                                        </p:tav>
                                        <p:tav tm="100000">
                                          <p:val>
                                            <p:strVal val="#ppt_x"/>
                                          </p:val>
                                        </p:tav>
                                      </p:tavLst>
                                    </p:anim>
                                    <p:anim calcmode="lin" valueType="num">
                                      <p:cBhvr additive="base">
                                        <p:cTn id="40" dur="500" fill="hold"/>
                                        <p:tgtEl>
                                          <p:spTgt spid="922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226"/>
                                        </p:tgtEl>
                                        <p:attrNameLst>
                                          <p:attrName>style.visibility</p:attrName>
                                        </p:attrNameLst>
                                      </p:cBhvr>
                                      <p:to>
                                        <p:strVal val="visible"/>
                                      </p:to>
                                    </p:set>
                                    <p:anim calcmode="lin" valueType="num">
                                      <p:cBhvr additive="base">
                                        <p:cTn id="43" dur="500" fill="hold"/>
                                        <p:tgtEl>
                                          <p:spTgt spid="9226"/>
                                        </p:tgtEl>
                                        <p:attrNameLst>
                                          <p:attrName>ppt_x</p:attrName>
                                        </p:attrNameLst>
                                      </p:cBhvr>
                                      <p:tavLst>
                                        <p:tav tm="0">
                                          <p:val>
                                            <p:strVal val="#ppt_x"/>
                                          </p:val>
                                        </p:tav>
                                        <p:tav tm="100000">
                                          <p:val>
                                            <p:strVal val="#ppt_x"/>
                                          </p:val>
                                        </p:tav>
                                      </p:tavLst>
                                    </p:anim>
                                    <p:anim calcmode="lin" valueType="num">
                                      <p:cBhvr additive="base">
                                        <p:cTn id="44" dur="500" fill="hold"/>
                                        <p:tgtEl>
                                          <p:spTgt spid="922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227"/>
                                        </p:tgtEl>
                                        <p:attrNameLst>
                                          <p:attrName>style.visibility</p:attrName>
                                        </p:attrNameLst>
                                      </p:cBhvr>
                                      <p:to>
                                        <p:strVal val="visible"/>
                                      </p:to>
                                    </p:set>
                                    <p:anim calcmode="lin" valueType="num">
                                      <p:cBhvr additive="base">
                                        <p:cTn id="47" dur="500" fill="hold"/>
                                        <p:tgtEl>
                                          <p:spTgt spid="9227"/>
                                        </p:tgtEl>
                                        <p:attrNameLst>
                                          <p:attrName>ppt_x</p:attrName>
                                        </p:attrNameLst>
                                      </p:cBhvr>
                                      <p:tavLst>
                                        <p:tav tm="0">
                                          <p:val>
                                            <p:strVal val="#ppt_x"/>
                                          </p:val>
                                        </p:tav>
                                        <p:tav tm="100000">
                                          <p:val>
                                            <p:strVal val="#ppt_x"/>
                                          </p:val>
                                        </p:tav>
                                      </p:tavLst>
                                    </p:anim>
                                    <p:anim calcmode="lin" valueType="num">
                                      <p:cBhvr additive="base">
                                        <p:cTn id="48" dur="500" fill="hold"/>
                                        <p:tgtEl>
                                          <p:spTgt spid="9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17" grpId="0" animBg="1"/>
      <p:bldP spid="9222" grpId="0"/>
      <p:bldP spid="9223" grpId="0"/>
      <p:bldP spid="9224" grpId="0"/>
      <p:bldP spid="9225" grpId="0"/>
      <p:bldP spid="9226" grpId="0"/>
      <p:bldP spid="922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标题 1"/>
          <p:cNvSpPr>
            <a:spLocks noGrp="1" noChangeArrowheads="1"/>
          </p:cNvSpPr>
          <p:nvPr>
            <p:ph type="title"/>
          </p:nvPr>
        </p:nvSpPr>
        <p:spPr>
          <a:xfrm>
            <a:off x="29841" y="732642"/>
            <a:ext cx="2671778" cy="731838"/>
          </a:xfrm>
        </p:spPr>
        <p:txBody>
          <a:bodyPr/>
          <a:lstStyle/>
          <a:p>
            <a:r>
              <a:rPr lang="zh-CN" altLang="en-US" smtClean="0"/>
              <a:t>人工势场法</a:t>
            </a:r>
          </a:p>
        </p:txBody>
      </p:sp>
      <p:sp>
        <p:nvSpPr>
          <p:cNvPr id="4" name="矩形 3"/>
          <p:cNvSpPr/>
          <p:nvPr/>
        </p:nvSpPr>
        <p:spPr>
          <a:xfrm>
            <a:off x="60551" y="1639020"/>
            <a:ext cx="2621280" cy="579120"/>
          </a:xfrm>
          <a:prstGeom prst="rect">
            <a:avLst/>
          </a:prstGeom>
          <a:noFill/>
          <a:ln>
            <a:noFill/>
          </a:ln>
        </p:spPr>
        <p:txBody>
          <a:bodyPr wrap="none">
            <a:spAutoFit/>
          </a:bodyPr>
          <a:lstStyle/>
          <a:p>
            <a:pPr algn="ctr"/>
            <a:r>
              <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n-ea"/>
              </a:rPr>
              <a:t>知识点回顾：</a:t>
            </a:r>
            <a:endPar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69635" name="文本框 4"/>
          <p:cNvSpPr txBox="1">
            <a:spLocks noChangeArrowheads="1"/>
          </p:cNvSpPr>
          <p:nvPr/>
        </p:nvSpPr>
        <p:spPr bwMode="auto">
          <a:xfrm>
            <a:off x="152516" y="2247969"/>
            <a:ext cx="548625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a:t>       </a:t>
            </a:r>
            <a:r>
              <a:rPr lang="zh-CN" altLang="en-US" sz="2400"/>
              <a:t>人工势场法是一种虚拟力的方法，目标点对机器人产生引力而障碍物点对机器人产生排斥力，机器人在目标点和障碍物点的合力下前进。其数学表达式简洁、计算量小、实时性高、反应速度快、规划路径平滑。但是传统的人工势场法存在着局部极小值等问题，这些问题都限制了人工势场法在路径规划中的应用。</a:t>
            </a:r>
          </a:p>
        </p:txBody>
      </p:sp>
      <p:graphicFrame>
        <p:nvGraphicFramePr>
          <p:cNvPr id="69636" name="对象 1073742872"/>
          <p:cNvGraphicFramePr>
            <a:graphicFrameLocks/>
          </p:cNvGraphicFramePr>
          <p:nvPr>
            <p:extLst>
              <p:ext uri="{D42A27DB-BD31-4B8C-83A1-F6EECF244321}">
                <p14:modId xmlns:p14="http://schemas.microsoft.com/office/powerpoint/2010/main" val="1941621592"/>
              </p:ext>
            </p:extLst>
          </p:nvPr>
        </p:nvGraphicFramePr>
        <p:xfrm>
          <a:off x="5791168" y="1892584"/>
          <a:ext cx="2936875" cy="2827337"/>
        </p:xfrm>
        <a:graphic>
          <a:graphicData uri="http://schemas.openxmlformats.org/presentationml/2006/ole">
            <mc:AlternateContent xmlns:mc="http://schemas.openxmlformats.org/markup-compatibility/2006">
              <mc:Choice xmlns:v="urn:schemas-microsoft-com:vml" Requires="v">
                <p:oleObj spid="_x0000_s70692" r:id="rId3" imgW="1566360" imgH="1451160" progId="Visio.Drawing.11">
                  <p:embed/>
                </p:oleObj>
              </mc:Choice>
              <mc:Fallback>
                <p:oleObj r:id="rId3" imgW="1566360" imgH="1451160" progId="Visio.Drawing.11">
                  <p:embed/>
                  <p:pic>
                    <p:nvPicPr>
                      <p:cNvPr id="0" name="对象 107374287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168" y="1892584"/>
                        <a:ext cx="2936875"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9637" name="文本框 7"/>
          <p:cNvSpPr txBox="1">
            <a:spLocks noChangeArrowheads="1"/>
          </p:cNvSpPr>
          <p:nvPr/>
        </p:nvSpPr>
        <p:spPr bwMode="auto">
          <a:xfrm>
            <a:off x="5787805" y="4876762"/>
            <a:ext cx="34099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人工势场法势场力分析示意图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9635"/>
                                        </p:tgtEl>
                                        <p:attrNameLst>
                                          <p:attrName>style.visibility</p:attrName>
                                        </p:attrNameLst>
                                      </p:cBhvr>
                                      <p:to>
                                        <p:strVal val="visible"/>
                                      </p:to>
                                    </p:set>
                                    <p:anim calcmode="lin" valueType="num">
                                      <p:cBhvr additive="base">
                                        <p:cTn id="11" dur="500" fill="hold"/>
                                        <p:tgtEl>
                                          <p:spTgt spid="69635"/>
                                        </p:tgtEl>
                                        <p:attrNameLst>
                                          <p:attrName>ppt_x</p:attrName>
                                        </p:attrNameLst>
                                      </p:cBhvr>
                                      <p:tavLst>
                                        <p:tav tm="0">
                                          <p:val>
                                            <p:strVal val="#ppt_x"/>
                                          </p:val>
                                        </p:tav>
                                        <p:tav tm="100000">
                                          <p:val>
                                            <p:strVal val="#ppt_x"/>
                                          </p:val>
                                        </p:tav>
                                      </p:tavLst>
                                    </p:anim>
                                    <p:anim calcmode="lin" valueType="num">
                                      <p:cBhvr additive="base">
                                        <p:cTn id="12"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9636"/>
                                        </p:tgtEl>
                                        <p:attrNameLst>
                                          <p:attrName>style.visibility</p:attrName>
                                        </p:attrNameLst>
                                      </p:cBhvr>
                                      <p:to>
                                        <p:strVal val="visible"/>
                                      </p:to>
                                    </p:set>
                                    <p:anim calcmode="lin" valueType="num">
                                      <p:cBhvr additive="base">
                                        <p:cTn id="17" dur="500" fill="hold"/>
                                        <p:tgtEl>
                                          <p:spTgt spid="69636"/>
                                        </p:tgtEl>
                                        <p:attrNameLst>
                                          <p:attrName>ppt_x</p:attrName>
                                        </p:attrNameLst>
                                      </p:cBhvr>
                                      <p:tavLst>
                                        <p:tav tm="0">
                                          <p:val>
                                            <p:strVal val="#ppt_x"/>
                                          </p:val>
                                        </p:tav>
                                        <p:tav tm="100000">
                                          <p:val>
                                            <p:strVal val="#ppt_x"/>
                                          </p:val>
                                        </p:tav>
                                      </p:tavLst>
                                    </p:anim>
                                    <p:anim calcmode="lin" valueType="num">
                                      <p:cBhvr additive="base">
                                        <p:cTn id="18" dur="500" fill="hold"/>
                                        <p:tgtEl>
                                          <p:spTgt spid="6963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9637"/>
                                        </p:tgtEl>
                                        <p:attrNameLst>
                                          <p:attrName>style.visibility</p:attrName>
                                        </p:attrNameLst>
                                      </p:cBhvr>
                                      <p:to>
                                        <p:strVal val="visible"/>
                                      </p:to>
                                    </p:set>
                                    <p:anim calcmode="lin" valueType="num">
                                      <p:cBhvr additive="base">
                                        <p:cTn id="21" dur="500" fill="hold"/>
                                        <p:tgtEl>
                                          <p:spTgt spid="69637"/>
                                        </p:tgtEl>
                                        <p:attrNameLst>
                                          <p:attrName>ppt_x</p:attrName>
                                        </p:attrNameLst>
                                      </p:cBhvr>
                                      <p:tavLst>
                                        <p:tav tm="0">
                                          <p:val>
                                            <p:strVal val="#ppt_x"/>
                                          </p:val>
                                        </p:tav>
                                        <p:tav tm="100000">
                                          <p:val>
                                            <p:strVal val="#ppt_x"/>
                                          </p:val>
                                        </p:tav>
                                      </p:tavLst>
                                    </p:anim>
                                    <p:anim calcmode="lin" valueType="num">
                                      <p:cBhvr additive="base">
                                        <p:cTn id="22" dur="500" fill="hold"/>
                                        <p:tgtEl>
                                          <p:spTgt spid="696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9635" grpId="0"/>
      <p:bldP spid="6963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标题 1"/>
          <p:cNvSpPr>
            <a:spLocks noGrp="1" noChangeArrowheads="1"/>
          </p:cNvSpPr>
          <p:nvPr>
            <p:ph type="title"/>
          </p:nvPr>
        </p:nvSpPr>
        <p:spPr>
          <a:xfrm>
            <a:off x="81170" y="685872"/>
            <a:ext cx="2690812" cy="731838"/>
          </a:xfrm>
        </p:spPr>
        <p:txBody>
          <a:bodyPr/>
          <a:lstStyle/>
          <a:p>
            <a:r>
              <a:rPr lang="zh-CN" altLang="en-US" sz="2800" smtClean="0"/>
              <a:t>势场函数改进法</a:t>
            </a:r>
          </a:p>
        </p:txBody>
      </p:sp>
      <p:sp>
        <p:nvSpPr>
          <p:cNvPr id="4" name="矩形 3"/>
          <p:cNvSpPr/>
          <p:nvPr/>
        </p:nvSpPr>
        <p:spPr>
          <a:xfrm>
            <a:off x="228714" y="1417710"/>
            <a:ext cx="4246878" cy="579120"/>
          </a:xfrm>
          <a:prstGeom prst="rect">
            <a:avLst/>
          </a:prstGeom>
          <a:noFill/>
          <a:ln>
            <a:noFill/>
          </a:ln>
        </p:spPr>
        <p:txBody>
          <a:bodyPr wrap="none">
            <a:spAutoFit/>
          </a:bodyPr>
          <a:lstStyle/>
          <a:p>
            <a:pPr algn="ctr"/>
            <a:r>
              <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n-ea"/>
              </a:rPr>
              <a:t>全局最小值的解决方法</a:t>
            </a:r>
            <a:endPar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graphicFrame>
        <p:nvGraphicFramePr>
          <p:cNvPr id="70659" name="对象 1073742851"/>
          <p:cNvGraphicFramePr>
            <a:graphicFrameLocks/>
          </p:cNvGraphicFramePr>
          <p:nvPr>
            <p:extLst>
              <p:ext uri="{D42A27DB-BD31-4B8C-83A1-F6EECF244321}">
                <p14:modId xmlns:p14="http://schemas.microsoft.com/office/powerpoint/2010/main" val="852442001"/>
              </p:ext>
            </p:extLst>
          </p:nvPr>
        </p:nvGraphicFramePr>
        <p:xfrm>
          <a:off x="4876792" y="2057436"/>
          <a:ext cx="2895600" cy="2713038"/>
        </p:xfrm>
        <a:graphic>
          <a:graphicData uri="http://schemas.openxmlformats.org/presentationml/2006/ole">
            <mc:AlternateContent xmlns:mc="http://schemas.openxmlformats.org/markup-compatibility/2006">
              <mc:Choice xmlns:v="urn:schemas-microsoft-com:vml" Requires="v">
                <p:oleObj spid="_x0000_s71716" r:id="rId3" imgW="1539720" imgH="1517400" progId="Visio.Drawing.11">
                  <p:embed/>
                </p:oleObj>
              </mc:Choice>
              <mc:Fallback>
                <p:oleObj r:id="rId3" imgW="1539720" imgH="1517400" progId="Visio.Drawing.11">
                  <p:embed/>
                  <p:pic>
                    <p:nvPicPr>
                      <p:cNvPr id="0" name="对象 107374285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792" y="2057436"/>
                        <a:ext cx="2895600" cy="271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0660" name="文本框 7"/>
          <p:cNvSpPr txBox="1">
            <a:spLocks noChangeArrowheads="1"/>
          </p:cNvSpPr>
          <p:nvPr/>
        </p:nvSpPr>
        <p:spPr bwMode="auto">
          <a:xfrm>
            <a:off x="4770930" y="4898201"/>
            <a:ext cx="31337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全局最小值问题分析示意图</a:t>
            </a:r>
          </a:p>
        </p:txBody>
      </p:sp>
      <p:sp>
        <p:nvSpPr>
          <p:cNvPr id="70661" name="文本框 1"/>
          <p:cNvSpPr txBox="1">
            <a:spLocks noChangeArrowheads="1"/>
          </p:cNvSpPr>
          <p:nvPr/>
        </p:nvSpPr>
        <p:spPr bwMode="auto">
          <a:xfrm>
            <a:off x="228714" y="2247107"/>
            <a:ext cx="4648078"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400"/>
              <a:t>产生全局最小值问题的原因是在目标点周围存在着障碍物，当机器人向目标点逼近的时候，同时也进入了障碍物的影响范围，造成的结果是目标点不是全局范围内的最小点，导致机器人无法正常抵达目标点。</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0661"/>
                                        </p:tgtEl>
                                        <p:attrNameLst>
                                          <p:attrName>style.visibility</p:attrName>
                                        </p:attrNameLst>
                                      </p:cBhvr>
                                      <p:to>
                                        <p:strVal val="visible"/>
                                      </p:to>
                                    </p:set>
                                    <p:anim calcmode="lin" valueType="num">
                                      <p:cBhvr additive="base">
                                        <p:cTn id="11" dur="500" fill="hold"/>
                                        <p:tgtEl>
                                          <p:spTgt spid="70661"/>
                                        </p:tgtEl>
                                        <p:attrNameLst>
                                          <p:attrName>ppt_x</p:attrName>
                                        </p:attrNameLst>
                                      </p:cBhvr>
                                      <p:tavLst>
                                        <p:tav tm="0">
                                          <p:val>
                                            <p:strVal val="#ppt_x"/>
                                          </p:val>
                                        </p:tav>
                                        <p:tav tm="100000">
                                          <p:val>
                                            <p:strVal val="#ppt_x"/>
                                          </p:val>
                                        </p:tav>
                                      </p:tavLst>
                                    </p:anim>
                                    <p:anim calcmode="lin" valueType="num">
                                      <p:cBhvr additive="base">
                                        <p:cTn id="12" dur="500" fill="hold"/>
                                        <p:tgtEl>
                                          <p:spTgt spid="7066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0659"/>
                                        </p:tgtEl>
                                        <p:attrNameLst>
                                          <p:attrName>style.visibility</p:attrName>
                                        </p:attrNameLst>
                                      </p:cBhvr>
                                      <p:to>
                                        <p:strVal val="visible"/>
                                      </p:to>
                                    </p:set>
                                    <p:anim calcmode="lin" valueType="num">
                                      <p:cBhvr additive="base">
                                        <p:cTn id="17" dur="500" fill="hold"/>
                                        <p:tgtEl>
                                          <p:spTgt spid="70659"/>
                                        </p:tgtEl>
                                        <p:attrNameLst>
                                          <p:attrName>ppt_x</p:attrName>
                                        </p:attrNameLst>
                                      </p:cBhvr>
                                      <p:tavLst>
                                        <p:tav tm="0">
                                          <p:val>
                                            <p:strVal val="#ppt_x"/>
                                          </p:val>
                                        </p:tav>
                                        <p:tav tm="100000">
                                          <p:val>
                                            <p:strVal val="#ppt_x"/>
                                          </p:val>
                                        </p:tav>
                                      </p:tavLst>
                                    </p:anim>
                                    <p:anim calcmode="lin" valueType="num">
                                      <p:cBhvr additive="base">
                                        <p:cTn id="18" dur="500" fill="hold"/>
                                        <p:tgtEl>
                                          <p:spTgt spid="7065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0660"/>
                                        </p:tgtEl>
                                        <p:attrNameLst>
                                          <p:attrName>style.visibility</p:attrName>
                                        </p:attrNameLst>
                                      </p:cBhvr>
                                      <p:to>
                                        <p:strVal val="visible"/>
                                      </p:to>
                                    </p:set>
                                    <p:anim calcmode="lin" valueType="num">
                                      <p:cBhvr additive="base">
                                        <p:cTn id="21" dur="500" fill="hold"/>
                                        <p:tgtEl>
                                          <p:spTgt spid="70660"/>
                                        </p:tgtEl>
                                        <p:attrNameLst>
                                          <p:attrName>ppt_x</p:attrName>
                                        </p:attrNameLst>
                                      </p:cBhvr>
                                      <p:tavLst>
                                        <p:tav tm="0">
                                          <p:val>
                                            <p:strVal val="#ppt_x"/>
                                          </p:val>
                                        </p:tav>
                                        <p:tav tm="100000">
                                          <p:val>
                                            <p:strVal val="#ppt_x"/>
                                          </p:val>
                                        </p:tav>
                                      </p:tavLst>
                                    </p:anim>
                                    <p:anim calcmode="lin" valueType="num">
                                      <p:cBhvr additive="base">
                                        <p:cTn id="22" dur="500" fill="hold"/>
                                        <p:tgtEl>
                                          <p:spTgt spid="706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0660" grpId="0"/>
      <p:bldP spid="7066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标题 1"/>
          <p:cNvSpPr>
            <a:spLocks noGrp="1" noChangeArrowheads="1"/>
          </p:cNvSpPr>
          <p:nvPr>
            <p:ph type="title"/>
          </p:nvPr>
        </p:nvSpPr>
        <p:spPr>
          <a:xfrm>
            <a:off x="101462" y="699293"/>
            <a:ext cx="2946578" cy="731838"/>
          </a:xfrm>
        </p:spPr>
        <p:txBody>
          <a:bodyPr/>
          <a:lstStyle/>
          <a:p>
            <a:r>
              <a:rPr lang="zh-CN" altLang="en-US" sz="2800" smtClean="0"/>
              <a:t>势场函数改进法</a:t>
            </a:r>
          </a:p>
        </p:txBody>
      </p:sp>
      <p:sp>
        <p:nvSpPr>
          <p:cNvPr id="4" name="矩形 3"/>
          <p:cNvSpPr/>
          <p:nvPr/>
        </p:nvSpPr>
        <p:spPr>
          <a:xfrm>
            <a:off x="101462" y="1600993"/>
            <a:ext cx="4246878" cy="579120"/>
          </a:xfrm>
          <a:prstGeom prst="rect">
            <a:avLst/>
          </a:prstGeom>
          <a:noFill/>
          <a:ln>
            <a:noFill/>
          </a:ln>
        </p:spPr>
        <p:txBody>
          <a:bodyPr wrap="none">
            <a:spAutoFit/>
          </a:bodyPr>
          <a:lstStyle/>
          <a:p>
            <a:pPr algn="ctr"/>
            <a:r>
              <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n-ea"/>
              </a:rPr>
              <a:t>全局最小值的解决方法</a:t>
            </a:r>
            <a:endPar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71683" name="文本框 1"/>
          <p:cNvSpPr txBox="1">
            <a:spLocks noChangeArrowheads="1"/>
          </p:cNvSpPr>
          <p:nvPr/>
        </p:nvSpPr>
        <p:spPr bwMode="auto">
          <a:xfrm>
            <a:off x="507383" y="2306216"/>
            <a:ext cx="76819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t>可以对斥力场函数进行改造，当机器人靠近目标点的时候，使斥力场趋近于零，这样就可以让目标点成为全局势能的最低点。改造后的斥力场函数表达式如下：</a:t>
            </a:r>
          </a:p>
        </p:txBody>
      </p:sp>
      <p:graphicFrame>
        <p:nvGraphicFramePr>
          <p:cNvPr id="71684" name="对象 55"/>
          <p:cNvGraphicFramePr>
            <a:graphicFrameLocks noChangeAspect="1"/>
          </p:cNvGraphicFramePr>
          <p:nvPr>
            <p:extLst>
              <p:ext uri="{D42A27DB-BD31-4B8C-83A1-F6EECF244321}">
                <p14:modId xmlns:p14="http://schemas.microsoft.com/office/powerpoint/2010/main" val="941404750"/>
              </p:ext>
            </p:extLst>
          </p:nvPr>
        </p:nvGraphicFramePr>
        <p:xfrm>
          <a:off x="1574751" y="3522662"/>
          <a:ext cx="5861050" cy="1044575"/>
        </p:xfrm>
        <a:graphic>
          <a:graphicData uri="http://schemas.openxmlformats.org/presentationml/2006/ole">
            <mc:AlternateContent xmlns:mc="http://schemas.openxmlformats.org/markup-compatibility/2006">
              <mc:Choice xmlns:v="urn:schemas-microsoft-com:vml" Requires="v">
                <p:oleObj spid="_x0000_s72773" r:id="rId3" imgW="3848357" imgH="686117" progId="Equation.KSEE3">
                  <p:embed/>
                </p:oleObj>
              </mc:Choice>
              <mc:Fallback>
                <p:oleObj r:id="rId3" imgW="3848357" imgH="686117" progId="Equation.KSEE3">
                  <p:embed/>
                  <p:pic>
                    <p:nvPicPr>
                      <p:cNvPr id="0" name="对象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4751" y="3522662"/>
                        <a:ext cx="5861050"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1685" name="文本框 2"/>
          <p:cNvSpPr txBox="1">
            <a:spLocks noChangeArrowheads="1"/>
          </p:cNvSpPr>
          <p:nvPr/>
        </p:nvSpPr>
        <p:spPr bwMode="auto">
          <a:xfrm>
            <a:off x="382588" y="4875213"/>
            <a:ext cx="40465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a:t>此时可得排斥力F</a:t>
            </a:r>
            <a:r>
              <a:rPr lang="zh-CN" altLang="en-US" baseline="-25000"/>
              <a:t>rep</a:t>
            </a:r>
            <a:r>
              <a:rPr lang="zh-CN" altLang="en-US"/>
              <a:t>：</a:t>
            </a:r>
          </a:p>
        </p:txBody>
      </p:sp>
      <p:graphicFrame>
        <p:nvGraphicFramePr>
          <p:cNvPr id="71686" name="对象 55"/>
          <p:cNvGraphicFramePr>
            <a:graphicFrameLocks noChangeAspect="1"/>
          </p:cNvGraphicFramePr>
          <p:nvPr/>
        </p:nvGraphicFramePr>
        <p:xfrm>
          <a:off x="2060575" y="5410200"/>
          <a:ext cx="3973513" cy="1066800"/>
        </p:xfrm>
        <a:graphic>
          <a:graphicData uri="http://schemas.openxmlformats.org/presentationml/2006/ole">
            <mc:AlternateContent xmlns:mc="http://schemas.openxmlformats.org/markup-compatibility/2006">
              <mc:Choice xmlns:v="urn:schemas-microsoft-com:vml" Requires="v">
                <p:oleObj spid="_x0000_s72774" r:id="rId5" imgW="2743517" imgH="736877" progId="Equation.KSEE3">
                  <p:embed/>
                </p:oleObj>
              </mc:Choice>
              <mc:Fallback>
                <p:oleObj r:id="rId5" imgW="2743517" imgH="736877" progId="Equation.KSEE3">
                  <p:embed/>
                  <p:pic>
                    <p:nvPicPr>
                      <p:cNvPr id="0" name="对象 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0575" y="5410200"/>
                        <a:ext cx="397351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1687" name="文本框 5"/>
          <p:cNvSpPr txBox="1">
            <a:spLocks noChangeArrowheads="1"/>
          </p:cNvSpPr>
          <p:nvPr/>
        </p:nvSpPr>
        <p:spPr bwMode="auto">
          <a:xfrm>
            <a:off x="4584700" y="4791075"/>
            <a:ext cx="11636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0000"/>
                </a:solidFill>
              </a:rPr>
              <a:t>距离因子</a:t>
            </a:r>
          </a:p>
        </p:txBody>
      </p:sp>
      <p:cxnSp>
        <p:nvCxnSpPr>
          <p:cNvPr id="7" name="直接箭头连接符 6"/>
          <p:cNvCxnSpPr/>
          <p:nvPr/>
        </p:nvCxnSpPr>
        <p:spPr>
          <a:xfrm flipH="1" flipV="1">
            <a:off x="4648200" y="4343400"/>
            <a:ext cx="2286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1683"/>
                                        </p:tgtEl>
                                        <p:attrNameLst>
                                          <p:attrName>style.visibility</p:attrName>
                                        </p:attrNameLst>
                                      </p:cBhvr>
                                      <p:to>
                                        <p:strVal val="visible"/>
                                      </p:to>
                                    </p:set>
                                    <p:anim calcmode="lin" valueType="num">
                                      <p:cBhvr additive="base">
                                        <p:cTn id="11" dur="500" fill="hold"/>
                                        <p:tgtEl>
                                          <p:spTgt spid="71683"/>
                                        </p:tgtEl>
                                        <p:attrNameLst>
                                          <p:attrName>ppt_x</p:attrName>
                                        </p:attrNameLst>
                                      </p:cBhvr>
                                      <p:tavLst>
                                        <p:tav tm="0">
                                          <p:val>
                                            <p:strVal val="#ppt_x"/>
                                          </p:val>
                                        </p:tav>
                                        <p:tav tm="100000">
                                          <p:val>
                                            <p:strVal val="#ppt_x"/>
                                          </p:val>
                                        </p:tav>
                                      </p:tavLst>
                                    </p:anim>
                                    <p:anim calcmode="lin" valueType="num">
                                      <p:cBhvr additive="base">
                                        <p:cTn id="12" dur="500" fill="hold"/>
                                        <p:tgtEl>
                                          <p:spTgt spid="7168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1684"/>
                                        </p:tgtEl>
                                        <p:attrNameLst>
                                          <p:attrName>style.visibility</p:attrName>
                                        </p:attrNameLst>
                                      </p:cBhvr>
                                      <p:to>
                                        <p:strVal val="visible"/>
                                      </p:to>
                                    </p:set>
                                    <p:anim calcmode="lin" valueType="num">
                                      <p:cBhvr additive="base">
                                        <p:cTn id="15" dur="500" fill="hold"/>
                                        <p:tgtEl>
                                          <p:spTgt spid="71684"/>
                                        </p:tgtEl>
                                        <p:attrNameLst>
                                          <p:attrName>ppt_x</p:attrName>
                                        </p:attrNameLst>
                                      </p:cBhvr>
                                      <p:tavLst>
                                        <p:tav tm="0">
                                          <p:val>
                                            <p:strVal val="#ppt_x"/>
                                          </p:val>
                                        </p:tav>
                                        <p:tav tm="100000">
                                          <p:val>
                                            <p:strVal val="#ppt_x"/>
                                          </p:val>
                                        </p:tav>
                                      </p:tavLst>
                                    </p:anim>
                                    <p:anim calcmode="lin" valueType="num">
                                      <p:cBhvr additive="base">
                                        <p:cTn id="16" dur="500" fill="hold"/>
                                        <p:tgtEl>
                                          <p:spTgt spid="7168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1687"/>
                                        </p:tgtEl>
                                        <p:attrNameLst>
                                          <p:attrName>style.visibility</p:attrName>
                                        </p:attrNameLst>
                                      </p:cBhvr>
                                      <p:to>
                                        <p:strVal val="visible"/>
                                      </p:to>
                                    </p:set>
                                    <p:anim calcmode="lin" valueType="num">
                                      <p:cBhvr additive="base">
                                        <p:cTn id="21" dur="500" fill="hold"/>
                                        <p:tgtEl>
                                          <p:spTgt spid="71687"/>
                                        </p:tgtEl>
                                        <p:attrNameLst>
                                          <p:attrName>ppt_x</p:attrName>
                                        </p:attrNameLst>
                                      </p:cBhvr>
                                      <p:tavLst>
                                        <p:tav tm="0">
                                          <p:val>
                                            <p:strVal val="#ppt_x"/>
                                          </p:val>
                                        </p:tav>
                                        <p:tav tm="100000">
                                          <p:val>
                                            <p:strVal val="#ppt_x"/>
                                          </p:val>
                                        </p:tav>
                                      </p:tavLst>
                                    </p:anim>
                                    <p:anim calcmode="lin" valueType="num">
                                      <p:cBhvr additive="base">
                                        <p:cTn id="22" dur="500" fill="hold"/>
                                        <p:tgtEl>
                                          <p:spTgt spid="7168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1685"/>
                                        </p:tgtEl>
                                        <p:attrNameLst>
                                          <p:attrName>style.visibility</p:attrName>
                                        </p:attrNameLst>
                                      </p:cBhvr>
                                      <p:to>
                                        <p:strVal val="visible"/>
                                      </p:to>
                                    </p:set>
                                    <p:anim calcmode="lin" valueType="num">
                                      <p:cBhvr additive="base">
                                        <p:cTn id="31" dur="500" fill="hold"/>
                                        <p:tgtEl>
                                          <p:spTgt spid="71685"/>
                                        </p:tgtEl>
                                        <p:attrNameLst>
                                          <p:attrName>ppt_x</p:attrName>
                                        </p:attrNameLst>
                                      </p:cBhvr>
                                      <p:tavLst>
                                        <p:tav tm="0">
                                          <p:val>
                                            <p:strVal val="#ppt_x"/>
                                          </p:val>
                                        </p:tav>
                                        <p:tav tm="100000">
                                          <p:val>
                                            <p:strVal val="#ppt_x"/>
                                          </p:val>
                                        </p:tav>
                                      </p:tavLst>
                                    </p:anim>
                                    <p:anim calcmode="lin" valueType="num">
                                      <p:cBhvr additive="base">
                                        <p:cTn id="32" dur="500" fill="hold"/>
                                        <p:tgtEl>
                                          <p:spTgt spid="7168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1686"/>
                                        </p:tgtEl>
                                        <p:attrNameLst>
                                          <p:attrName>style.visibility</p:attrName>
                                        </p:attrNameLst>
                                      </p:cBhvr>
                                      <p:to>
                                        <p:strVal val="visible"/>
                                      </p:to>
                                    </p:set>
                                    <p:anim calcmode="lin" valueType="num">
                                      <p:cBhvr additive="base">
                                        <p:cTn id="35" dur="500" fill="hold"/>
                                        <p:tgtEl>
                                          <p:spTgt spid="71686"/>
                                        </p:tgtEl>
                                        <p:attrNameLst>
                                          <p:attrName>ppt_x</p:attrName>
                                        </p:attrNameLst>
                                      </p:cBhvr>
                                      <p:tavLst>
                                        <p:tav tm="0">
                                          <p:val>
                                            <p:strVal val="#ppt_x"/>
                                          </p:val>
                                        </p:tav>
                                        <p:tav tm="100000">
                                          <p:val>
                                            <p:strVal val="#ppt_x"/>
                                          </p:val>
                                        </p:tav>
                                      </p:tavLst>
                                    </p:anim>
                                    <p:anim calcmode="lin" valueType="num">
                                      <p:cBhvr additive="base">
                                        <p:cTn id="36" dur="500" fill="hold"/>
                                        <p:tgtEl>
                                          <p:spTgt spid="716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1683" grpId="0"/>
      <p:bldP spid="71685" grpId="0"/>
      <p:bldP spid="7168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标题 1"/>
          <p:cNvSpPr>
            <a:spLocks noGrp="1" noChangeArrowheads="1"/>
          </p:cNvSpPr>
          <p:nvPr>
            <p:ph type="title"/>
          </p:nvPr>
        </p:nvSpPr>
        <p:spPr>
          <a:xfrm>
            <a:off x="0" y="708818"/>
            <a:ext cx="2900372" cy="731838"/>
          </a:xfrm>
        </p:spPr>
        <p:txBody>
          <a:bodyPr/>
          <a:lstStyle/>
          <a:p>
            <a:r>
              <a:rPr lang="zh-CN" altLang="en-US" sz="2800" smtClean="0"/>
              <a:t>势场函数改进法</a:t>
            </a:r>
          </a:p>
        </p:txBody>
      </p:sp>
      <p:graphicFrame>
        <p:nvGraphicFramePr>
          <p:cNvPr id="72706" name="对象 55"/>
          <p:cNvGraphicFramePr>
            <a:graphicFrameLocks noChangeAspect="1"/>
          </p:cNvGraphicFramePr>
          <p:nvPr>
            <p:extLst>
              <p:ext uri="{D42A27DB-BD31-4B8C-83A1-F6EECF244321}">
                <p14:modId xmlns:p14="http://schemas.microsoft.com/office/powerpoint/2010/main" val="894043795"/>
              </p:ext>
            </p:extLst>
          </p:nvPr>
        </p:nvGraphicFramePr>
        <p:xfrm>
          <a:off x="2247106" y="1660525"/>
          <a:ext cx="3902075" cy="1047750"/>
        </p:xfrm>
        <a:graphic>
          <a:graphicData uri="http://schemas.openxmlformats.org/presentationml/2006/ole">
            <mc:AlternateContent xmlns:mc="http://schemas.openxmlformats.org/markup-compatibility/2006">
              <mc:Choice xmlns:v="urn:schemas-microsoft-com:vml" Requires="v">
                <p:oleObj spid="_x0000_s73825" r:id="rId3" imgW="2743517" imgH="736877" progId="Equation.KSEE3">
                  <p:embed/>
                </p:oleObj>
              </mc:Choice>
              <mc:Fallback>
                <p:oleObj r:id="rId3" imgW="2743517" imgH="736877" progId="Equation.KSEE3">
                  <p:embed/>
                  <p:pic>
                    <p:nvPicPr>
                      <p:cNvPr id="0" name="对象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106" y="1660525"/>
                        <a:ext cx="3902075"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2707" name="文本框 1"/>
          <p:cNvSpPr txBox="1">
            <a:spLocks noChangeArrowheads="1"/>
          </p:cNvSpPr>
          <p:nvPr/>
        </p:nvSpPr>
        <p:spPr bwMode="auto">
          <a:xfrm>
            <a:off x="1090617" y="1963304"/>
            <a:ext cx="719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其中：</a:t>
            </a:r>
          </a:p>
        </p:txBody>
      </p:sp>
      <p:graphicFrame>
        <p:nvGraphicFramePr>
          <p:cNvPr id="72708" name="对象 56"/>
          <p:cNvGraphicFramePr>
            <a:graphicFrameLocks noChangeAspect="1"/>
          </p:cNvGraphicFramePr>
          <p:nvPr>
            <p:extLst>
              <p:ext uri="{D42A27DB-BD31-4B8C-83A1-F6EECF244321}">
                <p14:modId xmlns:p14="http://schemas.microsoft.com/office/powerpoint/2010/main" val="3575570494"/>
              </p:ext>
            </p:extLst>
          </p:nvPr>
        </p:nvGraphicFramePr>
        <p:xfrm>
          <a:off x="1698625" y="3109940"/>
          <a:ext cx="5321300" cy="738187"/>
        </p:xfrm>
        <a:graphic>
          <a:graphicData uri="http://schemas.openxmlformats.org/presentationml/2006/ole">
            <mc:AlternateContent xmlns:mc="http://schemas.openxmlformats.org/markup-compatibility/2006">
              <mc:Choice xmlns:v="urn:schemas-microsoft-com:vml" Requires="v">
                <p:oleObj spid="_x0000_s73826" r:id="rId5" imgW="3111797" imgH="431957" progId="Equation.KSEE3">
                  <p:embed/>
                </p:oleObj>
              </mc:Choice>
              <mc:Fallback>
                <p:oleObj r:id="rId5" imgW="3111797" imgH="431957" progId="Equation.KSEE3">
                  <p:embed/>
                  <p:pic>
                    <p:nvPicPr>
                      <p:cNvPr id="0" name="对象 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8625" y="3109940"/>
                        <a:ext cx="53213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2709" name="对象 57"/>
          <p:cNvGraphicFramePr>
            <a:graphicFrameLocks noChangeAspect="1"/>
          </p:cNvGraphicFramePr>
          <p:nvPr>
            <p:extLst>
              <p:ext uri="{D42A27DB-BD31-4B8C-83A1-F6EECF244321}">
                <p14:modId xmlns:p14="http://schemas.microsoft.com/office/powerpoint/2010/main" val="1294899361"/>
              </p:ext>
            </p:extLst>
          </p:nvPr>
        </p:nvGraphicFramePr>
        <p:xfrm>
          <a:off x="1734378" y="4022452"/>
          <a:ext cx="5511800" cy="746125"/>
        </p:xfrm>
        <a:graphic>
          <a:graphicData uri="http://schemas.openxmlformats.org/presentationml/2006/ole">
            <mc:AlternateContent xmlns:mc="http://schemas.openxmlformats.org/markup-compatibility/2006">
              <mc:Choice xmlns:v="urn:schemas-microsoft-com:vml" Requires="v">
                <p:oleObj spid="_x0000_s73827" r:id="rId7" imgW="3378197" imgH="457517" progId="Equation.KSEE3">
                  <p:embed/>
                </p:oleObj>
              </mc:Choice>
              <mc:Fallback>
                <p:oleObj r:id="rId7" imgW="3378197" imgH="457517" progId="Equation.KSEE3">
                  <p:embed/>
                  <p:pic>
                    <p:nvPicPr>
                      <p:cNvPr id="0" name="对象 5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4378" y="4022452"/>
                        <a:ext cx="551180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2710" name="文本框 7"/>
          <p:cNvSpPr txBox="1">
            <a:spLocks noChangeArrowheads="1"/>
          </p:cNvSpPr>
          <p:nvPr/>
        </p:nvSpPr>
        <p:spPr bwMode="auto">
          <a:xfrm>
            <a:off x="457308" y="5009579"/>
            <a:ext cx="83817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从表达式可以看出，改进后的排斥函数引入了距离因子，将机器人与目标点的距离纳入了考虑范围，从而保证了目标点是整个势场的全局最小点。</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additive="base">
                                        <p:cTn id="7" dur="500" fill="hold"/>
                                        <p:tgtEl>
                                          <p:spTgt spid="72706"/>
                                        </p:tgtEl>
                                        <p:attrNameLst>
                                          <p:attrName>ppt_x</p:attrName>
                                        </p:attrNameLst>
                                      </p:cBhvr>
                                      <p:tavLst>
                                        <p:tav tm="0">
                                          <p:val>
                                            <p:strVal val="#ppt_x"/>
                                          </p:val>
                                        </p:tav>
                                        <p:tav tm="100000">
                                          <p:val>
                                            <p:strVal val="#ppt_x"/>
                                          </p:val>
                                        </p:tav>
                                      </p:tavLst>
                                    </p:anim>
                                    <p:anim calcmode="lin" valueType="num">
                                      <p:cBhvr additive="base">
                                        <p:cTn id="8" dur="500" fill="hold"/>
                                        <p:tgtEl>
                                          <p:spTgt spid="7270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2707"/>
                                        </p:tgtEl>
                                        <p:attrNameLst>
                                          <p:attrName>style.visibility</p:attrName>
                                        </p:attrNameLst>
                                      </p:cBhvr>
                                      <p:to>
                                        <p:strVal val="visible"/>
                                      </p:to>
                                    </p:set>
                                    <p:anim calcmode="lin" valueType="num">
                                      <p:cBhvr additive="base">
                                        <p:cTn id="11" dur="500" fill="hold"/>
                                        <p:tgtEl>
                                          <p:spTgt spid="72707"/>
                                        </p:tgtEl>
                                        <p:attrNameLst>
                                          <p:attrName>ppt_x</p:attrName>
                                        </p:attrNameLst>
                                      </p:cBhvr>
                                      <p:tavLst>
                                        <p:tav tm="0">
                                          <p:val>
                                            <p:strVal val="#ppt_x"/>
                                          </p:val>
                                        </p:tav>
                                        <p:tav tm="100000">
                                          <p:val>
                                            <p:strVal val="#ppt_x"/>
                                          </p:val>
                                        </p:tav>
                                      </p:tavLst>
                                    </p:anim>
                                    <p:anim calcmode="lin" valueType="num">
                                      <p:cBhvr additive="base">
                                        <p:cTn id="12" dur="500" fill="hold"/>
                                        <p:tgtEl>
                                          <p:spTgt spid="7270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2708"/>
                                        </p:tgtEl>
                                        <p:attrNameLst>
                                          <p:attrName>style.visibility</p:attrName>
                                        </p:attrNameLst>
                                      </p:cBhvr>
                                      <p:to>
                                        <p:strVal val="visible"/>
                                      </p:to>
                                    </p:set>
                                    <p:anim calcmode="lin" valueType="num">
                                      <p:cBhvr additive="base">
                                        <p:cTn id="17" dur="500" fill="hold"/>
                                        <p:tgtEl>
                                          <p:spTgt spid="72708"/>
                                        </p:tgtEl>
                                        <p:attrNameLst>
                                          <p:attrName>ppt_x</p:attrName>
                                        </p:attrNameLst>
                                      </p:cBhvr>
                                      <p:tavLst>
                                        <p:tav tm="0">
                                          <p:val>
                                            <p:strVal val="#ppt_x"/>
                                          </p:val>
                                        </p:tav>
                                        <p:tav tm="100000">
                                          <p:val>
                                            <p:strVal val="#ppt_x"/>
                                          </p:val>
                                        </p:tav>
                                      </p:tavLst>
                                    </p:anim>
                                    <p:anim calcmode="lin" valueType="num">
                                      <p:cBhvr additive="base">
                                        <p:cTn id="18" dur="500" fill="hold"/>
                                        <p:tgtEl>
                                          <p:spTgt spid="7270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2709"/>
                                        </p:tgtEl>
                                        <p:attrNameLst>
                                          <p:attrName>style.visibility</p:attrName>
                                        </p:attrNameLst>
                                      </p:cBhvr>
                                      <p:to>
                                        <p:strVal val="visible"/>
                                      </p:to>
                                    </p:set>
                                    <p:anim calcmode="lin" valueType="num">
                                      <p:cBhvr additive="base">
                                        <p:cTn id="21" dur="500" fill="hold"/>
                                        <p:tgtEl>
                                          <p:spTgt spid="72709"/>
                                        </p:tgtEl>
                                        <p:attrNameLst>
                                          <p:attrName>ppt_x</p:attrName>
                                        </p:attrNameLst>
                                      </p:cBhvr>
                                      <p:tavLst>
                                        <p:tav tm="0">
                                          <p:val>
                                            <p:strVal val="#ppt_x"/>
                                          </p:val>
                                        </p:tav>
                                        <p:tav tm="100000">
                                          <p:val>
                                            <p:strVal val="#ppt_x"/>
                                          </p:val>
                                        </p:tav>
                                      </p:tavLst>
                                    </p:anim>
                                    <p:anim calcmode="lin" valueType="num">
                                      <p:cBhvr additive="base">
                                        <p:cTn id="22" dur="500" fill="hold"/>
                                        <p:tgtEl>
                                          <p:spTgt spid="7270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2710"/>
                                        </p:tgtEl>
                                        <p:attrNameLst>
                                          <p:attrName>style.visibility</p:attrName>
                                        </p:attrNameLst>
                                      </p:cBhvr>
                                      <p:to>
                                        <p:strVal val="visible"/>
                                      </p:to>
                                    </p:set>
                                    <p:anim calcmode="lin" valueType="num">
                                      <p:cBhvr additive="base">
                                        <p:cTn id="27" dur="500" fill="hold"/>
                                        <p:tgtEl>
                                          <p:spTgt spid="72710"/>
                                        </p:tgtEl>
                                        <p:attrNameLst>
                                          <p:attrName>ppt_x</p:attrName>
                                        </p:attrNameLst>
                                      </p:cBhvr>
                                      <p:tavLst>
                                        <p:tav tm="0">
                                          <p:val>
                                            <p:strVal val="#ppt_x"/>
                                          </p:val>
                                        </p:tav>
                                        <p:tav tm="100000">
                                          <p:val>
                                            <p:strVal val="#ppt_x"/>
                                          </p:val>
                                        </p:tav>
                                      </p:tavLst>
                                    </p:anim>
                                    <p:anim calcmode="lin" valueType="num">
                                      <p:cBhvr additive="base">
                                        <p:cTn id="28" dur="500" fill="hold"/>
                                        <p:tgtEl>
                                          <p:spTgt spid="727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p:bldP spid="727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标题 1"/>
          <p:cNvSpPr>
            <a:spLocks noGrp="1" noChangeArrowheads="1"/>
          </p:cNvSpPr>
          <p:nvPr>
            <p:ph type="title"/>
          </p:nvPr>
        </p:nvSpPr>
        <p:spPr>
          <a:xfrm>
            <a:off x="107122" y="685872"/>
            <a:ext cx="2627312" cy="731838"/>
          </a:xfrm>
        </p:spPr>
        <p:txBody>
          <a:bodyPr/>
          <a:lstStyle/>
          <a:p>
            <a:r>
              <a:rPr lang="zh-CN" altLang="en-US" sz="2800" smtClean="0"/>
              <a:t>虚拟目标点法</a:t>
            </a:r>
          </a:p>
        </p:txBody>
      </p:sp>
      <p:sp>
        <p:nvSpPr>
          <p:cNvPr id="4" name="矩形 3"/>
          <p:cNvSpPr/>
          <p:nvPr/>
        </p:nvSpPr>
        <p:spPr>
          <a:xfrm>
            <a:off x="179230" y="1600248"/>
            <a:ext cx="4246878" cy="579120"/>
          </a:xfrm>
          <a:prstGeom prst="rect">
            <a:avLst/>
          </a:prstGeom>
          <a:noFill/>
          <a:ln>
            <a:noFill/>
          </a:ln>
        </p:spPr>
        <p:txBody>
          <a:bodyPr wrap="none">
            <a:spAutoFit/>
          </a:bodyPr>
          <a:lstStyle/>
          <a:p>
            <a:pPr algn="ctr"/>
            <a:r>
              <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n-ea"/>
              </a:rPr>
              <a:t>局部极小点的解决方法</a:t>
            </a:r>
            <a:endPar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73731" name="文本框 4"/>
          <p:cNvSpPr txBox="1">
            <a:spLocks noChangeArrowheads="1"/>
          </p:cNvSpPr>
          <p:nvPr/>
        </p:nvSpPr>
        <p:spPr bwMode="auto">
          <a:xfrm>
            <a:off x="179230" y="2290742"/>
            <a:ext cx="424037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a:t>       </a:t>
            </a:r>
            <a:r>
              <a:rPr lang="zh-CN" altLang="en-US" sz="2400"/>
              <a:t>在机器人的行进过程中，若在抵达目标点前的某一点时收到的合力为零时，机器人将误以为抵达目标处，从而会停止前进或是在改点处来回震荡，导致路径规划失败，</a:t>
            </a:r>
          </a:p>
        </p:txBody>
      </p:sp>
      <p:graphicFrame>
        <p:nvGraphicFramePr>
          <p:cNvPr id="73732" name="对象 1073742853"/>
          <p:cNvGraphicFramePr>
            <a:graphicFrameLocks/>
          </p:cNvGraphicFramePr>
          <p:nvPr>
            <p:extLst>
              <p:ext uri="{D42A27DB-BD31-4B8C-83A1-F6EECF244321}">
                <p14:modId xmlns:p14="http://schemas.microsoft.com/office/powerpoint/2010/main" val="878932362"/>
              </p:ext>
            </p:extLst>
          </p:nvPr>
        </p:nvGraphicFramePr>
        <p:xfrm>
          <a:off x="4818056" y="1889808"/>
          <a:ext cx="3886098" cy="2914532"/>
        </p:xfrm>
        <a:graphic>
          <a:graphicData uri="http://schemas.openxmlformats.org/presentationml/2006/ole">
            <mc:AlternateContent xmlns:mc="http://schemas.openxmlformats.org/markup-compatibility/2006">
              <mc:Choice xmlns:v="urn:schemas-microsoft-com:vml" Requires="v">
                <p:oleObj spid="_x0000_s74789" r:id="rId3" imgW="2160360" imgH="1476360" progId="Visio.Drawing.11">
                  <p:embed/>
                </p:oleObj>
              </mc:Choice>
              <mc:Fallback>
                <p:oleObj r:id="rId3" imgW="2160360" imgH="1476360" progId="Visio.Drawing.11">
                  <p:embed/>
                  <p:pic>
                    <p:nvPicPr>
                      <p:cNvPr id="0" name="对象 107374285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8056" y="1889808"/>
                        <a:ext cx="3886098" cy="2914532"/>
                      </a:xfrm>
                      <a:prstGeom prst="rect">
                        <a:avLst/>
                      </a:prstGeom>
                      <a:noFill/>
                      <a:ln>
                        <a:noFill/>
                      </a:ln>
                      <a:extLst/>
                    </p:spPr>
                  </p:pic>
                </p:oleObj>
              </mc:Fallback>
            </mc:AlternateContent>
          </a:graphicData>
        </a:graphic>
      </p:graphicFrame>
      <p:sp>
        <p:nvSpPr>
          <p:cNvPr id="73733" name="文本框 3"/>
          <p:cNvSpPr txBox="1">
            <a:spLocks noChangeArrowheads="1"/>
          </p:cNvSpPr>
          <p:nvPr/>
        </p:nvSpPr>
        <p:spPr bwMode="auto">
          <a:xfrm>
            <a:off x="5714970" y="5105356"/>
            <a:ext cx="29892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202020"/>
                </a:solidFill>
                <a:latin typeface="Calibri" pitchFamily="34" charset="0"/>
                <a:cs typeface="Arial" pitchFamily="34" charset="0"/>
              </a:rPr>
              <a:t>局部极小值问题分析示意图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3731"/>
                                        </p:tgtEl>
                                        <p:attrNameLst>
                                          <p:attrName>style.visibility</p:attrName>
                                        </p:attrNameLst>
                                      </p:cBhvr>
                                      <p:to>
                                        <p:strVal val="visible"/>
                                      </p:to>
                                    </p:set>
                                    <p:anim calcmode="lin" valueType="num">
                                      <p:cBhvr additive="base">
                                        <p:cTn id="11" dur="500" fill="hold"/>
                                        <p:tgtEl>
                                          <p:spTgt spid="73731"/>
                                        </p:tgtEl>
                                        <p:attrNameLst>
                                          <p:attrName>ppt_x</p:attrName>
                                        </p:attrNameLst>
                                      </p:cBhvr>
                                      <p:tavLst>
                                        <p:tav tm="0">
                                          <p:val>
                                            <p:strVal val="#ppt_x"/>
                                          </p:val>
                                        </p:tav>
                                        <p:tav tm="100000">
                                          <p:val>
                                            <p:strVal val="#ppt_x"/>
                                          </p:val>
                                        </p:tav>
                                      </p:tavLst>
                                    </p:anim>
                                    <p:anim calcmode="lin" valueType="num">
                                      <p:cBhvr additive="base">
                                        <p:cTn id="12" dur="500" fill="hold"/>
                                        <p:tgtEl>
                                          <p:spTgt spid="7373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3732"/>
                                        </p:tgtEl>
                                        <p:attrNameLst>
                                          <p:attrName>style.visibility</p:attrName>
                                        </p:attrNameLst>
                                      </p:cBhvr>
                                      <p:to>
                                        <p:strVal val="visible"/>
                                      </p:to>
                                    </p:set>
                                    <p:anim calcmode="lin" valueType="num">
                                      <p:cBhvr additive="base">
                                        <p:cTn id="17" dur="500" fill="hold"/>
                                        <p:tgtEl>
                                          <p:spTgt spid="73732"/>
                                        </p:tgtEl>
                                        <p:attrNameLst>
                                          <p:attrName>ppt_x</p:attrName>
                                        </p:attrNameLst>
                                      </p:cBhvr>
                                      <p:tavLst>
                                        <p:tav tm="0">
                                          <p:val>
                                            <p:strVal val="#ppt_x"/>
                                          </p:val>
                                        </p:tav>
                                        <p:tav tm="100000">
                                          <p:val>
                                            <p:strVal val="#ppt_x"/>
                                          </p:val>
                                        </p:tav>
                                      </p:tavLst>
                                    </p:anim>
                                    <p:anim calcmode="lin" valueType="num">
                                      <p:cBhvr additive="base">
                                        <p:cTn id="18" dur="500" fill="hold"/>
                                        <p:tgtEl>
                                          <p:spTgt spid="7373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3733"/>
                                        </p:tgtEl>
                                        <p:attrNameLst>
                                          <p:attrName>style.visibility</p:attrName>
                                        </p:attrNameLst>
                                      </p:cBhvr>
                                      <p:to>
                                        <p:strVal val="visible"/>
                                      </p:to>
                                    </p:set>
                                    <p:anim calcmode="lin" valueType="num">
                                      <p:cBhvr additive="base">
                                        <p:cTn id="21" dur="500" fill="hold"/>
                                        <p:tgtEl>
                                          <p:spTgt spid="73733"/>
                                        </p:tgtEl>
                                        <p:attrNameLst>
                                          <p:attrName>ppt_x</p:attrName>
                                        </p:attrNameLst>
                                      </p:cBhvr>
                                      <p:tavLst>
                                        <p:tav tm="0">
                                          <p:val>
                                            <p:strVal val="#ppt_x"/>
                                          </p:val>
                                        </p:tav>
                                        <p:tav tm="100000">
                                          <p:val>
                                            <p:strVal val="#ppt_x"/>
                                          </p:val>
                                        </p:tav>
                                      </p:tavLst>
                                    </p:anim>
                                    <p:anim calcmode="lin" valueType="num">
                                      <p:cBhvr additive="base">
                                        <p:cTn id="22" dur="500" fill="hold"/>
                                        <p:tgtEl>
                                          <p:spTgt spid="737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3731" grpId="0"/>
      <p:bldP spid="7373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标题 1"/>
          <p:cNvSpPr>
            <a:spLocks noGrp="1" noChangeArrowheads="1"/>
          </p:cNvSpPr>
          <p:nvPr>
            <p:ph type="title"/>
          </p:nvPr>
        </p:nvSpPr>
        <p:spPr>
          <a:xfrm>
            <a:off x="85705" y="685872"/>
            <a:ext cx="2519382" cy="731838"/>
          </a:xfrm>
        </p:spPr>
        <p:txBody>
          <a:bodyPr/>
          <a:lstStyle/>
          <a:p>
            <a:r>
              <a:rPr lang="zh-CN" altLang="en-US" sz="2800" smtClean="0"/>
              <a:t>虚拟目标点法</a:t>
            </a:r>
          </a:p>
        </p:txBody>
      </p:sp>
      <p:sp>
        <p:nvSpPr>
          <p:cNvPr id="74754" name="文本框 3"/>
          <p:cNvSpPr txBox="1">
            <a:spLocks noChangeArrowheads="1"/>
          </p:cNvSpPr>
          <p:nvPr/>
        </p:nvSpPr>
        <p:spPr bwMode="auto">
          <a:xfrm>
            <a:off x="135763" y="1676446"/>
            <a:ext cx="4969623"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解决局部极小点问题的方法可以采用虚拟目标点法</a:t>
            </a:r>
            <a:r>
              <a:rPr lang="zh-CN" altLang="en-US" sz="2000" smtClean="0"/>
              <a:t>。</a:t>
            </a:r>
            <a:endParaRPr lang="en-US" altLang="zh-CN" sz="2000" smtClean="0"/>
          </a:p>
          <a:p>
            <a:r>
              <a:rPr lang="en-US" altLang="zh-CN" sz="2000"/>
              <a:t> </a:t>
            </a:r>
            <a:r>
              <a:rPr lang="en-US" altLang="zh-CN" sz="2000" smtClean="0"/>
              <a:t>     </a:t>
            </a:r>
            <a:r>
              <a:rPr lang="zh-CN" altLang="en-US" sz="2000" smtClean="0"/>
              <a:t>该</a:t>
            </a:r>
            <a:r>
              <a:rPr lang="zh-CN" altLang="en-US" sz="2000"/>
              <a:t>方法的基本思想是当机器人检测到自身已经陷入局部极小点之后，系统会在原有目标点附近增设一个虚拟的目标点。由于增设了虚拟目标点，会使机器人在局部极小值位置点受到的合力不为零。正是在该虚拟目标点产生的虚拟力的作用之下，可以使机器人摆脱局部极小值点继续前进。当机器人摆脱了局部极小值点之后撤销该虚拟目标点即可。</a:t>
            </a:r>
          </a:p>
        </p:txBody>
      </p:sp>
      <p:graphicFrame>
        <p:nvGraphicFramePr>
          <p:cNvPr id="74755" name="对象 1073742931"/>
          <p:cNvGraphicFramePr>
            <a:graphicFrameLocks/>
          </p:cNvGraphicFramePr>
          <p:nvPr>
            <p:extLst>
              <p:ext uri="{D42A27DB-BD31-4B8C-83A1-F6EECF244321}">
                <p14:modId xmlns:p14="http://schemas.microsoft.com/office/powerpoint/2010/main" val="685150221"/>
              </p:ext>
            </p:extLst>
          </p:nvPr>
        </p:nvGraphicFramePr>
        <p:xfrm>
          <a:off x="5529262" y="1450830"/>
          <a:ext cx="3309825" cy="3578328"/>
        </p:xfrm>
        <a:graphic>
          <a:graphicData uri="http://schemas.openxmlformats.org/presentationml/2006/ole">
            <mc:AlternateContent xmlns:mc="http://schemas.openxmlformats.org/markup-compatibility/2006">
              <mc:Choice xmlns:v="urn:schemas-microsoft-com:vml" Requires="v">
                <p:oleObj spid="_x0000_s75811" r:id="rId3" imgW="1346400" imgH="1702440" progId="Visio.Drawing.11">
                  <p:embed/>
                </p:oleObj>
              </mc:Choice>
              <mc:Fallback>
                <p:oleObj r:id="rId3" imgW="1346400" imgH="1702440" progId="Visio.Drawing.11">
                  <p:embed/>
                  <p:pic>
                    <p:nvPicPr>
                      <p:cNvPr id="0" name="对象 107374293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9262" y="1450830"/>
                        <a:ext cx="3309825" cy="3578328"/>
                      </a:xfrm>
                      <a:prstGeom prst="rect">
                        <a:avLst/>
                      </a:prstGeom>
                      <a:solidFill>
                        <a:srgbClr val="FFFFFF"/>
                      </a:solidFill>
                      <a:ln>
                        <a:noFill/>
                      </a:ln>
                      <a:extLst/>
                    </p:spPr>
                  </p:pic>
                </p:oleObj>
              </mc:Fallback>
            </mc:AlternateContent>
          </a:graphicData>
        </a:graphic>
      </p:graphicFrame>
      <p:sp>
        <p:nvSpPr>
          <p:cNvPr id="74756" name="文本框 4"/>
          <p:cNvSpPr txBox="1">
            <a:spLocks noChangeArrowheads="1"/>
          </p:cNvSpPr>
          <p:nvPr/>
        </p:nvSpPr>
        <p:spPr bwMode="auto">
          <a:xfrm>
            <a:off x="5529262" y="5181554"/>
            <a:ext cx="32146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增设虚拟目标点时的受力分析</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additive="base">
                                        <p:cTn id="7" dur="500" fill="hold"/>
                                        <p:tgtEl>
                                          <p:spTgt spid="74754"/>
                                        </p:tgtEl>
                                        <p:attrNameLst>
                                          <p:attrName>ppt_x</p:attrName>
                                        </p:attrNameLst>
                                      </p:cBhvr>
                                      <p:tavLst>
                                        <p:tav tm="0">
                                          <p:val>
                                            <p:strVal val="#ppt_x"/>
                                          </p:val>
                                        </p:tav>
                                        <p:tav tm="100000">
                                          <p:val>
                                            <p:strVal val="#ppt_x"/>
                                          </p:val>
                                        </p:tav>
                                      </p:tavLst>
                                    </p:anim>
                                    <p:anim calcmode="lin" valueType="num">
                                      <p:cBhvr additive="base">
                                        <p:cTn id="8" dur="500" fill="hold"/>
                                        <p:tgtEl>
                                          <p:spTgt spid="747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4755"/>
                                        </p:tgtEl>
                                        <p:attrNameLst>
                                          <p:attrName>style.visibility</p:attrName>
                                        </p:attrNameLst>
                                      </p:cBhvr>
                                      <p:to>
                                        <p:strVal val="visible"/>
                                      </p:to>
                                    </p:set>
                                    <p:anim calcmode="lin" valueType="num">
                                      <p:cBhvr additive="base">
                                        <p:cTn id="13" dur="500" fill="hold"/>
                                        <p:tgtEl>
                                          <p:spTgt spid="74755"/>
                                        </p:tgtEl>
                                        <p:attrNameLst>
                                          <p:attrName>ppt_x</p:attrName>
                                        </p:attrNameLst>
                                      </p:cBhvr>
                                      <p:tavLst>
                                        <p:tav tm="0">
                                          <p:val>
                                            <p:strVal val="#ppt_x"/>
                                          </p:val>
                                        </p:tav>
                                        <p:tav tm="100000">
                                          <p:val>
                                            <p:strVal val="#ppt_x"/>
                                          </p:val>
                                        </p:tav>
                                      </p:tavLst>
                                    </p:anim>
                                    <p:anim calcmode="lin" valueType="num">
                                      <p:cBhvr additive="base">
                                        <p:cTn id="14" dur="500" fill="hold"/>
                                        <p:tgtEl>
                                          <p:spTgt spid="7475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4756"/>
                                        </p:tgtEl>
                                        <p:attrNameLst>
                                          <p:attrName>style.visibility</p:attrName>
                                        </p:attrNameLst>
                                      </p:cBhvr>
                                      <p:to>
                                        <p:strVal val="visible"/>
                                      </p:to>
                                    </p:set>
                                    <p:anim calcmode="lin" valueType="num">
                                      <p:cBhvr additive="base">
                                        <p:cTn id="17" dur="500" fill="hold"/>
                                        <p:tgtEl>
                                          <p:spTgt spid="74756"/>
                                        </p:tgtEl>
                                        <p:attrNameLst>
                                          <p:attrName>ppt_x</p:attrName>
                                        </p:attrNameLst>
                                      </p:cBhvr>
                                      <p:tavLst>
                                        <p:tav tm="0">
                                          <p:val>
                                            <p:strVal val="#ppt_x"/>
                                          </p:val>
                                        </p:tav>
                                        <p:tav tm="100000">
                                          <p:val>
                                            <p:strVal val="#ppt_x"/>
                                          </p:val>
                                        </p:tav>
                                      </p:tavLst>
                                    </p:anim>
                                    <p:anim calcmode="lin" valueType="num">
                                      <p:cBhvr additive="base">
                                        <p:cTn id="18" dur="500" fill="hold"/>
                                        <p:tgtEl>
                                          <p:spTgt spid="747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标题 1"/>
          <p:cNvSpPr>
            <a:spLocks noGrp="1" noChangeArrowheads="1"/>
          </p:cNvSpPr>
          <p:nvPr>
            <p:ph type="title"/>
          </p:nvPr>
        </p:nvSpPr>
        <p:spPr>
          <a:xfrm>
            <a:off x="152516" y="609674"/>
            <a:ext cx="2362138" cy="731838"/>
          </a:xfrm>
        </p:spPr>
        <p:txBody>
          <a:bodyPr/>
          <a:lstStyle/>
          <a:p>
            <a:r>
              <a:rPr lang="zh-CN" altLang="en-US" sz="2800" smtClean="0"/>
              <a:t>混沌优化算法</a:t>
            </a:r>
          </a:p>
        </p:txBody>
      </p:sp>
      <p:sp>
        <p:nvSpPr>
          <p:cNvPr id="75778" name="文本框 3"/>
          <p:cNvSpPr txBox="1">
            <a:spLocks noChangeArrowheads="1"/>
          </p:cNvSpPr>
          <p:nvPr/>
        </p:nvSpPr>
        <p:spPr bwMode="auto">
          <a:xfrm>
            <a:off x="152516" y="1558925"/>
            <a:ext cx="445135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a:t>混沌现象是自然界当中的普遍现象，它指的是一种在确定性系统中出现的一种介于规则和随机之间的一种现象</a:t>
            </a:r>
            <a:r>
              <a:rPr lang="zh-CN" altLang="en-US" smtClean="0"/>
              <a:t>。</a:t>
            </a:r>
            <a:endParaRPr lang="en-US" altLang="zh-CN" smtClean="0"/>
          </a:p>
          <a:p>
            <a:r>
              <a:rPr lang="en-US" altLang="zh-CN"/>
              <a:t> </a:t>
            </a:r>
            <a:r>
              <a:rPr lang="en-US" altLang="zh-CN" smtClean="0"/>
              <a:t>  </a:t>
            </a:r>
            <a:r>
              <a:rPr lang="zh-CN" altLang="en-US" smtClean="0"/>
              <a:t>美国</a:t>
            </a:r>
            <a:r>
              <a:rPr lang="zh-CN" altLang="en-US"/>
              <a:t>气象学家洛伦兹曾经使用过一个形象的例子来形容混沌现象：南美洲一只蝴蝶扇一扇翅膀，就会在北美洲的佛罗里达州引起一场飓风，这就是所谓的“蝴蝶效应”。混沌理论认为在混沌系统中，初始条件即便只是发生了微妙的变化，经过不断地放大之后，也会对未来的状态造成极大的影响</a:t>
            </a:r>
            <a:r>
              <a:rPr lang="zh-CN" altLang="en-US" smtClean="0"/>
              <a:t>。</a:t>
            </a:r>
            <a:endParaRPr lang="en-US" altLang="zh-CN" smtClean="0"/>
          </a:p>
          <a:p>
            <a:r>
              <a:rPr lang="en-US" altLang="zh-CN"/>
              <a:t> </a:t>
            </a:r>
            <a:r>
              <a:rPr lang="en-US" altLang="zh-CN" smtClean="0"/>
              <a:t>    </a:t>
            </a:r>
            <a:r>
              <a:rPr lang="zh-CN" altLang="en-US" smtClean="0"/>
              <a:t>混沌</a:t>
            </a:r>
            <a:r>
              <a:rPr lang="zh-CN" altLang="en-US"/>
              <a:t>现象与混乱现象、无规律现象相比具有一定的区别，其存在于绝大多数的非线性系统中，看似是随机现象但并非是真正的随机现象。</a:t>
            </a:r>
          </a:p>
        </p:txBody>
      </p:sp>
      <p:pic>
        <p:nvPicPr>
          <p:cNvPr id="75779"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188" y="1905040"/>
            <a:ext cx="3722688" cy="312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文本框 5"/>
          <p:cNvSpPr txBox="1">
            <a:spLocks noChangeArrowheads="1"/>
          </p:cNvSpPr>
          <p:nvPr/>
        </p:nvSpPr>
        <p:spPr bwMode="auto">
          <a:xfrm>
            <a:off x="5932488" y="5607050"/>
            <a:ext cx="14890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蝴蝶效应</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ppt_x"/>
                                          </p:val>
                                        </p:tav>
                                        <p:tav tm="100000">
                                          <p:val>
                                            <p:strVal val="#ppt_x"/>
                                          </p:val>
                                        </p:tav>
                                      </p:tavLst>
                                    </p:anim>
                                    <p:anim calcmode="lin" valueType="num">
                                      <p:cBhvr additive="base">
                                        <p:cTn id="8" dur="500" fill="hold"/>
                                        <p:tgtEl>
                                          <p:spTgt spid="757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5779"/>
                                        </p:tgtEl>
                                        <p:attrNameLst>
                                          <p:attrName>style.visibility</p:attrName>
                                        </p:attrNameLst>
                                      </p:cBhvr>
                                      <p:to>
                                        <p:strVal val="visible"/>
                                      </p:to>
                                    </p:set>
                                    <p:anim calcmode="lin" valueType="num">
                                      <p:cBhvr additive="base">
                                        <p:cTn id="13" dur="500" fill="hold"/>
                                        <p:tgtEl>
                                          <p:spTgt spid="75779"/>
                                        </p:tgtEl>
                                        <p:attrNameLst>
                                          <p:attrName>ppt_x</p:attrName>
                                        </p:attrNameLst>
                                      </p:cBhvr>
                                      <p:tavLst>
                                        <p:tav tm="0">
                                          <p:val>
                                            <p:strVal val="#ppt_x"/>
                                          </p:val>
                                        </p:tav>
                                        <p:tav tm="100000">
                                          <p:val>
                                            <p:strVal val="#ppt_x"/>
                                          </p:val>
                                        </p:tav>
                                      </p:tavLst>
                                    </p:anim>
                                    <p:anim calcmode="lin" valueType="num">
                                      <p:cBhvr additive="base">
                                        <p:cTn id="14" dur="500" fill="hold"/>
                                        <p:tgtEl>
                                          <p:spTgt spid="7577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5780"/>
                                        </p:tgtEl>
                                        <p:attrNameLst>
                                          <p:attrName>style.visibility</p:attrName>
                                        </p:attrNameLst>
                                      </p:cBhvr>
                                      <p:to>
                                        <p:strVal val="visible"/>
                                      </p:to>
                                    </p:set>
                                    <p:anim calcmode="lin" valueType="num">
                                      <p:cBhvr additive="base">
                                        <p:cTn id="17" dur="500" fill="hold"/>
                                        <p:tgtEl>
                                          <p:spTgt spid="75780"/>
                                        </p:tgtEl>
                                        <p:attrNameLst>
                                          <p:attrName>ppt_x</p:attrName>
                                        </p:attrNameLst>
                                      </p:cBhvr>
                                      <p:tavLst>
                                        <p:tav tm="0">
                                          <p:val>
                                            <p:strVal val="#ppt_x"/>
                                          </p:val>
                                        </p:tav>
                                        <p:tav tm="100000">
                                          <p:val>
                                            <p:strVal val="#ppt_x"/>
                                          </p:val>
                                        </p:tav>
                                      </p:tavLst>
                                    </p:anim>
                                    <p:anim calcmode="lin" valueType="num">
                                      <p:cBhvr additive="base">
                                        <p:cTn id="18" dur="500" fill="hold"/>
                                        <p:tgtEl>
                                          <p:spTgt spid="757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7578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标题 3"/>
          <p:cNvSpPr>
            <a:spLocks noGrp="1" noChangeArrowheads="1"/>
          </p:cNvSpPr>
          <p:nvPr>
            <p:ph type="title"/>
          </p:nvPr>
        </p:nvSpPr>
        <p:spPr>
          <a:xfrm>
            <a:off x="152516" y="807243"/>
            <a:ext cx="2519362" cy="731838"/>
          </a:xfrm>
        </p:spPr>
        <p:txBody>
          <a:bodyPr/>
          <a:lstStyle/>
          <a:p>
            <a:r>
              <a:rPr lang="zh-CN" altLang="en-US" sz="2800" smtClean="0"/>
              <a:t>混沌优化算法</a:t>
            </a:r>
          </a:p>
        </p:txBody>
      </p:sp>
      <p:sp>
        <p:nvSpPr>
          <p:cNvPr id="76802" name="文本框 4"/>
          <p:cNvSpPr txBox="1">
            <a:spLocks noChangeArrowheads="1"/>
          </p:cNvSpPr>
          <p:nvPr/>
        </p:nvSpPr>
        <p:spPr bwMode="auto">
          <a:xfrm>
            <a:off x="457308" y="1631156"/>
            <a:ext cx="3462337"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FF0000"/>
                </a:solidFill>
                <a:latin typeface="微软雅黑" pitchFamily="34" charset="-122"/>
                <a:ea typeface="微软雅黑" pitchFamily="34" charset="-122"/>
              </a:rPr>
              <a:t>混沌现象的三种特征：</a:t>
            </a:r>
          </a:p>
        </p:txBody>
      </p:sp>
      <p:sp>
        <p:nvSpPr>
          <p:cNvPr id="76803" name="文本框 5"/>
          <p:cNvSpPr txBox="1">
            <a:spLocks noChangeArrowheads="1"/>
          </p:cNvSpPr>
          <p:nvPr/>
        </p:nvSpPr>
        <p:spPr bwMode="auto">
          <a:xfrm>
            <a:off x="866775" y="2273886"/>
            <a:ext cx="63944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1）随机性</a:t>
            </a:r>
          </a:p>
          <a:p>
            <a:r>
              <a:rPr lang="zh-CN" altLang="en-US" sz="2000"/>
              <a:t>混沌现象表现出来的是一种类似于随机现象的杂乱无章的现象。</a:t>
            </a:r>
          </a:p>
        </p:txBody>
      </p:sp>
      <p:sp>
        <p:nvSpPr>
          <p:cNvPr id="76804" name="文本框 6"/>
          <p:cNvSpPr txBox="1">
            <a:spLocks noChangeArrowheads="1"/>
          </p:cNvSpPr>
          <p:nvPr/>
        </p:nvSpPr>
        <p:spPr bwMode="auto">
          <a:xfrm>
            <a:off x="814388" y="3398838"/>
            <a:ext cx="63944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2）遍历性</a:t>
            </a:r>
          </a:p>
          <a:p>
            <a:r>
              <a:rPr lang="zh-CN" altLang="en-US" sz="2000"/>
              <a:t>混沌可以不重复地遍历一定范围内的所有状态。</a:t>
            </a:r>
          </a:p>
        </p:txBody>
      </p:sp>
      <p:sp>
        <p:nvSpPr>
          <p:cNvPr id="76805" name="文本框 7"/>
          <p:cNvSpPr txBox="1">
            <a:spLocks noChangeArrowheads="1"/>
          </p:cNvSpPr>
          <p:nvPr/>
        </p:nvSpPr>
        <p:spPr bwMode="auto">
          <a:xfrm>
            <a:off x="866775" y="4205288"/>
            <a:ext cx="639286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3）规律性</a:t>
            </a:r>
          </a:p>
          <a:p>
            <a:r>
              <a:rPr lang="zh-CN" altLang="en-US" sz="2000"/>
              <a:t>混沌现象可以由确定性的迭代式产生。</a:t>
            </a:r>
          </a:p>
        </p:txBody>
      </p:sp>
      <p:sp>
        <p:nvSpPr>
          <p:cNvPr id="10" name="线形标注 2 9"/>
          <p:cNvSpPr/>
          <p:nvPr/>
        </p:nvSpPr>
        <p:spPr>
          <a:xfrm>
            <a:off x="6248400" y="4800600"/>
            <a:ext cx="2286000" cy="1600200"/>
          </a:xfrm>
          <a:prstGeom prst="borderCallout2">
            <a:avLst>
              <a:gd name="adj1" fmla="val 18750"/>
              <a:gd name="adj2" fmla="val -8333"/>
              <a:gd name="adj3" fmla="val 18750"/>
              <a:gd name="adj4" fmla="val -16667"/>
              <a:gd name="adj5" fmla="val -45436"/>
              <a:gd name="adj6" fmla="val -76611"/>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
        <p:nvSpPr>
          <p:cNvPr id="76807" name="文本框 10"/>
          <p:cNvSpPr txBox="1">
            <a:spLocks noChangeArrowheads="1"/>
          </p:cNvSpPr>
          <p:nvPr/>
        </p:nvSpPr>
        <p:spPr bwMode="auto">
          <a:xfrm>
            <a:off x="6324600" y="5029200"/>
            <a:ext cx="2173288"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正是由于混沌现象的遍历特性，使之成为人工势场法的改进方法成为可能。</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ppt_x"/>
                                          </p:val>
                                        </p:tav>
                                        <p:tav tm="100000">
                                          <p:val>
                                            <p:strVal val="#ppt_x"/>
                                          </p:val>
                                        </p:tav>
                                      </p:tavLst>
                                    </p:anim>
                                    <p:anim calcmode="lin" valueType="num">
                                      <p:cBhvr additive="base">
                                        <p:cTn id="8" dur="500" fill="hold"/>
                                        <p:tgtEl>
                                          <p:spTgt spid="768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6803"/>
                                        </p:tgtEl>
                                        <p:attrNameLst>
                                          <p:attrName>style.visibility</p:attrName>
                                        </p:attrNameLst>
                                      </p:cBhvr>
                                      <p:to>
                                        <p:strVal val="visible"/>
                                      </p:to>
                                    </p:set>
                                    <p:anim calcmode="lin" valueType="num">
                                      <p:cBhvr additive="base">
                                        <p:cTn id="13" dur="500" fill="hold"/>
                                        <p:tgtEl>
                                          <p:spTgt spid="76803"/>
                                        </p:tgtEl>
                                        <p:attrNameLst>
                                          <p:attrName>ppt_x</p:attrName>
                                        </p:attrNameLst>
                                      </p:cBhvr>
                                      <p:tavLst>
                                        <p:tav tm="0">
                                          <p:val>
                                            <p:strVal val="#ppt_x"/>
                                          </p:val>
                                        </p:tav>
                                        <p:tav tm="100000">
                                          <p:val>
                                            <p:strVal val="#ppt_x"/>
                                          </p:val>
                                        </p:tav>
                                      </p:tavLst>
                                    </p:anim>
                                    <p:anim calcmode="lin" valueType="num">
                                      <p:cBhvr additive="base">
                                        <p:cTn id="14" dur="500" fill="hold"/>
                                        <p:tgtEl>
                                          <p:spTgt spid="7680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6804"/>
                                        </p:tgtEl>
                                        <p:attrNameLst>
                                          <p:attrName>style.visibility</p:attrName>
                                        </p:attrNameLst>
                                      </p:cBhvr>
                                      <p:to>
                                        <p:strVal val="visible"/>
                                      </p:to>
                                    </p:set>
                                    <p:anim calcmode="lin" valueType="num">
                                      <p:cBhvr additive="base">
                                        <p:cTn id="19" dur="500" fill="hold"/>
                                        <p:tgtEl>
                                          <p:spTgt spid="76804"/>
                                        </p:tgtEl>
                                        <p:attrNameLst>
                                          <p:attrName>ppt_x</p:attrName>
                                        </p:attrNameLst>
                                      </p:cBhvr>
                                      <p:tavLst>
                                        <p:tav tm="0">
                                          <p:val>
                                            <p:strVal val="#ppt_x"/>
                                          </p:val>
                                        </p:tav>
                                        <p:tav tm="100000">
                                          <p:val>
                                            <p:strVal val="#ppt_x"/>
                                          </p:val>
                                        </p:tav>
                                      </p:tavLst>
                                    </p:anim>
                                    <p:anim calcmode="lin" valueType="num">
                                      <p:cBhvr additive="base">
                                        <p:cTn id="20" dur="500" fill="hold"/>
                                        <p:tgtEl>
                                          <p:spTgt spid="7680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6805"/>
                                        </p:tgtEl>
                                        <p:attrNameLst>
                                          <p:attrName>style.visibility</p:attrName>
                                        </p:attrNameLst>
                                      </p:cBhvr>
                                      <p:to>
                                        <p:strVal val="visible"/>
                                      </p:to>
                                    </p:set>
                                    <p:anim calcmode="lin" valueType="num">
                                      <p:cBhvr additive="base">
                                        <p:cTn id="25" dur="500" fill="hold"/>
                                        <p:tgtEl>
                                          <p:spTgt spid="76805"/>
                                        </p:tgtEl>
                                        <p:attrNameLst>
                                          <p:attrName>ppt_x</p:attrName>
                                        </p:attrNameLst>
                                      </p:cBhvr>
                                      <p:tavLst>
                                        <p:tav tm="0">
                                          <p:val>
                                            <p:strVal val="#ppt_x"/>
                                          </p:val>
                                        </p:tav>
                                        <p:tav tm="100000">
                                          <p:val>
                                            <p:strVal val="#ppt_x"/>
                                          </p:val>
                                        </p:tav>
                                      </p:tavLst>
                                    </p:anim>
                                    <p:anim calcmode="lin" valueType="num">
                                      <p:cBhvr additive="base">
                                        <p:cTn id="26" dur="500" fill="hold"/>
                                        <p:tgtEl>
                                          <p:spTgt spid="7680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6807"/>
                                        </p:tgtEl>
                                        <p:attrNameLst>
                                          <p:attrName>style.visibility</p:attrName>
                                        </p:attrNameLst>
                                      </p:cBhvr>
                                      <p:to>
                                        <p:strVal val="visible"/>
                                      </p:to>
                                    </p:set>
                                    <p:anim calcmode="lin" valueType="num">
                                      <p:cBhvr additive="base">
                                        <p:cTn id="35" dur="500" fill="hold"/>
                                        <p:tgtEl>
                                          <p:spTgt spid="76807"/>
                                        </p:tgtEl>
                                        <p:attrNameLst>
                                          <p:attrName>ppt_x</p:attrName>
                                        </p:attrNameLst>
                                      </p:cBhvr>
                                      <p:tavLst>
                                        <p:tav tm="0">
                                          <p:val>
                                            <p:strVal val="#ppt_x"/>
                                          </p:val>
                                        </p:tav>
                                        <p:tav tm="100000">
                                          <p:val>
                                            <p:strVal val="#ppt_x"/>
                                          </p:val>
                                        </p:tav>
                                      </p:tavLst>
                                    </p:anim>
                                    <p:anim calcmode="lin" valueType="num">
                                      <p:cBhvr additive="base">
                                        <p:cTn id="36" dur="500" fill="hold"/>
                                        <p:tgtEl>
                                          <p:spTgt spid="768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p:bldP spid="76804" grpId="0"/>
      <p:bldP spid="76805" grpId="0"/>
      <p:bldP spid="10" grpId="0" animBg="1"/>
      <p:bldP spid="7680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文本框 4"/>
          <p:cNvSpPr txBox="1">
            <a:spLocks noChangeArrowheads="1"/>
          </p:cNvSpPr>
          <p:nvPr/>
        </p:nvSpPr>
        <p:spPr bwMode="auto">
          <a:xfrm>
            <a:off x="381110" y="1611312"/>
            <a:ext cx="3462337"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FF0000"/>
                </a:solidFill>
                <a:latin typeface="微软雅黑" pitchFamily="34" charset="-122"/>
                <a:ea typeface="微软雅黑" pitchFamily="34" charset="-122"/>
              </a:rPr>
              <a:t>混沌优化算法的基础：</a:t>
            </a:r>
          </a:p>
        </p:txBody>
      </p:sp>
      <p:graphicFrame>
        <p:nvGraphicFramePr>
          <p:cNvPr id="77826" name="对象 59"/>
          <p:cNvGraphicFramePr>
            <a:graphicFrameLocks noChangeAspect="1"/>
          </p:cNvGraphicFramePr>
          <p:nvPr>
            <p:extLst>
              <p:ext uri="{D42A27DB-BD31-4B8C-83A1-F6EECF244321}">
                <p14:modId xmlns:p14="http://schemas.microsoft.com/office/powerpoint/2010/main" val="2767135259"/>
              </p:ext>
            </p:extLst>
          </p:nvPr>
        </p:nvGraphicFramePr>
        <p:xfrm>
          <a:off x="3276634" y="2789721"/>
          <a:ext cx="4319587" cy="498475"/>
        </p:xfrm>
        <a:graphic>
          <a:graphicData uri="http://schemas.openxmlformats.org/presentationml/2006/ole">
            <mc:AlternateContent xmlns:mc="http://schemas.openxmlformats.org/markup-compatibility/2006">
              <mc:Choice xmlns:v="urn:schemas-microsoft-com:vml" Requires="v">
                <p:oleObj spid="_x0000_s78885" r:id="rId3" imgW="1981397" imgH="228917" progId="Equation.KSEE3">
                  <p:embed/>
                </p:oleObj>
              </mc:Choice>
              <mc:Fallback>
                <p:oleObj r:id="rId3" imgW="1981397" imgH="228917" progId="Equation.KSEE3">
                  <p:embed/>
                  <p:pic>
                    <p:nvPicPr>
                      <p:cNvPr id="0" name="对象 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34" y="2789721"/>
                        <a:ext cx="43195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矩形 3"/>
          <p:cNvSpPr/>
          <p:nvPr/>
        </p:nvSpPr>
        <p:spPr>
          <a:xfrm>
            <a:off x="1134289" y="2419349"/>
            <a:ext cx="1819275" cy="334963"/>
          </a:xfrm>
          <a:prstGeom prst="rect">
            <a:avLst/>
          </a:prstGeom>
          <a:noFill/>
          <a:ln>
            <a:noFill/>
          </a:ln>
        </p:spPr>
        <p:txBody>
          <a:bodyPr wrap="none">
            <a:spAutoFit/>
          </a:bodyPr>
          <a:lstStyle/>
          <a:p>
            <a:pPr algn="ctr"/>
            <a:r>
              <a:rPr lang="zh-CN" altLang="en-US" sz="1600" noProof="1">
                <a:effectLst>
                  <a:outerShdw blurRad="38100" dist="19050" dir="2700000" algn="tl" rotWithShape="0">
                    <a:schemeClr val="dk1">
                      <a:alpha val="40000"/>
                    </a:schemeClr>
                  </a:outerShdw>
                </a:effectLst>
                <a:cs typeface="+mn-ea"/>
              </a:rPr>
              <a:t>著名的</a:t>
            </a:r>
            <a:r>
              <a:rPr lang="en-US" altLang="zh-CN" sz="1600" noProof="1">
                <a:effectLst>
                  <a:outerShdw blurRad="38100" dist="19050" dir="2700000" algn="tl" rotWithShape="0">
                    <a:schemeClr val="dk1">
                      <a:alpha val="40000"/>
                    </a:schemeClr>
                  </a:outerShdw>
                </a:effectLst>
                <a:cs typeface="+mn-ea"/>
              </a:rPr>
              <a:t>logistic</a:t>
            </a:r>
            <a:r>
              <a:rPr lang="zh-CN" altLang="en-US" sz="1600" noProof="1">
                <a:effectLst>
                  <a:outerShdw blurRad="38100" dist="19050" dir="2700000" algn="tl" rotWithShape="0">
                    <a:schemeClr val="dk1">
                      <a:alpha val="40000"/>
                    </a:schemeClr>
                  </a:outerShdw>
                </a:effectLst>
                <a:cs typeface="+mn-ea"/>
              </a:rPr>
              <a:t>映射</a:t>
            </a:r>
            <a:endParaRPr lang="zh-CN" altLang="en-US" sz="1600" noProof="1">
              <a:effectLst>
                <a:outerShdw blurRad="38100" dist="19050" dir="2700000" algn="tl" rotWithShape="0">
                  <a:schemeClr val="dk1">
                    <a:alpha val="40000"/>
                  </a:schemeClr>
                </a:outerShdw>
              </a:effectLst>
            </a:endParaRPr>
          </a:p>
        </p:txBody>
      </p:sp>
      <p:sp>
        <p:nvSpPr>
          <p:cNvPr id="6" name="右箭头 5"/>
          <p:cNvSpPr/>
          <p:nvPr/>
        </p:nvSpPr>
        <p:spPr>
          <a:xfrm>
            <a:off x="1214218" y="2895600"/>
            <a:ext cx="1981200" cy="3048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endParaRPr lang="zh-CN" altLang="en-US" noProof="1"/>
          </a:p>
        </p:txBody>
      </p:sp>
      <p:sp>
        <p:nvSpPr>
          <p:cNvPr id="77829" name="文本框 6"/>
          <p:cNvSpPr txBox="1">
            <a:spLocks noChangeArrowheads="1"/>
          </p:cNvSpPr>
          <p:nvPr/>
        </p:nvSpPr>
        <p:spPr bwMode="auto">
          <a:xfrm>
            <a:off x="419209" y="3657594"/>
            <a:ext cx="864847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当μ=4时，该映射为[0,1]区间上的满射，因此利用该映射得到的混沌优化算法具有摆脱局部极小值的能力。</a:t>
            </a:r>
          </a:p>
        </p:txBody>
      </p:sp>
      <p:sp>
        <p:nvSpPr>
          <p:cNvPr id="78854" name="标题 7"/>
          <p:cNvSpPr>
            <a:spLocks noGrp="1" noChangeArrowheads="1"/>
          </p:cNvSpPr>
          <p:nvPr>
            <p:ph type="title"/>
          </p:nvPr>
        </p:nvSpPr>
        <p:spPr>
          <a:xfrm>
            <a:off x="0" y="690562"/>
            <a:ext cx="2362258" cy="731838"/>
          </a:xfrm>
        </p:spPr>
        <p:txBody>
          <a:bodyPr/>
          <a:lstStyle/>
          <a:p>
            <a:r>
              <a:rPr lang="zh-CN" altLang="en-US" sz="2800" smtClean="0"/>
              <a:t>混沌优化算法</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5"/>
                                        </p:tgtEl>
                                        <p:attrNameLst>
                                          <p:attrName>style.visibility</p:attrName>
                                        </p:attrNameLst>
                                      </p:cBhvr>
                                      <p:to>
                                        <p:strVal val="visible"/>
                                      </p:to>
                                    </p:set>
                                    <p:anim calcmode="lin" valueType="num">
                                      <p:cBhvr additive="base">
                                        <p:cTn id="7" dur="500" fill="hold"/>
                                        <p:tgtEl>
                                          <p:spTgt spid="77825"/>
                                        </p:tgtEl>
                                        <p:attrNameLst>
                                          <p:attrName>ppt_x</p:attrName>
                                        </p:attrNameLst>
                                      </p:cBhvr>
                                      <p:tavLst>
                                        <p:tav tm="0">
                                          <p:val>
                                            <p:strVal val="#ppt_x"/>
                                          </p:val>
                                        </p:tav>
                                        <p:tav tm="100000">
                                          <p:val>
                                            <p:strVal val="#ppt_x"/>
                                          </p:val>
                                        </p:tav>
                                      </p:tavLst>
                                    </p:anim>
                                    <p:anim calcmode="lin" valueType="num">
                                      <p:cBhvr additive="base">
                                        <p:cTn id="8" dur="500" fill="hold"/>
                                        <p:tgtEl>
                                          <p:spTgt spid="778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7826"/>
                                        </p:tgtEl>
                                        <p:attrNameLst>
                                          <p:attrName>style.visibility</p:attrName>
                                        </p:attrNameLst>
                                      </p:cBhvr>
                                      <p:to>
                                        <p:strVal val="visible"/>
                                      </p:to>
                                    </p:set>
                                    <p:anim calcmode="lin" valueType="num">
                                      <p:cBhvr additive="base">
                                        <p:cTn id="13" dur="500" fill="hold"/>
                                        <p:tgtEl>
                                          <p:spTgt spid="77826"/>
                                        </p:tgtEl>
                                        <p:attrNameLst>
                                          <p:attrName>ppt_x</p:attrName>
                                        </p:attrNameLst>
                                      </p:cBhvr>
                                      <p:tavLst>
                                        <p:tav tm="0">
                                          <p:val>
                                            <p:strVal val="#ppt_x"/>
                                          </p:val>
                                        </p:tav>
                                        <p:tav tm="100000">
                                          <p:val>
                                            <p:strVal val="#ppt_x"/>
                                          </p:val>
                                        </p:tav>
                                      </p:tavLst>
                                    </p:anim>
                                    <p:anim calcmode="lin" valueType="num">
                                      <p:cBhvr additive="base">
                                        <p:cTn id="14" dur="500" fill="hold"/>
                                        <p:tgtEl>
                                          <p:spTgt spid="7782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7829"/>
                                        </p:tgtEl>
                                        <p:attrNameLst>
                                          <p:attrName>style.visibility</p:attrName>
                                        </p:attrNameLst>
                                      </p:cBhvr>
                                      <p:to>
                                        <p:strVal val="visible"/>
                                      </p:to>
                                    </p:set>
                                    <p:anim calcmode="lin" valueType="num">
                                      <p:cBhvr additive="base">
                                        <p:cTn id="27" dur="500" fill="hold"/>
                                        <p:tgtEl>
                                          <p:spTgt spid="77829"/>
                                        </p:tgtEl>
                                        <p:attrNameLst>
                                          <p:attrName>ppt_x</p:attrName>
                                        </p:attrNameLst>
                                      </p:cBhvr>
                                      <p:tavLst>
                                        <p:tav tm="0">
                                          <p:val>
                                            <p:strVal val="#ppt_x"/>
                                          </p:val>
                                        </p:tav>
                                        <p:tav tm="100000">
                                          <p:val>
                                            <p:strVal val="#ppt_x"/>
                                          </p:val>
                                        </p:tav>
                                      </p:tavLst>
                                    </p:anim>
                                    <p:anim calcmode="lin" valueType="num">
                                      <p:cBhvr additive="base">
                                        <p:cTn id="28" dur="500" fill="hold"/>
                                        <p:tgtEl>
                                          <p:spTgt spid="778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5" grpId="0"/>
      <p:bldP spid="4" grpId="0"/>
      <p:bldP spid="6" grpId="0" animBg="1"/>
      <p:bldP spid="7782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标题 3"/>
          <p:cNvSpPr>
            <a:spLocks noGrp="1" noChangeArrowheads="1"/>
          </p:cNvSpPr>
          <p:nvPr>
            <p:ph type="title"/>
          </p:nvPr>
        </p:nvSpPr>
        <p:spPr>
          <a:xfrm>
            <a:off x="152516" y="704056"/>
            <a:ext cx="2519382" cy="731838"/>
          </a:xfrm>
        </p:spPr>
        <p:txBody>
          <a:bodyPr/>
          <a:lstStyle/>
          <a:p>
            <a:r>
              <a:rPr lang="zh-CN" altLang="en-US" sz="2800" smtClean="0"/>
              <a:t>混沌优化算法</a:t>
            </a:r>
          </a:p>
        </p:txBody>
      </p:sp>
      <p:sp>
        <p:nvSpPr>
          <p:cNvPr id="78850" name="文本框 4"/>
          <p:cNvSpPr txBox="1">
            <a:spLocks noChangeArrowheads="1"/>
          </p:cNvSpPr>
          <p:nvPr/>
        </p:nvSpPr>
        <p:spPr bwMode="auto">
          <a:xfrm>
            <a:off x="534988" y="1473403"/>
            <a:ext cx="83041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400"/>
              <a:t>在混沌人工势场法中，是将势函数作为目标函数，控制变量为机器人行走的步长以及运动方向相对于世界坐标的夹角。其中引力势场函数保持不变，斥力势函数修改如下：</a:t>
            </a:r>
          </a:p>
        </p:txBody>
      </p:sp>
      <p:graphicFrame>
        <p:nvGraphicFramePr>
          <p:cNvPr id="78851" name="对象 60"/>
          <p:cNvGraphicFramePr>
            <a:graphicFrameLocks noChangeAspect="1"/>
          </p:cNvGraphicFramePr>
          <p:nvPr>
            <p:extLst>
              <p:ext uri="{D42A27DB-BD31-4B8C-83A1-F6EECF244321}">
                <p14:modId xmlns:p14="http://schemas.microsoft.com/office/powerpoint/2010/main" val="647116701"/>
              </p:ext>
            </p:extLst>
          </p:nvPr>
        </p:nvGraphicFramePr>
        <p:xfrm>
          <a:off x="1412207" y="2989447"/>
          <a:ext cx="5824537" cy="933450"/>
        </p:xfrm>
        <a:graphic>
          <a:graphicData uri="http://schemas.openxmlformats.org/presentationml/2006/ole">
            <mc:AlternateContent xmlns:mc="http://schemas.openxmlformats.org/markup-compatibility/2006">
              <mc:Choice xmlns:v="urn:schemas-microsoft-com:vml" Requires="v">
                <p:oleObj spid="_x0000_s79938" r:id="rId3" imgW="4279997" imgH="686117" progId="Equation.KSEE3">
                  <p:embed/>
                </p:oleObj>
              </mc:Choice>
              <mc:Fallback>
                <p:oleObj r:id="rId3" imgW="4279997" imgH="686117" progId="Equation.KSEE3">
                  <p:embed/>
                  <p:pic>
                    <p:nvPicPr>
                      <p:cNvPr id="0" name="对象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2207" y="2989447"/>
                        <a:ext cx="5824537"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8852" name="文本框 5"/>
          <p:cNvSpPr txBox="1">
            <a:spLocks noChangeArrowheads="1"/>
          </p:cNvSpPr>
          <p:nvPr/>
        </p:nvSpPr>
        <p:spPr bwMode="auto">
          <a:xfrm>
            <a:off x="304912" y="4238625"/>
            <a:ext cx="853417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400">
                <a:latin typeface="Times New Roman" panose="02020603050405020304" pitchFamily="18" charset="0"/>
                <a:cs typeface="Times New Roman" panose="02020603050405020304" pitchFamily="18" charset="0"/>
              </a:rPr>
              <a:t>式中i表示的是第i个障碍物，K</a:t>
            </a:r>
            <a:r>
              <a:rPr lang="zh-CN" altLang="en-US" sz="2400" baseline="-25000">
                <a:latin typeface="Times New Roman" panose="02020603050405020304" pitchFamily="18" charset="0"/>
                <a:cs typeface="Times New Roman" panose="02020603050405020304" pitchFamily="18" charset="0"/>
              </a:rPr>
              <a:t>repi</a:t>
            </a:r>
            <a:r>
              <a:rPr lang="zh-CN" altLang="en-US" sz="2400">
                <a:latin typeface="Times New Roman" panose="02020603050405020304" pitchFamily="18" charset="0"/>
                <a:cs typeface="Times New Roman" panose="02020603050405020304" pitchFamily="18" charset="0"/>
              </a:rPr>
              <a:t>为正比例因子，其数值由障碍物的形状决定。则总的势场函数为：</a:t>
            </a:r>
          </a:p>
        </p:txBody>
      </p:sp>
      <p:graphicFrame>
        <p:nvGraphicFramePr>
          <p:cNvPr id="78853" name="对象 61"/>
          <p:cNvGraphicFramePr>
            <a:graphicFrameLocks noChangeAspect="1"/>
          </p:cNvGraphicFramePr>
          <p:nvPr>
            <p:extLst>
              <p:ext uri="{D42A27DB-BD31-4B8C-83A1-F6EECF244321}">
                <p14:modId xmlns:p14="http://schemas.microsoft.com/office/powerpoint/2010/main" val="526150853"/>
              </p:ext>
            </p:extLst>
          </p:nvPr>
        </p:nvGraphicFramePr>
        <p:xfrm>
          <a:off x="2590852" y="5149438"/>
          <a:ext cx="2547938" cy="654050"/>
        </p:xfrm>
        <a:graphic>
          <a:graphicData uri="http://schemas.openxmlformats.org/presentationml/2006/ole">
            <mc:AlternateContent xmlns:mc="http://schemas.openxmlformats.org/markup-compatibility/2006">
              <mc:Choice xmlns:v="urn:schemas-microsoft-com:vml" Requires="v">
                <p:oleObj spid="_x0000_s79939" r:id="rId5" imgW="1689077" imgH="431957" progId="Equation.KSEE3">
                  <p:embed/>
                </p:oleObj>
              </mc:Choice>
              <mc:Fallback>
                <p:oleObj r:id="rId5" imgW="1689077" imgH="431957" progId="Equation.KSEE3">
                  <p:embed/>
                  <p:pic>
                    <p:nvPicPr>
                      <p:cNvPr id="0" name="对象 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52" y="5149438"/>
                        <a:ext cx="2547938"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additive="base">
                                        <p:cTn id="7" dur="500" fill="hold"/>
                                        <p:tgtEl>
                                          <p:spTgt spid="78850"/>
                                        </p:tgtEl>
                                        <p:attrNameLst>
                                          <p:attrName>ppt_x</p:attrName>
                                        </p:attrNameLst>
                                      </p:cBhvr>
                                      <p:tavLst>
                                        <p:tav tm="0">
                                          <p:val>
                                            <p:strVal val="#ppt_x"/>
                                          </p:val>
                                        </p:tav>
                                        <p:tav tm="100000">
                                          <p:val>
                                            <p:strVal val="#ppt_x"/>
                                          </p:val>
                                        </p:tav>
                                      </p:tavLst>
                                    </p:anim>
                                    <p:anim calcmode="lin" valueType="num">
                                      <p:cBhvr additive="base">
                                        <p:cTn id="8"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8851"/>
                                        </p:tgtEl>
                                        <p:attrNameLst>
                                          <p:attrName>style.visibility</p:attrName>
                                        </p:attrNameLst>
                                      </p:cBhvr>
                                      <p:to>
                                        <p:strVal val="visible"/>
                                      </p:to>
                                    </p:set>
                                    <p:anim calcmode="lin" valueType="num">
                                      <p:cBhvr additive="base">
                                        <p:cTn id="13" dur="500" fill="hold"/>
                                        <p:tgtEl>
                                          <p:spTgt spid="78851"/>
                                        </p:tgtEl>
                                        <p:attrNameLst>
                                          <p:attrName>ppt_x</p:attrName>
                                        </p:attrNameLst>
                                      </p:cBhvr>
                                      <p:tavLst>
                                        <p:tav tm="0">
                                          <p:val>
                                            <p:strVal val="#ppt_x"/>
                                          </p:val>
                                        </p:tav>
                                        <p:tav tm="100000">
                                          <p:val>
                                            <p:strVal val="#ppt_x"/>
                                          </p:val>
                                        </p:tav>
                                      </p:tavLst>
                                    </p:anim>
                                    <p:anim calcmode="lin" valueType="num">
                                      <p:cBhvr additive="base">
                                        <p:cTn id="14" dur="500" fill="hold"/>
                                        <p:tgtEl>
                                          <p:spTgt spid="7885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8852"/>
                                        </p:tgtEl>
                                        <p:attrNameLst>
                                          <p:attrName>style.visibility</p:attrName>
                                        </p:attrNameLst>
                                      </p:cBhvr>
                                      <p:to>
                                        <p:strVal val="visible"/>
                                      </p:to>
                                    </p:set>
                                    <p:anim calcmode="lin" valueType="num">
                                      <p:cBhvr additive="base">
                                        <p:cTn id="19" dur="500" fill="hold"/>
                                        <p:tgtEl>
                                          <p:spTgt spid="78852"/>
                                        </p:tgtEl>
                                        <p:attrNameLst>
                                          <p:attrName>ppt_x</p:attrName>
                                        </p:attrNameLst>
                                      </p:cBhvr>
                                      <p:tavLst>
                                        <p:tav tm="0">
                                          <p:val>
                                            <p:strVal val="#ppt_x"/>
                                          </p:val>
                                        </p:tav>
                                        <p:tav tm="100000">
                                          <p:val>
                                            <p:strVal val="#ppt_x"/>
                                          </p:val>
                                        </p:tav>
                                      </p:tavLst>
                                    </p:anim>
                                    <p:anim calcmode="lin" valueType="num">
                                      <p:cBhvr additive="base">
                                        <p:cTn id="20" dur="500" fill="hold"/>
                                        <p:tgtEl>
                                          <p:spTgt spid="7885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8853"/>
                                        </p:tgtEl>
                                        <p:attrNameLst>
                                          <p:attrName>style.visibility</p:attrName>
                                        </p:attrNameLst>
                                      </p:cBhvr>
                                      <p:to>
                                        <p:strVal val="visible"/>
                                      </p:to>
                                    </p:set>
                                    <p:anim calcmode="lin" valueType="num">
                                      <p:cBhvr additive="base">
                                        <p:cTn id="25" dur="500" fill="hold"/>
                                        <p:tgtEl>
                                          <p:spTgt spid="78853"/>
                                        </p:tgtEl>
                                        <p:attrNameLst>
                                          <p:attrName>ppt_x</p:attrName>
                                        </p:attrNameLst>
                                      </p:cBhvr>
                                      <p:tavLst>
                                        <p:tav tm="0">
                                          <p:val>
                                            <p:strVal val="#ppt_x"/>
                                          </p:val>
                                        </p:tav>
                                        <p:tav tm="100000">
                                          <p:val>
                                            <p:strVal val="#ppt_x"/>
                                          </p:val>
                                        </p:tav>
                                      </p:tavLst>
                                    </p:anim>
                                    <p:anim calcmode="lin" valueType="num">
                                      <p:cBhvr additive="base">
                                        <p:cTn id="26" dur="500" fill="hold"/>
                                        <p:tgtEl>
                                          <p:spTgt spid="788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P spid="78852"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5" name="标题 1"/>
          <p:cNvSpPr>
            <a:spLocks noGrp="1" noChangeArrowheads="1"/>
          </p:cNvSpPr>
          <p:nvPr>
            <p:ph type="title"/>
          </p:nvPr>
        </p:nvSpPr>
        <p:spPr>
          <a:xfrm>
            <a:off x="33108" y="685872"/>
            <a:ext cx="7086600" cy="731838"/>
          </a:xfrm>
        </p:spPr>
        <p:txBody>
          <a:bodyPr/>
          <a:lstStyle/>
          <a:p>
            <a:r>
              <a:rPr lang="zh-CN" altLang="en-US" smtClean="0"/>
              <a:t>智能规划</a:t>
            </a:r>
            <a:r>
              <a:rPr lang="en-US" altLang="zh-CN" smtClean="0"/>
              <a:t>——</a:t>
            </a:r>
            <a:r>
              <a:rPr lang="zh-CN" altLang="en-US" smtClean="0"/>
              <a:t>栅格建模法</a:t>
            </a:r>
          </a:p>
        </p:txBody>
      </p:sp>
      <p:sp>
        <p:nvSpPr>
          <p:cNvPr id="5" name="Rectangle 1"/>
          <p:cNvSpPr/>
          <p:nvPr/>
        </p:nvSpPr>
        <p:spPr>
          <a:xfrm>
            <a:off x="0" y="2571750"/>
            <a:ext cx="9144000" cy="28003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noProof="1">
              <a:solidFill>
                <a:srgbClr val="FFFFFF"/>
              </a:solidFill>
            </a:endParaRPr>
          </a:p>
        </p:txBody>
      </p:sp>
      <p:sp>
        <p:nvSpPr>
          <p:cNvPr id="11" name="Title 13"/>
          <p:cNvSpPr>
            <a:spLocks noGrp="1" noChangeArrowheads="1"/>
          </p:cNvSpPr>
          <p:nvPr/>
        </p:nvSpPr>
        <p:spPr bwMode="auto">
          <a:xfrm>
            <a:off x="7956550" y="3370263"/>
            <a:ext cx="5143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a:r>
              <a:rPr lang="zh-CN" altLang="en-US" sz="4400">
                <a:solidFill>
                  <a:schemeClr val="bg1"/>
                </a:solidFill>
                <a:latin typeface="微软雅黑" pitchFamily="34" charset="-122"/>
                <a:ea typeface="微软雅黑" pitchFamily="34" charset="-122"/>
              </a:rPr>
              <a:t>背</a:t>
            </a:r>
          </a:p>
          <a:p>
            <a:pPr algn="r"/>
            <a:r>
              <a:rPr lang="zh-CN" altLang="en-US" sz="4400">
                <a:solidFill>
                  <a:schemeClr val="bg1"/>
                </a:solidFill>
                <a:latin typeface="微软雅黑" pitchFamily="34" charset="-122"/>
                <a:ea typeface="微软雅黑" pitchFamily="34" charset="-122"/>
              </a:rPr>
              <a:t>景</a:t>
            </a:r>
          </a:p>
          <a:p>
            <a:pPr algn="r"/>
            <a:r>
              <a:rPr lang="zh-CN" altLang="en-US" sz="4400">
                <a:solidFill>
                  <a:schemeClr val="bg1"/>
                </a:solidFill>
                <a:latin typeface="微软雅黑" pitchFamily="34" charset="-122"/>
                <a:ea typeface="微软雅黑" pitchFamily="34" charset="-122"/>
              </a:rPr>
              <a:t>介</a:t>
            </a:r>
          </a:p>
          <a:p>
            <a:pPr algn="r"/>
            <a:r>
              <a:rPr lang="zh-CN" altLang="en-US" sz="4400">
                <a:solidFill>
                  <a:schemeClr val="bg1"/>
                </a:solidFill>
                <a:latin typeface="微软雅黑" pitchFamily="34" charset="-122"/>
                <a:ea typeface="微软雅黑" pitchFamily="34" charset="-122"/>
              </a:rPr>
              <a:t>绍</a:t>
            </a:r>
          </a:p>
        </p:txBody>
      </p:sp>
      <p:sp>
        <p:nvSpPr>
          <p:cNvPr id="10244" name="文本框 11"/>
          <p:cNvSpPr txBox="1">
            <a:spLocks noChangeArrowheads="1"/>
          </p:cNvSpPr>
          <p:nvPr/>
        </p:nvSpPr>
        <p:spPr bwMode="auto">
          <a:xfrm>
            <a:off x="396875" y="2597150"/>
            <a:ext cx="7199313"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latin typeface="Calibri" pitchFamily="34" charset="0"/>
                <a:cs typeface="Arial" pitchFamily="34" charset="0"/>
              </a:rPr>
              <a:t>        </a:t>
            </a:r>
            <a:r>
              <a:rPr lang="en-US" altLang="zh-CN" sz="2400">
                <a:latin typeface="Calibri" pitchFamily="34" charset="0"/>
                <a:cs typeface="Arial" pitchFamily="34" charset="0"/>
              </a:rPr>
              <a:t>   </a:t>
            </a:r>
            <a:r>
              <a:rPr lang="zh-CN" altLang="en-US" sz="2400">
                <a:solidFill>
                  <a:srgbClr val="202020"/>
                </a:solidFill>
                <a:latin typeface="Calibri" pitchFamily="34" charset="0"/>
                <a:cs typeface="Arial" pitchFamily="34" charset="0"/>
              </a:rPr>
              <a:t>栅格建模法是一种广泛应用于各种移动机器人的全局路径规划方法，由Howden W.E.于1986年提出，他在进行路径规划时采用了利用栅格建立的地图。实际上，栅格建模法是一种针对于机器人所处的活动空间的一种环境建模的方法。机器人在进行规划之前，必须先将环境的描述由外部的原始形式通过一系列的处理后转化成为适合规划的内部世界模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1"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1"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244"/>
                                        </p:tgtEl>
                                        <p:attrNameLst>
                                          <p:attrName>style.visibility</p:attrName>
                                        </p:attrNameLst>
                                      </p:cBhvr>
                                      <p:to>
                                        <p:strVal val="visible"/>
                                      </p:to>
                                    </p:set>
                                    <p:anim calcmode="lin" valueType="num">
                                      <p:cBhvr additive="base">
                                        <p:cTn id="26" dur="500" fill="hold"/>
                                        <p:tgtEl>
                                          <p:spTgt spid="10244"/>
                                        </p:tgtEl>
                                        <p:attrNameLst>
                                          <p:attrName>ppt_x</p:attrName>
                                        </p:attrNameLst>
                                      </p:cBhvr>
                                      <p:tavLst>
                                        <p:tav tm="0">
                                          <p:val>
                                            <p:strVal val="#ppt_x"/>
                                          </p:val>
                                        </p:tav>
                                        <p:tav tm="100000">
                                          <p:val>
                                            <p:strVal val="#ppt_x"/>
                                          </p:val>
                                        </p:tav>
                                      </p:tavLst>
                                    </p:anim>
                                    <p:anim calcmode="lin" valueType="num">
                                      <p:cBhvr additive="base">
                                        <p:cTn id="27"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11" grpId="0"/>
      <p:bldP spid="11" grpId="1"/>
      <p:bldP spid="1024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3"/>
          <p:cNvSpPr>
            <a:spLocks noGrp="1" noChangeArrowheads="1"/>
          </p:cNvSpPr>
          <p:nvPr>
            <p:ph type="title"/>
          </p:nvPr>
        </p:nvSpPr>
        <p:spPr>
          <a:xfrm>
            <a:off x="152516" y="692363"/>
            <a:ext cx="3281362" cy="731838"/>
          </a:xfrm>
        </p:spPr>
        <p:txBody>
          <a:bodyPr/>
          <a:lstStyle/>
          <a:p>
            <a:r>
              <a:rPr lang="zh-CN" altLang="en-US" sz="2800" smtClean="0"/>
              <a:t>混沌优化算法</a:t>
            </a:r>
          </a:p>
        </p:txBody>
      </p:sp>
      <p:sp>
        <p:nvSpPr>
          <p:cNvPr id="79874" name="文本框 4"/>
          <p:cNvSpPr txBox="1">
            <a:spLocks noChangeArrowheads="1"/>
          </p:cNvSpPr>
          <p:nvPr/>
        </p:nvSpPr>
        <p:spPr bwMode="auto">
          <a:xfrm>
            <a:off x="457308" y="1670263"/>
            <a:ext cx="838178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000"/>
              <a:t>机器人在采用混沌人工势场法进行路径规划时，通过传感器获取外界的障碍物信息，每次采样之后即可通过混沌优化算法计算出最优步长和方向角，从而使机器人准确抵达下一位置。如此反复，直到机器人抵达目标点为止。</a:t>
            </a:r>
          </a:p>
        </p:txBody>
      </p:sp>
      <p:sp>
        <p:nvSpPr>
          <p:cNvPr id="79875" name="文本框 5"/>
          <p:cNvSpPr txBox="1">
            <a:spLocks noChangeArrowheads="1"/>
          </p:cNvSpPr>
          <p:nvPr/>
        </p:nvSpPr>
        <p:spPr bwMode="auto">
          <a:xfrm>
            <a:off x="311943" y="3079972"/>
            <a:ext cx="54324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t>为保证路径平滑，还可引入平滑因子：</a:t>
            </a:r>
          </a:p>
        </p:txBody>
      </p:sp>
      <p:graphicFrame>
        <p:nvGraphicFramePr>
          <p:cNvPr id="79876" name="对象 49"/>
          <p:cNvGraphicFramePr>
            <a:graphicFrameLocks noChangeAspect="1"/>
          </p:cNvGraphicFramePr>
          <p:nvPr>
            <p:extLst>
              <p:ext uri="{D42A27DB-BD31-4B8C-83A1-F6EECF244321}">
                <p14:modId xmlns:p14="http://schemas.microsoft.com/office/powerpoint/2010/main" val="1293599115"/>
              </p:ext>
            </p:extLst>
          </p:nvPr>
        </p:nvGraphicFramePr>
        <p:xfrm>
          <a:off x="2667050" y="3704830"/>
          <a:ext cx="2681288" cy="862013"/>
        </p:xfrm>
        <a:graphic>
          <a:graphicData uri="http://schemas.openxmlformats.org/presentationml/2006/ole">
            <mc:AlternateContent xmlns:mc="http://schemas.openxmlformats.org/markup-compatibility/2006">
              <mc:Choice xmlns:v="urn:schemas-microsoft-com:vml" Requires="v">
                <p:oleObj spid="_x0000_s80932" r:id="rId3" imgW="1476753" imgH="475354" progId="Equation.KSEE3">
                  <p:embed/>
                </p:oleObj>
              </mc:Choice>
              <mc:Fallback>
                <p:oleObj r:id="rId3" imgW="1476753" imgH="475354" progId="Equation.KSEE3">
                  <p:embed/>
                  <p:pic>
                    <p:nvPicPr>
                      <p:cNvPr id="0" name="对象 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50" y="3704830"/>
                        <a:ext cx="2681288"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9877" name="文本框 6"/>
          <p:cNvSpPr txBox="1">
            <a:spLocks noChangeArrowheads="1"/>
          </p:cNvSpPr>
          <p:nvPr/>
        </p:nvSpPr>
        <p:spPr bwMode="auto">
          <a:xfrm>
            <a:off x="838298" y="4818033"/>
            <a:ext cx="40719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其中β是由实际情况决定的正常数。</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 calcmode="lin" valueType="num">
                                      <p:cBhvr additive="base">
                                        <p:cTn id="7" dur="500" fill="hold"/>
                                        <p:tgtEl>
                                          <p:spTgt spid="79874"/>
                                        </p:tgtEl>
                                        <p:attrNameLst>
                                          <p:attrName>ppt_x</p:attrName>
                                        </p:attrNameLst>
                                      </p:cBhvr>
                                      <p:tavLst>
                                        <p:tav tm="0">
                                          <p:val>
                                            <p:strVal val="#ppt_x"/>
                                          </p:val>
                                        </p:tav>
                                        <p:tav tm="100000">
                                          <p:val>
                                            <p:strVal val="#ppt_x"/>
                                          </p:val>
                                        </p:tav>
                                      </p:tavLst>
                                    </p:anim>
                                    <p:anim calcmode="lin" valueType="num">
                                      <p:cBhvr additive="base">
                                        <p:cTn id="8" dur="500" fill="hold"/>
                                        <p:tgtEl>
                                          <p:spTgt spid="798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9875"/>
                                        </p:tgtEl>
                                        <p:attrNameLst>
                                          <p:attrName>style.visibility</p:attrName>
                                        </p:attrNameLst>
                                      </p:cBhvr>
                                      <p:to>
                                        <p:strVal val="visible"/>
                                      </p:to>
                                    </p:set>
                                    <p:anim calcmode="lin" valueType="num">
                                      <p:cBhvr additive="base">
                                        <p:cTn id="13" dur="500" fill="hold"/>
                                        <p:tgtEl>
                                          <p:spTgt spid="79875"/>
                                        </p:tgtEl>
                                        <p:attrNameLst>
                                          <p:attrName>ppt_x</p:attrName>
                                        </p:attrNameLst>
                                      </p:cBhvr>
                                      <p:tavLst>
                                        <p:tav tm="0">
                                          <p:val>
                                            <p:strVal val="#ppt_x"/>
                                          </p:val>
                                        </p:tav>
                                        <p:tav tm="100000">
                                          <p:val>
                                            <p:strVal val="#ppt_x"/>
                                          </p:val>
                                        </p:tav>
                                      </p:tavLst>
                                    </p:anim>
                                    <p:anim calcmode="lin" valueType="num">
                                      <p:cBhvr additive="base">
                                        <p:cTn id="14" dur="500" fill="hold"/>
                                        <p:tgtEl>
                                          <p:spTgt spid="7987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9876"/>
                                        </p:tgtEl>
                                        <p:attrNameLst>
                                          <p:attrName>style.visibility</p:attrName>
                                        </p:attrNameLst>
                                      </p:cBhvr>
                                      <p:to>
                                        <p:strVal val="visible"/>
                                      </p:to>
                                    </p:set>
                                    <p:anim calcmode="lin" valueType="num">
                                      <p:cBhvr additive="base">
                                        <p:cTn id="17" dur="500" fill="hold"/>
                                        <p:tgtEl>
                                          <p:spTgt spid="79876"/>
                                        </p:tgtEl>
                                        <p:attrNameLst>
                                          <p:attrName>ppt_x</p:attrName>
                                        </p:attrNameLst>
                                      </p:cBhvr>
                                      <p:tavLst>
                                        <p:tav tm="0">
                                          <p:val>
                                            <p:strVal val="#ppt_x"/>
                                          </p:val>
                                        </p:tav>
                                        <p:tav tm="100000">
                                          <p:val>
                                            <p:strVal val="#ppt_x"/>
                                          </p:val>
                                        </p:tav>
                                      </p:tavLst>
                                    </p:anim>
                                    <p:anim calcmode="lin" valueType="num">
                                      <p:cBhvr additive="base">
                                        <p:cTn id="18" dur="500" fill="hold"/>
                                        <p:tgtEl>
                                          <p:spTgt spid="7987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9877"/>
                                        </p:tgtEl>
                                        <p:attrNameLst>
                                          <p:attrName>style.visibility</p:attrName>
                                        </p:attrNameLst>
                                      </p:cBhvr>
                                      <p:to>
                                        <p:strVal val="visible"/>
                                      </p:to>
                                    </p:set>
                                    <p:anim calcmode="lin" valueType="num">
                                      <p:cBhvr additive="base">
                                        <p:cTn id="21" dur="500" fill="hold"/>
                                        <p:tgtEl>
                                          <p:spTgt spid="79877"/>
                                        </p:tgtEl>
                                        <p:attrNameLst>
                                          <p:attrName>ppt_x</p:attrName>
                                        </p:attrNameLst>
                                      </p:cBhvr>
                                      <p:tavLst>
                                        <p:tav tm="0">
                                          <p:val>
                                            <p:strVal val="#ppt_x"/>
                                          </p:val>
                                        </p:tav>
                                        <p:tav tm="100000">
                                          <p:val>
                                            <p:strVal val="#ppt_x"/>
                                          </p:val>
                                        </p:tav>
                                      </p:tavLst>
                                    </p:anim>
                                    <p:anim calcmode="lin" valueType="num">
                                      <p:cBhvr additive="base">
                                        <p:cTn id="22" dur="500" fill="hold"/>
                                        <p:tgtEl>
                                          <p:spTgt spid="798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p:bldP spid="7987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标题 3"/>
          <p:cNvSpPr>
            <a:spLocks noGrp="1" noChangeArrowheads="1"/>
          </p:cNvSpPr>
          <p:nvPr>
            <p:ph type="title"/>
          </p:nvPr>
        </p:nvSpPr>
        <p:spPr>
          <a:xfrm>
            <a:off x="0" y="685872"/>
            <a:ext cx="2590822" cy="533386"/>
          </a:xfrm>
        </p:spPr>
        <p:txBody>
          <a:bodyPr/>
          <a:lstStyle/>
          <a:p>
            <a:r>
              <a:rPr lang="zh-CN" altLang="en-US" sz="2800" smtClean="0"/>
              <a:t>混沌优化算法</a:t>
            </a:r>
          </a:p>
        </p:txBody>
      </p:sp>
      <p:graphicFrame>
        <p:nvGraphicFramePr>
          <p:cNvPr id="81922" name="对象 1073742949"/>
          <p:cNvGraphicFramePr>
            <a:graphicFrameLocks/>
          </p:cNvGraphicFramePr>
          <p:nvPr>
            <p:extLst>
              <p:ext uri="{D42A27DB-BD31-4B8C-83A1-F6EECF244321}">
                <p14:modId xmlns:p14="http://schemas.microsoft.com/office/powerpoint/2010/main" val="3617721414"/>
              </p:ext>
            </p:extLst>
          </p:nvPr>
        </p:nvGraphicFramePr>
        <p:xfrm>
          <a:off x="1447882" y="1093663"/>
          <a:ext cx="5943444" cy="2438336"/>
        </p:xfrm>
        <a:graphic>
          <a:graphicData uri="http://schemas.openxmlformats.org/presentationml/2006/ole">
            <mc:AlternateContent xmlns:mc="http://schemas.openxmlformats.org/markup-compatibility/2006">
              <mc:Choice xmlns:v="urn:schemas-microsoft-com:vml" Requires="v">
                <p:oleObj spid="_x0000_s81955" r:id="rId3" imgW="4014360" imgH="1551960" progId="Visio.Drawing.11">
                  <p:embed/>
                </p:oleObj>
              </mc:Choice>
              <mc:Fallback>
                <p:oleObj r:id="rId3" imgW="4014360" imgH="1551960" progId="Visio.Drawing.11">
                  <p:embed/>
                  <p:pic>
                    <p:nvPicPr>
                      <p:cNvPr id="0" name="对象 107374294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82" y="1093663"/>
                        <a:ext cx="5943444" cy="2438336"/>
                      </a:xfrm>
                      <a:prstGeom prst="rect">
                        <a:avLst/>
                      </a:prstGeom>
                      <a:noFill/>
                      <a:ln>
                        <a:noFill/>
                      </a:ln>
                      <a:extLst/>
                    </p:spPr>
                  </p:pic>
                </p:oleObj>
              </mc:Fallback>
            </mc:AlternateContent>
          </a:graphicData>
        </a:graphic>
      </p:graphicFrame>
      <p:sp>
        <p:nvSpPr>
          <p:cNvPr id="81923" name="文本框 4"/>
          <p:cNvSpPr txBox="1">
            <a:spLocks noChangeArrowheads="1"/>
          </p:cNvSpPr>
          <p:nvPr/>
        </p:nvSpPr>
        <p:spPr bwMode="auto">
          <a:xfrm>
            <a:off x="1144761" y="3512345"/>
            <a:ext cx="3278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传统人工势场法规划的路径图</a:t>
            </a:r>
          </a:p>
        </p:txBody>
      </p:sp>
      <p:sp>
        <p:nvSpPr>
          <p:cNvPr id="81924" name="文本框 5"/>
          <p:cNvSpPr txBox="1">
            <a:spLocks noChangeArrowheads="1"/>
          </p:cNvSpPr>
          <p:nvPr/>
        </p:nvSpPr>
        <p:spPr bwMode="auto">
          <a:xfrm>
            <a:off x="4419604" y="3574665"/>
            <a:ext cx="3213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混沌人工势场法规划出的路径</a:t>
            </a:r>
          </a:p>
        </p:txBody>
      </p:sp>
      <p:pic>
        <p:nvPicPr>
          <p:cNvPr id="2" name="图片 1"/>
          <p:cNvPicPr>
            <a:picLocks noChangeAspect="1"/>
          </p:cNvPicPr>
          <p:nvPr/>
        </p:nvPicPr>
        <p:blipFill>
          <a:blip r:embed="rId5"/>
          <a:stretch>
            <a:fillRect/>
          </a:stretch>
        </p:blipFill>
        <p:spPr>
          <a:xfrm>
            <a:off x="1461154" y="3939790"/>
            <a:ext cx="5648846" cy="28344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标题 3"/>
          <p:cNvSpPr>
            <a:spLocks noGrp="1" noChangeArrowheads="1"/>
          </p:cNvSpPr>
          <p:nvPr>
            <p:ph type="title"/>
          </p:nvPr>
        </p:nvSpPr>
        <p:spPr>
          <a:xfrm>
            <a:off x="33126" y="738277"/>
            <a:ext cx="7793038" cy="685866"/>
          </a:xfrm>
        </p:spPr>
        <p:txBody>
          <a:bodyPr/>
          <a:lstStyle/>
          <a:p>
            <a:r>
              <a:rPr lang="zh-CN" altLang="en-US" sz="2800" smtClean="0"/>
              <a:t>混沌优化算法优点</a:t>
            </a:r>
          </a:p>
        </p:txBody>
      </p:sp>
      <p:sp>
        <p:nvSpPr>
          <p:cNvPr id="82946" name="文本框 4"/>
          <p:cNvSpPr txBox="1">
            <a:spLocks noChangeArrowheads="1"/>
          </p:cNvSpPr>
          <p:nvPr/>
        </p:nvSpPr>
        <p:spPr bwMode="auto">
          <a:xfrm>
            <a:off x="76318" y="1461543"/>
            <a:ext cx="891516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800">
                <a:solidFill>
                  <a:srgbClr val="FF0000"/>
                </a:solidFill>
              </a:rPr>
              <a:t>       </a:t>
            </a:r>
            <a:r>
              <a:rPr lang="zh-CN" altLang="en-US" sz="2800">
                <a:solidFill>
                  <a:srgbClr val="FF0000"/>
                </a:solidFill>
              </a:rPr>
              <a:t>基于混沌理论的人工势场法由于综合了人工势场法以及混沌优化算法，因此其具备了两者的优点:</a:t>
            </a:r>
          </a:p>
        </p:txBody>
      </p:sp>
      <p:sp>
        <p:nvSpPr>
          <p:cNvPr id="82947" name="文本框 5"/>
          <p:cNvSpPr txBox="1">
            <a:spLocks noChangeArrowheads="1"/>
          </p:cNvSpPr>
          <p:nvPr/>
        </p:nvSpPr>
        <p:spPr bwMode="auto">
          <a:xfrm>
            <a:off x="361738" y="2552449"/>
            <a:ext cx="8324954"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1)在传感器的协助下，机器人可以在未知环境中快速移动并且不陷入局部极小点。</a:t>
            </a:r>
          </a:p>
        </p:txBody>
      </p:sp>
      <p:sp>
        <p:nvSpPr>
          <p:cNvPr id="82948" name="文本框 6"/>
          <p:cNvSpPr txBox="1">
            <a:spLocks noChangeArrowheads="1"/>
          </p:cNvSpPr>
          <p:nvPr/>
        </p:nvSpPr>
        <p:spPr bwMode="auto">
          <a:xfrm>
            <a:off x="328570" y="3354458"/>
            <a:ext cx="82057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000"/>
              <a:t>2)在动态环境中，机器人可以有效地实时避开障碍物并躲避局部极小点。</a:t>
            </a:r>
          </a:p>
        </p:txBody>
      </p:sp>
      <p:sp>
        <p:nvSpPr>
          <p:cNvPr id="82949" name="文本框 7"/>
          <p:cNvSpPr txBox="1">
            <a:spLocks noChangeArrowheads="1"/>
          </p:cNvSpPr>
          <p:nvPr/>
        </p:nvSpPr>
        <p:spPr bwMode="auto">
          <a:xfrm>
            <a:off x="457308" y="4162630"/>
            <a:ext cx="4683125"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sz="2000"/>
              <a:t>3)在相近障碍物间能发现路径。</a:t>
            </a:r>
          </a:p>
        </p:txBody>
      </p:sp>
      <p:sp>
        <p:nvSpPr>
          <p:cNvPr id="82950" name="文本框 8"/>
          <p:cNvSpPr txBox="1">
            <a:spLocks noChangeArrowheads="1"/>
          </p:cNvSpPr>
          <p:nvPr/>
        </p:nvSpPr>
        <p:spPr bwMode="auto">
          <a:xfrm>
            <a:off x="444006" y="4658204"/>
            <a:ext cx="801409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000"/>
              <a:t>4)当机器人面对可能产生局部极小点的位置时，能利用混沌优化算法寻找避障路径。</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6"/>
                                        </p:tgtEl>
                                        <p:attrNameLst>
                                          <p:attrName>style.visibility</p:attrName>
                                        </p:attrNameLst>
                                      </p:cBhvr>
                                      <p:to>
                                        <p:strVal val="visible"/>
                                      </p:to>
                                    </p:set>
                                    <p:anim calcmode="lin" valueType="num">
                                      <p:cBhvr additive="base">
                                        <p:cTn id="7" dur="500" fill="hold"/>
                                        <p:tgtEl>
                                          <p:spTgt spid="82946"/>
                                        </p:tgtEl>
                                        <p:attrNameLst>
                                          <p:attrName>ppt_x</p:attrName>
                                        </p:attrNameLst>
                                      </p:cBhvr>
                                      <p:tavLst>
                                        <p:tav tm="0">
                                          <p:val>
                                            <p:strVal val="#ppt_x"/>
                                          </p:val>
                                        </p:tav>
                                        <p:tav tm="100000">
                                          <p:val>
                                            <p:strVal val="#ppt_x"/>
                                          </p:val>
                                        </p:tav>
                                      </p:tavLst>
                                    </p:anim>
                                    <p:anim calcmode="lin" valueType="num">
                                      <p:cBhvr additive="base">
                                        <p:cTn id="8" dur="500" fill="hold"/>
                                        <p:tgtEl>
                                          <p:spTgt spid="829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7"/>
                                        </p:tgtEl>
                                        <p:attrNameLst>
                                          <p:attrName>style.visibility</p:attrName>
                                        </p:attrNameLst>
                                      </p:cBhvr>
                                      <p:to>
                                        <p:strVal val="visible"/>
                                      </p:to>
                                    </p:set>
                                    <p:anim calcmode="lin" valueType="num">
                                      <p:cBhvr additive="base">
                                        <p:cTn id="13" dur="500" fill="hold"/>
                                        <p:tgtEl>
                                          <p:spTgt spid="82947"/>
                                        </p:tgtEl>
                                        <p:attrNameLst>
                                          <p:attrName>ppt_x</p:attrName>
                                        </p:attrNameLst>
                                      </p:cBhvr>
                                      <p:tavLst>
                                        <p:tav tm="0">
                                          <p:val>
                                            <p:strVal val="#ppt_x"/>
                                          </p:val>
                                        </p:tav>
                                        <p:tav tm="100000">
                                          <p:val>
                                            <p:strVal val="#ppt_x"/>
                                          </p:val>
                                        </p:tav>
                                      </p:tavLst>
                                    </p:anim>
                                    <p:anim calcmode="lin" valueType="num">
                                      <p:cBhvr additive="base">
                                        <p:cTn id="14" dur="500" fill="hold"/>
                                        <p:tgtEl>
                                          <p:spTgt spid="8294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948"/>
                                        </p:tgtEl>
                                        <p:attrNameLst>
                                          <p:attrName>style.visibility</p:attrName>
                                        </p:attrNameLst>
                                      </p:cBhvr>
                                      <p:to>
                                        <p:strVal val="visible"/>
                                      </p:to>
                                    </p:set>
                                    <p:anim calcmode="lin" valueType="num">
                                      <p:cBhvr additive="base">
                                        <p:cTn id="19" dur="500" fill="hold"/>
                                        <p:tgtEl>
                                          <p:spTgt spid="82948"/>
                                        </p:tgtEl>
                                        <p:attrNameLst>
                                          <p:attrName>ppt_x</p:attrName>
                                        </p:attrNameLst>
                                      </p:cBhvr>
                                      <p:tavLst>
                                        <p:tav tm="0">
                                          <p:val>
                                            <p:strVal val="#ppt_x"/>
                                          </p:val>
                                        </p:tav>
                                        <p:tav tm="100000">
                                          <p:val>
                                            <p:strVal val="#ppt_x"/>
                                          </p:val>
                                        </p:tav>
                                      </p:tavLst>
                                    </p:anim>
                                    <p:anim calcmode="lin" valueType="num">
                                      <p:cBhvr additive="base">
                                        <p:cTn id="20" dur="500" fill="hold"/>
                                        <p:tgtEl>
                                          <p:spTgt spid="8294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2949"/>
                                        </p:tgtEl>
                                        <p:attrNameLst>
                                          <p:attrName>style.visibility</p:attrName>
                                        </p:attrNameLst>
                                      </p:cBhvr>
                                      <p:to>
                                        <p:strVal val="visible"/>
                                      </p:to>
                                    </p:set>
                                    <p:anim calcmode="lin" valueType="num">
                                      <p:cBhvr additive="base">
                                        <p:cTn id="25" dur="500" fill="hold"/>
                                        <p:tgtEl>
                                          <p:spTgt spid="82949"/>
                                        </p:tgtEl>
                                        <p:attrNameLst>
                                          <p:attrName>ppt_x</p:attrName>
                                        </p:attrNameLst>
                                      </p:cBhvr>
                                      <p:tavLst>
                                        <p:tav tm="0">
                                          <p:val>
                                            <p:strVal val="#ppt_x"/>
                                          </p:val>
                                        </p:tav>
                                        <p:tav tm="100000">
                                          <p:val>
                                            <p:strVal val="#ppt_x"/>
                                          </p:val>
                                        </p:tav>
                                      </p:tavLst>
                                    </p:anim>
                                    <p:anim calcmode="lin" valueType="num">
                                      <p:cBhvr additive="base">
                                        <p:cTn id="26" dur="500" fill="hold"/>
                                        <p:tgtEl>
                                          <p:spTgt spid="8294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2950"/>
                                        </p:tgtEl>
                                        <p:attrNameLst>
                                          <p:attrName>style.visibility</p:attrName>
                                        </p:attrNameLst>
                                      </p:cBhvr>
                                      <p:to>
                                        <p:strVal val="visible"/>
                                      </p:to>
                                    </p:set>
                                    <p:anim calcmode="lin" valueType="num">
                                      <p:cBhvr additive="base">
                                        <p:cTn id="31" dur="500" fill="hold"/>
                                        <p:tgtEl>
                                          <p:spTgt spid="82950"/>
                                        </p:tgtEl>
                                        <p:attrNameLst>
                                          <p:attrName>ppt_x</p:attrName>
                                        </p:attrNameLst>
                                      </p:cBhvr>
                                      <p:tavLst>
                                        <p:tav tm="0">
                                          <p:val>
                                            <p:strVal val="#ppt_x"/>
                                          </p:val>
                                        </p:tav>
                                        <p:tav tm="100000">
                                          <p:val>
                                            <p:strVal val="#ppt_x"/>
                                          </p:val>
                                        </p:tav>
                                      </p:tavLst>
                                    </p:anim>
                                    <p:anim calcmode="lin" valueType="num">
                                      <p:cBhvr additive="base">
                                        <p:cTn id="32" dur="500" fill="hold"/>
                                        <p:tgtEl>
                                          <p:spTgt spid="829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6" grpId="0"/>
      <p:bldP spid="82947" grpId="0"/>
      <p:bldP spid="82948" grpId="0"/>
      <p:bldP spid="82949" grpId="0"/>
      <p:bldP spid="8295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标题 1"/>
          <p:cNvSpPr>
            <a:spLocks noGrp="1" noChangeArrowheads="1"/>
          </p:cNvSpPr>
          <p:nvPr>
            <p:ph type="title"/>
          </p:nvPr>
        </p:nvSpPr>
        <p:spPr>
          <a:xfrm>
            <a:off x="32937" y="750149"/>
            <a:ext cx="2100727" cy="731838"/>
          </a:xfrm>
        </p:spPr>
        <p:txBody>
          <a:bodyPr/>
          <a:lstStyle/>
          <a:p>
            <a:r>
              <a:rPr lang="zh-CN" altLang="en-US" sz="2800" smtClean="0"/>
              <a:t>遗传算法</a:t>
            </a:r>
          </a:p>
        </p:txBody>
      </p:sp>
      <p:sp>
        <p:nvSpPr>
          <p:cNvPr id="4" name="矩形 3"/>
          <p:cNvSpPr/>
          <p:nvPr/>
        </p:nvSpPr>
        <p:spPr>
          <a:xfrm>
            <a:off x="32937" y="1497913"/>
            <a:ext cx="2621280" cy="579120"/>
          </a:xfrm>
          <a:prstGeom prst="rect">
            <a:avLst/>
          </a:prstGeom>
          <a:noFill/>
          <a:ln>
            <a:noFill/>
          </a:ln>
        </p:spPr>
        <p:txBody>
          <a:bodyPr wrap="none">
            <a:spAutoFit/>
          </a:bodyPr>
          <a:lstStyle/>
          <a:p>
            <a:pPr algn="ctr"/>
            <a:r>
              <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cs typeface="+mn-ea"/>
              </a:rPr>
              <a:t>知识点回顾：</a:t>
            </a:r>
            <a:endParaRPr lang="zh-CN" altLang="en-US" sz="320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ndParaRPr>
          </a:p>
        </p:txBody>
      </p:sp>
      <p:sp>
        <p:nvSpPr>
          <p:cNvPr id="83971" name="文本框 4"/>
          <p:cNvSpPr txBox="1">
            <a:spLocks noChangeArrowheads="1"/>
          </p:cNvSpPr>
          <p:nvPr/>
        </p:nvSpPr>
        <p:spPr bwMode="auto">
          <a:xfrm>
            <a:off x="381110" y="2237074"/>
            <a:ext cx="861037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a:t>       </a:t>
            </a:r>
            <a:r>
              <a:rPr lang="zh-CN" altLang="en-US" sz="2400"/>
              <a:t>遗传算法作为一种优秀的搜索算法，在机器人的路径规划方面受到了广泛的重视和研究。其采用了生物进化论当中适者生存的思想，在搜索过程中不借助于外部条件，具备较强的全局搜索能力和较高的搜索效率。但是，基本的遗传算法在应用过程中会出现“收敛速度慢”和“早熟收敛”等问题。</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3971"/>
                                        </p:tgtEl>
                                        <p:attrNameLst>
                                          <p:attrName>style.visibility</p:attrName>
                                        </p:attrNameLst>
                                      </p:cBhvr>
                                      <p:to>
                                        <p:strVal val="visible"/>
                                      </p:to>
                                    </p:set>
                                    <p:anim calcmode="lin" valueType="num">
                                      <p:cBhvr additive="base">
                                        <p:cTn id="11" dur="500" fill="hold"/>
                                        <p:tgtEl>
                                          <p:spTgt spid="83971"/>
                                        </p:tgtEl>
                                        <p:attrNameLst>
                                          <p:attrName>ppt_x</p:attrName>
                                        </p:attrNameLst>
                                      </p:cBhvr>
                                      <p:tavLst>
                                        <p:tav tm="0">
                                          <p:val>
                                            <p:strVal val="#ppt_x"/>
                                          </p:val>
                                        </p:tav>
                                        <p:tav tm="100000">
                                          <p:val>
                                            <p:strVal val="#ppt_x"/>
                                          </p:val>
                                        </p:tav>
                                      </p:tavLst>
                                    </p:anim>
                                    <p:anim calcmode="lin" valueType="num">
                                      <p:cBhvr additive="base">
                                        <p:cTn id="12" dur="500" fill="hold"/>
                                        <p:tgtEl>
                                          <p:spTgt spid="839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397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标题 1"/>
          <p:cNvSpPr>
            <a:spLocks noGrp="1" noChangeArrowheads="1"/>
          </p:cNvSpPr>
          <p:nvPr>
            <p:ph type="title"/>
          </p:nvPr>
        </p:nvSpPr>
        <p:spPr/>
        <p:txBody>
          <a:bodyPr/>
          <a:lstStyle/>
          <a:p>
            <a:r>
              <a:rPr lang="zh-CN" altLang="en-US" sz="3600" smtClean="0"/>
              <a:t>采用简单图搜索法改进遗传算法</a:t>
            </a:r>
          </a:p>
        </p:txBody>
      </p:sp>
      <p:sp>
        <p:nvSpPr>
          <p:cNvPr id="84994" name="文本框 3"/>
          <p:cNvSpPr txBox="1">
            <a:spLocks noChangeArrowheads="1"/>
          </p:cNvSpPr>
          <p:nvPr/>
        </p:nvSpPr>
        <p:spPr bwMode="auto">
          <a:xfrm>
            <a:off x="304912" y="1516063"/>
            <a:ext cx="868657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400"/>
              <a:t>采用简单图搜索时，需采用链接图法对机器人的工作环境进行建模，当环境中的障碍物不太复杂时，采用链接图法可以大大降低环境建模的复杂性。</a:t>
            </a:r>
          </a:p>
        </p:txBody>
      </p:sp>
      <p:sp>
        <p:nvSpPr>
          <p:cNvPr id="84995" name="文本框 4"/>
          <p:cNvSpPr txBox="1">
            <a:spLocks noChangeArrowheads="1"/>
          </p:cNvSpPr>
          <p:nvPr/>
        </p:nvSpPr>
        <p:spPr bwMode="auto">
          <a:xfrm>
            <a:off x="696912" y="2732601"/>
            <a:ext cx="80659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a:t>采用链接图法建立环境模型需要使用以下假设：</a:t>
            </a:r>
          </a:p>
        </p:txBody>
      </p:sp>
      <p:sp>
        <p:nvSpPr>
          <p:cNvPr id="84996" name="文本框 5"/>
          <p:cNvSpPr txBox="1">
            <a:spLocks noChangeArrowheads="1"/>
          </p:cNvSpPr>
          <p:nvPr/>
        </p:nvSpPr>
        <p:spPr bwMode="auto">
          <a:xfrm>
            <a:off x="696912" y="3281529"/>
            <a:ext cx="6618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a:t>1）规划环境的边界及障碍物用凸多边形描述；</a:t>
            </a:r>
          </a:p>
        </p:txBody>
      </p:sp>
      <p:sp>
        <p:nvSpPr>
          <p:cNvPr id="84997" name="文本框 6"/>
          <p:cNvSpPr txBox="1">
            <a:spLocks noChangeArrowheads="1"/>
          </p:cNvSpPr>
          <p:nvPr/>
        </p:nvSpPr>
        <p:spPr bwMode="auto">
          <a:xfrm>
            <a:off x="696912" y="3941651"/>
            <a:ext cx="77611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a:t>2）将规划环境投影成为二维环境，即先不考虑高度信息；</a:t>
            </a:r>
          </a:p>
        </p:txBody>
      </p:sp>
      <p:sp>
        <p:nvSpPr>
          <p:cNvPr id="84998" name="文本框 7"/>
          <p:cNvSpPr txBox="1">
            <a:spLocks noChangeArrowheads="1"/>
          </p:cNvSpPr>
          <p:nvPr/>
        </p:nvSpPr>
        <p:spPr bwMode="auto">
          <a:xfrm>
            <a:off x="696912" y="4601773"/>
            <a:ext cx="7837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a:t>3）机器人在运动过程中可以被视为一点。</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ppt_x"/>
                                          </p:val>
                                        </p:tav>
                                        <p:tav tm="100000">
                                          <p:val>
                                            <p:strVal val="#ppt_x"/>
                                          </p:val>
                                        </p:tav>
                                      </p:tavLst>
                                    </p:anim>
                                    <p:anim calcmode="lin" valueType="num">
                                      <p:cBhvr additive="base">
                                        <p:cTn id="8" dur="500" fill="hold"/>
                                        <p:tgtEl>
                                          <p:spTgt spid="849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4995"/>
                                        </p:tgtEl>
                                        <p:attrNameLst>
                                          <p:attrName>style.visibility</p:attrName>
                                        </p:attrNameLst>
                                      </p:cBhvr>
                                      <p:to>
                                        <p:strVal val="visible"/>
                                      </p:to>
                                    </p:set>
                                    <p:anim calcmode="lin" valueType="num">
                                      <p:cBhvr additive="base">
                                        <p:cTn id="13" dur="500" fill="hold"/>
                                        <p:tgtEl>
                                          <p:spTgt spid="84995"/>
                                        </p:tgtEl>
                                        <p:attrNameLst>
                                          <p:attrName>ppt_x</p:attrName>
                                        </p:attrNameLst>
                                      </p:cBhvr>
                                      <p:tavLst>
                                        <p:tav tm="0">
                                          <p:val>
                                            <p:strVal val="#ppt_x"/>
                                          </p:val>
                                        </p:tav>
                                        <p:tav tm="100000">
                                          <p:val>
                                            <p:strVal val="#ppt_x"/>
                                          </p:val>
                                        </p:tav>
                                      </p:tavLst>
                                    </p:anim>
                                    <p:anim calcmode="lin" valueType="num">
                                      <p:cBhvr additive="base">
                                        <p:cTn id="14" dur="500" fill="hold"/>
                                        <p:tgtEl>
                                          <p:spTgt spid="8499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4996"/>
                                        </p:tgtEl>
                                        <p:attrNameLst>
                                          <p:attrName>style.visibility</p:attrName>
                                        </p:attrNameLst>
                                      </p:cBhvr>
                                      <p:to>
                                        <p:strVal val="visible"/>
                                      </p:to>
                                    </p:set>
                                    <p:anim calcmode="lin" valueType="num">
                                      <p:cBhvr additive="base">
                                        <p:cTn id="19" dur="500" fill="hold"/>
                                        <p:tgtEl>
                                          <p:spTgt spid="84996"/>
                                        </p:tgtEl>
                                        <p:attrNameLst>
                                          <p:attrName>ppt_x</p:attrName>
                                        </p:attrNameLst>
                                      </p:cBhvr>
                                      <p:tavLst>
                                        <p:tav tm="0">
                                          <p:val>
                                            <p:strVal val="#ppt_x"/>
                                          </p:val>
                                        </p:tav>
                                        <p:tav tm="100000">
                                          <p:val>
                                            <p:strVal val="#ppt_x"/>
                                          </p:val>
                                        </p:tav>
                                      </p:tavLst>
                                    </p:anim>
                                    <p:anim calcmode="lin" valueType="num">
                                      <p:cBhvr additive="base">
                                        <p:cTn id="20" dur="500" fill="hold"/>
                                        <p:tgtEl>
                                          <p:spTgt spid="8499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4997"/>
                                        </p:tgtEl>
                                        <p:attrNameLst>
                                          <p:attrName>style.visibility</p:attrName>
                                        </p:attrNameLst>
                                      </p:cBhvr>
                                      <p:to>
                                        <p:strVal val="visible"/>
                                      </p:to>
                                    </p:set>
                                    <p:anim calcmode="lin" valueType="num">
                                      <p:cBhvr additive="base">
                                        <p:cTn id="25" dur="500" fill="hold"/>
                                        <p:tgtEl>
                                          <p:spTgt spid="84997"/>
                                        </p:tgtEl>
                                        <p:attrNameLst>
                                          <p:attrName>ppt_x</p:attrName>
                                        </p:attrNameLst>
                                      </p:cBhvr>
                                      <p:tavLst>
                                        <p:tav tm="0">
                                          <p:val>
                                            <p:strVal val="#ppt_x"/>
                                          </p:val>
                                        </p:tav>
                                        <p:tav tm="100000">
                                          <p:val>
                                            <p:strVal val="#ppt_x"/>
                                          </p:val>
                                        </p:tav>
                                      </p:tavLst>
                                    </p:anim>
                                    <p:anim calcmode="lin" valueType="num">
                                      <p:cBhvr additive="base">
                                        <p:cTn id="26" dur="500" fill="hold"/>
                                        <p:tgtEl>
                                          <p:spTgt spid="8499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4998"/>
                                        </p:tgtEl>
                                        <p:attrNameLst>
                                          <p:attrName>style.visibility</p:attrName>
                                        </p:attrNameLst>
                                      </p:cBhvr>
                                      <p:to>
                                        <p:strVal val="visible"/>
                                      </p:to>
                                    </p:set>
                                    <p:anim calcmode="lin" valueType="num">
                                      <p:cBhvr additive="base">
                                        <p:cTn id="31" dur="500" fill="hold"/>
                                        <p:tgtEl>
                                          <p:spTgt spid="84998"/>
                                        </p:tgtEl>
                                        <p:attrNameLst>
                                          <p:attrName>ppt_x</p:attrName>
                                        </p:attrNameLst>
                                      </p:cBhvr>
                                      <p:tavLst>
                                        <p:tav tm="0">
                                          <p:val>
                                            <p:strVal val="#ppt_x"/>
                                          </p:val>
                                        </p:tav>
                                        <p:tav tm="100000">
                                          <p:val>
                                            <p:strVal val="#ppt_x"/>
                                          </p:val>
                                        </p:tav>
                                      </p:tavLst>
                                    </p:anim>
                                    <p:anim calcmode="lin" valueType="num">
                                      <p:cBhvr additive="base">
                                        <p:cTn id="32" dur="500" fill="hold"/>
                                        <p:tgtEl>
                                          <p:spTgt spid="849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p:bldP spid="84995" grpId="0"/>
      <p:bldP spid="84996" grpId="0"/>
      <p:bldP spid="84997" grpId="0"/>
      <p:bldP spid="8499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文本框 3"/>
          <p:cNvSpPr txBox="1">
            <a:spLocks noChangeArrowheads="1"/>
          </p:cNvSpPr>
          <p:nvPr/>
        </p:nvSpPr>
        <p:spPr bwMode="auto">
          <a:xfrm>
            <a:off x="492243" y="1562654"/>
            <a:ext cx="31273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链接图法对环境建模的过程：</a:t>
            </a:r>
          </a:p>
        </p:txBody>
      </p:sp>
      <p:sp>
        <p:nvSpPr>
          <p:cNvPr id="87042" name="标题 4"/>
          <p:cNvSpPr>
            <a:spLocks noGrp="1" noChangeArrowheads="1"/>
          </p:cNvSpPr>
          <p:nvPr>
            <p:ph type="title"/>
          </p:nvPr>
        </p:nvSpPr>
        <p:spPr>
          <a:xfrm>
            <a:off x="76318" y="762070"/>
            <a:ext cx="7086600" cy="731838"/>
          </a:xfrm>
        </p:spPr>
        <p:txBody>
          <a:bodyPr/>
          <a:lstStyle/>
          <a:p>
            <a:r>
              <a:rPr lang="zh-CN" altLang="en-US" sz="2800" smtClean="0"/>
              <a:t>采用简单图搜索法改进遗传算法</a:t>
            </a:r>
          </a:p>
        </p:txBody>
      </p:sp>
      <p:sp>
        <p:nvSpPr>
          <p:cNvPr id="86019" name="文本框 5"/>
          <p:cNvSpPr txBox="1">
            <a:spLocks noChangeArrowheads="1"/>
          </p:cNvSpPr>
          <p:nvPr/>
        </p:nvSpPr>
        <p:spPr bwMode="auto">
          <a:xfrm>
            <a:off x="823913" y="2061472"/>
            <a:ext cx="49879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1）利用直线将环境自由空间划分为凸多边形；</a:t>
            </a:r>
          </a:p>
        </p:txBody>
      </p:sp>
      <p:sp>
        <p:nvSpPr>
          <p:cNvPr id="86020" name="文本框 6"/>
          <p:cNvSpPr txBox="1">
            <a:spLocks noChangeArrowheads="1"/>
          </p:cNvSpPr>
          <p:nvPr/>
        </p:nvSpPr>
        <p:spPr bwMode="auto">
          <a:xfrm>
            <a:off x="823913" y="2496931"/>
            <a:ext cx="4371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2）设置各链接线中点为可能的路径点；</a:t>
            </a:r>
          </a:p>
        </p:txBody>
      </p:sp>
      <p:sp>
        <p:nvSpPr>
          <p:cNvPr id="86021" name="文本框 7"/>
          <p:cNvSpPr txBox="1">
            <a:spLocks noChangeArrowheads="1"/>
          </p:cNvSpPr>
          <p:nvPr/>
        </p:nvSpPr>
        <p:spPr bwMode="auto">
          <a:xfrm>
            <a:off x="823913" y="2909681"/>
            <a:ext cx="50990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3）相互连接各突变型区域所有可能的路径点。</a:t>
            </a:r>
          </a:p>
        </p:txBody>
      </p:sp>
      <p:graphicFrame>
        <p:nvGraphicFramePr>
          <p:cNvPr id="86022" name="对象 1073742946"/>
          <p:cNvGraphicFramePr>
            <a:graphicFrameLocks/>
          </p:cNvGraphicFramePr>
          <p:nvPr/>
        </p:nvGraphicFramePr>
        <p:xfrm>
          <a:off x="1778000" y="3810000"/>
          <a:ext cx="5280025" cy="2209800"/>
        </p:xfrm>
        <a:graphic>
          <a:graphicData uri="http://schemas.openxmlformats.org/presentationml/2006/ole">
            <mc:AlternateContent xmlns:mc="http://schemas.openxmlformats.org/markup-compatibility/2006">
              <mc:Choice xmlns:v="urn:schemas-microsoft-com:vml" Requires="v">
                <p:oleObj spid="_x0000_s87078" r:id="rId3" imgW="3593160" imgH="1362600" progId="Visio.Drawing.11">
                  <p:embed/>
                </p:oleObj>
              </mc:Choice>
              <mc:Fallback>
                <p:oleObj r:id="rId3" imgW="3593160" imgH="1362600" progId="Visio.Drawing.11">
                  <p:embed/>
                  <p:pic>
                    <p:nvPicPr>
                      <p:cNvPr id="0" name="对象 107374294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000" y="3810000"/>
                        <a:ext cx="52800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6023" name="文本框 8"/>
          <p:cNvSpPr txBox="1">
            <a:spLocks noChangeArrowheads="1"/>
          </p:cNvSpPr>
          <p:nvPr/>
        </p:nvSpPr>
        <p:spPr bwMode="auto">
          <a:xfrm>
            <a:off x="3106738" y="6067425"/>
            <a:ext cx="30162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障碍物环境空间及其链接图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6017"/>
                                        </p:tgtEl>
                                        <p:attrNameLst>
                                          <p:attrName>style.visibility</p:attrName>
                                        </p:attrNameLst>
                                      </p:cBhvr>
                                      <p:to>
                                        <p:strVal val="visible"/>
                                      </p:to>
                                    </p:set>
                                    <p:anim calcmode="lin" valueType="num">
                                      <p:cBhvr additive="base">
                                        <p:cTn id="7" dur="500" fill="hold"/>
                                        <p:tgtEl>
                                          <p:spTgt spid="86017"/>
                                        </p:tgtEl>
                                        <p:attrNameLst>
                                          <p:attrName>ppt_x</p:attrName>
                                        </p:attrNameLst>
                                      </p:cBhvr>
                                      <p:tavLst>
                                        <p:tav tm="0">
                                          <p:val>
                                            <p:strVal val="#ppt_x"/>
                                          </p:val>
                                        </p:tav>
                                        <p:tav tm="100000">
                                          <p:val>
                                            <p:strVal val="#ppt_x"/>
                                          </p:val>
                                        </p:tav>
                                      </p:tavLst>
                                    </p:anim>
                                    <p:anim calcmode="lin" valueType="num">
                                      <p:cBhvr additive="base">
                                        <p:cTn id="8" dur="500" fill="hold"/>
                                        <p:tgtEl>
                                          <p:spTgt spid="860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6019"/>
                                        </p:tgtEl>
                                        <p:attrNameLst>
                                          <p:attrName>style.visibility</p:attrName>
                                        </p:attrNameLst>
                                      </p:cBhvr>
                                      <p:to>
                                        <p:strVal val="visible"/>
                                      </p:to>
                                    </p:set>
                                    <p:anim calcmode="lin" valueType="num">
                                      <p:cBhvr additive="base">
                                        <p:cTn id="13" dur="500" fill="hold"/>
                                        <p:tgtEl>
                                          <p:spTgt spid="86019"/>
                                        </p:tgtEl>
                                        <p:attrNameLst>
                                          <p:attrName>ppt_x</p:attrName>
                                        </p:attrNameLst>
                                      </p:cBhvr>
                                      <p:tavLst>
                                        <p:tav tm="0">
                                          <p:val>
                                            <p:strVal val="#ppt_x"/>
                                          </p:val>
                                        </p:tav>
                                        <p:tav tm="100000">
                                          <p:val>
                                            <p:strVal val="#ppt_x"/>
                                          </p:val>
                                        </p:tav>
                                      </p:tavLst>
                                    </p:anim>
                                    <p:anim calcmode="lin" valueType="num">
                                      <p:cBhvr additive="base">
                                        <p:cTn id="14" dur="500" fill="hold"/>
                                        <p:tgtEl>
                                          <p:spTgt spid="860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6020"/>
                                        </p:tgtEl>
                                        <p:attrNameLst>
                                          <p:attrName>style.visibility</p:attrName>
                                        </p:attrNameLst>
                                      </p:cBhvr>
                                      <p:to>
                                        <p:strVal val="visible"/>
                                      </p:to>
                                    </p:set>
                                    <p:anim calcmode="lin" valueType="num">
                                      <p:cBhvr additive="base">
                                        <p:cTn id="19" dur="500" fill="hold"/>
                                        <p:tgtEl>
                                          <p:spTgt spid="86020"/>
                                        </p:tgtEl>
                                        <p:attrNameLst>
                                          <p:attrName>ppt_x</p:attrName>
                                        </p:attrNameLst>
                                      </p:cBhvr>
                                      <p:tavLst>
                                        <p:tav tm="0">
                                          <p:val>
                                            <p:strVal val="#ppt_x"/>
                                          </p:val>
                                        </p:tav>
                                        <p:tav tm="100000">
                                          <p:val>
                                            <p:strVal val="#ppt_x"/>
                                          </p:val>
                                        </p:tav>
                                      </p:tavLst>
                                    </p:anim>
                                    <p:anim calcmode="lin" valueType="num">
                                      <p:cBhvr additive="base">
                                        <p:cTn id="20" dur="500" fill="hold"/>
                                        <p:tgtEl>
                                          <p:spTgt spid="8602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6021"/>
                                        </p:tgtEl>
                                        <p:attrNameLst>
                                          <p:attrName>style.visibility</p:attrName>
                                        </p:attrNameLst>
                                      </p:cBhvr>
                                      <p:to>
                                        <p:strVal val="visible"/>
                                      </p:to>
                                    </p:set>
                                    <p:anim calcmode="lin" valueType="num">
                                      <p:cBhvr additive="base">
                                        <p:cTn id="25" dur="500" fill="hold"/>
                                        <p:tgtEl>
                                          <p:spTgt spid="86021"/>
                                        </p:tgtEl>
                                        <p:attrNameLst>
                                          <p:attrName>ppt_x</p:attrName>
                                        </p:attrNameLst>
                                      </p:cBhvr>
                                      <p:tavLst>
                                        <p:tav tm="0">
                                          <p:val>
                                            <p:strVal val="#ppt_x"/>
                                          </p:val>
                                        </p:tav>
                                        <p:tav tm="100000">
                                          <p:val>
                                            <p:strVal val="#ppt_x"/>
                                          </p:val>
                                        </p:tav>
                                      </p:tavLst>
                                    </p:anim>
                                    <p:anim calcmode="lin" valueType="num">
                                      <p:cBhvr additive="base">
                                        <p:cTn id="26" dur="500" fill="hold"/>
                                        <p:tgtEl>
                                          <p:spTgt spid="8602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86022"/>
                                        </p:tgtEl>
                                        <p:attrNameLst>
                                          <p:attrName>style.visibility</p:attrName>
                                        </p:attrNameLst>
                                      </p:cBhvr>
                                      <p:to>
                                        <p:strVal val="visible"/>
                                      </p:to>
                                    </p:set>
                                    <p:anim calcmode="lin" valueType="num">
                                      <p:cBhvr additive="base">
                                        <p:cTn id="31" dur="500" fill="hold"/>
                                        <p:tgtEl>
                                          <p:spTgt spid="86022"/>
                                        </p:tgtEl>
                                        <p:attrNameLst>
                                          <p:attrName>ppt_x</p:attrName>
                                        </p:attrNameLst>
                                      </p:cBhvr>
                                      <p:tavLst>
                                        <p:tav tm="0">
                                          <p:val>
                                            <p:strVal val="#ppt_x"/>
                                          </p:val>
                                        </p:tav>
                                        <p:tav tm="100000">
                                          <p:val>
                                            <p:strVal val="#ppt_x"/>
                                          </p:val>
                                        </p:tav>
                                      </p:tavLst>
                                    </p:anim>
                                    <p:anim calcmode="lin" valueType="num">
                                      <p:cBhvr additive="base">
                                        <p:cTn id="32" dur="500" fill="hold"/>
                                        <p:tgtEl>
                                          <p:spTgt spid="860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6023"/>
                                        </p:tgtEl>
                                        <p:attrNameLst>
                                          <p:attrName>style.visibility</p:attrName>
                                        </p:attrNameLst>
                                      </p:cBhvr>
                                      <p:to>
                                        <p:strVal val="visible"/>
                                      </p:to>
                                    </p:set>
                                    <p:anim calcmode="lin" valueType="num">
                                      <p:cBhvr additive="base">
                                        <p:cTn id="35" dur="500" fill="hold"/>
                                        <p:tgtEl>
                                          <p:spTgt spid="86023"/>
                                        </p:tgtEl>
                                        <p:attrNameLst>
                                          <p:attrName>ppt_x</p:attrName>
                                        </p:attrNameLst>
                                      </p:cBhvr>
                                      <p:tavLst>
                                        <p:tav tm="0">
                                          <p:val>
                                            <p:strVal val="#ppt_x"/>
                                          </p:val>
                                        </p:tav>
                                        <p:tav tm="100000">
                                          <p:val>
                                            <p:strVal val="#ppt_x"/>
                                          </p:val>
                                        </p:tav>
                                      </p:tavLst>
                                    </p:anim>
                                    <p:anim calcmode="lin" valueType="num">
                                      <p:cBhvr additive="base">
                                        <p:cTn id="36" dur="500" fill="hold"/>
                                        <p:tgtEl>
                                          <p:spTgt spid="860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7" grpId="0"/>
      <p:bldP spid="86019" grpId="0"/>
      <p:bldP spid="86020" grpId="0"/>
      <p:bldP spid="86021" grpId="0"/>
      <p:bldP spid="8602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标题 4"/>
          <p:cNvSpPr>
            <a:spLocks noGrp="1" noChangeArrowheads="1"/>
          </p:cNvSpPr>
          <p:nvPr>
            <p:ph type="title"/>
          </p:nvPr>
        </p:nvSpPr>
        <p:spPr>
          <a:xfrm>
            <a:off x="13270" y="715962"/>
            <a:ext cx="5333860" cy="731838"/>
          </a:xfrm>
        </p:spPr>
        <p:txBody>
          <a:bodyPr/>
          <a:lstStyle/>
          <a:p>
            <a:r>
              <a:rPr lang="zh-CN" altLang="en-US" sz="2800" smtClean="0"/>
              <a:t>采用简单图搜索法改进遗传算法</a:t>
            </a:r>
          </a:p>
        </p:txBody>
      </p:sp>
      <p:graphicFrame>
        <p:nvGraphicFramePr>
          <p:cNvPr id="87042" name="对象 1073742946"/>
          <p:cNvGraphicFramePr>
            <a:graphicFrameLocks/>
          </p:cNvGraphicFramePr>
          <p:nvPr/>
        </p:nvGraphicFramePr>
        <p:xfrm>
          <a:off x="1828800" y="1981200"/>
          <a:ext cx="5280025" cy="2209800"/>
        </p:xfrm>
        <a:graphic>
          <a:graphicData uri="http://schemas.openxmlformats.org/presentationml/2006/ole">
            <mc:AlternateContent xmlns:mc="http://schemas.openxmlformats.org/markup-compatibility/2006">
              <mc:Choice xmlns:v="urn:schemas-microsoft-com:vml" Requires="v">
                <p:oleObj spid="_x0000_s88106" r:id="rId3" imgW="3593160" imgH="1362600" progId="Visio.Drawing.11">
                  <p:embed/>
                </p:oleObj>
              </mc:Choice>
              <mc:Fallback>
                <p:oleObj r:id="rId3" imgW="3593160" imgH="1362600" progId="Visio.Drawing.11">
                  <p:embed/>
                  <p:pic>
                    <p:nvPicPr>
                      <p:cNvPr id="0" name="对象 107374294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1981200"/>
                        <a:ext cx="52800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7043" name="文本框 3"/>
          <p:cNvSpPr txBox="1">
            <a:spLocks noChangeArrowheads="1"/>
          </p:cNvSpPr>
          <p:nvPr/>
        </p:nvSpPr>
        <p:spPr bwMode="auto">
          <a:xfrm>
            <a:off x="288924" y="4267200"/>
            <a:ext cx="87025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可以使用图论中的最短路径算法求出上述网络图的最短路径作为初始路径。</a:t>
            </a:r>
          </a:p>
        </p:txBody>
      </p:sp>
      <p:sp>
        <p:nvSpPr>
          <p:cNvPr id="87044" name="文本框 5"/>
          <p:cNvSpPr txBox="1">
            <a:spLocks noChangeArrowheads="1"/>
          </p:cNvSpPr>
          <p:nvPr/>
        </p:nvSpPr>
        <p:spPr bwMode="auto">
          <a:xfrm>
            <a:off x="300038" y="4867275"/>
            <a:ext cx="884396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a:t>       </a:t>
            </a:r>
            <a:r>
              <a:rPr lang="zh-CN" altLang="en-US" sz="2000"/>
              <a:t>假设通过最短路径法已经获得了最短路径P1P2P3P4…PT，其中P1为起点，PT为终点。由于链接图法连接的只是凸多边形的中点，最短路径法所得的路径并非是最优的路径，因此需继续使用遗传算法对其进行优化，具体的优化过程就是对起始点和终点之间的各点位置进行调整。</a:t>
            </a:r>
          </a:p>
        </p:txBody>
      </p:sp>
      <p:cxnSp>
        <p:nvCxnSpPr>
          <p:cNvPr id="8" name="直接连接符 7"/>
          <p:cNvCxnSpPr/>
          <p:nvPr/>
        </p:nvCxnSpPr>
        <p:spPr>
          <a:xfrm flipV="1">
            <a:off x="4724400" y="2667000"/>
            <a:ext cx="457200" cy="2286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181600" y="2667000"/>
            <a:ext cx="76200" cy="762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257800" y="2755900"/>
            <a:ext cx="914400" cy="2159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6172200" y="2895600"/>
            <a:ext cx="228600" cy="889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400800" y="2667000"/>
            <a:ext cx="304800" cy="2413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6705600" y="2362200"/>
            <a:ext cx="152400" cy="30480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additive="base">
                                        <p:cTn id="7" dur="500" fill="hold"/>
                                        <p:tgtEl>
                                          <p:spTgt spid="87043"/>
                                        </p:tgtEl>
                                        <p:attrNameLst>
                                          <p:attrName>ppt_x</p:attrName>
                                        </p:attrNameLst>
                                      </p:cBhvr>
                                      <p:tavLst>
                                        <p:tav tm="0">
                                          <p:val>
                                            <p:strVal val="#ppt_x"/>
                                          </p:val>
                                        </p:tav>
                                        <p:tav tm="100000">
                                          <p:val>
                                            <p:strVal val="#ppt_x"/>
                                          </p:val>
                                        </p:tav>
                                      </p:tavLst>
                                    </p:anim>
                                    <p:anim calcmode="lin" valueType="num">
                                      <p:cBhvr additive="base">
                                        <p:cTn id="8" dur="500" fill="hold"/>
                                        <p:tgtEl>
                                          <p:spTgt spid="870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7042"/>
                                        </p:tgtEl>
                                        <p:attrNameLst>
                                          <p:attrName>style.visibility</p:attrName>
                                        </p:attrNameLst>
                                      </p:cBhvr>
                                      <p:to>
                                        <p:strVal val="visible"/>
                                      </p:to>
                                    </p:set>
                                    <p:anim calcmode="lin" valueType="num">
                                      <p:cBhvr additive="base">
                                        <p:cTn id="13" dur="500" fill="hold"/>
                                        <p:tgtEl>
                                          <p:spTgt spid="87042"/>
                                        </p:tgtEl>
                                        <p:attrNameLst>
                                          <p:attrName>ppt_x</p:attrName>
                                        </p:attrNameLst>
                                      </p:cBhvr>
                                      <p:tavLst>
                                        <p:tav tm="0">
                                          <p:val>
                                            <p:strVal val="#ppt_x"/>
                                          </p:val>
                                        </p:tav>
                                        <p:tav tm="100000">
                                          <p:val>
                                            <p:strVal val="#ppt_x"/>
                                          </p:val>
                                        </p:tav>
                                      </p:tavLst>
                                    </p:anim>
                                    <p:anim calcmode="lin" valueType="num">
                                      <p:cBhvr additive="base">
                                        <p:cTn id="14"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7044"/>
                                        </p:tgtEl>
                                        <p:attrNameLst>
                                          <p:attrName>style.visibility</p:attrName>
                                        </p:attrNameLst>
                                      </p:cBhvr>
                                      <p:to>
                                        <p:strVal val="visible"/>
                                      </p:to>
                                    </p:set>
                                    <p:anim calcmode="lin" valueType="num">
                                      <p:cBhvr additive="base">
                                        <p:cTn id="19" dur="500" fill="hold"/>
                                        <p:tgtEl>
                                          <p:spTgt spid="87044"/>
                                        </p:tgtEl>
                                        <p:attrNameLst>
                                          <p:attrName>ppt_x</p:attrName>
                                        </p:attrNameLst>
                                      </p:cBhvr>
                                      <p:tavLst>
                                        <p:tav tm="0">
                                          <p:val>
                                            <p:strVal val="#ppt_x"/>
                                          </p:val>
                                        </p:tav>
                                        <p:tav tm="100000">
                                          <p:val>
                                            <p:strVal val="#ppt_x"/>
                                          </p:val>
                                        </p:tav>
                                      </p:tavLst>
                                    </p:anim>
                                    <p:anim calcmode="lin" valueType="num">
                                      <p:cBhvr additive="base">
                                        <p:cTn id="20" dur="500" fill="hold"/>
                                        <p:tgtEl>
                                          <p:spTgt spid="870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p:bldP spid="8704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标题 4"/>
          <p:cNvSpPr>
            <a:spLocks noGrp="1" noChangeArrowheads="1"/>
          </p:cNvSpPr>
          <p:nvPr>
            <p:ph type="title"/>
          </p:nvPr>
        </p:nvSpPr>
        <p:spPr>
          <a:xfrm>
            <a:off x="36" y="609674"/>
            <a:ext cx="5257746" cy="731838"/>
          </a:xfrm>
        </p:spPr>
        <p:txBody>
          <a:bodyPr/>
          <a:lstStyle/>
          <a:p>
            <a:r>
              <a:rPr lang="zh-CN" altLang="en-US" sz="2800" smtClean="0"/>
              <a:t>采用简单图搜索法改进遗传算法</a:t>
            </a:r>
          </a:p>
        </p:txBody>
      </p:sp>
      <p:sp>
        <p:nvSpPr>
          <p:cNvPr id="88066" name="文本框 3"/>
          <p:cNvSpPr txBox="1">
            <a:spLocks noChangeArrowheads="1"/>
          </p:cNvSpPr>
          <p:nvPr/>
        </p:nvSpPr>
        <p:spPr bwMode="auto">
          <a:xfrm>
            <a:off x="305593" y="1318355"/>
            <a:ext cx="774223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对第P</a:t>
            </a:r>
            <a:r>
              <a:rPr lang="zh-CN" altLang="en-US" sz="2000" baseline="-25000">
                <a:latin typeface="Times New Roman" panose="02020603050405020304" pitchFamily="18" charset="0"/>
                <a:cs typeface="Times New Roman" panose="02020603050405020304" pitchFamily="18" charset="0"/>
              </a:rPr>
              <a:t>i</a:t>
            </a:r>
            <a:r>
              <a:rPr lang="zh-CN" altLang="en-US" sz="2000">
                <a:latin typeface="Times New Roman" panose="02020603050405020304" pitchFamily="18" charset="0"/>
                <a:cs typeface="Times New Roman" panose="02020603050405020304" pitchFamily="18" charset="0"/>
              </a:rPr>
              <a:t>个路径点（i=2，3，…，T-1）,假设该点所在的直线段两端点的坐标为P</a:t>
            </a:r>
            <a:r>
              <a:rPr lang="zh-CN" altLang="en-US" sz="2000" baseline="-25000">
                <a:latin typeface="Times New Roman" panose="02020603050405020304" pitchFamily="18" charset="0"/>
                <a:cs typeface="Times New Roman" panose="02020603050405020304" pitchFamily="18" charset="0"/>
              </a:rPr>
              <a:t>i1</a:t>
            </a:r>
            <a:r>
              <a:rPr lang="zh-CN" altLang="en-US" sz="2000">
                <a:latin typeface="Times New Roman" panose="02020603050405020304" pitchFamily="18" charset="0"/>
                <a:cs typeface="Times New Roman" panose="02020603050405020304" pitchFamily="18" charset="0"/>
              </a:rPr>
              <a:t>和P</a:t>
            </a:r>
            <a:r>
              <a:rPr lang="zh-CN" altLang="en-US" sz="2000" baseline="-25000">
                <a:latin typeface="Times New Roman" panose="02020603050405020304" pitchFamily="18" charset="0"/>
                <a:cs typeface="Times New Roman" panose="02020603050405020304" pitchFamily="18" charset="0"/>
              </a:rPr>
              <a:t>i2</a:t>
            </a:r>
            <a:r>
              <a:rPr lang="zh-CN" altLang="en-US" sz="2000">
                <a:latin typeface="Times New Roman" panose="02020603050405020304" pitchFamily="18" charset="0"/>
                <a:cs typeface="Times New Roman" panose="02020603050405020304" pitchFamily="18" charset="0"/>
              </a:rPr>
              <a:t>，则P</a:t>
            </a:r>
            <a:r>
              <a:rPr lang="zh-CN" altLang="en-US" sz="2000" baseline="-25000">
                <a:latin typeface="Times New Roman" panose="02020603050405020304" pitchFamily="18" charset="0"/>
                <a:cs typeface="Times New Roman" panose="02020603050405020304" pitchFamily="18" charset="0"/>
              </a:rPr>
              <a:t>i</a:t>
            </a:r>
            <a:r>
              <a:rPr lang="zh-CN" altLang="en-US" sz="2000">
                <a:latin typeface="Times New Roman" panose="02020603050405020304" pitchFamily="18" charset="0"/>
                <a:cs typeface="Times New Roman" panose="02020603050405020304" pitchFamily="18" charset="0"/>
              </a:rPr>
              <a:t>的坐标可以由下式表示：</a:t>
            </a:r>
          </a:p>
        </p:txBody>
      </p:sp>
      <p:graphicFrame>
        <p:nvGraphicFramePr>
          <p:cNvPr id="88067" name="对象 63"/>
          <p:cNvGraphicFramePr>
            <a:graphicFrameLocks noChangeAspect="1"/>
          </p:cNvGraphicFramePr>
          <p:nvPr>
            <p:extLst>
              <p:ext uri="{D42A27DB-BD31-4B8C-83A1-F6EECF244321}">
                <p14:modId xmlns:p14="http://schemas.microsoft.com/office/powerpoint/2010/main" val="2811329278"/>
              </p:ext>
            </p:extLst>
          </p:nvPr>
        </p:nvGraphicFramePr>
        <p:xfrm>
          <a:off x="931862" y="2281259"/>
          <a:ext cx="6489700" cy="523875"/>
        </p:xfrm>
        <a:graphic>
          <a:graphicData uri="http://schemas.openxmlformats.org/presentationml/2006/ole">
            <mc:AlternateContent xmlns:mc="http://schemas.openxmlformats.org/markup-compatibility/2006">
              <mc:Choice xmlns:v="urn:schemas-microsoft-com:vml" Requires="v">
                <p:oleObj spid="_x0000_s89154" r:id="rId3" imgW="2832077" imgH="228917" progId="Equation.KSEE3">
                  <p:embed/>
                </p:oleObj>
              </mc:Choice>
              <mc:Fallback>
                <p:oleObj r:id="rId3" imgW="2832077" imgH="228917" progId="Equation.KSEE3">
                  <p:embed/>
                  <p:pic>
                    <p:nvPicPr>
                      <p:cNvPr id="0" name="对象 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862" y="2281259"/>
                        <a:ext cx="6489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8068" name="文本框 5"/>
          <p:cNvSpPr txBox="1">
            <a:spLocks noChangeArrowheads="1"/>
          </p:cNvSpPr>
          <p:nvPr/>
        </p:nvSpPr>
        <p:spPr bwMode="auto">
          <a:xfrm>
            <a:off x="386556" y="3088828"/>
            <a:ext cx="7661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t>       </a:t>
            </a:r>
            <a:r>
              <a:rPr lang="zh-CN" altLang="en-US" sz="2000"/>
              <a:t>求出t</a:t>
            </a:r>
            <a:r>
              <a:rPr lang="zh-CN" altLang="en-US" sz="2000" baseline="-25000"/>
              <a:t>i</a:t>
            </a:r>
            <a:r>
              <a:rPr lang="zh-CN" altLang="en-US" sz="2000"/>
              <a:t>的值即可确定Pi的值，将Pi定义为新的路径点，依次连接即可得到最优的路径。需要注意的是，机器人运行过程中的起点和终点不参与调整，此时个体的编码样式可为：</a:t>
            </a:r>
          </a:p>
        </p:txBody>
      </p:sp>
      <p:graphicFrame>
        <p:nvGraphicFramePr>
          <p:cNvPr id="88069" name="对象 64"/>
          <p:cNvGraphicFramePr>
            <a:graphicFrameLocks noChangeAspect="1"/>
          </p:cNvGraphicFramePr>
          <p:nvPr>
            <p:extLst>
              <p:ext uri="{D42A27DB-BD31-4B8C-83A1-F6EECF244321}">
                <p14:modId xmlns:p14="http://schemas.microsoft.com/office/powerpoint/2010/main" val="1117811378"/>
              </p:ext>
            </p:extLst>
          </p:nvPr>
        </p:nvGraphicFramePr>
        <p:xfrm>
          <a:off x="2475705" y="4120994"/>
          <a:ext cx="3482975" cy="674688"/>
        </p:xfrm>
        <a:graphic>
          <a:graphicData uri="http://schemas.openxmlformats.org/presentationml/2006/ole">
            <mc:AlternateContent xmlns:mc="http://schemas.openxmlformats.org/markup-compatibility/2006">
              <mc:Choice xmlns:v="urn:schemas-microsoft-com:vml" Requires="v">
                <p:oleObj spid="_x0000_s89155" r:id="rId5" imgW="1193329" imgH="231281" progId="Equation.KSEE3">
                  <p:embed/>
                </p:oleObj>
              </mc:Choice>
              <mc:Fallback>
                <p:oleObj r:id="rId5" imgW="1193329" imgH="231281" progId="Equation.KSEE3">
                  <p:embed/>
                  <p:pic>
                    <p:nvPicPr>
                      <p:cNvPr id="0" name="对象 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5705" y="4120994"/>
                        <a:ext cx="3482975"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066"/>
                                        </p:tgtEl>
                                        <p:attrNameLst>
                                          <p:attrName>style.visibility</p:attrName>
                                        </p:attrNameLst>
                                      </p:cBhvr>
                                      <p:to>
                                        <p:strVal val="visible"/>
                                      </p:to>
                                    </p:set>
                                    <p:anim calcmode="lin" valueType="num">
                                      <p:cBhvr additive="base">
                                        <p:cTn id="7" dur="500" fill="hold"/>
                                        <p:tgtEl>
                                          <p:spTgt spid="88066"/>
                                        </p:tgtEl>
                                        <p:attrNameLst>
                                          <p:attrName>ppt_x</p:attrName>
                                        </p:attrNameLst>
                                      </p:cBhvr>
                                      <p:tavLst>
                                        <p:tav tm="0">
                                          <p:val>
                                            <p:strVal val="#ppt_x"/>
                                          </p:val>
                                        </p:tav>
                                        <p:tav tm="100000">
                                          <p:val>
                                            <p:strVal val="#ppt_x"/>
                                          </p:val>
                                        </p:tav>
                                      </p:tavLst>
                                    </p:anim>
                                    <p:anim calcmode="lin" valueType="num">
                                      <p:cBhvr additive="base">
                                        <p:cTn id="8" dur="500" fill="hold"/>
                                        <p:tgtEl>
                                          <p:spTgt spid="8806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8067"/>
                                        </p:tgtEl>
                                        <p:attrNameLst>
                                          <p:attrName>style.visibility</p:attrName>
                                        </p:attrNameLst>
                                      </p:cBhvr>
                                      <p:to>
                                        <p:strVal val="visible"/>
                                      </p:to>
                                    </p:set>
                                    <p:anim calcmode="lin" valueType="num">
                                      <p:cBhvr additive="base">
                                        <p:cTn id="11" dur="500" fill="hold"/>
                                        <p:tgtEl>
                                          <p:spTgt spid="88067"/>
                                        </p:tgtEl>
                                        <p:attrNameLst>
                                          <p:attrName>ppt_x</p:attrName>
                                        </p:attrNameLst>
                                      </p:cBhvr>
                                      <p:tavLst>
                                        <p:tav tm="0">
                                          <p:val>
                                            <p:strVal val="#ppt_x"/>
                                          </p:val>
                                        </p:tav>
                                        <p:tav tm="100000">
                                          <p:val>
                                            <p:strVal val="#ppt_x"/>
                                          </p:val>
                                        </p:tav>
                                      </p:tavLst>
                                    </p:anim>
                                    <p:anim calcmode="lin" valueType="num">
                                      <p:cBhvr additive="base">
                                        <p:cTn id="12" dur="500" fill="hold"/>
                                        <p:tgtEl>
                                          <p:spTgt spid="8806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8068"/>
                                        </p:tgtEl>
                                        <p:attrNameLst>
                                          <p:attrName>style.visibility</p:attrName>
                                        </p:attrNameLst>
                                      </p:cBhvr>
                                      <p:to>
                                        <p:strVal val="visible"/>
                                      </p:to>
                                    </p:set>
                                    <p:anim calcmode="lin" valueType="num">
                                      <p:cBhvr additive="base">
                                        <p:cTn id="17" dur="500" fill="hold"/>
                                        <p:tgtEl>
                                          <p:spTgt spid="88068"/>
                                        </p:tgtEl>
                                        <p:attrNameLst>
                                          <p:attrName>ppt_x</p:attrName>
                                        </p:attrNameLst>
                                      </p:cBhvr>
                                      <p:tavLst>
                                        <p:tav tm="0">
                                          <p:val>
                                            <p:strVal val="#ppt_x"/>
                                          </p:val>
                                        </p:tav>
                                        <p:tav tm="100000">
                                          <p:val>
                                            <p:strVal val="#ppt_x"/>
                                          </p:val>
                                        </p:tav>
                                      </p:tavLst>
                                    </p:anim>
                                    <p:anim calcmode="lin" valueType="num">
                                      <p:cBhvr additive="base">
                                        <p:cTn id="18" dur="500" fill="hold"/>
                                        <p:tgtEl>
                                          <p:spTgt spid="8806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8069"/>
                                        </p:tgtEl>
                                        <p:attrNameLst>
                                          <p:attrName>style.visibility</p:attrName>
                                        </p:attrNameLst>
                                      </p:cBhvr>
                                      <p:to>
                                        <p:strVal val="visible"/>
                                      </p:to>
                                    </p:set>
                                    <p:anim calcmode="lin" valueType="num">
                                      <p:cBhvr additive="base">
                                        <p:cTn id="21" dur="500" fill="hold"/>
                                        <p:tgtEl>
                                          <p:spTgt spid="88069"/>
                                        </p:tgtEl>
                                        <p:attrNameLst>
                                          <p:attrName>ppt_x</p:attrName>
                                        </p:attrNameLst>
                                      </p:cBhvr>
                                      <p:tavLst>
                                        <p:tav tm="0">
                                          <p:val>
                                            <p:strVal val="#ppt_x"/>
                                          </p:val>
                                        </p:tav>
                                        <p:tav tm="100000">
                                          <p:val>
                                            <p:strVal val="#ppt_x"/>
                                          </p:val>
                                        </p:tav>
                                      </p:tavLst>
                                    </p:anim>
                                    <p:anim calcmode="lin" valueType="num">
                                      <p:cBhvr additive="base">
                                        <p:cTn id="22" dur="500" fill="hold"/>
                                        <p:tgtEl>
                                          <p:spTgt spid="880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6" grpId="0"/>
      <p:bldP spid="8806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标题 4"/>
          <p:cNvSpPr>
            <a:spLocks noGrp="1" noChangeArrowheads="1"/>
          </p:cNvSpPr>
          <p:nvPr>
            <p:ph type="title"/>
          </p:nvPr>
        </p:nvSpPr>
        <p:spPr>
          <a:xfrm>
            <a:off x="6582" y="666749"/>
            <a:ext cx="5262510" cy="731838"/>
          </a:xfrm>
        </p:spPr>
        <p:txBody>
          <a:bodyPr/>
          <a:lstStyle/>
          <a:p>
            <a:r>
              <a:rPr lang="zh-CN" altLang="en-US" sz="2800" smtClean="0"/>
              <a:t>采用简单图搜索法改进遗传</a:t>
            </a:r>
            <a:r>
              <a:rPr lang="zh-CN" altLang="en-US" sz="2800" smtClean="0"/>
              <a:t>算法</a:t>
            </a:r>
            <a:endParaRPr lang="zh-CN" altLang="en-US" sz="2800" smtClean="0"/>
          </a:p>
        </p:txBody>
      </p:sp>
      <p:sp>
        <p:nvSpPr>
          <p:cNvPr id="89090" name="文本框 3"/>
          <p:cNvSpPr txBox="1">
            <a:spLocks noChangeArrowheads="1"/>
          </p:cNvSpPr>
          <p:nvPr/>
        </p:nvSpPr>
        <p:spPr bwMode="auto">
          <a:xfrm>
            <a:off x="365918" y="1451143"/>
            <a:ext cx="854936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smtClean="0"/>
              <a:t>       编码方式可采取二进制的方式，利用遗传算法对其进行操作。此处可采取新的目标函数，取起点到终点之间的路径长度为目标函数值，目标函数可定义为：</a:t>
            </a:r>
            <a:endParaRPr lang="zh-CN" altLang="en-US" sz="2000"/>
          </a:p>
        </p:txBody>
      </p:sp>
      <p:graphicFrame>
        <p:nvGraphicFramePr>
          <p:cNvPr id="89091" name="对象 65"/>
          <p:cNvGraphicFramePr>
            <a:graphicFrameLocks noChangeAspect="1"/>
          </p:cNvGraphicFramePr>
          <p:nvPr>
            <p:extLst>
              <p:ext uri="{D42A27DB-BD31-4B8C-83A1-F6EECF244321}">
                <p14:modId xmlns:p14="http://schemas.microsoft.com/office/powerpoint/2010/main" val="275412896"/>
              </p:ext>
            </p:extLst>
          </p:nvPr>
        </p:nvGraphicFramePr>
        <p:xfrm>
          <a:off x="3505228" y="2466806"/>
          <a:ext cx="1955800" cy="685800"/>
        </p:xfrm>
        <a:graphic>
          <a:graphicData uri="http://schemas.openxmlformats.org/presentationml/2006/ole">
            <mc:AlternateContent xmlns:mc="http://schemas.openxmlformats.org/markup-compatibility/2006">
              <mc:Choice xmlns:v="urn:schemas-microsoft-com:vml" Requires="v">
                <p:oleObj spid="_x0000_s90179" r:id="rId3" imgW="1244614" imgH="436421" progId="Equation.KSEE3">
                  <p:embed/>
                </p:oleObj>
              </mc:Choice>
              <mc:Fallback>
                <p:oleObj r:id="rId3" imgW="1244614" imgH="436421" progId="Equation.KSEE3">
                  <p:embed/>
                  <p:pic>
                    <p:nvPicPr>
                      <p:cNvPr id="0" name="对象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28" y="2466806"/>
                        <a:ext cx="195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9092" name="文本框 5"/>
          <p:cNvSpPr txBox="1">
            <a:spLocks noChangeArrowheads="1"/>
          </p:cNvSpPr>
          <p:nvPr/>
        </p:nvSpPr>
        <p:spPr bwMode="auto">
          <a:xfrm>
            <a:off x="609704" y="3160503"/>
            <a:ext cx="822938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其中|P</a:t>
            </a:r>
            <a:r>
              <a:rPr lang="zh-CN" altLang="en-US" sz="2000" baseline="-25000"/>
              <a:t>i+1</a:t>
            </a:r>
            <a:r>
              <a:rPr lang="zh-CN" altLang="en-US" sz="2000"/>
              <a:t>-P</a:t>
            </a:r>
            <a:r>
              <a:rPr lang="zh-CN" altLang="en-US" sz="2000" baseline="-25000"/>
              <a:t>i</a:t>
            </a:r>
            <a:r>
              <a:rPr lang="zh-CN" altLang="en-US" sz="2000"/>
              <a:t>|表示的是P</a:t>
            </a:r>
            <a:r>
              <a:rPr lang="zh-CN" altLang="en-US" sz="2000" baseline="-25000"/>
              <a:t>i+1</a:t>
            </a:r>
            <a:r>
              <a:rPr lang="zh-CN" altLang="en-US" sz="2000"/>
              <a:t>到P</a:t>
            </a:r>
            <a:r>
              <a:rPr lang="zh-CN" altLang="en-US" sz="2000" baseline="-25000"/>
              <a:t>i</a:t>
            </a:r>
            <a:r>
              <a:rPr lang="zh-CN" altLang="en-US" sz="2000"/>
              <a:t>的距离。则适应度函数可取为：</a:t>
            </a:r>
          </a:p>
        </p:txBody>
      </p:sp>
      <p:graphicFrame>
        <p:nvGraphicFramePr>
          <p:cNvPr id="89093" name="对象 66"/>
          <p:cNvGraphicFramePr>
            <a:graphicFrameLocks noChangeAspect="1"/>
          </p:cNvGraphicFramePr>
          <p:nvPr>
            <p:extLst>
              <p:ext uri="{D42A27DB-BD31-4B8C-83A1-F6EECF244321}">
                <p14:modId xmlns:p14="http://schemas.microsoft.com/office/powerpoint/2010/main" val="2188296660"/>
              </p:ext>
            </p:extLst>
          </p:nvPr>
        </p:nvGraphicFramePr>
        <p:xfrm>
          <a:off x="3738901" y="3796000"/>
          <a:ext cx="1803400" cy="744538"/>
        </p:xfrm>
        <a:graphic>
          <a:graphicData uri="http://schemas.openxmlformats.org/presentationml/2006/ole">
            <mc:AlternateContent xmlns:mc="http://schemas.openxmlformats.org/markup-compatibility/2006">
              <mc:Choice xmlns:v="urn:schemas-microsoft-com:vml" Requires="v">
                <p:oleObj spid="_x0000_s90180" r:id="rId5" imgW="1026744" imgH="423691" progId="Equation.KSEE3">
                  <p:embed/>
                </p:oleObj>
              </mc:Choice>
              <mc:Fallback>
                <p:oleObj r:id="rId5" imgW="1026744" imgH="423691" progId="Equation.KSEE3">
                  <p:embed/>
                  <p:pic>
                    <p:nvPicPr>
                      <p:cNvPr id="0" name="对象 6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8901" y="3796000"/>
                        <a:ext cx="1803400"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9094" name="文本框 7"/>
          <p:cNvSpPr txBox="1">
            <a:spLocks noChangeArrowheads="1"/>
          </p:cNvSpPr>
          <p:nvPr/>
        </p:nvSpPr>
        <p:spPr bwMode="auto">
          <a:xfrm>
            <a:off x="609704" y="4772568"/>
            <a:ext cx="826758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在采用简单图搜索法进行改进的遗传算法中，选择、交叉、变异等遗传操作均可以采用通用化的参数优化遗传操作算子。</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 calcmode="lin" valueType="num">
                                      <p:cBhvr additive="base">
                                        <p:cTn id="7" dur="500" fill="hold"/>
                                        <p:tgtEl>
                                          <p:spTgt spid="89090"/>
                                        </p:tgtEl>
                                        <p:attrNameLst>
                                          <p:attrName>ppt_x</p:attrName>
                                        </p:attrNameLst>
                                      </p:cBhvr>
                                      <p:tavLst>
                                        <p:tav tm="0">
                                          <p:val>
                                            <p:strVal val="#ppt_x"/>
                                          </p:val>
                                        </p:tav>
                                        <p:tav tm="100000">
                                          <p:val>
                                            <p:strVal val="#ppt_x"/>
                                          </p:val>
                                        </p:tav>
                                      </p:tavLst>
                                    </p:anim>
                                    <p:anim calcmode="lin" valueType="num">
                                      <p:cBhvr additive="base">
                                        <p:cTn id="8" dur="500" fill="hold"/>
                                        <p:tgtEl>
                                          <p:spTgt spid="8909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9091"/>
                                        </p:tgtEl>
                                        <p:attrNameLst>
                                          <p:attrName>style.visibility</p:attrName>
                                        </p:attrNameLst>
                                      </p:cBhvr>
                                      <p:to>
                                        <p:strVal val="visible"/>
                                      </p:to>
                                    </p:set>
                                    <p:anim calcmode="lin" valueType="num">
                                      <p:cBhvr additive="base">
                                        <p:cTn id="11" dur="500" fill="hold"/>
                                        <p:tgtEl>
                                          <p:spTgt spid="89091"/>
                                        </p:tgtEl>
                                        <p:attrNameLst>
                                          <p:attrName>ppt_x</p:attrName>
                                        </p:attrNameLst>
                                      </p:cBhvr>
                                      <p:tavLst>
                                        <p:tav tm="0">
                                          <p:val>
                                            <p:strVal val="#ppt_x"/>
                                          </p:val>
                                        </p:tav>
                                        <p:tav tm="100000">
                                          <p:val>
                                            <p:strVal val="#ppt_x"/>
                                          </p:val>
                                        </p:tav>
                                      </p:tavLst>
                                    </p:anim>
                                    <p:anim calcmode="lin" valueType="num">
                                      <p:cBhvr additive="base">
                                        <p:cTn id="12" dur="500" fill="hold"/>
                                        <p:tgtEl>
                                          <p:spTgt spid="8909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9092"/>
                                        </p:tgtEl>
                                        <p:attrNameLst>
                                          <p:attrName>style.visibility</p:attrName>
                                        </p:attrNameLst>
                                      </p:cBhvr>
                                      <p:to>
                                        <p:strVal val="visible"/>
                                      </p:to>
                                    </p:set>
                                    <p:anim calcmode="lin" valueType="num">
                                      <p:cBhvr additive="base">
                                        <p:cTn id="17" dur="500" fill="hold"/>
                                        <p:tgtEl>
                                          <p:spTgt spid="89092"/>
                                        </p:tgtEl>
                                        <p:attrNameLst>
                                          <p:attrName>ppt_x</p:attrName>
                                        </p:attrNameLst>
                                      </p:cBhvr>
                                      <p:tavLst>
                                        <p:tav tm="0">
                                          <p:val>
                                            <p:strVal val="#ppt_x"/>
                                          </p:val>
                                        </p:tav>
                                        <p:tav tm="100000">
                                          <p:val>
                                            <p:strVal val="#ppt_x"/>
                                          </p:val>
                                        </p:tav>
                                      </p:tavLst>
                                    </p:anim>
                                    <p:anim calcmode="lin" valueType="num">
                                      <p:cBhvr additive="base">
                                        <p:cTn id="18" dur="500" fill="hold"/>
                                        <p:tgtEl>
                                          <p:spTgt spid="8909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9093"/>
                                        </p:tgtEl>
                                        <p:attrNameLst>
                                          <p:attrName>style.visibility</p:attrName>
                                        </p:attrNameLst>
                                      </p:cBhvr>
                                      <p:to>
                                        <p:strVal val="visible"/>
                                      </p:to>
                                    </p:set>
                                    <p:anim calcmode="lin" valueType="num">
                                      <p:cBhvr additive="base">
                                        <p:cTn id="21" dur="500" fill="hold"/>
                                        <p:tgtEl>
                                          <p:spTgt spid="89093"/>
                                        </p:tgtEl>
                                        <p:attrNameLst>
                                          <p:attrName>ppt_x</p:attrName>
                                        </p:attrNameLst>
                                      </p:cBhvr>
                                      <p:tavLst>
                                        <p:tav tm="0">
                                          <p:val>
                                            <p:strVal val="#ppt_x"/>
                                          </p:val>
                                        </p:tav>
                                        <p:tav tm="100000">
                                          <p:val>
                                            <p:strVal val="#ppt_x"/>
                                          </p:val>
                                        </p:tav>
                                      </p:tavLst>
                                    </p:anim>
                                    <p:anim calcmode="lin" valueType="num">
                                      <p:cBhvr additive="base">
                                        <p:cTn id="22" dur="500" fill="hold"/>
                                        <p:tgtEl>
                                          <p:spTgt spid="8909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9094"/>
                                        </p:tgtEl>
                                        <p:attrNameLst>
                                          <p:attrName>style.visibility</p:attrName>
                                        </p:attrNameLst>
                                      </p:cBhvr>
                                      <p:to>
                                        <p:strVal val="visible"/>
                                      </p:to>
                                    </p:set>
                                    <p:anim calcmode="lin" valueType="num">
                                      <p:cBhvr additive="base">
                                        <p:cTn id="27" dur="500" fill="hold"/>
                                        <p:tgtEl>
                                          <p:spTgt spid="89094"/>
                                        </p:tgtEl>
                                        <p:attrNameLst>
                                          <p:attrName>ppt_x</p:attrName>
                                        </p:attrNameLst>
                                      </p:cBhvr>
                                      <p:tavLst>
                                        <p:tav tm="0">
                                          <p:val>
                                            <p:strVal val="#ppt_x"/>
                                          </p:val>
                                        </p:tav>
                                        <p:tav tm="100000">
                                          <p:val>
                                            <p:strVal val="#ppt_x"/>
                                          </p:val>
                                        </p:tav>
                                      </p:tavLst>
                                    </p:anim>
                                    <p:anim calcmode="lin" valueType="num">
                                      <p:cBhvr additive="base">
                                        <p:cTn id="28" dur="500" fill="hold"/>
                                        <p:tgtEl>
                                          <p:spTgt spid="890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P spid="89092" grpId="0"/>
      <p:bldP spid="8909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标题 1"/>
          <p:cNvSpPr>
            <a:spLocks noGrp="1" noChangeArrowheads="1"/>
          </p:cNvSpPr>
          <p:nvPr>
            <p:ph type="title"/>
          </p:nvPr>
        </p:nvSpPr>
        <p:spPr>
          <a:xfrm>
            <a:off x="0" y="730042"/>
            <a:ext cx="3128966" cy="731838"/>
          </a:xfrm>
        </p:spPr>
        <p:txBody>
          <a:bodyPr/>
          <a:lstStyle/>
          <a:p>
            <a:r>
              <a:rPr lang="zh-CN" altLang="en-US" sz="2800" smtClean="0"/>
              <a:t>精英保留遗传算法</a:t>
            </a:r>
          </a:p>
        </p:txBody>
      </p:sp>
      <p:sp>
        <p:nvSpPr>
          <p:cNvPr id="90114" name="文本框 3"/>
          <p:cNvSpPr txBox="1">
            <a:spLocks noChangeArrowheads="1"/>
          </p:cNvSpPr>
          <p:nvPr/>
        </p:nvSpPr>
        <p:spPr bwMode="auto">
          <a:xfrm>
            <a:off x="381002" y="1465539"/>
            <a:ext cx="2366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rPr>
              <a:t>提出原因：</a:t>
            </a:r>
          </a:p>
        </p:txBody>
      </p:sp>
      <p:sp>
        <p:nvSpPr>
          <p:cNvPr id="90115" name="文本框 4"/>
          <p:cNvSpPr txBox="1">
            <a:spLocks noChangeArrowheads="1"/>
          </p:cNvSpPr>
          <p:nvPr/>
        </p:nvSpPr>
        <p:spPr bwMode="auto">
          <a:xfrm>
            <a:off x="410542" y="1948717"/>
            <a:ext cx="865713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由于在基本的遗传算法中选择算子存在选择误差，交叉、变异算子对高阶长距模式具有破坏作用，会造成当前群体的最佳个体在下一代种群中会发生丢失，当进化世代趋于无穷时，这种最优个体丢失的现象就会周而复始的出现在进化过程当中。</a:t>
            </a:r>
          </a:p>
        </p:txBody>
      </p:sp>
      <p:sp>
        <p:nvSpPr>
          <p:cNvPr id="90116" name="文本框 5"/>
          <p:cNvSpPr txBox="1">
            <a:spLocks noChangeArrowheads="1"/>
          </p:cNvSpPr>
          <p:nvPr/>
        </p:nvSpPr>
        <p:spPr bwMode="auto">
          <a:xfrm>
            <a:off x="474109" y="3419136"/>
            <a:ext cx="2368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rPr>
              <a:t>解决方案：</a:t>
            </a:r>
          </a:p>
        </p:txBody>
      </p:sp>
      <p:sp>
        <p:nvSpPr>
          <p:cNvPr id="90117" name="文本框 6"/>
          <p:cNvSpPr txBox="1">
            <a:spLocks noChangeArrowheads="1"/>
          </p:cNvSpPr>
          <p:nvPr/>
        </p:nvSpPr>
        <p:spPr bwMode="auto">
          <a:xfrm>
            <a:off x="533506" y="3880801"/>
            <a:ext cx="84579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为了避免上述现象的发生，使遗传算法能够收敛到全局的最优解，可在基本的遗传算法中添加精英保留策略。所谓精英保留策略就是将当前种群中的最优个体以概率1复制到下一代的种群当中去。这种将精英保留策略与基本的遗传算法结合形成的遗传算法被称为精英保留遗传算法。</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additive="base">
                                        <p:cTn id="7" dur="500" fill="hold"/>
                                        <p:tgtEl>
                                          <p:spTgt spid="90114"/>
                                        </p:tgtEl>
                                        <p:attrNameLst>
                                          <p:attrName>ppt_x</p:attrName>
                                        </p:attrNameLst>
                                      </p:cBhvr>
                                      <p:tavLst>
                                        <p:tav tm="0">
                                          <p:val>
                                            <p:strVal val="#ppt_x"/>
                                          </p:val>
                                        </p:tav>
                                        <p:tav tm="100000">
                                          <p:val>
                                            <p:strVal val="#ppt_x"/>
                                          </p:val>
                                        </p:tav>
                                      </p:tavLst>
                                    </p:anim>
                                    <p:anim calcmode="lin" valueType="num">
                                      <p:cBhvr additive="base">
                                        <p:cTn id="8" dur="500" fill="hold"/>
                                        <p:tgtEl>
                                          <p:spTgt spid="901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0115"/>
                                        </p:tgtEl>
                                        <p:attrNameLst>
                                          <p:attrName>style.visibility</p:attrName>
                                        </p:attrNameLst>
                                      </p:cBhvr>
                                      <p:to>
                                        <p:strVal val="visible"/>
                                      </p:to>
                                    </p:set>
                                    <p:anim calcmode="lin" valueType="num">
                                      <p:cBhvr additive="base">
                                        <p:cTn id="11" dur="500" fill="hold"/>
                                        <p:tgtEl>
                                          <p:spTgt spid="90115"/>
                                        </p:tgtEl>
                                        <p:attrNameLst>
                                          <p:attrName>ppt_x</p:attrName>
                                        </p:attrNameLst>
                                      </p:cBhvr>
                                      <p:tavLst>
                                        <p:tav tm="0">
                                          <p:val>
                                            <p:strVal val="#ppt_x"/>
                                          </p:val>
                                        </p:tav>
                                        <p:tav tm="100000">
                                          <p:val>
                                            <p:strVal val="#ppt_x"/>
                                          </p:val>
                                        </p:tav>
                                      </p:tavLst>
                                    </p:anim>
                                    <p:anim calcmode="lin" valueType="num">
                                      <p:cBhvr additive="base">
                                        <p:cTn id="12"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0116"/>
                                        </p:tgtEl>
                                        <p:attrNameLst>
                                          <p:attrName>style.visibility</p:attrName>
                                        </p:attrNameLst>
                                      </p:cBhvr>
                                      <p:to>
                                        <p:strVal val="visible"/>
                                      </p:to>
                                    </p:set>
                                    <p:anim calcmode="lin" valueType="num">
                                      <p:cBhvr additive="base">
                                        <p:cTn id="17" dur="500" fill="hold"/>
                                        <p:tgtEl>
                                          <p:spTgt spid="90116"/>
                                        </p:tgtEl>
                                        <p:attrNameLst>
                                          <p:attrName>ppt_x</p:attrName>
                                        </p:attrNameLst>
                                      </p:cBhvr>
                                      <p:tavLst>
                                        <p:tav tm="0">
                                          <p:val>
                                            <p:strVal val="#ppt_x"/>
                                          </p:val>
                                        </p:tav>
                                        <p:tav tm="100000">
                                          <p:val>
                                            <p:strVal val="#ppt_x"/>
                                          </p:val>
                                        </p:tav>
                                      </p:tavLst>
                                    </p:anim>
                                    <p:anim calcmode="lin" valueType="num">
                                      <p:cBhvr additive="base">
                                        <p:cTn id="18" dur="500" fill="hold"/>
                                        <p:tgtEl>
                                          <p:spTgt spid="901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0117"/>
                                        </p:tgtEl>
                                        <p:attrNameLst>
                                          <p:attrName>style.visibility</p:attrName>
                                        </p:attrNameLst>
                                      </p:cBhvr>
                                      <p:to>
                                        <p:strVal val="visible"/>
                                      </p:to>
                                    </p:set>
                                    <p:anim calcmode="lin" valueType="num">
                                      <p:cBhvr additive="base">
                                        <p:cTn id="21" dur="500" fill="hold"/>
                                        <p:tgtEl>
                                          <p:spTgt spid="90117"/>
                                        </p:tgtEl>
                                        <p:attrNameLst>
                                          <p:attrName>ppt_x</p:attrName>
                                        </p:attrNameLst>
                                      </p:cBhvr>
                                      <p:tavLst>
                                        <p:tav tm="0">
                                          <p:val>
                                            <p:strVal val="#ppt_x"/>
                                          </p:val>
                                        </p:tav>
                                        <p:tav tm="100000">
                                          <p:val>
                                            <p:strVal val="#ppt_x"/>
                                          </p:val>
                                        </p:tav>
                                      </p:tavLst>
                                    </p:anim>
                                    <p:anim calcmode="lin" valueType="num">
                                      <p:cBhvr additive="base">
                                        <p:cTn id="22" dur="500" fill="hold"/>
                                        <p:tgtEl>
                                          <p:spTgt spid="90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p:bldP spid="90116" grpId="0"/>
      <p:bldP spid="90117"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7" name="Content Placeholder 2"/>
          <p:cNvSpPr>
            <a:spLocks noGrp="1" noChangeArrowheads="1"/>
          </p:cNvSpPr>
          <p:nvPr>
            <p:ph idx="1"/>
          </p:nvPr>
        </p:nvSpPr>
        <p:spPr>
          <a:xfrm>
            <a:off x="187325" y="1432719"/>
            <a:ext cx="8804159" cy="843374"/>
          </a:xfrm>
        </p:spPr>
        <p:txBody>
          <a:bodyPr/>
          <a:lstStyle/>
          <a:p>
            <a:pPr marL="0" indent="0">
              <a:buFont typeface="Wingdings" pitchFamily="2" charset="2"/>
              <a:buNone/>
            </a:pPr>
            <a:r>
              <a:rPr lang="en-US" altLang="zh-CN" sz="2400" smtClean="0">
                <a:solidFill>
                  <a:srgbClr val="202020"/>
                </a:solidFill>
                <a:latin typeface="宋体" pitchFamily="2" charset="-122"/>
              </a:rPr>
              <a:t>    应用栅格建模法进行机器人的路径规划主要分为两步，分别为栅格模型设计以及路径搜索。</a:t>
            </a:r>
            <a:endParaRPr lang="en-US" altLang="zh-CN" sz="1000" smtClean="0"/>
          </a:p>
        </p:txBody>
      </p:sp>
      <p:sp>
        <p:nvSpPr>
          <p:cNvPr id="12289" name="标题 1"/>
          <p:cNvSpPr>
            <a:spLocks noGrp="1" noChangeArrowheads="1"/>
          </p:cNvSpPr>
          <p:nvPr>
            <p:ph type="title"/>
          </p:nvPr>
        </p:nvSpPr>
        <p:spPr>
          <a:xfrm>
            <a:off x="28569" y="666750"/>
            <a:ext cx="2824174" cy="731838"/>
          </a:xfrm>
        </p:spPr>
        <p:txBody>
          <a:bodyPr/>
          <a:lstStyle/>
          <a:p>
            <a:r>
              <a:rPr lang="zh-CN" altLang="en-US" sz="2800" smtClean="0"/>
              <a:t>栅格建模法</a:t>
            </a:r>
          </a:p>
        </p:txBody>
      </p:sp>
      <p:sp>
        <p:nvSpPr>
          <p:cNvPr id="18" name="TextBox 14"/>
          <p:cNvSpPr txBox="1"/>
          <p:nvPr/>
        </p:nvSpPr>
        <p:spPr>
          <a:xfrm>
            <a:off x="0" y="2373587"/>
            <a:ext cx="2506663" cy="533400"/>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spcBef>
                <a:spcPts val="0"/>
              </a:spcBef>
              <a:spcAft>
                <a:spcPts val="0"/>
              </a:spcAft>
              <a:buFontTx/>
              <a:buNone/>
              <a:defRPr/>
            </a:pPr>
            <a:r>
              <a:rPr lang="zh-CN" altLang="en-US" sz="2800" dirty="0" smtClean="0">
                <a:solidFill>
                  <a:srgbClr val="9BBB59">
                    <a:lumMod val="50000"/>
                  </a:srgbClr>
                </a:solidFill>
                <a:effectLst>
                  <a:outerShdw dist="25400" dir="5400000" algn="t" rotWithShape="0">
                    <a:sysClr val="window" lastClr="FFFFFF">
                      <a:alpha val="29000"/>
                    </a:sysClr>
                  </a:outerShdw>
                </a:effectLst>
                <a:latin typeface="Calligraphic" pitchFamily="2" charset="0"/>
                <a:cs typeface="Times New Roman" pitchFamily="18" charset="0"/>
              </a:rPr>
              <a:t>栅格模型设计</a:t>
            </a:r>
          </a:p>
        </p:txBody>
      </p:sp>
      <p:sp>
        <p:nvSpPr>
          <p:cNvPr id="11268" name="文本框 19"/>
          <p:cNvSpPr txBox="1">
            <a:spLocks noChangeArrowheads="1"/>
          </p:cNvSpPr>
          <p:nvPr/>
        </p:nvSpPr>
        <p:spPr bwMode="auto">
          <a:xfrm>
            <a:off x="371475" y="3004481"/>
            <a:ext cx="82645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202020"/>
                </a:solidFill>
                <a:latin typeface="Times New Roman" panose="02020603050405020304" pitchFamily="18" charset="0"/>
                <a:cs typeface="Times New Roman" panose="02020603050405020304" pitchFamily="18" charset="0"/>
              </a:rPr>
              <a:t>（</a:t>
            </a:r>
            <a:r>
              <a:rPr lang="en-US" altLang="zh-CN" sz="2000">
                <a:solidFill>
                  <a:srgbClr val="202020"/>
                </a:solidFill>
                <a:latin typeface="Times New Roman" panose="02020603050405020304" pitchFamily="18" charset="0"/>
                <a:cs typeface="Times New Roman" panose="02020603050405020304" pitchFamily="18" charset="0"/>
              </a:rPr>
              <a:t>1</a:t>
            </a:r>
            <a:r>
              <a:rPr lang="zh-CN" altLang="en-US" sz="2000">
                <a:solidFill>
                  <a:srgbClr val="202020"/>
                </a:solidFill>
                <a:latin typeface="Times New Roman" panose="02020603050405020304" pitchFamily="18" charset="0"/>
                <a:cs typeface="Times New Roman" panose="02020603050405020304" pitchFamily="18" charset="0"/>
              </a:rPr>
              <a:t>）设机器人所处环境的最大长度为L，宽度为W，栅格的长宽均为b，则栅格数为(L/b)×(W/b)，环境Map由栅格mapi构成：</a:t>
            </a:r>
          </a:p>
        </p:txBody>
      </p:sp>
      <p:graphicFrame>
        <p:nvGraphicFramePr>
          <p:cNvPr id="11269" name="对象 1073742983"/>
          <p:cNvGraphicFramePr>
            <a:graphicFrameLocks noChangeAspect="1"/>
          </p:cNvGraphicFramePr>
          <p:nvPr>
            <p:extLst>
              <p:ext uri="{D42A27DB-BD31-4B8C-83A1-F6EECF244321}">
                <p14:modId xmlns:p14="http://schemas.microsoft.com/office/powerpoint/2010/main" val="1557120298"/>
              </p:ext>
            </p:extLst>
          </p:nvPr>
        </p:nvGraphicFramePr>
        <p:xfrm>
          <a:off x="1283154" y="3901816"/>
          <a:ext cx="5089525" cy="514350"/>
        </p:xfrm>
        <a:graphic>
          <a:graphicData uri="http://schemas.openxmlformats.org/presentationml/2006/ole">
            <mc:AlternateContent xmlns:mc="http://schemas.openxmlformats.org/markup-compatibility/2006">
              <mc:Choice xmlns:v="urn:schemas-microsoft-com:vml" Requires="v">
                <p:oleObj spid="_x0000_s12326" name="Equation" r:id="rId3" imgW="2337117" imgH="228917" progId="Equation.DSMT4">
                  <p:embed/>
                </p:oleObj>
              </mc:Choice>
              <mc:Fallback>
                <p:oleObj name="Equation" r:id="rId3" imgW="2337117" imgH="228917" progId="Equation.DSMT4">
                  <p:embed/>
                  <p:pic>
                    <p:nvPicPr>
                      <p:cNvPr id="0" name="对象 107374298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3154" y="3901816"/>
                        <a:ext cx="508952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270" name="文本框 20"/>
          <p:cNvSpPr txBox="1">
            <a:spLocks noChangeArrowheads="1"/>
          </p:cNvSpPr>
          <p:nvPr/>
        </p:nvSpPr>
        <p:spPr bwMode="auto">
          <a:xfrm>
            <a:off x="371475" y="4598931"/>
            <a:ext cx="7975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202020"/>
                </a:solidFill>
                <a:latin typeface="Times New Roman" panose="02020603050405020304" pitchFamily="18" charset="0"/>
                <a:cs typeface="Times New Roman" panose="02020603050405020304" pitchFamily="18" charset="0"/>
              </a:rPr>
              <a:t>    </a:t>
            </a:r>
            <a:r>
              <a:rPr lang="en-US" altLang="zh-CN" sz="2000">
                <a:solidFill>
                  <a:srgbClr val="202020"/>
                </a:solidFill>
                <a:latin typeface="Times New Roman" panose="02020603050405020304" pitchFamily="18" charset="0"/>
                <a:cs typeface="Times New Roman" panose="02020603050405020304" pitchFamily="18" charset="0"/>
              </a:rPr>
              <a:t>  </a:t>
            </a:r>
            <a:r>
              <a:rPr lang="zh-CN" altLang="en-US" sz="2000">
                <a:solidFill>
                  <a:srgbClr val="202020"/>
                </a:solidFill>
                <a:latin typeface="Times New Roman" panose="02020603050405020304" pitchFamily="18" charset="0"/>
                <a:cs typeface="Times New Roman" panose="02020603050405020304" pitchFamily="18" charset="0"/>
              </a:rPr>
              <a:t>其中map</a:t>
            </a:r>
            <a:r>
              <a:rPr lang="zh-CN" altLang="en-US" sz="2000" baseline="-25000">
                <a:solidFill>
                  <a:srgbClr val="202020"/>
                </a:solidFill>
                <a:latin typeface="Times New Roman" panose="02020603050405020304" pitchFamily="18" charset="0"/>
                <a:cs typeface="Times New Roman" panose="02020603050405020304" pitchFamily="18" charset="0"/>
              </a:rPr>
              <a:t>i</a:t>
            </a:r>
            <a:r>
              <a:rPr lang="zh-CN" altLang="en-US" sz="2000">
                <a:solidFill>
                  <a:srgbClr val="202020"/>
                </a:solidFill>
                <a:latin typeface="Times New Roman" panose="02020603050405020304" pitchFamily="18" charset="0"/>
                <a:cs typeface="Times New Roman" panose="02020603050405020304" pitchFamily="18" charset="0"/>
              </a:rPr>
              <a:t>=0表示此为自由区域，栅格内无障碍物，机器人可通行；map</a:t>
            </a:r>
            <a:r>
              <a:rPr lang="zh-CN" altLang="en-US" sz="2000" baseline="-25000">
                <a:solidFill>
                  <a:srgbClr val="202020"/>
                </a:solidFill>
                <a:latin typeface="Times New Roman" panose="02020603050405020304" pitchFamily="18" charset="0"/>
                <a:cs typeface="Times New Roman" panose="02020603050405020304" pitchFamily="18" charset="0"/>
              </a:rPr>
              <a:t>i</a:t>
            </a:r>
            <a:r>
              <a:rPr lang="zh-CN" altLang="en-US" sz="2000">
                <a:solidFill>
                  <a:srgbClr val="202020"/>
                </a:solidFill>
                <a:latin typeface="Times New Roman" panose="02020603050405020304" pitchFamily="18" charset="0"/>
                <a:cs typeface="Times New Roman" panose="02020603050405020304" pitchFamily="18" charset="0"/>
              </a:rPr>
              <a:t>=1表示此为障碍区域，栅格内存在障碍物，机器人不可通行。栅格的大小会直接影响到环境信息存储量的大小和规划时间的长短。</a:t>
            </a:r>
          </a:p>
        </p:txBody>
      </p:sp>
      <p:pic>
        <p:nvPicPr>
          <p:cNvPr id="2" name="图片 1"/>
          <p:cNvPicPr>
            <a:picLocks noChangeAspect="1"/>
          </p:cNvPicPr>
          <p:nvPr/>
        </p:nvPicPr>
        <p:blipFill>
          <a:blip r:embed="rId5"/>
          <a:stretch>
            <a:fillRect/>
          </a:stretch>
        </p:blipFill>
        <p:spPr>
          <a:xfrm>
            <a:off x="1727969" y="1206815"/>
            <a:ext cx="5688061" cy="444436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7"/>
                                        </p:tgtEl>
                                        <p:attrNameLst>
                                          <p:attrName>style.visibility</p:attrName>
                                        </p:attrNameLst>
                                      </p:cBhvr>
                                      <p:to>
                                        <p:strVal val="visible"/>
                                      </p:to>
                                    </p:set>
                                    <p:animEffect transition="in" filter="fade">
                                      <p:cBhvr>
                                        <p:cTn id="7" dur="500"/>
                                        <p:tgtEl>
                                          <p:spTgt spid="4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417"/>
                                        </p:tgtEl>
                                        <p:attrNameLst>
                                          <p:attrName>style.visibility</p:attrName>
                                        </p:attrNameLst>
                                      </p:cBhvr>
                                      <p:to>
                                        <p:strVal val="visible"/>
                                      </p:to>
                                    </p:set>
                                    <p:anim calcmode="lin" valueType="num">
                                      <p:cBhvr additive="base">
                                        <p:cTn id="12" dur="500" fill="hold"/>
                                        <p:tgtEl>
                                          <p:spTgt spid="417"/>
                                        </p:tgtEl>
                                        <p:attrNameLst>
                                          <p:attrName>ppt_x</p:attrName>
                                        </p:attrNameLst>
                                      </p:cBhvr>
                                      <p:tavLst>
                                        <p:tav tm="0">
                                          <p:val>
                                            <p:strVal val="#ppt_x"/>
                                          </p:val>
                                        </p:tav>
                                        <p:tav tm="100000">
                                          <p:val>
                                            <p:strVal val="#ppt_x"/>
                                          </p:val>
                                        </p:tav>
                                      </p:tavLst>
                                    </p:anim>
                                    <p:anim calcmode="lin" valueType="num">
                                      <p:cBhvr additive="base">
                                        <p:cTn id="13" dur="500" fill="hold"/>
                                        <p:tgtEl>
                                          <p:spTgt spid="41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1268"/>
                                        </p:tgtEl>
                                        <p:attrNameLst>
                                          <p:attrName>style.visibility</p:attrName>
                                        </p:attrNameLst>
                                      </p:cBhvr>
                                      <p:to>
                                        <p:strVal val="visible"/>
                                      </p:to>
                                    </p:set>
                                    <p:anim calcmode="lin" valueType="num">
                                      <p:cBhvr additive="base">
                                        <p:cTn id="22" dur="500" fill="hold"/>
                                        <p:tgtEl>
                                          <p:spTgt spid="11268"/>
                                        </p:tgtEl>
                                        <p:attrNameLst>
                                          <p:attrName>ppt_x</p:attrName>
                                        </p:attrNameLst>
                                      </p:cBhvr>
                                      <p:tavLst>
                                        <p:tav tm="0">
                                          <p:val>
                                            <p:strVal val="#ppt_x"/>
                                          </p:val>
                                        </p:tav>
                                        <p:tav tm="100000">
                                          <p:val>
                                            <p:strVal val="#ppt_x"/>
                                          </p:val>
                                        </p:tav>
                                      </p:tavLst>
                                    </p:anim>
                                    <p:anim calcmode="lin" valueType="num">
                                      <p:cBhvr additive="base">
                                        <p:cTn id="23" dur="500" fill="hold"/>
                                        <p:tgtEl>
                                          <p:spTgt spid="1126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1269"/>
                                        </p:tgtEl>
                                        <p:attrNameLst>
                                          <p:attrName>style.visibility</p:attrName>
                                        </p:attrNameLst>
                                      </p:cBhvr>
                                      <p:to>
                                        <p:strVal val="visible"/>
                                      </p:to>
                                    </p:set>
                                    <p:anim calcmode="lin" valueType="num">
                                      <p:cBhvr additive="base">
                                        <p:cTn id="26" dur="500" fill="hold"/>
                                        <p:tgtEl>
                                          <p:spTgt spid="11269"/>
                                        </p:tgtEl>
                                        <p:attrNameLst>
                                          <p:attrName>ppt_x</p:attrName>
                                        </p:attrNameLst>
                                      </p:cBhvr>
                                      <p:tavLst>
                                        <p:tav tm="0">
                                          <p:val>
                                            <p:strVal val="#ppt_x"/>
                                          </p:val>
                                        </p:tav>
                                        <p:tav tm="100000">
                                          <p:val>
                                            <p:strVal val="#ppt_x"/>
                                          </p:val>
                                        </p:tav>
                                      </p:tavLst>
                                    </p:anim>
                                    <p:anim calcmode="lin" valueType="num">
                                      <p:cBhvr additive="base">
                                        <p:cTn id="27" dur="500" fill="hold"/>
                                        <p:tgtEl>
                                          <p:spTgt spid="1126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270"/>
                                        </p:tgtEl>
                                        <p:attrNameLst>
                                          <p:attrName>style.visibility</p:attrName>
                                        </p:attrNameLst>
                                      </p:cBhvr>
                                      <p:to>
                                        <p:strVal val="visible"/>
                                      </p:to>
                                    </p:set>
                                    <p:anim calcmode="lin" valueType="num">
                                      <p:cBhvr additive="base">
                                        <p:cTn id="30" dur="500" fill="hold"/>
                                        <p:tgtEl>
                                          <p:spTgt spid="11270"/>
                                        </p:tgtEl>
                                        <p:attrNameLst>
                                          <p:attrName>ppt_x</p:attrName>
                                        </p:attrNameLst>
                                      </p:cBhvr>
                                      <p:tavLst>
                                        <p:tav tm="0">
                                          <p:val>
                                            <p:strVal val="#ppt_x"/>
                                          </p:val>
                                        </p:tav>
                                        <p:tav tm="100000">
                                          <p:val>
                                            <p:strVal val="#ppt_x"/>
                                          </p:val>
                                        </p:tav>
                                      </p:tavLst>
                                    </p:anim>
                                    <p:anim calcmode="lin" valueType="num">
                                      <p:cBhvr additive="base">
                                        <p:cTn id="31"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 grpId="0"/>
      <p:bldP spid="417" grpId="1"/>
      <p:bldP spid="18" grpId="0"/>
      <p:bldP spid="11268" grpId="0"/>
      <p:bldP spid="11270"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标题 3"/>
          <p:cNvSpPr>
            <a:spLocks noGrp="1" noChangeArrowheads="1"/>
          </p:cNvSpPr>
          <p:nvPr>
            <p:ph type="title"/>
          </p:nvPr>
        </p:nvSpPr>
        <p:spPr>
          <a:xfrm>
            <a:off x="13254" y="685872"/>
            <a:ext cx="3205164" cy="731838"/>
          </a:xfrm>
        </p:spPr>
        <p:txBody>
          <a:bodyPr/>
          <a:lstStyle/>
          <a:p>
            <a:r>
              <a:rPr lang="zh-CN" altLang="en-US" sz="2800" smtClean="0"/>
              <a:t>精英保留遗传算法</a:t>
            </a:r>
          </a:p>
        </p:txBody>
      </p:sp>
      <p:graphicFrame>
        <p:nvGraphicFramePr>
          <p:cNvPr id="92162" name="对象 1073742937"/>
          <p:cNvGraphicFramePr>
            <a:graphicFrameLocks/>
          </p:cNvGraphicFramePr>
          <p:nvPr>
            <p:extLst>
              <p:ext uri="{D42A27DB-BD31-4B8C-83A1-F6EECF244321}">
                <p14:modId xmlns:p14="http://schemas.microsoft.com/office/powerpoint/2010/main" val="966039926"/>
              </p:ext>
            </p:extLst>
          </p:nvPr>
        </p:nvGraphicFramePr>
        <p:xfrm>
          <a:off x="2286060" y="1524050"/>
          <a:ext cx="4495682" cy="4267088"/>
        </p:xfrm>
        <a:graphic>
          <a:graphicData uri="http://schemas.openxmlformats.org/presentationml/2006/ole">
            <mc:AlternateContent xmlns:mc="http://schemas.openxmlformats.org/markup-compatibility/2006">
              <mc:Choice xmlns:v="urn:schemas-microsoft-com:vml" Requires="v">
                <p:oleObj spid="_x0000_s92194" r:id="rId3" imgW="2537640" imgH="2494080" progId="Visio.Drawing.11">
                  <p:embed/>
                </p:oleObj>
              </mc:Choice>
              <mc:Fallback>
                <p:oleObj r:id="rId3" imgW="2537640" imgH="2494080" progId="Visio.Drawing.11">
                  <p:embed/>
                  <p:pic>
                    <p:nvPicPr>
                      <p:cNvPr id="0" name="对象 10737429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60" y="1524050"/>
                        <a:ext cx="4495682" cy="4267088"/>
                      </a:xfrm>
                      <a:prstGeom prst="rect">
                        <a:avLst/>
                      </a:prstGeom>
                      <a:noFill/>
                      <a:ln>
                        <a:noFill/>
                      </a:ln>
                      <a:extLst/>
                    </p:spPr>
                  </p:pic>
                </p:oleObj>
              </mc:Fallback>
            </mc:AlternateContent>
          </a:graphicData>
        </a:graphic>
      </p:graphicFrame>
      <p:sp>
        <p:nvSpPr>
          <p:cNvPr id="92163" name="文本框 4"/>
          <p:cNvSpPr txBox="1">
            <a:spLocks noChangeArrowheads="1"/>
          </p:cNvSpPr>
          <p:nvPr/>
        </p:nvSpPr>
        <p:spPr bwMode="auto">
          <a:xfrm>
            <a:off x="3352832" y="5930538"/>
            <a:ext cx="27590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精英保留遗传算法流程图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 1"/>
          <p:cNvSpPr>
            <a:spLocks noGrp="1" noChangeArrowheads="1"/>
          </p:cNvSpPr>
          <p:nvPr>
            <p:ph type="title"/>
          </p:nvPr>
        </p:nvSpPr>
        <p:spPr>
          <a:xfrm>
            <a:off x="36465" y="762070"/>
            <a:ext cx="2443184" cy="731838"/>
          </a:xfrm>
        </p:spPr>
        <p:txBody>
          <a:bodyPr/>
          <a:lstStyle/>
          <a:p>
            <a:r>
              <a:rPr lang="zh-CN" altLang="en-US" sz="2800" smtClean="0"/>
              <a:t>免疫遗传算法</a:t>
            </a:r>
          </a:p>
        </p:txBody>
      </p:sp>
      <p:sp>
        <p:nvSpPr>
          <p:cNvPr id="92162" name="文本框 3"/>
          <p:cNvSpPr txBox="1">
            <a:spLocks noChangeArrowheads="1"/>
          </p:cNvSpPr>
          <p:nvPr/>
        </p:nvSpPr>
        <p:spPr bwMode="auto">
          <a:xfrm>
            <a:off x="304912" y="1371654"/>
            <a:ext cx="883908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a:t>       </a:t>
            </a:r>
            <a:r>
              <a:rPr lang="zh-CN" altLang="en-US" sz="2400"/>
              <a:t>免疫是生物机体的一种生理性保护功能，其包括机体对抗原性异物的识别、排除或消灭等一系列过程。在免疫学中，抗原为任何可诱发免疫反映的物质，而抗体则是由抗原刺激免疫系统后产生能与抗原发生特异性结合的一种物质。</a:t>
            </a:r>
          </a:p>
        </p:txBody>
      </p:sp>
      <p:pic>
        <p:nvPicPr>
          <p:cNvPr id="92163"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057" y="2944587"/>
            <a:ext cx="6505575" cy="318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4" name="文本框 5"/>
          <p:cNvSpPr txBox="1">
            <a:spLocks noChangeArrowheads="1"/>
          </p:cNvSpPr>
          <p:nvPr/>
        </p:nvSpPr>
        <p:spPr bwMode="auto">
          <a:xfrm>
            <a:off x="3352832" y="6296377"/>
            <a:ext cx="24860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人体特异性免疫过程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additive="base">
                                        <p:cTn id="7" dur="500" fill="hold"/>
                                        <p:tgtEl>
                                          <p:spTgt spid="92162"/>
                                        </p:tgtEl>
                                        <p:attrNameLst>
                                          <p:attrName>ppt_x</p:attrName>
                                        </p:attrNameLst>
                                      </p:cBhvr>
                                      <p:tavLst>
                                        <p:tav tm="0">
                                          <p:val>
                                            <p:strVal val="#ppt_x"/>
                                          </p:val>
                                        </p:tav>
                                        <p:tav tm="100000">
                                          <p:val>
                                            <p:strVal val="#ppt_x"/>
                                          </p:val>
                                        </p:tav>
                                      </p:tavLst>
                                    </p:anim>
                                    <p:anim calcmode="lin" valueType="num">
                                      <p:cBhvr additive="base">
                                        <p:cTn id="8" dur="500" fill="hold"/>
                                        <p:tgtEl>
                                          <p:spTgt spid="921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2163"/>
                                        </p:tgtEl>
                                        <p:attrNameLst>
                                          <p:attrName>style.visibility</p:attrName>
                                        </p:attrNameLst>
                                      </p:cBhvr>
                                      <p:to>
                                        <p:strVal val="visible"/>
                                      </p:to>
                                    </p:set>
                                    <p:anim calcmode="lin" valueType="num">
                                      <p:cBhvr additive="base">
                                        <p:cTn id="13" dur="500" fill="hold"/>
                                        <p:tgtEl>
                                          <p:spTgt spid="92163"/>
                                        </p:tgtEl>
                                        <p:attrNameLst>
                                          <p:attrName>ppt_x</p:attrName>
                                        </p:attrNameLst>
                                      </p:cBhvr>
                                      <p:tavLst>
                                        <p:tav tm="0">
                                          <p:val>
                                            <p:strVal val="#ppt_x"/>
                                          </p:val>
                                        </p:tav>
                                        <p:tav tm="100000">
                                          <p:val>
                                            <p:strVal val="#ppt_x"/>
                                          </p:val>
                                        </p:tav>
                                      </p:tavLst>
                                    </p:anim>
                                    <p:anim calcmode="lin" valueType="num">
                                      <p:cBhvr additive="base">
                                        <p:cTn id="14" dur="500" fill="hold"/>
                                        <p:tgtEl>
                                          <p:spTgt spid="9216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2164"/>
                                        </p:tgtEl>
                                        <p:attrNameLst>
                                          <p:attrName>style.visibility</p:attrName>
                                        </p:attrNameLst>
                                      </p:cBhvr>
                                      <p:to>
                                        <p:strVal val="visible"/>
                                      </p:to>
                                    </p:set>
                                    <p:anim calcmode="lin" valueType="num">
                                      <p:cBhvr additive="base">
                                        <p:cTn id="17" dur="500" fill="hold"/>
                                        <p:tgtEl>
                                          <p:spTgt spid="92164"/>
                                        </p:tgtEl>
                                        <p:attrNameLst>
                                          <p:attrName>ppt_x</p:attrName>
                                        </p:attrNameLst>
                                      </p:cBhvr>
                                      <p:tavLst>
                                        <p:tav tm="0">
                                          <p:val>
                                            <p:strVal val="#ppt_x"/>
                                          </p:val>
                                        </p:tav>
                                        <p:tav tm="100000">
                                          <p:val>
                                            <p:strVal val="#ppt_x"/>
                                          </p:val>
                                        </p:tav>
                                      </p:tavLst>
                                    </p:anim>
                                    <p:anim calcmode="lin" valueType="num">
                                      <p:cBhvr additive="base">
                                        <p:cTn id="18" dur="500" fill="hold"/>
                                        <p:tgtEl>
                                          <p:spTgt spid="921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标题 3"/>
          <p:cNvSpPr>
            <a:spLocks noGrp="1" noChangeArrowheads="1"/>
          </p:cNvSpPr>
          <p:nvPr>
            <p:ph type="title"/>
          </p:nvPr>
        </p:nvSpPr>
        <p:spPr>
          <a:xfrm>
            <a:off x="76318" y="685872"/>
            <a:ext cx="2366986" cy="731838"/>
          </a:xfrm>
        </p:spPr>
        <p:txBody>
          <a:bodyPr/>
          <a:lstStyle/>
          <a:p>
            <a:r>
              <a:rPr lang="zh-CN" altLang="en-US" sz="2800" smtClean="0"/>
              <a:t>免疫遗传算法</a:t>
            </a:r>
          </a:p>
        </p:txBody>
      </p:sp>
      <p:sp>
        <p:nvSpPr>
          <p:cNvPr id="93186" name="文本框 5"/>
          <p:cNvSpPr txBox="1">
            <a:spLocks noChangeArrowheads="1"/>
          </p:cNvSpPr>
          <p:nvPr/>
        </p:nvSpPr>
        <p:spPr bwMode="auto">
          <a:xfrm>
            <a:off x="473868" y="1417710"/>
            <a:ext cx="788352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en-US" altLang="zh-CN" sz="2400"/>
              <a:t>   </a:t>
            </a:r>
            <a:r>
              <a:rPr lang="zh-CN" altLang="en-US" sz="2400"/>
              <a:t>遗传算法是一种借鉴生物界自然选择和自然遗传机制的随机的搜索算法，免疫算法是模拟免疫系统对病菌的多样性识别能力而设计出来的多峰值搜索算法。免疫遗传算法即结合了以上两种算法的特点。</a:t>
            </a:r>
          </a:p>
        </p:txBody>
      </p:sp>
      <p:sp>
        <p:nvSpPr>
          <p:cNvPr id="93187" name="文本框 6"/>
          <p:cNvSpPr txBox="1">
            <a:spLocks noChangeArrowheads="1"/>
          </p:cNvSpPr>
          <p:nvPr/>
        </p:nvSpPr>
        <p:spPr bwMode="auto">
          <a:xfrm>
            <a:off x="473868" y="3003253"/>
            <a:ext cx="782478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t>         </a:t>
            </a:r>
            <a:r>
              <a:rPr lang="zh-CN" altLang="en-US" sz="2400"/>
              <a:t>免疫遗传算法当中，抗原被认为是实际求解问题的目标函数，在路径规划当中对应于寻求一条最优路径，而抗体指的就是所产生的路径。则生物免疫系统产生大量抗体以排除抗原的过程就十分类似遗传算法搜索优化问题最优解的过程。</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3186"/>
                                        </p:tgtEl>
                                        <p:attrNameLst>
                                          <p:attrName>style.visibility</p:attrName>
                                        </p:attrNameLst>
                                      </p:cBhvr>
                                      <p:to>
                                        <p:strVal val="visible"/>
                                      </p:to>
                                    </p:set>
                                    <p:anim calcmode="lin" valueType="num">
                                      <p:cBhvr additive="base">
                                        <p:cTn id="7" dur="500" fill="hold"/>
                                        <p:tgtEl>
                                          <p:spTgt spid="93186"/>
                                        </p:tgtEl>
                                        <p:attrNameLst>
                                          <p:attrName>ppt_x</p:attrName>
                                        </p:attrNameLst>
                                      </p:cBhvr>
                                      <p:tavLst>
                                        <p:tav tm="0">
                                          <p:val>
                                            <p:strVal val="#ppt_x"/>
                                          </p:val>
                                        </p:tav>
                                        <p:tav tm="100000">
                                          <p:val>
                                            <p:strVal val="#ppt_x"/>
                                          </p:val>
                                        </p:tav>
                                      </p:tavLst>
                                    </p:anim>
                                    <p:anim calcmode="lin" valueType="num">
                                      <p:cBhvr additive="base">
                                        <p:cTn id="8" dur="500" fill="hold"/>
                                        <p:tgtEl>
                                          <p:spTgt spid="9318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3187"/>
                                        </p:tgtEl>
                                        <p:attrNameLst>
                                          <p:attrName>style.visibility</p:attrName>
                                        </p:attrNameLst>
                                      </p:cBhvr>
                                      <p:to>
                                        <p:strVal val="visible"/>
                                      </p:to>
                                    </p:set>
                                    <p:anim calcmode="lin" valueType="num">
                                      <p:cBhvr additive="base">
                                        <p:cTn id="13" dur="500" fill="hold"/>
                                        <p:tgtEl>
                                          <p:spTgt spid="93187"/>
                                        </p:tgtEl>
                                        <p:attrNameLst>
                                          <p:attrName>ppt_x</p:attrName>
                                        </p:attrNameLst>
                                      </p:cBhvr>
                                      <p:tavLst>
                                        <p:tav tm="0">
                                          <p:val>
                                            <p:strVal val="#ppt_x"/>
                                          </p:val>
                                        </p:tav>
                                        <p:tav tm="100000">
                                          <p:val>
                                            <p:strVal val="#ppt_x"/>
                                          </p:val>
                                        </p:tav>
                                      </p:tavLst>
                                    </p:anim>
                                    <p:anim calcmode="lin" valueType="num">
                                      <p:cBhvr additive="base">
                                        <p:cTn id="14" dur="500" fill="hold"/>
                                        <p:tgtEl>
                                          <p:spTgt spid="931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P spid="9318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标题 4"/>
          <p:cNvSpPr>
            <a:spLocks noGrp="1" noChangeArrowheads="1"/>
          </p:cNvSpPr>
          <p:nvPr>
            <p:ph type="title"/>
          </p:nvPr>
        </p:nvSpPr>
        <p:spPr>
          <a:xfrm>
            <a:off x="85208" y="726282"/>
            <a:ext cx="2430462" cy="731838"/>
          </a:xfrm>
        </p:spPr>
        <p:txBody>
          <a:bodyPr/>
          <a:lstStyle/>
          <a:p>
            <a:r>
              <a:rPr lang="zh-CN" altLang="en-US" sz="2800" smtClean="0"/>
              <a:t>免疫遗传算法</a:t>
            </a:r>
          </a:p>
        </p:txBody>
      </p:sp>
      <p:sp>
        <p:nvSpPr>
          <p:cNvPr id="94210" name="文本框 6"/>
          <p:cNvSpPr txBox="1">
            <a:spLocks noChangeArrowheads="1"/>
          </p:cNvSpPr>
          <p:nvPr/>
        </p:nvSpPr>
        <p:spPr bwMode="auto">
          <a:xfrm>
            <a:off x="320675" y="1562101"/>
            <a:ext cx="3568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rPr>
              <a:t>算法主要包括六大模块：</a:t>
            </a:r>
          </a:p>
        </p:txBody>
      </p:sp>
      <p:sp>
        <p:nvSpPr>
          <p:cNvPr id="94211" name="文本框 7"/>
          <p:cNvSpPr txBox="1">
            <a:spLocks noChangeArrowheads="1"/>
          </p:cNvSpPr>
          <p:nvPr/>
        </p:nvSpPr>
        <p:spPr bwMode="auto">
          <a:xfrm>
            <a:off x="357187" y="2182813"/>
            <a:ext cx="45291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1）抗原识别：主要功能是判别新产生的抗原是否是记忆中的抗原，即新产生的最优路径是不是记忆中的最优路径。</a:t>
            </a:r>
          </a:p>
        </p:txBody>
      </p:sp>
      <p:sp>
        <p:nvSpPr>
          <p:cNvPr id="94213" name="文本框 9"/>
          <p:cNvSpPr txBox="1">
            <a:spLocks noChangeArrowheads="1"/>
          </p:cNvSpPr>
          <p:nvPr/>
        </p:nvSpPr>
        <p:spPr bwMode="auto">
          <a:xfrm>
            <a:off x="294263" y="4571970"/>
            <a:ext cx="42910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3）适应度计算：计算当前个体（抗体）的适应度。</a:t>
            </a:r>
          </a:p>
        </p:txBody>
      </p:sp>
      <p:pic>
        <p:nvPicPr>
          <p:cNvPr id="94214"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386" y="2021194"/>
            <a:ext cx="3428910" cy="3333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326230" y="3213010"/>
            <a:ext cx="4572001" cy="1200329"/>
          </a:xfrm>
          <a:prstGeom prst="rect">
            <a:avLst/>
          </a:prstGeom>
        </p:spPr>
        <p:txBody>
          <a:bodyPr>
            <a:spAutoFit/>
          </a:bodyPr>
          <a:lstStyle/>
          <a:p>
            <a:r>
              <a:rPr lang="zh-CN" altLang="en-US"/>
              <a:t>2）初始抗体：若抗原识别判断出新产生的抗原是记忆中的抗原，则从记忆细胞中取出相应的抗体组成免疫遗传算法的初始群体，否则，随机在解空间产生初始种群。</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additive="base">
                                        <p:cTn id="7" dur="500" fill="hold"/>
                                        <p:tgtEl>
                                          <p:spTgt spid="94210"/>
                                        </p:tgtEl>
                                        <p:attrNameLst>
                                          <p:attrName>ppt_x</p:attrName>
                                        </p:attrNameLst>
                                      </p:cBhvr>
                                      <p:tavLst>
                                        <p:tav tm="0">
                                          <p:val>
                                            <p:strVal val="#ppt_x"/>
                                          </p:val>
                                        </p:tav>
                                        <p:tav tm="100000">
                                          <p:val>
                                            <p:strVal val="#ppt_x"/>
                                          </p:val>
                                        </p:tav>
                                      </p:tavLst>
                                    </p:anim>
                                    <p:anim calcmode="lin" valueType="num">
                                      <p:cBhvr additive="base">
                                        <p:cTn id="8" dur="500" fill="hold"/>
                                        <p:tgtEl>
                                          <p:spTgt spid="942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4211"/>
                                        </p:tgtEl>
                                        <p:attrNameLst>
                                          <p:attrName>style.visibility</p:attrName>
                                        </p:attrNameLst>
                                      </p:cBhvr>
                                      <p:to>
                                        <p:strVal val="visible"/>
                                      </p:to>
                                    </p:set>
                                    <p:anim calcmode="lin" valueType="num">
                                      <p:cBhvr additive="base">
                                        <p:cTn id="13" dur="500" fill="hold"/>
                                        <p:tgtEl>
                                          <p:spTgt spid="94211"/>
                                        </p:tgtEl>
                                        <p:attrNameLst>
                                          <p:attrName>ppt_x</p:attrName>
                                        </p:attrNameLst>
                                      </p:cBhvr>
                                      <p:tavLst>
                                        <p:tav tm="0">
                                          <p:val>
                                            <p:strVal val="#ppt_x"/>
                                          </p:val>
                                        </p:tav>
                                        <p:tav tm="100000">
                                          <p:val>
                                            <p:strVal val="#ppt_x"/>
                                          </p:val>
                                        </p:tav>
                                      </p:tavLst>
                                    </p:anim>
                                    <p:anim calcmode="lin" valueType="num">
                                      <p:cBhvr additive="base">
                                        <p:cTn id="14" dur="500" fill="hold"/>
                                        <p:tgtEl>
                                          <p:spTgt spid="9421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4214"/>
                                        </p:tgtEl>
                                        <p:attrNameLst>
                                          <p:attrName>style.visibility</p:attrName>
                                        </p:attrNameLst>
                                      </p:cBhvr>
                                      <p:to>
                                        <p:strVal val="visible"/>
                                      </p:to>
                                    </p:set>
                                    <p:anim calcmode="lin" valueType="num">
                                      <p:cBhvr additive="base">
                                        <p:cTn id="17" dur="500" fill="hold"/>
                                        <p:tgtEl>
                                          <p:spTgt spid="94214"/>
                                        </p:tgtEl>
                                        <p:attrNameLst>
                                          <p:attrName>ppt_x</p:attrName>
                                        </p:attrNameLst>
                                      </p:cBhvr>
                                      <p:tavLst>
                                        <p:tav tm="0">
                                          <p:val>
                                            <p:strVal val="#ppt_x"/>
                                          </p:val>
                                        </p:tav>
                                        <p:tav tm="100000">
                                          <p:val>
                                            <p:strVal val="#ppt_x"/>
                                          </p:val>
                                        </p:tav>
                                      </p:tavLst>
                                    </p:anim>
                                    <p:anim calcmode="lin" valueType="num">
                                      <p:cBhvr additive="base">
                                        <p:cTn id="18" dur="500" fill="hold"/>
                                        <p:tgtEl>
                                          <p:spTgt spid="9421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4213"/>
                                        </p:tgtEl>
                                        <p:attrNameLst>
                                          <p:attrName>style.visibility</p:attrName>
                                        </p:attrNameLst>
                                      </p:cBhvr>
                                      <p:to>
                                        <p:strVal val="visible"/>
                                      </p:to>
                                    </p:set>
                                    <p:anim calcmode="lin" valueType="num">
                                      <p:cBhvr additive="base">
                                        <p:cTn id="23" dur="500" fill="hold"/>
                                        <p:tgtEl>
                                          <p:spTgt spid="94213"/>
                                        </p:tgtEl>
                                        <p:attrNameLst>
                                          <p:attrName>ppt_x</p:attrName>
                                        </p:attrNameLst>
                                      </p:cBhvr>
                                      <p:tavLst>
                                        <p:tav tm="0">
                                          <p:val>
                                            <p:strVal val="#ppt_x"/>
                                          </p:val>
                                        </p:tav>
                                        <p:tav tm="100000">
                                          <p:val>
                                            <p:strVal val="#ppt_x"/>
                                          </p:val>
                                        </p:tav>
                                      </p:tavLst>
                                    </p:anim>
                                    <p:anim calcmode="lin" valueType="num">
                                      <p:cBhvr additive="base">
                                        <p:cTn id="24" dur="500" fill="hold"/>
                                        <p:tgtEl>
                                          <p:spTgt spid="942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P spid="94211" grpId="0"/>
      <p:bldP spid="9421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4"/>
          <p:cNvSpPr>
            <a:spLocks noGrp="1" noChangeArrowheads="1"/>
          </p:cNvSpPr>
          <p:nvPr>
            <p:ph type="title"/>
          </p:nvPr>
        </p:nvSpPr>
        <p:spPr>
          <a:xfrm>
            <a:off x="61895" y="685872"/>
            <a:ext cx="2595580" cy="731838"/>
          </a:xfrm>
        </p:spPr>
        <p:txBody>
          <a:bodyPr/>
          <a:lstStyle/>
          <a:p>
            <a:r>
              <a:rPr lang="zh-CN" altLang="en-US" sz="2800" smtClean="0"/>
              <a:t>免疫遗传算法</a:t>
            </a:r>
          </a:p>
        </p:txBody>
      </p:sp>
      <p:pic>
        <p:nvPicPr>
          <p:cNvPr id="9523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772" y="1616470"/>
            <a:ext cx="263842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文本框 5"/>
          <p:cNvSpPr txBox="1">
            <a:spLocks noChangeArrowheads="1"/>
          </p:cNvSpPr>
          <p:nvPr/>
        </p:nvSpPr>
        <p:spPr bwMode="auto">
          <a:xfrm>
            <a:off x="5867366" y="5791138"/>
            <a:ext cx="19431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a:t>抗原抗体反应图</a:t>
            </a:r>
          </a:p>
        </p:txBody>
      </p:sp>
      <p:sp>
        <p:nvSpPr>
          <p:cNvPr id="95236" name="文本框 6"/>
          <p:cNvSpPr txBox="1">
            <a:spLocks noChangeArrowheads="1"/>
          </p:cNvSpPr>
          <p:nvPr/>
        </p:nvSpPr>
        <p:spPr bwMode="auto">
          <a:xfrm>
            <a:off x="219869" y="1417710"/>
            <a:ext cx="48752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4）记忆细胞的分化：若抗原是新抗原，则将当前群体中适应度高的个体替换掉记忆细胞中适应度低的个体。否则，把当前种群中适应度高的个体加入到记忆细胞中。</a:t>
            </a:r>
          </a:p>
        </p:txBody>
      </p:sp>
      <p:sp>
        <p:nvSpPr>
          <p:cNvPr id="95237" name="文本框 7"/>
          <p:cNvSpPr txBox="1">
            <a:spLocks noChangeArrowheads="1"/>
          </p:cNvSpPr>
          <p:nvPr/>
        </p:nvSpPr>
        <p:spPr bwMode="auto">
          <a:xfrm>
            <a:off x="233836" y="2767775"/>
            <a:ext cx="463867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5）抗体的促进和抑制：计算当前种群中适应度相近的个体的浓度，若某个体的浓度高则其被选择的概率小（即被抑制），反之其被选择的概率大（即促进）。</a:t>
            </a:r>
          </a:p>
        </p:txBody>
      </p:sp>
      <p:sp>
        <p:nvSpPr>
          <p:cNvPr id="95238" name="文本框 8"/>
          <p:cNvSpPr txBox="1">
            <a:spLocks noChangeArrowheads="1"/>
          </p:cNvSpPr>
          <p:nvPr/>
        </p:nvSpPr>
        <p:spPr bwMode="auto">
          <a:xfrm>
            <a:off x="252236" y="4571970"/>
            <a:ext cx="4483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6）抗体产生：交叉和变异操作。</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5236"/>
                                        </p:tgtEl>
                                        <p:attrNameLst>
                                          <p:attrName>style.visibility</p:attrName>
                                        </p:attrNameLst>
                                      </p:cBhvr>
                                      <p:to>
                                        <p:strVal val="visible"/>
                                      </p:to>
                                    </p:set>
                                    <p:anim calcmode="lin" valueType="num">
                                      <p:cBhvr additive="base">
                                        <p:cTn id="7" dur="500" fill="hold"/>
                                        <p:tgtEl>
                                          <p:spTgt spid="95236"/>
                                        </p:tgtEl>
                                        <p:attrNameLst>
                                          <p:attrName>ppt_x</p:attrName>
                                        </p:attrNameLst>
                                      </p:cBhvr>
                                      <p:tavLst>
                                        <p:tav tm="0">
                                          <p:val>
                                            <p:strVal val="#ppt_x"/>
                                          </p:val>
                                        </p:tav>
                                        <p:tav tm="100000">
                                          <p:val>
                                            <p:strVal val="#ppt_x"/>
                                          </p:val>
                                        </p:tav>
                                      </p:tavLst>
                                    </p:anim>
                                    <p:anim calcmode="lin" valueType="num">
                                      <p:cBhvr additive="base">
                                        <p:cTn id="8" dur="500" fill="hold"/>
                                        <p:tgtEl>
                                          <p:spTgt spid="9523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5234"/>
                                        </p:tgtEl>
                                        <p:attrNameLst>
                                          <p:attrName>style.visibility</p:attrName>
                                        </p:attrNameLst>
                                      </p:cBhvr>
                                      <p:to>
                                        <p:strVal val="visible"/>
                                      </p:to>
                                    </p:set>
                                    <p:anim calcmode="lin" valueType="num">
                                      <p:cBhvr additive="base">
                                        <p:cTn id="11" dur="500" fill="hold"/>
                                        <p:tgtEl>
                                          <p:spTgt spid="95234"/>
                                        </p:tgtEl>
                                        <p:attrNameLst>
                                          <p:attrName>ppt_x</p:attrName>
                                        </p:attrNameLst>
                                      </p:cBhvr>
                                      <p:tavLst>
                                        <p:tav tm="0">
                                          <p:val>
                                            <p:strVal val="#ppt_x"/>
                                          </p:val>
                                        </p:tav>
                                        <p:tav tm="100000">
                                          <p:val>
                                            <p:strVal val="#ppt_x"/>
                                          </p:val>
                                        </p:tav>
                                      </p:tavLst>
                                    </p:anim>
                                    <p:anim calcmode="lin" valueType="num">
                                      <p:cBhvr additive="base">
                                        <p:cTn id="12" dur="500" fill="hold"/>
                                        <p:tgtEl>
                                          <p:spTgt spid="9523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5235"/>
                                        </p:tgtEl>
                                        <p:attrNameLst>
                                          <p:attrName>style.visibility</p:attrName>
                                        </p:attrNameLst>
                                      </p:cBhvr>
                                      <p:to>
                                        <p:strVal val="visible"/>
                                      </p:to>
                                    </p:set>
                                    <p:anim calcmode="lin" valueType="num">
                                      <p:cBhvr additive="base">
                                        <p:cTn id="15" dur="500" fill="hold"/>
                                        <p:tgtEl>
                                          <p:spTgt spid="95235"/>
                                        </p:tgtEl>
                                        <p:attrNameLst>
                                          <p:attrName>ppt_x</p:attrName>
                                        </p:attrNameLst>
                                      </p:cBhvr>
                                      <p:tavLst>
                                        <p:tav tm="0">
                                          <p:val>
                                            <p:strVal val="#ppt_x"/>
                                          </p:val>
                                        </p:tav>
                                        <p:tav tm="100000">
                                          <p:val>
                                            <p:strVal val="#ppt_x"/>
                                          </p:val>
                                        </p:tav>
                                      </p:tavLst>
                                    </p:anim>
                                    <p:anim calcmode="lin" valueType="num">
                                      <p:cBhvr additive="base">
                                        <p:cTn id="16" dur="500" fill="hold"/>
                                        <p:tgtEl>
                                          <p:spTgt spid="9523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5237"/>
                                        </p:tgtEl>
                                        <p:attrNameLst>
                                          <p:attrName>style.visibility</p:attrName>
                                        </p:attrNameLst>
                                      </p:cBhvr>
                                      <p:to>
                                        <p:strVal val="visible"/>
                                      </p:to>
                                    </p:set>
                                    <p:anim calcmode="lin" valueType="num">
                                      <p:cBhvr additive="base">
                                        <p:cTn id="21" dur="500" fill="hold"/>
                                        <p:tgtEl>
                                          <p:spTgt spid="95237"/>
                                        </p:tgtEl>
                                        <p:attrNameLst>
                                          <p:attrName>ppt_x</p:attrName>
                                        </p:attrNameLst>
                                      </p:cBhvr>
                                      <p:tavLst>
                                        <p:tav tm="0">
                                          <p:val>
                                            <p:strVal val="#ppt_x"/>
                                          </p:val>
                                        </p:tav>
                                        <p:tav tm="100000">
                                          <p:val>
                                            <p:strVal val="#ppt_x"/>
                                          </p:val>
                                        </p:tav>
                                      </p:tavLst>
                                    </p:anim>
                                    <p:anim calcmode="lin" valueType="num">
                                      <p:cBhvr additive="base">
                                        <p:cTn id="22" dur="500" fill="hold"/>
                                        <p:tgtEl>
                                          <p:spTgt spid="9523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5238"/>
                                        </p:tgtEl>
                                        <p:attrNameLst>
                                          <p:attrName>style.visibility</p:attrName>
                                        </p:attrNameLst>
                                      </p:cBhvr>
                                      <p:to>
                                        <p:strVal val="visible"/>
                                      </p:to>
                                    </p:set>
                                    <p:anim calcmode="lin" valueType="num">
                                      <p:cBhvr additive="base">
                                        <p:cTn id="27" dur="500" fill="hold"/>
                                        <p:tgtEl>
                                          <p:spTgt spid="95238"/>
                                        </p:tgtEl>
                                        <p:attrNameLst>
                                          <p:attrName>ppt_x</p:attrName>
                                        </p:attrNameLst>
                                      </p:cBhvr>
                                      <p:tavLst>
                                        <p:tav tm="0">
                                          <p:val>
                                            <p:strVal val="#ppt_x"/>
                                          </p:val>
                                        </p:tav>
                                        <p:tav tm="100000">
                                          <p:val>
                                            <p:strVal val="#ppt_x"/>
                                          </p:val>
                                        </p:tav>
                                      </p:tavLst>
                                    </p:anim>
                                    <p:anim calcmode="lin" valueType="num">
                                      <p:cBhvr additive="base">
                                        <p:cTn id="28" dur="500" fill="hold"/>
                                        <p:tgtEl>
                                          <p:spTgt spid="952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P spid="95236" grpId="0"/>
      <p:bldP spid="95237" grpId="0"/>
      <p:bldP spid="9523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标题 4"/>
          <p:cNvSpPr>
            <a:spLocks noGrp="1" noChangeArrowheads="1"/>
          </p:cNvSpPr>
          <p:nvPr>
            <p:ph type="title"/>
          </p:nvPr>
        </p:nvSpPr>
        <p:spPr>
          <a:xfrm>
            <a:off x="122607" y="685872"/>
            <a:ext cx="2443184" cy="731838"/>
          </a:xfrm>
        </p:spPr>
        <p:txBody>
          <a:bodyPr/>
          <a:lstStyle/>
          <a:p>
            <a:r>
              <a:rPr lang="zh-CN" altLang="en-US" sz="2800" smtClean="0"/>
              <a:t>免疫遗传算法</a:t>
            </a:r>
          </a:p>
        </p:txBody>
      </p:sp>
      <p:sp>
        <p:nvSpPr>
          <p:cNvPr id="96258" name="文本框 6"/>
          <p:cNvSpPr txBox="1">
            <a:spLocks noChangeArrowheads="1"/>
          </p:cNvSpPr>
          <p:nvPr/>
        </p:nvSpPr>
        <p:spPr bwMode="auto">
          <a:xfrm>
            <a:off x="132063" y="1417710"/>
            <a:ext cx="2051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rPr>
              <a:t>亲和度计算：</a:t>
            </a:r>
          </a:p>
        </p:txBody>
      </p:sp>
      <p:sp>
        <p:nvSpPr>
          <p:cNvPr id="96259" name="文本框 1"/>
          <p:cNvSpPr txBox="1">
            <a:spLocks noChangeArrowheads="1"/>
          </p:cNvSpPr>
          <p:nvPr/>
        </p:nvSpPr>
        <p:spPr bwMode="auto">
          <a:xfrm>
            <a:off x="132062" y="1907423"/>
            <a:ext cx="8935619"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在人工免疫算法中，群体的平均信息熵用以表征群体的多样性。群体的平均信息熵越大，则表明群体的多样性越大。设抗体的种群规模为N，抗体的基因数为M，等位基因数目为S。</a:t>
            </a:r>
          </a:p>
        </p:txBody>
      </p:sp>
      <p:graphicFrame>
        <p:nvGraphicFramePr>
          <p:cNvPr id="96260" name="对象 1073742939"/>
          <p:cNvGraphicFramePr>
            <a:graphicFrameLocks/>
          </p:cNvGraphicFramePr>
          <p:nvPr>
            <p:extLst>
              <p:ext uri="{D42A27DB-BD31-4B8C-83A1-F6EECF244321}">
                <p14:modId xmlns:p14="http://schemas.microsoft.com/office/powerpoint/2010/main" val="609266562"/>
              </p:ext>
            </p:extLst>
          </p:nvPr>
        </p:nvGraphicFramePr>
        <p:xfrm>
          <a:off x="1752674" y="3048010"/>
          <a:ext cx="5149850" cy="1839912"/>
        </p:xfrm>
        <a:graphic>
          <a:graphicData uri="http://schemas.openxmlformats.org/presentationml/2006/ole">
            <mc:AlternateContent xmlns:mc="http://schemas.openxmlformats.org/markup-compatibility/2006">
              <mc:Choice xmlns:v="urn:schemas-microsoft-com:vml" Requires="v">
                <p:oleObj spid="_x0000_s97316" r:id="rId3" imgW="3162960" imgH="1047600" progId="Visio.Drawing.11">
                  <p:embed/>
                </p:oleObj>
              </mc:Choice>
              <mc:Fallback>
                <p:oleObj r:id="rId3" imgW="3162960" imgH="1047600" progId="Visio.Drawing.11">
                  <p:embed/>
                  <p:pic>
                    <p:nvPicPr>
                      <p:cNvPr id="0" name="对象 107374293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74" y="3048010"/>
                        <a:ext cx="5149850"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6261" name="文本框 2"/>
          <p:cNvSpPr txBox="1">
            <a:spLocks noChangeArrowheads="1"/>
          </p:cNvSpPr>
          <p:nvPr/>
        </p:nvSpPr>
        <p:spPr bwMode="auto">
          <a:xfrm>
            <a:off x="3200436" y="5105356"/>
            <a:ext cx="2508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抗体群的信息熵的定义</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 calcmode="lin" valueType="num">
                                      <p:cBhvr additive="base">
                                        <p:cTn id="7" dur="500" fill="hold"/>
                                        <p:tgtEl>
                                          <p:spTgt spid="96258"/>
                                        </p:tgtEl>
                                        <p:attrNameLst>
                                          <p:attrName>ppt_x</p:attrName>
                                        </p:attrNameLst>
                                      </p:cBhvr>
                                      <p:tavLst>
                                        <p:tav tm="0">
                                          <p:val>
                                            <p:strVal val="#ppt_x"/>
                                          </p:val>
                                        </p:tav>
                                        <p:tav tm="100000">
                                          <p:val>
                                            <p:strVal val="#ppt_x"/>
                                          </p:val>
                                        </p:tav>
                                      </p:tavLst>
                                    </p:anim>
                                    <p:anim calcmode="lin" valueType="num">
                                      <p:cBhvr additive="base">
                                        <p:cTn id="8" dur="500" fill="hold"/>
                                        <p:tgtEl>
                                          <p:spTgt spid="962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6259"/>
                                        </p:tgtEl>
                                        <p:attrNameLst>
                                          <p:attrName>style.visibility</p:attrName>
                                        </p:attrNameLst>
                                      </p:cBhvr>
                                      <p:to>
                                        <p:strVal val="visible"/>
                                      </p:to>
                                    </p:set>
                                    <p:anim calcmode="lin" valueType="num">
                                      <p:cBhvr additive="base">
                                        <p:cTn id="11" dur="500" fill="hold"/>
                                        <p:tgtEl>
                                          <p:spTgt spid="96259"/>
                                        </p:tgtEl>
                                        <p:attrNameLst>
                                          <p:attrName>ppt_x</p:attrName>
                                        </p:attrNameLst>
                                      </p:cBhvr>
                                      <p:tavLst>
                                        <p:tav tm="0">
                                          <p:val>
                                            <p:strVal val="#ppt_x"/>
                                          </p:val>
                                        </p:tav>
                                        <p:tav tm="100000">
                                          <p:val>
                                            <p:strVal val="#ppt_x"/>
                                          </p:val>
                                        </p:tav>
                                      </p:tavLst>
                                    </p:anim>
                                    <p:anim calcmode="lin" valueType="num">
                                      <p:cBhvr additive="base">
                                        <p:cTn id="12" dur="500" fill="hold"/>
                                        <p:tgtEl>
                                          <p:spTgt spid="96259"/>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6260"/>
                                        </p:tgtEl>
                                        <p:attrNameLst>
                                          <p:attrName>style.visibility</p:attrName>
                                        </p:attrNameLst>
                                      </p:cBhvr>
                                      <p:to>
                                        <p:strVal val="visible"/>
                                      </p:to>
                                    </p:set>
                                    <p:anim calcmode="lin" valueType="num">
                                      <p:cBhvr additive="base">
                                        <p:cTn id="17" dur="500" fill="hold"/>
                                        <p:tgtEl>
                                          <p:spTgt spid="96260"/>
                                        </p:tgtEl>
                                        <p:attrNameLst>
                                          <p:attrName>ppt_x</p:attrName>
                                        </p:attrNameLst>
                                      </p:cBhvr>
                                      <p:tavLst>
                                        <p:tav tm="0">
                                          <p:val>
                                            <p:strVal val="#ppt_x"/>
                                          </p:val>
                                        </p:tav>
                                        <p:tav tm="100000">
                                          <p:val>
                                            <p:strVal val="#ppt_x"/>
                                          </p:val>
                                        </p:tav>
                                      </p:tavLst>
                                    </p:anim>
                                    <p:anim calcmode="lin" valueType="num">
                                      <p:cBhvr additive="base">
                                        <p:cTn id="18" dur="500" fill="hold"/>
                                        <p:tgtEl>
                                          <p:spTgt spid="9626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6261"/>
                                        </p:tgtEl>
                                        <p:attrNameLst>
                                          <p:attrName>style.visibility</p:attrName>
                                        </p:attrNameLst>
                                      </p:cBhvr>
                                      <p:to>
                                        <p:strVal val="visible"/>
                                      </p:to>
                                    </p:set>
                                    <p:anim calcmode="lin" valueType="num">
                                      <p:cBhvr additive="base">
                                        <p:cTn id="21" dur="500" fill="hold"/>
                                        <p:tgtEl>
                                          <p:spTgt spid="96261"/>
                                        </p:tgtEl>
                                        <p:attrNameLst>
                                          <p:attrName>ppt_x</p:attrName>
                                        </p:attrNameLst>
                                      </p:cBhvr>
                                      <p:tavLst>
                                        <p:tav tm="0">
                                          <p:val>
                                            <p:strVal val="#ppt_x"/>
                                          </p:val>
                                        </p:tav>
                                        <p:tav tm="100000">
                                          <p:val>
                                            <p:strVal val="#ppt_x"/>
                                          </p:val>
                                        </p:tav>
                                      </p:tavLst>
                                    </p:anim>
                                    <p:anim calcmode="lin" valueType="num">
                                      <p:cBhvr additive="base">
                                        <p:cTn id="22" dur="500" fill="hold"/>
                                        <p:tgtEl>
                                          <p:spTgt spid="962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59" grpId="0"/>
      <p:bldP spid="96261"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标题 4"/>
          <p:cNvSpPr>
            <a:spLocks noGrp="1" noChangeArrowheads="1"/>
          </p:cNvSpPr>
          <p:nvPr>
            <p:ph type="title"/>
          </p:nvPr>
        </p:nvSpPr>
        <p:spPr>
          <a:xfrm>
            <a:off x="135721" y="698500"/>
            <a:ext cx="2366986" cy="731838"/>
          </a:xfrm>
        </p:spPr>
        <p:txBody>
          <a:bodyPr/>
          <a:lstStyle/>
          <a:p>
            <a:r>
              <a:rPr lang="zh-CN" altLang="en-US" sz="2800" smtClean="0"/>
              <a:t>免疫遗传算法</a:t>
            </a:r>
          </a:p>
        </p:txBody>
      </p:sp>
      <p:sp>
        <p:nvSpPr>
          <p:cNvPr id="97282" name="文本框 1"/>
          <p:cNvSpPr txBox="1">
            <a:spLocks noChangeArrowheads="1"/>
          </p:cNvSpPr>
          <p:nvPr/>
        </p:nvSpPr>
        <p:spPr bwMode="auto">
          <a:xfrm>
            <a:off x="463563" y="1501715"/>
            <a:ext cx="40782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latin typeface="Times New Roman" panose="02020603050405020304" pitchFamily="18" charset="0"/>
                <a:cs typeface="Times New Roman" panose="02020603050405020304" pitchFamily="18" charset="0"/>
              </a:rPr>
              <a:t>抗体群在第j个基因座上的信息熵为：</a:t>
            </a:r>
          </a:p>
        </p:txBody>
      </p:sp>
      <p:graphicFrame>
        <p:nvGraphicFramePr>
          <p:cNvPr id="97283" name="对象 3"/>
          <p:cNvGraphicFramePr>
            <a:graphicFrameLocks noChangeAspect="1"/>
          </p:cNvGraphicFramePr>
          <p:nvPr>
            <p:extLst>
              <p:ext uri="{D42A27DB-BD31-4B8C-83A1-F6EECF244321}">
                <p14:modId xmlns:p14="http://schemas.microsoft.com/office/powerpoint/2010/main" val="1293750185"/>
              </p:ext>
            </p:extLst>
          </p:nvPr>
        </p:nvGraphicFramePr>
        <p:xfrm>
          <a:off x="2590852" y="1866710"/>
          <a:ext cx="2924958" cy="802274"/>
        </p:xfrm>
        <a:graphic>
          <a:graphicData uri="http://schemas.openxmlformats.org/presentationml/2006/ole">
            <mc:AlternateContent xmlns:mc="http://schemas.openxmlformats.org/markup-compatibility/2006">
              <mc:Choice xmlns:v="urn:schemas-microsoft-com:vml" Requires="v">
                <p:oleObj spid="_x0000_s98403" r:id="rId3" imgW="1589977" imgH="436074" progId="Equation.3">
                  <p:embed/>
                </p:oleObj>
              </mc:Choice>
              <mc:Fallback>
                <p:oleObj r:id="rId3" imgW="1589977" imgH="436074" progId="Equation.3">
                  <p:embed/>
                  <p:pic>
                    <p:nvPicPr>
                      <p:cNvPr id="0" name="对象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52" y="1866710"/>
                        <a:ext cx="2924958" cy="802274"/>
                      </a:xfrm>
                      <a:prstGeom prst="rect">
                        <a:avLst/>
                      </a:prstGeom>
                      <a:noFill/>
                      <a:ln>
                        <a:noFill/>
                      </a:ln>
                      <a:extLst/>
                    </p:spPr>
                  </p:pic>
                </p:oleObj>
              </mc:Fallback>
            </mc:AlternateContent>
          </a:graphicData>
        </a:graphic>
      </p:graphicFrame>
      <p:sp>
        <p:nvSpPr>
          <p:cNvPr id="97284" name="文本框 2"/>
          <p:cNvSpPr txBox="1">
            <a:spLocks noChangeArrowheads="1"/>
          </p:cNvSpPr>
          <p:nvPr/>
        </p:nvSpPr>
        <p:spPr bwMode="auto">
          <a:xfrm>
            <a:off x="111745" y="2621205"/>
            <a:ext cx="89559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其中p</a:t>
            </a:r>
            <a:r>
              <a:rPr lang="zh-CN" altLang="en-US" sz="2000" baseline="-25000">
                <a:latin typeface="Times New Roman" panose="02020603050405020304" pitchFamily="18" charset="0"/>
                <a:cs typeface="Times New Roman" panose="02020603050405020304" pitchFamily="18" charset="0"/>
              </a:rPr>
              <a:t>i,j</a:t>
            </a:r>
            <a:r>
              <a:rPr lang="zh-CN" altLang="en-US" sz="2000">
                <a:latin typeface="Times New Roman" panose="02020603050405020304" pitchFamily="18" charset="0"/>
                <a:cs typeface="Times New Roman" panose="02020603050405020304" pitchFamily="18" charset="0"/>
              </a:rPr>
              <a:t>表示的是N个抗体中第j位为第i个等位基因的概率。此时，抗体群的平均信息熵为：</a:t>
            </a:r>
          </a:p>
        </p:txBody>
      </p:sp>
      <p:graphicFrame>
        <p:nvGraphicFramePr>
          <p:cNvPr id="97285" name="对象 70"/>
          <p:cNvGraphicFramePr>
            <a:graphicFrameLocks noChangeAspect="1"/>
          </p:cNvGraphicFramePr>
          <p:nvPr>
            <p:extLst>
              <p:ext uri="{D42A27DB-BD31-4B8C-83A1-F6EECF244321}">
                <p14:modId xmlns:p14="http://schemas.microsoft.com/office/powerpoint/2010/main" val="2388070270"/>
              </p:ext>
            </p:extLst>
          </p:nvPr>
        </p:nvGraphicFramePr>
        <p:xfrm>
          <a:off x="2895588" y="3238262"/>
          <a:ext cx="2143143" cy="694487"/>
        </p:xfrm>
        <a:graphic>
          <a:graphicData uri="http://schemas.openxmlformats.org/presentationml/2006/ole">
            <mc:AlternateContent xmlns:mc="http://schemas.openxmlformats.org/markup-compatibility/2006">
              <mc:Choice xmlns:v="urn:schemas-microsoft-com:vml" Requires="v">
                <p:oleObj spid="_x0000_s98404" r:id="rId5" imgW="1385001" imgH="448795" progId="Equation.KSEE3">
                  <p:embed/>
                </p:oleObj>
              </mc:Choice>
              <mc:Fallback>
                <p:oleObj r:id="rId5" imgW="1385001" imgH="448795" progId="Equation.KSEE3">
                  <p:embed/>
                  <p:pic>
                    <p:nvPicPr>
                      <p:cNvPr id="0" name="对象 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588" y="3238262"/>
                        <a:ext cx="2143143" cy="694487"/>
                      </a:xfrm>
                      <a:prstGeom prst="rect">
                        <a:avLst/>
                      </a:prstGeom>
                      <a:noFill/>
                      <a:ln>
                        <a:noFill/>
                      </a:ln>
                      <a:extLst/>
                    </p:spPr>
                  </p:pic>
                </p:oleObj>
              </mc:Fallback>
            </mc:AlternateContent>
          </a:graphicData>
        </a:graphic>
      </p:graphicFrame>
      <p:sp>
        <p:nvSpPr>
          <p:cNvPr id="97286" name="文本框 6"/>
          <p:cNvSpPr txBox="1">
            <a:spLocks noChangeArrowheads="1"/>
          </p:cNvSpPr>
          <p:nvPr/>
        </p:nvSpPr>
        <p:spPr bwMode="auto">
          <a:xfrm>
            <a:off x="593723" y="4121047"/>
            <a:ext cx="67468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则可定义两个抗体U、V之间的亲和力为：</a:t>
            </a:r>
          </a:p>
        </p:txBody>
      </p:sp>
      <p:graphicFrame>
        <p:nvGraphicFramePr>
          <p:cNvPr id="97287" name="对象 71"/>
          <p:cNvGraphicFramePr>
            <a:graphicFrameLocks noChangeAspect="1"/>
          </p:cNvGraphicFramePr>
          <p:nvPr>
            <p:extLst>
              <p:ext uri="{D42A27DB-BD31-4B8C-83A1-F6EECF244321}">
                <p14:modId xmlns:p14="http://schemas.microsoft.com/office/powerpoint/2010/main" val="3178169752"/>
              </p:ext>
            </p:extLst>
          </p:nvPr>
        </p:nvGraphicFramePr>
        <p:xfrm>
          <a:off x="3066966" y="4689535"/>
          <a:ext cx="1800386" cy="751432"/>
        </p:xfrm>
        <a:graphic>
          <a:graphicData uri="http://schemas.openxmlformats.org/presentationml/2006/ole">
            <mc:AlternateContent xmlns:mc="http://schemas.openxmlformats.org/markup-compatibility/2006">
              <mc:Choice xmlns:v="urn:schemas-microsoft-com:vml" Requires="v">
                <p:oleObj spid="_x0000_s98405" r:id="rId7" imgW="1012844" imgH="423354" progId="Equation.KSEE3">
                  <p:embed/>
                </p:oleObj>
              </mc:Choice>
              <mc:Fallback>
                <p:oleObj r:id="rId7" imgW="1012844" imgH="423354" progId="Equation.KSEE3">
                  <p:embed/>
                  <p:pic>
                    <p:nvPicPr>
                      <p:cNvPr id="0" name="对象 7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66966" y="4689535"/>
                        <a:ext cx="1800386" cy="751432"/>
                      </a:xfrm>
                      <a:prstGeom prst="rect">
                        <a:avLst/>
                      </a:prstGeom>
                      <a:noFill/>
                      <a:ln>
                        <a:noFill/>
                      </a:ln>
                      <a:extLst/>
                    </p:spPr>
                  </p:pic>
                </p:oleObj>
              </mc:Fallback>
            </mc:AlternateContent>
          </a:graphicData>
        </a:graphic>
      </p:graphicFrame>
      <p:sp>
        <p:nvSpPr>
          <p:cNvPr id="97288" name="文本框 8"/>
          <p:cNvSpPr txBox="1">
            <a:spLocks noChangeArrowheads="1"/>
          </p:cNvSpPr>
          <p:nvPr/>
        </p:nvSpPr>
        <p:spPr bwMode="auto">
          <a:xfrm>
            <a:off x="241743" y="5506972"/>
            <a:ext cx="88259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latin typeface="Times New Roman" panose="02020603050405020304" pitchFamily="18" charset="0"/>
                <a:cs typeface="Times New Roman" panose="02020603050405020304" pitchFamily="18" charset="0"/>
              </a:rPr>
              <a:t>        </a:t>
            </a:r>
            <a:r>
              <a:rPr lang="zh-CN" altLang="en-US" sz="2000">
                <a:latin typeface="Times New Roman" panose="02020603050405020304" pitchFamily="18" charset="0"/>
                <a:cs typeface="Times New Roman" panose="02020603050405020304" pitchFamily="18" charset="0"/>
              </a:rPr>
              <a:t>A</a:t>
            </a:r>
            <a:r>
              <a:rPr lang="zh-CN" altLang="en-US" sz="2000" baseline="-25000">
                <a:latin typeface="Times New Roman" panose="02020603050405020304" pitchFamily="18" charset="0"/>
                <a:cs typeface="Times New Roman" panose="02020603050405020304" pitchFamily="18" charset="0"/>
              </a:rPr>
              <a:t>u,v</a:t>
            </a:r>
            <a:r>
              <a:rPr lang="zh-CN" altLang="en-US" sz="2000">
                <a:latin typeface="Times New Roman" panose="02020603050405020304" pitchFamily="18" charset="0"/>
                <a:cs typeface="Times New Roman" panose="02020603050405020304" pitchFamily="18" charset="0"/>
              </a:rPr>
              <a:t>取值范围在0和1之间，A</a:t>
            </a:r>
            <a:r>
              <a:rPr lang="zh-CN" altLang="en-US" sz="2000" baseline="-25000">
                <a:latin typeface="Times New Roman" panose="02020603050405020304" pitchFamily="18" charset="0"/>
                <a:cs typeface="Times New Roman" panose="02020603050405020304" pitchFamily="18" charset="0"/>
              </a:rPr>
              <a:t>u,v</a:t>
            </a:r>
            <a:r>
              <a:rPr lang="zh-CN" altLang="en-US" sz="2000">
                <a:latin typeface="Times New Roman" panose="02020603050405020304" pitchFamily="18" charset="0"/>
                <a:cs typeface="Times New Roman" panose="02020603050405020304" pitchFamily="18" charset="0"/>
              </a:rPr>
              <a:t>值越大则表明u、v两个个体越亲或越相似。若A</a:t>
            </a:r>
            <a:r>
              <a:rPr lang="zh-CN" altLang="en-US" sz="2000" baseline="-25000">
                <a:latin typeface="Times New Roman" panose="02020603050405020304" pitchFamily="18" charset="0"/>
                <a:cs typeface="Times New Roman" panose="02020603050405020304" pitchFamily="18" charset="0"/>
              </a:rPr>
              <a:t>u,v</a:t>
            </a:r>
            <a:r>
              <a:rPr lang="zh-CN" altLang="en-US" sz="2000">
                <a:latin typeface="Times New Roman" panose="02020603050405020304" pitchFamily="18" charset="0"/>
                <a:cs typeface="Times New Roman" panose="02020603050405020304" pitchFamily="18" charset="0"/>
              </a:rPr>
              <a:t>=1，则表示u、v两个个体基因完全一致。</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 calcmode="lin" valueType="num">
                                      <p:cBhvr additive="base">
                                        <p:cTn id="7" dur="500" fill="hold"/>
                                        <p:tgtEl>
                                          <p:spTgt spid="97282"/>
                                        </p:tgtEl>
                                        <p:attrNameLst>
                                          <p:attrName>ppt_x</p:attrName>
                                        </p:attrNameLst>
                                      </p:cBhvr>
                                      <p:tavLst>
                                        <p:tav tm="0">
                                          <p:val>
                                            <p:strVal val="#ppt_x"/>
                                          </p:val>
                                        </p:tav>
                                        <p:tav tm="100000">
                                          <p:val>
                                            <p:strVal val="#ppt_x"/>
                                          </p:val>
                                        </p:tav>
                                      </p:tavLst>
                                    </p:anim>
                                    <p:anim calcmode="lin" valueType="num">
                                      <p:cBhvr additive="base">
                                        <p:cTn id="8" dur="500" fill="hold"/>
                                        <p:tgtEl>
                                          <p:spTgt spid="9728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7283"/>
                                        </p:tgtEl>
                                        <p:attrNameLst>
                                          <p:attrName>style.visibility</p:attrName>
                                        </p:attrNameLst>
                                      </p:cBhvr>
                                      <p:to>
                                        <p:strVal val="visible"/>
                                      </p:to>
                                    </p:set>
                                    <p:anim calcmode="lin" valueType="num">
                                      <p:cBhvr additive="base">
                                        <p:cTn id="11" dur="500" fill="hold"/>
                                        <p:tgtEl>
                                          <p:spTgt spid="97283"/>
                                        </p:tgtEl>
                                        <p:attrNameLst>
                                          <p:attrName>ppt_x</p:attrName>
                                        </p:attrNameLst>
                                      </p:cBhvr>
                                      <p:tavLst>
                                        <p:tav tm="0">
                                          <p:val>
                                            <p:strVal val="#ppt_x"/>
                                          </p:val>
                                        </p:tav>
                                        <p:tav tm="100000">
                                          <p:val>
                                            <p:strVal val="#ppt_x"/>
                                          </p:val>
                                        </p:tav>
                                      </p:tavLst>
                                    </p:anim>
                                    <p:anim calcmode="lin" valueType="num">
                                      <p:cBhvr additive="base">
                                        <p:cTn id="12" dur="500" fill="hold"/>
                                        <p:tgtEl>
                                          <p:spTgt spid="9728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7284"/>
                                        </p:tgtEl>
                                        <p:attrNameLst>
                                          <p:attrName>style.visibility</p:attrName>
                                        </p:attrNameLst>
                                      </p:cBhvr>
                                      <p:to>
                                        <p:strVal val="visible"/>
                                      </p:to>
                                    </p:set>
                                    <p:anim calcmode="lin" valueType="num">
                                      <p:cBhvr additive="base">
                                        <p:cTn id="17" dur="500" fill="hold"/>
                                        <p:tgtEl>
                                          <p:spTgt spid="97284"/>
                                        </p:tgtEl>
                                        <p:attrNameLst>
                                          <p:attrName>ppt_x</p:attrName>
                                        </p:attrNameLst>
                                      </p:cBhvr>
                                      <p:tavLst>
                                        <p:tav tm="0">
                                          <p:val>
                                            <p:strVal val="#ppt_x"/>
                                          </p:val>
                                        </p:tav>
                                        <p:tav tm="100000">
                                          <p:val>
                                            <p:strVal val="#ppt_x"/>
                                          </p:val>
                                        </p:tav>
                                      </p:tavLst>
                                    </p:anim>
                                    <p:anim calcmode="lin" valueType="num">
                                      <p:cBhvr additive="base">
                                        <p:cTn id="18" dur="500" fill="hold"/>
                                        <p:tgtEl>
                                          <p:spTgt spid="9728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7285"/>
                                        </p:tgtEl>
                                        <p:attrNameLst>
                                          <p:attrName>style.visibility</p:attrName>
                                        </p:attrNameLst>
                                      </p:cBhvr>
                                      <p:to>
                                        <p:strVal val="visible"/>
                                      </p:to>
                                    </p:set>
                                    <p:anim calcmode="lin" valueType="num">
                                      <p:cBhvr additive="base">
                                        <p:cTn id="21" dur="500" fill="hold"/>
                                        <p:tgtEl>
                                          <p:spTgt spid="97285"/>
                                        </p:tgtEl>
                                        <p:attrNameLst>
                                          <p:attrName>ppt_x</p:attrName>
                                        </p:attrNameLst>
                                      </p:cBhvr>
                                      <p:tavLst>
                                        <p:tav tm="0">
                                          <p:val>
                                            <p:strVal val="#ppt_x"/>
                                          </p:val>
                                        </p:tav>
                                        <p:tav tm="100000">
                                          <p:val>
                                            <p:strVal val="#ppt_x"/>
                                          </p:val>
                                        </p:tav>
                                      </p:tavLst>
                                    </p:anim>
                                    <p:anim calcmode="lin" valueType="num">
                                      <p:cBhvr additive="base">
                                        <p:cTn id="22" dur="500" fill="hold"/>
                                        <p:tgtEl>
                                          <p:spTgt spid="9728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7286"/>
                                        </p:tgtEl>
                                        <p:attrNameLst>
                                          <p:attrName>style.visibility</p:attrName>
                                        </p:attrNameLst>
                                      </p:cBhvr>
                                      <p:to>
                                        <p:strVal val="visible"/>
                                      </p:to>
                                    </p:set>
                                    <p:anim calcmode="lin" valueType="num">
                                      <p:cBhvr additive="base">
                                        <p:cTn id="27" dur="500" fill="hold"/>
                                        <p:tgtEl>
                                          <p:spTgt spid="97286"/>
                                        </p:tgtEl>
                                        <p:attrNameLst>
                                          <p:attrName>ppt_x</p:attrName>
                                        </p:attrNameLst>
                                      </p:cBhvr>
                                      <p:tavLst>
                                        <p:tav tm="0">
                                          <p:val>
                                            <p:strVal val="#ppt_x"/>
                                          </p:val>
                                        </p:tav>
                                        <p:tav tm="100000">
                                          <p:val>
                                            <p:strVal val="#ppt_x"/>
                                          </p:val>
                                        </p:tav>
                                      </p:tavLst>
                                    </p:anim>
                                    <p:anim calcmode="lin" valueType="num">
                                      <p:cBhvr additive="base">
                                        <p:cTn id="28" dur="500" fill="hold"/>
                                        <p:tgtEl>
                                          <p:spTgt spid="9728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7287"/>
                                        </p:tgtEl>
                                        <p:attrNameLst>
                                          <p:attrName>style.visibility</p:attrName>
                                        </p:attrNameLst>
                                      </p:cBhvr>
                                      <p:to>
                                        <p:strVal val="visible"/>
                                      </p:to>
                                    </p:set>
                                    <p:anim calcmode="lin" valueType="num">
                                      <p:cBhvr additive="base">
                                        <p:cTn id="31" dur="500" fill="hold"/>
                                        <p:tgtEl>
                                          <p:spTgt spid="97287"/>
                                        </p:tgtEl>
                                        <p:attrNameLst>
                                          <p:attrName>ppt_x</p:attrName>
                                        </p:attrNameLst>
                                      </p:cBhvr>
                                      <p:tavLst>
                                        <p:tav tm="0">
                                          <p:val>
                                            <p:strVal val="#ppt_x"/>
                                          </p:val>
                                        </p:tav>
                                        <p:tav tm="100000">
                                          <p:val>
                                            <p:strVal val="#ppt_x"/>
                                          </p:val>
                                        </p:tav>
                                      </p:tavLst>
                                    </p:anim>
                                    <p:anim calcmode="lin" valueType="num">
                                      <p:cBhvr additive="base">
                                        <p:cTn id="32" dur="500" fill="hold"/>
                                        <p:tgtEl>
                                          <p:spTgt spid="9728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7288"/>
                                        </p:tgtEl>
                                        <p:attrNameLst>
                                          <p:attrName>style.visibility</p:attrName>
                                        </p:attrNameLst>
                                      </p:cBhvr>
                                      <p:to>
                                        <p:strVal val="visible"/>
                                      </p:to>
                                    </p:set>
                                    <p:anim calcmode="lin" valueType="num">
                                      <p:cBhvr additive="base">
                                        <p:cTn id="37" dur="500" fill="hold"/>
                                        <p:tgtEl>
                                          <p:spTgt spid="97288"/>
                                        </p:tgtEl>
                                        <p:attrNameLst>
                                          <p:attrName>ppt_x</p:attrName>
                                        </p:attrNameLst>
                                      </p:cBhvr>
                                      <p:tavLst>
                                        <p:tav tm="0">
                                          <p:val>
                                            <p:strVal val="#ppt_x"/>
                                          </p:val>
                                        </p:tav>
                                        <p:tav tm="100000">
                                          <p:val>
                                            <p:strVal val="#ppt_x"/>
                                          </p:val>
                                        </p:tav>
                                      </p:tavLst>
                                    </p:anim>
                                    <p:anim calcmode="lin" valueType="num">
                                      <p:cBhvr additive="base">
                                        <p:cTn id="38" dur="500" fill="hold"/>
                                        <p:tgtEl>
                                          <p:spTgt spid="972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P spid="97284" grpId="0"/>
      <p:bldP spid="97286" grpId="0"/>
      <p:bldP spid="9728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标题 4"/>
          <p:cNvSpPr>
            <a:spLocks noGrp="1" noChangeArrowheads="1"/>
          </p:cNvSpPr>
          <p:nvPr>
            <p:ph type="title"/>
          </p:nvPr>
        </p:nvSpPr>
        <p:spPr>
          <a:xfrm>
            <a:off x="0" y="706195"/>
            <a:ext cx="2443184" cy="731838"/>
          </a:xfrm>
        </p:spPr>
        <p:txBody>
          <a:bodyPr/>
          <a:lstStyle/>
          <a:p>
            <a:r>
              <a:rPr lang="zh-CN" altLang="en-US" sz="2800" smtClean="0"/>
              <a:t>免疫遗传算法</a:t>
            </a:r>
          </a:p>
        </p:txBody>
      </p:sp>
      <p:sp>
        <p:nvSpPr>
          <p:cNvPr id="98306" name="文本框 6"/>
          <p:cNvSpPr txBox="1">
            <a:spLocks noChangeArrowheads="1"/>
          </p:cNvSpPr>
          <p:nvPr/>
        </p:nvSpPr>
        <p:spPr bwMode="auto">
          <a:xfrm>
            <a:off x="398535" y="1615350"/>
            <a:ext cx="20510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rPr>
              <a:t>抗体浓度计算：</a:t>
            </a:r>
          </a:p>
        </p:txBody>
      </p:sp>
      <p:sp>
        <p:nvSpPr>
          <p:cNvPr id="98307" name="文本框 1"/>
          <p:cNvSpPr txBox="1">
            <a:spLocks noChangeArrowheads="1"/>
          </p:cNvSpPr>
          <p:nvPr/>
        </p:nvSpPr>
        <p:spPr bwMode="auto">
          <a:xfrm>
            <a:off x="421480" y="2110822"/>
            <a:ext cx="85700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为保持种群中个体的多样性，需要对浓度进行调节，并且可将亲和力相同或相近的抗体看作为相同的抗体。则抗体u的浓度可由下式求得：</a:t>
            </a:r>
          </a:p>
        </p:txBody>
      </p:sp>
      <p:graphicFrame>
        <p:nvGraphicFramePr>
          <p:cNvPr id="98308" name="对象 72"/>
          <p:cNvGraphicFramePr>
            <a:graphicFrameLocks noChangeAspect="1"/>
          </p:cNvGraphicFramePr>
          <p:nvPr>
            <p:extLst>
              <p:ext uri="{D42A27DB-BD31-4B8C-83A1-F6EECF244321}">
                <p14:modId xmlns:p14="http://schemas.microsoft.com/office/powerpoint/2010/main" val="877919705"/>
              </p:ext>
            </p:extLst>
          </p:nvPr>
        </p:nvGraphicFramePr>
        <p:xfrm>
          <a:off x="3697288" y="2873537"/>
          <a:ext cx="1647825" cy="757237"/>
        </p:xfrm>
        <a:graphic>
          <a:graphicData uri="http://schemas.openxmlformats.org/presentationml/2006/ole">
            <mc:AlternateContent xmlns:mc="http://schemas.openxmlformats.org/markup-compatibility/2006">
              <mc:Choice xmlns:v="urn:schemas-microsoft-com:vml" Requires="v">
                <p:oleObj spid="_x0000_s99396" r:id="rId3" imgW="948880" imgH="436074" progId="Equation.KSEE3">
                  <p:embed/>
                </p:oleObj>
              </mc:Choice>
              <mc:Fallback>
                <p:oleObj r:id="rId3" imgW="948880" imgH="436074" progId="Equation.KSEE3">
                  <p:embed/>
                  <p:pic>
                    <p:nvPicPr>
                      <p:cNvPr id="0" name="对象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7288" y="2873537"/>
                        <a:ext cx="1647825"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8309" name="文本框 6"/>
          <p:cNvSpPr txBox="1">
            <a:spLocks noChangeArrowheads="1"/>
          </p:cNvSpPr>
          <p:nvPr/>
        </p:nvSpPr>
        <p:spPr bwMode="auto">
          <a:xfrm>
            <a:off x="451357" y="3712058"/>
            <a:ext cx="26495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FF0000"/>
                </a:solidFill>
              </a:rPr>
              <a:t>抗体的促进和抑制：</a:t>
            </a:r>
          </a:p>
        </p:txBody>
      </p:sp>
      <p:sp>
        <p:nvSpPr>
          <p:cNvPr id="98310" name="文本框 3"/>
          <p:cNvSpPr txBox="1">
            <a:spLocks noChangeArrowheads="1"/>
          </p:cNvSpPr>
          <p:nvPr/>
        </p:nvSpPr>
        <p:spPr bwMode="auto">
          <a:xfrm>
            <a:off x="304912" y="4386299"/>
            <a:ext cx="88390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a:t>      </a:t>
            </a:r>
            <a:r>
              <a:rPr lang="zh-CN" altLang="en-US" sz="2000"/>
              <a:t>计算出抗体的浓度之后，可找出其中浓度最大的个体，并设为个体1，2，…，t，则该t个个体的浓度概率可定义为：</a:t>
            </a:r>
          </a:p>
        </p:txBody>
      </p:sp>
      <p:graphicFrame>
        <p:nvGraphicFramePr>
          <p:cNvPr id="98311" name="对象 73"/>
          <p:cNvGraphicFramePr>
            <a:graphicFrameLocks noChangeAspect="1"/>
          </p:cNvGraphicFramePr>
          <p:nvPr>
            <p:extLst>
              <p:ext uri="{D42A27DB-BD31-4B8C-83A1-F6EECF244321}">
                <p14:modId xmlns:p14="http://schemas.microsoft.com/office/powerpoint/2010/main" val="3004298453"/>
              </p:ext>
            </p:extLst>
          </p:nvPr>
        </p:nvGraphicFramePr>
        <p:xfrm>
          <a:off x="3269456" y="5132457"/>
          <a:ext cx="2503488" cy="887413"/>
        </p:xfrm>
        <a:graphic>
          <a:graphicData uri="http://schemas.openxmlformats.org/presentationml/2006/ole">
            <mc:AlternateContent xmlns:mc="http://schemas.openxmlformats.org/markup-compatibility/2006">
              <mc:Choice xmlns:v="urn:schemas-microsoft-com:vml" Requires="v">
                <p:oleObj spid="_x0000_s99397" r:id="rId5" imgW="1613117" imgH="571637" progId="Equation.KSEE3">
                  <p:embed/>
                </p:oleObj>
              </mc:Choice>
              <mc:Fallback>
                <p:oleObj r:id="rId5" imgW="1613117" imgH="571637" progId="Equation.KSEE3">
                  <p:embed/>
                  <p:pic>
                    <p:nvPicPr>
                      <p:cNvPr id="0" name="对象 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9456" y="5132457"/>
                        <a:ext cx="2503488"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8306"/>
                                        </p:tgtEl>
                                        <p:attrNameLst>
                                          <p:attrName>style.visibility</p:attrName>
                                        </p:attrNameLst>
                                      </p:cBhvr>
                                      <p:to>
                                        <p:strVal val="visible"/>
                                      </p:to>
                                    </p:set>
                                    <p:anim calcmode="lin" valueType="num">
                                      <p:cBhvr additive="base">
                                        <p:cTn id="7" dur="500" fill="hold"/>
                                        <p:tgtEl>
                                          <p:spTgt spid="98306"/>
                                        </p:tgtEl>
                                        <p:attrNameLst>
                                          <p:attrName>ppt_x</p:attrName>
                                        </p:attrNameLst>
                                      </p:cBhvr>
                                      <p:tavLst>
                                        <p:tav tm="0">
                                          <p:val>
                                            <p:strVal val="#ppt_x"/>
                                          </p:val>
                                        </p:tav>
                                        <p:tav tm="100000">
                                          <p:val>
                                            <p:strVal val="#ppt_x"/>
                                          </p:val>
                                        </p:tav>
                                      </p:tavLst>
                                    </p:anim>
                                    <p:anim calcmode="lin" valueType="num">
                                      <p:cBhvr additive="base">
                                        <p:cTn id="8" dur="500" fill="hold"/>
                                        <p:tgtEl>
                                          <p:spTgt spid="9830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8307"/>
                                        </p:tgtEl>
                                        <p:attrNameLst>
                                          <p:attrName>style.visibility</p:attrName>
                                        </p:attrNameLst>
                                      </p:cBhvr>
                                      <p:to>
                                        <p:strVal val="visible"/>
                                      </p:to>
                                    </p:set>
                                    <p:anim calcmode="lin" valueType="num">
                                      <p:cBhvr additive="base">
                                        <p:cTn id="11" dur="500" fill="hold"/>
                                        <p:tgtEl>
                                          <p:spTgt spid="98307"/>
                                        </p:tgtEl>
                                        <p:attrNameLst>
                                          <p:attrName>ppt_x</p:attrName>
                                        </p:attrNameLst>
                                      </p:cBhvr>
                                      <p:tavLst>
                                        <p:tav tm="0">
                                          <p:val>
                                            <p:strVal val="#ppt_x"/>
                                          </p:val>
                                        </p:tav>
                                        <p:tav tm="100000">
                                          <p:val>
                                            <p:strVal val="#ppt_x"/>
                                          </p:val>
                                        </p:tav>
                                      </p:tavLst>
                                    </p:anim>
                                    <p:anim calcmode="lin" valueType="num">
                                      <p:cBhvr additive="base">
                                        <p:cTn id="12" dur="500" fill="hold"/>
                                        <p:tgtEl>
                                          <p:spTgt spid="9830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8308"/>
                                        </p:tgtEl>
                                        <p:attrNameLst>
                                          <p:attrName>style.visibility</p:attrName>
                                        </p:attrNameLst>
                                      </p:cBhvr>
                                      <p:to>
                                        <p:strVal val="visible"/>
                                      </p:to>
                                    </p:set>
                                    <p:anim calcmode="lin" valueType="num">
                                      <p:cBhvr additive="base">
                                        <p:cTn id="15" dur="500" fill="hold"/>
                                        <p:tgtEl>
                                          <p:spTgt spid="98308"/>
                                        </p:tgtEl>
                                        <p:attrNameLst>
                                          <p:attrName>ppt_x</p:attrName>
                                        </p:attrNameLst>
                                      </p:cBhvr>
                                      <p:tavLst>
                                        <p:tav tm="0">
                                          <p:val>
                                            <p:strVal val="#ppt_x"/>
                                          </p:val>
                                        </p:tav>
                                        <p:tav tm="100000">
                                          <p:val>
                                            <p:strVal val="#ppt_x"/>
                                          </p:val>
                                        </p:tav>
                                      </p:tavLst>
                                    </p:anim>
                                    <p:anim calcmode="lin" valueType="num">
                                      <p:cBhvr additive="base">
                                        <p:cTn id="16" dur="500" fill="hold"/>
                                        <p:tgtEl>
                                          <p:spTgt spid="9830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98309"/>
                                        </p:tgtEl>
                                        <p:attrNameLst>
                                          <p:attrName>style.visibility</p:attrName>
                                        </p:attrNameLst>
                                      </p:cBhvr>
                                      <p:to>
                                        <p:strVal val="visible"/>
                                      </p:to>
                                    </p:set>
                                    <p:anim calcmode="lin" valueType="num">
                                      <p:cBhvr additive="base">
                                        <p:cTn id="21" dur="500" fill="hold"/>
                                        <p:tgtEl>
                                          <p:spTgt spid="98309"/>
                                        </p:tgtEl>
                                        <p:attrNameLst>
                                          <p:attrName>ppt_x</p:attrName>
                                        </p:attrNameLst>
                                      </p:cBhvr>
                                      <p:tavLst>
                                        <p:tav tm="0">
                                          <p:val>
                                            <p:strVal val="#ppt_x"/>
                                          </p:val>
                                        </p:tav>
                                        <p:tav tm="100000">
                                          <p:val>
                                            <p:strVal val="#ppt_x"/>
                                          </p:val>
                                        </p:tav>
                                      </p:tavLst>
                                    </p:anim>
                                    <p:anim calcmode="lin" valueType="num">
                                      <p:cBhvr additive="base">
                                        <p:cTn id="22" dur="500" fill="hold"/>
                                        <p:tgtEl>
                                          <p:spTgt spid="9830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8310"/>
                                        </p:tgtEl>
                                        <p:attrNameLst>
                                          <p:attrName>style.visibility</p:attrName>
                                        </p:attrNameLst>
                                      </p:cBhvr>
                                      <p:to>
                                        <p:strVal val="visible"/>
                                      </p:to>
                                    </p:set>
                                    <p:anim calcmode="lin" valueType="num">
                                      <p:cBhvr additive="base">
                                        <p:cTn id="25" dur="500" fill="hold"/>
                                        <p:tgtEl>
                                          <p:spTgt spid="98310"/>
                                        </p:tgtEl>
                                        <p:attrNameLst>
                                          <p:attrName>ppt_x</p:attrName>
                                        </p:attrNameLst>
                                      </p:cBhvr>
                                      <p:tavLst>
                                        <p:tav tm="0">
                                          <p:val>
                                            <p:strVal val="#ppt_x"/>
                                          </p:val>
                                        </p:tav>
                                        <p:tav tm="100000">
                                          <p:val>
                                            <p:strVal val="#ppt_x"/>
                                          </p:val>
                                        </p:tav>
                                      </p:tavLst>
                                    </p:anim>
                                    <p:anim calcmode="lin" valueType="num">
                                      <p:cBhvr additive="base">
                                        <p:cTn id="26" dur="500" fill="hold"/>
                                        <p:tgtEl>
                                          <p:spTgt spid="9831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98311"/>
                                        </p:tgtEl>
                                        <p:attrNameLst>
                                          <p:attrName>style.visibility</p:attrName>
                                        </p:attrNameLst>
                                      </p:cBhvr>
                                      <p:to>
                                        <p:strVal val="visible"/>
                                      </p:to>
                                    </p:set>
                                    <p:anim calcmode="lin" valueType="num">
                                      <p:cBhvr additive="base">
                                        <p:cTn id="29" dur="500" fill="hold"/>
                                        <p:tgtEl>
                                          <p:spTgt spid="98311"/>
                                        </p:tgtEl>
                                        <p:attrNameLst>
                                          <p:attrName>ppt_x</p:attrName>
                                        </p:attrNameLst>
                                      </p:cBhvr>
                                      <p:tavLst>
                                        <p:tav tm="0">
                                          <p:val>
                                            <p:strVal val="#ppt_x"/>
                                          </p:val>
                                        </p:tav>
                                        <p:tav tm="100000">
                                          <p:val>
                                            <p:strVal val="#ppt_x"/>
                                          </p:val>
                                        </p:tav>
                                      </p:tavLst>
                                    </p:anim>
                                    <p:anim calcmode="lin" valueType="num">
                                      <p:cBhvr additive="base">
                                        <p:cTn id="30" dur="500" fill="hold"/>
                                        <p:tgtEl>
                                          <p:spTgt spid="983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p:bldP spid="98307" grpId="0"/>
      <p:bldP spid="98309" grpId="0"/>
      <p:bldP spid="98310"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标题 4"/>
          <p:cNvSpPr>
            <a:spLocks noGrp="1" noChangeArrowheads="1"/>
          </p:cNvSpPr>
          <p:nvPr>
            <p:ph type="title"/>
          </p:nvPr>
        </p:nvSpPr>
        <p:spPr>
          <a:xfrm>
            <a:off x="76318" y="609674"/>
            <a:ext cx="2443184" cy="731838"/>
          </a:xfrm>
        </p:spPr>
        <p:txBody>
          <a:bodyPr/>
          <a:lstStyle/>
          <a:p>
            <a:r>
              <a:rPr lang="zh-CN" altLang="en-US" sz="2800" smtClean="0"/>
              <a:t>免疫遗传算法</a:t>
            </a:r>
          </a:p>
        </p:txBody>
      </p:sp>
      <p:sp>
        <p:nvSpPr>
          <p:cNvPr id="99330" name="文本框 1"/>
          <p:cNvSpPr txBox="1">
            <a:spLocks noChangeArrowheads="1"/>
          </p:cNvSpPr>
          <p:nvPr/>
        </p:nvSpPr>
        <p:spPr bwMode="auto">
          <a:xfrm>
            <a:off x="375732" y="1474802"/>
            <a:ext cx="57356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其余N-t个个体的浓度</a:t>
            </a:r>
            <a:r>
              <a:rPr lang="zh-CN" altLang="en-US" sz="2000" smtClean="0"/>
              <a:t>概率</a:t>
            </a:r>
            <a:r>
              <a:rPr lang="zh-CN" altLang="en-US" sz="2000"/>
              <a:t>可</a:t>
            </a:r>
            <a:r>
              <a:rPr lang="zh-CN" altLang="en-US" sz="2000" smtClean="0"/>
              <a:t>定义</a:t>
            </a:r>
            <a:r>
              <a:rPr lang="zh-CN" altLang="en-US" sz="2000"/>
              <a:t>为：</a:t>
            </a:r>
          </a:p>
        </p:txBody>
      </p:sp>
      <p:graphicFrame>
        <p:nvGraphicFramePr>
          <p:cNvPr id="99331" name="对象 73"/>
          <p:cNvGraphicFramePr>
            <a:graphicFrameLocks noChangeAspect="1"/>
          </p:cNvGraphicFramePr>
          <p:nvPr>
            <p:extLst>
              <p:ext uri="{D42A27DB-BD31-4B8C-83A1-F6EECF244321}">
                <p14:modId xmlns:p14="http://schemas.microsoft.com/office/powerpoint/2010/main" val="1855730587"/>
              </p:ext>
            </p:extLst>
          </p:nvPr>
        </p:nvGraphicFramePr>
        <p:xfrm>
          <a:off x="2667050" y="1828842"/>
          <a:ext cx="2295525" cy="1076325"/>
        </p:xfrm>
        <a:graphic>
          <a:graphicData uri="http://schemas.openxmlformats.org/presentationml/2006/ole">
            <mc:AlternateContent xmlns:mc="http://schemas.openxmlformats.org/markup-compatibility/2006">
              <mc:Choice xmlns:v="urn:schemas-microsoft-com:vml" Requires="v">
                <p:oleObj spid="_x0000_s100418" r:id="rId3" imgW="1256209" imgH="589573" progId="Equation.KSEE3">
                  <p:embed/>
                </p:oleObj>
              </mc:Choice>
              <mc:Fallback>
                <p:oleObj r:id="rId3" imgW="1256209" imgH="589573" progId="Equation.KSEE3">
                  <p:embed/>
                  <p:pic>
                    <p:nvPicPr>
                      <p:cNvPr id="0" name="对象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50" y="1828842"/>
                        <a:ext cx="22955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9332" name="文本框 2"/>
          <p:cNvSpPr txBox="1">
            <a:spLocks noChangeArrowheads="1"/>
          </p:cNvSpPr>
          <p:nvPr/>
        </p:nvSpPr>
        <p:spPr bwMode="auto">
          <a:xfrm>
            <a:off x="526256" y="2999433"/>
            <a:ext cx="7623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t>则个体的选择概率p由适应度概率Pf以及浓度概率Pd共同确定：</a:t>
            </a:r>
          </a:p>
        </p:txBody>
      </p:sp>
      <p:graphicFrame>
        <p:nvGraphicFramePr>
          <p:cNvPr id="99333" name="对象 74"/>
          <p:cNvGraphicFramePr>
            <a:graphicFrameLocks noChangeAspect="1"/>
          </p:cNvGraphicFramePr>
          <p:nvPr>
            <p:extLst>
              <p:ext uri="{D42A27DB-BD31-4B8C-83A1-F6EECF244321}">
                <p14:modId xmlns:p14="http://schemas.microsoft.com/office/powerpoint/2010/main" val="2219373839"/>
              </p:ext>
            </p:extLst>
          </p:nvPr>
        </p:nvGraphicFramePr>
        <p:xfrm>
          <a:off x="2438456" y="3769338"/>
          <a:ext cx="4011612" cy="520700"/>
        </p:xfrm>
        <a:graphic>
          <a:graphicData uri="http://schemas.openxmlformats.org/presentationml/2006/ole">
            <mc:AlternateContent xmlns:mc="http://schemas.openxmlformats.org/markup-compatibility/2006">
              <mc:Choice xmlns:v="urn:schemas-microsoft-com:vml" Requires="v">
                <p:oleObj spid="_x0000_s100419" r:id="rId5" imgW="1854317" imgH="241517" progId="Equation.KSEE3">
                  <p:embed/>
                </p:oleObj>
              </mc:Choice>
              <mc:Fallback>
                <p:oleObj r:id="rId5" imgW="1854317" imgH="241517" progId="Equation.KSEE3">
                  <p:embed/>
                  <p:pic>
                    <p:nvPicPr>
                      <p:cNvPr id="0" name="对象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8456" y="3769338"/>
                        <a:ext cx="4011612"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500" fill="hold"/>
                                        <p:tgtEl>
                                          <p:spTgt spid="99330"/>
                                        </p:tgtEl>
                                        <p:attrNameLst>
                                          <p:attrName>ppt_x</p:attrName>
                                        </p:attrNameLst>
                                      </p:cBhvr>
                                      <p:tavLst>
                                        <p:tav tm="0">
                                          <p:val>
                                            <p:strVal val="#ppt_x"/>
                                          </p:val>
                                        </p:tav>
                                        <p:tav tm="100000">
                                          <p:val>
                                            <p:strVal val="#ppt_x"/>
                                          </p:val>
                                        </p:tav>
                                      </p:tavLst>
                                    </p:anim>
                                    <p:anim calcmode="lin" valueType="num">
                                      <p:cBhvr additive="base">
                                        <p:cTn id="8" dur="500" fill="hold"/>
                                        <p:tgtEl>
                                          <p:spTgt spid="9933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9331"/>
                                        </p:tgtEl>
                                        <p:attrNameLst>
                                          <p:attrName>style.visibility</p:attrName>
                                        </p:attrNameLst>
                                      </p:cBhvr>
                                      <p:to>
                                        <p:strVal val="visible"/>
                                      </p:to>
                                    </p:set>
                                    <p:anim calcmode="lin" valueType="num">
                                      <p:cBhvr additive="base">
                                        <p:cTn id="11" dur="500" fill="hold"/>
                                        <p:tgtEl>
                                          <p:spTgt spid="99331"/>
                                        </p:tgtEl>
                                        <p:attrNameLst>
                                          <p:attrName>ppt_x</p:attrName>
                                        </p:attrNameLst>
                                      </p:cBhvr>
                                      <p:tavLst>
                                        <p:tav tm="0">
                                          <p:val>
                                            <p:strVal val="#ppt_x"/>
                                          </p:val>
                                        </p:tav>
                                        <p:tav tm="100000">
                                          <p:val>
                                            <p:strVal val="#ppt_x"/>
                                          </p:val>
                                        </p:tav>
                                      </p:tavLst>
                                    </p:anim>
                                    <p:anim calcmode="lin" valueType="num">
                                      <p:cBhvr additive="base">
                                        <p:cTn id="12" dur="500" fill="hold"/>
                                        <p:tgtEl>
                                          <p:spTgt spid="9933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9332"/>
                                        </p:tgtEl>
                                        <p:attrNameLst>
                                          <p:attrName>style.visibility</p:attrName>
                                        </p:attrNameLst>
                                      </p:cBhvr>
                                      <p:to>
                                        <p:strVal val="visible"/>
                                      </p:to>
                                    </p:set>
                                    <p:anim calcmode="lin" valueType="num">
                                      <p:cBhvr additive="base">
                                        <p:cTn id="17" dur="500" fill="hold"/>
                                        <p:tgtEl>
                                          <p:spTgt spid="99332"/>
                                        </p:tgtEl>
                                        <p:attrNameLst>
                                          <p:attrName>ppt_x</p:attrName>
                                        </p:attrNameLst>
                                      </p:cBhvr>
                                      <p:tavLst>
                                        <p:tav tm="0">
                                          <p:val>
                                            <p:strVal val="#ppt_x"/>
                                          </p:val>
                                        </p:tav>
                                        <p:tav tm="100000">
                                          <p:val>
                                            <p:strVal val="#ppt_x"/>
                                          </p:val>
                                        </p:tav>
                                      </p:tavLst>
                                    </p:anim>
                                    <p:anim calcmode="lin" valueType="num">
                                      <p:cBhvr additive="base">
                                        <p:cTn id="18" dur="500" fill="hold"/>
                                        <p:tgtEl>
                                          <p:spTgt spid="99332"/>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9333"/>
                                        </p:tgtEl>
                                        <p:attrNameLst>
                                          <p:attrName>style.visibility</p:attrName>
                                        </p:attrNameLst>
                                      </p:cBhvr>
                                      <p:to>
                                        <p:strVal val="visible"/>
                                      </p:to>
                                    </p:set>
                                    <p:anim calcmode="lin" valueType="num">
                                      <p:cBhvr additive="base">
                                        <p:cTn id="21" dur="500" fill="hold"/>
                                        <p:tgtEl>
                                          <p:spTgt spid="99333"/>
                                        </p:tgtEl>
                                        <p:attrNameLst>
                                          <p:attrName>ppt_x</p:attrName>
                                        </p:attrNameLst>
                                      </p:cBhvr>
                                      <p:tavLst>
                                        <p:tav tm="0">
                                          <p:val>
                                            <p:strVal val="#ppt_x"/>
                                          </p:val>
                                        </p:tav>
                                        <p:tav tm="100000">
                                          <p:val>
                                            <p:strVal val="#ppt_x"/>
                                          </p:val>
                                        </p:tav>
                                      </p:tavLst>
                                    </p:anim>
                                    <p:anim calcmode="lin" valueType="num">
                                      <p:cBhvr additive="base">
                                        <p:cTn id="22" dur="500" fill="hold"/>
                                        <p:tgtEl>
                                          <p:spTgt spid="99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3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1377" name="对象 2"/>
          <p:cNvGraphicFramePr>
            <a:graphicFrameLocks/>
          </p:cNvGraphicFramePr>
          <p:nvPr/>
        </p:nvGraphicFramePr>
        <p:xfrm>
          <a:off x="2438400" y="304800"/>
          <a:ext cx="4094163" cy="5721350"/>
        </p:xfrm>
        <a:graphic>
          <a:graphicData uri="http://schemas.openxmlformats.org/presentationml/2006/ole">
            <mc:AlternateContent xmlns:mc="http://schemas.openxmlformats.org/markup-compatibility/2006">
              <mc:Choice xmlns:v="urn:schemas-microsoft-com:vml" Requires="v">
                <p:oleObj spid="_x0000_s101408" r:id="rId3" imgW="2284920" imgH="3731400" progId="Visio.Drawing.11">
                  <p:embed/>
                </p:oleObj>
              </mc:Choice>
              <mc:Fallback>
                <p:oleObj r:id="rId3" imgW="2284920" imgH="3731400" progId="Visio.Drawing.11">
                  <p:embed/>
                  <p:pic>
                    <p:nvPicPr>
                      <p:cNvPr id="0" name="对象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304800"/>
                        <a:ext cx="4094163" cy="572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1378" name="文本框 4"/>
          <p:cNvSpPr txBox="1">
            <a:spLocks noChangeArrowheads="1"/>
          </p:cNvSpPr>
          <p:nvPr/>
        </p:nvSpPr>
        <p:spPr bwMode="auto">
          <a:xfrm>
            <a:off x="3140075" y="6048375"/>
            <a:ext cx="2463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免疫遗传算法流程图</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noChangeArrowheads="1"/>
          </p:cNvSpPr>
          <p:nvPr>
            <p:ph type="title"/>
          </p:nvPr>
        </p:nvSpPr>
        <p:spPr>
          <a:xfrm>
            <a:off x="74607" y="756030"/>
            <a:ext cx="3052768" cy="731838"/>
          </a:xfrm>
        </p:spPr>
        <p:txBody>
          <a:bodyPr/>
          <a:lstStyle/>
          <a:p>
            <a:r>
              <a:rPr lang="zh-CN" altLang="en-US" sz="2800" smtClean="0"/>
              <a:t>栅格模型设计</a:t>
            </a:r>
          </a:p>
        </p:txBody>
      </p:sp>
      <p:pic>
        <p:nvPicPr>
          <p:cNvPr id="13314"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654550" y="2216150"/>
            <a:ext cx="357187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5350" y="2216150"/>
            <a:ext cx="3589338"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0"/>
          <p:cNvSpPr txBox="1"/>
          <p:nvPr/>
        </p:nvSpPr>
        <p:spPr>
          <a:xfrm>
            <a:off x="1760219" y="2503170"/>
            <a:ext cx="2105657" cy="59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ts val="0"/>
              </a:spcBef>
              <a:spcAft>
                <a:spcPts val="0"/>
              </a:spcAft>
              <a:buFontTx/>
              <a:buNone/>
              <a:defRPr/>
            </a:pPr>
            <a:r>
              <a:rPr lang="zh-CN" altLang="en-US" sz="3200" dirty="0" smtClean="0">
                <a:solidFill>
                  <a:sysClr val="window" lastClr="FFFFFF"/>
                </a:solidFill>
                <a:effectLst>
                  <a:glow rad="139700">
                    <a:srgbClr val="C0504D">
                      <a:lumMod val="50000"/>
                      <a:alpha val="40000"/>
                    </a:srgbClr>
                  </a:glow>
                </a:effectLst>
                <a:latin typeface="Adidas Unity" pitchFamily="2" charset="0"/>
                <a:cs typeface="Times New Roman" pitchFamily="18" charset="0"/>
              </a:rPr>
              <a:t>坐标系法</a:t>
            </a:r>
          </a:p>
        </p:txBody>
      </p:sp>
      <p:sp>
        <p:nvSpPr>
          <p:cNvPr id="24" name="TextBox 11"/>
          <p:cNvSpPr txBox="1"/>
          <p:nvPr/>
        </p:nvSpPr>
        <p:spPr>
          <a:xfrm>
            <a:off x="1184275" y="3079750"/>
            <a:ext cx="2917825" cy="2525713"/>
          </a:xfrm>
          <a:prstGeom prst="rect">
            <a:avLst/>
          </a:prstGeom>
          <a:noFill/>
        </p:spPr>
        <p:txBody>
          <a:bodyPr>
            <a:spAutoFit/>
          </a:bodyPr>
          <a:lstStyle/>
          <a:p>
            <a:pPr>
              <a:spcBef>
                <a:spcPts val="0"/>
              </a:spcBef>
              <a:spcAft>
                <a:spcPts val="0"/>
              </a:spcAft>
              <a:buFontTx/>
              <a:buNone/>
              <a:defRPr/>
            </a:pPr>
            <a:r>
              <a:rPr lang="en-US" altLang="zh-CN" sz="2400" kern="0" dirty="0">
                <a:solidFill>
                  <a:sysClr val="window" lastClr="FFFFFF"/>
                </a:solidFill>
                <a:ea typeface="微软雅黑" pitchFamily="34" charset="-122"/>
                <a:cs typeface="Arial" pitchFamily="34" charset="0"/>
              </a:rPr>
              <a:t>每个栅格区间对应坐标轴上的长度区间，每个栅格都可以利用直角坐标的（x,y）唯一的进行表示。</a:t>
            </a:r>
          </a:p>
          <a:p>
            <a:pPr>
              <a:spcBef>
                <a:spcPts val="0"/>
              </a:spcBef>
              <a:spcAft>
                <a:spcPts val="0"/>
              </a:spcAft>
              <a:buFontTx/>
              <a:buNone/>
              <a:defRPr/>
            </a:pPr>
            <a:r>
              <a:rPr lang="en-US" altLang="zh-CN" sz="1400" kern="0" dirty="0">
                <a:solidFill>
                  <a:sysClr val="window" lastClr="FFFFFF"/>
                </a:solidFill>
                <a:ea typeface="微软雅黑" pitchFamily="34" charset="-122"/>
                <a:cs typeface="Arial" pitchFamily="34" charset="0"/>
              </a:rPr>
              <a:t> </a:t>
            </a:r>
          </a:p>
        </p:txBody>
      </p:sp>
      <p:sp>
        <p:nvSpPr>
          <p:cNvPr id="25" name="TextBox 13"/>
          <p:cNvSpPr txBox="1"/>
          <p:nvPr/>
        </p:nvSpPr>
        <p:spPr>
          <a:xfrm>
            <a:off x="5648960" y="2503170"/>
            <a:ext cx="1588135" cy="59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ts val="0"/>
              </a:spcBef>
              <a:spcAft>
                <a:spcPts val="0"/>
              </a:spcAft>
              <a:buFontTx/>
              <a:buNone/>
              <a:defRPr/>
            </a:pPr>
            <a:r>
              <a:rPr lang="zh-CN" altLang="en-US" sz="3200" dirty="0" smtClean="0">
                <a:solidFill>
                  <a:sysClr val="window" lastClr="FFFFFF"/>
                </a:solidFill>
                <a:effectLst>
                  <a:glow rad="139700">
                    <a:srgbClr val="9BBB59">
                      <a:lumMod val="50000"/>
                      <a:alpha val="40000"/>
                    </a:srgbClr>
                  </a:glow>
                </a:effectLst>
                <a:latin typeface="Adidas Unity" pitchFamily="2" charset="0"/>
                <a:cs typeface="Times New Roman" pitchFamily="18" charset="0"/>
              </a:rPr>
              <a:t>编号法</a:t>
            </a:r>
          </a:p>
        </p:txBody>
      </p:sp>
      <p:sp>
        <p:nvSpPr>
          <p:cNvPr id="26" name="TextBox 14"/>
          <p:cNvSpPr txBox="1"/>
          <p:nvPr/>
        </p:nvSpPr>
        <p:spPr>
          <a:xfrm>
            <a:off x="4906963" y="3152775"/>
            <a:ext cx="2919412" cy="1331913"/>
          </a:xfrm>
          <a:prstGeom prst="rect">
            <a:avLst/>
          </a:prstGeom>
          <a:noFill/>
        </p:spPr>
        <p:txBody>
          <a:bodyPr>
            <a:spAutoFit/>
          </a:bodyPr>
          <a:lstStyle/>
          <a:p>
            <a:pPr>
              <a:spcBef>
                <a:spcPts val="0"/>
              </a:spcBef>
              <a:spcAft>
                <a:spcPts val="0"/>
              </a:spcAft>
              <a:buFontTx/>
              <a:buNone/>
              <a:defRPr/>
            </a:pPr>
            <a:r>
              <a:rPr lang="en-US" altLang="zh-CN" sz="2000" kern="0" dirty="0">
                <a:solidFill>
                  <a:sysClr val="window" lastClr="FFFFFF"/>
                </a:solidFill>
                <a:ea typeface="微软雅黑" pitchFamily="34" charset="-122"/>
                <a:cs typeface="Arial" pitchFamily="34" charset="0"/>
              </a:rPr>
              <a:t>按照从左到右、从下到上的顺序从1开始对每个栅格进行编号。每个栅格都有唯一对应的编号。</a:t>
            </a:r>
            <a:r>
              <a:rPr lang="en-US" altLang="zh-CN" sz="1400" kern="0" dirty="0">
                <a:solidFill>
                  <a:sysClr val="window" lastClr="FFFFFF"/>
                </a:solidFill>
                <a:ea typeface="微软雅黑" pitchFamily="34" charset="-122"/>
                <a:cs typeface="Arial" pitchFamily="34" charset="0"/>
              </a:rPr>
              <a:t> </a:t>
            </a:r>
          </a:p>
        </p:txBody>
      </p:sp>
      <p:sp>
        <p:nvSpPr>
          <p:cNvPr id="27" name="TextBox 12"/>
          <p:cNvSpPr txBox="1"/>
          <p:nvPr/>
        </p:nvSpPr>
        <p:spPr>
          <a:xfrm>
            <a:off x="3127375" y="5737225"/>
            <a:ext cx="2930525" cy="803275"/>
          </a:xfrm>
          <a:prstGeom prst="rect">
            <a:avLst/>
          </a:prstGeom>
          <a:noFill/>
        </p:spPr>
        <p:txBody>
          <a:bodyPr>
            <a:spAutoFit/>
          </a:bodyPr>
          <a:lstStyle>
            <a:defPPr>
              <a:defRPr lang="en-US"/>
            </a:defPPr>
            <a:lvl1pPr>
              <a:lnSpc>
                <a:spcPct val="130000"/>
              </a:lnSpc>
              <a:defRPr sz="5400" b="1">
                <a:solidFill>
                  <a:schemeClr val="tx1">
                    <a:lumMod val="65000"/>
                    <a:lumOff val="35000"/>
                  </a:schemeClr>
                </a:solidFill>
                <a:latin typeface="Agency FB" pitchFamily="34" charset="0"/>
                <a:ea typeface="微软雅黑" pitchFamily="34" charset="-122"/>
                <a:cs typeface="Calibri" pitchFamily="34" charset="0"/>
              </a:defRPr>
            </a:lvl1pPr>
          </a:lstStyle>
          <a:p>
            <a:pPr algn="ctr">
              <a:spcBef>
                <a:spcPts val="0"/>
              </a:spcBef>
              <a:spcAft>
                <a:spcPts val="0"/>
              </a:spcAft>
              <a:buFontTx/>
              <a:buNone/>
              <a:defRPr/>
            </a:pPr>
            <a:r>
              <a:rPr lang="zh-CN" altLang="en-US" sz="3600" kern="0" dirty="0">
                <a:solidFill>
                  <a:sysClr val="windowText" lastClr="000000">
                    <a:lumMod val="75000"/>
                    <a:lumOff val="25000"/>
                  </a:sysClr>
                </a:solidFill>
                <a:latin typeface="Adidas Unity" pitchFamily="2" charset="0"/>
              </a:rPr>
              <a:t>环境编号方法</a:t>
            </a:r>
          </a:p>
        </p:txBody>
      </p:sp>
      <mc:AlternateContent xmlns:mc="http://schemas.openxmlformats.org/markup-compatibility/2006" xmlns:p14="http://schemas.microsoft.com/office/powerpoint/2010/main">
        <mc:Choice Requires="p14">
          <p:contentPart p14:bwMode="auto" r:id="rId4">
            <p14:nvContentPartPr>
              <p14:cNvPr id="2" name="墨迹 1"/>
              <p14:cNvContentPartPr/>
              <p14:nvPr/>
            </p14:nvContentPartPr>
            <p14:xfrm>
              <a:off x="5524560" y="3435480"/>
              <a:ext cx="1975320" cy="470160"/>
            </p14:xfrm>
          </p:contentPart>
        </mc:Choice>
        <mc:Fallback xmlns="">
          <p:pic>
            <p:nvPicPr>
              <p:cNvPr id="2" name="墨迹 1"/>
              <p:cNvPicPr/>
              <p:nvPr/>
            </p:nvPicPr>
            <p:blipFill>
              <a:blip r:embed="rId5"/>
              <a:stretch>
                <a:fillRect/>
              </a:stretch>
            </p:blipFill>
            <p:spPr>
              <a:xfrm>
                <a:off x="5515200" y="3426120"/>
                <a:ext cx="1994040" cy="488880"/>
              </a:xfrm>
              <a:prstGeom prst="rect">
                <a:avLst/>
              </a:prstGeom>
            </p:spPr>
          </p:pic>
        </mc:Fallback>
      </mc:AlternateContent>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ppt_x"/>
                                          </p:val>
                                        </p:tav>
                                        <p:tav tm="100000">
                                          <p:val>
                                            <p:strVal val="#ppt_x"/>
                                          </p:val>
                                        </p:tav>
                                      </p:tavLst>
                                    </p:anim>
                                    <p:anim calcmode="lin" valueType="num">
                                      <p:cBhvr additive="base">
                                        <p:cTn id="1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3314"/>
                                        </p:tgtEl>
                                        <p:attrNameLst>
                                          <p:attrName>style.visibility</p:attrName>
                                        </p:attrNameLst>
                                      </p:cBhvr>
                                      <p:to>
                                        <p:strVal val="visible"/>
                                      </p:to>
                                    </p:set>
                                    <p:anim calcmode="lin" valueType="num">
                                      <p:cBhvr additive="base">
                                        <p:cTn id="21" dur="500" fill="hold"/>
                                        <p:tgtEl>
                                          <p:spTgt spid="13314"/>
                                        </p:tgtEl>
                                        <p:attrNameLst>
                                          <p:attrName>ppt_x</p:attrName>
                                        </p:attrNameLst>
                                      </p:cBhvr>
                                      <p:tavLst>
                                        <p:tav tm="0">
                                          <p:val>
                                            <p:strVal val="#ppt_x"/>
                                          </p:val>
                                        </p:tav>
                                        <p:tav tm="100000">
                                          <p:val>
                                            <p:strVal val="#ppt_x"/>
                                          </p:val>
                                        </p:tav>
                                      </p:tavLst>
                                    </p:anim>
                                    <p:anim calcmode="lin" valueType="num">
                                      <p:cBhvr additive="base">
                                        <p:cTn id="22" dur="500" fill="hold"/>
                                        <p:tgtEl>
                                          <p:spTgt spid="1331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标题 4"/>
          <p:cNvSpPr>
            <a:spLocks noGrp="1" noChangeArrowheads="1"/>
          </p:cNvSpPr>
          <p:nvPr>
            <p:ph type="title"/>
          </p:nvPr>
        </p:nvSpPr>
        <p:spPr>
          <a:xfrm>
            <a:off x="0" y="686887"/>
            <a:ext cx="2443184" cy="731838"/>
          </a:xfrm>
        </p:spPr>
        <p:txBody>
          <a:bodyPr/>
          <a:lstStyle/>
          <a:p>
            <a:r>
              <a:rPr lang="zh-CN" altLang="en-US" sz="2800" smtClean="0"/>
              <a:t>免疫遗传算法</a:t>
            </a:r>
          </a:p>
        </p:txBody>
      </p:sp>
      <p:graphicFrame>
        <p:nvGraphicFramePr>
          <p:cNvPr id="102402" name="对象 1073742952"/>
          <p:cNvGraphicFramePr>
            <a:graphicFrameLocks/>
          </p:cNvGraphicFramePr>
          <p:nvPr/>
        </p:nvGraphicFramePr>
        <p:xfrm>
          <a:off x="617538" y="2362200"/>
          <a:ext cx="5537200" cy="3038475"/>
        </p:xfrm>
        <a:graphic>
          <a:graphicData uri="http://schemas.openxmlformats.org/presentationml/2006/ole">
            <mc:AlternateContent xmlns:mc="http://schemas.openxmlformats.org/markup-compatibility/2006">
              <mc:Choice xmlns:v="urn:schemas-microsoft-com:vml" Requires="v">
                <p:oleObj spid="_x0000_s102437" r:id="rId3" imgW="3183840" imgH="1496160" progId="Visio.Drawing.11">
                  <p:embed/>
                </p:oleObj>
              </mc:Choice>
              <mc:Fallback>
                <p:oleObj r:id="rId3" imgW="3183840" imgH="1496160" progId="Visio.Drawing.11">
                  <p:embed/>
                  <p:pic>
                    <p:nvPicPr>
                      <p:cNvPr id="0" name="对象 107374295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538" y="2362200"/>
                        <a:ext cx="5537200" cy="303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2403" name="文本框 1"/>
          <p:cNvSpPr txBox="1">
            <a:spLocks noChangeArrowheads="1"/>
          </p:cNvSpPr>
          <p:nvPr/>
        </p:nvSpPr>
        <p:spPr bwMode="auto">
          <a:xfrm>
            <a:off x="296863" y="5607050"/>
            <a:ext cx="30622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传统遗传算法规划出的路径</a:t>
            </a:r>
          </a:p>
        </p:txBody>
      </p:sp>
      <p:sp>
        <p:nvSpPr>
          <p:cNvPr id="102404" name="文本框 2"/>
          <p:cNvSpPr txBox="1">
            <a:spLocks noChangeArrowheads="1"/>
          </p:cNvSpPr>
          <p:nvPr/>
        </p:nvSpPr>
        <p:spPr bwMode="auto">
          <a:xfrm>
            <a:off x="3522663" y="5657850"/>
            <a:ext cx="30622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免疫遗传算法规划出的路径</a:t>
            </a:r>
          </a:p>
        </p:txBody>
      </p:sp>
      <p:sp>
        <p:nvSpPr>
          <p:cNvPr id="101381" name="文本框 3"/>
          <p:cNvSpPr txBox="1">
            <a:spLocks noChangeArrowheads="1"/>
          </p:cNvSpPr>
          <p:nvPr/>
        </p:nvSpPr>
        <p:spPr bwMode="auto">
          <a:xfrm>
            <a:off x="6553200" y="2343150"/>
            <a:ext cx="2325688"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免疫遗传算法比传统的遗传算法的收敛速度要快而且搜索到的路径更短。</a:t>
            </a:r>
          </a:p>
        </p:txBody>
      </p:sp>
      <p:cxnSp>
        <p:nvCxnSpPr>
          <p:cNvPr id="5" name="直接箭头连接符 4"/>
          <p:cNvCxnSpPr/>
          <p:nvPr/>
        </p:nvCxnSpPr>
        <p:spPr>
          <a:xfrm flipH="1">
            <a:off x="5334000" y="3514725"/>
            <a:ext cx="1711325" cy="1133475"/>
          </a:xfrm>
          <a:prstGeom prst="straightConnector1">
            <a:avLst/>
          </a:prstGeom>
          <a:ln>
            <a:solidFill>
              <a:srgbClr val="FF0000"/>
            </a:solidFill>
            <a:tailEnd type="arrow" w="med" len="med"/>
          </a:ln>
        </p:spPr>
        <p:style>
          <a:lnRef idx="3">
            <a:schemeClr val="accent4"/>
          </a:lnRef>
          <a:fillRef idx="0">
            <a:schemeClr val="accent4"/>
          </a:fillRef>
          <a:effectRef idx="2">
            <a:schemeClr val="accent4"/>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 calcmode="lin" valueType="num">
                                      <p:cBhvr additive="base">
                                        <p:cTn id="7" dur="500" fill="hold"/>
                                        <p:tgtEl>
                                          <p:spTgt spid="101381"/>
                                        </p:tgtEl>
                                        <p:attrNameLst>
                                          <p:attrName>ppt_x</p:attrName>
                                        </p:attrNameLst>
                                      </p:cBhvr>
                                      <p:tavLst>
                                        <p:tav tm="0">
                                          <p:val>
                                            <p:strVal val="#ppt_x"/>
                                          </p:val>
                                        </p:tav>
                                        <p:tav tm="100000">
                                          <p:val>
                                            <p:strVal val="#ppt_x"/>
                                          </p:val>
                                        </p:tav>
                                      </p:tavLst>
                                    </p:anim>
                                    <p:anim calcmode="lin" valueType="num">
                                      <p:cBhvr additive="base">
                                        <p:cTn id="8" dur="500" fill="hold"/>
                                        <p:tgtEl>
                                          <p:spTgt spid="10138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p:bldLst>
  </p:timing>
</p:sld>
</file>

<file path=ppt/theme/theme1.xml><?xml version="1.0" encoding="utf-8"?>
<a:theme xmlns:a="http://schemas.openxmlformats.org/drawingml/2006/main" name="模版">
  <a:themeElements>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模版">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lnDef>
  </a:objectDefaults>
  <a:extraClrSchemeLst>
    <a:extraClrScheme>
      <a:clrScheme name="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561</TotalTime>
  <Pages>0</Pages>
  <Words>6280</Words>
  <Characters>0</Characters>
  <Application>Microsoft Office PowerPoint</Application>
  <DocSecurity>0</DocSecurity>
  <PresentationFormat>全屏显示(4:3)</PresentationFormat>
  <Lines>0</Lines>
  <Paragraphs>416</Paragraphs>
  <Slides>90</Slides>
  <Notes>1</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4</vt:i4>
      </vt:variant>
      <vt:variant>
        <vt:lpstr>幻灯片标题</vt:lpstr>
      </vt:variant>
      <vt:variant>
        <vt:i4>90</vt:i4>
      </vt:variant>
    </vt:vector>
  </HeadingPairs>
  <TitlesOfParts>
    <vt:vector size="109" baseType="lpstr">
      <vt:lpstr>Adidas Unity</vt:lpstr>
      <vt:lpstr>Calligraphic</vt:lpstr>
      <vt:lpstr>Source Sans Pro Light</vt:lpstr>
      <vt:lpstr>华文行楷</vt:lpstr>
      <vt:lpstr>楷体</vt:lpstr>
      <vt:lpstr>宋体</vt:lpstr>
      <vt:lpstr>微软雅黑</vt:lpstr>
      <vt:lpstr>Agency FB</vt:lpstr>
      <vt:lpstr>Arial</vt:lpstr>
      <vt:lpstr>Arial Rounded MT Bold</vt:lpstr>
      <vt:lpstr>Calibri</vt:lpstr>
      <vt:lpstr>Candara</vt:lpstr>
      <vt:lpstr>Times New Roman</vt:lpstr>
      <vt:lpstr>Wingdings</vt:lpstr>
      <vt:lpstr>模版</vt:lpstr>
      <vt:lpstr>MathType 6.0 Equation</vt:lpstr>
      <vt:lpstr>Microsoft Visio 2003-2010 绘图</vt:lpstr>
      <vt:lpstr>Equation.KSEE3</vt:lpstr>
      <vt:lpstr>Equation.3</vt:lpstr>
      <vt:lpstr>  第 6 章  机器人的路径规划</vt:lpstr>
      <vt:lpstr>目录</vt:lpstr>
      <vt:lpstr>机器人路径规划简介</vt:lpstr>
      <vt:lpstr>分类</vt:lpstr>
      <vt:lpstr>离线规划与在线规划</vt:lpstr>
      <vt:lpstr>离线规划与在线规划</vt:lpstr>
      <vt:lpstr>智能规划——栅格建模法</vt:lpstr>
      <vt:lpstr>栅格建模法</vt:lpstr>
      <vt:lpstr>栅格模型设计</vt:lpstr>
      <vt:lpstr>栅格模型设计</vt:lpstr>
      <vt:lpstr>栅格模型设计</vt:lpstr>
      <vt:lpstr>路径搜索</vt:lpstr>
      <vt:lpstr>栅格建模法</vt:lpstr>
      <vt:lpstr>智能规划——人工势场法</vt:lpstr>
      <vt:lpstr>基本概念</vt:lpstr>
      <vt:lpstr>函数选取</vt:lpstr>
      <vt:lpstr>PowerPoint 演示文稿</vt:lpstr>
      <vt:lpstr>全局势场函数选取</vt:lpstr>
      <vt:lpstr>人工势场法的优点</vt:lpstr>
      <vt:lpstr>人工势场法的缺点</vt:lpstr>
      <vt:lpstr>人工势场法的缺点</vt:lpstr>
      <vt:lpstr>人工势场法的缺点</vt:lpstr>
      <vt:lpstr>智能规划——遗传算法</vt:lpstr>
      <vt:lpstr>生物知识回顾</vt:lpstr>
      <vt:lpstr>生物知识回顾</vt:lpstr>
      <vt:lpstr>生物知识回顾</vt:lpstr>
      <vt:lpstr>生物知识回顾</vt:lpstr>
      <vt:lpstr>操作步骤</vt:lpstr>
      <vt:lpstr>编码</vt:lpstr>
      <vt:lpstr>编码</vt:lpstr>
      <vt:lpstr>产生初始种群</vt:lpstr>
      <vt:lpstr>适应度函数</vt:lpstr>
      <vt:lpstr>遗传操作</vt:lpstr>
      <vt:lpstr>参数设置</vt:lpstr>
      <vt:lpstr>环境建模</vt:lpstr>
      <vt:lpstr>个体路径编码</vt:lpstr>
      <vt:lpstr>初始化种群与适应度函数</vt:lpstr>
      <vt:lpstr>遗传算子设计</vt:lpstr>
      <vt:lpstr>遗传算法的优缺点</vt:lpstr>
      <vt:lpstr>智能规划——神经网络算法</vt:lpstr>
      <vt:lpstr>生物知识回顾</vt:lpstr>
      <vt:lpstr>生物知识回顾</vt:lpstr>
      <vt:lpstr>人工神经元模型</vt:lpstr>
      <vt:lpstr>激励函数类型</vt:lpstr>
      <vt:lpstr>拓扑结构</vt:lpstr>
      <vt:lpstr>拓扑结构</vt:lpstr>
      <vt:lpstr>学习方式</vt:lpstr>
      <vt:lpstr>学习方式</vt:lpstr>
      <vt:lpstr>学习方式</vt:lpstr>
      <vt:lpstr>学习规则</vt:lpstr>
      <vt:lpstr>PowerPoint 演示文稿</vt:lpstr>
      <vt:lpstr>学习规则</vt:lpstr>
      <vt:lpstr>环境建模</vt:lpstr>
      <vt:lpstr>环境建模</vt:lpstr>
      <vt:lpstr>环境建模</vt:lpstr>
      <vt:lpstr>代价函数</vt:lpstr>
      <vt:lpstr>代价函数</vt:lpstr>
      <vt:lpstr>代价函数</vt:lpstr>
      <vt:lpstr>机器人路径规划改进与实例</vt:lpstr>
      <vt:lpstr>人工势场法</vt:lpstr>
      <vt:lpstr>势场函数改进法</vt:lpstr>
      <vt:lpstr>势场函数改进法</vt:lpstr>
      <vt:lpstr>势场函数改进法</vt:lpstr>
      <vt:lpstr>虚拟目标点法</vt:lpstr>
      <vt:lpstr>虚拟目标点法</vt:lpstr>
      <vt:lpstr>混沌优化算法</vt:lpstr>
      <vt:lpstr>混沌优化算法</vt:lpstr>
      <vt:lpstr>混沌优化算法</vt:lpstr>
      <vt:lpstr>混沌优化算法</vt:lpstr>
      <vt:lpstr>混沌优化算法</vt:lpstr>
      <vt:lpstr>混沌优化算法</vt:lpstr>
      <vt:lpstr>混沌优化算法优点</vt:lpstr>
      <vt:lpstr>遗传算法</vt:lpstr>
      <vt:lpstr>采用简单图搜索法改进遗传算法</vt:lpstr>
      <vt:lpstr>采用简单图搜索法改进遗传算法</vt:lpstr>
      <vt:lpstr>采用简单图搜索法改进遗传算法</vt:lpstr>
      <vt:lpstr>采用简单图搜索法改进遗传算法</vt:lpstr>
      <vt:lpstr>采用简单图搜索法改进遗传算法</vt:lpstr>
      <vt:lpstr>精英保留遗传算法</vt:lpstr>
      <vt:lpstr>精英保留遗传算法</vt:lpstr>
      <vt:lpstr>免疫遗传算法</vt:lpstr>
      <vt:lpstr>免疫遗传算法</vt:lpstr>
      <vt:lpstr>免疫遗传算法</vt:lpstr>
      <vt:lpstr>免疫遗传算法</vt:lpstr>
      <vt:lpstr>免疫遗传算法</vt:lpstr>
      <vt:lpstr>免疫遗传算法</vt:lpstr>
      <vt:lpstr>免疫遗传算法</vt:lpstr>
      <vt:lpstr>免疫遗传算法</vt:lpstr>
      <vt:lpstr>PowerPoint 演示文稿</vt:lpstr>
      <vt:lpstr>免疫遗传算法</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YoYo</dc:creator>
  <cp:lastModifiedBy>2426546606@qq.com</cp:lastModifiedBy>
  <cp:revision>193</cp:revision>
  <dcterms:created xsi:type="dcterms:W3CDTF">2013-08-26T11:29:15Z</dcterms:created>
  <dcterms:modified xsi:type="dcterms:W3CDTF">2023-01-17T06:43:49Z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2052-10.1.0.5457</vt:lpwstr>
  </property>
</Properties>
</file>