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55"/>
  </p:notesMasterIdLst>
  <p:sldIdLst>
    <p:sldId id="510" r:id="rId2"/>
    <p:sldId id="309" r:id="rId3"/>
    <p:sldId id="512" r:id="rId4"/>
    <p:sldId id="513" r:id="rId5"/>
    <p:sldId id="514" r:id="rId6"/>
    <p:sldId id="515" r:id="rId7"/>
    <p:sldId id="516" r:id="rId8"/>
    <p:sldId id="517" r:id="rId9"/>
    <p:sldId id="518" r:id="rId10"/>
    <p:sldId id="519" r:id="rId11"/>
    <p:sldId id="520" r:id="rId12"/>
    <p:sldId id="521" r:id="rId13"/>
    <p:sldId id="522" r:id="rId14"/>
    <p:sldId id="523" r:id="rId15"/>
    <p:sldId id="524" r:id="rId16"/>
    <p:sldId id="525" r:id="rId17"/>
    <p:sldId id="348" r:id="rId18"/>
    <p:sldId id="349" r:id="rId19"/>
    <p:sldId id="291" r:id="rId20"/>
    <p:sldId id="350" r:id="rId21"/>
    <p:sldId id="292" r:id="rId22"/>
    <p:sldId id="293" r:id="rId23"/>
    <p:sldId id="347" r:id="rId24"/>
    <p:sldId id="294" r:id="rId25"/>
    <p:sldId id="295" r:id="rId26"/>
    <p:sldId id="346" r:id="rId27"/>
    <p:sldId id="296" r:id="rId28"/>
    <p:sldId id="387" r:id="rId29"/>
    <p:sldId id="391" r:id="rId30"/>
    <p:sldId id="392" r:id="rId31"/>
    <p:sldId id="393" r:id="rId32"/>
    <p:sldId id="297" r:id="rId33"/>
    <p:sldId id="344" r:id="rId34"/>
    <p:sldId id="390" r:id="rId35"/>
    <p:sldId id="299" r:id="rId36"/>
    <p:sldId id="301" r:id="rId37"/>
    <p:sldId id="302" r:id="rId38"/>
    <p:sldId id="388" r:id="rId39"/>
    <p:sldId id="526" r:id="rId40"/>
    <p:sldId id="527" r:id="rId41"/>
    <p:sldId id="528" r:id="rId42"/>
    <p:sldId id="530" r:id="rId43"/>
    <p:sldId id="529" r:id="rId44"/>
    <p:sldId id="531" r:id="rId45"/>
    <p:sldId id="532" r:id="rId46"/>
    <p:sldId id="339" r:id="rId47"/>
    <p:sldId id="508" r:id="rId48"/>
    <p:sldId id="340" r:id="rId49"/>
    <p:sldId id="341" r:id="rId50"/>
    <p:sldId id="342" r:id="rId51"/>
    <p:sldId id="307" r:id="rId52"/>
    <p:sldId id="343" r:id="rId53"/>
    <p:sldId id="509" r:id="rId54"/>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38">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4" d="100"/>
          <a:sy n="64" d="100"/>
        </p:scale>
        <p:origin x="1340" y="52"/>
      </p:cViewPr>
      <p:guideLst>
        <p:guide orient="horz" pos="2138"/>
        <p:guide pos="2880"/>
      </p:guideLst>
    </p:cSldViewPr>
  </p:slideViewPr>
  <p:notesTextViewPr>
    <p:cViewPr>
      <p:scale>
        <a:sx n="100" d="100"/>
        <a:sy n="100" d="100"/>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image" Target="../media/image6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noProof="1" smtClean="0">
                <a:cs typeface="+mn-ea"/>
              </a:defRPr>
            </a:lvl1pPr>
          </a:lstStyle>
          <a:p>
            <a:fld id="{D2A48B96-639E-45A3-A0BA-2464DFDB1FAA}" type="datetimeFigureOut">
              <a:rPr lang="zh-CN" altLang="en-US"/>
              <a:pPr/>
              <a:t>2023-1-17</a:t>
            </a:fld>
            <a:endParaRPr lang="zh-CN" altLang="en-US"/>
          </a:p>
        </p:txBody>
      </p:sp>
      <p:sp>
        <p:nvSpPr>
          <p:cNvPr id="3076"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B009C8FE-EBC0-4AD6-AE33-E75F71CD2E78}" type="slidenum">
              <a:rPr lang="zh-CN" altLang="en-US"/>
              <a:pPr/>
              <a:t>‹#›</a:t>
            </a:fld>
            <a:endParaRPr lang="zh-CN" altLang="en-US"/>
          </a:p>
        </p:txBody>
      </p:sp>
    </p:spTree>
    <p:extLst>
      <p:ext uri="{BB962C8B-B14F-4D97-AF65-F5344CB8AC3E}">
        <p14:creationId xmlns:p14="http://schemas.microsoft.com/office/powerpoint/2010/main" val="3050993304"/>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4768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029982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36544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609441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865752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19610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3998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51347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62487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21707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627400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47752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9120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634FCD40-4587-4C7E-803B-D84034275CE2}"/>
              </a:ext>
            </a:extLst>
          </p:cNvPr>
          <p:cNvSpPr>
            <a:spLocks noGrp="1" noRot="1" noChangeAspect="1" noChangeArrowheads="1" noTextEdit="1"/>
          </p:cNvSpPr>
          <p:nvPr>
            <p:ph type="sldImg"/>
          </p:nvPr>
        </p:nvSpPr>
        <p:spPr>
          <a:xfrm>
            <a:off x="1143000" y="685800"/>
            <a:ext cx="4573588" cy="3429000"/>
          </a:xfrm>
          <a:ln/>
        </p:spPr>
      </p:sp>
      <p:sp>
        <p:nvSpPr>
          <p:cNvPr id="6147" name="Rectangle 3">
            <a:extLst>
              <a:ext uri="{FF2B5EF4-FFF2-40B4-BE49-F238E27FC236}">
                <a16:creationId xmlns:a16="http://schemas.microsoft.com/office/drawing/2014/main" id="{02205A55-A5FC-41AE-BFC5-8687CEE0FD57}"/>
              </a:ext>
            </a:extLst>
          </p:cNvPr>
          <p:cNvSpPr>
            <a:spLocks noGrp="1" noChangeArrowheads="1"/>
          </p:cNvSpPr>
          <p:nvPr>
            <p:ph type="body" idx="1"/>
          </p:nvPr>
        </p:nvSpPr>
        <p:spPr>
          <a:xfrm>
            <a:off x="687388" y="4343400"/>
            <a:ext cx="5484812" cy="2971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20000"/>
              </a:lnSpc>
              <a:spcBef>
                <a:spcPts val="0"/>
              </a:spcBef>
              <a:buClr>
                <a:srgbClr val="FF0000"/>
              </a:buClr>
              <a:buFont typeface="Wingdings" panose="05000000000000000000" pitchFamily="2" charset="2"/>
              <a:buNone/>
              <a:defRPr/>
            </a:pPr>
            <a:endParaRPr lang="zh-CN" altLang="en-US" sz="1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472735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1" y="214313"/>
            <a:ext cx="1951038" cy="5918200"/>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150939" y="214313"/>
            <a:ext cx="5740009" cy="5918200"/>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0730"/>
          <p:cNvSpPr>
            <a:spLocks noGrp="1"/>
          </p:cNvSpPr>
          <p:nvPr>
            <p:ph type="dt" sz="half" idx="10"/>
          </p:nvPr>
        </p:nvSpPr>
        <p:spPr>
          <a:xfrm>
            <a:off x="1162050" y="6243638"/>
            <a:ext cx="1905000" cy="457200"/>
          </a:xfrm>
          <a:prstGeom prst="rect">
            <a:avLst/>
          </a:prstGeom>
          <a:ln/>
        </p:spPr>
        <p:txBody>
          <a:bodyPr/>
          <a:lstStyle>
            <a:lvl1pPr>
              <a:defRPr/>
            </a:lvl1pPr>
          </a:lstStyle>
          <a:p>
            <a:endParaRPr lang="zh-CN" altLang="en-US"/>
          </a:p>
        </p:txBody>
      </p:sp>
      <p:sp>
        <p:nvSpPr>
          <p:cNvPr id="5" name="页脚占位符 30731"/>
          <p:cNvSpPr>
            <a:spLocks noGrp="1"/>
          </p:cNvSpPr>
          <p:nvPr>
            <p:ph type="ftr" sz="quarter" idx="11"/>
          </p:nvPr>
        </p:nvSpPr>
        <p:spPr>
          <a:xfrm>
            <a:off x="3657600" y="6243638"/>
            <a:ext cx="2895600" cy="457200"/>
          </a:xfrm>
          <a:prstGeom prst="rect">
            <a:avLst/>
          </a:prstGeom>
          <a:ln/>
        </p:spPr>
        <p:txBody>
          <a:bodyPr/>
          <a:lstStyle>
            <a:lvl1pPr>
              <a:defRPr/>
            </a:lvl1pPr>
          </a:lstStyle>
          <a:p>
            <a:endParaRPr lang="zh-CN"/>
          </a:p>
        </p:txBody>
      </p:sp>
      <p:sp>
        <p:nvSpPr>
          <p:cNvPr id="6" name="灯片编号占位符 30732"/>
          <p:cNvSpPr>
            <a:spLocks noGrp="1"/>
          </p:cNvSpPr>
          <p:nvPr>
            <p:ph type="sldNum" sz="quarter" idx="12"/>
          </p:nvPr>
        </p:nvSpPr>
        <p:spPr>
          <a:xfrm>
            <a:off x="7042150" y="6243638"/>
            <a:ext cx="1905000" cy="457200"/>
          </a:xfrm>
          <a:prstGeom prst="rect">
            <a:avLst/>
          </a:prstGeom>
          <a:ln/>
        </p:spPr>
        <p:txBody>
          <a:bodyPr/>
          <a:lstStyle>
            <a:lvl1pPr>
              <a:defRPr/>
            </a:lvl1pPr>
          </a:lstStyle>
          <a:p>
            <a:fld id="{2FBB09AF-6EC3-42CA-B0CC-E2756448AACF}" type="slidenum">
              <a:rPr lang="zh-CN" altLang="en-US"/>
              <a:pPr/>
              <a:t>‹#›</a:t>
            </a:fld>
            <a:endParaRPr lang="zh-CN" altLang="en-US">
              <a:latin typeface="Arial" pitchFamily="34" charset="0"/>
            </a:endParaRPr>
          </a:p>
        </p:txBody>
      </p:sp>
    </p:spTree>
    <p:extLst>
      <p:ext uri="{BB962C8B-B14F-4D97-AF65-F5344CB8AC3E}">
        <p14:creationId xmlns:p14="http://schemas.microsoft.com/office/powerpoint/2010/main" val="14049535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extLst>
      <p:ext uri="{BB962C8B-B14F-4D97-AF65-F5344CB8AC3E}">
        <p14:creationId xmlns:p14="http://schemas.microsoft.com/office/powerpoint/2010/main" val="296722176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4488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643890"/>
            <a:ext cx="3008630" cy="1149350"/>
          </a:xfrm>
        </p:spPr>
        <p:txBody>
          <a:bodyPr anchor="b"/>
          <a:lstStyle>
            <a:lvl1pPr algn="l">
              <a:defRPr sz="21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79324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Tree>
    <p:extLst>
      <p:ext uri="{BB962C8B-B14F-4D97-AF65-F5344CB8AC3E}">
        <p14:creationId xmlns:p14="http://schemas.microsoft.com/office/powerpoint/2010/main" val="35085895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p:txBody>
      </p:sp>
    </p:spTree>
    <p:extLst>
      <p:ext uri="{BB962C8B-B14F-4D97-AF65-F5344CB8AC3E}">
        <p14:creationId xmlns:p14="http://schemas.microsoft.com/office/powerpoint/2010/main" val="18891533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0092689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1939" y="609600"/>
            <a:ext cx="1776412" cy="562768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1279526" y="609600"/>
            <a:ext cx="5180013" cy="562768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1181002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28302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162050" y="6243638"/>
            <a:ext cx="1905000" cy="457200"/>
          </a:xfrm>
          <a:prstGeom prst="rect">
            <a:avLst/>
          </a:prstGeom>
        </p:spPr>
        <p:txBody>
          <a:bodyPr/>
          <a:lstStyle/>
          <a:p>
            <a:endParaRPr lang="zh-CN" altLang="en-US"/>
          </a:p>
        </p:txBody>
      </p:sp>
      <p:sp>
        <p:nvSpPr>
          <p:cNvPr id="4" name="页脚占位符 3"/>
          <p:cNvSpPr>
            <a:spLocks noGrp="1"/>
          </p:cNvSpPr>
          <p:nvPr>
            <p:ph type="ftr" sz="quarter" idx="11"/>
          </p:nvPr>
        </p:nvSpPr>
        <p:spPr>
          <a:xfrm>
            <a:off x="3657600" y="6243638"/>
            <a:ext cx="2895600" cy="457200"/>
          </a:xfrm>
          <a:prstGeom prst="rect">
            <a:avLst/>
          </a:prstGeom>
        </p:spPr>
        <p:txBody>
          <a:bodyPr/>
          <a:lstStyle/>
          <a:p>
            <a:endParaRPr lang="zh-CN"/>
          </a:p>
        </p:txBody>
      </p:sp>
      <p:sp>
        <p:nvSpPr>
          <p:cNvPr id="5" name="灯片编号占位符 4"/>
          <p:cNvSpPr>
            <a:spLocks noGrp="1"/>
          </p:cNvSpPr>
          <p:nvPr>
            <p:ph type="sldNum" sz="quarter" idx="12"/>
          </p:nvPr>
        </p:nvSpPr>
        <p:spPr>
          <a:xfrm>
            <a:off x="7042150" y="6243638"/>
            <a:ext cx="1905000" cy="457200"/>
          </a:xfrm>
          <a:prstGeom prst="rect">
            <a:avLst/>
          </a:prstGeom>
        </p:spPr>
        <p:txBody>
          <a:bodyPr/>
          <a:lstStyle/>
          <a:p>
            <a:fld id="{2FE7F44D-DD0B-4B98-B006-1B923FDF5620}" type="slidenum">
              <a:rPr lang="zh-CN" altLang="en-US" smtClean="0"/>
              <a:pPr/>
              <a:t>‹#›</a:t>
            </a:fld>
            <a:endParaRPr lang="zh-CN" altLang="en-US">
              <a:latin typeface="Arial" pitchFamily="34" charset="0"/>
            </a:endParaRPr>
          </a:p>
        </p:txBody>
      </p:sp>
    </p:spTree>
    <p:extLst>
      <p:ext uri="{BB962C8B-B14F-4D97-AF65-F5344CB8AC3E}">
        <p14:creationId xmlns:p14="http://schemas.microsoft.com/office/powerpoint/2010/main" val="1118287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lvl1pPr>
              <a:defRPr kumimoji="0" lang="zh-CN" altLang="en-US" sz="2700" b="1" i="0" u="none" strike="noStrike" kern="1000" cap="none" spc="0" normalizeH="0" baseline="0" noProof="1" dirty="0" smtClean="0">
                <a:solidFill>
                  <a:schemeClr val="tx1"/>
                </a:solidFill>
                <a:effectLst/>
                <a:uFillTx/>
                <a:latin typeface="Times New Roman" panose="02020603050405020304" pitchFamily="18" charset="0"/>
                <a:ea typeface="华文行楷" pitchFamily="2" charset="-122"/>
                <a:cs typeface="+mj-cs"/>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noProof="1" smtClean="0"/>
              <a:t>单击此处编辑母版副标题样式</a:t>
            </a:r>
            <a:endParaRPr lang="zh-CN" altLang="en-US" noProof="1"/>
          </a:p>
        </p:txBody>
      </p:sp>
    </p:spTree>
    <p:extLst>
      <p:ext uri="{BB962C8B-B14F-4D97-AF65-F5344CB8AC3E}">
        <p14:creationId xmlns:p14="http://schemas.microsoft.com/office/powerpoint/2010/main" val="18955012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787112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605356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75300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5" name="TextBox 4"/>
          <p:cNvSpPr txBox="1"/>
          <p:nvPr userDrawn="1"/>
        </p:nvSpPr>
        <p:spPr>
          <a:xfrm>
            <a:off x="6973889" y="93664"/>
            <a:ext cx="1742785" cy="362407"/>
          </a:xfrm>
          <a:prstGeom prst="rect">
            <a:avLst/>
          </a:prstGeom>
          <a:noFill/>
        </p:spPr>
        <p:txBody>
          <a:bodyPr wrap="none">
            <a:spAutoFit/>
          </a:bodyPr>
          <a:lstStyle/>
          <a:p>
            <a:pPr>
              <a:lnSpc>
                <a:spcPct val="130000"/>
              </a:lnSpc>
              <a:buFontTx/>
              <a:buNone/>
            </a:pPr>
            <a:r>
              <a:rPr lang="en-US" altLang="zh-CN" sz="1350" b="1" noProof="1" smtClean="0">
                <a:solidFill>
                  <a:schemeClr val="bg1">
                    <a:lumMod val="50000"/>
                  </a:schemeClr>
                </a:solidFill>
                <a:latin typeface="Times New Roman" panose="02020603050405020304" pitchFamily="18" charset="0"/>
              </a:rPr>
              <a:t>《</a:t>
            </a:r>
            <a:r>
              <a:rPr lang="zh-CN" altLang="en-US" sz="1350" b="1" noProof="1" smtClean="0">
                <a:solidFill>
                  <a:schemeClr val="bg1">
                    <a:lumMod val="50000"/>
                  </a:schemeClr>
                </a:solidFill>
                <a:latin typeface="Times New Roman" panose="02020603050405020304" pitchFamily="18" charset="0"/>
              </a:rPr>
              <a:t>机器人控制技术</a:t>
            </a:r>
            <a:r>
              <a:rPr lang="en-US" altLang="zh-CN" sz="1350" b="1" noProof="1" smtClean="0">
                <a:solidFill>
                  <a:schemeClr val="bg1">
                    <a:lumMod val="50000"/>
                  </a:schemeClr>
                </a:solidFill>
                <a:latin typeface="Times New Roman" panose="02020603050405020304" pitchFamily="18" charset="0"/>
              </a:rPr>
              <a:t>》</a:t>
            </a:r>
            <a:endParaRPr lang="en-US" altLang="zh-CN" sz="1350" b="1" noProof="1">
              <a:solidFill>
                <a:schemeClr val="bg1">
                  <a:lumMod val="50000"/>
                </a:schemeClr>
              </a:solidFill>
              <a:latin typeface="Times New Roman" panose="02020603050405020304" pitchFamily="18" charset="0"/>
            </a:endParaRPr>
          </a:p>
        </p:txBody>
      </p:sp>
      <p:sp>
        <p:nvSpPr>
          <p:cNvPr id="3" name="内容占位符 2"/>
          <p:cNvSpPr>
            <a:spLocks noGrp="1"/>
          </p:cNvSpPr>
          <p:nvPr>
            <p:ph idx="1"/>
          </p:nvPr>
        </p:nvSpPr>
        <p:spPr/>
        <p:txBody>
          <a:bodyPr/>
          <a:lstStyle>
            <a:lvl1pPr>
              <a:defRPr u="none" strike="noStrike" kern="0" cap="none" spc="0" normalizeH="0">
                <a:solidFill>
                  <a:schemeClr val="tx1"/>
                </a:solidFill>
                <a:uFillTx/>
                <a:latin typeface="Times New Roman" panose="02020603050405020304" pitchFamily="18" charset="0"/>
                <a:ea typeface="楷体" panose="02010609060101010101" charset="-122"/>
              </a:defRPr>
            </a:lvl1pPr>
            <a:lvl2pPr>
              <a:defRPr u="none" strike="noStrike" kern="0" cap="none" spc="0" normalizeH="0">
                <a:solidFill>
                  <a:schemeClr val="tx1"/>
                </a:solidFill>
                <a:uFillTx/>
                <a:latin typeface="Times New Roman" panose="02020603050405020304" pitchFamily="18" charset="0"/>
                <a:ea typeface="楷体" panose="02010609060101010101" charset="-122"/>
              </a:defRPr>
            </a:lvl2pPr>
            <a:lvl3pPr>
              <a:defRPr u="none" strike="noStrike" kern="0" cap="none" spc="0" normalizeH="0">
                <a:solidFill>
                  <a:schemeClr val="tx1"/>
                </a:solidFill>
                <a:uFillTx/>
                <a:latin typeface="Times New Roman" panose="02020603050405020304" pitchFamily="18" charset="0"/>
                <a:ea typeface="楷体" panose="02010609060101010101" charset="-122"/>
              </a:defRPr>
            </a:lvl3pPr>
            <a:lvl4pPr>
              <a:defRPr u="none" strike="noStrike" kern="0" cap="none" spc="0" normalizeH="0">
                <a:solidFill>
                  <a:schemeClr val="tx1"/>
                </a:solidFill>
                <a:uFillTx/>
                <a:latin typeface="Times New Roman" panose="02020603050405020304" pitchFamily="18" charset="0"/>
                <a:ea typeface="楷体" panose="02010609060101010101" charset="-122"/>
              </a:defRPr>
            </a:lvl4pPr>
            <a:lvl5pPr>
              <a:defRPr u="none" strike="noStrike" kern="0" cap="none" spc="0" normalizeH="0">
                <a:solidFill>
                  <a:schemeClr val="tx1"/>
                </a:solidFill>
                <a:uFillTx/>
                <a:latin typeface="Times New Roman" panose="02020603050405020304" pitchFamily="18" charset="0"/>
                <a:ea typeface="楷体" panose="0201060906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150606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27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extLst>
      <p:ext uri="{BB962C8B-B14F-4D97-AF65-F5344CB8AC3E}">
        <p14:creationId xmlns:p14="http://schemas.microsoft.com/office/powerpoint/2010/main" val="28306180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1279526" y="1600200"/>
            <a:ext cx="3478213" cy="46370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10138" y="1600200"/>
            <a:ext cx="3478212" cy="463708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15737915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646430"/>
            <a:ext cx="8229600" cy="889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52310868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2.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9">
            <a:extLst>
              <a:ext uri="{BEBA8EAE-BF5A-486C-A8C5-ECC9F3942E4B}">
                <a14:imgProps xmlns:a14="http://schemas.microsoft.com/office/drawing/2010/main">
                  <a14:imgLayer r:embed="rId20">
                    <a14:imgEffect>
                      <a14:artisticLightScreen/>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26" name="图片 1" descr="ppt铜陵学院模板背景"/>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userDrawn="1"/>
        </p:nvSpPr>
        <p:spPr>
          <a:xfrm>
            <a:off x="1" y="650875"/>
            <a:ext cx="9142413" cy="599281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800" noProof="1"/>
          </a:p>
        </p:txBody>
      </p:sp>
      <p:sp>
        <p:nvSpPr>
          <p:cNvPr id="1028" name="Rectangle 4"/>
          <p:cNvSpPr>
            <a:spLocks noGrp="1" noChangeArrowheads="1"/>
          </p:cNvSpPr>
          <p:nvPr>
            <p:ph type="body" idx="4294967295"/>
          </p:nvPr>
        </p:nvSpPr>
        <p:spPr bwMode="auto">
          <a:xfrm>
            <a:off x="1279526" y="1600200"/>
            <a:ext cx="7108825" cy="463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第二级为</a:t>
            </a:r>
          </a:p>
          <a:p>
            <a:pPr lvl="2"/>
            <a:r>
              <a:rPr lang="zh-CN" altLang="en-US" smtClean="0"/>
              <a:t>第三级</a:t>
            </a:r>
          </a:p>
          <a:p>
            <a:pPr lvl="3"/>
            <a:r>
              <a:rPr lang="zh-CN" altLang="en-US" smtClean="0"/>
              <a:t>第四级</a:t>
            </a:r>
          </a:p>
          <a:p>
            <a:pPr lvl="4"/>
            <a:r>
              <a:rPr lang="zh-CN" altLang="en-US" smtClean="0"/>
              <a:t>第五级</a:t>
            </a:r>
          </a:p>
        </p:txBody>
      </p:sp>
      <p:sp>
        <p:nvSpPr>
          <p:cNvPr id="1030" name="Rectangle 3"/>
          <p:cNvSpPr>
            <a:spLocks noGrp="1"/>
          </p:cNvSpPr>
          <p:nvPr>
            <p:ph type="title"/>
          </p:nvPr>
        </p:nvSpPr>
        <p:spPr>
          <a:xfrm>
            <a:off x="1290638" y="650875"/>
            <a:ext cx="7086600" cy="731838"/>
          </a:xfrm>
          <a:prstGeom prst="rect">
            <a:avLst/>
          </a:prstGeom>
          <a:noFill/>
          <a:ln w="9525">
            <a:noFill/>
          </a:ln>
        </p:spPr>
        <p:txBody>
          <a:bodyPr anchor="ctr"/>
          <a:lstStyle/>
          <a:p>
            <a:pPr lvl="0"/>
            <a:r>
              <a:rPr lang="zh-CN" altLang="en-US" noProof="1"/>
              <a:t>单击此处编辑母版标题样式</a:t>
            </a:r>
          </a:p>
        </p:txBody>
      </p:sp>
    </p:spTree>
    <p:extLst>
      <p:ext uri="{BB962C8B-B14F-4D97-AF65-F5344CB8AC3E}">
        <p14:creationId xmlns:p14="http://schemas.microsoft.com/office/powerpoint/2010/main" val="328689237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iming>
    <p:tnLst>
      <p:par>
        <p:cTn id="1" dur="indefinite" restart="never" nodeType="tmRoot"/>
      </p:par>
    </p:tnLst>
  </p:timing>
  <p:txStyles>
    <p:titleStyle>
      <a:lvl1pPr algn="l" rtl="0" fontAlgn="base">
        <a:spcBef>
          <a:spcPct val="0"/>
        </a:spcBef>
        <a:spcAft>
          <a:spcPct val="0"/>
        </a:spcAft>
        <a:defRPr sz="2700">
          <a:solidFill>
            <a:srgbClr val="FF0000"/>
          </a:solidFill>
          <a:effectLst>
            <a:outerShdw blurRad="38100" dist="19050" dir="2700000" algn="tl" rotWithShape="0">
              <a:schemeClr val="dk1">
                <a:alpha val="40000"/>
              </a:schemeClr>
            </a:outerShdw>
          </a:effectLst>
          <a:latin typeface="+mj-lt"/>
          <a:ea typeface="+mj-ea"/>
          <a:cs typeface="+mj-cs"/>
        </a:defRPr>
      </a:lvl1pPr>
      <a:lvl2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2pPr>
      <a:lvl3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3pPr>
      <a:lvl4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4pPr>
      <a:lvl5pPr algn="l" rtl="0" fontAlgn="base">
        <a:spcBef>
          <a:spcPct val="0"/>
        </a:spcBef>
        <a:spcAft>
          <a:spcPct val="0"/>
        </a:spcAft>
        <a:defRPr sz="2700">
          <a:solidFill>
            <a:srgbClr val="FF0000"/>
          </a:solidFill>
          <a:latin typeface="宋体" panose="02010600030101010101" pitchFamily="2" charset="-122"/>
          <a:ea typeface="宋体" panose="02010600030101010101" pitchFamily="2" charset="-122"/>
        </a:defRPr>
      </a:lvl5pPr>
      <a:lvl6pPr marL="3429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6pPr>
      <a:lvl7pPr marL="6858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7pPr>
      <a:lvl8pPr marL="10287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8pPr>
      <a:lvl9pPr marL="1371600" algn="l" rtl="0" fontAlgn="base">
        <a:spcBef>
          <a:spcPct val="0"/>
        </a:spcBef>
        <a:spcAft>
          <a:spcPct val="0"/>
        </a:spcAft>
        <a:defRPr sz="2250">
          <a:solidFill>
            <a:schemeClr val="tx2"/>
          </a:solidFill>
          <a:latin typeface="宋体" panose="02010600030101010101" pitchFamily="2" charset="-122"/>
          <a:ea typeface="宋体" panose="02010600030101010101" pitchFamily="2" charset="-122"/>
        </a:defRPr>
      </a:lvl9pPr>
    </p:titleStyle>
    <p:bodyStyle>
      <a:lvl1pPr algn="l" rtl="0" fontAlgn="base">
        <a:spcBef>
          <a:spcPct val="20000"/>
        </a:spcBef>
        <a:spcAft>
          <a:spcPct val="0"/>
        </a:spcAft>
        <a:defRPr sz="1800">
          <a:solidFill>
            <a:schemeClr val="tx1"/>
          </a:solidFill>
          <a:latin typeface="+mn-lt"/>
          <a:ea typeface="+mn-ea"/>
          <a:cs typeface="+mn-cs"/>
        </a:defRPr>
      </a:lvl1pPr>
      <a:lvl2pPr marL="342900" algn="l" rtl="0" fontAlgn="base">
        <a:spcBef>
          <a:spcPct val="20000"/>
        </a:spcBef>
        <a:spcAft>
          <a:spcPct val="0"/>
        </a:spcAft>
        <a:defRPr sz="1800">
          <a:solidFill>
            <a:schemeClr val="tx1"/>
          </a:solidFill>
          <a:latin typeface="+mn-lt"/>
          <a:ea typeface="+mn-ea"/>
        </a:defRPr>
      </a:lvl2pPr>
      <a:lvl3pPr marL="685800" algn="l" rtl="0" fontAlgn="base">
        <a:spcBef>
          <a:spcPct val="20000"/>
        </a:spcBef>
        <a:spcAft>
          <a:spcPct val="0"/>
        </a:spcAft>
        <a:defRPr sz="1500">
          <a:solidFill>
            <a:schemeClr val="tx1"/>
          </a:solidFill>
          <a:latin typeface="+mn-lt"/>
          <a:ea typeface="+mn-ea"/>
        </a:defRPr>
      </a:lvl3pPr>
      <a:lvl4pPr marL="1028700" algn="l" rtl="0" fontAlgn="base">
        <a:spcBef>
          <a:spcPct val="20000"/>
        </a:spcBef>
        <a:spcAft>
          <a:spcPct val="0"/>
        </a:spcAft>
        <a:defRPr sz="1500">
          <a:solidFill>
            <a:schemeClr val="tx1"/>
          </a:solidFill>
          <a:latin typeface="+mn-lt"/>
          <a:ea typeface="+mn-ea"/>
        </a:defRPr>
      </a:lvl4pPr>
      <a:lvl5pPr marL="1371600" algn="l" rtl="0" fontAlgn="base">
        <a:spcBef>
          <a:spcPct val="20000"/>
        </a:spcBef>
        <a:spcAft>
          <a:spcPct val="0"/>
        </a:spcAft>
        <a:defRPr sz="1200">
          <a:solidFill>
            <a:schemeClr val="tx1"/>
          </a:solidFill>
          <a:latin typeface="+mn-lt"/>
          <a:ea typeface="+mn-ea"/>
        </a:defRPr>
      </a:lvl5pPr>
      <a:lvl6pPr marL="1885950" indent="-171450" algn="l" rtl="0" fontAlgn="base">
        <a:spcBef>
          <a:spcPct val="20000"/>
        </a:spcBef>
        <a:spcAft>
          <a:spcPct val="0"/>
        </a:spcAft>
        <a:buChar char="»"/>
        <a:defRPr sz="1200">
          <a:solidFill>
            <a:schemeClr val="tx1"/>
          </a:solidFill>
          <a:latin typeface="+mn-lt"/>
          <a:ea typeface="+mn-ea"/>
        </a:defRPr>
      </a:lvl6pPr>
      <a:lvl7pPr marL="2228850" indent="-171450" algn="l" rtl="0" fontAlgn="base">
        <a:spcBef>
          <a:spcPct val="20000"/>
        </a:spcBef>
        <a:spcAft>
          <a:spcPct val="0"/>
        </a:spcAft>
        <a:buChar char="»"/>
        <a:defRPr sz="1200">
          <a:solidFill>
            <a:schemeClr val="tx1"/>
          </a:solidFill>
          <a:latin typeface="+mn-lt"/>
          <a:ea typeface="+mn-ea"/>
        </a:defRPr>
      </a:lvl7pPr>
      <a:lvl8pPr marL="2571750" indent="-171450" algn="l" rtl="0" fontAlgn="base">
        <a:spcBef>
          <a:spcPct val="20000"/>
        </a:spcBef>
        <a:spcAft>
          <a:spcPct val="0"/>
        </a:spcAft>
        <a:buChar char="»"/>
        <a:defRPr sz="1200">
          <a:solidFill>
            <a:schemeClr val="tx1"/>
          </a:solidFill>
          <a:latin typeface="+mn-lt"/>
          <a:ea typeface="+mn-ea"/>
        </a:defRPr>
      </a:lvl8pPr>
      <a:lvl9pPr marL="2914650" indent="-171450" algn="l" rtl="0" fontAlgn="base">
        <a:spcBef>
          <a:spcPct val="20000"/>
        </a:spcBef>
        <a:spcAft>
          <a:spcPct val="0"/>
        </a:spcAft>
        <a:buChar char="»"/>
        <a:defRPr sz="12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tags" Target="../tags/tag8.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5.jpg"/><Relationship Id="rId2" Type="http://schemas.openxmlformats.org/officeDocument/2006/relationships/slideLayout" Target="../slideLayouts/slideLayout11.xml"/><Relationship Id="rId1" Type="http://schemas.openxmlformats.org/officeDocument/2006/relationships/tags" Target="../tags/tag9.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gi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39.jpg"/><Relationship Id="rId2" Type="http://schemas.openxmlformats.org/officeDocument/2006/relationships/slideLayout" Target="../slideLayouts/slideLayout11.xml"/><Relationship Id="rId1" Type="http://schemas.openxmlformats.org/officeDocument/2006/relationships/tags" Target="../tags/tag10.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11.xml"/><Relationship Id="rId4" Type="http://schemas.openxmlformats.org/officeDocument/2006/relationships/image" Target="../media/image40.jpg"/></Relationships>
</file>

<file path=ppt/slides/_rels/slide1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12.xml"/><Relationship Id="rId7" Type="http://schemas.microsoft.com/office/2007/relationships/hdphoto" Target="../media/hdphoto3.wdp"/><Relationship Id="rId2" Type="http://schemas.openxmlformats.org/officeDocument/2006/relationships/slideLayout" Target="../slideLayouts/slideLayout11.xml"/><Relationship Id="rId1" Type="http://schemas.openxmlformats.org/officeDocument/2006/relationships/tags" Target="../tags/tag12.xml"/><Relationship Id="rId6" Type="http://schemas.openxmlformats.org/officeDocument/2006/relationships/image" Target="../media/image42.png"/><Relationship Id="rId5" Type="http://schemas.microsoft.com/office/2007/relationships/hdphoto" Target="../media/hdphoto2.wdp"/><Relationship Id="rId4" Type="http://schemas.openxmlformats.org/officeDocument/2006/relationships/image" Target="../media/image41.png"/><Relationship Id="rId9"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13.xml"/><Relationship Id="rId7" Type="http://schemas.openxmlformats.org/officeDocument/2006/relationships/image" Target="../media/image47.png"/><Relationship Id="rId2" Type="http://schemas.openxmlformats.org/officeDocument/2006/relationships/slideLayout" Target="../slideLayouts/slideLayout11.xml"/><Relationship Id="rId1" Type="http://schemas.openxmlformats.org/officeDocument/2006/relationships/tags" Target="../tags/tag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notesSlide" Target="../notesSlides/notesSlide14.xml"/><Relationship Id="rId7" Type="http://schemas.openxmlformats.org/officeDocument/2006/relationships/image" Target="../media/image52.png"/><Relationship Id="rId2" Type="http://schemas.openxmlformats.org/officeDocument/2006/relationships/slideLayout" Target="../slideLayouts/slideLayout11.xml"/><Relationship Id="rId1" Type="http://schemas.openxmlformats.org/officeDocument/2006/relationships/tags" Target="../tags/tag14.xml"/><Relationship Id="rId6" Type="http://schemas.openxmlformats.org/officeDocument/2006/relationships/image" Target="../media/image51.png"/><Relationship Id="rId11" Type="http://schemas.openxmlformats.org/officeDocument/2006/relationships/image" Target="../media/image20.png"/><Relationship Id="rId5" Type="http://schemas.openxmlformats.org/officeDocument/2006/relationships/image" Target="../media/image50.png"/><Relationship Id="rId10" Type="http://schemas.microsoft.com/office/2007/relationships/hdphoto" Target="../media/hdphoto6.wdp"/><Relationship Id="rId4" Type="http://schemas.openxmlformats.org/officeDocument/2006/relationships/image" Target="../media/image49.png"/><Relationship Id="rId9"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6.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57.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59.png"/><Relationship Id="rId4" Type="http://schemas.openxmlformats.org/officeDocument/2006/relationships/image" Target="../media/image58.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61.wmf"/></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notesSlide" Target="../notesSlides/notesSlide1.xml"/><Relationship Id="rId7" Type="http://schemas.openxmlformats.org/officeDocument/2006/relationships/image" Target="../media/image8.jpeg"/><Relationship Id="rId12" Type="http://schemas.openxmlformats.org/officeDocument/2006/relationships/image" Target="../media/image13.jpeg"/><Relationship Id="rId2" Type="http://schemas.openxmlformats.org/officeDocument/2006/relationships/slideLayout" Target="../slideLayouts/slideLayout11.xml"/><Relationship Id="rId16" Type="http://schemas.openxmlformats.org/officeDocument/2006/relationships/image" Target="../media/image17.jpeg"/><Relationship Id="rId1" Type="http://schemas.openxmlformats.org/officeDocument/2006/relationships/tags" Target="../tags/tag1.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image" Target="../media/image63.wmf"/><Relationship Id="rId5" Type="http://schemas.openxmlformats.org/officeDocument/2006/relationships/oleObject" Target="../embeddings/oleObject6.bin"/><Relationship Id="rId4" Type="http://schemas.openxmlformats.org/officeDocument/2006/relationships/image" Target="../media/image62.wmf"/></Relationships>
</file>

<file path=ppt/slides/_rels/slide31.xml.rels><?xml version="1.0" encoding="UTF-8" standalone="yes"?>
<Relationships xmlns="http://schemas.openxmlformats.org/package/2006/relationships"><Relationship Id="rId2" Type="http://schemas.openxmlformats.org/officeDocument/2006/relationships/image" Target="../media/image64.wmf"/><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65.wmf"/><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tags" Target="../tags/tag2.xml"/><Relationship Id="rId5" Type="http://schemas.openxmlformats.org/officeDocument/2006/relationships/image" Target="../media/image19.jpg"/><Relationship Id="rId4" Type="http://schemas.openxmlformats.org/officeDocument/2006/relationships/image" Target="../media/image18.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3.xml"/><Relationship Id="rId4" Type="http://schemas.openxmlformats.org/officeDocument/2006/relationships/image" Target="../media/image71.png"/></Relationships>
</file>

<file path=ppt/slides/_rels/slide4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tags" Target="../tags/tag3.xml"/><Relationship Id="rId5" Type="http://schemas.openxmlformats.org/officeDocument/2006/relationships/image" Target="../media/image21.jpg"/><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tags" Target="../tags/tag4.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tags" Target="../tags/tag5.xml"/><Relationship Id="rId5" Type="http://schemas.openxmlformats.org/officeDocument/2006/relationships/image" Target="../media/image26.jpg"/><Relationship Id="rId4" Type="http://schemas.openxmlformats.org/officeDocument/2006/relationships/image" Target="../media/image25.gi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tags" Target="../tags/tag6.xml"/><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1.jpeg"/><Relationship Id="rId2" Type="http://schemas.openxmlformats.org/officeDocument/2006/relationships/slideLayout" Target="../slideLayouts/slideLayout11.xml"/><Relationship Id="rId1" Type="http://schemas.openxmlformats.org/officeDocument/2006/relationships/tags" Target="../tags/tag7.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内容占位符 1"/>
          <p:cNvSpPr>
            <a:spLocks noGrp="1"/>
          </p:cNvSpPr>
          <p:nvPr>
            <p:ph idx="1"/>
          </p:nvPr>
        </p:nvSpPr>
        <p:spPr>
          <a:xfrm>
            <a:off x="615951" y="1981238"/>
            <a:ext cx="7761287" cy="1371564"/>
          </a:xfrm>
        </p:spPr>
        <p:txBody>
          <a:bodyPr/>
          <a:lstStyle/>
          <a:p>
            <a:pPr marL="0" indent="0" algn="ctr">
              <a:buNone/>
            </a:pPr>
            <a:endParaRPr lang="en-US" altLang="zh-CN" dirty="0" smtClean="0"/>
          </a:p>
          <a:p>
            <a:pPr marL="0" indent="0" algn="ctr">
              <a:buNone/>
            </a:pPr>
            <a:r>
              <a:rPr lang="zh-CN" altLang="en-US" sz="2800" b="1" dirty="0" smtClean="0"/>
              <a:t>机器人控制技术</a:t>
            </a:r>
            <a:endParaRPr lang="en-US" altLang="zh-CN" sz="2800" b="1" dirty="0" smtClean="0"/>
          </a:p>
          <a:p>
            <a:pPr marL="0" indent="0" algn="ctr">
              <a:buNone/>
            </a:pPr>
            <a:endParaRPr lang="en-US" altLang="zh-CN" b="1" noProof="1"/>
          </a:p>
        </p:txBody>
      </p:sp>
      <p:sp>
        <p:nvSpPr>
          <p:cNvPr id="4097" name="标题 57345"/>
          <p:cNvSpPr>
            <a:spLocks noGrp="1" noChangeArrowheads="1"/>
          </p:cNvSpPr>
          <p:nvPr>
            <p:ph type="title"/>
          </p:nvPr>
        </p:nvSpPr>
        <p:spPr>
          <a:xfrm>
            <a:off x="1752674" y="1143060"/>
            <a:ext cx="7086600" cy="731838"/>
          </a:xfrm>
        </p:spPr>
        <p:txBody>
          <a:bodyPr/>
          <a:lstStyle/>
          <a:p>
            <a:r>
              <a:rPr lang="zh-CN" altLang="en-US" noProof="1" smtClean="0"/>
              <a:t>  第 </a:t>
            </a:r>
            <a:r>
              <a:rPr lang="en-US" altLang="zh-CN" noProof="1" smtClean="0"/>
              <a:t>4</a:t>
            </a:r>
            <a:r>
              <a:rPr lang="zh-CN" altLang="en-US" noProof="1" smtClean="0"/>
              <a:t>章  机器人的底层控制</a:t>
            </a:r>
            <a:endParaRPr lang="zh-CN" altLang="en-US" dirty="0" smtClean="0"/>
          </a:p>
        </p:txBody>
      </p:sp>
    </p:spTree>
    <p:extLst>
      <p:ext uri="{BB962C8B-B14F-4D97-AF65-F5344CB8AC3E}">
        <p14:creationId xmlns:p14="http://schemas.microsoft.com/office/powerpoint/2010/main" val="530168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10</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大转矩输出方案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RV</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减速器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4" name="图片 13">
            <a:extLst>
              <a:ext uri="{FF2B5EF4-FFF2-40B4-BE49-F238E27FC236}">
                <a16:creationId xmlns:a16="http://schemas.microsoft.com/office/drawing/2014/main" id="{1035F9C6-F719-4524-AC37-16A074D89115}"/>
              </a:ext>
            </a:extLst>
          </p:cNvPr>
          <p:cNvPicPr>
            <a:picLocks noChangeAspect="1"/>
          </p:cNvPicPr>
          <p:nvPr/>
        </p:nvPicPr>
        <p:blipFill rotWithShape="1">
          <a:blip r:embed="rId4"/>
          <a:srcRect l="10863" t="1835" r="11379" b="1414"/>
          <a:stretch/>
        </p:blipFill>
        <p:spPr>
          <a:xfrm flipH="1">
            <a:off x="971600" y="1916832"/>
            <a:ext cx="3342640" cy="3723640"/>
          </a:xfrm>
          <a:prstGeom prst="rect">
            <a:avLst/>
          </a:prstGeom>
          <a:ln>
            <a:noFill/>
          </a:ln>
          <a:effectLst>
            <a:softEdge rad="112500"/>
          </a:effectLst>
        </p:spPr>
      </p:pic>
      <p:sp>
        <p:nvSpPr>
          <p:cNvPr id="17" name="矩形 16">
            <a:extLst>
              <a:ext uri="{FF2B5EF4-FFF2-40B4-BE49-F238E27FC236}">
                <a16:creationId xmlns:a16="http://schemas.microsoft.com/office/drawing/2014/main" id="{0DCE67BB-BF1A-47FC-8CB4-AD4E5C0C6439}"/>
              </a:ext>
            </a:extLst>
          </p:cNvPr>
          <p:cNvSpPr/>
          <p:nvPr/>
        </p:nvSpPr>
        <p:spPr>
          <a:xfrm>
            <a:off x="4932040" y="2204864"/>
            <a:ext cx="1656184" cy="178510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高刚度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高精度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大负载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大传动比</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矩形 17">
            <a:extLst>
              <a:ext uri="{FF2B5EF4-FFF2-40B4-BE49-F238E27FC236}">
                <a16:creationId xmlns:a16="http://schemas.microsoft.com/office/drawing/2014/main" id="{31DAC4D7-7401-4B13-BC1D-93491950ABF4}"/>
              </a:ext>
            </a:extLst>
          </p:cNvPr>
          <p:cNvSpPr/>
          <p:nvPr/>
        </p:nvSpPr>
        <p:spPr>
          <a:xfrm>
            <a:off x="6948264" y="2204864"/>
            <a:ext cx="1512168"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成本高</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加工难</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矩形 18">
            <a:extLst>
              <a:ext uri="{FF2B5EF4-FFF2-40B4-BE49-F238E27FC236}">
                <a16:creationId xmlns:a16="http://schemas.microsoft.com/office/drawing/2014/main" id="{2B9AFD52-B55B-4933-BF0F-DB6B15AB89A8}"/>
              </a:ext>
            </a:extLst>
          </p:cNvPr>
          <p:cNvSpPr/>
          <p:nvPr/>
        </p:nvSpPr>
        <p:spPr>
          <a:xfrm>
            <a:off x="6012160" y="4077072"/>
            <a:ext cx="1656184" cy="1477328"/>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用途</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腰部传动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肩部传动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大臂传动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90390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0B87428F-AC7B-4C97-B3F0-50B072CD69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1880" y="1196752"/>
            <a:ext cx="3194557" cy="3194557"/>
          </a:xfrm>
          <a:prstGeom prst="rect">
            <a:avLst/>
          </a:prstGeom>
        </p:spPr>
      </p:pic>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11</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大转矩输出方案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谐波减速器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3" name="Picture 4" descr="~AUT0015">
            <a:extLst>
              <a:ext uri="{FF2B5EF4-FFF2-40B4-BE49-F238E27FC236}">
                <a16:creationId xmlns:a16="http://schemas.microsoft.com/office/drawing/2014/main" id="{95A5979D-5E16-4708-94CC-8B4795578940}"/>
              </a:ext>
            </a:extLst>
          </p:cNvPr>
          <p:cNvPicPr>
            <a:picLocks noChangeAspect="1" noChangeArrowheads="1"/>
          </p:cNvPicPr>
          <p:nvPr/>
        </p:nvPicPr>
        <p:blipFill rotWithShape="1">
          <a:blip r:embed="rId5">
            <a:lum contrast="48000"/>
            <a:extLst>
              <a:ext uri="{28A0092B-C50C-407E-A947-70E740481C1C}">
                <a14:useLocalDpi xmlns:a14="http://schemas.microsoft.com/office/drawing/2010/main" val="0"/>
              </a:ext>
            </a:extLst>
          </a:blip>
          <a:srcRect r="7871"/>
          <a:stretch/>
        </p:blipFill>
        <p:spPr bwMode="auto">
          <a:xfrm>
            <a:off x="6228184" y="620688"/>
            <a:ext cx="2374550"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a:extLst>
              <a:ext uri="{FF2B5EF4-FFF2-40B4-BE49-F238E27FC236}">
                <a16:creationId xmlns:a16="http://schemas.microsoft.com/office/drawing/2014/main" id="{479F53C4-7890-4249-B9A1-693F6F75FF1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5576" y="4221088"/>
            <a:ext cx="2935448" cy="2232248"/>
          </a:xfrm>
          <a:prstGeom prst="rect">
            <a:avLst/>
          </a:prstGeom>
          <a:ln>
            <a:noFill/>
          </a:ln>
          <a:effectLst>
            <a:softEdge rad="112500"/>
          </a:effectLst>
        </p:spPr>
      </p:pic>
      <p:pic>
        <p:nvPicPr>
          <p:cNvPr id="6" name="图片 5">
            <a:extLst>
              <a:ext uri="{FF2B5EF4-FFF2-40B4-BE49-F238E27FC236}">
                <a16:creationId xmlns:a16="http://schemas.microsoft.com/office/drawing/2014/main" id="{DFFB78AE-2752-464A-AC80-906C4349A9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5576" y="1268760"/>
            <a:ext cx="3024336" cy="3024336"/>
          </a:xfrm>
          <a:prstGeom prst="rect">
            <a:avLst/>
          </a:prstGeom>
          <a:ln>
            <a:noFill/>
          </a:ln>
          <a:effectLst>
            <a:softEdge rad="112500"/>
          </a:effectLst>
        </p:spPr>
      </p:pic>
      <p:sp>
        <p:nvSpPr>
          <p:cNvPr id="20" name="矩形 19">
            <a:extLst>
              <a:ext uri="{FF2B5EF4-FFF2-40B4-BE49-F238E27FC236}">
                <a16:creationId xmlns:a16="http://schemas.microsoft.com/office/drawing/2014/main" id="{F90C151C-8C27-4F28-88EB-6F1C285B6D4E}"/>
              </a:ext>
            </a:extLst>
          </p:cNvPr>
          <p:cNvSpPr/>
          <p:nvPr/>
        </p:nvSpPr>
        <p:spPr>
          <a:xfrm>
            <a:off x="6948264" y="3284984"/>
            <a:ext cx="1656184" cy="178510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精度好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负载较大</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大传动比</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结构紧凑</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矩形 20">
            <a:extLst>
              <a:ext uri="{FF2B5EF4-FFF2-40B4-BE49-F238E27FC236}">
                <a16:creationId xmlns:a16="http://schemas.microsoft.com/office/drawing/2014/main" id="{CB0CBC38-D132-47A3-8EE2-4B045FE89158}"/>
              </a:ext>
            </a:extLst>
          </p:cNvPr>
          <p:cNvSpPr/>
          <p:nvPr/>
        </p:nvSpPr>
        <p:spPr>
          <a:xfrm>
            <a:off x="6948264" y="5085184"/>
            <a:ext cx="1656184"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成本较高</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弹性回差</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矩形 21">
            <a:extLst>
              <a:ext uri="{FF2B5EF4-FFF2-40B4-BE49-F238E27FC236}">
                <a16:creationId xmlns:a16="http://schemas.microsoft.com/office/drawing/2014/main" id="{7F9FE228-9D9B-4841-BADE-D4F2B61C8B4D}"/>
              </a:ext>
            </a:extLst>
          </p:cNvPr>
          <p:cNvSpPr/>
          <p:nvPr/>
        </p:nvSpPr>
        <p:spPr>
          <a:xfrm>
            <a:off x="4788024" y="5085184"/>
            <a:ext cx="1656184"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用途</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小臂传动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腕部传动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2279775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12</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5508924"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大转矩输出方案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行星齿轮减速器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7" name="矩形 16">
            <a:extLst>
              <a:ext uri="{FF2B5EF4-FFF2-40B4-BE49-F238E27FC236}">
                <a16:creationId xmlns:a16="http://schemas.microsoft.com/office/drawing/2014/main" id="{0DCE67BB-BF1A-47FC-8CB4-AD4E5C0C6439}"/>
              </a:ext>
            </a:extLst>
          </p:cNvPr>
          <p:cNvSpPr/>
          <p:nvPr/>
        </p:nvSpPr>
        <p:spPr>
          <a:xfrm>
            <a:off x="4283968" y="4221088"/>
            <a:ext cx="1656184" cy="209288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高刚度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高精度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大负载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系列化</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大传动比</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矩形 17">
            <a:extLst>
              <a:ext uri="{FF2B5EF4-FFF2-40B4-BE49-F238E27FC236}">
                <a16:creationId xmlns:a16="http://schemas.microsoft.com/office/drawing/2014/main" id="{31DAC4D7-7401-4B13-BC1D-93491950ABF4}"/>
              </a:ext>
            </a:extLst>
          </p:cNvPr>
          <p:cNvSpPr/>
          <p:nvPr/>
        </p:nvSpPr>
        <p:spPr>
          <a:xfrm>
            <a:off x="6156176" y="4221088"/>
            <a:ext cx="1584176" cy="86177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尺寸稍大</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9" name="矩形 18">
            <a:extLst>
              <a:ext uri="{FF2B5EF4-FFF2-40B4-BE49-F238E27FC236}">
                <a16:creationId xmlns:a16="http://schemas.microsoft.com/office/drawing/2014/main" id="{2B9AFD52-B55B-4933-BF0F-DB6B15AB89A8}"/>
              </a:ext>
            </a:extLst>
          </p:cNvPr>
          <p:cNvSpPr/>
          <p:nvPr/>
        </p:nvSpPr>
        <p:spPr>
          <a:xfrm>
            <a:off x="6156176" y="5139769"/>
            <a:ext cx="1872208"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用途</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适用于无特殊要求场合</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4" name="图片 3">
            <a:extLst>
              <a:ext uri="{FF2B5EF4-FFF2-40B4-BE49-F238E27FC236}">
                <a16:creationId xmlns:a16="http://schemas.microsoft.com/office/drawing/2014/main" id="{C2208D2C-5228-4D0A-AA96-BC3D4B22E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6" y="1340768"/>
            <a:ext cx="1483007" cy="2520280"/>
          </a:xfrm>
          <a:prstGeom prst="rect">
            <a:avLst/>
          </a:prstGeom>
        </p:spPr>
      </p:pic>
      <p:pic>
        <p:nvPicPr>
          <p:cNvPr id="6" name="图片 5">
            <a:extLst>
              <a:ext uri="{FF2B5EF4-FFF2-40B4-BE49-F238E27FC236}">
                <a16:creationId xmlns:a16="http://schemas.microsoft.com/office/drawing/2014/main" id="{7BF86A56-FDC1-4D2B-9C50-92EC0D0B600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560" y="4509120"/>
            <a:ext cx="2016224" cy="1512168"/>
          </a:xfrm>
          <a:prstGeom prst="rect">
            <a:avLst/>
          </a:prstGeom>
        </p:spPr>
      </p:pic>
      <p:pic>
        <p:nvPicPr>
          <p:cNvPr id="8" name="图片 7">
            <a:extLst>
              <a:ext uri="{FF2B5EF4-FFF2-40B4-BE49-F238E27FC236}">
                <a16:creationId xmlns:a16="http://schemas.microsoft.com/office/drawing/2014/main" id="{C21CBA0A-BAC9-42B8-ACA0-1F51AAF32C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9792" y="1412776"/>
            <a:ext cx="3294886" cy="2005583"/>
          </a:xfrm>
          <a:prstGeom prst="rect">
            <a:avLst/>
          </a:prstGeom>
        </p:spPr>
      </p:pic>
      <p:pic>
        <p:nvPicPr>
          <p:cNvPr id="10" name="图片 9">
            <a:extLst>
              <a:ext uri="{FF2B5EF4-FFF2-40B4-BE49-F238E27FC236}">
                <a16:creationId xmlns:a16="http://schemas.microsoft.com/office/drawing/2014/main" id="{ECE7301D-4D33-4297-BB5B-EBAE5943457D}"/>
              </a:ext>
            </a:extLst>
          </p:cNvPr>
          <p:cNvPicPr>
            <a:picLocks noChangeAspect="1"/>
          </p:cNvPicPr>
          <p:nvPr/>
        </p:nvPicPr>
        <p:blipFill rotWithShape="1">
          <a:blip r:embed="rId7">
            <a:extLst>
              <a:ext uri="{28A0092B-C50C-407E-A947-70E740481C1C}">
                <a14:useLocalDpi xmlns:a14="http://schemas.microsoft.com/office/drawing/2010/main" val="0"/>
              </a:ext>
            </a:extLst>
          </a:blip>
          <a:srcRect l="15305" t="10283" r="16283" b="9303"/>
          <a:stretch/>
        </p:blipFill>
        <p:spPr>
          <a:xfrm>
            <a:off x="6372200" y="1412776"/>
            <a:ext cx="2297336" cy="1800200"/>
          </a:xfrm>
          <a:prstGeom prst="rect">
            <a:avLst/>
          </a:prstGeom>
        </p:spPr>
      </p:pic>
      <p:sp>
        <p:nvSpPr>
          <p:cNvPr id="21" name="矩形 20">
            <a:extLst>
              <a:ext uri="{FF2B5EF4-FFF2-40B4-BE49-F238E27FC236}">
                <a16:creationId xmlns:a16="http://schemas.microsoft.com/office/drawing/2014/main" id="{C8313115-721B-4C1E-B82E-4C5C384CA2FE}"/>
              </a:ext>
            </a:extLst>
          </p:cNvPr>
          <p:cNvSpPr/>
          <p:nvPr/>
        </p:nvSpPr>
        <p:spPr>
          <a:xfrm>
            <a:off x="251520" y="5949280"/>
            <a:ext cx="2448272" cy="498663"/>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行星减速器内部</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3" name="矩形 22">
            <a:extLst>
              <a:ext uri="{FF2B5EF4-FFF2-40B4-BE49-F238E27FC236}">
                <a16:creationId xmlns:a16="http://schemas.microsoft.com/office/drawing/2014/main" id="{42F830C0-D815-4882-8C42-39107C32E18F}"/>
              </a:ext>
            </a:extLst>
          </p:cNvPr>
          <p:cNvSpPr/>
          <p:nvPr/>
        </p:nvSpPr>
        <p:spPr>
          <a:xfrm>
            <a:off x="251520" y="3717032"/>
            <a:ext cx="2448272" cy="498663"/>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输入输出同轴</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id="{4BF28ED3-3F76-47B7-B3DC-476CB00F15BC}"/>
              </a:ext>
            </a:extLst>
          </p:cNvPr>
          <p:cNvSpPr/>
          <p:nvPr/>
        </p:nvSpPr>
        <p:spPr>
          <a:xfrm>
            <a:off x="2987824" y="3356992"/>
            <a:ext cx="2448272" cy="498663"/>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输入输出轴垂直</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5" name="矩形 24">
            <a:extLst>
              <a:ext uri="{FF2B5EF4-FFF2-40B4-BE49-F238E27FC236}">
                <a16:creationId xmlns:a16="http://schemas.microsoft.com/office/drawing/2014/main" id="{29239320-FF95-4F36-AD91-8D3FFEC44E83}"/>
              </a:ext>
            </a:extLst>
          </p:cNvPr>
          <p:cNvSpPr/>
          <p:nvPr/>
        </p:nvSpPr>
        <p:spPr>
          <a:xfrm>
            <a:off x="6228184" y="3140968"/>
            <a:ext cx="2448272" cy="498663"/>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带减速器的电机</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420591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13</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复合驱动</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行星齿轮传动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23" name="图片 22">
            <a:extLst>
              <a:ext uri="{FF2B5EF4-FFF2-40B4-BE49-F238E27FC236}">
                <a16:creationId xmlns:a16="http://schemas.microsoft.com/office/drawing/2014/main" id="{457BE21F-967D-4EF7-8A9C-0EE373EDFA19}"/>
              </a:ext>
            </a:extLst>
          </p:cNvPr>
          <p:cNvPicPr>
            <a:picLocks noChangeAspect="1"/>
          </p:cNvPicPr>
          <p:nvPr/>
        </p:nvPicPr>
        <p:blipFill rotWithShape="1">
          <a:blip r:embed="rId4">
            <a:extLst>
              <a:ext uri="{28A0092B-C50C-407E-A947-70E740481C1C}">
                <a14:useLocalDpi xmlns:a14="http://schemas.microsoft.com/office/drawing/2010/main" val="0"/>
              </a:ext>
            </a:extLst>
          </a:blip>
          <a:srcRect b="2153"/>
          <a:stretch/>
        </p:blipFill>
        <p:spPr>
          <a:xfrm>
            <a:off x="1619672" y="1484784"/>
            <a:ext cx="4752528" cy="4754353"/>
          </a:xfrm>
          <a:prstGeom prst="rect">
            <a:avLst/>
          </a:prstGeom>
        </p:spPr>
      </p:pic>
      <p:sp>
        <p:nvSpPr>
          <p:cNvPr id="30" name="AutoShape 29">
            <a:extLst>
              <a:ext uri="{FF2B5EF4-FFF2-40B4-BE49-F238E27FC236}">
                <a16:creationId xmlns:a16="http://schemas.microsoft.com/office/drawing/2014/main" id="{B8EE052E-91E8-469D-A60E-DD9128A9B0EB}"/>
              </a:ext>
            </a:extLst>
          </p:cNvPr>
          <p:cNvSpPr>
            <a:spLocks noChangeArrowheads="1"/>
          </p:cNvSpPr>
          <p:nvPr/>
        </p:nvSpPr>
        <p:spPr bwMode="auto">
          <a:xfrm>
            <a:off x="3635896" y="2708920"/>
            <a:ext cx="1800200" cy="792088"/>
          </a:xfrm>
          <a:prstGeom prst="wedgeRoundRectCallout">
            <a:avLst>
              <a:gd name="adj1" fmla="val 136973"/>
              <a:gd name="adj2" fmla="val 24182"/>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id="{F247AF84-E068-472F-A07B-716B748BE307}"/>
              </a:ext>
            </a:extLst>
          </p:cNvPr>
          <p:cNvSpPr/>
          <p:nvPr/>
        </p:nvSpPr>
        <p:spPr>
          <a:xfrm>
            <a:off x="7092280" y="3068960"/>
            <a:ext cx="1656184" cy="40011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谐波减速器</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2" name="AutoShape 29">
            <a:extLst>
              <a:ext uri="{FF2B5EF4-FFF2-40B4-BE49-F238E27FC236}">
                <a16:creationId xmlns:a16="http://schemas.microsoft.com/office/drawing/2014/main" id="{1A3C75A8-438D-4D0E-8F1D-5EF489FAAA60}"/>
              </a:ext>
            </a:extLst>
          </p:cNvPr>
          <p:cNvSpPr>
            <a:spLocks noChangeArrowheads="1"/>
          </p:cNvSpPr>
          <p:nvPr/>
        </p:nvSpPr>
        <p:spPr bwMode="auto">
          <a:xfrm>
            <a:off x="3707904" y="3717032"/>
            <a:ext cx="1296144" cy="792088"/>
          </a:xfrm>
          <a:prstGeom prst="wedgeRoundRectCallout">
            <a:avLst>
              <a:gd name="adj1" fmla="val 202445"/>
              <a:gd name="adj2" fmla="val -1541"/>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4" name="矩形 33">
            <a:extLst>
              <a:ext uri="{FF2B5EF4-FFF2-40B4-BE49-F238E27FC236}">
                <a16:creationId xmlns:a16="http://schemas.microsoft.com/office/drawing/2014/main" id="{4037F321-6916-4789-8F23-DF7CA44434A6}"/>
              </a:ext>
            </a:extLst>
          </p:cNvPr>
          <p:cNvSpPr/>
          <p:nvPr/>
        </p:nvSpPr>
        <p:spPr>
          <a:xfrm>
            <a:off x="7092280" y="3933056"/>
            <a:ext cx="1656184" cy="40011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锥齿轮</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AutoShape 29">
            <a:extLst>
              <a:ext uri="{FF2B5EF4-FFF2-40B4-BE49-F238E27FC236}">
                <a16:creationId xmlns:a16="http://schemas.microsoft.com/office/drawing/2014/main" id="{5EE4773C-C334-4036-9BD2-FCAC225CBA10}"/>
              </a:ext>
            </a:extLst>
          </p:cNvPr>
          <p:cNvSpPr>
            <a:spLocks noChangeArrowheads="1"/>
          </p:cNvSpPr>
          <p:nvPr/>
        </p:nvSpPr>
        <p:spPr bwMode="auto">
          <a:xfrm>
            <a:off x="3851920" y="5517232"/>
            <a:ext cx="1296144" cy="792088"/>
          </a:xfrm>
          <a:prstGeom prst="wedgeRoundRectCallout">
            <a:avLst>
              <a:gd name="adj1" fmla="val 198227"/>
              <a:gd name="adj2" fmla="val -73065"/>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矩形 35">
            <a:extLst>
              <a:ext uri="{FF2B5EF4-FFF2-40B4-BE49-F238E27FC236}">
                <a16:creationId xmlns:a16="http://schemas.microsoft.com/office/drawing/2014/main" id="{847ED39C-69DF-4064-9151-9D90C55655FD}"/>
              </a:ext>
            </a:extLst>
          </p:cNvPr>
          <p:cNvSpPr/>
          <p:nvPr/>
        </p:nvSpPr>
        <p:spPr>
          <a:xfrm>
            <a:off x="7092280" y="5085184"/>
            <a:ext cx="1656184" cy="40011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带传动输入</a:t>
            </a: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1</a:t>
            </a:r>
          </a:p>
        </p:txBody>
      </p:sp>
      <p:sp>
        <p:nvSpPr>
          <p:cNvPr id="37" name="AutoShape 29">
            <a:extLst>
              <a:ext uri="{FF2B5EF4-FFF2-40B4-BE49-F238E27FC236}">
                <a16:creationId xmlns:a16="http://schemas.microsoft.com/office/drawing/2014/main" id="{BC38E8F6-DF9B-48C0-BC9F-65B0066381DE}"/>
              </a:ext>
            </a:extLst>
          </p:cNvPr>
          <p:cNvSpPr>
            <a:spLocks noChangeArrowheads="1"/>
          </p:cNvSpPr>
          <p:nvPr/>
        </p:nvSpPr>
        <p:spPr bwMode="auto">
          <a:xfrm>
            <a:off x="3851920" y="1844824"/>
            <a:ext cx="1296144" cy="792088"/>
          </a:xfrm>
          <a:prstGeom prst="wedgeRoundRectCallout">
            <a:avLst>
              <a:gd name="adj1" fmla="val 196693"/>
              <a:gd name="adj2" fmla="val 21672"/>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8" name="矩形 37">
            <a:extLst>
              <a:ext uri="{FF2B5EF4-FFF2-40B4-BE49-F238E27FC236}">
                <a16:creationId xmlns:a16="http://schemas.microsoft.com/office/drawing/2014/main" id="{9E45E22E-5364-4EB7-834A-19CF2D8768C7}"/>
              </a:ext>
            </a:extLst>
          </p:cNvPr>
          <p:cNvSpPr/>
          <p:nvPr/>
        </p:nvSpPr>
        <p:spPr>
          <a:xfrm>
            <a:off x="7092280" y="2204864"/>
            <a:ext cx="1656184" cy="40011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带传动输入</a:t>
            </a: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a:t>
            </a:r>
          </a:p>
        </p:txBody>
      </p:sp>
      <p:sp>
        <p:nvSpPr>
          <p:cNvPr id="39" name="矩形 38">
            <a:extLst>
              <a:ext uri="{FF2B5EF4-FFF2-40B4-BE49-F238E27FC236}">
                <a16:creationId xmlns:a16="http://schemas.microsoft.com/office/drawing/2014/main" id="{C41B3408-4FA7-481C-BCF0-097CEC878CB1}"/>
              </a:ext>
            </a:extLst>
          </p:cNvPr>
          <p:cNvSpPr/>
          <p:nvPr/>
        </p:nvSpPr>
        <p:spPr>
          <a:xfrm>
            <a:off x="395536" y="3717032"/>
            <a:ext cx="1368152" cy="707886"/>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输出</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法兰自转</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0" name="矩形 39">
            <a:extLst>
              <a:ext uri="{FF2B5EF4-FFF2-40B4-BE49-F238E27FC236}">
                <a16:creationId xmlns:a16="http://schemas.microsoft.com/office/drawing/2014/main" id="{6306CC10-E72A-4EB2-8191-4C4D3DD2F8A9}"/>
              </a:ext>
            </a:extLst>
          </p:cNvPr>
          <p:cNvSpPr/>
          <p:nvPr/>
        </p:nvSpPr>
        <p:spPr>
          <a:xfrm>
            <a:off x="4716016" y="980728"/>
            <a:ext cx="1296144" cy="707886"/>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输出</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法兰俯仰</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01859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4" grpId="0"/>
      <p:bldP spid="35" grpId="0" animBg="1"/>
      <p:bldP spid="36" grpId="0"/>
      <p:bldP spid="37" grpId="0" animBg="1"/>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14</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长距离直线传动</a:t>
            </a:r>
            <a:endPar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9" name="矩形 28">
            <a:extLst>
              <a:ext uri="{FF2B5EF4-FFF2-40B4-BE49-F238E27FC236}">
                <a16:creationId xmlns:a16="http://schemas.microsoft.com/office/drawing/2014/main" id="{B0B8C1F2-F412-43A7-A70D-F56E9B659A68}"/>
              </a:ext>
            </a:extLst>
          </p:cNvPr>
          <p:cNvSpPr/>
          <p:nvPr/>
        </p:nvSpPr>
        <p:spPr>
          <a:xfrm>
            <a:off x="1403648" y="5837202"/>
            <a:ext cx="2520280" cy="40011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滚珠丝杠</a:t>
            </a:r>
            <a:r>
              <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直线导轨</a:t>
            </a:r>
          </a:p>
        </p:txBody>
      </p:sp>
      <p:pic>
        <p:nvPicPr>
          <p:cNvPr id="4" name="图片 3">
            <a:extLst>
              <a:ext uri="{FF2B5EF4-FFF2-40B4-BE49-F238E27FC236}">
                <a16:creationId xmlns:a16="http://schemas.microsoft.com/office/drawing/2014/main" id="{5D45661A-EE92-4D10-A18D-049E0698F65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8497" b="7932"/>
          <a:stretch/>
        </p:blipFill>
        <p:spPr>
          <a:xfrm>
            <a:off x="827584" y="2740858"/>
            <a:ext cx="3534564" cy="2952328"/>
          </a:xfrm>
          <a:prstGeom prst="rect">
            <a:avLst/>
          </a:prstGeom>
          <a:ln>
            <a:noFill/>
          </a:ln>
          <a:effectLst>
            <a:softEdge rad="112500"/>
          </a:effectLst>
        </p:spPr>
      </p:pic>
      <p:pic>
        <p:nvPicPr>
          <p:cNvPr id="8" name="图片 7">
            <a:extLst>
              <a:ext uri="{FF2B5EF4-FFF2-40B4-BE49-F238E27FC236}">
                <a16:creationId xmlns:a16="http://schemas.microsoft.com/office/drawing/2014/main" id="{05883102-C2B7-43CE-8FDB-A80CF2559830}"/>
              </a:ext>
            </a:extLst>
          </p:cNvPr>
          <p:cNvPicPr>
            <a:picLocks noChangeAspect="1"/>
          </p:cNvPicPr>
          <p:nvPr/>
        </p:nvPicPr>
        <p:blipFill>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flipH="1">
            <a:off x="5148064" y="2740858"/>
            <a:ext cx="3219745" cy="2964848"/>
          </a:xfrm>
          <a:prstGeom prst="rect">
            <a:avLst/>
          </a:prstGeom>
          <a:ln>
            <a:noFill/>
          </a:ln>
          <a:effectLst>
            <a:softEdge rad="112500"/>
          </a:effectLst>
        </p:spPr>
      </p:pic>
      <p:sp>
        <p:nvSpPr>
          <p:cNvPr id="30" name="矩形 29">
            <a:extLst>
              <a:ext uri="{FF2B5EF4-FFF2-40B4-BE49-F238E27FC236}">
                <a16:creationId xmlns:a16="http://schemas.microsoft.com/office/drawing/2014/main" id="{1C176554-A126-4C36-BECB-94908C343668}"/>
              </a:ext>
            </a:extLst>
          </p:cNvPr>
          <p:cNvSpPr/>
          <p:nvPr/>
        </p:nvSpPr>
        <p:spPr>
          <a:xfrm>
            <a:off x="5580112" y="5837202"/>
            <a:ext cx="2520280" cy="40011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同步带</a:t>
            </a:r>
            <a:r>
              <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直线导轨</a:t>
            </a:r>
          </a:p>
        </p:txBody>
      </p:sp>
      <p:pic>
        <p:nvPicPr>
          <p:cNvPr id="31" name="图片 30">
            <a:extLst>
              <a:ext uri="{FF2B5EF4-FFF2-40B4-BE49-F238E27FC236}">
                <a16:creationId xmlns:a16="http://schemas.microsoft.com/office/drawing/2014/main" id="{136AB794-CC41-4F41-8B2C-312E5E7CD312}"/>
              </a:ext>
            </a:extLst>
          </p:cNvPr>
          <p:cNvPicPr>
            <a:picLocks noChangeAspect="1"/>
          </p:cNvPicPr>
          <p:nvPr/>
        </p:nvPicPr>
        <p:blipFill rotWithShape="1">
          <a:blip r:embed="rId8">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2248" t="9144" r="3207" b="10644"/>
          <a:stretch/>
        </p:blipFill>
        <p:spPr>
          <a:xfrm>
            <a:off x="3563888" y="1196752"/>
            <a:ext cx="2556834" cy="1478379"/>
          </a:xfrm>
          <a:prstGeom prst="rect">
            <a:avLst/>
          </a:prstGeom>
        </p:spPr>
      </p:pic>
    </p:spTree>
    <p:custDataLst>
      <p:tags r:id="rId1"/>
    </p:custDataLst>
    <p:extLst>
      <p:ext uri="{BB962C8B-B14F-4D97-AF65-F5344CB8AC3E}">
        <p14:creationId xmlns:p14="http://schemas.microsoft.com/office/powerpoint/2010/main" val="3575645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pPr marL="0" marR="0" lvl="0" indent="0" algn="r" defTabSz="914400" rtl="0" eaLnBrk="1" fontAlgn="base" latinLnBrk="0" hangingPunct="1">
                <a:lnSpc>
                  <a:spcPct val="100000"/>
                </a:lnSpc>
                <a:spcBef>
                  <a:spcPct val="50000"/>
                </a:spcBef>
                <a:spcAft>
                  <a:spcPct val="0"/>
                </a:spcAft>
                <a:buClrTx/>
                <a:buSzTx/>
                <a:buFontTx/>
                <a:buNone/>
                <a:tabLst/>
                <a:defRPr/>
              </a:pPr>
              <a:t>15</a:t>
            </a:fld>
            <a:endParaRPr kumimoji="0" lang="zh-CN" altLang="en-US" sz="1000" b="1" i="0" u="none" strike="noStrike" kern="1200" cap="none" spc="0" normalizeH="0" baseline="0" noProof="0" dirty="0">
              <a:ln>
                <a:noFill/>
              </a:ln>
              <a:solidFill>
                <a:srgbClr val="5F5F5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B206A4F4-FB0E-406A-9024-D4D737CB9068}"/>
              </a:ext>
            </a:extLst>
          </p:cNvPr>
          <p:cNvPicPr>
            <a:picLocks noChangeAspect="1"/>
          </p:cNvPicPr>
          <p:nvPr/>
        </p:nvPicPr>
        <p:blipFill>
          <a:blip r:embed="rId4"/>
          <a:stretch>
            <a:fillRect/>
          </a:stretch>
        </p:blipFill>
        <p:spPr>
          <a:xfrm>
            <a:off x="2677091" y="1465040"/>
            <a:ext cx="1121777" cy="879939"/>
          </a:xfrm>
          <a:prstGeom prst="rect">
            <a:avLst/>
          </a:prstGeom>
        </p:spPr>
      </p:pic>
      <p:pic>
        <p:nvPicPr>
          <p:cNvPr id="17" name="图片 16">
            <a:extLst>
              <a:ext uri="{FF2B5EF4-FFF2-40B4-BE49-F238E27FC236}">
                <a16:creationId xmlns:a16="http://schemas.microsoft.com/office/drawing/2014/main" id="{E6F90E52-6444-4272-8494-56792CB0B6EC}"/>
              </a:ext>
            </a:extLst>
          </p:cNvPr>
          <p:cNvPicPr>
            <a:picLocks noChangeAspect="1"/>
          </p:cNvPicPr>
          <p:nvPr/>
        </p:nvPicPr>
        <p:blipFill>
          <a:blip r:embed="rId5"/>
          <a:stretch>
            <a:fillRect/>
          </a:stretch>
        </p:blipFill>
        <p:spPr>
          <a:xfrm>
            <a:off x="2118726" y="4163348"/>
            <a:ext cx="2160270" cy="747786"/>
          </a:xfrm>
          <a:prstGeom prst="rect">
            <a:avLst/>
          </a:prstGeom>
        </p:spPr>
      </p:pic>
      <p:pic>
        <p:nvPicPr>
          <p:cNvPr id="18" name="图片 17">
            <a:extLst>
              <a:ext uri="{FF2B5EF4-FFF2-40B4-BE49-F238E27FC236}">
                <a16:creationId xmlns:a16="http://schemas.microsoft.com/office/drawing/2014/main" id="{A3A58047-F4F9-4562-9F64-C3CAC1699E08}"/>
              </a:ext>
            </a:extLst>
          </p:cNvPr>
          <p:cNvPicPr>
            <a:picLocks noChangeAspect="1"/>
          </p:cNvPicPr>
          <p:nvPr/>
        </p:nvPicPr>
        <p:blipFill>
          <a:blip r:embed="rId6"/>
          <a:stretch>
            <a:fillRect/>
          </a:stretch>
        </p:blipFill>
        <p:spPr>
          <a:xfrm>
            <a:off x="2579027" y="4985943"/>
            <a:ext cx="1189064" cy="650792"/>
          </a:xfrm>
          <a:prstGeom prst="rect">
            <a:avLst/>
          </a:prstGeom>
        </p:spPr>
      </p:pic>
      <p:pic>
        <p:nvPicPr>
          <p:cNvPr id="19" name="图片 18">
            <a:extLst>
              <a:ext uri="{FF2B5EF4-FFF2-40B4-BE49-F238E27FC236}">
                <a16:creationId xmlns:a16="http://schemas.microsoft.com/office/drawing/2014/main" id="{648DE428-898A-4AFF-8B5A-2745559CF35B}"/>
              </a:ext>
            </a:extLst>
          </p:cNvPr>
          <p:cNvPicPr>
            <a:picLocks noChangeAspect="1"/>
          </p:cNvPicPr>
          <p:nvPr/>
        </p:nvPicPr>
        <p:blipFill>
          <a:blip r:embed="rId7"/>
          <a:stretch>
            <a:fillRect/>
          </a:stretch>
        </p:blipFill>
        <p:spPr>
          <a:xfrm>
            <a:off x="2677091" y="3159672"/>
            <a:ext cx="1043540" cy="822595"/>
          </a:xfrm>
          <a:prstGeom prst="rect">
            <a:avLst/>
          </a:prstGeom>
        </p:spPr>
      </p:pic>
      <p:pic>
        <p:nvPicPr>
          <p:cNvPr id="20" name="图片 19">
            <a:extLst>
              <a:ext uri="{FF2B5EF4-FFF2-40B4-BE49-F238E27FC236}">
                <a16:creationId xmlns:a16="http://schemas.microsoft.com/office/drawing/2014/main" id="{234FA997-2685-4D62-9F7D-6CEFBF1BB9E4}"/>
              </a:ext>
            </a:extLst>
          </p:cNvPr>
          <p:cNvPicPr>
            <a:picLocks noChangeAspect="1"/>
          </p:cNvPicPr>
          <p:nvPr/>
        </p:nvPicPr>
        <p:blipFill>
          <a:blip r:embed="rId8"/>
          <a:stretch>
            <a:fillRect/>
          </a:stretch>
        </p:blipFill>
        <p:spPr>
          <a:xfrm>
            <a:off x="2722545" y="2344979"/>
            <a:ext cx="797895" cy="814693"/>
          </a:xfrm>
          <a:prstGeom prst="rect">
            <a:avLst/>
          </a:prstGeom>
        </p:spPr>
      </p:pic>
      <p:graphicFrame>
        <p:nvGraphicFramePr>
          <p:cNvPr id="21" name="表格 20">
            <a:extLst>
              <a:ext uri="{FF2B5EF4-FFF2-40B4-BE49-F238E27FC236}">
                <a16:creationId xmlns:a16="http://schemas.microsoft.com/office/drawing/2014/main" id="{1831D8C1-26C3-443E-83D5-7D3D0E702CB4}"/>
              </a:ext>
            </a:extLst>
          </p:cNvPr>
          <p:cNvGraphicFramePr>
            <a:graphicFrameLocks noGrp="1"/>
          </p:cNvGraphicFramePr>
          <p:nvPr>
            <p:extLst/>
          </p:nvPr>
        </p:nvGraphicFramePr>
        <p:xfrm>
          <a:off x="310281" y="1025705"/>
          <a:ext cx="8523269" cy="4635543"/>
        </p:xfrm>
        <a:graphic>
          <a:graphicData uri="http://schemas.openxmlformats.org/drawingml/2006/table">
            <a:tbl>
              <a:tblPr firstRow="1" firstCol="1" bandRow="1">
                <a:tableStyleId>{2D5ABB26-0587-4C30-8999-92F81FD0307C}</a:tableStyleId>
              </a:tblPr>
              <a:tblGrid>
                <a:gridCol w="825104">
                  <a:extLst>
                    <a:ext uri="{9D8B030D-6E8A-4147-A177-3AD203B41FA5}">
                      <a16:colId xmlns:a16="http://schemas.microsoft.com/office/drawing/2014/main" val="20000"/>
                    </a:ext>
                  </a:extLst>
                </a:gridCol>
                <a:gridCol w="1060843">
                  <a:extLst>
                    <a:ext uri="{9D8B030D-6E8A-4147-A177-3AD203B41FA5}">
                      <a16:colId xmlns:a16="http://schemas.microsoft.com/office/drawing/2014/main" val="20001"/>
                    </a:ext>
                  </a:extLst>
                </a:gridCol>
                <a:gridCol w="2111042">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673858">
                  <a:extLst>
                    <a:ext uri="{9D8B030D-6E8A-4147-A177-3AD203B41FA5}">
                      <a16:colId xmlns:a16="http://schemas.microsoft.com/office/drawing/2014/main" val="20004"/>
                    </a:ext>
                  </a:extLst>
                </a:gridCol>
                <a:gridCol w="1414022">
                  <a:extLst>
                    <a:ext uri="{9D8B030D-6E8A-4147-A177-3AD203B41FA5}">
                      <a16:colId xmlns:a16="http://schemas.microsoft.com/office/drawing/2014/main" val="20005"/>
                    </a:ext>
                  </a:extLst>
                </a:gridCol>
              </a:tblGrid>
              <a:tr h="290568">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序号</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类别</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原理简图</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特点</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轴间距</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应用场合</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37687">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1</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齿轮传动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a:effectLst/>
                          <a:latin typeface="黑体" panose="02010609060101010101" pitchFamily="49" charset="-122"/>
                          <a:ea typeface="黑体" panose="02010609060101010101" pitchFamily="49" charset="-122"/>
                        </a:rPr>
                        <a:t>响应快，扭矩大，刚性好，可实现旋转方向的改变和复合传动</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不大</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a:effectLst/>
                          <a:latin typeface="黑体" panose="02010609060101010101" pitchFamily="49" charset="-122"/>
                          <a:ea typeface="黑体" panose="02010609060101010101" pitchFamily="49" charset="-122"/>
                        </a:rPr>
                        <a:t>腰、腕关节</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01385">
                <a:tc>
                  <a:txBody>
                    <a:bodyPr/>
                    <a:lstStyle/>
                    <a:p>
                      <a:pPr algn="ctr">
                        <a:spcAft>
                          <a:spcPts val="0"/>
                        </a:spcAft>
                      </a:pPr>
                      <a:r>
                        <a:rPr lang="en-US" sz="1600" b="1" kern="100">
                          <a:effectLst/>
                          <a:latin typeface="黑体" panose="02010609060101010101" pitchFamily="49" charset="-122"/>
                          <a:ea typeface="黑体" panose="02010609060101010101" pitchFamily="49" charset="-122"/>
                        </a:rPr>
                        <a:t>2</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谐波传动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大速比，同轴线，响应快，体积小，重量轻，回差小，转矩大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零</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a:effectLst/>
                          <a:latin typeface="黑体" panose="02010609060101010101" pitchFamily="49" charset="-122"/>
                          <a:ea typeface="黑体" panose="02010609060101010101" pitchFamily="49" charset="-122"/>
                        </a:rPr>
                        <a:t>所有关节</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42480">
                <a:tc>
                  <a:txBody>
                    <a:bodyPr/>
                    <a:lstStyle/>
                    <a:p>
                      <a:pPr algn="ctr">
                        <a:spcAft>
                          <a:spcPts val="0"/>
                        </a:spcAft>
                      </a:pPr>
                      <a:r>
                        <a:rPr lang="en-US" sz="1600" b="1" kern="100">
                          <a:effectLst/>
                          <a:latin typeface="黑体" panose="02010609060101010101" pitchFamily="49" charset="-122"/>
                          <a:ea typeface="黑体" panose="02010609060101010101" pitchFamily="49" charset="-122"/>
                        </a:rPr>
                        <a:t>3</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摆线针轮行星传动（</a:t>
                      </a:r>
                      <a:r>
                        <a:rPr lang="en-US" sz="1600" b="1" kern="100">
                          <a:effectLst/>
                          <a:latin typeface="黑体" panose="02010609060101010101" pitchFamily="49" charset="-122"/>
                          <a:ea typeface="黑体" panose="02010609060101010101" pitchFamily="49" charset="-122"/>
                        </a:rPr>
                        <a:t>RV</a:t>
                      </a:r>
                      <a:r>
                        <a:rPr lang="zh-CN" sz="1600" b="1" kern="100">
                          <a:effectLst/>
                          <a:latin typeface="黑体" panose="02010609060101010101" pitchFamily="49" charset="-122"/>
                          <a:ea typeface="黑体" panose="02010609060101010101" pitchFamily="49" charset="-122"/>
                        </a:rPr>
                        <a:t>）</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大速比，同轴线，响应快，刚度好，体积小，回差小，转矩大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零</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大负载关节</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76045">
                <a:tc>
                  <a:txBody>
                    <a:bodyPr/>
                    <a:lstStyle/>
                    <a:p>
                      <a:pPr algn="ctr">
                        <a:spcAft>
                          <a:spcPts val="0"/>
                        </a:spcAft>
                      </a:pPr>
                      <a:r>
                        <a:rPr lang="en-US" sz="1600" b="1" kern="100">
                          <a:effectLst/>
                          <a:latin typeface="黑体" panose="02010609060101010101" pitchFamily="49" charset="-122"/>
                          <a:ea typeface="黑体" panose="02010609060101010101" pitchFamily="49" charset="-122"/>
                        </a:rPr>
                        <a:t>4</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蜗轮传动</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大速比，交错轴，体积小，回差小，响应小，刚度好，转矩大效率低，发热大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交错</a:t>
                      </a:r>
                    </a:p>
                    <a:p>
                      <a:pPr algn="ctr">
                        <a:spcAft>
                          <a:spcPts val="0"/>
                        </a:spcAft>
                      </a:pPr>
                      <a:r>
                        <a:rPr lang="zh-CN" sz="1600" b="1" kern="100" dirty="0">
                          <a:effectLst/>
                          <a:latin typeface="黑体" panose="02010609060101010101" pitchFamily="49" charset="-122"/>
                          <a:ea typeface="黑体" panose="02010609060101010101" pitchFamily="49" charset="-122"/>
                        </a:rPr>
                        <a:t>不大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腰关节，手爪机构</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690266">
                <a:tc>
                  <a:txBody>
                    <a:bodyPr/>
                    <a:lstStyle/>
                    <a:p>
                      <a:pPr algn="ctr">
                        <a:spcAft>
                          <a:spcPts val="0"/>
                        </a:spcAft>
                      </a:pPr>
                      <a:r>
                        <a:rPr lang="en-US" sz="1600" b="1" kern="100">
                          <a:effectLst/>
                          <a:latin typeface="黑体" panose="02010609060101010101" pitchFamily="49" charset="-122"/>
                          <a:ea typeface="黑体" panose="02010609060101010101" pitchFamily="49" charset="-122"/>
                        </a:rPr>
                        <a:t>5</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链传动</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速比小，扭矩大，刚度与张紧装置有关</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大</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sz="1600" b="1" kern="100" dirty="0">
                          <a:effectLst/>
                          <a:latin typeface="黑体" panose="02010609060101010101" pitchFamily="49" charset="-122"/>
                          <a:ea typeface="黑体" panose="02010609060101010101" pitchFamily="49" charset="-122"/>
                        </a:rPr>
                        <a:t>腕关节（驱动器后置）</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ustDataLst>
      <p:tags r:id="rId1"/>
    </p:custDataLst>
    <p:extLst>
      <p:ext uri="{BB962C8B-B14F-4D97-AF65-F5344CB8AC3E}">
        <p14:creationId xmlns:p14="http://schemas.microsoft.com/office/powerpoint/2010/main" val="2602640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Times New Roman" panose="02020603050405020304" pitchFamily="18" charset="0"/>
                <a:ea typeface="黑体" panose="02010609060101010101" pitchFamily="49" charset="-122"/>
                <a:cs typeface="Times New Roman" panose="02020603050405020304" pitchFamily="18"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Times New Roman" panose="02020603050405020304" pitchFamily="18" charset="0"/>
                <a:ea typeface="黑体" panose="02010609060101010101" pitchFamily="49" charset="-122"/>
                <a:cs typeface="Times New Roman" panose="02020603050405020304" pitchFamily="18" charset="0"/>
              </a:rPr>
              <a:pPr marL="0" marR="0" lvl="0" indent="0" algn="r" defTabSz="914400" rtl="0" eaLnBrk="1" fontAlgn="base" latinLnBrk="0" hangingPunct="1">
                <a:lnSpc>
                  <a:spcPct val="100000"/>
                </a:lnSpc>
                <a:spcBef>
                  <a:spcPct val="50000"/>
                </a:spcBef>
                <a:spcAft>
                  <a:spcPct val="0"/>
                </a:spcAft>
                <a:buClrTx/>
                <a:buSzTx/>
                <a:buFontTx/>
                <a:buNone/>
                <a:tabLst/>
                <a:defRPr/>
              </a:pPr>
              <a:t>16</a:t>
            </a:fld>
            <a:endParaRPr kumimoji="0" lang="zh-CN" altLang="en-US" sz="1000" b="1" i="0" u="none" strike="noStrike" kern="1200" cap="none" spc="0" normalizeH="0" baseline="0" noProof="0" dirty="0">
              <a:ln>
                <a:noFill/>
              </a:ln>
              <a:solidFill>
                <a:srgbClr val="5F5F5F"/>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4AFEB389-089D-419A-A9BF-B61697EBC113}"/>
              </a:ext>
            </a:extLst>
          </p:cNvPr>
          <p:cNvPicPr>
            <a:picLocks noChangeAspect="1"/>
          </p:cNvPicPr>
          <p:nvPr/>
        </p:nvPicPr>
        <p:blipFill>
          <a:blip r:embed="rId4"/>
          <a:stretch>
            <a:fillRect/>
          </a:stretch>
        </p:blipFill>
        <p:spPr>
          <a:xfrm>
            <a:off x="2350038" y="2189053"/>
            <a:ext cx="1848582" cy="654706"/>
          </a:xfrm>
          <a:prstGeom prst="rect">
            <a:avLst/>
          </a:prstGeom>
        </p:spPr>
      </p:pic>
      <p:pic>
        <p:nvPicPr>
          <p:cNvPr id="15" name="图片 14">
            <a:extLst>
              <a:ext uri="{FF2B5EF4-FFF2-40B4-BE49-F238E27FC236}">
                <a16:creationId xmlns:a16="http://schemas.microsoft.com/office/drawing/2014/main" id="{1D352B9E-E449-4DAA-9539-DC0B3E8C65C7}"/>
              </a:ext>
            </a:extLst>
          </p:cNvPr>
          <p:cNvPicPr>
            <a:picLocks noChangeAspect="1"/>
          </p:cNvPicPr>
          <p:nvPr/>
        </p:nvPicPr>
        <p:blipFill>
          <a:blip r:embed="rId5"/>
          <a:stretch>
            <a:fillRect/>
          </a:stretch>
        </p:blipFill>
        <p:spPr>
          <a:xfrm>
            <a:off x="2385060" y="2987956"/>
            <a:ext cx="1813560" cy="607219"/>
          </a:xfrm>
          <a:prstGeom prst="rect">
            <a:avLst/>
          </a:prstGeom>
        </p:spPr>
      </p:pic>
      <p:pic>
        <p:nvPicPr>
          <p:cNvPr id="22" name="图片 21">
            <a:extLst>
              <a:ext uri="{FF2B5EF4-FFF2-40B4-BE49-F238E27FC236}">
                <a16:creationId xmlns:a16="http://schemas.microsoft.com/office/drawing/2014/main" id="{A503A6CF-9AC8-48C1-B4F9-108BDF01B26B}"/>
              </a:ext>
            </a:extLst>
          </p:cNvPr>
          <p:cNvPicPr>
            <a:picLocks noChangeAspect="1"/>
          </p:cNvPicPr>
          <p:nvPr/>
        </p:nvPicPr>
        <p:blipFill>
          <a:blip r:embed="rId6"/>
          <a:stretch>
            <a:fillRect/>
          </a:stretch>
        </p:blipFill>
        <p:spPr>
          <a:xfrm>
            <a:off x="2770399" y="4680089"/>
            <a:ext cx="1007178" cy="768238"/>
          </a:xfrm>
          <a:prstGeom prst="rect">
            <a:avLst/>
          </a:prstGeom>
        </p:spPr>
      </p:pic>
      <p:pic>
        <p:nvPicPr>
          <p:cNvPr id="23" name="图片 22">
            <a:extLst>
              <a:ext uri="{FF2B5EF4-FFF2-40B4-BE49-F238E27FC236}">
                <a16:creationId xmlns:a16="http://schemas.microsoft.com/office/drawing/2014/main" id="{DA5361BC-04EE-4F92-90B3-B28C5D42ED50}"/>
              </a:ext>
            </a:extLst>
          </p:cNvPr>
          <p:cNvPicPr>
            <a:picLocks noChangeAspect="1"/>
          </p:cNvPicPr>
          <p:nvPr/>
        </p:nvPicPr>
        <p:blipFill>
          <a:blip r:embed="rId7">
            <a:extLst>
              <a:ext uri="{BEBA8EAE-BF5A-486C-A8C5-ECC9F3942E4B}">
                <a14:imgProps xmlns:a14="http://schemas.microsoft.com/office/drawing/2010/main">
                  <a14:imgLayer r:embed="rId8">
                    <a14:imgEffect>
                      <a14:saturation sat="33000"/>
                    </a14:imgEffect>
                  </a14:imgLayer>
                </a14:imgProps>
              </a:ext>
            </a:extLst>
          </a:blip>
          <a:stretch>
            <a:fillRect/>
          </a:stretch>
        </p:blipFill>
        <p:spPr>
          <a:xfrm>
            <a:off x="2770785" y="1141141"/>
            <a:ext cx="1006792" cy="913224"/>
          </a:xfrm>
          <a:prstGeom prst="rect">
            <a:avLst/>
          </a:prstGeom>
        </p:spPr>
      </p:pic>
      <p:pic>
        <p:nvPicPr>
          <p:cNvPr id="24" name="图片 23">
            <a:extLst>
              <a:ext uri="{FF2B5EF4-FFF2-40B4-BE49-F238E27FC236}">
                <a16:creationId xmlns:a16="http://schemas.microsoft.com/office/drawing/2014/main" id="{DF156A5F-106B-4038-A260-AED48B9F43C2}"/>
              </a:ext>
            </a:extLst>
          </p:cNvPr>
          <p:cNvPicPr>
            <a:picLocks noChangeAspect="1"/>
          </p:cNvPicPr>
          <p:nvPr/>
        </p:nvPicPr>
        <p:blipFill>
          <a:blip r:embed="rId9">
            <a:extLst>
              <a:ext uri="{BEBA8EAE-BF5A-486C-A8C5-ECC9F3942E4B}">
                <a14:imgProps xmlns:a14="http://schemas.microsoft.com/office/drawing/2010/main">
                  <a14:imgLayer r:embed="rId10">
                    <a14:imgEffect>
                      <a14:saturation sat="0"/>
                    </a14:imgEffect>
                  </a14:imgLayer>
                </a14:imgProps>
              </a:ext>
            </a:extLst>
          </a:blip>
          <a:stretch>
            <a:fillRect/>
          </a:stretch>
        </p:blipFill>
        <p:spPr>
          <a:xfrm>
            <a:off x="2620758" y="3729863"/>
            <a:ext cx="1049033" cy="897035"/>
          </a:xfrm>
          <a:prstGeom prst="rect">
            <a:avLst/>
          </a:prstGeom>
        </p:spPr>
      </p:pic>
      <p:graphicFrame>
        <p:nvGraphicFramePr>
          <p:cNvPr id="25" name="表格 24">
            <a:extLst>
              <a:ext uri="{FF2B5EF4-FFF2-40B4-BE49-F238E27FC236}">
                <a16:creationId xmlns:a16="http://schemas.microsoft.com/office/drawing/2014/main" id="{520099C3-BA46-4AB8-8A07-08126AAE14F0}"/>
              </a:ext>
            </a:extLst>
          </p:cNvPr>
          <p:cNvGraphicFramePr>
            <a:graphicFrameLocks noGrp="1"/>
          </p:cNvGraphicFramePr>
          <p:nvPr/>
        </p:nvGraphicFramePr>
        <p:xfrm>
          <a:off x="310281" y="717053"/>
          <a:ext cx="8523269" cy="5592267"/>
        </p:xfrm>
        <a:graphic>
          <a:graphicData uri="http://schemas.openxmlformats.org/drawingml/2006/table">
            <a:tbl>
              <a:tblPr firstRow="1" firstCol="1" bandRow="1">
                <a:tableStyleId>{2D5ABB26-0587-4C30-8999-92F81FD0307C}</a:tableStyleId>
              </a:tblPr>
              <a:tblGrid>
                <a:gridCol w="825104">
                  <a:extLst>
                    <a:ext uri="{9D8B030D-6E8A-4147-A177-3AD203B41FA5}">
                      <a16:colId xmlns:a16="http://schemas.microsoft.com/office/drawing/2014/main" val="20000"/>
                    </a:ext>
                  </a:extLst>
                </a:gridCol>
                <a:gridCol w="1060843">
                  <a:extLst>
                    <a:ext uri="{9D8B030D-6E8A-4147-A177-3AD203B41FA5}">
                      <a16:colId xmlns:a16="http://schemas.microsoft.com/office/drawing/2014/main" val="20001"/>
                    </a:ext>
                  </a:extLst>
                </a:gridCol>
                <a:gridCol w="2111042">
                  <a:extLst>
                    <a:ext uri="{9D8B030D-6E8A-4147-A177-3AD203B41FA5}">
                      <a16:colId xmlns:a16="http://schemas.microsoft.com/office/drawing/2014/main" val="20002"/>
                    </a:ext>
                  </a:extLst>
                </a:gridCol>
                <a:gridCol w="2438400">
                  <a:extLst>
                    <a:ext uri="{9D8B030D-6E8A-4147-A177-3AD203B41FA5}">
                      <a16:colId xmlns:a16="http://schemas.microsoft.com/office/drawing/2014/main" val="20003"/>
                    </a:ext>
                  </a:extLst>
                </a:gridCol>
                <a:gridCol w="673858">
                  <a:extLst>
                    <a:ext uri="{9D8B030D-6E8A-4147-A177-3AD203B41FA5}">
                      <a16:colId xmlns:a16="http://schemas.microsoft.com/office/drawing/2014/main" val="20004"/>
                    </a:ext>
                  </a:extLst>
                </a:gridCol>
                <a:gridCol w="1414022">
                  <a:extLst>
                    <a:ext uri="{9D8B030D-6E8A-4147-A177-3AD203B41FA5}">
                      <a16:colId xmlns:a16="http://schemas.microsoft.com/office/drawing/2014/main" val="20005"/>
                    </a:ext>
                  </a:extLst>
                </a:gridCol>
              </a:tblGrid>
              <a:tr h="290568">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序号</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类别</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原理简图</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a:effectLst/>
                          <a:latin typeface="黑体" panose="02010609060101010101" pitchFamily="49" charset="-122"/>
                          <a:ea typeface="黑体" panose="02010609060101010101" pitchFamily="49" charset="-122"/>
                        </a:rPr>
                        <a:t>特点</a:t>
                      </a:r>
                      <a:endParaRPr lang="zh-CN" sz="1600" b="1" kern="10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轴间距</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应用场合</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37687">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Times New Roman" panose="02020603050405020304" pitchFamily="18" charset="0"/>
                        </a:rPr>
                        <a:t>6</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同步带</a:t>
                      </a:r>
                      <a:endParaRPr lang="en-US" alt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速比小，转矩小，刚性差，无间隙</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sz="1600" b="1" kern="100" dirty="0">
                          <a:effectLst/>
                          <a:latin typeface="黑体" panose="02010609060101010101" pitchFamily="49" charset="-122"/>
                          <a:ea typeface="黑体" panose="02010609060101010101" pitchFamily="49" charset="-122"/>
                        </a:rPr>
                        <a:t>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各关节的一级传动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01385">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mn-cs"/>
                        </a:rPr>
                        <a:t>7</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mn-cs"/>
                        </a:rPr>
                        <a:t>钢带传动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速比小，转矩小，刚性与张紧装置有关，无间隙</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腕关节（驱动器后置）</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42480">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mn-cs"/>
                        </a:rPr>
                        <a:t>8</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钢绳传动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mn-cs"/>
                        </a:rPr>
                        <a:t>速比小，无间隙</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特大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腕关节，手爪机构</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976045">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mn-cs"/>
                        </a:rPr>
                        <a:t>9</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mn-cs"/>
                        </a:rPr>
                        <a:t>滚珠丝杠传动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mn-cs"/>
                        </a:rPr>
                        <a:t>效率高，精度好，刚度好，无回差，可实现运动方式改变，“速比”大</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rPr>
                        <a:t>零</a:t>
                      </a:r>
                      <a:endParaRPr lang="zh-CN" sz="1600" b="1" kern="100" dirty="0">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制动关节，摇块机构</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23495">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mn-cs"/>
                        </a:rPr>
                        <a:t>10</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mn-cs"/>
                        </a:rPr>
                        <a:t>齿轮齿条传动</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en-US" sz="1600" b="1" kern="100" dirty="0">
                          <a:effectLst/>
                          <a:latin typeface="黑体" panose="02010609060101010101" pitchFamily="49" charset="-122"/>
                          <a:ea typeface="黑体" panose="02010609060101010101" pitchFamily="49" charset="-122"/>
                        </a:rPr>
                        <a:t> </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mn-cs"/>
                        </a:rPr>
                        <a:t>效率高，精度好，刚度好，可实现运动方式变化</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mn-cs"/>
                        </a:rPr>
                        <a:t>交错</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直动关节，手爪机构</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23495">
                <a:tc>
                  <a:txBody>
                    <a:bodyPr/>
                    <a:lstStyle/>
                    <a:p>
                      <a:pPr algn="ctr">
                        <a:spcAft>
                          <a:spcPts val="0"/>
                        </a:spcAft>
                      </a:pPr>
                      <a:r>
                        <a:rPr lang="en-US" altLang="zh-CN" sz="1600" b="1" kern="100" dirty="0">
                          <a:effectLst/>
                          <a:latin typeface="黑体" panose="02010609060101010101" pitchFamily="49" charset="-122"/>
                          <a:ea typeface="黑体" panose="02010609060101010101" pitchFamily="49" charset="-122"/>
                          <a:cs typeface="Times New Roman" panose="02020603050405020304" pitchFamily="18" charset="0"/>
                        </a:rPr>
                        <a:t>11</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连杆机构</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刚度大，负载大，非线性，精度有限</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较远</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Aft>
                          <a:spcPts val="0"/>
                        </a:spcAft>
                      </a:pPr>
                      <a:r>
                        <a:rPr lang="zh-CN" altLang="en-US" sz="1600" b="1" kern="100" dirty="0">
                          <a:effectLst/>
                          <a:latin typeface="黑体" panose="02010609060101010101" pitchFamily="49" charset="-122"/>
                          <a:ea typeface="黑体" panose="02010609060101010101" pitchFamily="49" charset="-122"/>
                          <a:cs typeface="Times New Roman" panose="02020603050405020304" pitchFamily="18" charset="0"/>
                        </a:rPr>
                        <a:t>小臂、腕俯仰关节</a:t>
                      </a:r>
                      <a:endParaRPr lang="zh-CN" sz="1600" b="1" kern="100" dirty="0">
                        <a:effectLst/>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3151229"/>
                  </a:ext>
                </a:extLst>
              </a:tr>
            </a:tbl>
          </a:graphicData>
        </a:graphic>
      </p:graphicFrame>
      <p:pic>
        <p:nvPicPr>
          <p:cNvPr id="26" name="图片 25">
            <a:extLst>
              <a:ext uri="{FF2B5EF4-FFF2-40B4-BE49-F238E27FC236}">
                <a16:creationId xmlns:a16="http://schemas.microsoft.com/office/drawing/2014/main" id="{CC2ABC43-B4A0-4B76-839F-60939B9F086F}"/>
              </a:ext>
            </a:extLst>
          </p:cNvPr>
          <p:cNvPicPr>
            <a:picLocks noChangeAspect="1"/>
          </p:cNvPicPr>
          <p:nvPr/>
        </p:nvPicPr>
        <p:blipFill rotWithShape="1">
          <a:blip r:embed="rId11"/>
          <a:srcRect l="8992" t="13158" r="54096" b="10064"/>
          <a:stretch/>
        </p:blipFill>
        <p:spPr>
          <a:xfrm>
            <a:off x="2843808" y="5557834"/>
            <a:ext cx="648072" cy="677530"/>
          </a:xfrm>
          <a:prstGeom prst="rect">
            <a:avLst/>
          </a:prstGeom>
        </p:spPr>
      </p:pic>
    </p:spTree>
    <p:custDataLst>
      <p:tags r:id="rId1"/>
    </p:custDataLst>
    <p:extLst>
      <p:ext uri="{BB962C8B-B14F-4D97-AF65-F5344CB8AC3E}">
        <p14:creationId xmlns:p14="http://schemas.microsoft.com/office/powerpoint/2010/main" val="3022738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文本占位符 57346"/>
          <p:cNvSpPr>
            <a:spLocks noGrp="1" noChangeArrowheads="1"/>
          </p:cNvSpPr>
          <p:nvPr>
            <p:ph idx="1"/>
          </p:nvPr>
        </p:nvSpPr>
        <p:spPr>
          <a:xfrm>
            <a:off x="152516" y="1409250"/>
            <a:ext cx="8915166" cy="5372461"/>
          </a:xfrm>
        </p:spPr>
        <p:txBody>
          <a:bodyPr/>
          <a:lstStyle/>
          <a:p>
            <a:pPr>
              <a:buFont typeface="Wingdings" pitchFamily="2" charset="2"/>
              <a:buNone/>
            </a:pPr>
            <a:r>
              <a:rPr lang="zh-CN" altLang="en-US" sz="2400" b="1" smtClean="0">
                <a:solidFill>
                  <a:schemeClr val="tx2"/>
                </a:solidFill>
                <a:sym typeface="宋体" pitchFamily="2" charset="-122"/>
              </a:rPr>
              <a:t>4.1.1典型驱动</a:t>
            </a:r>
          </a:p>
          <a:p>
            <a:pPr>
              <a:buFont typeface="Wingdings" pitchFamily="2" charset="2"/>
              <a:buNone/>
            </a:pPr>
            <a:r>
              <a:rPr lang="zh-CN" altLang="en-US" sz="2400" smtClean="0">
                <a:solidFill>
                  <a:schemeClr val="tx2"/>
                </a:solidFill>
                <a:sym typeface="宋体" pitchFamily="2" charset="-122"/>
              </a:rPr>
              <a:t>     </a:t>
            </a:r>
            <a:r>
              <a:rPr lang="zh-CN" altLang="en-US" sz="2400" smtClean="0">
                <a:sym typeface="宋体" pitchFamily="2" charset="-122"/>
              </a:rPr>
              <a:t>  根据能量转换方式，将驱动器划分为液压驱动、气压驱动、电气驱动。在选择机器人驱动器时，除了要充分考虑机器人的工作要求，如工作速度、最大搬运物重、驱动功率、驱动平稳性、精度要求以外，还应考虑是否能够较大的惯性负载条件下，提供足够的加速度以满足作业要求。现在应用较多的是电气驱动，它又分为普通电机驱动、步进电机驱动和直线电机驱动三类。不管是哪种电气驱动，它们的驱动原理都是类似的，都采用了以典的</a:t>
            </a:r>
            <a:r>
              <a:rPr lang="en-US" altLang="zh-CN" sz="2400" smtClean="0">
                <a:solidFill>
                  <a:srgbClr val="FF0000"/>
                </a:solidFill>
                <a:sym typeface="宋体" pitchFamily="2" charset="-122"/>
              </a:rPr>
              <a:t>H</a:t>
            </a:r>
            <a:r>
              <a:rPr lang="zh-CN" altLang="en-US" sz="2400" smtClean="0">
                <a:solidFill>
                  <a:srgbClr val="FF0000"/>
                </a:solidFill>
                <a:sym typeface="宋体" pitchFamily="2" charset="-122"/>
              </a:rPr>
              <a:t>桥式驱动电路</a:t>
            </a:r>
            <a:r>
              <a:rPr lang="zh-CN" altLang="en-US" sz="2400" smtClean="0">
                <a:sym typeface="宋体" pitchFamily="2" charset="-122"/>
              </a:rPr>
              <a:t>。</a:t>
            </a:r>
          </a:p>
          <a:p>
            <a:pPr>
              <a:buFont typeface="Wingdings" pitchFamily="2" charset="2"/>
              <a:buNone/>
            </a:pPr>
            <a:r>
              <a:rPr lang="zh-CN" altLang="en-US" sz="2400" smtClean="0">
                <a:sym typeface="宋体" pitchFamily="2" charset="-122"/>
              </a:rPr>
              <a:t>        </a:t>
            </a:r>
            <a:r>
              <a:rPr lang="zh-CN" altLang="en-US" sz="2400" smtClean="0">
                <a:solidFill>
                  <a:srgbClr val="FF0000"/>
                </a:solidFill>
                <a:sym typeface="宋体" pitchFamily="2" charset="-122"/>
              </a:rPr>
              <a:t>    驱动电路</a:t>
            </a:r>
            <a:r>
              <a:rPr lang="zh-CN" altLang="en-US" sz="2400" smtClean="0">
                <a:sym typeface="宋体" pitchFamily="2" charset="-122"/>
              </a:rPr>
              <a:t>是主电路与控制电路之间的接口，直流电机驱动电路使用最广泛的就是H型全桥式电路，这种驱动电路可以很方便实现直流电机的四象限运行，分别对应正转、正转制动、反转、反转制动。</a:t>
            </a:r>
            <a:endParaRPr lang="zh-CN" altLang="en-US" sz="2400" smtClean="0"/>
          </a:p>
          <a:p>
            <a:pPr>
              <a:buFont typeface="Wingdings" pitchFamily="2" charset="2"/>
              <a:buNone/>
            </a:pPr>
            <a:r>
              <a:rPr lang="en-US" altLang="zh-CN" sz="2000" smtClean="0"/>
              <a:t>      </a:t>
            </a: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endParaRPr lang="zh-CN" altLang="en-US" sz="1200" smtClean="0"/>
          </a:p>
          <a:p>
            <a:pPr>
              <a:buFont typeface="Wingdings" pitchFamily="2" charset="2"/>
              <a:buNone/>
            </a:pPr>
            <a:r>
              <a:rPr lang="en-US" altLang="zh-CN" sz="1600" smtClean="0"/>
              <a:t>     </a:t>
            </a:r>
          </a:p>
          <a:p>
            <a:pPr>
              <a:buFont typeface="Wingdings" pitchFamily="2" charset="2"/>
              <a:buNone/>
            </a:pP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36865" name="标题 57345"/>
          <p:cNvSpPr>
            <a:spLocks noGrp="1" noChangeArrowheads="1"/>
          </p:cNvSpPr>
          <p:nvPr>
            <p:ph type="title"/>
          </p:nvPr>
        </p:nvSpPr>
        <p:spPr>
          <a:xfrm>
            <a:off x="-6564" y="664231"/>
            <a:ext cx="7086600" cy="731838"/>
          </a:xfrm>
        </p:spPr>
        <p:txBody>
          <a:bodyPr/>
          <a:lstStyle/>
          <a:p>
            <a:r>
              <a:rPr lang="en-US" altLang="zh-CN" sz="3200" smtClean="0"/>
              <a:t>4.2 </a:t>
            </a:r>
            <a:r>
              <a:rPr lang="zh-CN" altLang="en-US" sz="3200" smtClean="0"/>
              <a:t>典型驱动PWM</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57346"/>
          <p:cNvSpPr>
            <a:spLocks noGrp="1"/>
          </p:cNvSpPr>
          <p:nvPr>
            <p:ph idx="1"/>
          </p:nvPr>
        </p:nvSpPr>
        <p:spPr>
          <a:xfrm>
            <a:off x="606425" y="1382712"/>
            <a:ext cx="7924800" cy="5094207"/>
          </a:xfrm>
        </p:spPr>
        <p:txBody>
          <a:bodyPr/>
          <a:lstStyle/>
          <a:p>
            <a:pPr>
              <a:buFont typeface="Wingdings" pitchFamily="2" charset="2"/>
              <a:buNone/>
            </a:pPr>
            <a:r>
              <a:rPr lang="en-US" altLang="zh-CN" sz="1400" noProof="1">
                <a:sym typeface="+mn-ea"/>
              </a:rPr>
              <a:t>     </a:t>
            </a:r>
            <a:r>
              <a:rPr lang="en-US" altLang="zh-CN" sz="2000" noProof="1">
                <a:sym typeface="+mn-ea"/>
              </a:rPr>
              <a:t>  </a:t>
            </a:r>
            <a:r>
              <a:rPr lang="zh-CN" altLang="en-US" sz="2400" noProof="1">
                <a:sym typeface="+mn-ea"/>
              </a:rPr>
              <a:t>图4-</a:t>
            </a:r>
            <a:r>
              <a:rPr lang="en-US" altLang="zh-CN" sz="2400" noProof="1">
                <a:sym typeface="+mn-ea"/>
              </a:rPr>
              <a:t>6</a:t>
            </a:r>
            <a:r>
              <a:rPr lang="zh-CN" altLang="en-US" sz="2400" noProof="1">
                <a:sym typeface="+mn-ea"/>
              </a:rPr>
              <a:t>中所示为一个典型的H桥式直流电机控制电路。电路得名于“H桥式驱动电路”是因为它的形状酷似字母H。4个三极管组成H的4条垂直腿，而电机就是H中的横杠。要使电机运转，必须导通对角线上的一对三极管。根据不同三极管对的导通情况，电流可能会从左至右或从右至左流过电机，从而控制电机的转向。 </a:t>
            </a:r>
          </a:p>
          <a:p>
            <a:pPr>
              <a:buFont typeface="Wingdings" pitchFamily="2" charset="2"/>
              <a:buNone/>
            </a:pPr>
            <a:endParaRPr lang="zh-CN" altLang="en-US" sz="2000" noProof="1">
              <a:solidFill>
                <a:schemeClr val="tx2"/>
              </a:solidFill>
              <a:sym typeface="+mn-ea"/>
            </a:endParaRPr>
          </a:p>
          <a:p>
            <a:pPr marL="0" indent="0">
              <a:spcBef>
                <a:spcPct val="30000"/>
              </a:spcBef>
              <a:buFont typeface="Wingdings" pitchFamily="2" charset="2"/>
              <a:buNone/>
            </a:pPr>
            <a:endParaRPr lang="zh-CN" altLang="en-US" sz="1600" noProof="1">
              <a:sym typeface="+mn-ea"/>
            </a:endParaRPr>
          </a:p>
          <a:p>
            <a:pPr marL="0" indent="0">
              <a:spcBef>
                <a:spcPct val="30000"/>
              </a:spcBef>
              <a:buFont typeface="Wingdings" pitchFamily="2" charset="2"/>
              <a:buNone/>
            </a:pPr>
            <a:endParaRPr lang="zh-CN" altLang="en-US" sz="1400" noProof="1"/>
          </a:p>
          <a:p>
            <a:pPr marL="0" indent="0">
              <a:spcBef>
                <a:spcPct val="30000"/>
              </a:spcBef>
              <a:buFont typeface="Wingdings" pitchFamily="2" charset="2"/>
              <a:buNone/>
            </a:pPr>
            <a:r>
              <a:rPr lang="zh-CN" altLang="en-US" sz="1400" noProof="1">
                <a:sym typeface="+mn-ea"/>
              </a:rPr>
              <a:t>  </a:t>
            </a:r>
            <a:endParaRPr lang="zh-CN" altLang="en-US" sz="1400" noProof="1"/>
          </a:p>
          <a:p>
            <a:pPr>
              <a:buFont typeface="Wingdings" pitchFamily="2" charset="2"/>
              <a:buNone/>
            </a:pPr>
            <a:r>
              <a:rPr lang="zh-CN" altLang="en-US" sz="1600" noProof="1"/>
              <a:t>                                                                               </a:t>
            </a:r>
            <a:r>
              <a:rPr lang="zh-CN" altLang="en-US" sz="1200" noProof="1"/>
              <a:t>      </a:t>
            </a:r>
          </a:p>
          <a:p>
            <a:pPr>
              <a:buFont typeface="Wingdings" pitchFamily="2" charset="2"/>
              <a:buNone/>
            </a:pPr>
            <a:endParaRPr lang="zh-CN" altLang="en-US" sz="1200" noProof="1"/>
          </a:p>
          <a:p>
            <a:pPr>
              <a:buFont typeface="Wingdings" pitchFamily="2" charset="2"/>
              <a:buNone/>
            </a:pPr>
            <a:endParaRPr lang="zh-CN" altLang="en-US" sz="1200" noProof="1"/>
          </a:p>
          <a:p>
            <a:pPr>
              <a:buFont typeface="Wingdings" pitchFamily="2" charset="2"/>
              <a:buNone/>
            </a:pPr>
            <a:endParaRPr lang="zh-CN" altLang="en-US" sz="1200" noProof="1"/>
          </a:p>
          <a:p>
            <a:pPr>
              <a:buFont typeface="Wingdings" pitchFamily="2" charset="2"/>
              <a:buNone/>
            </a:pPr>
            <a:r>
              <a:rPr lang="zh-CN" altLang="en-US" sz="1600" noProof="1"/>
              <a:t>                                                          </a:t>
            </a:r>
            <a:r>
              <a:rPr lang="zh-CN" altLang="en-US" sz="1600" noProof="1" smtClean="0"/>
              <a:t>图</a:t>
            </a:r>
            <a:r>
              <a:rPr lang="en-US" altLang="zh-CN" sz="1600" noProof="1"/>
              <a:t>4-6  H桥式电机驱动电路</a:t>
            </a:r>
          </a:p>
          <a:p>
            <a:pPr>
              <a:buFont typeface="Wingdings" pitchFamily="2" charset="2"/>
              <a:buNone/>
            </a:pPr>
            <a:endParaRPr lang="zh-CN" altLang="en-US" sz="1600" noProof="1"/>
          </a:p>
          <a:p>
            <a:pPr>
              <a:buFont typeface="Wingdings" pitchFamily="2" charset="2"/>
              <a:buNone/>
            </a:pPr>
            <a:endParaRPr lang="zh-CN" altLang="en-US" sz="1600" noProof="1"/>
          </a:p>
          <a:p>
            <a:pPr>
              <a:buFont typeface="Wingdings" pitchFamily="2" charset="2"/>
              <a:buNone/>
            </a:pP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endParaRPr lang="zh-CN" altLang="en-US" sz="1200" noProof="1"/>
          </a:p>
          <a:p>
            <a:pPr>
              <a:buFont typeface="Wingdings" pitchFamily="2" charset="2"/>
              <a:buNone/>
            </a:pPr>
            <a:r>
              <a:rPr lang="en-US" altLang="zh-CN" sz="1600" noProof="1"/>
              <a:t>     </a:t>
            </a:r>
          </a:p>
          <a:p>
            <a:pPr>
              <a:buFont typeface="Wingdings" pitchFamily="2" charset="2"/>
              <a:buNone/>
            </a:pP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37889" name="标题 57345"/>
          <p:cNvSpPr>
            <a:spLocks noGrp="1" noChangeArrowheads="1"/>
          </p:cNvSpPr>
          <p:nvPr>
            <p:ph type="title"/>
          </p:nvPr>
        </p:nvSpPr>
        <p:spPr>
          <a:xfrm>
            <a:off x="6642" y="650875"/>
            <a:ext cx="7086600" cy="731838"/>
          </a:xfrm>
        </p:spPr>
        <p:txBody>
          <a:bodyPr/>
          <a:lstStyle/>
          <a:p>
            <a:r>
              <a:rPr lang="zh-CN" altLang="en-US" sz="3200" smtClean="0"/>
              <a:t>4.2 典型驱动PWM</a:t>
            </a:r>
          </a:p>
        </p:txBody>
      </p:sp>
      <p:pic>
        <p:nvPicPr>
          <p:cNvPr id="37891" name="图片 242" descr="200703191256166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53" y="3886187"/>
            <a:ext cx="4347571" cy="19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57346"/>
          <p:cNvSpPr>
            <a:spLocks noGrp="1"/>
          </p:cNvSpPr>
          <p:nvPr>
            <p:ph idx="1"/>
          </p:nvPr>
        </p:nvSpPr>
        <p:spPr>
          <a:xfrm>
            <a:off x="228714" y="1382713"/>
            <a:ext cx="8915286" cy="4419600"/>
          </a:xfrm>
        </p:spPr>
        <p:txBody>
          <a:bodyPr/>
          <a:lstStyle/>
          <a:p>
            <a:pPr>
              <a:buFont typeface="Wingdings" pitchFamily="2" charset="2"/>
              <a:buNone/>
            </a:pPr>
            <a:r>
              <a:rPr lang="zh-CN" altLang="en-US" sz="2400" b="1" noProof="1">
                <a:solidFill>
                  <a:schemeClr val="tx2"/>
                </a:solidFill>
                <a:sym typeface="+mn-ea"/>
              </a:rPr>
              <a:t>4.2.2 PWM驱动原理</a:t>
            </a:r>
          </a:p>
          <a:p>
            <a:pPr>
              <a:lnSpc>
                <a:spcPct val="150000"/>
              </a:lnSpc>
              <a:buFont typeface="Wingdings" pitchFamily="2" charset="2"/>
              <a:buNone/>
            </a:pPr>
            <a:r>
              <a:rPr lang="zh-CN" altLang="en-US" sz="2400" noProof="1">
                <a:sym typeface="+mn-ea"/>
              </a:rPr>
              <a:t>     PWM(Pulse Width Modulation)脉冲宽度调制通过改变电机电枢电压接通与断开的时间的的占空比来控制电机的转速。脉冲宽度调制（PWM）是一种对模拟信号电平进行数字编码的方法。</a:t>
            </a:r>
          </a:p>
          <a:p>
            <a:pPr>
              <a:lnSpc>
                <a:spcPct val="150000"/>
              </a:lnSpc>
              <a:buFont typeface="Wingdings" pitchFamily="2" charset="2"/>
              <a:buNone/>
            </a:pPr>
            <a:r>
              <a:rPr lang="zh-CN" altLang="en-US" sz="2400" noProof="1">
                <a:solidFill>
                  <a:schemeClr val="tx2"/>
                </a:solidFill>
                <a:sym typeface="+mn-ea"/>
              </a:rPr>
              <a:t>     </a:t>
            </a:r>
            <a:r>
              <a:rPr lang="zh-CN" altLang="en-US" sz="2400" noProof="1">
                <a:solidFill>
                  <a:srgbClr val="FF0000"/>
                </a:solidFill>
                <a:sym typeface="+mn-ea"/>
              </a:rPr>
              <a:t> PWM控制的示意图如图4-</a:t>
            </a:r>
            <a:r>
              <a:rPr lang="en-US" altLang="zh-CN" sz="2400" noProof="1">
                <a:solidFill>
                  <a:srgbClr val="FF0000"/>
                </a:solidFill>
                <a:sym typeface="+mn-ea"/>
              </a:rPr>
              <a:t>7</a:t>
            </a:r>
            <a:r>
              <a:rPr lang="zh-CN" altLang="en-US" sz="2400" noProof="1">
                <a:solidFill>
                  <a:srgbClr val="FF0000"/>
                </a:solidFill>
                <a:sym typeface="+mn-ea"/>
              </a:rPr>
              <a:t>所示，可控开关S以一定的时间间隔重复地接通和断开，当S接通时，供电电源US通过开关S施加到电动机两端，电源向电机提供能量，电动机储能；当开关S断开时，中断了供电电源向电动机电流继续流通。</a:t>
            </a:r>
          </a:p>
          <a:p>
            <a:pPr>
              <a:buFont typeface="Wingdings" pitchFamily="2" charset="2"/>
              <a:buNone/>
            </a:pPr>
            <a:endParaRPr lang="zh-CN" altLang="en-US" sz="1600" noProof="1">
              <a:solidFill>
                <a:srgbClr val="FF0000"/>
              </a:solidFill>
              <a:sym typeface="+mn-ea"/>
            </a:endParaRPr>
          </a:p>
          <a:p>
            <a:pPr marL="0" indent="0">
              <a:spcBef>
                <a:spcPct val="30000"/>
              </a:spcBef>
              <a:buFont typeface="Wingdings" pitchFamily="2" charset="2"/>
              <a:buNone/>
            </a:pPr>
            <a:endParaRPr lang="zh-CN" altLang="en-US" sz="1600" noProof="1">
              <a:sym typeface="+mn-ea"/>
            </a:endParaRPr>
          </a:p>
          <a:p>
            <a:pPr marL="0" indent="0">
              <a:spcBef>
                <a:spcPct val="30000"/>
              </a:spcBef>
              <a:buFont typeface="Wingdings" pitchFamily="2" charset="2"/>
              <a:buNone/>
            </a:pPr>
            <a:endParaRPr lang="zh-CN" altLang="en-US" sz="1400" noProof="1"/>
          </a:p>
          <a:p>
            <a:pPr marL="0" indent="0">
              <a:spcBef>
                <a:spcPct val="30000"/>
              </a:spcBef>
              <a:buFont typeface="Wingdings" pitchFamily="2" charset="2"/>
              <a:buNone/>
            </a:pPr>
            <a:r>
              <a:rPr lang="zh-CN" altLang="en-US" sz="1400" noProof="1">
                <a:sym typeface="+mn-ea"/>
              </a:rPr>
              <a:t>  </a:t>
            </a:r>
            <a:endParaRPr lang="zh-CN" altLang="en-US" sz="1400" noProof="1"/>
          </a:p>
          <a:p>
            <a:pPr>
              <a:buFont typeface="Wingdings" pitchFamily="2" charset="2"/>
              <a:buNone/>
            </a:pPr>
            <a:r>
              <a:rPr lang="zh-CN" altLang="en-US" sz="1600" noProof="1"/>
              <a:t>                                                                             </a:t>
            </a:r>
            <a:endParaRPr lang="en-US" altLang="zh-CN" sz="1200" noProof="1"/>
          </a:p>
          <a:p>
            <a:pPr>
              <a:buFont typeface="Wingdings" pitchFamily="2" charset="2"/>
              <a:buNone/>
            </a:pPr>
            <a:r>
              <a:rPr lang="zh-CN" altLang="en-US" sz="1600" noProof="1"/>
              <a:t>                                                      </a:t>
            </a:r>
          </a:p>
          <a:p>
            <a:pPr>
              <a:buFont typeface="Wingdings" pitchFamily="2" charset="2"/>
              <a:buNone/>
            </a:pP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endParaRPr lang="zh-CN" altLang="en-US" sz="1200" noProof="1"/>
          </a:p>
          <a:p>
            <a:pPr>
              <a:buFont typeface="Wingdings" pitchFamily="2" charset="2"/>
              <a:buNone/>
            </a:pPr>
            <a:r>
              <a:rPr lang="en-US" altLang="zh-CN" sz="1600" noProof="1"/>
              <a:t>     </a:t>
            </a:r>
          </a:p>
          <a:p>
            <a:pPr>
              <a:buFont typeface="Wingdings" pitchFamily="2" charset="2"/>
              <a:buNone/>
            </a:pP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38913" name="标题 57345"/>
          <p:cNvSpPr>
            <a:spLocks noGrp="1" noChangeArrowheads="1"/>
          </p:cNvSpPr>
          <p:nvPr>
            <p:ph type="title"/>
          </p:nvPr>
        </p:nvSpPr>
        <p:spPr>
          <a:xfrm>
            <a:off x="152516" y="624445"/>
            <a:ext cx="7086600" cy="731838"/>
          </a:xfrm>
        </p:spPr>
        <p:txBody>
          <a:bodyPr/>
          <a:lstStyle/>
          <a:p>
            <a:r>
              <a:rPr lang="zh-CN" altLang="en-US" sz="3200" smtClean="0"/>
              <a:t>4.2 典型驱动PWM</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占位符 57346"/>
          <p:cNvSpPr>
            <a:spLocks noGrp="1" noChangeArrowheads="1"/>
          </p:cNvSpPr>
          <p:nvPr>
            <p:ph idx="1"/>
          </p:nvPr>
        </p:nvSpPr>
        <p:spPr>
          <a:xfrm>
            <a:off x="636588" y="914466"/>
            <a:ext cx="7924800" cy="4419600"/>
          </a:xfrm>
        </p:spPr>
        <p:txBody>
          <a:bodyPr/>
          <a:lstStyle/>
          <a:p>
            <a:pPr>
              <a:buFont typeface="Wingdings" pitchFamily="2" charset="2"/>
              <a:buNone/>
            </a:pPr>
            <a:r>
              <a:rPr lang="en-US" altLang="zh-CN" dirty="0" smtClean="0"/>
              <a:t>       </a:t>
            </a:r>
            <a:r>
              <a:rPr lang="zh-CN" altLang="en-US" sz="2400" dirty="0" smtClean="0"/>
              <a:t>机器人的底层控制主要是控制机器人的执行部件，电机是驱动机器人运动的常用部件，此外还有液压、气动等驱动方式。一个机器人最主要的控制量就是控制机器人移动，无论是自身的移动还是手臂等关节的移动，所以机器人底层控制最根本的问题就是控制电机。控制电机转的圈数，就可以控制机器人移动的距离和方向，机械手臂的弯曲程度或者移动的距离等。</a:t>
            </a:r>
          </a:p>
          <a:p>
            <a:pPr>
              <a:buFont typeface="Wingdings" pitchFamily="2" charset="2"/>
              <a:buNone/>
            </a:pPr>
            <a:endParaRPr lang="zh-CN" altLang="en-US" sz="2000" dirty="0" smtClean="0"/>
          </a:p>
        </p:txBody>
      </p:sp>
      <p:pic>
        <p:nvPicPr>
          <p:cNvPr id="5123" name="图片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05386" y="3547296"/>
            <a:ext cx="2582554" cy="2091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70" y="3505198"/>
            <a:ext cx="2709297" cy="2133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占位符 57346"/>
          <p:cNvSpPr>
            <a:spLocks noGrp="1"/>
          </p:cNvSpPr>
          <p:nvPr>
            <p:ph idx="1"/>
          </p:nvPr>
        </p:nvSpPr>
        <p:spPr>
          <a:xfrm>
            <a:off x="609600" y="2157413"/>
            <a:ext cx="8534400" cy="4419600"/>
          </a:xfrm>
        </p:spPr>
        <p:txBody>
          <a:bodyPr/>
          <a:lstStyle/>
          <a:p>
            <a:pPr>
              <a:buFont typeface="Wingdings" pitchFamily="2" charset="2"/>
              <a:buNone/>
            </a:pPr>
            <a:endParaRPr lang="zh-CN" altLang="en-US" sz="1600" noProof="1">
              <a:solidFill>
                <a:srgbClr val="FF0000"/>
              </a:solidFill>
              <a:sym typeface="+mn-ea"/>
            </a:endParaRPr>
          </a:p>
          <a:p>
            <a:pPr>
              <a:buFont typeface="Wingdings" pitchFamily="2" charset="2"/>
              <a:buNone/>
            </a:pPr>
            <a:endParaRPr lang="zh-CN" altLang="en-US" sz="1600" noProof="1">
              <a:solidFill>
                <a:srgbClr val="FF0000"/>
              </a:solidFill>
              <a:sym typeface="+mn-ea"/>
            </a:endParaRPr>
          </a:p>
          <a:p>
            <a:pPr marL="0" indent="0">
              <a:spcBef>
                <a:spcPct val="30000"/>
              </a:spcBef>
              <a:buFont typeface="Wingdings" pitchFamily="2" charset="2"/>
              <a:buNone/>
            </a:pPr>
            <a:endParaRPr lang="zh-CN" altLang="en-US" sz="1600" noProof="1">
              <a:sym typeface="+mn-ea"/>
            </a:endParaRPr>
          </a:p>
          <a:p>
            <a:pPr marL="0" indent="0">
              <a:spcBef>
                <a:spcPct val="30000"/>
              </a:spcBef>
              <a:buFont typeface="Wingdings" pitchFamily="2" charset="2"/>
              <a:buNone/>
            </a:pPr>
            <a:endParaRPr lang="zh-CN" altLang="en-US" sz="1400" noProof="1"/>
          </a:p>
          <a:p>
            <a:pPr marL="0" indent="0">
              <a:spcBef>
                <a:spcPct val="30000"/>
              </a:spcBef>
              <a:buFont typeface="Wingdings" pitchFamily="2" charset="2"/>
              <a:buNone/>
            </a:pPr>
            <a:r>
              <a:rPr lang="zh-CN" altLang="en-US" sz="1400" noProof="1">
                <a:sym typeface="+mn-ea"/>
              </a:rPr>
              <a:t>  </a:t>
            </a:r>
            <a:endParaRPr lang="zh-CN" altLang="en-US" sz="1400" noProof="1"/>
          </a:p>
          <a:p>
            <a:pPr>
              <a:buFont typeface="Wingdings" pitchFamily="2" charset="2"/>
              <a:buNone/>
            </a:pPr>
            <a:r>
              <a:rPr lang="zh-CN" altLang="en-US" sz="1600" noProof="1"/>
              <a:t>                                                                             </a:t>
            </a:r>
            <a:endParaRPr lang="en-US" altLang="zh-CN" sz="1200" noProof="1"/>
          </a:p>
          <a:p>
            <a:pPr>
              <a:buFont typeface="Wingdings" pitchFamily="2" charset="2"/>
              <a:buNone/>
            </a:pPr>
            <a:r>
              <a:rPr lang="zh-CN" altLang="en-US" sz="1600" noProof="1"/>
              <a:t>                                                      </a:t>
            </a:r>
          </a:p>
          <a:p>
            <a:pPr>
              <a:buFont typeface="Wingdings" pitchFamily="2" charset="2"/>
              <a:buNone/>
            </a:pPr>
            <a:endParaRPr lang="zh-CN" altLang="en-US" sz="1600" noProof="1"/>
          </a:p>
          <a:p>
            <a:pPr>
              <a:buFont typeface="Wingdings" pitchFamily="2" charset="2"/>
              <a:buNone/>
            </a:pPr>
            <a:r>
              <a:rPr lang="zh-CN" altLang="en-US" noProof="1" smtClean="0"/>
              <a:t>                                            图</a:t>
            </a:r>
            <a:r>
              <a:rPr lang="en-US" altLang="zh-CN" noProof="1"/>
              <a:t>4-7  PWM控制示意图 </a:t>
            </a:r>
          </a:p>
          <a:p>
            <a:pPr>
              <a:buFont typeface="Wingdings" pitchFamily="2" charset="2"/>
              <a:buNone/>
            </a:pPr>
            <a:r>
              <a:rPr lang="en-US" altLang="zh-CN" sz="1600" noProof="1"/>
              <a:t>             </a:t>
            </a:r>
            <a:r>
              <a:rPr lang="zh-CN" altLang="en-US" sz="2400" noProof="1"/>
              <a:t>电机得到的平均电压为</a:t>
            </a:r>
            <a:r>
              <a:rPr lang="en-US" altLang="zh-CN" sz="2400" noProof="1"/>
              <a:t>Uas= ton·Us/T=αUs</a:t>
            </a:r>
            <a:r>
              <a:rPr lang="zh-CN" altLang="en-US" sz="2400" noProof="1"/>
              <a:t>，ton为开关每次接通的时间，T为开关通断的工作周期，（即开关接通时间ton和关断时间toff之和），α为占空比，α= ton/T。</a:t>
            </a:r>
          </a:p>
          <a:p>
            <a:pPr>
              <a:buFont typeface="Wingdings" pitchFamily="2" charset="2"/>
              <a:buNone/>
            </a:pPr>
            <a:endParaRPr lang="en-US" altLang="zh-CN" sz="2000" noProof="1"/>
          </a:p>
          <a:p>
            <a:pPr>
              <a:buFont typeface="Wingdings" pitchFamily="2" charset="2"/>
              <a:buNone/>
            </a:pPr>
            <a:endParaRPr lang="zh-CN" altLang="en-US" sz="1600" noProof="1"/>
          </a:p>
          <a:p>
            <a:pPr>
              <a:buFont typeface="Wingdings" pitchFamily="2" charset="2"/>
              <a:buNone/>
            </a:pP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endParaRPr lang="zh-CN" altLang="en-US" sz="1200" noProof="1"/>
          </a:p>
          <a:p>
            <a:pPr>
              <a:buFont typeface="Wingdings" pitchFamily="2" charset="2"/>
              <a:buNone/>
            </a:pPr>
            <a:r>
              <a:rPr lang="en-US" altLang="zh-CN" sz="1600" noProof="1"/>
              <a:t>     </a:t>
            </a:r>
          </a:p>
          <a:p>
            <a:pPr>
              <a:buFont typeface="Wingdings" pitchFamily="2" charset="2"/>
              <a:buNone/>
            </a:pP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39937" name="标题 57345"/>
          <p:cNvSpPr>
            <a:spLocks noGrp="1" noChangeArrowheads="1"/>
          </p:cNvSpPr>
          <p:nvPr>
            <p:ph type="title"/>
          </p:nvPr>
        </p:nvSpPr>
        <p:spPr>
          <a:xfrm>
            <a:off x="33150" y="609674"/>
            <a:ext cx="7086600" cy="731838"/>
          </a:xfrm>
        </p:spPr>
        <p:txBody>
          <a:bodyPr/>
          <a:lstStyle/>
          <a:p>
            <a:r>
              <a:rPr lang="zh-CN" altLang="en-US" sz="3200" smtClean="0"/>
              <a:t>4.2 典型驱动PWM</a:t>
            </a:r>
          </a:p>
        </p:txBody>
      </p:sp>
      <p:pic>
        <p:nvPicPr>
          <p:cNvPr id="39939" name="图片 2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64" y="1344845"/>
            <a:ext cx="5364841" cy="299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占位符 57346"/>
          <p:cNvSpPr>
            <a:spLocks noGrp="1" noChangeArrowheads="1"/>
          </p:cNvSpPr>
          <p:nvPr>
            <p:ph idx="1"/>
          </p:nvPr>
        </p:nvSpPr>
        <p:spPr>
          <a:xfrm>
            <a:off x="228714" y="1219258"/>
            <a:ext cx="8991364" cy="4419600"/>
          </a:xfrm>
        </p:spPr>
        <p:txBody>
          <a:bodyPr/>
          <a:lstStyle/>
          <a:p>
            <a:pPr>
              <a:buFont typeface="Wingdings" pitchFamily="2" charset="2"/>
              <a:buNone/>
            </a:pPr>
            <a:r>
              <a:rPr lang="en-US" altLang="zh-CN" sz="1600" smtClean="0">
                <a:solidFill>
                  <a:schemeClr val="tx2"/>
                </a:solidFill>
                <a:sym typeface="宋体" pitchFamily="2" charset="-122"/>
              </a:rPr>
              <a:t>          </a:t>
            </a:r>
            <a:r>
              <a:rPr lang="en-US" altLang="zh-CN" sz="2000" smtClean="0">
                <a:solidFill>
                  <a:schemeClr val="tx2"/>
                </a:solidFill>
                <a:sym typeface="宋体" pitchFamily="2" charset="-122"/>
              </a:rPr>
              <a:t> </a:t>
            </a:r>
            <a:r>
              <a:rPr lang="zh-CN" altLang="en-US" sz="2800" smtClean="0">
                <a:sym typeface="宋体" pitchFamily="2" charset="-122"/>
              </a:rPr>
              <a:t>改变开关接通时间ton和开关周期T的比例也即改变脉冲的占空比，电动机两端电压的平均值也随之改变，因而可以控制电机转速。</a:t>
            </a:r>
          </a:p>
          <a:p>
            <a:pPr>
              <a:buFont typeface="Wingdings" pitchFamily="2" charset="2"/>
              <a:buNone/>
            </a:pPr>
            <a:r>
              <a:rPr lang="zh-CN" altLang="en-US" sz="1600" smtClean="0">
                <a:sym typeface="宋体" pitchFamily="2" charset="-122"/>
              </a:rPr>
              <a:t>    </a:t>
            </a:r>
            <a:endParaRPr lang="zh-CN" altLang="en-US" sz="1600" smtClean="0"/>
          </a:p>
          <a:p>
            <a:pPr>
              <a:buFont typeface="Wingdings" pitchFamily="2" charset="2"/>
              <a:buNone/>
            </a:pPr>
            <a:endParaRPr lang="en-US" altLang="zh-CN" sz="1600" smtClean="0"/>
          </a:p>
          <a:p>
            <a:pPr>
              <a:buFont typeface="Wingdings" pitchFamily="2" charset="2"/>
              <a:buNone/>
            </a:pPr>
            <a:endParaRPr lang="zh-CN" altLang="en-US" sz="1600" smtClean="0"/>
          </a:p>
          <a:p>
            <a:pPr>
              <a:buFont typeface="Wingdings" pitchFamily="2" charset="2"/>
              <a:buNone/>
            </a:pP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2400" smtClean="0">
                <a:solidFill>
                  <a:srgbClr val="FF0000"/>
                </a:solidFill>
              </a:rPr>
              <a:t>                                         </a:t>
            </a:r>
            <a:r>
              <a:rPr lang="zh-CN" altLang="en-US" smtClean="0"/>
              <a:t>图</a:t>
            </a:r>
            <a:r>
              <a:rPr lang="en-US" altLang="zh-CN" smtClean="0"/>
              <a:t>4-8  PWM调速原理</a:t>
            </a:r>
          </a:p>
          <a:p>
            <a:pPr>
              <a:buFont typeface="Wingdings" pitchFamily="2" charset="2"/>
              <a:buNone/>
            </a:pPr>
            <a:r>
              <a:rPr lang="en-US" altLang="zh-CN" sz="1600" smtClean="0">
                <a:solidFill>
                  <a:srgbClr val="FF0000"/>
                </a:solidFill>
              </a:rPr>
              <a:t>                                          </a:t>
            </a:r>
            <a:endParaRPr lang="zh-CN" altLang="en-US" sz="1200" smtClean="0"/>
          </a:p>
          <a:p>
            <a:pPr>
              <a:buFont typeface="Wingdings" pitchFamily="2" charset="2"/>
              <a:buNone/>
            </a:pPr>
            <a:r>
              <a:rPr lang="en-US" altLang="zh-CN" sz="1600" smtClean="0"/>
              <a:t>     </a:t>
            </a:r>
          </a:p>
          <a:p>
            <a:pPr>
              <a:buFont typeface="Wingdings" pitchFamily="2" charset="2"/>
              <a:buNone/>
            </a:pP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0961" name="标题 57345"/>
          <p:cNvSpPr>
            <a:spLocks noGrp="1" noChangeArrowheads="1"/>
          </p:cNvSpPr>
          <p:nvPr>
            <p:ph type="title"/>
          </p:nvPr>
        </p:nvSpPr>
        <p:spPr>
          <a:xfrm>
            <a:off x="0" y="611188"/>
            <a:ext cx="7086600" cy="731838"/>
          </a:xfrm>
        </p:spPr>
        <p:txBody>
          <a:bodyPr/>
          <a:lstStyle/>
          <a:p>
            <a:r>
              <a:rPr lang="zh-CN" altLang="en-US" sz="3200" smtClean="0"/>
              <a:t>4.2 典型驱动PWM</a:t>
            </a:r>
          </a:p>
        </p:txBody>
      </p:sp>
      <p:graphicFrame>
        <p:nvGraphicFramePr>
          <p:cNvPr id="40963" name="对象 -2147482399"/>
          <p:cNvGraphicFramePr>
            <a:graphicFrameLocks noChangeAspect="1"/>
          </p:cNvGraphicFramePr>
          <p:nvPr/>
        </p:nvGraphicFramePr>
        <p:xfrm>
          <a:off x="2505075" y="2936875"/>
          <a:ext cx="4508500" cy="2093913"/>
        </p:xfrm>
        <a:graphic>
          <a:graphicData uri="http://schemas.openxmlformats.org/presentationml/2006/ole">
            <mc:AlternateContent xmlns:mc="http://schemas.openxmlformats.org/markup-compatibility/2006">
              <mc:Choice xmlns:v="urn:schemas-microsoft-com:vml" Requires="v">
                <p:oleObj spid="_x0000_s40983" r:id="rId3" imgW="5915880" imgH="2486160" progId="Visio.Drawing.11">
                  <p:embed/>
                </p:oleObj>
              </mc:Choice>
              <mc:Fallback>
                <p:oleObj r:id="rId3" imgW="5915880" imgH="2486160" progId="Visio.Drawing.11">
                  <p:embed/>
                  <p:pic>
                    <p:nvPicPr>
                      <p:cNvPr id="0" name="对象 -214748239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5075" y="2936875"/>
                        <a:ext cx="4508500" cy="209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文本占位符 57346"/>
          <p:cNvSpPr>
            <a:spLocks noGrp="1" noChangeArrowheads="1"/>
          </p:cNvSpPr>
          <p:nvPr>
            <p:ph idx="1"/>
          </p:nvPr>
        </p:nvSpPr>
        <p:spPr>
          <a:xfrm>
            <a:off x="228714" y="1311730"/>
            <a:ext cx="8915286" cy="4784199"/>
          </a:xfrm>
        </p:spPr>
        <p:txBody>
          <a:bodyPr/>
          <a:lstStyle/>
          <a:p>
            <a:pPr>
              <a:buFont typeface="Wingdings" pitchFamily="2" charset="2"/>
              <a:buNone/>
            </a:pPr>
            <a:r>
              <a:rPr lang="en-US" altLang="zh-CN" sz="2000" smtClean="0">
                <a:solidFill>
                  <a:schemeClr val="tx2"/>
                </a:solidFill>
                <a:sym typeface="宋体" pitchFamily="2" charset="-122"/>
              </a:rPr>
              <a:t>  4.3.1电机正反转分析</a:t>
            </a:r>
          </a:p>
          <a:p>
            <a:pPr>
              <a:buFont typeface="Wingdings" pitchFamily="2" charset="2"/>
              <a:buNone/>
            </a:pPr>
            <a:r>
              <a:rPr lang="en-US" altLang="zh-CN" sz="2400" smtClean="0">
                <a:solidFill>
                  <a:schemeClr val="tx2"/>
                </a:solidFill>
                <a:sym typeface="宋体" pitchFamily="2" charset="-122"/>
              </a:rPr>
              <a:t>   </a:t>
            </a:r>
            <a:r>
              <a:rPr lang="en-US" altLang="zh-CN" sz="2400" smtClean="0">
                <a:sym typeface="宋体" pitchFamily="2" charset="-122"/>
              </a:rPr>
              <a:t> </a:t>
            </a:r>
            <a:r>
              <a:rPr lang="en-US" altLang="zh-CN" sz="2400" smtClean="0">
                <a:solidFill>
                  <a:srgbClr val="FF0000"/>
                </a:solidFill>
                <a:sym typeface="宋体" pitchFamily="2" charset="-122"/>
              </a:rPr>
              <a:t> 电机驱动电路</a:t>
            </a:r>
            <a:r>
              <a:rPr lang="en-US" altLang="zh-CN" sz="2400" smtClean="0">
                <a:sym typeface="宋体" pitchFamily="2" charset="-122"/>
              </a:rPr>
              <a:t>采用的是</a:t>
            </a:r>
            <a:r>
              <a:rPr lang="en-US" altLang="zh-CN" sz="2400" smtClean="0">
                <a:solidFill>
                  <a:srgbClr val="FF0000"/>
                </a:solidFill>
                <a:sym typeface="宋体" pitchFamily="2" charset="-122"/>
              </a:rPr>
              <a:t>基于双极型H桥型</a:t>
            </a:r>
            <a:r>
              <a:rPr lang="en-US" altLang="zh-CN" sz="2400" smtClean="0">
                <a:sym typeface="宋体" pitchFamily="2" charset="-122"/>
              </a:rPr>
              <a:t>脉宽调制方式的集成电路L298N，L298N内部包含2个H桥的高电压大电流桥式驱动器，接收标准TTL逻辑电平信号，可驱动46V、2A以下的电机，工作温度范围从－25度到130度。</a:t>
            </a:r>
          </a:p>
          <a:p>
            <a:pPr>
              <a:buFont typeface="Wingdings" pitchFamily="2" charset="2"/>
              <a:buNone/>
            </a:pPr>
            <a:r>
              <a:rPr lang="en-US" altLang="zh-CN" sz="2400" smtClean="0">
                <a:sym typeface="宋体" pitchFamily="2" charset="-122"/>
              </a:rPr>
              <a:t>其内部的一个H桥原理图如图4-9所示。ENABLE A是控制使能端，控制OUTPUTl和OUTPUT2之间电机的停转， INPUT1、INPUT2脚接入控制电平，控制OUTPUTl和OUTPUT2之间电机的转向。当使能端ENABLE A有效，INPUT1为低电平INPUT2为高电平时，三极管2，3导通，1，4截止，电机反转。当INPUT1和INPUT2电平相同时，电机停转。表4-1是其使能引脚，输入引脚和输出引脚之间的逻辑关系</a:t>
            </a:r>
            <a:r>
              <a:rPr lang="en-US" altLang="zh-CN" sz="2000" smtClean="0">
                <a:sym typeface="宋体" pitchFamily="2" charset="-122"/>
              </a:rPr>
              <a:t>。</a:t>
            </a:r>
          </a:p>
          <a:p>
            <a:pPr>
              <a:buFont typeface="Wingdings" pitchFamily="2" charset="2"/>
              <a:buNone/>
            </a:pPr>
            <a:r>
              <a:rPr lang="zh-CN" altLang="en-US" sz="1600" smtClean="0">
                <a:sym typeface="宋体" pitchFamily="2" charset="-122"/>
              </a:rPr>
              <a:t>    </a:t>
            </a:r>
            <a:endParaRPr lang="zh-CN" altLang="en-US" sz="1600" smtClean="0"/>
          </a:p>
          <a:p>
            <a:pPr>
              <a:buFont typeface="Wingdings" pitchFamily="2" charset="2"/>
              <a:buNone/>
            </a:pPr>
            <a:endParaRPr lang="en-US" altLang="zh-CN" sz="1600" smtClean="0"/>
          </a:p>
          <a:p>
            <a:pPr>
              <a:buFont typeface="Wingdings" pitchFamily="2" charset="2"/>
              <a:buNone/>
            </a:pPr>
            <a:endParaRPr lang="zh-CN" altLang="en-US" sz="1600" smtClean="0"/>
          </a:p>
          <a:p>
            <a:pPr>
              <a:buFont typeface="Wingdings" pitchFamily="2" charset="2"/>
              <a:buNone/>
            </a:pP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zh-CN" altLang="en-US" sz="1600" smtClean="0"/>
              <a:t>                         </a:t>
            </a:r>
            <a:endParaRPr lang="zh-CN" altLang="en-US" sz="1200" smtClean="0"/>
          </a:p>
          <a:p>
            <a:pPr>
              <a:buFont typeface="Wingdings" pitchFamily="2" charset="2"/>
              <a:buNone/>
            </a:pP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1985" name="标题 57345"/>
          <p:cNvSpPr>
            <a:spLocks noGrp="1" noChangeArrowheads="1"/>
          </p:cNvSpPr>
          <p:nvPr>
            <p:ph type="title"/>
          </p:nvPr>
        </p:nvSpPr>
        <p:spPr>
          <a:xfrm>
            <a:off x="76318" y="609674"/>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占位符 57346"/>
          <p:cNvSpPr>
            <a:spLocks noGrp="1" noChangeArrowheads="1"/>
          </p:cNvSpPr>
          <p:nvPr>
            <p:ph idx="1"/>
          </p:nvPr>
        </p:nvSpPr>
        <p:spPr>
          <a:xfrm>
            <a:off x="976313" y="2114580"/>
            <a:ext cx="7924800" cy="1142970"/>
          </a:xfrm>
        </p:spPr>
        <p:txBody>
          <a:bodyPr/>
          <a:lstStyle/>
          <a:p>
            <a:pPr>
              <a:buFont typeface="Wingdings" pitchFamily="2" charset="2"/>
              <a:buNone/>
            </a:pPr>
            <a:r>
              <a:rPr lang="en-US" altLang="zh-CN" sz="1600" smtClean="0">
                <a:solidFill>
                  <a:schemeClr val="tx2"/>
                </a:solidFill>
                <a:sym typeface="宋体" pitchFamily="2" charset="-122"/>
              </a:rPr>
              <a:t> </a:t>
            </a:r>
            <a:endParaRPr lang="zh-CN" altLang="en-US" sz="1600" smtClean="0"/>
          </a:p>
          <a:p>
            <a:pPr>
              <a:buFont typeface="Wingdings" pitchFamily="2" charset="2"/>
              <a:buNone/>
            </a:pPr>
            <a:endParaRPr lang="en-US" altLang="zh-CN" sz="1600" smtClean="0"/>
          </a:p>
          <a:p>
            <a:pPr>
              <a:buFont typeface="Wingdings" pitchFamily="2" charset="2"/>
              <a:buNone/>
            </a:pPr>
            <a:endParaRPr lang="zh-CN" altLang="en-US" sz="1600" smtClean="0"/>
          </a:p>
          <a:p>
            <a:pPr>
              <a:buFont typeface="Wingdings" pitchFamily="2" charset="2"/>
              <a:buNone/>
            </a:pP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r>
              <a:rPr lang="en-US" altLang="zh-CN" sz="1000" smtClean="0">
                <a:solidFill>
                  <a:srgbClr val="FF0000"/>
                </a:solidFill>
              </a:rPr>
              <a:t>                                                   </a:t>
            </a:r>
          </a:p>
          <a:p>
            <a:pPr>
              <a:buFont typeface="Wingdings" pitchFamily="2" charset="2"/>
              <a:buNone/>
            </a:pPr>
            <a:endParaRPr lang="en-US" altLang="zh-CN" sz="1000" smtClean="0">
              <a:solidFill>
                <a:srgbClr val="FF0000"/>
              </a:solidFill>
            </a:endParaRPr>
          </a:p>
          <a:p>
            <a:pPr>
              <a:buFont typeface="Wingdings" pitchFamily="2" charset="2"/>
              <a:buNone/>
            </a:pPr>
            <a:r>
              <a:rPr lang="zh-CN" altLang="en-US" sz="1000" smtClean="0"/>
              <a:t>                                                                                                                                                                         </a:t>
            </a:r>
            <a:r>
              <a:rPr lang="zh-CN" altLang="en-US" sz="1200" smtClean="0"/>
              <a:t>  表</a:t>
            </a:r>
            <a:r>
              <a:rPr lang="en-US" altLang="zh-CN" sz="1200" smtClean="0"/>
              <a:t>4-1 </a:t>
            </a:r>
            <a:endParaRPr lang="en-US" altLang="zh-CN" sz="1200" smtClean="0">
              <a:solidFill>
                <a:srgbClr val="FF0000"/>
              </a:solidFill>
            </a:endParaRPr>
          </a:p>
          <a:p>
            <a:pPr>
              <a:buFont typeface="Wingdings" pitchFamily="2" charset="2"/>
              <a:buNone/>
            </a:pPr>
            <a:endParaRPr lang="en-US" altLang="zh-CN" sz="1000" smtClean="0"/>
          </a:p>
          <a:p>
            <a:pPr>
              <a:buFont typeface="Wingdings" pitchFamily="2" charset="2"/>
              <a:buNone/>
            </a:pPr>
            <a:r>
              <a:rPr lang="en-US" altLang="zh-CN" sz="1600" smtClean="0"/>
              <a:t>                                                                         说明：H----高电平    L----低电平   X----任意（低电平或高电平）</a:t>
            </a:r>
          </a:p>
          <a:p>
            <a:pPr>
              <a:buFont typeface="Wingdings" pitchFamily="2" charset="2"/>
              <a:buNone/>
            </a:pPr>
            <a:r>
              <a:rPr lang="en-US" altLang="zh-CN" sz="1600" smtClean="0">
                <a:solidFill>
                  <a:srgbClr val="FF0000"/>
                </a:solidFill>
              </a:rPr>
              <a:t>                              </a:t>
            </a:r>
            <a:r>
              <a:rPr lang="zh-CN" altLang="en-US" sz="1200" smtClean="0"/>
              <a:t>    图 </a:t>
            </a:r>
            <a:r>
              <a:rPr lang="en-US" altLang="zh-CN" sz="1200" smtClean="0"/>
              <a:t>4-9   H</a:t>
            </a:r>
            <a:r>
              <a:rPr lang="zh-CN" altLang="en-US" sz="1200" smtClean="0"/>
              <a:t>桥原理图</a:t>
            </a:r>
          </a:p>
          <a:p>
            <a:pPr>
              <a:buFont typeface="Wingdings" pitchFamily="2" charset="2"/>
              <a:buNone/>
            </a:pP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3009" name="标题 57345"/>
          <p:cNvSpPr>
            <a:spLocks noGrp="1" noChangeArrowheads="1"/>
          </p:cNvSpPr>
          <p:nvPr>
            <p:ph type="title"/>
          </p:nvPr>
        </p:nvSpPr>
        <p:spPr>
          <a:xfrm>
            <a:off x="47625" y="685872"/>
            <a:ext cx="7086600" cy="731838"/>
          </a:xfrm>
        </p:spPr>
        <p:txBody>
          <a:bodyPr/>
          <a:lstStyle/>
          <a:p>
            <a:r>
              <a:rPr lang="zh-CN" altLang="en-US" sz="3200" smtClean="0"/>
              <a:t>4.3运动控制与PID</a:t>
            </a:r>
          </a:p>
        </p:txBody>
      </p:sp>
      <p:graphicFrame>
        <p:nvGraphicFramePr>
          <p:cNvPr id="43011" name="对象 -2147482327"/>
          <p:cNvGraphicFramePr>
            <a:graphicFrameLocks noChangeAspect="1"/>
          </p:cNvGraphicFramePr>
          <p:nvPr>
            <p:extLst>
              <p:ext uri="{D42A27DB-BD31-4B8C-83A1-F6EECF244321}">
                <p14:modId xmlns:p14="http://schemas.microsoft.com/office/powerpoint/2010/main" val="1187636"/>
              </p:ext>
            </p:extLst>
          </p:nvPr>
        </p:nvGraphicFramePr>
        <p:xfrm>
          <a:off x="180159" y="1524050"/>
          <a:ext cx="4582389" cy="3273714"/>
        </p:xfrm>
        <a:graphic>
          <a:graphicData uri="http://schemas.openxmlformats.org/presentationml/2006/ole">
            <mc:AlternateContent xmlns:mc="http://schemas.openxmlformats.org/markup-compatibility/2006">
              <mc:Choice xmlns:v="urn:schemas-microsoft-com:vml" Requires="v">
                <p:oleObj spid="_x0000_s43063" r:id="rId3" imgW="5868000" imgH="4034880" progId="Visio.Drawing.11">
                  <p:embed/>
                </p:oleObj>
              </mc:Choice>
              <mc:Fallback>
                <p:oleObj r:id="rId3" imgW="5868000" imgH="4034880" progId="Visio.Drawing.11">
                  <p:embed/>
                  <p:pic>
                    <p:nvPicPr>
                      <p:cNvPr id="0" name="对象 -21474823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159" y="1524050"/>
                        <a:ext cx="4582389" cy="3273714"/>
                      </a:xfrm>
                      <a:prstGeom prst="rect">
                        <a:avLst/>
                      </a:prstGeom>
                      <a:noFill/>
                      <a:ln>
                        <a:noFill/>
                      </a:ln>
                      <a:extLst/>
                    </p:spPr>
                  </p:pic>
                </p:oleObj>
              </mc:Fallback>
            </mc:AlternateContent>
          </a:graphicData>
        </a:graphic>
      </p:graphicFrame>
      <p:graphicFrame>
        <p:nvGraphicFramePr>
          <p:cNvPr id="2" name="表格 1"/>
          <p:cNvGraphicFramePr/>
          <p:nvPr/>
        </p:nvGraphicFramePr>
        <p:xfrm>
          <a:off x="4938713" y="2459038"/>
          <a:ext cx="4005262" cy="1597025"/>
        </p:xfrm>
        <a:graphic>
          <a:graphicData uri="http://schemas.openxmlformats.org/drawingml/2006/table">
            <a:tbl>
              <a:tblPr firstRow="1" bandRow="1">
                <a:tableStyleId>{5940675A-B579-460E-94D1-54222C63F5DA}</a:tableStyleId>
              </a:tblPr>
              <a:tblGrid>
                <a:gridCol w="892739">
                  <a:extLst>
                    <a:ext uri="{9D8B030D-6E8A-4147-A177-3AD203B41FA5}">
                      <a16:colId xmlns:a16="http://schemas.microsoft.com/office/drawing/2014/main" val="20000"/>
                    </a:ext>
                  </a:extLst>
                </a:gridCol>
                <a:gridCol w="934011">
                  <a:extLst>
                    <a:ext uri="{9D8B030D-6E8A-4147-A177-3AD203B41FA5}">
                      <a16:colId xmlns:a16="http://schemas.microsoft.com/office/drawing/2014/main" val="20001"/>
                    </a:ext>
                  </a:extLst>
                </a:gridCol>
                <a:gridCol w="1036873">
                  <a:extLst>
                    <a:ext uri="{9D8B030D-6E8A-4147-A177-3AD203B41FA5}">
                      <a16:colId xmlns:a16="http://schemas.microsoft.com/office/drawing/2014/main" val="20002"/>
                    </a:ext>
                  </a:extLst>
                </a:gridCol>
                <a:gridCol w="1141639">
                  <a:extLst>
                    <a:ext uri="{9D8B030D-6E8A-4147-A177-3AD203B41FA5}">
                      <a16:colId xmlns:a16="http://schemas.microsoft.com/office/drawing/2014/main" val="20003"/>
                    </a:ext>
                  </a:extLst>
                </a:gridCol>
              </a:tblGrid>
              <a:tr h="318897">
                <a:tc>
                  <a:txBody>
                    <a:bodyPr/>
                    <a:lstStyle/>
                    <a:p>
                      <a:pPr marL="0" indent="0" algn="ctr">
                        <a:buNone/>
                      </a:pPr>
                      <a:r>
                        <a:rPr lang="en-US" altLang="zh-CN" sz="1200" b="1" u="none">
                          <a:latin typeface="宋体" panose="02010600030101010101" pitchFamily="2" charset="-122"/>
                          <a:ea typeface="宋体" panose="02010600030101010101" pitchFamily="2" charset="-122"/>
                          <a:cs typeface="宋体" panose="02010600030101010101" pitchFamily="2" charset="-122"/>
                        </a:rPr>
                        <a:t>ENABLE A</a:t>
                      </a:r>
                      <a:endParaRPr lang="zh-CN" altLang="en-US" sz="1200" b="1"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1" u="none">
                          <a:latin typeface="宋体" panose="02010600030101010101" pitchFamily="2" charset="-122"/>
                          <a:ea typeface="宋体" panose="02010600030101010101" pitchFamily="2" charset="-122"/>
                          <a:cs typeface="宋体" panose="02010600030101010101" pitchFamily="2" charset="-122"/>
                        </a:rPr>
                        <a:t>INPUT1</a:t>
                      </a:r>
                      <a:endParaRPr lang="zh-CN" altLang="en-US" sz="1200" b="1"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1" u="none">
                          <a:latin typeface="宋体" panose="02010600030101010101" pitchFamily="2" charset="-122"/>
                          <a:ea typeface="宋体" panose="02010600030101010101" pitchFamily="2" charset="-122"/>
                          <a:cs typeface="宋体" panose="02010600030101010101" pitchFamily="2" charset="-122"/>
                        </a:rPr>
                        <a:t>INPUT2</a:t>
                      </a:r>
                      <a:endParaRPr lang="zh-CN" altLang="en-US" sz="1200" b="1"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1" u="none">
                          <a:latin typeface="宋体" panose="02010600030101010101" pitchFamily="2" charset="-122"/>
                          <a:ea typeface="宋体" panose="02010600030101010101" pitchFamily="2" charset="-122"/>
                          <a:cs typeface="宋体" panose="02010600030101010101" pitchFamily="2" charset="-122"/>
                        </a:rPr>
                        <a:t>电机转向</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9532">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r>
                        <a:rPr lang="zh-CN" altLang="en-US" sz="1200" b="0" u="none">
                          <a:latin typeface="宋体" panose="02010600030101010101" pitchFamily="2" charset="-122"/>
                          <a:ea typeface="宋体" panose="02010600030101010101" pitchFamily="2" charset="-122"/>
                          <a:cs typeface="宋体" panose="02010600030101010101" pitchFamily="2" charset="-122"/>
                        </a:rPr>
                        <a:t>（</a:t>
                      </a:r>
                      <a:r>
                        <a:rPr lang="en-US" altLang="zh-CN" sz="1200" b="0" u="none">
                          <a:latin typeface="宋体" panose="02010600030101010101" pitchFamily="2" charset="-122"/>
                          <a:ea typeface="宋体" panose="02010600030101010101" pitchFamily="2" charset="-122"/>
                          <a:cs typeface="宋体" panose="02010600030101010101" pitchFamily="2" charset="-122"/>
                        </a:rPr>
                        <a:t>0</a:t>
                      </a:r>
                      <a:r>
                        <a:rPr lang="zh-CN" altLang="en-US" sz="1200" b="0" u="none">
                          <a:latin typeface="宋体" panose="02010600030101010101" pitchFamily="2" charset="-122"/>
                          <a:ea typeface="宋体" panose="0201060003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正转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0167">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L(0)</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r>
                        <a:rPr lang="zh-CN" altLang="en-US" sz="1200" b="0" u="none">
                          <a:latin typeface="宋体" panose="02010600030101010101" pitchFamily="2" charset="-122"/>
                          <a:ea typeface="宋体" panose="02010600030101010101" pitchFamily="2" charset="-122"/>
                          <a:cs typeface="宋体" panose="02010600030101010101" pitchFamily="2" charset="-122"/>
                        </a:rPr>
                        <a:t>（</a:t>
                      </a:r>
                      <a:r>
                        <a:rPr lang="en-US" altLang="zh-CN" sz="1200" b="0" u="none">
                          <a:latin typeface="宋体" panose="02010600030101010101" pitchFamily="2" charset="-122"/>
                          <a:ea typeface="宋体" panose="02010600030101010101" pitchFamily="2" charset="-122"/>
                          <a:cs typeface="宋体" panose="02010600030101010101" pitchFamily="2" charset="-122"/>
                        </a:rPr>
                        <a:t>1</a:t>
                      </a:r>
                      <a:r>
                        <a:rPr lang="zh-CN" altLang="en-US" sz="1200" b="0" u="none">
                          <a:latin typeface="宋体" panose="02010600030101010101" pitchFamily="2" charset="-122"/>
                          <a:ea typeface="宋体" panose="0201060003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反转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9532">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同</a:t>
                      </a:r>
                      <a:r>
                        <a:rPr lang="en-US" altLang="zh-CN" sz="1200" b="0" u="none">
                          <a:latin typeface="宋体" panose="02010600030101010101" pitchFamily="2" charset="-122"/>
                          <a:ea typeface="宋体" panose="02010600030101010101" pitchFamily="2" charset="-122"/>
                          <a:cs typeface="宋体" panose="02010600030101010101" pitchFamily="2" charset="-122"/>
                        </a:rPr>
                        <a:t>IN2</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同</a:t>
                      </a:r>
                      <a:r>
                        <a:rPr lang="en-US" altLang="zh-CN" sz="1200" b="0" u="none">
                          <a:latin typeface="宋体" panose="02010600030101010101" pitchFamily="2" charset="-122"/>
                          <a:ea typeface="宋体" panose="02010600030101010101" pitchFamily="2" charset="-122"/>
                          <a:cs typeface="宋体" panose="02010600030101010101" pitchFamily="2" charset="-122"/>
                        </a:rPr>
                        <a:t>IN1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停止</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18897">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L(0)</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X(0</a:t>
                      </a:r>
                      <a:r>
                        <a:rPr lang="zh-CN" altLang="en-US" sz="1200" b="0" u="none">
                          <a:latin typeface="宋体" panose="02010600030101010101" pitchFamily="2" charset="-122"/>
                          <a:ea typeface="宋体" panose="02010600030101010101" pitchFamily="2" charset="-122"/>
                          <a:cs typeface="宋体" panose="02010600030101010101" pitchFamily="2" charset="-122"/>
                        </a:rPr>
                        <a:t>、</a:t>
                      </a:r>
                      <a:r>
                        <a:rPr lang="en-US" altLang="zh-CN" sz="1200" b="0" u="none">
                          <a:latin typeface="宋体" panose="02010600030101010101" pitchFamily="2" charset="-122"/>
                          <a:ea typeface="宋体" panose="02010600030101010101" pitchFamily="2" charset="-122"/>
                          <a:cs typeface="宋体" panose="02010600030101010101" pitchFamily="2" charset="-122"/>
                        </a:rPr>
                        <a:t>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a:t>
                      </a:r>
                      <a:r>
                        <a:rPr lang="zh-CN" altLang="en-US" sz="1200" b="0" u="none">
                          <a:latin typeface="宋体" panose="02010600030101010101" pitchFamily="2" charset="-122"/>
                          <a:ea typeface="宋体" panose="02010600030101010101" pitchFamily="2" charset="-122"/>
                          <a:cs typeface="宋体" panose="02010600030101010101" pitchFamily="2" charset="-122"/>
                        </a:rPr>
                        <a:t>（</a:t>
                      </a:r>
                      <a:r>
                        <a:rPr lang="en-US" altLang="zh-CN" sz="1200" b="0" u="none">
                          <a:latin typeface="宋体" panose="02010600030101010101" pitchFamily="2" charset="-122"/>
                          <a:ea typeface="宋体" panose="02010600030101010101" pitchFamily="2" charset="-122"/>
                          <a:cs typeface="宋体" panose="02010600030101010101" pitchFamily="2" charset="-122"/>
                        </a:rPr>
                        <a:t>0</a:t>
                      </a:r>
                      <a:r>
                        <a:rPr lang="zh-CN" altLang="en-US" sz="1200" b="0" u="none">
                          <a:latin typeface="宋体" panose="02010600030101010101" pitchFamily="2" charset="-122"/>
                          <a:ea typeface="宋体" panose="02010600030101010101" pitchFamily="2" charset="-122"/>
                          <a:cs typeface="宋体" panose="02010600030101010101" pitchFamily="2" charset="-122"/>
                        </a:rPr>
                        <a:t>、</a:t>
                      </a:r>
                      <a:r>
                        <a:rPr lang="en-US" altLang="zh-CN" sz="1200" b="0" u="none">
                          <a:latin typeface="宋体" panose="02010600030101010101" pitchFamily="2" charset="-122"/>
                          <a:ea typeface="宋体" panose="02010600030101010101" pitchFamily="2" charset="-122"/>
                          <a:cs typeface="宋体" panose="02010600030101010101" pitchFamily="2" charset="-122"/>
                        </a:rPr>
                        <a:t>1</a:t>
                      </a:r>
                      <a:r>
                        <a:rPr lang="zh-CN" altLang="en-US" sz="1200" b="0" u="none">
                          <a:latin typeface="宋体" panose="02010600030101010101" pitchFamily="2" charset="-122"/>
                          <a:ea typeface="宋体" panose="02010600030101010101" pitchFamily="2" charset="-122"/>
                          <a:cs typeface="宋体" panose="02010600030101010101" pitchFamily="2" charset="-122"/>
                        </a:rPr>
                        <a:t>）</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停止</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文本占位符 57346"/>
          <p:cNvSpPr>
            <a:spLocks noGrp="1" noChangeArrowheads="1"/>
          </p:cNvSpPr>
          <p:nvPr>
            <p:ph idx="1"/>
          </p:nvPr>
        </p:nvSpPr>
        <p:spPr>
          <a:xfrm>
            <a:off x="609600" y="2149475"/>
            <a:ext cx="7924800" cy="4419600"/>
          </a:xfrm>
        </p:spPr>
        <p:txBody>
          <a:bodyPr/>
          <a:lstStyle/>
          <a:p>
            <a:pPr>
              <a:buFont typeface="Wingdings" pitchFamily="2" charset="2"/>
              <a:buNone/>
            </a:pPr>
            <a:r>
              <a:rPr lang="en-US" altLang="zh-CN" sz="1600" smtClean="0">
                <a:solidFill>
                  <a:schemeClr val="tx2"/>
                </a:solidFill>
                <a:sym typeface="宋体" pitchFamily="2" charset="-122"/>
              </a:rPr>
              <a:t>  </a:t>
            </a:r>
          </a:p>
          <a:p>
            <a:pPr>
              <a:buFont typeface="Wingdings" pitchFamily="2" charset="2"/>
              <a:buNone/>
            </a:pPr>
            <a:endParaRPr lang="en-US" altLang="zh-CN" sz="1400" smtClean="0">
              <a:sym typeface="宋体" pitchFamily="2" charset="-122"/>
            </a:endParaRPr>
          </a:p>
          <a:p>
            <a:pPr>
              <a:buFont typeface="Wingdings" pitchFamily="2" charset="2"/>
              <a:buNone/>
            </a:pPr>
            <a:r>
              <a:rPr lang="zh-CN" altLang="en-US" sz="1600" smtClean="0">
                <a:sym typeface="宋体" pitchFamily="2" charset="-122"/>
              </a:rPr>
              <a:t>    </a:t>
            </a:r>
            <a:endParaRPr lang="zh-CN" altLang="en-US" sz="1600" smtClean="0"/>
          </a:p>
          <a:p>
            <a:pPr>
              <a:buFont typeface="Wingdings" pitchFamily="2" charset="2"/>
              <a:buNone/>
            </a:pPr>
            <a:endParaRPr lang="en-US" altLang="zh-CN" sz="1600" smtClean="0"/>
          </a:p>
          <a:p>
            <a:pPr>
              <a:buFont typeface="Wingdings" pitchFamily="2" charset="2"/>
              <a:buNone/>
            </a:pPr>
            <a:endParaRPr lang="zh-CN" altLang="en-US" sz="1600" smtClean="0"/>
          </a:p>
          <a:p>
            <a:pPr>
              <a:buFont typeface="Wingdings" pitchFamily="2" charset="2"/>
              <a:buNone/>
            </a:pP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4033" name="标题 57345"/>
          <p:cNvSpPr>
            <a:spLocks noGrp="1" noChangeArrowheads="1"/>
          </p:cNvSpPr>
          <p:nvPr>
            <p:ph type="title"/>
          </p:nvPr>
        </p:nvSpPr>
        <p:spPr>
          <a:xfrm>
            <a:off x="16575" y="685872"/>
            <a:ext cx="7086600" cy="731838"/>
          </a:xfrm>
        </p:spPr>
        <p:txBody>
          <a:bodyPr/>
          <a:lstStyle/>
          <a:p>
            <a:r>
              <a:rPr lang="zh-CN" altLang="en-US" sz="3200" smtClean="0"/>
              <a:t>4.3运动控制与PID</a:t>
            </a:r>
          </a:p>
        </p:txBody>
      </p:sp>
      <p:graphicFrame>
        <p:nvGraphicFramePr>
          <p:cNvPr id="44035" name="对象 4"/>
          <p:cNvGraphicFramePr>
            <a:graphicFrameLocks noChangeAspect="1"/>
          </p:cNvGraphicFramePr>
          <p:nvPr>
            <p:extLst>
              <p:ext uri="{D42A27DB-BD31-4B8C-83A1-F6EECF244321}">
                <p14:modId xmlns:p14="http://schemas.microsoft.com/office/powerpoint/2010/main" val="1864675305"/>
              </p:ext>
            </p:extLst>
          </p:nvPr>
        </p:nvGraphicFramePr>
        <p:xfrm>
          <a:off x="576486" y="1391226"/>
          <a:ext cx="7550150" cy="4687887"/>
        </p:xfrm>
        <a:graphic>
          <a:graphicData uri="http://schemas.openxmlformats.org/presentationml/2006/ole">
            <mc:AlternateContent xmlns:mc="http://schemas.openxmlformats.org/markup-compatibility/2006">
              <mc:Choice xmlns:v="urn:schemas-microsoft-com:vml" Requires="v">
                <p:oleObj spid="_x0000_s44056" r:id="rId3" imgW="6735960" imgH="4809240" progId="Visio.Drawing.11">
                  <p:embed/>
                </p:oleObj>
              </mc:Choice>
              <mc:Fallback>
                <p:oleObj r:id="rId3" imgW="6735960" imgH="4809240" progId="Visio.Drawing.11">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486" y="1391226"/>
                        <a:ext cx="7550150" cy="468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44036" name="图片 6" descr="QQ截图201701091835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0850" y="6386513"/>
            <a:ext cx="27209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文本占位符 57346"/>
          <p:cNvSpPr>
            <a:spLocks noGrp="1" noChangeArrowheads="1"/>
          </p:cNvSpPr>
          <p:nvPr>
            <p:ph idx="1"/>
          </p:nvPr>
        </p:nvSpPr>
        <p:spPr>
          <a:xfrm>
            <a:off x="16580" y="1417710"/>
            <a:ext cx="9127419" cy="4419600"/>
          </a:xfrm>
        </p:spPr>
        <p:txBody>
          <a:bodyPr/>
          <a:lstStyle/>
          <a:p>
            <a:pPr>
              <a:buFont typeface="Wingdings" pitchFamily="2" charset="2"/>
              <a:buNone/>
            </a:pPr>
            <a:r>
              <a:rPr lang="en-US" altLang="zh-CN" sz="1600" smtClean="0">
                <a:solidFill>
                  <a:schemeClr val="tx2"/>
                </a:solidFill>
                <a:sym typeface="宋体" pitchFamily="2" charset="-122"/>
              </a:rPr>
              <a:t>    </a:t>
            </a:r>
            <a:r>
              <a:rPr lang="en-US" altLang="zh-CN" sz="1600" smtClean="0">
                <a:sym typeface="宋体" pitchFamily="2" charset="-122"/>
              </a:rPr>
              <a:t>      </a:t>
            </a:r>
            <a:r>
              <a:rPr lang="en-US" altLang="zh-CN" smtClean="0">
                <a:sym typeface="宋体" pitchFamily="2" charset="-122"/>
              </a:rPr>
              <a:t> </a:t>
            </a:r>
            <a:r>
              <a:rPr lang="en-US" altLang="zh-CN" sz="2400" smtClean="0">
                <a:sym typeface="宋体" pitchFamily="2" charset="-122"/>
              </a:rPr>
              <a:t> </a:t>
            </a:r>
            <a:r>
              <a:rPr lang="zh-CN" altLang="en-US" sz="2400" smtClean="0">
                <a:sym typeface="宋体" pitchFamily="2" charset="-122"/>
              </a:rPr>
              <a:t>以</a:t>
            </a:r>
            <a:r>
              <a:rPr lang="en-US" altLang="zh-CN" sz="2400" smtClean="0">
                <a:sym typeface="宋体" pitchFamily="2" charset="-122"/>
              </a:rPr>
              <a:t>12V</a:t>
            </a:r>
            <a:r>
              <a:rPr lang="zh-CN" altLang="en-US" sz="2400" smtClean="0">
                <a:sym typeface="宋体" pitchFamily="2" charset="-122"/>
              </a:rPr>
              <a:t>直流电机为例分析电机的正反转，L298N电机驱动芯片的电机控制引脚INPUT1,INPUT2,INPUT3,INPUT4分别接到了PIC16F873A单片机的PORT B通用输入/输出口上的RB0,RB1,RB2,RB3位,而电机控制的使能引脚ENABLE A和ENABLE B连接在了一起接到了PIC16F873A单片机的PORT B输入/输出口上的RB4位。OUTPUT1和OUTPUT2接左侧的电机，OUTPUT3和OUTPUT4接右侧电机。</a:t>
            </a:r>
            <a:endParaRPr lang="en-US" altLang="zh-CN" sz="2400" smtClean="0">
              <a:sym typeface="宋体" pitchFamily="2" charset="-122"/>
            </a:endParaRPr>
          </a:p>
          <a:p>
            <a:pPr>
              <a:buFont typeface="Wingdings" pitchFamily="2" charset="2"/>
              <a:buNone/>
            </a:pPr>
            <a:r>
              <a:rPr lang="zh-CN" altLang="en-US" sz="2400" smtClean="0">
                <a:sym typeface="宋体" pitchFamily="2" charset="-122"/>
              </a:rPr>
              <a:t>通过对PIC16F873A单片机PORT B输入/输出口进行编程，可以实现左右侧12V电机的正反转控制，进而控制机器人的运动状态。</a:t>
            </a:r>
            <a:r>
              <a:rPr lang="en-US" altLang="zh-CN" sz="2400" smtClean="0">
                <a:solidFill>
                  <a:schemeClr val="tx2"/>
                </a:solidFill>
                <a:sym typeface="宋体" pitchFamily="2" charset="-122"/>
              </a:rPr>
              <a:t> </a:t>
            </a:r>
            <a:r>
              <a:rPr lang="zh-CN" altLang="en-US" sz="2400" smtClean="0">
                <a:sym typeface="宋体" pitchFamily="2" charset="-122"/>
              </a:rPr>
              <a:t>如表</a:t>
            </a:r>
            <a:r>
              <a:rPr lang="en-US" altLang="zh-CN" sz="2400" smtClean="0">
                <a:sym typeface="宋体" pitchFamily="2" charset="-122"/>
              </a:rPr>
              <a:t>4-2</a:t>
            </a:r>
            <a:r>
              <a:rPr lang="zh-CN" altLang="en-US" sz="2400" smtClean="0">
                <a:sym typeface="宋体" pitchFamily="2" charset="-122"/>
              </a:rPr>
              <a:t>所示为PIC16F873A单片机PORT B口上RB0-RB4位为不同值时，左右侧电机和机器人的运行状态。</a:t>
            </a:r>
          </a:p>
          <a:p>
            <a:pPr>
              <a:buFont typeface="Wingdings" pitchFamily="2" charset="2"/>
              <a:buNone/>
            </a:pPr>
            <a:endParaRPr lang="zh-CN" altLang="en-US" sz="1600" smtClean="0">
              <a:sym typeface="宋体" pitchFamily="2" charset="-122"/>
            </a:endParaRP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5057" name="标题 57345"/>
          <p:cNvSpPr>
            <a:spLocks noGrp="1" noChangeArrowheads="1"/>
          </p:cNvSpPr>
          <p:nvPr>
            <p:ph type="title"/>
          </p:nvPr>
        </p:nvSpPr>
        <p:spPr>
          <a:xfrm>
            <a:off x="0" y="685872"/>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占位符 57346"/>
          <p:cNvSpPr>
            <a:spLocks noGrp="1" noChangeArrowheads="1"/>
          </p:cNvSpPr>
          <p:nvPr>
            <p:ph idx="1"/>
          </p:nvPr>
        </p:nvSpPr>
        <p:spPr>
          <a:xfrm>
            <a:off x="609600" y="2149475"/>
            <a:ext cx="7924800" cy="3946455"/>
          </a:xfrm>
        </p:spPr>
        <p:txBody>
          <a:bodyPr/>
          <a:lstStyle/>
          <a:p>
            <a:pPr>
              <a:buFont typeface="Wingdings" pitchFamily="2" charset="2"/>
              <a:buNone/>
            </a:pPr>
            <a:r>
              <a:rPr lang="en-US" altLang="zh-CN" sz="1600" smtClean="0">
                <a:solidFill>
                  <a:schemeClr val="tx2"/>
                </a:solidFill>
                <a:sym typeface="宋体" pitchFamily="2" charset="-122"/>
              </a:rPr>
              <a:t>    </a:t>
            </a:r>
            <a:endParaRPr lang="zh-CN" altLang="en-US" sz="1600" smtClean="0">
              <a:sym typeface="宋体" pitchFamily="2" charset="-122"/>
            </a:endParaRPr>
          </a:p>
          <a:p>
            <a:pPr>
              <a:buFont typeface="Wingdings" pitchFamily="2" charset="2"/>
              <a:buNone/>
            </a:pPr>
            <a:endParaRPr lang="zh-CN" altLang="en-US" sz="1600" smtClean="0">
              <a:sym typeface="宋体" pitchFamily="2" charset="-122"/>
            </a:endParaRPr>
          </a:p>
          <a:p>
            <a:pPr>
              <a:buFont typeface="Wingdings" pitchFamily="2" charset="2"/>
              <a:buNone/>
            </a:pPr>
            <a:endParaRPr lang="en-US" altLang="zh-CN" sz="1400" smtClean="0">
              <a:sym typeface="宋体" pitchFamily="2" charset="-122"/>
            </a:endParaRPr>
          </a:p>
          <a:p>
            <a:pPr>
              <a:buFont typeface="Wingdings" pitchFamily="2" charset="2"/>
              <a:buNone/>
            </a:pPr>
            <a:endParaRPr lang="en-US" altLang="zh-CN" sz="1600" smtClean="0">
              <a:sym typeface="宋体" pitchFamily="2" charset="-122"/>
            </a:endParaRPr>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r>
              <a:rPr lang="zh-CN" altLang="en-US" smtClean="0"/>
              <a:t>                                         表</a:t>
            </a:r>
            <a:r>
              <a:rPr lang="en-US" altLang="zh-CN" smtClean="0"/>
              <a:t>4-2     电机控制逻辑关系表   </a:t>
            </a:r>
            <a:r>
              <a:rPr lang="en-US" altLang="zh-CN" sz="24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6081" name="标题 57345"/>
          <p:cNvSpPr>
            <a:spLocks noGrp="1" noChangeArrowheads="1"/>
          </p:cNvSpPr>
          <p:nvPr>
            <p:ph type="title"/>
          </p:nvPr>
        </p:nvSpPr>
        <p:spPr>
          <a:xfrm>
            <a:off x="3327" y="681831"/>
            <a:ext cx="7086600" cy="731838"/>
          </a:xfrm>
        </p:spPr>
        <p:txBody>
          <a:bodyPr/>
          <a:lstStyle/>
          <a:p>
            <a:r>
              <a:rPr lang="zh-CN" altLang="en-US" sz="3200" smtClean="0"/>
              <a:t>4.3运动控制与PID</a:t>
            </a:r>
          </a:p>
        </p:txBody>
      </p:sp>
      <p:graphicFrame>
        <p:nvGraphicFramePr>
          <p:cNvPr id="2" name="表格 1"/>
          <p:cNvGraphicFramePr/>
          <p:nvPr>
            <p:extLst>
              <p:ext uri="{D42A27DB-BD31-4B8C-83A1-F6EECF244321}">
                <p14:modId xmlns:p14="http://schemas.microsoft.com/office/powerpoint/2010/main" val="652905124"/>
              </p:ext>
            </p:extLst>
          </p:nvPr>
        </p:nvGraphicFramePr>
        <p:xfrm>
          <a:off x="914496" y="1600248"/>
          <a:ext cx="6705422" cy="3124120"/>
        </p:xfrm>
        <a:graphic>
          <a:graphicData uri="http://schemas.openxmlformats.org/drawingml/2006/table">
            <a:tbl>
              <a:tblPr firstRow="1" bandRow="1">
                <a:tableStyleId>{5940675A-B579-460E-94D1-54222C63F5DA}</a:tableStyleId>
              </a:tblPr>
              <a:tblGrid>
                <a:gridCol w="467971">
                  <a:extLst>
                    <a:ext uri="{9D8B030D-6E8A-4147-A177-3AD203B41FA5}">
                      <a16:colId xmlns:a16="http://schemas.microsoft.com/office/drawing/2014/main" val="20000"/>
                    </a:ext>
                  </a:extLst>
                </a:gridCol>
                <a:gridCol w="519968">
                  <a:extLst>
                    <a:ext uri="{9D8B030D-6E8A-4147-A177-3AD203B41FA5}">
                      <a16:colId xmlns:a16="http://schemas.microsoft.com/office/drawing/2014/main" val="20001"/>
                    </a:ext>
                  </a:extLst>
                </a:gridCol>
                <a:gridCol w="519968">
                  <a:extLst>
                    <a:ext uri="{9D8B030D-6E8A-4147-A177-3AD203B41FA5}">
                      <a16:colId xmlns:a16="http://schemas.microsoft.com/office/drawing/2014/main" val="20002"/>
                    </a:ext>
                  </a:extLst>
                </a:gridCol>
                <a:gridCol w="519968">
                  <a:extLst>
                    <a:ext uri="{9D8B030D-6E8A-4147-A177-3AD203B41FA5}">
                      <a16:colId xmlns:a16="http://schemas.microsoft.com/office/drawing/2014/main" val="20003"/>
                    </a:ext>
                  </a:extLst>
                </a:gridCol>
                <a:gridCol w="519968">
                  <a:extLst>
                    <a:ext uri="{9D8B030D-6E8A-4147-A177-3AD203B41FA5}">
                      <a16:colId xmlns:a16="http://schemas.microsoft.com/office/drawing/2014/main" val="20004"/>
                    </a:ext>
                  </a:extLst>
                </a:gridCol>
                <a:gridCol w="909944">
                  <a:extLst>
                    <a:ext uri="{9D8B030D-6E8A-4147-A177-3AD203B41FA5}">
                      <a16:colId xmlns:a16="http://schemas.microsoft.com/office/drawing/2014/main" val="20005"/>
                    </a:ext>
                  </a:extLst>
                </a:gridCol>
                <a:gridCol w="909944">
                  <a:extLst>
                    <a:ext uri="{9D8B030D-6E8A-4147-A177-3AD203B41FA5}">
                      <a16:colId xmlns:a16="http://schemas.microsoft.com/office/drawing/2014/main" val="20006"/>
                    </a:ext>
                  </a:extLst>
                </a:gridCol>
                <a:gridCol w="2337691">
                  <a:extLst>
                    <a:ext uri="{9D8B030D-6E8A-4147-A177-3AD203B41FA5}">
                      <a16:colId xmlns:a16="http://schemas.microsoft.com/office/drawing/2014/main" val="20007"/>
                    </a:ext>
                  </a:extLst>
                </a:gridCol>
              </a:tblGrid>
              <a:tr h="520414">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RB4</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RB3</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RB2</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RB1</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RB0</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左侧电机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右侧电机</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机器人运动状态</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21232">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正转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正转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前进</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14">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反转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反转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后退</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14">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反转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正转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左转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21232">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H</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正转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反转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右转</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20414">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L</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altLang="zh-CN" sz="1200" b="0" u="none">
                          <a:latin typeface="宋体" panose="02010600030101010101" pitchFamily="2" charset="-122"/>
                          <a:ea typeface="宋体" panose="02010600030101010101" pitchFamily="2" charset="-122"/>
                          <a:cs typeface="宋体" panose="02010600030101010101" pitchFamily="2" charset="-122"/>
                        </a:rPr>
                        <a:t>X</a:t>
                      </a:r>
                      <a:endParaRPr lang="zh-CN" altLang="en-US" sz="1200" b="0" u="none">
                        <a:latin typeface="宋体" panose="02010600030101010101" pitchFamily="2" charset="-122"/>
                        <a:ea typeface="宋体" panose="02010600030101010101" pitchFamily="2" charset="-122"/>
                        <a:cs typeface="宋体" panose="02010600030101010101" pitchFamily="2" charset="-122"/>
                      </a:endParaRP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停止</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停止</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zh-CN" altLang="en-US" sz="1200" b="0" u="none">
                          <a:latin typeface="宋体" panose="02010600030101010101" pitchFamily="2" charset="-122"/>
                          <a:ea typeface="宋体" panose="02010600030101010101" pitchFamily="2" charset="-122"/>
                          <a:cs typeface="宋体" panose="02010600030101010101" pitchFamily="2" charset="-122"/>
                        </a:rPr>
                        <a:t>停止</a:t>
                      </a:r>
                    </a:p>
                  </a:txBody>
                  <a:tcPr marL="0" marR="0" marT="0" marB="1">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占位符 57346"/>
          <p:cNvSpPr>
            <a:spLocks noGrp="1"/>
          </p:cNvSpPr>
          <p:nvPr>
            <p:ph idx="1"/>
          </p:nvPr>
        </p:nvSpPr>
        <p:spPr>
          <a:xfrm>
            <a:off x="457308" y="1444248"/>
            <a:ext cx="7924800" cy="4419600"/>
          </a:xfrm>
        </p:spPr>
        <p:txBody>
          <a:bodyPr/>
          <a:lstStyle/>
          <a:p>
            <a:pPr>
              <a:buFont typeface="Wingdings" pitchFamily="2" charset="2"/>
              <a:buNone/>
            </a:pPr>
            <a:r>
              <a:rPr lang="en-US" altLang="zh-CN" sz="2400" b="1" smtClean="0">
                <a:solidFill>
                  <a:schemeClr val="tx2"/>
                </a:solidFill>
                <a:sym typeface="宋体" pitchFamily="2" charset="-122"/>
              </a:rPr>
              <a:t>    4.3.2 经典PID控制 </a:t>
            </a:r>
            <a:r>
              <a:rPr lang="en-US" altLang="zh-CN" sz="2400" b="1" smtClean="0">
                <a:sym typeface="宋体" pitchFamily="2" charset="-122"/>
              </a:rPr>
              <a:t>    </a:t>
            </a:r>
          </a:p>
          <a:p>
            <a:pPr>
              <a:lnSpc>
                <a:spcPct val="150000"/>
              </a:lnSpc>
              <a:buClr>
                <a:schemeClr val="accent2"/>
              </a:buClr>
              <a:buFont typeface="Wingdings" pitchFamily="2" charset="2"/>
              <a:buChar char="o"/>
            </a:pPr>
            <a:r>
              <a:rPr lang="en-US" altLang="zh-CN" sz="2400" smtClean="0">
                <a:sym typeface="宋体" pitchFamily="2" charset="-122"/>
              </a:rPr>
              <a:t>    </a:t>
            </a:r>
            <a:r>
              <a:rPr lang="en-US" altLang="zh-CN" sz="2400" smtClean="0"/>
              <a:t>   </a:t>
            </a:r>
            <a:r>
              <a:rPr lang="en-US" sz="2400" b="1" smtClean="0">
                <a:latin typeface="楷体_GB2312" pitchFamily="1" charset="-122"/>
                <a:ea typeface="楷体_GB2312" pitchFamily="1" charset="-122"/>
                <a:sym typeface="楷体_GB2312" pitchFamily="1" charset="-122"/>
              </a:rPr>
              <a:t>PID </a:t>
            </a:r>
            <a:r>
              <a:rPr lang="zh-CN" altLang="en-US" sz="2400" b="1" smtClean="0">
                <a:latin typeface="楷体_GB2312" pitchFamily="1" charset="-122"/>
                <a:ea typeface="楷体_GB2312" pitchFamily="1" charset="-122"/>
                <a:sym typeface="楷体_GB2312" pitchFamily="1" charset="-122"/>
              </a:rPr>
              <a:t>控制是比例积分微分控制</a:t>
            </a:r>
          </a:p>
          <a:p>
            <a:pPr marL="908050" lvl="1" indent="-436563">
              <a:lnSpc>
                <a:spcPct val="150000"/>
              </a:lnSpc>
              <a:buClr>
                <a:schemeClr val="accent2"/>
              </a:buClr>
            </a:pPr>
            <a:r>
              <a:rPr lang="zh-CN" altLang="en-US" sz="2400" b="1" smtClean="0">
                <a:latin typeface="楷体_GB2312" pitchFamily="1" charset="-122"/>
                <a:ea typeface="楷体_GB2312" pitchFamily="1" charset="-122"/>
                <a:sym typeface="楷体_GB2312" pitchFamily="1" charset="-122"/>
              </a:rPr>
              <a:t>（</a:t>
            </a:r>
            <a:r>
              <a:rPr lang="en-US" sz="2400" b="1" smtClean="0">
                <a:latin typeface="楷体_GB2312" pitchFamily="1" charset="-122"/>
                <a:ea typeface="楷体_GB2312" pitchFamily="1" charset="-122"/>
                <a:sym typeface="楷体_GB2312" pitchFamily="1" charset="-122"/>
              </a:rPr>
              <a:t>Proportional-Integral-Differential</a:t>
            </a:r>
            <a:r>
              <a:rPr lang="zh-CN" altLang="en-US" sz="2400" b="1" smtClean="0">
                <a:latin typeface="楷体_GB2312" pitchFamily="1" charset="-122"/>
                <a:ea typeface="楷体_GB2312" pitchFamily="1" charset="-122"/>
                <a:sym typeface="楷体_GB2312" pitchFamily="1" charset="-122"/>
              </a:rPr>
              <a:t>）</a:t>
            </a:r>
          </a:p>
          <a:p>
            <a:pPr algn="just">
              <a:lnSpc>
                <a:spcPct val="150000"/>
              </a:lnSpc>
              <a:buClr>
                <a:schemeClr val="accent2"/>
              </a:buClr>
              <a:buFont typeface="Wingdings" pitchFamily="2" charset="2"/>
              <a:buChar char="o"/>
            </a:pPr>
            <a:r>
              <a:rPr lang="zh-CN" altLang="en-US" sz="2400" b="1" smtClean="0">
                <a:latin typeface="楷体_GB2312" pitchFamily="1" charset="-122"/>
                <a:ea typeface="楷体_GB2312" pitchFamily="1" charset="-122"/>
                <a:sym typeface="楷体_GB2312" pitchFamily="1" charset="-122"/>
              </a:rPr>
              <a:t>历史最久、应用最广，适应性最强的控制方式</a:t>
            </a:r>
          </a:p>
          <a:p>
            <a:pPr algn="just">
              <a:lnSpc>
                <a:spcPct val="150000"/>
              </a:lnSpc>
              <a:buClr>
                <a:schemeClr val="accent2"/>
              </a:buClr>
              <a:buFont typeface="Wingdings" pitchFamily="2" charset="2"/>
              <a:buChar char="o"/>
            </a:pPr>
            <a:r>
              <a:rPr lang="zh-CN" altLang="en-US" sz="2400" b="1" smtClean="0">
                <a:latin typeface="楷体_GB2312" pitchFamily="1" charset="-122"/>
                <a:ea typeface="楷体_GB2312" pitchFamily="1" charset="-122"/>
                <a:sym typeface="楷体_GB2312" pitchFamily="1" charset="-122"/>
              </a:rPr>
              <a:t>在工业生产过程中，</a:t>
            </a:r>
            <a:r>
              <a:rPr lang="en-US" sz="2400" b="1" smtClean="0">
                <a:latin typeface="楷体_GB2312" pitchFamily="1" charset="-122"/>
                <a:ea typeface="楷体_GB2312" pitchFamily="1" charset="-122"/>
                <a:sym typeface="楷体_GB2312" pitchFamily="1" charset="-122"/>
              </a:rPr>
              <a:t>PID</a:t>
            </a:r>
            <a:r>
              <a:rPr lang="zh-CN" altLang="en-US" sz="2400" b="1" smtClean="0">
                <a:latin typeface="楷体_GB2312" pitchFamily="1" charset="-122"/>
                <a:ea typeface="楷体_GB2312" pitchFamily="1" charset="-122"/>
                <a:sym typeface="楷体_GB2312" pitchFamily="1" charset="-122"/>
              </a:rPr>
              <a:t>控制算法占</a:t>
            </a:r>
            <a:r>
              <a:rPr lang="en-US" sz="2400" b="1" smtClean="0">
                <a:latin typeface="楷体_GB2312" pitchFamily="1" charset="-122"/>
                <a:ea typeface="楷体_GB2312" pitchFamily="1" charset="-122"/>
                <a:sym typeface="楷体_GB2312" pitchFamily="1" charset="-122"/>
              </a:rPr>
              <a:t>85%</a:t>
            </a:r>
            <a:r>
              <a:rPr lang="zh-CN" altLang="en-US" sz="2400" b="1" smtClean="0">
                <a:latin typeface="楷体_GB2312" pitchFamily="1" charset="-122"/>
                <a:ea typeface="楷体_GB2312" pitchFamily="1" charset="-122"/>
                <a:sym typeface="楷体_GB2312" pitchFamily="1" charset="-122"/>
              </a:rPr>
              <a:t>～</a:t>
            </a:r>
            <a:r>
              <a:rPr lang="en-US" sz="2400" b="1" smtClean="0">
                <a:latin typeface="楷体_GB2312" pitchFamily="1" charset="-122"/>
                <a:ea typeface="楷体_GB2312" pitchFamily="1" charset="-122"/>
                <a:sym typeface="楷体_GB2312" pitchFamily="1" charset="-122"/>
              </a:rPr>
              <a:t>90%</a:t>
            </a:r>
          </a:p>
          <a:p>
            <a:pPr algn="just">
              <a:lnSpc>
                <a:spcPct val="150000"/>
              </a:lnSpc>
              <a:buClr>
                <a:schemeClr val="accent2"/>
              </a:buClr>
              <a:buFont typeface="Wingdings" pitchFamily="2" charset="2"/>
              <a:buChar char="o"/>
            </a:pPr>
            <a:r>
              <a:rPr lang="zh-CN" altLang="en-US" sz="2400" b="1" smtClean="0">
                <a:latin typeface="楷体_GB2312" pitchFamily="1" charset="-122"/>
                <a:ea typeface="楷体_GB2312" pitchFamily="1" charset="-122"/>
                <a:sym typeface="楷体_GB2312" pitchFamily="1" charset="-122"/>
              </a:rPr>
              <a:t>PID控制器由比例单位(P)、积分单位(I)和微分单元(D),其输入e(t)与输出u(t)的关系为u(t)=f[e(t)]</a:t>
            </a:r>
            <a:endParaRPr lang="en-US" altLang="zh-CN" sz="2400" smtClean="0"/>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7105" name="标题 57345"/>
          <p:cNvSpPr>
            <a:spLocks noGrp="1" noChangeArrowheads="1"/>
          </p:cNvSpPr>
          <p:nvPr>
            <p:ph type="title"/>
          </p:nvPr>
        </p:nvSpPr>
        <p:spPr>
          <a:xfrm>
            <a:off x="0" y="685872"/>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文本占位符 57346"/>
          <p:cNvSpPr>
            <a:spLocks noGrp="1" noChangeArrowheads="1"/>
          </p:cNvSpPr>
          <p:nvPr>
            <p:ph idx="1"/>
          </p:nvPr>
        </p:nvSpPr>
        <p:spPr>
          <a:xfrm>
            <a:off x="609600" y="2149475"/>
            <a:ext cx="7924800" cy="4419600"/>
          </a:xfrm>
        </p:spPr>
        <p:txBody>
          <a:bodyPr/>
          <a:lstStyle/>
          <a:p>
            <a:pPr>
              <a:buFont typeface="Wingdings" pitchFamily="2" charset="2"/>
              <a:buNone/>
            </a:pPr>
            <a:r>
              <a:rPr lang="en-US" altLang="zh-CN" sz="1600" smtClean="0">
                <a:sym typeface="宋体" pitchFamily="2" charset="-122"/>
              </a:rPr>
              <a:t>       </a:t>
            </a: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8129" name="标题 57345"/>
          <p:cNvSpPr>
            <a:spLocks noGrp="1" noChangeArrowheads="1"/>
          </p:cNvSpPr>
          <p:nvPr>
            <p:ph type="title"/>
          </p:nvPr>
        </p:nvSpPr>
        <p:spPr>
          <a:xfrm>
            <a:off x="0" y="609674"/>
            <a:ext cx="7086600" cy="731838"/>
          </a:xfrm>
        </p:spPr>
        <p:txBody>
          <a:bodyPr/>
          <a:lstStyle/>
          <a:p>
            <a:r>
              <a:rPr lang="zh-CN" altLang="en-US" sz="3200" smtClean="0"/>
              <a:t>4.3运动控制与PID</a:t>
            </a:r>
          </a:p>
        </p:txBody>
      </p:sp>
      <p:pic>
        <p:nvPicPr>
          <p:cNvPr id="48131"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35" y="1341512"/>
            <a:ext cx="8688238" cy="4754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文本占位符 57346"/>
          <p:cNvSpPr>
            <a:spLocks noGrp="1" noChangeArrowheads="1"/>
          </p:cNvSpPr>
          <p:nvPr>
            <p:ph idx="1"/>
          </p:nvPr>
        </p:nvSpPr>
        <p:spPr>
          <a:xfrm>
            <a:off x="381110" y="1341512"/>
            <a:ext cx="7924800" cy="4419600"/>
          </a:xfrm>
        </p:spPr>
        <p:txBody>
          <a:bodyPr/>
          <a:lstStyle/>
          <a:p>
            <a:pPr>
              <a:buFont typeface="Wingdings" pitchFamily="2" charset="2"/>
              <a:buNone/>
            </a:pPr>
            <a:r>
              <a:rPr lang="en-US" altLang="zh-CN" sz="1600" smtClean="0">
                <a:sym typeface="宋体" pitchFamily="2" charset="-122"/>
              </a:rPr>
              <a:t>       </a:t>
            </a:r>
            <a:r>
              <a:rPr lang="en-US" altLang="zh-CN" sz="1600" smtClean="0"/>
              <a:t>   </a:t>
            </a:r>
            <a:r>
              <a:rPr lang="zh-CN" altLang="en-US" sz="2400" b="1" smtClean="0">
                <a:solidFill>
                  <a:srgbClr val="3333FF"/>
                </a:solidFill>
                <a:latin typeface="楷体" pitchFamily="49" charset="-122"/>
                <a:ea typeface="楷体" pitchFamily="49" charset="-122"/>
                <a:sym typeface="Arial" pitchFamily="34" charset="0"/>
              </a:rPr>
              <a:t>比例控制</a:t>
            </a:r>
          </a:p>
          <a:p>
            <a:pPr>
              <a:buFont typeface="Wingdings" pitchFamily="2" charset="2"/>
              <a:buNone/>
            </a:pPr>
            <a:r>
              <a:rPr lang="zh-CN" altLang="en-US" b="1" smtClean="0">
                <a:solidFill>
                  <a:srgbClr val="3333FF"/>
                </a:solidFill>
                <a:latin typeface="楷体" pitchFamily="49" charset="-122"/>
                <a:ea typeface="楷体" pitchFamily="49" charset="-122"/>
                <a:sym typeface="Arial" pitchFamily="34" charset="0"/>
              </a:rPr>
              <a:t>   </a:t>
            </a:r>
            <a:r>
              <a:rPr lang="zh-CN" altLang="zh-CN" sz="2400" smtClean="0">
                <a:latin typeface="楷体_GB2312" pitchFamily="1" charset="-122"/>
                <a:ea typeface="楷体_GB2312" pitchFamily="1" charset="-122"/>
              </a:rPr>
              <a:t>当控制器的输出变化量</a:t>
            </a:r>
            <a:r>
              <a:rPr lang="zh-CN" altLang="en-US" sz="2400" smtClean="0">
                <a:latin typeface="楷体_GB2312" pitchFamily="1" charset="-122"/>
                <a:ea typeface="楷体_GB2312" pitchFamily="1" charset="-122"/>
                <a:sym typeface="Arial" pitchFamily="34" charset="0"/>
              </a:rPr>
              <a:t>Δ</a:t>
            </a:r>
            <a:r>
              <a:rPr lang="en-US" altLang="zh-CN" sz="2400" smtClean="0">
                <a:latin typeface="楷体_GB2312" pitchFamily="1" charset="-122"/>
                <a:ea typeface="楷体_GB2312" pitchFamily="1" charset="-122"/>
                <a:sym typeface="Arial" pitchFamily="34" charset="0"/>
              </a:rPr>
              <a:t>u </a:t>
            </a:r>
            <a:r>
              <a:rPr lang="zh-CN" altLang="en-US" sz="2400" smtClean="0">
                <a:latin typeface="楷体_GB2312" pitchFamily="1" charset="-122"/>
                <a:ea typeface="楷体_GB2312" pitchFamily="1" charset="-122"/>
                <a:sym typeface="Arial" pitchFamily="34" charset="0"/>
              </a:rPr>
              <a:t>与输入偏差</a:t>
            </a:r>
            <a:r>
              <a:rPr lang="en-US" altLang="zh-CN" sz="2400" smtClean="0">
                <a:latin typeface="楷体_GB2312" pitchFamily="1" charset="-122"/>
                <a:ea typeface="楷体_GB2312" pitchFamily="1" charset="-122"/>
                <a:sym typeface="Arial" pitchFamily="34" charset="0"/>
              </a:rPr>
              <a:t>e</a:t>
            </a:r>
            <a:r>
              <a:rPr lang="zh-CN" altLang="en-US" sz="2400" smtClean="0">
                <a:latin typeface="楷体_GB2312" pitchFamily="1" charset="-122"/>
                <a:ea typeface="楷体_GB2312" pitchFamily="1" charset="-122"/>
                <a:sym typeface="Arial" pitchFamily="34" charset="0"/>
              </a:rPr>
              <a:t>成比例时，就构成了比例控制规律</a:t>
            </a:r>
            <a:r>
              <a:rPr lang="en-US" altLang="zh-CN" sz="2400" smtClean="0">
                <a:latin typeface="楷体_GB2312" pitchFamily="1" charset="-122"/>
                <a:ea typeface="楷体_GB2312" pitchFamily="1" charset="-122"/>
                <a:sym typeface="Arial" pitchFamily="34" charset="0"/>
              </a:rPr>
              <a:t>(P)</a:t>
            </a:r>
            <a:r>
              <a:rPr lang="zh-CN" altLang="en-US" sz="2400" smtClean="0">
                <a:latin typeface="楷体_GB2312" pitchFamily="1" charset="-122"/>
                <a:ea typeface="楷体_GB2312" pitchFamily="1" charset="-122"/>
                <a:sym typeface="Arial" pitchFamily="34" charset="0"/>
              </a:rPr>
              <a:t>，其数学表达式为：</a:t>
            </a:r>
          </a:p>
          <a:p>
            <a:pPr>
              <a:buFont typeface="Wingdings" pitchFamily="2" charset="2"/>
              <a:buNone/>
            </a:pPr>
            <a:endParaRPr lang="zh-CN" altLang="en-US" sz="1600" b="1" smtClean="0">
              <a:solidFill>
                <a:srgbClr val="3333FF"/>
              </a:solidFill>
              <a:latin typeface="楷体" pitchFamily="49" charset="-122"/>
              <a:ea typeface="楷体" pitchFamily="49" charset="-122"/>
              <a:sym typeface="Arial" pitchFamily="34" charset="0"/>
            </a:endParaRP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marL="908050" lvl="1" indent="-436563">
              <a:lnSpc>
                <a:spcPct val="150000"/>
              </a:lnSpc>
              <a:buClr>
                <a:schemeClr val="accent2"/>
              </a:buClr>
              <a:buFont typeface="Wingdings" pitchFamily="2" charset="2"/>
              <a:buNone/>
            </a:pPr>
            <a:r>
              <a:rPr lang="en-US" altLang="zh-CN" sz="1600" smtClean="0">
                <a:solidFill>
                  <a:srgbClr val="FF0000"/>
                </a:solidFill>
              </a:rPr>
              <a:t>                         </a:t>
            </a:r>
            <a:r>
              <a:rPr lang="en-US" altLang="zh-CN" sz="2000" smtClean="0">
                <a:solidFill>
                  <a:srgbClr val="FF0000"/>
                </a:solidFill>
              </a:rPr>
              <a:t>     </a:t>
            </a:r>
            <a:r>
              <a:rPr lang="zh-CN" altLang="en-US" sz="2000" smtClean="0">
                <a:latin typeface="楷体" pitchFamily="49" charset="-122"/>
                <a:ea typeface="楷体" pitchFamily="49" charset="-122"/>
              </a:rPr>
              <a:t>式中，</a:t>
            </a:r>
            <a:r>
              <a:rPr lang="zh-CN" altLang="en-US" sz="2000" smtClean="0">
                <a:latin typeface="楷体" pitchFamily="49" charset="-122"/>
                <a:ea typeface="楷体" pitchFamily="49" charset="-122"/>
                <a:sym typeface="Arial" pitchFamily="34" charset="0"/>
              </a:rPr>
              <a:t>Δu</a:t>
            </a:r>
            <a:r>
              <a:rPr lang="zh-CN" altLang="en-US" sz="2000" smtClean="0">
                <a:latin typeface="楷体" pitchFamily="49" charset="-122"/>
                <a:ea typeface="楷体" pitchFamily="49" charset="-122"/>
              </a:rPr>
              <a:t> </a:t>
            </a:r>
            <a:r>
              <a:rPr lang="en-US" sz="2000" smtClean="0">
                <a:latin typeface="楷体" pitchFamily="49" charset="-122"/>
                <a:ea typeface="楷体" pitchFamily="49" charset="-122"/>
              </a:rPr>
              <a:t>——</a:t>
            </a:r>
            <a:r>
              <a:rPr lang="zh-CN" altLang="en-US" sz="2000" smtClean="0">
                <a:latin typeface="楷体" pitchFamily="49" charset="-122"/>
                <a:ea typeface="楷体" pitchFamily="49" charset="-122"/>
              </a:rPr>
              <a:t>比例调节器的输出变化量；</a:t>
            </a:r>
          </a:p>
          <a:p>
            <a:pPr marL="908050" lvl="1" indent="-436563">
              <a:lnSpc>
                <a:spcPct val="150000"/>
              </a:lnSpc>
              <a:buClr>
                <a:schemeClr val="accent2"/>
              </a:buClr>
              <a:buFont typeface="Wingdings" pitchFamily="2" charset="2"/>
              <a:buNone/>
            </a:pPr>
            <a:r>
              <a:rPr lang="zh-CN" altLang="en-US" sz="2000" smtClean="0">
                <a:latin typeface="楷体" pitchFamily="49" charset="-122"/>
                <a:ea typeface="楷体" pitchFamily="49" charset="-122"/>
              </a:rPr>
              <a:t>	                  e </a:t>
            </a:r>
            <a:r>
              <a:rPr lang="en-US" sz="2000" smtClean="0">
                <a:latin typeface="楷体" pitchFamily="49" charset="-122"/>
                <a:ea typeface="楷体" pitchFamily="49" charset="-122"/>
              </a:rPr>
              <a:t>——</a:t>
            </a:r>
            <a:r>
              <a:rPr lang="zh-CN" altLang="en-US" sz="2000" smtClean="0">
                <a:latin typeface="楷体" pitchFamily="49" charset="-122"/>
                <a:ea typeface="楷体" pitchFamily="49" charset="-122"/>
              </a:rPr>
              <a:t>比例调节器的输入信号；</a:t>
            </a:r>
          </a:p>
          <a:p>
            <a:pPr marL="908050" lvl="1" indent="-436563">
              <a:lnSpc>
                <a:spcPct val="150000"/>
              </a:lnSpc>
              <a:buClr>
                <a:schemeClr val="accent2"/>
              </a:buClr>
              <a:buFont typeface="Wingdings" pitchFamily="2" charset="2"/>
              <a:buNone/>
            </a:pPr>
            <a:r>
              <a:rPr lang="zh-CN" altLang="en-US" sz="2000" smtClean="0">
                <a:latin typeface="楷体" pitchFamily="49" charset="-122"/>
                <a:ea typeface="楷体" pitchFamily="49" charset="-122"/>
              </a:rPr>
              <a:t>                     K</a:t>
            </a:r>
            <a:r>
              <a:rPr lang="zh-CN" altLang="en-US" sz="2000" baseline="-25000" smtClean="0">
                <a:latin typeface="楷体" pitchFamily="49" charset="-122"/>
                <a:ea typeface="楷体" pitchFamily="49" charset="-122"/>
              </a:rPr>
              <a:t>C </a:t>
            </a:r>
            <a:r>
              <a:rPr lang="en-US" sz="2000" smtClean="0">
                <a:latin typeface="楷体" pitchFamily="49" charset="-122"/>
                <a:ea typeface="楷体" pitchFamily="49" charset="-122"/>
              </a:rPr>
              <a:t>——</a:t>
            </a:r>
            <a:r>
              <a:rPr lang="zh-CN" altLang="en-US" sz="2000" smtClean="0">
                <a:latin typeface="楷体" pitchFamily="49" charset="-122"/>
                <a:ea typeface="楷体" pitchFamily="49" charset="-122"/>
              </a:rPr>
              <a:t>比例调节器的比例系数。</a:t>
            </a:r>
          </a:p>
          <a:p>
            <a:pPr>
              <a:buFont typeface="Wingdings" pitchFamily="2" charset="2"/>
              <a:buNone/>
            </a:pPr>
            <a:endParaRPr lang="zh-CN" altLang="en-US" sz="1200" smtClean="0">
              <a:solidFill>
                <a:srgbClr val="FF0000"/>
              </a:solidFill>
            </a:endParaRPr>
          </a:p>
          <a:p>
            <a:pPr>
              <a:buFont typeface="Wingdings" pitchFamily="2" charset="2"/>
              <a:buNone/>
            </a:pPr>
            <a:r>
              <a:rPr lang="zh-CN" altLang="en-US" sz="1600" smtClean="0"/>
              <a:t>        </a:t>
            </a: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49153" name="标题 57345"/>
          <p:cNvSpPr>
            <a:spLocks noGrp="1" noChangeArrowheads="1"/>
          </p:cNvSpPr>
          <p:nvPr>
            <p:ph type="title"/>
          </p:nvPr>
        </p:nvSpPr>
        <p:spPr>
          <a:xfrm>
            <a:off x="19908" y="609674"/>
            <a:ext cx="7086600" cy="731838"/>
          </a:xfrm>
        </p:spPr>
        <p:txBody>
          <a:bodyPr/>
          <a:lstStyle/>
          <a:p>
            <a:r>
              <a:rPr lang="zh-CN" altLang="en-US" sz="3200" smtClean="0"/>
              <a:t>4.3运动控制与PID</a:t>
            </a:r>
          </a:p>
        </p:txBody>
      </p:sp>
      <p:graphicFrame>
        <p:nvGraphicFramePr>
          <p:cNvPr id="9222" name="对象 9221"/>
          <p:cNvGraphicFramePr>
            <a:graphicFrameLocks noChangeAspect="1"/>
          </p:cNvGraphicFramePr>
          <p:nvPr>
            <p:extLst>
              <p:ext uri="{D42A27DB-BD31-4B8C-83A1-F6EECF244321}">
                <p14:modId xmlns:p14="http://schemas.microsoft.com/office/powerpoint/2010/main" val="1568981205"/>
              </p:ext>
            </p:extLst>
          </p:nvPr>
        </p:nvGraphicFramePr>
        <p:xfrm>
          <a:off x="2514654" y="2514624"/>
          <a:ext cx="2336800" cy="873125"/>
        </p:xfrm>
        <a:graphic>
          <a:graphicData uri="http://schemas.openxmlformats.org/presentationml/2006/ole">
            <mc:AlternateContent xmlns:mc="http://schemas.openxmlformats.org/markup-compatibility/2006">
              <mc:Choice xmlns:v="urn:schemas-microsoft-com:vml" Requires="v">
                <p:oleObj spid="_x0000_s49175" r:id="rId3" imgW="623799" imgH="229232" progId="Equation.3">
                  <p:embed/>
                </p:oleObj>
              </mc:Choice>
              <mc:Fallback>
                <p:oleObj r:id="rId3" imgW="623799" imgH="229232" progId="Equation.3">
                  <p:embed/>
                  <p:pic>
                    <p:nvPicPr>
                      <p:cNvPr id="0" name="对象 92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54" y="2514624"/>
                        <a:ext cx="2336800"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box(in)">
                                      <p:cBhvr>
                                        <p:cTn id="7" dur="2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157825F8-71AB-4978-B426-B3D59555812D}"/>
              </a:ext>
            </a:extLst>
          </p:cNvPr>
          <p:cNvSpPr txBox="1">
            <a:spLocks noChangeArrowheads="1"/>
          </p:cNvSpPr>
          <p:nvPr/>
        </p:nvSpPr>
        <p:spPr bwMode="auto">
          <a:xfrm>
            <a:off x="156265" y="757177"/>
            <a:ext cx="553998" cy="326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Times New Roman" panose="02020603050405020304" pitchFamily="18" charset="0"/>
              <a:buChar char="†"/>
              <a:tabLst/>
              <a:defRPr/>
            </a:pPr>
            <a:r>
              <a:rPr kumimoji="0" lang="zh-CN" altLang="en-US" sz="2400" b="1"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cs typeface="Arial" panose="020B0604020202020204" pitchFamily="34" charset="0"/>
              </a:rPr>
              <a:t>机器人驱动器类型</a:t>
            </a:r>
          </a:p>
        </p:txBody>
      </p:sp>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3</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3" name="直接连接符 2"/>
          <p:cNvCxnSpPr/>
          <p:nvPr/>
        </p:nvCxnSpPr>
        <p:spPr>
          <a:xfrm>
            <a:off x="0" y="47667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矩形 1">
            <a:extLst>
              <a:ext uri="{FF2B5EF4-FFF2-40B4-BE49-F238E27FC236}">
                <a16:creationId xmlns:a16="http://schemas.microsoft.com/office/drawing/2014/main" id="{828B5E5F-A2F8-4E89-B5A2-ED815F96E05D}"/>
              </a:ext>
            </a:extLst>
          </p:cNvPr>
          <p:cNvSpPr>
            <a:spLocks noChangeArrowheads="1"/>
          </p:cNvSpPr>
          <p:nvPr/>
        </p:nvSpPr>
        <p:spPr bwMode="auto">
          <a:xfrm>
            <a:off x="683568" y="548680"/>
            <a:ext cx="1877434" cy="50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电气驱动</a:t>
            </a:r>
            <a:endParaRPr kumimoji="0" lang="en-US" altLang="zh-CN"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6" name="Picture 2" descr="https://timgsa.baidu.com/timg?image&amp;quality=80&amp;size=b9999_10000&amp;sec=1510998566172&amp;di=b135dbda36e9727fb6d73713349fc67b&amp;imgtype=0&amp;src=http%3A%2F%2Fwww.kc-irobot.com%2FUploadFiles%2F20151217104522761.jpg">
            <a:extLst>
              <a:ext uri="{FF2B5EF4-FFF2-40B4-BE49-F238E27FC236}">
                <a16:creationId xmlns:a16="http://schemas.microsoft.com/office/drawing/2014/main" id="{2D95866F-4AB0-4876-B0EE-4DDB08DB2D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575" t="12523" r="19687" b="13768"/>
          <a:stretch>
            <a:fillRect/>
          </a:stretch>
        </p:blipFill>
        <p:spPr bwMode="auto">
          <a:xfrm>
            <a:off x="827584" y="1340768"/>
            <a:ext cx="1666893" cy="1326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
            <a:extLst>
              <a:ext uri="{FF2B5EF4-FFF2-40B4-BE49-F238E27FC236}">
                <a16:creationId xmlns:a16="http://schemas.microsoft.com/office/drawing/2014/main" id="{958ACAC5-E989-4456-911C-DA25103E1426}"/>
              </a:ext>
            </a:extLst>
          </p:cNvPr>
          <p:cNvSpPr>
            <a:spLocks noChangeArrowheads="1"/>
          </p:cNvSpPr>
          <p:nvPr/>
        </p:nvSpPr>
        <p:spPr bwMode="auto">
          <a:xfrm>
            <a:off x="3666526" y="548680"/>
            <a:ext cx="1767707" cy="511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液压驱动</a:t>
            </a:r>
            <a:endParaRPr kumimoji="0" lang="en-US" altLang="zh-CN"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20" name="Picture 2" descr="https://timgsa.baidu.com/timg?image&amp;quality=80&amp;size=b9999_10000&amp;sec=1510997832911&amp;di=95d07f6c7de7c11daf57373bdfbc974f&amp;imgtype=0&amp;src=http%3A%2F%2Fwxshenglan.com%2FUpLoadFiles%2F20114611241574.jpg">
            <a:extLst>
              <a:ext uri="{FF2B5EF4-FFF2-40B4-BE49-F238E27FC236}">
                <a16:creationId xmlns:a16="http://schemas.microsoft.com/office/drawing/2014/main" id="{6008E96B-5154-402E-9732-60017D10B5B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5207" y="1124744"/>
            <a:ext cx="2075230" cy="12211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1">
            <a:extLst>
              <a:ext uri="{FF2B5EF4-FFF2-40B4-BE49-F238E27FC236}">
                <a16:creationId xmlns:a16="http://schemas.microsoft.com/office/drawing/2014/main" id="{D5C11F82-F805-4D4F-AE73-1E1D6F891840}"/>
              </a:ext>
            </a:extLst>
          </p:cNvPr>
          <p:cNvSpPr>
            <a:spLocks noChangeArrowheads="1"/>
          </p:cNvSpPr>
          <p:nvPr/>
        </p:nvSpPr>
        <p:spPr bwMode="auto">
          <a:xfrm>
            <a:off x="6660232" y="548680"/>
            <a:ext cx="1497087" cy="50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25000"/>
              </a:lnSpc>
              <a:spcBef>
                <a:spcPct val="0"/>
              </a:spcBef>
              <a:spcAft>
                <a:spcPct val="0"/>
              </a:spcAft>
              <a:buClrTx/>
              <a:buSzTx/>
              <a:buFontTx/>
              <a:buNone/>
              <a:tabLst/>
              <a:defRPr/>
            </a:pPr>
            <a:r>
              <a:rPr kumimoji="0" lang="zh-CN" altLang="en-US"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气压驱动</a:t>
            </a:r>
            <a:endParaRPr kumimoji="0" lang="en-US" altLang="zh-CN" sz="24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a:extLst>
              <a:ext uri="{FF2B5EF4-FFF2-40B4-BE49-F238E27FC236}">
                <a16:creationId xmlns:a16="http://schemas.microsoft.com/office/drawing/2014/main" id="{E0D4DA29-A091-4184-8B6E-5A197E74B51F}"/>
              </a:ext>
            </a:extLst>
          </p:cNvPr>
          <p:cNvGrpSpPr/>
          <p:nvPr/>
        </p:nvGrpSpPr>
        <p:grpSpPr>
          <a:xfrm>
            <a:off x="6300192" y="2420888"/>
            <a:ext cx="1073969" cy="956931"/>
            <a:chOff x="8112224" y="2985417"/>
            <a:chExt cx="1073969" cy="956931"/>
          </a:xfrm>
        </p:grpSpPr>
        <p:sp>
          <p:nvSpPr>
            <p:cNvPr id="26" name="矩形 50">
              <a:extLst>
                <a:ext uri="{FF2B5EF4-FFF2-40B4-BE49-F238E27FC236}">
                  <a16:creationId xmlns:a16="http://schemas.microsoft.com/office/drawing/2014/main" id="{63053048-9E28-40B7-8701-FC903D058AB4}"/>
                </a:ext>
              </a:extLst>
            </p:cNvPr>
            <p:cNvSpPr>
              <a:spLocks noChangeArrowheads="1"/>
            </p:cNvSpPr>
            <p:nvPr/>
          </p:nvSpPr>
          <p:spPr bwMode="auto">
            <a:xfrm>
              <a:off x="8316416" y="3573016"/>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气缸</a:t>
              </a:r>
            </a:p>
          </p:txBody>
        </p:sp>
        <p:pic>
          <p:nvPicPr>
            <p:cNvPr id="34" name="Picture 4" descr="https://timgsa.baidu.com/timg?image&amp;quality=80&amp;size=b9999_10000&amp;sec=1510998779319&amp;di=21facbf0c11967d6269d42f27df70d60&amp;imgtype=0&amp;src=http%3A%2F%2Ffile.youboy.com%2Fa%2F37%2F47%2F14%2F3%2F456983s.jpg">
              <a:extLst>
                <a:ext uri="{FF2B5EF4-FFF2-40B4-BE49-F238E27FC236}">
                  <a16:creationId xmlns:a16="http://schemas.microsoft.com/office/drawing/2014/main" id="{327299B6-A1E7-4E03-998B-4FE17E194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12224" y="2985417"/>
              <a:ext cx="1073969" cy="62559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a:extLst>
              <a:ext uri="{FF2B5EF4-FFF2-40B4-BE49-F238E27FC236}">
                <a16:creationId xmlns:a16="http://schemas.microsoft.com/office/drawing/2014/main" id="{7AA456C9-0158-47DB-8D3F-1A4B0F5177D8}"/>
              </a:ext>
            </a:extLst>
          </p:cNvPr>
          <p:cNvGrpSpPr/>
          <p:nvPr/>
        </p:nvGrpSpPr>
        <p:grpSpPr>
          <a:xfrm>
            <a:off x="7452320" y="2348880"/>
            <a:ext cx="1107996" cy="1034496"/>
            <a:chOff x="9036496" y="2979860"/>
            <a:chExt cx="1107996" cy="1034496"/>
          </a:xfrm>
        </p:grpSpPr>
        <p:sp>
          <p:nvSpPr>
            <p:cNvPr id="27" name="矩形 51">
              <a:extLst>
                <a:ext uri="{FF2B5EF4-FFF2-40B4-BE49-F238E27FC236}">
                  <a16:creationId xmlns:a16="http://schemas.microsoft.com/office/drawing/2014/main" id="{C23A1553-EF22-476F-9FA8-4048045D18AE}"/>
                </a:ext>
              </a:extLst>
            </p:cNvPr>
            <p:cNvSpPr>
              <a:spLocks noChangeArrowheads="1"/>
            </p:cNvSpPr>
            <p:nvPr/>
          </p:nvSpPr>
          <p:spPr bwMode="auto">
            <a:xfrm>
              <a:off x="9036496" y="3645024"/>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气动马达</a:t>
              </a:r>
            </a:p>
          </p:txBody>
        </p:sp>
        <p:pic>
          <p:nvPicPr>
            <p:cNvPr id="35" name="Picture 6" descr="https://timgsa.baidu.com/timg?image&amp;quality=80&amp;size=b9999_10000&amp;sec=1510998904331&amp;di=5436bb25d8e017f6aa1e58f4d6e1f095&amp;imgtype=0&amp;src=http%3A%2F%2Fsem.g3img.com%2Fg3img%2Fshtianchou%2F20150415152049_54288.png">
              <a:extLst>
                <a:ext uri="{FF2B5EF4-FFF2-40B4-BE49-F238E27FC236}">
                  <a16:creationId xmlns:a16="http://schemas.microsoft.com/office/drawing/2014/main" id="{DC2975E4-2838-44D1-A1C1-82952967299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13846" t="3793" r="15552" b="13219"/>
            <a:stretch>
              <a:fillRect/>
            </a:stretch>
          </p:blipFill>
          <p:spPr bwMode="auto">
            <a:xfrm>
              <a:off x="9203241" y="2979860"/>
              <a:ext cx="788480" cy="6974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a:extLst>
              <a:ext uri="{FF2B5EF4-FFF2-40B4-BE49-F238E27FC236}">
                <a16:creationId xmlns:a16="http://schemas.microsoft.com/office/drawing/2014/main" id="{F0BB1A14-694F-4603-82D7-4780C91F532A}"/>
              </a:ext>
            </a:extLst>
          </p:cNvPr>
          <p:cNvGrpSpPr/>
          <p:nvPr/>
        </p:nvGrpSpPr>
        <p:grpSpPr>
          <a:xfrm>
            <a:off x="764912" y="3140968"/>
            <a:ext cx="858492" cy="1161420"/>
            <a:chOff x="116840" y="2605549"/>
            <a:chExt cx="858492" cy="1161420"/>
          </a:xfrm>
        </p:grpSpPr>
        <p:pic>
          <p:nvPicPr>
            <p:cNvPr id="18" name="图片 17">
              <a:extLst>
                <a:ext uri="{FF2B5EF4-FFF2-40B4-BE49-F238E27FC236}">
                  <a16:creationId xmlns:a16="http://schemas.microsoft.com/office/drawing/2014/main" id="{C0E4B1BA-329B-4102-A269-215CA20FDDD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9487" t="10002" r="11459" b="10459"/>
            <a:stretch/>
          </p:blipFill>
          <p:spPr>
            <a:xfrm flipH="1">
              <a:off x="116840" y="2605549"/>
              <a:ext cx="858492" cy="722094"/>
            </a:xfrm>
            <a:prstGeom prst="rect">
              <a:avLst/>
            </a:prstGeom>
            <a:ln>
              <a:noFill/>
            </a:ln>
            <a:effectLst>
              <a:softEdge rad="112500"/>
            </a:effectLst>
          </p:spPr>
        </p:pic>
        <p:sp>
          <p:nvSpPr>
            <p:cNvPr id="38" name="矩形 50">
              <a:extLst>
                <a:ext uri="{FF2B5EF4-FFF2-40B4-BE49-F238E27FC236}">
                  <a16:creationId xmlns:a16="http://schemas.microsoft.com/office/drawing/2014/main" id="{875A01E5-D59B-49ED-97B1-2DDF22DA6B7E}"/>
                </a:ext>
              </a:extLst>
            </p:cNvPr>
            <p:cNvSpPr>
              <a:spLocks noChangeArrowheads="1"/>
            </p:cNvSpPr>
            <p:nvPr/>
          </p:nvSpPr>
          <p:spPr bwMode="auto">
            <a:xfrm>
              <a:off x="222920" y="3397637"/>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电机</a:t>
              </a:r>
            </a:p>
          </p:txBody>
        </p:sp>
      </p:grpSp>
      <p:grpSp>
        <p:nvGrpSpPr>
          <p:cNvPr id="5" name="组合 4">
            <a:extLst>
              <a:ext uri="{FF2B5EF4-FFF2-40B4-BE49-F238E27FC236}">
                <a16:creationId xmlns:a16="http://schemas.microsoft.com/office/drawing/2014/main" id="{98149F83-1B3D-46C7-8D47-EF574E796801}"/>
              </a:ext>
            </a:extLst>
          </p:cNvPr>
          <p:cNvGrpSpPr/>
          <p:nvPr/>
        </p:nvGrpSpPr>
        <p:grpSpPr>
          <a:xfrm>
            <a:off x="1835696" y="2996952"/>
            <a:ext cx="877163" cy="1305436"/>
            <a:chOff x="1142621" y="2451012"/>
            <a:chExt cx="877163" cy="1305436"/>
          </a:xfrm>
        </p:grpSpPr>
        <p:pic>
          <p:nvPicPr>
            <p:cNvPr id="17" name="Picture 6" descr="https://timgsa.baidu.com/timg?image&amp;quality=80&amp;size=b9999_10000&amp;sec=1510999581793&amp;di=c41d4c3f3b2bb1d6a770bd8368c3cb22&amp;imgtype=0&amp;src=http%3A%2F%2Fimg005.hc360.cn%2Fg7%2FM00%2FE7%2FE5%2FwKhQs1QGniWEAkbeAAAAAKMaREo524.jpg">
              <a:extLst>
                <a:ext uri="{FF2B5EF4-FFF2-40B4-BE49-F238E27FC236}">
                  <a16:creationId xmlns:a16="http://schemas.microsoft.com/office/drawing/2014/main" id="{E01606A7-68A0-40CB-BC05-D3736DCCD1C6}"/>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l="26248" r="25417"/>
            <a:stretch>
              <a:fillRect/>
            </a:stretch>
          </p:blipFill>
          <p:spPr bwMode="auto">
            <a:xfrm>
              <a:off x="1246360" y="2451012"/>
              <a:ext cx="701675" cy="8969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矩形 50">
              <a:extLst>
                <a:ext uri="{FF2B5EF4-FFF2-40B4-BE49-F238E27FC236}">
                  <a16:creationId xmlns:a16="http://schemas.microsoft.com/office/drawing/2014/main" id="{8EE089AD-0F3C-48DA-B45B-5A73D18E6849}"/>
                </a:ext>
              </a:extLst>
            </p:cNvPr>
            <p:cNvSpPr>
              <a:spLocks noChangeArrowheads="1"/>
            </p:cNvSpPr>
            <p:nvPr/>
          </p:nvSpPr>
          <p:spPr bwMode="auto">
            <a:xfrm>
              <a:off x="1142621" y="3387116"/>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a:t>
              </a:r>
            </a:p>
          </p:txBody>
        </p:sp>
      </p:grpSp>
      <p:grpSp>
        <p:nvGrpSpPr>
          <p:cNvPr id="7" name="组合 6">
            <a:extLst>
              <a:ext uri="{FF2B5EF4-FFF2-40B4-BE49-F238E27FC236}">
                <a16:creationId xmlns:a16="http://schemas.microsoft.com/office/drawing/2014/main" id="{3680DA50-5FA9-46FF-BF8C-40DE63EF3D8B}"/>
              </a:ext>
            </a:extLst>
          </p:cNvPr>
          <p:cNvGrpSpPr/>
          <p:nvPr/>
        </p:nvGrpSpPr>
        <p:grpSpPr>
          <a:xfrm>
            <a:off x="3347864" y="2276872"/>
            <a:ext cx="1297750" cy="1093433"/>
            <a:chOff x="2311335" y="2488875"/>
            <a:chExt cx="1297750" cy="1093433"/>
          </a:xfrm>
        </p:grpSpPr>
        <p:pic>
          <p:nvPicPr>
            <p:cNvPr id="21" name="Picture 4" descr="https://timgsa.baidu.com/timg?image&amp;quality=80&amp;size=b9999_10000&amp;sec=1510997912500&amp;di=5187695aef2be39b1f93809d8bac9322&amp;imgtype=0&amp;src=http%3A%2F%2Fpic.58pic.com%2F58pic%2F13%2F34%2F26%2F58PIC4F58PIC5gx_1024.jpg">
              <a:extLst>
                <a:ext uri="{FF2B5EF4-FFF2-40B4-BE49-F238E27FC236}">
                  <a16:creationId xmlns:a16="http://schemas.microsoft.com/office/drawing/2014/main" id="{C2ECCA7B-E0B7-4E2F-A1AC-5667F30D0CC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11335" y="2488875"/>
              <a:ext cx="1297750" cy="7580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矩形 50">
              <a:extLst>
                <a:ext uri="{FF2B5EF4-FFF2-40B4-BE49-F238E27FC236}">
                  <a16:creationId xmlns:a16="http://schemas.microsoft.com/office/drawing/2014/main" id="{0007FF33-447B-4CF2-961A-CEACE38B7650}"/>
                </a:ext>
              </a:extLst>
            </p:cNvPr>
            <p:cNvSpPr>
              <a:spLocks noChangeArrowheads="1"/>
            </p:cNvSpPr>
            <p:nvPr/>
          </p:nvSpPr>
          <p:spPr bwMode="auto">
            <a:xfrm>
              <a:off x="2483768" y="3212976"/>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液压缸</a:t>
              </a:r>
            </a:p>
          </p:txBody>
        </p:sp>
      </p:grpSp>
      <p:grpSp>
        <p:nvGrpSpPr>
          <p:cNvPr id="6" name="组合 5">
            <a:extLst>
              <a:ext uri="{FF2B5EF4-FFF2-40B4-BE49-F238E27FC236}">
                <a16:creationId xmlns:a16="http://schemas.microsoft.com/office/drawing/2014/main" id="{E236B979-FEEE-4363-B50E-21A714BA4728}"/>
              </a:ext>
            </a:extLst>
          </p:cNvPr>
          <p:cNvGrpSpPr/>
          <p:nvPr/>
        </p:nvGrpSpPr>
        <p:grpSpPr>
          <a:xfrm>
            <a:off x="4593426" y="2291292"/>
            <a:ext cx="1107996" cy="1093433"/>
            <a:chOff x="3563888" y="2488875"/>
            <a:chExt cx="1107996" cy="1093433"/>
          </a:xfrm>
        </p:grpSpPr>
        <p:pic>
          <p:nvPicPr>
            <p:cNvPr id="22" name="图片 2">
              <a:extLst>
                <a:ext uri="{FF2B5EF4-FFF2-40B4-BE49-F238E27FC236}">
                  <a16:creationId xmlns:a16="http://schemas.microsoft.com/office/drawing/2014/main" id="{056FE8E1-03B7-40E2-BA78-15B3C3795F34}"/>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77281" y="2488875"/>
              <a:ext cx="946559" cy="8243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50">
              <a:extLst>
                <a:ext uri="{FF2B5EF4-FFF2-40B4-BE49-F238E27FC236}">
                  <a16:creationId xmlns:a16="http://schemas.microsoft.com/office/drawing/2014/main" id="{925D9F31-F5E5-433D-B344-829F2D00E5F5}"/>
                </a:ext>
              </a:extLst>
            </p:cNvPr>
            <p:cNvSpPr>
              <a:spLocks noChangeArrowheads="1"/>
            </p:cNvSpPr>
            <p:nvPr/>
          </p:nvSpPr>
          <p:spPr bwMode="auto">
            <a:xfrm>
              <a:off x="3563888" y="3212976"/>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液压马达</a:t>
              </a:r>
            </a:p>
          </p:txBody>
        </p:sp>
      </p:grpSp>
      <p:grpSp>
        <p:nvGrpSpPr>
          <p:cNvPr id="10" name="组合 9">
            <a:extLst>
              <a:ext uri="{FF2B5EF4-FFF2-40B4-BE49-F238E27FC236}">
                <a16:creationId xmlns:a16="http://schemas.microsoft.com/office/drawing/2014/main" id="{58FE8944-1778-4F81-90E5-9956EBA281DC}"/>
              </a:ext>
            </a:extLst>
          </p:cNvPr>
          <p:cNvGrpSpPr/>
          <p:nvPr/>
        </p:nvGrpSpPr>
        <p:grpSpPr>
          <a:xfrm>
            <a:off x="3555692" y="3643935"/>
            <a:ext cx="877163" cy="899746"/>
            <a:chOff x="4713341" y="2852936"/>
            <a:chExt cx="877163" cy="899746"/>
          </a:xfrm>
        </p:grpSpPr>
        <p:pic>
          <p:nvPicPr>
            <p:cNvPr id="23" name="Picture 6" descr="https://timgsa.baidu.com/timg?image&amp;quality=80&amp;size=b9999_10000&amp;sec=1510998120791&amp;di=2050e59077fe98f3aa923cd30755ebcd&amp;imgtype=0&amp;src=http%3A%2F%2Fimg10.cn.gcimg.net%2Fgcproduct%2Fday_20140729%2Fe9c0a51ed89eb2449252e52c6be620a6.jpg">
              <a:extLst>
                <a:ext uri="{FF2B5EF4-FFF2-40B4-BE49-F238E27FC236}">
                  <a16:creationId xmlns:a16="http://schemas.microsoft.com/office/drawing/2014/main" id="{7C493C8E-A3EE-41A8-9096-BD4754BF6AFF}"/>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13341" y="2852936"/>
              <a:ext cx="817271" cy="4514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50">
              <a:extLst>
                <a:ext uri="{FF2B5EF4-FFF2-40B4-BE49-F238E27FC236}">
                  <a16:creationId xmlns:a16="http://schemas.microsoft.com/office/drawing/2014/main" id="{617CC0E7-EF2C-45AB-9B1F-1660C43A1C6D}"/>
                </a:ext>
              </a:extLst>
            </p:cNvPr>
            <p:cNvSpPr>
              <a:spLocks noChangeArrowheads="1"/>
            </p:cNvSpPr>
            <p:nvPr/>
          </p:nvSpPr>
          <p:spPr bwMode="auto">
            <a:xfrm>
              <a:off x="4713341" y="3383350"/>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液压阀</a:t>
              </a:r>
            </a:p>
          </p:txBody>
        </p:sp>
      </p:grpSp>
      <p:grpSp>
        <p:nvGrpSpPr>
          <p:cNvPr id="9" name="组合 8">
            <a:extLst>
              <a:ext uri="{FF2B5EF4-FFF2-40B4-BE49-F238E27FC236}">
                <a16:creationId xmlns:a16="http://schemas.microsoft.com/office/drawing/2014/main" id="{79BDB8C7-FCEB-45BD-BEBC-8A55F55B47A5}"/>
              </a:ext>
            </a:extLst>
          </p:cNvPr>
          <p:cNvGrpSpPr/>
          <p:nvPr/>
        </p:nvGrpSpPr>
        <p:grpSpPr>
          <a:xfrm>
            <a:off x="4572000" y="3356992"/>
            <a:ext cx="1114240" cy="1187778"/>
            <a:chOff x="5688522" y="2564904"/>
            <a:chExt cx="1114240" cy="1187778"/>
          </a:xfrm>
        </p:grpSpPr>
        <p:pic>
          <p:nvPicPr>
            <p:cNvPr id="24" name="Picture 2" descr="https://timgsa.baidu.com/timg?image&amp;quality=80&amp;size=b9999_10000&amp;sec=1510999061905&amp;di=160e19a1745039a29655a5524448b183&amp;imgtype=0&amp;src=http%3A%2F%2Fimage.big5.made-in-china.com%2F2f0j01MBGTKIisClpe%2F%25E6%25B3%25B5%25E7%25AB%2599.jpg">
              <a:extLst>
                <a:ext uri="{FF2B5EF4-FFF2-40B4-BE49-F238E27FC236}">
                  <a16:creationId xmlns:a16="http://schemas.microsoft.com/office/drawing/2014/main" id="{E4A6CC13-8941-4360-9F82-FE29C53FCB65}"/>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724128" y="2564904"/>
              <a:ext cx="1078634" cy="8991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矩形 50">
              <a:extLst>
                <a:ext uri="{FF2B5EF4-FFF2-40B4-BE49-F238E27FC236}">
                  <a16:creationId xmlns:a16="http://schemas.microsoft.com/office/drawing/2014/main" id="{9D29E0FD-148F-46CD-8282-5C519C8BB4E8}"/>
                </a:ext>
              </a:extLst>
            </p:cNvPr>
            <p:cNvSpPr>
              <a:spLocks noChangeArrowheads="1"/>
            </p:cNvSpPr>
            <p:nvPr/>
          </p:nvSpPr>
          <p:spPr bwMode="auto">
            <a:xfrm>
              <a:off x="5688522" y="338335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液压泵站</a:t>
              </a:r>
            </a:p>
          </p:txBody>
        </p:sp>
      </p:grpSp>
      <p:grpSp>
        <p:nvGrpSpPr>
          <p:cNvPr id="13" name="组合 12">
            <a:extLst>
              <a:ext uri="{FF2B5EF4-FFF2-40B4-BE49-F238E27FC236}">
                <a16:creationId xmlns:a16="http://schemas.microsoft.com/office/drawing/2014/main" id="{2251FFD6-BF99-4DA7-9659-91A9405DCCA3}"/>
              </a:ext>
            </a:extLst>
          </p:cNvPr>
          <p:cNvGrpSpPr/>
          <p:nvPr/>
        </p:nvGrpSpPr>
        <p:grpSpPr>
          <a:xfrm>
            <a:off x="6372200" y="3573016"/>
            <a:ext cx="877163" cy="945396"/>
            <a:chOff x="10044608" y="2996952"/>
            <a:chExt cx="877163" cy="945396"/>
          </a:xfrm>
        </p:grpSpPr>
        <p:pic>
          <p:nvPicPr>
            <p:cNvPr id="36" name="Picture 8" descr="https://timgsa.baidu.com/timg?image&amp;quality=80&amp;size=b9999_10000&amp;sec=1510998998786&amp;di=47a06e7d4514da8342c2a40d8dc60343&amp;imgtype=0&amp;src=http%3A%2F%2Fimage.big5.made-in-china.com%2F2f0j01AvQTYNtGOuzm%2F%25E7%2594%25B5%25E7%25A3%2581%25E9%2598%2580%25EF%25BC%258C%25E6%25B0%2594%25E5%258A%25A8%25E5%2585%2583%25E4%25BB%25B6%25EF%25BC%25884V110%25EF%25BC%2589.jpg">
              <a:extLst>
                <a:ext uri="{FF2B5EF4-FFF2-40B4-BE49-F238E27FC236}">
                  <a16:creationId xmlns:a16="http://schemas.microsoft.com/office/drawing/2014/main" id="{2B15B239-FA71-41B7-BFB6-7B5238D05286}"/>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044608" y="2996952"/>
              <a:ext cx="836107" cy="62866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矩形 51">
              <a:extLst>
                <a:ext uri="{FF2B5EF4-FFF2-40B4-BE49-F238E27FC236}">
                  <a16:creationId xmlns:a16="http://schemas.microsoft.com/office/drawing/2014/main" id="{33E6BF65-9A2A-4336-A879-F2F5D61B2A53}"/>
                </a:ext>
              </a:extLst>
            </p:cNvPr>
            <p:cNvSpPr>
              <a:spLocks noChangeArrowheads="1"/>
            </p:cNvSpPr>
            <p:nvPr/>
          </p:nvSpPr>
          <p:spPr bwMode="auto">
            <a:xfrm>
              <a:off x="10044608" y="3573016"/>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气压阀</a:t>
              </a:r>
            </a:p>
          </p:txBody>
        </p:sp>
      </p:grpSp>
      <p:grpSp>
        <p:nvGrpSpPr>
          <p:cNvPr id="49" name="组合 48">
            <a:extLst>
              <a:ext uri="{FF2B5EF4-FFF2-40B4-BE49-F238E27FC236}">
                <a16:creationId xmlns:a16="http://schemas.microsoft.com/office/drawing/2014/main" id="{965E3078-A7C9-4C47-9E0C-7C27A3930AF1}"/>
              </a:ext>
            </a:extLst>
          </p:cNvPr>
          <p:cNvGrpSpPr/>
          <p:nvPr/>
        </p:nvGrpSpPr>
        <p:grpSpPr>
          <a:xfrm>
            <a:off x="7524328" y="3429000"/>
            <a:ext cx="960343" cy="1082308"/>
            <a:chOff x="11003577" y="2932048"/>
            <a:chExt cx="960343" cy="1082308"/>
          </a:xfrm>
        </p:grpSpPr>
        <p:pic>
          <p:nvPicPr>
            <p:cNvPr id="37" name="Picture 10" descr="https://timgsa.baidu.com/timg?image&amp;quality=80&amp;size=b9999_10000&amp;sec=1510999325582&amp;di=92951ac15a76ac858a377f766df32e10&amp;imgtype=0&amp;src=http%3A%2F%2Fguoliqifu.huanyuweizhi.com%2FPublic%2FUploads%2Faccess%2F2016-08-31%2F57c6870c331cd.jpg">
              <a:extLst>
                <a:ext uri="{FF2B5EF4-FFF2-40B4-BE49-F238E27FC236}">
                  <a16:creationId xmlns:a16="http://schemas.microsoft.com/office/drawing/2014/main" id="{F499CC18-CCDA-4B68-B27E-391A361C1264}"/>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003577" y="2932048"/>
              <a:ext cx="960343" cy="7323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矩形 51">
              <a:extLst>
                <a:ext uri="{FF2B5EF4-FFF2-40B4-BE49-F238E27FC236}">
                  <a16:creationId xmlns:a16="http://schemas.microsoft.com/office/drawing/2014/main" id="{B905378C-3552-4C3C-BF35-24710BC8A9C7}"/>
                </a:ext>
              </a:extLst>
            </p:cNvPr>
            <p:cNvSpPr>
              <a:spLocks noChangeArrowheads="1"/>
            </p:cNvSpPr>
            <p:nvPr/>
          </p:nvSpPr>
          <p:spPr bwMode="auto">
            <a:xfrm>
              <a:off x="11124728" y="3645024"/>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气泵</a:t>
              </a:r>
            </a:p>
          </p:txBody>
        </p:sp>
      </p:grpSp>
      <p:sp>
        <p:nvSpPr>
          <p:cNvPr id="46" name="矩形 10">
            <a:extLst>
              <a:ext uri="{FF2B5EF4-FFF2-40B4-BE49-F238E27FC236}">
                <a16:creationId xmlns:a16="http://schemas.microsoft.com/office/drawing/2014/main" id="{A4CEBB7A-74FF-4EBE-B75F-75FE8D2F5072}"/>
              </a:ext>
            </a:extLst>
          </p:cNvPr>
          <p:cNvSpPr>
            <a:spLocks noChangeArrowheads="1"/>
          </p:cNvSpPr>
          <p:nvPr/>
        </p:nvSpPr>
        <p:spPr bwMode="auto">
          <a:xfrm>
            <a:off x="755576" y="4725144"/>
            <a:ext cx="22529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高精度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价格适中</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系统简洁</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功率</a:t>
            </a: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质量比中等</a:t>
            </a:r>
          </a:p>
        </p:txBody>
      </p:sp>
      <p:sp>
        <p:nvSpPr>
          <p:cNvPr id="47" name="矩形 10">
            <a:extLst>
              <a:ext uri="{FF2B5EF4-FFF2-40B4-BE49-F238E27FC236}">
                <a16:creationId xmlns:a16="http://schemas.microsoft.com/office/drawing/2014/main" id="{2525D3AC-FBCF-464D-8ABC-6F71809826BB}"/>
              </a:ext>
            </a:extLst>
          </p:cNvPr>
          <p:cNvSpPr>
            <a:spLocks noChangeArrowheads="1"/>
          </p:cNvSpPr>
          <p:nvPr/>
        </p:nvSpPr>
        <p:spPr bwMode="auto">
          <a:xfrm>
            <a:off x="3635896" y="4725144"/>
            <a:ext cx="22529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功率</a:t>
            </a:r>
            <a:r>
              <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质量比高</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成本高</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系统复杂</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泄漏</a:t>
            </a:r>
          </a:p>
        </p:txBody>
      </p:sp>
      <p:sp>
        <p:nvSpPr>
          <p:cNvPr id="48" name="矩形 10">
            <a:extLst>
              <a:ext uri="{FF2B5EF4-FFF2-40B4-BE49-F238E27FC236}">
                <a16:creationId xmlns:a16="http://schemas.microsoft.com/office/drawing/2014/main" id="{0C8A2CAF-F28F-41D1-91CC-EFFC34D57BEA}"/>
              </a:ext>
            </a:extLst>
          </p:cNvPr>
          <p:cNvSpPr>
            <a:spLocks noChangeArrowheads="1"/>
          </p:cNvSpPr>
          <p:nvPr/>
        </p:nvSpPr>
        <p:spPr bwMode="auto">
          <a:xfrm>
            <a:off x="6732240" y="4725144"/>
            <a:ext cx="166508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成本低</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清洁</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噪声大</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Char char="•"/>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 精度低</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53" name="Picture 10" descr="调整大小 蓝天洁士3">
            <a:extLst>
              <a:ext uri="{FF2B5EF4-FFF2-40B4-BE49-F238E27FC236}">
                <a16:creationId xmlns:a16="http://schemas.microsoft.com/office/drawing/2014/main" id="{73D3CE38-3C4C-4CFC-9BC3-DFF265F8863D}"/>
              </a:ext>
            </a:extLst>
          </p:cNvPr>
          <p:cNvPicPr>
            <a:picLocks noChangeAspect="1" noChangeArrowheads="1"/>
          </p:cNvPicPr>
          <p:nvPr/>
        </p:nvPicPr>
        <p:blipFill rotWithShape="1">
          <a:blip r:embed="rId16">
            <a:extLst>
              <a:ext uri="{28A0092B-C50C-407E-A947-70E740481C1C}">
                <a14:useLocalDpi xmlns:a14="http://schemas.microsoft.com/office/drawing/2010/main" val="0"/>
              </a:ext>
            </a:extLst>
          </a:blip>
          <a:srcRect l="17936" t="20683" r="13640" b="17071"/>
          <a:stretch/>
        </p:blipFill>
        <p:spPr bwMode="auto">
          <a:xfrm>
            <a:off x="6948264" y="1052736"/>
            <a:ext cx="1030556" cy="13681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831757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fade">
                                      <p:cBhvr>
                                        <p:cTn id="54" dur="500"/>
                                        <p:tgtEl>
                                          <p:spTgt spid="53"/>
                                        </p:tgtEl>
                                      </p:cBhvr>
                                    </p:animEffect>
                                  </p:childTnLst>
                                </p:cTn>
                              </p:par>
                              <p:par>
                                <p:cTn id="55" presetID="10"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par>
                                <p:cTn id="58" presetID="10"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fade">
                                      <p:cBhvr>
                                        <p:cTn id="66" dur="500"/>
                                        <p:tgtEl>
                                          <p:spTgt spid="4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25" grpId="0"/>
      <p:bldP spid="46"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文本占位符 57346"/>
          <p:cNvSpPr>
            <a:spLocks noGrp="1" noChangeArrowheads="1"/>
          </p:cNvSpPr>
          <p:nvPr>
            <p:ph idx="1"/>
          </p:nvPr>
        </p:nvSpPr>
        <p:spPr>
          <a:xfrm>
            <a:off x="457308" y="1369219"/>
            <a:ext cx="7924800" cy="4419600"/>
          </a:xfrm>
        </p:spPr>
        <p:txBody>
          <a:bodyPr/>
          <a:lstStyle/>
          <a:p>
            <a:pPr>
              <a:buFont typeface="Wingdings" pitchFamily="2" charset="2"/>
              <a:buNone/>
            </a:pPr>
            <a:r>
              <a:rPr lang="en-US" altLang="zh-CN" sz="2000" smtClean="0">
                <a:sym typeface="宋体" pitchFamily="2" charset="-122"/>
              </a:rPr>
              <a:t>     </a:t>
            </a:r>
            <a:r>
              <a:rPr lang="zh-CN" altLang="en-US" sz="2000" b="1" smtClean="0">
                <a:solidFill>
                  <a:srgbClr val="3333FF"/>
                </a:solidFill>
                <a:latin typeface="Times New Roman" pitchFamily="18" charset="0"/>
                <a:ea typeface="楷体_GB2312" pitchFamily="1" charset="-122"/>
                <a:sym typeface="Times New Roman" pitchFamily="18" charset="0"/>
              </a:rPr>
              <a:t>积分控制</a:t>
            </a:r>
          </a:p>
          <a:p>
            <a:pPr>
              <a:buFont typeface="Wingdings" pitchFamily="2" charset="2"/>
              <a:buNone/>
            </a:pPr>
            <a:r>
              <a:rPr lang="zh-CN" altLang="en-US" sz="2000" b="1" smtClean="0">
                <a:solidFill>
                  <a:srgbClr val="3333FF"/>
                </a:solidFill>
                <a:latin typeface="Times New Roman" pitchFamily="18" charset="0"/>
                <a:ea typeface="楷体_GB2312" pitchFamily="1" charset="-122"/>
                <a:sym typeface="Times New Roman" pitchFamily="18" charset="0"/>
              </a:rPr>
              <a:t>      </a:t>
            </a:r>
            <a:r>
              <a:rPr lang="zh-CN" altLang="en-US" sz="2400" smtClean="0">
                <a:latin typeface="楷体" pitchFamily="49" charset="-122"/>
                <a:ea typeface="楷体" pitchFamily="49" charset="-122"/>
              </a:rPr>
              <a:t>当控制器的输出变化</a:t>
            </a:r>
            <a:r>
              <a:rPr lang="zh-CN" altLang="en-US" sz="2400" smtClean="0">
                <a:latin typeface="楷体" pitchFamily="49" charset="-122"/>
                <a:ea typeface="楷体" pitchFamily="49" charset="-122"/>
                <a:sym typeface="Arial" pitchFamily="34" charset="0"/>
              </a:rPr>
              <a:t>Δu与输入偏差e的积分成比例时，就是积分控制规律</a:t>
            </a:r>
            <a:r>
              <a:rPr lang="zh-CN" altLang="en-US" sz="2400" smtClean="0">
                <a:ea typeface="楷体" pitchFamily="49" charset="-122"/>
                <a:sym typeface="Arial" pitchFamily="34" charset="0"/>
              </a:rPr>
              <a:t>I</a:t>
            </a:r>
            <a:r>
              <a:rPr lang="zh-CN" altLang="en-US" sz="2400" smtClean="0">
                <a:latin typeface="楷体" pitchFamily="49" charset="-122"/>
                <a:ea typeface="楷体" pitchFamily="49" charset="-122"/>
                <a:sym typeface="Arial" pitchFamily="34" charset="0"/>
              </a:rPr>
              <a:t>。其数学表达式为：</a:t>
            </a:r>
          </a:p>
          <a:p>
            <a:pPr>
              <a:buFont typeface="Wingdings" pitchFamily="2" charset="2"/>
              <a:buNone/>
            </a:pPr>
            <a:endParaRPr lang="zh-CN" altLang="en-US" sz="2000" b="1" smtClean="0">
              <a:solidFill>
                <a:srgbClr val="3333FF"/>
              </a:solidFill>
              <a:latin typeface="Times New Roman" pitchFamily="18" charset="0"/>
              <a:ea typeface="楷体_GB2312" pitchFamily="1" charset="-122"/>
              <a:sym typeface="Times New Roman" pitchFamily="18" charset="0"/>
            </a:endParaRPr>
          </a:p>
          <a:p>
            <a:pPr>
              <a:buFont typeface="Wingdings" pitchFamily="2" charset="2"/>
              <a:buNone/>
            </a:pPr>
            <a:endParaRPr lang="zh-CN" altLang="en-US" sz="1200" smtClean="0">
              <a:solidFill>
                <a:srgbClr val="FF0000"/>
              </a:solidFill>
            </a:endParaRPr>
          </a:p>
          <a:p>
            <a:pPr>
              <a:buFont typeface="Wingdings" pitchFamily="2" charset="2"/>
              <a:buNone/>
            </a:pPr>
            <a:r>
              <a:rPr lang="zh-CN" altLang="en-US" sz="1600" smtClean="0"/>
              <a:t>        </a:t>
            </a:r>
          </a:p>
          <a:p>
            <a:pPr>
              <a:buFont typeface="Wingdings" pitchFamily="2" charset="2"/>
              <a:buNone/>
            </a:pPr>
            <a:r>
              <a:rPr lang="zh-CN" altLang="en-US" sz="1600" smtClean="0"/>
              <a:t>                                           </a:t>
            </a:r>
            <a:r>
              <a:rPr lang="zh-CN" altLang="en-US" sz="1600" smtClean="0">
                <a:latin typeface="楷体" pitchFamily="49" charset="-122"/>
                <a:ea typeface="楷体" pitchFamily="49" charset="-122"/>
              </a:rPr>
              <a:t>式中，</a:t>
            </a:r>
            <a:r>
              <a:rPr lang="zh-CN" altLang="en-US" sz="1600" smtClean="0">
                <a:latin typeface="Times New Roman" pitchFamily="18" charset="0"/>
                <a:ea typeface="楷体" pitchFamily="49" charset="-122"/>
              </a:rPr>
              <a:t>K</a:t>
            </a:r>
            <a:r>
              <a:rPr lang="zh-CN" altLang="en-US" sz="1600" baseline="-25000" smtClean="0">
                <a:latin typeface="Times New Roman" pitchFamily="18" charset="0"/>
                <a:ea typeface="楷体" pitchFamily="49" charset="-122"/>
              </a:rPr>
              <a:t>I</a:t>
            </a:r>
            <a:r>
              <a:rPr lang="zh-CN" altLang="en-US" sz="1600" smtClean="0">
                <a:latin typeface="Times New Roman" pitchFamily="18" charset="0"/>
                <a:ea typeface="楷体" pitchFamily="49" charset="-122"/>
              </a:rPr>
              <a:t>为积分比例系数。</a:t>
            </a:r>
          </a:p>
          <a:p>
            <a:pPr>
              <a:buFont typeface="Wingdings" pitchFamily="2" charset="2"/>
              <a:buNone/>
            </a:pPr>
            <a:r>
              <a:rPr lang="zh-CN" altLang="en-US" sz="2000" smtClean="0">
                <a:latin typeface="楷体" pitchFamily="49" charset="-122"/>
                <a:ea typeface="楷体" pitchFamily="49" charset="-122"/>
              </a:rPr>
              <a:t>   </a:t>
            </a:r>
            <a:r>
              <a:rPr lang="zh-CN" altLang="en-US" sz="2400" smtClean="0">
                <a:latin typeface="楷体" pitchFamily="49" charset="-122"/>
                <a:ea typeface="楷体" pitchFamily="49" charset="-122"/>
              </a:rPr>
              <a:t>积分控制作用的特征可以用阶跃输入下的输出来说明。当控制器的输入偏差是幅值为A的阶跃信号时，就可以表示为：</a:t>
            </a:r>
          </a:p>
          <a:p>
            <a:pPr>
              <a:buFont typeface="Wingdings" pitchFamily="2" charset="2"/>
              <a:buNone/>
            </a:pPr>
            <a:endParaRPr lang="zh-CN" altLang="en-US" sz="2000" smtClean="0">
              <a:latin typeface="楷体" pitchFamily="49" charset="-122"/>
              <a:ea typeface="楷体" pitchFamily="49" charset="-122"/>
            </a:endParaRPr>
          </a:p>
          <a:p>
            <a:pPr>
              <a:buFont typeface="Wingdings" pitchFamily="2" charset="2"/>
              <a:buNone/>
            </a:pPr>
            <a:endParaRPr lang="zh-CN" altLang="en-US" sz="1600" smtClean="0">
              <a:latin typeface="Times New Roman" pitchFamily="18" charset="0"/>
              <a:ea typeface="楷体" pitchFamily="49" charset="-122"/>
            </a:endParaRPr>
          </a:p>
          <a:p>
            <a:pPr>
              <a:buFont typeface="Wingdings" pitchFamily="2" charset="2"/>
              <a:buNone/>
            </a:pPr>
            <a:endParaRPr lang="en-US" altLang="zh-CN" sz="1600" smtClean="0"/>
          </a:p>
          <a:p>
            <a:pPr>
              <a:buFont typeface="Wingdings" pitchFamily="2" charset="2"/>
              <a:buNone/>
            </a:pPr>
            <a:endParaRPr lang="en-US" altLang="zh-CN" sz="1600" smtClean="0"/>
          </a:p>
          <a:p>
            <a:pPr>
              <a:buFont typeface="Wingdings" pitchFamily="2" charset="2"/>
              <a:buNone/>
            </a:pPr>
            <a:r>
              <a:rPr lang="zh-CN" altLang="en-US" sz="1600" smtClean="0"/>
              <a:t>                                           </a:t>
            </a:r>
            <a:r>
              <a:rPr lang="zh-CN" altLang="en-US" sz="1200" smtClean="0"/>
              <a:t>   </a:t>
            </a:r>
          </a:p>
        </p:txBody>
      </p:sp>
      <p:sp>
        <p:nvSpPr>
          <p:cNvPr id="50177" name="标题 57345"/>
          <p:cNvSpPr>
            <a:spLocks noGrp="1" noChangeArrowheads="1"/>
          </p:cNvSpPr>
          <p:nvPr>
            <p:ph type="title"/>
          </p:nvPr>
        </p:nvSpPr>
        <p:spPr>
          <a:xfrm>
            <a:off x="10005" y="637381"/>
            <a:ext cx="7086600" cy="731838"/>
          </a:xfrm>
        </p:spPr>
        <p:txBody>
          <a:bodyPr/>
          <a:lstStyle/>
          <a:p>
            <a:r>
              <a:rPr lang="zh-CN" altLang="en-US" sz="3200" smtClean="0"/>
              <a:t>4.3运动控制与PID</a:t>
            </a:r>
          </a:p>
        </p:txBody>
      </p:sp>
      <p:graphicFrame>
        <p:nvGraphicFramePr>
          <p:cNvPr id="22534" name="对象 22533">
            <a:hlinkClick r:id="" action="ppaction://ole?verb=1"/>
          </p:cNvPr>
          <p:cNvGraphicFramePr>
            <a:graphicFrameLocks noChangeAspect="1"/>
          </p:cNvGraphicFramePr>
          <p:nvPr>
            <p:extLst>
              <p:ext uri="{D42A27DB-BD31-4B8C-83A1-F6EECF244321}">
                <p14:modId xmlns:p14="http://schemas.microsoft.com/office/powerpoint/2010/main" val="1152439022"/>
              </p:ext>
            </p:extLst>
          </p:nvPr>
        </p:nvGraphicFramePr>
        <p:xfrm>
          <a:off x="3200436" y="2538413"/>
          <a:ext cx="2070100" cy="693737"/>
        </p:xfrm>
        <a:graphic>
          <a:graphicData uri="http://schemas.openxmlformats.org/presentationml/2006/ole">
            <mc:AlternateContent xmlns:mc="http://schemas.openxmlformats.org/markup-compatibility/2006">
              <mc:Choice xmlns:v="urn:schemas-microsoft-com:vml" Requires="v">
                <p:oleObj spid="_x0000_s50219" r:id="rId3" imgW="866008" imgH="331163" progId="Equation.3">
                  <p:embed/>
                </p:oleObj>
              </mc:Choice>
              <mc:Fallback>
                <p:oleObj r:id="rId3" imgW="866008" imgH="331163" progId="Equation.3">
                  <p:embed/>
                  <p:pic>
                    <p:nvPicPr>
                      <p:cNvPr id="0" name="对象 225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36" y="2538413"/>
                        <a:ext cx="2070100" cy="69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537" name="对象 22536">
            <a:hlinkClick r:id="" action="ppaction://ole?verb=1"/>
          </p:cNvPr>
          <p:cNvGraphicFramePr>
            <a:graphicFrameLocks noChangeAspect="1"/>
          </p:cNvGraphicFramePr>
          <p:nvPr>
            <p:extLst>
              <p:ext uri="{D42A27DB-BD31-4B8C-83A1-F6EECF244321}">
                <p14:modId xmlns:p14="http://schemas.microsoft.com/office/powerpoint/2010/main" val="1948649194"/>
              </p:ext>
            </p:extLst>
          </p:nvPr>
        </p:nvGraphicFramePr>
        <p:xfrm>
          <a:off x="2794036" y="4952960"/>
          <a:ext cx="2476500" cy="660400"/>
        </p:xfrm>
        <a:graphic>
          <a:graphicData uri="http://schemas.openxmlformats.org/presentationml/2006/ole">
            <mc:AlternateContent xmlns:mc="http://schemas.openxmlformats.org/markup-compatibility/2006">
              <mc:Choice xmlns:v="urn:schemas-microsoft-com:vml" Requires="v">
                <p:oleObj spid="_x0000_s50220" r:id="rId5" imgW="1350293" imgH="331163" progId="Equation.3">
                  <p:embed/>
                </p:oleObj>
              </mc:Choice>
              <mc:Fallback>
                <p:oleObj r:id="rId5" imgW="1350293" imgH="331163" progId="Equation.3">
                  <p:embed/>
                  <p:pic>
                    <p:nvPicPr>
                      <p:cNvPr id="0" name="对象 225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4036" y="4952960"/>
                        <a:ext cx="24765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box(in)">
                                      <p:cBhvr>
                                        <p:cTn id="7" dur="2000"/>
                                        <p:tgtEl>
                                          <p:spTgt spid="225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2537"/>
                                        </p:tgtEl>
                                        <p:attrNameLst>
                                          <p:attrName>style.visibility</p:attrName>
                                        </p:attrNameLst>
                                      </p:cBhvr>
                                      <p:to>
                                        <p:strVal val="visible"/>
                                      </p:to>
                                    </p:set>
                                    <p:animEffect transition="in" filter="box(in)">
                                      <p:cBhvr>
                                        <p:cTn id="12" dur="20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文本占位符 57346"/>
          <p:cNvSpPr>
            <a:spLocks noGrp="1" noChangeArrowheads="1"/>
          </p:cNvSpPr>
          <p:nvPr>
            <p:ph idx="1"/>
          </p:nvPr>
        </p:nvSpPr>
        <p:spPr>
          <a:xfrm>
            <a:off x="381110" y="1539875"/>
            <a:ext cx="8686572" cy="4419600"/>
          </a:xfrm>
        </p:spPr>
        <p:txBody>
          <a:bodyPr/>
          <a:lstStyle/>
          <a:p>
            <a:pPr>
              <a:buFont typeface="Wingdings" pitchFamily="2" charset="2"/>
              <a:buNone/>
            </a:pPr>
            <a:r>
              <a:rPr lang="en-US" altLang="zh-CN" sz="2000" smtClean="0">
                <a:sym typeface="宋体" pitchFamily="2" charset="-122"/>
              </a:rPr>
              <a:t>     </a:t>
            </a:r>
            <a:r>
              <a:rPr lang="zh-CN" altLang="en-US" sz="2000" b="1" smtClean="0">
                <a:solidFill>
                  <a:srgbClr val="3333FF"/>
                </a:solidFill>
                <a:latin typeface="Times New Roman" pitchFamily="18" charset="0"/>
                <a:ea typeface="楷体_GB2312" pitchFamily="1" charset="-122"/>
                <a:sym typeface="Times New Roman" pitchFamily="18" charset="0"/>
              </a:rPr>
              <a:t>微分控制</a:t>
            </a:r>
          </a:p>
          <a:p>
            <a:pPr>
              <a:buFont typeface="Wingdings" pitchFamily="2" charset="2"/>
              <a:buNone/>
            </a:pPr>
            <a:r>
              <a:rPr lang="zh-CN" altLang="en-US" sz="2000" b="1" smtClean="0">
                <a:solidFill>
                  <a:srgbClr val="3333FF"/>
                </a:solidFill>
                <a:latin typeface="Times New Roman" pitchFamily="18" charset="0"/>
                <a:ea typeface="楷体_GB2312" pitchFamily="1" charset="-122"/>
                <a:sym typeface="Times New Roman" pitchFamily="18" charset="0"/>
              </a:rPr>
              <a:t>      </a:t>
            </a:r>
            <a:r>
              <a:rPr lang="zh-CN" altLang="en-US" sz="2800" smtClean="0"/>
              <a:t>具有微分控制规律（</a:t>
            </a:r>
            <a:r>
              <a:rPr lang="en-US" sz="2800" i="1" smtClean="0"/>
              <a:t>D</a:t>
            </a:r>
            <a:r>
              <a:rPr lang="zh-CN" altLang="en-US" sz="2800" smtClean="0"/>
              <a:t>）的控制器，其输出△</a:t>
            </a:r>
            <a:r>
              <a:rPr lang="en-US" sz="2800" i="1" smtClean="0"/>
              <a:t>u</a:t>
            </a:r>
            <a:r>
              <a:rPr lang="zh-CN" altLang="en-US" sz="2800" smtClean="0"/>
              <a:t>与偏差</a:t>
            </a:r>
            <a:r>
              <a:rPr lang="en-US" sz="2800" i="1" smtClean="0"/>
              <a:t>e</a:t>
            </a:r>
            <a:r>
              <a:rPr lang="zh-CN" altLang="en-US" sz="2800" smtClean="0"/>
              <a:t>的关系可用下式表示：</a:t>
            </a:r>
          </a:p>
          <a:p>
            <a:pPr>
              <a:buFont typeface="Wingdings" pitchFamily="2" charset="2"/>
              <a:buNone/>
            </a:pPr>
            <a:endParaRPr lang="zh-CN" altLang="en-US" sz="2000" b="1" smtClean="0">
              <a:solidFill>
                <a:srgbClr val="3333FF"/>
              </a:solidFill>
              <a:latin typeface="Times New Roman" pitchFamily="18" charset="0"/>
              <a:ea typeface="楷体_GB2312" pitchFamily="1" charset="-122"/>
              <a:sym typeface="Times New Roman" pitchFamily="18" charset="0"/>
            </a:endParaRPr>
          </a:p>
          <a:p>
            <a:pPr>
              <a:buFont typeface="Wingdings" pitchFamily="2" charset="2"/>
              <a:buNone/>
            </a:pPr>
            <a:r>
              <a:rPr lang="zh-CN" altLang="en-US" sz="2000" b="1" smtClean="0">
                <a:solidFill>
                  <a:srgbClr val="3333FF"/>
                </a:solidFill>
                <a:latin typeface="Times New Roman" pitchFamily="18" charset="0"/>
                <a:ea typeface="楷体_GB2312" pitchFamily="1" charset="-122"/>
                <a:sym typeface="Times New Roman" pitchFamily="18" charset="0"/>
              </a:rPr>
              <a:t>      </a:t>
            </a:r>
            <a:r>
              <a:rPr lang="zh-CN" altLang="en-US" sz="1600" smtClean="0"/>
              <a:t>                                          </a:t>
            </a:r>
          </a:p>
          <a:p>
            <a:pPr>
              <a:buFont typeface="Wingdings" pitchFamily="2" charset="2"/>
              <a:buNone/>
            </a:pPr>
            <a:endParaRPr lang="zh-CN" altLang="en-US" sz="1600" smtClean="0"/>
          </a:p>
          <a:p>
            <a:pPr>
              <a:buFont typeface="Wingdings" pitchFamily="2" charset="2"/>
              <a:buNone/>
            </a:pPr>
            <a:r>
              <a:rPr lang="zh-CN" altLang="en-US" sz="2000" smtClean="0"/>
              <a:t>          </a:t>
            </a:r>
            <a:r>
              <a:rPr lang="zh-CN" altLang="en-US" sz="2400" smtClean="0"/>
              <a:t>式中，</a:t>
            </a:r>
            <a:r>
              <a:rPr lang="en-US" sz="2400" i="1" smtClean="0"/>
              <a:t>T</a:t>
            </a:r>
            <a:r>
              <a:rPr lang="en-US" sz="2400" baseline="-25000" smtClean="0"/>
              <a:t>D</a:t>
            </a:r>
            <a:r>
              <a:rPr lang="zh-CN" altLang="en-US" sz="2400" smtClean="0"/>
              <a:t>为微分时间。由上式可以看出，微分控制作用的输出大小与偏差变化的速度成正比。对于一个固定不变的偏差，不管这个偏差有多大，输出总是零，这是微分作用的特点。</a:t>
            </a:r>
          </a:p>
          <a:p>
            <a:pPr>
              <a:buFont typeface="Wingdings" pitchFamily="2" charset="2"/>
              <a:buNone/>
            </a:pPr>
            <a:endParaRPr lang="zh-CN" altLang="en-US" sz="2000" smtClean="0"/>
          </a:p>
        </p:txBody>
      </p:sp>
      <p:sp>
        <p:nvSpPr>
          <p:cNvPr id="51201" name="标题 57345"/>
          <p:cNvSpPr>
            <a:spLocks noGrp="1" noChangeArrowheads="1"/>
          </p:cNvSpPr>
          <p:nvPr>
            <p:ph type="title"/>
          </p:nvPr>
        </p:nvSpPr>
        <p:spPr>
          <a:xfrm>
            <a:off x="0" y="685872"/>
            <a:ext cx="7086600" cy="731838"/>
          </a:xfrm>
        </p:spPr>
        <p:txBody>
          <a:bodyPr/>
          <a:lstStyle/>
          <a:p>
            <a:r>
              <a:rPr lang="zh-CN" altLang="en-US" sz="3200" smtClean="0"/>
              <a:t>4.3运动控制与PID</a:t>
            </a:r>
          </a:p>
        </p:txBody>
      </p:sp>
      <p:pic>
        <p:nvPicPr>
          <p:cNvPr id="40966" name="图片 153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842" y="2819416"/>
            <a:ext cx="2055813"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box(in)">
                                      <p:cBhvr>
                                        <p:cTn id="7" dur="20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533506" y="1447852"/>
            <a:ext cx="8610494" cy="4419600"/>
          </a:xfrm>
        </p:spPr>
        <p:txBody>
          <a:bodyPr/>
          <a:lstStyle/>
          <a:p>
            <a:pPr>
              <a:buFont typeface="Wingdings" pitchFamily="2" charset="2"/>
              <a:buNone/>
            </a:pPr>
            <a:r>
              <a:rPr lang="zh-CN" altLang="en-US" sz="2400" b="1" noProof="1">
                <a:solidFill>
                  <a:srgbClr val="3333FF"/>
                </a:solidFill>
                <a:latin typeface="楷体" panose="02010609060101010101" charset="-122"/>
                <a:ea typeface="楷体" panose="02010609060101010101" charset="-122"/>
                <a:sym typeface="Arial" panose="020B0604020202020204" pitchFamily="34" charset="0"/>
              </a:rPr>
              <a:t>2.</a:t>
            </a:r>
            <a:r>
              <a:rPr lang="en-US" altLang="x-none" sz="2400" b="1" noProof="1">
                <a:solidFill>
                  <a:srgbClr val="3333FF"/>
                </a:solidFill>
                <a:latin typeface="楷体" panose="02010609060101010101" charset="-122"/>
                <a:ea typeface="楷体" panose="02010609060101010101" charset="-122"/>
                <a:sym typeface="Arial" panose="020B0604020202020204" pitchFamily="34" charset="0"/>
              </a:rPr>
              <a:t>PID</a:t>
            </a:r>
            <a:r>
              <a:rPr lang="zh-CN" altLang="en-US" sz="2400" b="1" noProof="1">
                <a:solidFill>
                  <a:srgbClr val="3333FF"/>
                </a:solidFill>
                <a:latin typeface="楷体" panose="02010609060101010101" charset="-122"/>
                <a:ea typeface="楷体" panose="02010609060101010101" charset="-122"/>
                <a:sym typeface="Arial" panose="020B0604020202020204" pitchFamily="34" charset="0"/>
              </a:rPr>
              <a:t>控制的特点</a:t>
            </a:r>
          </a:p>
          <a:p>
            <a:pPr marL="469900" indent="-469900">
              <a:lnSpc>
                <a:spcPct val="150000"/>
              </a:lnSpc>
              <a:buClr>
                <a:schemeClr val="accent2"/>
              </a:buClr>
              <a:buFont typeface="Wingdings 2" panose="05020102010507070707" pitchFamily="2" charset="2"/>
              <a:buNone/>
            </a:pPr>
            <a:r>
              <a:rPr lang="en-US" altLang="x-none" sz="2400" b="1" noProof="1">
                <a:latin typeface="楷体" panose="02010609060101010101" charset="-122"/>
                <a:ea typeface="楷体" panose="02010609060101010101" charset="-122"/>
                <a:sym typeface="楷体_GB2312" pitchFamily="1" charset="-122"/>
              </a:rPr>
              <a:t>①</a:t>
            </a:r>
            <a:r>
              <a:rPr lang="zh-CN" altLang="en-US" sz="2400" b="1" noProof="1">
                <a:latin typeface="楷体" panose="02010609060101010101" charset="-122"/>
                <a:ea typeface="楷体" panose="02010609060101010101" charset="-122"/>
                <a:sym typeface="楷体_GB2312" pitchFamily="1" charset="-122"/>
              </a:rPr>
              <a:t> </a:t>
            </a:r>
            <a:r>
              <a:rPr lang="zh-CN" altLang="en-US" sz="2400" b="1" noProof="1">
                <a:solidFill>
                  <a:schemeClr val="hlink"/>
                </a:solidFill>
                <a:latin typeface="楷体" panose="02010609060101010101" charset="-122"/>
                <a:ea typeface="楷体" panose="02010609060101010101" charset="-122"/>
                <a:sym typeface="楷体_GB2312" pitchFamily="1" charset="-122"/>
              </a:rPr>
              <a:t>原理简单，使用方便</a:t>
            </a:r>
            <a:r>
              <a:rPr lang="zh-CN" altLang="en-US" sz="2400" b="1" noProof="1">
                <a:latin typeface="楷体" panose="02010609060101010101" charset="-122"/>
                <a:ea typeface="楷体" panose="02010609060101010101" charset="-122"/>
                <a:sym typeface="楷体_GB2312" pitchFamily="1" charset="-122"/>
              </a:rPr>
              <a:t>。</a:t>
            </a:r>
          </a:p>
          <a:p>
            <a:pPr marL="469900" indent="-469900">
              <a:lnSpc>
                <a:spcPct val="150000"/>
              </a:lnSpc>
              <a:buClr>
                <a:schemeClr val="accent2"/>
              </a:buClr>
              <a:buFont typeface="Wingdings 2" panose="05020102010507070707" pitchFamily="2" charset="2"/>
              <a:buNone/>
            </a:pPr>
            <a:r>
              <a:rPr lang="zh-CN" altLang="en-US" sz="2400" b="1" noProof="1">
                <a:latin typeface="楷体" panose="02010609060101010101" charset="-122"/>
                <a:ea typeface="楷体" panose="02010609060101010101" charset="-122"/>
                <a:sym typeface="楷体_GB2312" pitchFamily="1" charset="-122"/>
              </a:rPr>
              <a:t>② </a:t>
            </a:r>
            <a:r>
              <a:rPr lang="zh-CN" altLang="en-US" sz="2400" b="1" noProof="1">
                <a:solidFill>
                  <a:schemeClr val="hlink"/>
                </a:solidFill>
                <a:latin typeface="楷体" panose="02010609060101010101" charset="-122"/>
                <a:ea typeface="楷体" panose="02010609060101010101" charset="-122"/>
                <a:sym typeface="楷体_GB2312" pitchFamily="1" charset="-122"/>
              </a:rPr>
              <a:t>适应性强</a:t>
            </a:r>
            <a:r>
              <a:rPr lang="zh-CN" altLang="en-US" sz="2400" b="1" noProof="1">
                <a:latin typeface="楷体" panose="02010609060101010101" charset="-122"/>
                <a:ea typeface="楷体" panose="02010609060101010101" charset="-122"/>
                <a:sym typeface="楷体_GB2312" pitchFamily="1" charset="-122"/>
              </a:rPr>
              <a:t>，可以广泛应用于化工、热工、冶金、炼油以及造纸、建材等各种生产部门。</a:t>
            </a:r>
          </a:p>
          <a:p>
            <a:pPr marL="469900" indent="-469900">
              <a:lnSpc>
                <a:spcPct val="150000"/>
              </a:lnSpc>
              <a:buClr>
                <a:schemeClr val="accent2"/>
              </a:buClr>
              <a:buFont typeface="Wingdings 2" panose="05020102010507070707" pitchFamily="2" charset="2"/>
              <a:buNone/>
            </a:pPr>
            <a:r>
              <a:rPr lang="zh-CN" altLang="en-US" sz="2400" b="1" noProof="1">
                <a:latin typeface="楷体" panose="02010609060101010101" charset="-122"/>
                <a:ea typeface="楷体" panose="02010609060101010101" charset="-122"/>
                <a:sym typeface="楷体_GB2312" pitchFamily="1" charset="-122"/>
              </a:rPr>
              <a:t>③ </a:t>
            </a:r>
            <a:r>
              <a:rPr lang="zh-CN" altLang="en-US" sz="2400" b="1" noProof="1">
                <a:solidFill>
                  <a:schemeClr val="hlink"/>
                </a:solidFill>
                <a:latin typeface="楷体" panose="02010609060101010101" charset="-122"/>
                <a:ea typeface="楷体" panose="02010609060101010101" charset="-122"/>
                <a:sym typeface="楷体_GB2312" pitchFamily="1" charset="-122"/>
              </a:rPr>
              <a:t>鲁棒性强</a:t>
            </a:r>
            <a:r>
              <a:rPr lang="zh-CN" altLang="en-US" sz="2400" b="1" noProof="1">
                <a:latin typeface="楷体" panose="02010609060101010101" charset="-122"/>
                <a:ea typeface="楷体" panose="02010609060101010101" charset="-122"/>
                <a:sym typeface="楷体_GB2312" pitchFamily="1" charset="-122"/>
              </a:rPr>
              <a:t>，即其控制品质对被控对象特性的变化不大敏感。</a:t>
            </a:r>
          </a:p>
          <a:p>
            <a:pPr marL="469900" indent="-469900" algn="just">
              <a:lnSpc>
                <a:spcPct val="150000"/>
              </a:lnSpc>
              <a:buClr>
                <a:schemeClr val="accent2"/>
              </a:buClr>
              <a:buFont typeface="Wingdings 2" panose="05020102010507070707" pitchFamily="2" charset="2"/>
              <a:buNone/>
            </a:pPr>
            <a:r>
              <a:rPr lang="zh-CN" altLang="en-US" sz="2400" b="1" noProof="1">
                <a:latin typeface="楷体" panose="02010609060101010101" charset="-122"/>
                <a:ea typeface="楷体" panose="02010609060101010101" charset="-122"/>
                <a:sym typeface="楷体_GB2312" pitchFamily="1" charset="-122"/>
              </a:rPr>
              <a:t>④ </a:t>
            </a:r>
            <a:r>
              <a:rPr lang="zh-CN" altLang="en-US" sz="2400" b="1" noProof="1">
                <a:solidFill>
                  <a:schemeClr val="hlink"/>
                </a:solidFill>
                <a:latin typeface="楷体" panose="02010609060101010101" charset="-122"/>
                <a:ea typeface="楷体" panose="02010609060101010101" charset="-122"/>
                <a:sym typeface="楷体_GB2312" pitchFamily="1" charset="-122"/>
              </a:rPr>
              <a:t>对模型依赖少</a:t>
            </a:r>
            <a:r>
              <a:rPr lang="zh-CN" altLang="en-US" sz="2400" b="1" noProof="1">
                <a:latin typeface="楷体" panose="02010609060101010101" charset="-122"/>
                <a:ea typeface="楷体" panose="02010609060101010101" charset="-122"/>
                <a:sym typeface="楷体_GB2312" pitchFamily="1" charset="-122"/>
              </a:rPr>
              <a:t>。</a:t>
            </a:r>
          </a:p>
          <a:p>
            <a:pPr marL="469900" indent="-469900" algn="just">
              <a:lnSpc>
                <a:spcPct val="150000"/>
              </a:lnSpc>
              <a:buClr>
                <a:schemeClr val="accent2"/>
              </a:buClr>
              <a:buFont typeface="Wingdings 2" panose="05020102010507070707" pitchFamily="2" charset="2"/>
              <a:buNone/>
            </a:pPr>
            <a:r>
              <a:rPr lang="zh-CN" altLang="en-US" sz="1400" noProof="1">
                <a:latin typeface="Palatino Linotype" panose="02040502050505030304" pitchFamily="18" charset="0"/>
                <a:sym typeface="+mn-ea"/>
              </a:rPr>
              <a:t>  </a:t>
            </a:r>
          </a:p>
          <a:p>
            <a:pPr marL="469900" indent="-469900" algn="just">
              <a:lnSpc>
                <a:spcPct val="150000"/>
              </a:lnSpc>
              <a:buClr>
                <a:schemeClr val="accent2"/>
              </a:buClr>
              <a:buFont typeface="Wingdings 2" panose="05020102010507070707" pitchFamily="2" charset="2"/>
              <a:buNone/>
            </a:pPr>
            <a:endParaRPr lang="zh-CN" altLang="en-US" sz="1400" b="1" noProof="1">
              <a:solidFill>
                <a:schemeClr val="tx2"/>
              </a:solidFill>
              <a:latin typeface="Palatino Linotype" panose="02040502050505030304" pitchFamily="18" charset="0"/>
              <a:ea typeface="楷体" panose="02010609060101010101" charset="-122"/>
              <a:sym typeface="+mn-ea"/>
            </a:endParaRPr>
          </a:p>
          <a:p>
            <a:pPr marL="469900" indent="-469900" algn="just">
              <a:lnSpc>
                <a:spcPct val="150000"/>
              </a:lnSpc>
              <a:buClr>
                <a:schemeClr val="accent2"/>
              </a:buClr>
              <a:buFont typeface="Wingdings 2" panose="05020102010507070707" pitchFamily="2" charset="2"/>
              <a:buNone/>
            </a:pPr>
            <a:endParaRPr lang="zh-CN" altLang="en-US" sz="1600" b="1" noProof="1">
              <a:solidFill>
                <a:srgbClr val="3333FF"/>
              </a:solidFill>
              <a:latin typeface="楷体" panose="02010609060101010101" charset="-122"/>
              <a:ea typeface="楷体" panose="02010609060101010101" charset="-122"/>
              <a:sym typeface="Arial" panose="020B0604020202020204" pitchFamily="34" charset="0"/>
            </a:endParaRPr>
          </a:p>
          <a:p>
            <a:pPr>
              <a:buFont typeface="Wingdings" pitchFamily="2" charset="2"/>
              <a:buNone/>
            </a:pPr>
            <a:r>
              <a:rPr lang="en-US" altLang="zh-CN" sz="1600" noProof="1">
                <a:sym typeface="宋体" panose="02010600030101010101" pitchFamily="2" charset="-122"/>
              </a:rPr>
              <a:t>     </a:t>
            </a: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p>
          <a:p>
            <a:pPr>
              <a:buFont typeface="Wingdings" pitchFamily="2" charset="2"/>
              <a:buNone/>
            </a:pPr>
            <a:r>
              <a:rPr lang="en-US" altLang="zh-CN" sz="1600" noProof="1">
                <a:solidFill>
                  <a:srgbClr val="FF0000"/>
                </a:solidFill>
              </a:rPr>
              <a:t>                                           </a:t>
            </a:r>
            <a:endParaRPr lang="en-US" altLang="zh-CN" sz="1200" noProof="1"/>
          </a:p>
          <a:p>
            <a:pPr>
              <a:buFont typeface="Wingdings" pitchFamily="2" charset="2"/>
              <a:buNone/>
            </a:pPr>
            <a:r>
              <a:rPr lang="en-US" altLang="zh-CN" sz="1600" noProof="1">
                <a:solidFill>
                  <a:srgbClr val="FF0000"/>
                </a:solidFill>
              </a:rPr>
              <a:t>                                          </a:t>
            </a:r>
            <a:endParaRPr lang="zh-CN" altLang="en-US" sz="1200" noProof="1">
              <a:solidFill>
                <a:srgbClr val="FF0000"/>
              </a:solidFill>
            </a:endParaRPr>
          </a:p>
          <a:p>
            <a:pPr>
              <a:buFont typeface="Wingdings" pitchFamily="2" charset="2"/>
              <a:buNone/>
            </a:pPr>
            <a:r>
              <a:rPr lang="zh-CN" altLang="en-US" sz="1600" noProof="1"/>
              <a:t>        </a:t>
            </a: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52225" name="标题 57345"/>
          <p:cNvSpPr>
            <a:spLocks noGrp="1" noChangeArrowheads="1"/>
          </p:cNvSpPr>
          <p:nvPr>
            <p:ph type="title"/>
          </p:nvPr>
        </p:nvSpPr>
        <p:spPr>
          <a:xfrm>
            <a:off x="0" y="609674"/>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304912" y="1409976"/>
            <a:ext cx="7924800" cy="418866"/>
          </a:xfrm>
        </p:spPr>
        <p:txBody>
          <a:bodyPr/>
          <a:lstStyle/>
          <a:p>
            <a:pPr>
              <a:buFont typeface="Wingdings" pitchFamily="2" charset="2"/>
              <a:buNone/>
            </a:pPr>
            <a:r>
              <a:rPr lang="en-US" altLang="zh-CN" sz="2400" b="1" noProof="1">
                <a:solidFill>
                  <a:srgbClr val="3333FF"/>
                </a:solidFill>
                <a:latin typeface="楷体" panose="02010609060101010101" charset="-122"/>
                <a:sym typeface="Arial" panose="020B0604020202020204" pitchFamily="34" charset="0"/>
              </a:rPr>
              <a:t>3.</a:t>
            </a:r>
            <a:r>
              <a:rPr lang="en-US" altLang="x-none" sz="2400" b="1" noProof="1">
                <a:solidFill>
                  <a:srgbClr val="3333FF"/>
                </a:solidFill>
                <a:latin typeface="楷体" panose="02010609060101010101" charset="-122"/>
                <a:sym typeface="Arial" panose="020B0604020202020204" pitchFamily="34" charset="0"/>
              </a:rPr>
              <a:t>PID</a:t>
            </a:r>
            <a:r>
              <a:rPr lang="zh-CN" altLang="en-US" sz="2400" b="1" noProof="1">
                <a:solidFill>
                  <a:srgbClr val="3333FF"/>
                </a:solidFill>
                <a:latin typeface="楷体" panose="02010609060101010101" charset="-122"/>
                <a:sym typeface="Arial" panose="020B0604020202020204" pitchFamily="34" charset="0"/>
              </a:rPr>
              <a:t>参数对控制性能的</a:t>
            </a:r>
            <a:r>
              <a:rPr lang="zh-CN" altLang="en-US" sz="2400" b="1" noProof="1" smtClean="0">
                <a:solidFill>
                  <a:srgbClr val="3333FF"/>
                </a:solidFill>
                <a:latin typeface="楷体" panose="02010609060101010101" charset="-122"/>
                <a:sym typeface="Arial" panose="020B0604020202020204" pitchFamily="34" charset="0"/>
              </a:rPr>
              <a:t>影响</a:t>
            </a:r>
            <a:r>
              <a:rPr lang="zh-CN" altLang="en-US" sz="2400" noProof="1" smtClean="0">
                <a:solidFill>
                  <a:schemeClr val="tx2"/>
                </a:solidFill>
                <a:latin typeface="Palatino Linotype" panose="02040502050505030304" pitchFamily="18" charset="0"/>
                <a:sym typeface="+mn-ea"/>
              </a:rPr>
              <a:t>    </a:t>
            </a:r>
            <a:r>
              <a:rPr lang="zh-CN" altLang="en-US" sz="2400" noProof="1" smtClean="0">
                <a:latin typeface="Palatino Linotype" panose="02040502050505030304" pitchFamily="18" charset="0"/>
                <a:sym typeface="+mn-ea"/>
              </a:rPr>
              <a:t>     </a:t>
            </a:r>
            <a:r>
              <a:rPr lang="zh-CN" altLang="en-US" sz="1600" noProof="1" smtClean="0">
                <a:latin typeface="Palatino Linotype" panose="02040502050505030304" pitchFamily="18" charset="0"/>
                <a:sym typeface="+mn-ea"/>
              </a:rPr>
              <a:t>   </a:t>
            </a:r>
            <a:endParaRPr lang="zh-CN" altLang="en-US" sz="1600" noProof="1">
              <a:latin typeface="Palatino Linotype" panose="02040502050505030304" pitchFamily="18" charset="0"/>
              <a:sym typeface="+mn-ea"/>
            </a:endParaRPr>
          </a:p>
          <a:p>
            <a:pPr marL="469900" indent="-469900" algn="just">
              <a:lnSpc>
                <a:spcPct val="150000"/>
              </a:lnSpc>
              <a:buClr>
                <a:schemeClr val="accent2"/>
              </a:buClr>
              <a:buFont typeface="Wingdings 2" panose="05020102010507070707" pitchFamily="2" charset="2"/>
              <a:buNone/>
            </a:pPr>
            <a:endParaRPr lang="zh-CN" altLang="en-US" sz="1400" b="1" noProof="1">
              <a:solidFill>
                <a:schemeClr val="tx2"/>
              </a:solidFill>
              <a:latin typeface="Palatino Linotype" panose="02040502050505030304" pitchFamily="18" charset="0"/>
              <a:ea typeface="楷体" panose="02010609060101010101" charset="-122"/>
              <a:sym typeface="+mn-ea"/>
            </a:endParaRPr>
          </a:p>
          <a:p>
            <a:pPr marL="469900" indent="-469900" algn="just">
              <a:lnSpc>
                <a:spcPct val="150000"/>
              </a:lnSpc>
              <a:buClr>
                <a:schemeClr val="accent2"/>
              </a:buClr>
              <a:buFont typeface="Wingdings 2" panose="05020102010507070707" pitchFamily="2" charset="2"/>
              <a:buNone/>
            </a:pPr>
            <a:endParaRPr lang="zh-CN" altLang="en-US" sz="1600" b="1" noProof="1">
              <a:solidFill>
                <a:srgbClr val="3333FF"/>
              </a:solidFill>
              <a:latin typeface="楷体" panose="02010609060101010101" charset="-122"/>
              <a:ea typeface="楷体" panose="02010609060101010101" charset="-122"/>
              <a:sym typeface="Arial" panose="020B0604020202020204" pitchFamily="34" charset="0"/>
            </a:endParaRPr>
          </a:p>
          <a:p>
            <a:pPr>
              <a:buFont typeface="Wingdings" pitchFamily="2" charset="2"/>
              <a:buNone/>
            </a:pPr>
            <a:r>
              <a:rPr lang="en-US" altLang="zh-CN" sz="1600" noProof="1">
                <a:sym typeface="宋体" panose="02010600030101010101" pitchFamily="2" charset="-122"/>
              </a:rPr>
              <a:t>     </a:t>
            </a: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p>
          <a:p>
            <a:pPr>
              <a:buFont typeface="Wingdings" pitchFamily="2" charset="2"/>
              <a:buNone/>
            </a:pPr>
            <a:r>
              <a:rPr lang="en-US" altLang="zh-CN" sz="1600" noProof="1">
                <a:solidFill>
                  <a:srgbClr val="FF0000"/>
                </a:solidFill>
              </a:rPr>
              <a:t>                                           </a:t>
            </a:r>
            <a:endParaRPr lang="en-US" altLang="zh-CN" sz="1200" noProof="1"/>
          </a:p>
          <a:p>
            <a:pPr>
              <a:buFont typeface="Wingdings" pitchFamily="2" charset="2"/>
              <a:buNone/>
            </a:pPr>
            <a:r>
              <a:rPr lang="en-US" altLang="zh-CN" sz="1600" noProof="1">
                <a:solidFill>
                  <a:srgbClr val="FF0000"/>
                </a:solidFill>
              </a:rPr>
              <a:t>                                          </a:t>
            </a:r>
            <a:endParaRPr lang="zh-CN" altLang="en-US" sz="1200" noProof="1">
              <a:solidFill>
                <a:srgbClr val="FF0000"/>
              </a:solidFill>
            </a:endParaRPr>
          </a:p>
          <a:p>
            <a:pPr>
              <a:buFont typeface="Wingdings" pitchFamily="2" charset="2"/>
              <a:buNone/>
            </a:pPr>
            <a:r>
              <a:rPr lang="zh-CN" altLang="en-US" sz="1600" noProof="1"/>
              <a:t>        </a:t>
            </a: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53249" name="标题 57345"/>
          <p:cNvSpPr>
            <a:spLocks noGrp="1" noChangeArrowheads="1"/>
          </p:cNvSpPr>
          <p:nvPr>
            <p:ph type="title"/>
          </p:nvPr>
        </p:nvSpPr>
        <p:spPr>
          <a:xfrm>
            <a:off x="0" y="609674"/>
            <a:ext cx="7086600" cy="731838"/>
          </a:xfrm>
        </p:spPr>
        <p:txBody>
          <a:bodyPr/>
          <a:lstStyle/>
          <a:p>
            <a:r>
              <a:rPr lang="zh-CN" altLang="en-US" sz="3200" smtClean="0"/>
              <a:t>4.3运动控制与PID</a:t>
            </a:r>
          </a:p>
        </p:txBody>
      </p:sp>
      <p:graphicFrame>
        <p:nvGraphicFramePr>
          <p:cNvPr id="54277" name="表格 54276"/>
          <p:cNvGraphicFramePr/>
          <p:nvPr>
            <p:extLst>
              <p:ext uri="{D42A27DB-BD31-4B8C-83A1-F6EECF244321}">
                <p14:modId xmlns:p14="http://schemas.microsoft.com/office/powerpoint/2010/main" val="2358426100"/>
              </p:ext>
            </p:extLst>
          </p:nvPr>
        </p:nvGraphicFramePr>
        <p:xfrm>
          <a:off x="457308" y="2133634"/>
          <a:ext cx="7991475" cy="3270249"/>
        </p:xfrm>
        <a:graphic>
          <a:graphicData uri="http://schemas.openxmlformats.org/drawingml/2006/table">
            <a:tbl>
              <a:tblPr/>
              <a:tblGrid>
                <a:gridCol w="1202055">
                  <a:extLst>
                    <a:ext uri="{9D8B030D-6E8A-4147-A177-3AD203B41FA5}">
                      <a16:colId xmlns:a16="http://schemas.microsoft.com/office/drawing/2014/main" val="20000"/>
                    </a:ext>
                  </a:extLst>
                </a:gridCol>
                <a:gridCol w="1200150">
                  <a:extLst>
                    <a:ext uri="{9D8B030D-6E8A-4147-A177-3AD203B41FA5}">
                      <a16:colId xmlns:a16="http://schemas.microsoft.com/office/drawing/2014/main" val="20001"/>
                    </a:ext>
                  </a:extLst>
                </a:gridCol>
                <a:gridCol w="737870">
                  <a:extLst>
                    <a:ext uri="{9D8B030D-6E8A-4147-A177-3AD203B41FA5}">
                      <a16:colId xmlns:a16="http://schemas.microsoft.com/office/drawing/2014/main" val="20002"/>
                    </a:ext>
                  </a:extLst>
                </a:gridCol>
                <a:gridCol w="971550">
                  <a:extLst>
                    <a:ext uri="{9D8B030D-6E8A-4147-A177-3AD203B41FA5}">
                      <a16:colId xmlns:a16="http://schemas.microsoft.com/office/drawing/2014/main" val="20003"/>
                    </a:ext>
                  </a:extLst>
                </a:gridCol>
                <a:gridCol w="739775">
                  <a:extLst>
                    <a:ext uri="{9D8B030D-6E8A-4147-A177-3AD203B41FA5}">
                      <a16:colId xmlns:a16="http://schemas.microsoft.com/office/drawing/2014/main" val="20004"/>
                    </a:ext>
                  </a:extLst>
                </a:gridCol>
                <a:gridCol w="1200150">
                  <a:extLst>
                    <a:ext uri="{9D8B030D-6E8A-4147-A177-3AD203B41FA5}">
                      <a16:colId xmlns:a16="http://schemas.microsoft.com/office/drawing/2014/main" val="20005"/>
                    </a:ext>
                  </a:extLst>
                </a:gridCol>
                <a:gridCol w="971550">
                  <a:extLst>
                    <a:ext uri="{9D8B030D-6E8A-4147-A177-3AD203B41FA5}">
                      <a16:colId xmlns:a16="http://schemas.microsoft.com/office/drawing/2014/main" val="20006"/>
                    </a:ext>
                  </a:extLst>
                </a:gridCol>
                <a:gridCol w="968375">
                  <a:extLst>
                    <a:ext uri="{9D8B030D-6E8A-4147-A177-3AD203B41FA5}">
                      <a16:colId xmlns:a16="http://schemas.microsoft.com/office/drawing/2014/main" val="20007"/>
                    </a:ext>
                  </a:extLst>
                </a:gridCol>
              </a:tblGrid>
              <a:tr h="817721">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参数</a:t>
                      </a:r>
                    </a:p>
                    <a:p>
                      <a:pPr marL="342900" lvl="0" indent="-342900" algn="ctr">
                        <a:spcBef>
                          <a:spcPct val="0"/>
                        </a:spcBef>
                        <a:buNone/>
                      </a:pPr>
                      <a:r>
                        <a:rPr lang="zh-CN" altLang="en-US" sz="2000">
                          <a:ea typeface="Times New Roman" panose="02020603050405020304" pitchFamily="18" charset="0"/>
                        </a:rPr>
                        <a:t>变化</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响应</a:t>
                      </a:r>
                    </a:p>
                    <a:p>
                      <a:pPr marL="342900" lvl="0" indent="-342900" algn="ctr">
                        <a:spcBef>
                          <a:spcPct val="0"/>
                        </a:spcBef>
                        <a:buNone/>
                      </a:pPr>
                      <a:r>
                        <a:rPr lang="zh-CN" altLang="en-US" sz="2000">
                          <a:ea typeface="Times New Roman" panose="02020603050405020304" pitchFamily="18" charset="0"/>
                        </a:rPr>
                        <a:t>速度</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静差</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latin typeface="宋体" panose="02010600030101010101" pitchFamily="2" charset="-122"/>
                          <a:ea typeface="Times New Roman" panose="02020603050405020304" pitchFamily="18" charset="0"/>
                        </a:rPr>
                        <a:t>超</a:t>
                      </a:r>
                    </a:p>
                    <a:p>
                      <a:pPr marL="342900" lvl="0" indent="-342900" algn="ctr">
                        <a:spcBef>
                          <a:spcPct val="0"/>
                        </a:spcBef>
                        <a:buNone/>
                      </a:pPr>
                      <a:r>
                        <a:rPr lang="zh-CN" altLang="en-US" sz="2000">
                          <a:latin typeface="宋体" panose="02010600030101010101" pitchFamily="2" charset="-122"/>
                          <a:ea typeface="Times New Roman" panose="02020603050405020304" pitchFamily="18" charset="0"/>
                        </a:rPr>
                        <a:t>调量</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振荡</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调节</a:t>
                      </a:r>
                    </a:p>
                    <a:p>
                      <a:pPr marL="342900" lvl="0" indent="-342900" algn="ctr">
                        <a:spcBef>
                          <a:spcPct val="0"/>
                        </a:spcBef>
                        <a:buNone/>
                      </a:pPr>
                      <a:r>
                        <a:rPr lang="zh-CN" altLang="en-US" sz="2000">
                          <a:ea typeface="Times New Roman" panose="02020603050405020304" pitchFamily="18" charset="0"/>
                        </a:rPr>
                        <a:t>时间</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抗</a:t>
                      </a:r>
                    </a:p>
                    <a:p>
                      <a:pPr marL="342900" lvl="0" indent="-342900" algn="ctr">
                        <a:spcBef>
                          <a:spcPct val="0"/>
                        </a:spcBef>
                        <a:buNone/>
                      </a:pPr>
                      <a:r>
                        <a:rPr lang="zh-CN" altLang="en-US" sz="2000">
                          <a:ea typeface="Times New Roman" panose="02020603050405020304" pitchFamily="18" charset="0"/>
                        </a:rPr>
                        <a:t>干扰</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稳</a:t>
                      </a:r>
                    </a:p>
                    <a:p>
                      <a:pPr marL="342900" lvl="0" indent="-342900" algn="ctr">
                        <a:spcBef>
                          <a:spcPct val="0"/>
                        </a:spcBef>
                        <a:buNone/>
                      </a:pPr>
                      <a:r>
                        <a:rPr lang="zh-CN" altLang="en-US" sz="2000">
                          <a:ea typeface="Times New Roman" panose="02020603050405020304" pitchFamily="18" charset="0"/>
                        </a:rPr>
                        <a:t>定性</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17721">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i="1" dirty="0">
                          <a:latin typeface="宋体" panose="02010600030101010101" pitchFamily="2" charset="-122"/>
                          <a:ea typeface="Times New Roman" panose="02020603050405020304" pitchFamily="18" charset="0"/>
                        </a:rPr>
                        <a:t>K</a:t>
                      </a:r>
                      <a:r>
                        <a:rPr lang="en-US" altLang="x-none" sz="2000" baseline="-30000" dirty="0">
                          <a:latin typeface="宋体" panose="02010600030101010101" pitchFamily="2" charset="-122"/>
                          <a:ea typeface="Times New Roman" panose="02020603050405020304" pitchFamily="18" charset="0"/>
                        </a:rPr>
                        <a:t>p</a:t>
                      </a: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17086">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i="1" dirty="0">
                          <a:latin typeface="宋体" panose="02010600030101010101" pitchFamily="2" charset="-122"/>
                          <a:ea typeface="Times New Roman" panose="02020603050405020304" pitchFamily="18" charset="0"/>
                        </a:rPr>
                        <a:t>T</a:t>
                      </a:r>
                      <a:r>
                        <a:rPr lang="en-US" altLang="x-none" sz="2000" i="1" baseline="-30000" dirty="0">
                          <a:latin typeface="宋体" panose="02010600030101010101" pitchFamily="2" charset="-122"/>
                          <a:ea typeface="Times New Roman" panose="02020603050405020304" pitchFamily="18" charset="0"/>
                        </a:rPr>
                        <a:t>i</a:t>
                      </a: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消除</a:t>
                      </a:r>
                      <a:endParaRPr lang="zh-CN" altLang="en-US"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17721">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i="1" dirty="0">
                          <a:latin typeface="宋体" panose="02010600030101010101" pitchFamily="2" charset="-122"/>
                          <a:ea typeface="Times New Roman" panose="02020603050405020304" pitchFamily="18" charset="0"/>
                        </a:rPr>
                        <a:t>T</a:t>
                      </a:r>
                      <a:r>
                        <a:rPr lang="en-US" altLang="x-none" sz="2000" baseline="-30000" dirty="0">
                          <a:latin typeface="宋体" panose="02010600030101010101" pitchFamily="2" charset="-122"/>
                          <a:ea typeface="Times New Roman" panose="02020603050405020304" pitchFamily="18" charset="0"/>
                        </a:rPr>
                        <a:t>d</a:t>
                      </a: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zh-CN" altLang="en-US" sz="2000">
                          <a:ea typeface="Times New Roman" panose="02020603050405020304" pitchFamily="18" charset="0"/>
                        </a:rPr>
                        <a:t>敏感</a:t>
                      </a:r>
                      <a:r>
                        <a:rPr lang="en-US" altLang="zh-CN" sz="2000">
                          <a:latin typeface="宋体" panose="02010600030101010101" pitchFamily="2" charset="-122"/>
                          <a:ea typeface="Times New Roman" panose="02020603050405020304" pitchFamily="18" charset="0"/>
                        </a:rPr>
                        <a:t>↓</a:t>
                      </a:r>
                      <a:endParaRPr lang="en-US" altLang="zh-CN" sz="200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tc>
                  <a:txBody>
                    <a:bodyPr/>
                    <a:lstStyle>
                      <a:lvl1pPr marL="469900" lvl="0" indent="-469900" algn="l" defTabSz="914400" eaLnBrk="1" fontAlgn="base" latinLnBrk="0" hangingPunct="1">
                        <a:spcBef>
                          <a:spcPct val="20000"/>
                        </a:spcBef>
                        <a:spcAft>
                          <a:spcPct val="0"/>
                        </a:spcAft>
                        <a:buClr>
                          <a:schemeClr val="accent2"/>
                        </a:buClr>
                        <a:buFont typeface="Wingdings" panose="05000000000000000000" pitchFamily="2" charset="2"/>
                        <a:buChar char="o"/>
                        <a:defRPr sz="2600" b="0" i="0" u="none" kern="1200" baseline="0">
                          <a:solidFill>
                            <a:schemeClr val="tx1"/>
                          </a:solidFill>
                          <a:latin typeface="Verdana" panose="020B0604030504040204" pitchFamily="2" charset="0"/>
                          <a:ea typeface="宋体" panose="02010600030101010101" pitchFamily="2" charset="-122"/>
                        </a:defRPr>
                      </a:lvl1pPr>
                      <a:lvl2pPr marL="908050" lvl="1" indent="-436245" algn="l">
                        <a:defRPr sz="2200" kern="1200"/>
                      </a:lvl2pPr>
                      <a:lvl3pPr marL="1304925" lvl="2" indent="-394970" algn="l">
                        <a:defRPr sz="2100" kern="1200"/>
                      </a:lvl3pPr>
                      <a:lvl4pPr marL="1694180" lvl="3" indent="-387350" algn="l">
                        <a:defRPr sz="1800" kern="1200"/>
                      </a:lvl4pPr>
                      <a:lvl5pPr marL="2094230" lvl="4" indent="-398780" algn="l">
                        <a:spcBef>
                          <a:spcPct val="25000"/>
                        </a:spcBef>
                        <a:defRPr sz="1800" kern="1200"/>
                      </a:lvl5pPr>
                    </a:lstStyle>
                    <a:p>
                      <a:pPr marL="342900" lvl="0" indent="-342900" algn="ctr">
                        <a:spcBef>
                          <a:spcPct val="0"/>
                        </a:spcBef>
                        <a:buNone/>
                      </a:pPr>
                      <a:r>
                        <a:rPr lang="en-US" altLang="x-none" sz="2000" dirty="0">
                          <a:latin typeface="宋体" panose="02010600030101010101" pitchFamily="2" charset="-122"/>
                          <a:ea typeface="Times New Roman" panose="02020603050405020304" pitchFamily="18" charset="0"/>
                        </a:rPr>
                        <a:t>↑</a:t>
                      </a:r>
                      <a:endParaRPr lang="en-US" altLang="x-none" sz="2000" dirty="0"/>
                    </a:p>
                  </a:txBody>
                  <a:tcPr marL="90170" marR="90170" marT="46981" marB="46981">
                    <a:lnL w="12700" cap="flat" cmpd="sng">
                      <a:solidFill>
                        <a:srgbClr val="000000"/>
                      </a:solidFill>
                      <a:prstDash val="solid"/>
                      <a:miter/>
                      <a:headEnd type="none" w="med" len="med"/>
                      <a:tailEnd type="none" w="med" len="med"/>
                    </a:lnL>
                    <a:lnR w="12700" cap="flat" cmpd="sng">
                      <a:solidFill>
                        <a:srgbClr val="000000"/>
                      </a:solidFill>
                      <a:prstDash val="solid"/>
                      <a:miter/>
                      <a:headEnd type="none" w="med" len="med"/>
                      <a:tailEnd type="none" w="med" len="med"/>
                    </a:lnR>
                    <a:lnT w="12700" cap="flat" cmpd="sng">
                      <a:solidFill>
                        <a:srgbClr val="000000"/>
                      </a:solidFill>
                      <a:prstDash val="solid"/>
                      <a:miter/>
                      <a:headEnd type="none" w="med" len="med"/>
                      <a:tailEnd type="none" w="med" len="med"/>
                    </a:lnT>
                    <a:lnB w="12700" cap="flat" cmpd="sng">
                      <a:solidFill>
                        <a:srgbClr val="000000"/>
                      </a:solidFill>
                      <a:prstDash val="solid"/>
                      <a:miter/>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152516" y="1219258"/>
            <a:ext cx="9067682" cy="5333860"/>
          </a:xfrm>
        </p:spPr>
        <p:txBody>
          <a:bodyPr/>
          <a:lstStyle/>
          <a:p>
            <a:pPr>
              <a:buFont typeface="Wingdings" pitchFamily="2" charset="2"/>
              <a:buNone/>
            </a:pPr>
            <a:r>
              <a:rPr lang="en-US" altLang="zh-CN" sz="2000" noProof="1">
                <a:solidFill>
                  <a:schemeClr val="tx2"/>
                </a:solidFill>
                <a:latin typeface="Palatino Linotype" panose="02040502050505030304" pitchFamily="18" charset="0"/>
                <a:sym typeface="+mn-ea"/>
              </a:rPr>
              <a:t>          </a:t>
            </a:r>
            <a:r>
              <a:rPr lang="en-US" altLang="zh-CN" sz="2800" noProof="1">
                <a:solidFill>
                  <a:schemeClr val="tx2"/>
                </a:solidFill>
                <a:latin typeface="Palatino Linotype" panose="02040502050505030304" pitchFamily="18" charset="0"/>
                <a:sym typeface="+mn-ea"/>
              </a:rPr>
              <a:t> </a:t>
            </a:r>
            <a:r>
              <a:rPr lang="zh-CN" altLang="en-US" sz="2400" noProof="1">
                <a:solidFill>
                  <a:schemeClr val="tx2"/>
                </a:solidFill>
                <a:latin typeface="Palatino Linotype" panose="02040502050505030304" pitchFamily="18" charset="0"/>
                <a:sym typeface="+mn-ea"/>
              </a:rPr>
              <a:t>比例系数</a:t>
            </a:r>
            <a:r>
              <a:rPr lang="en-US" altLang="zh-CN" sz="2400" i="1" noProof="1">
                <a:solidFill>
                  <a:schemeClr val="tx2"/>
                </a:solidFill>
                <a:latin typeface="Palatino Linotype" panose="02040502050505030304" pitchFamily="18" charset="0"/>
                <a:sym typeface="+mn-ea"/>
              </a:rPr>
              <a:t>K</a:t>
            </a:r>
            <a:r>
              <a:rPr lang="en-US" altLang="zh-CN" sz="2400" i="1" baseline="-25000" noProof="1">
                <a:solidFill>
                  <a:schemeClr val="tx2"/>
                </a:solidFill>
                <a:latin typeface="Palatino Linotype" panose="02040502050505030304" pitchFamily="18" charset="0"/>
                <a:sym typeface="+mn-ea"/>
              </a:rPr>
              <a:t>p</a:t>
            </a:r>
            <a:r>
              <a:rPr lang="zh-CN" altLang="en-US" sz="2400" noProof="1">
                <a:solidFill>
                  <a:schemeClr val="tx2"/>
                </a:solidFill>
                <a:latin typeface="Palatino Linotype" panose="02040502050505030304" pitchFamily="18" charset="0"/>
                <a:sym typeface="+mn-ea"/>
              </a:rPr>
              <a:t>对控制性能的影响：</a:t>
            </a:r>
            <a:r>
              <a:rPr lang="zh-CN" altLang="en-US" sz="2400" noProof="1">
                <a:latin typeface="Palatino Linotype" panose="02040502050505030304" pitchFamily="18" charset="0"/>
                <a:sym typeface="+mn-ea"/>
              </a:rPr>
              <a:t>随着比例系数</a:t>
            </a:r>
            <a:r>
              <a:rPr lang="en-US" altLang="zh-CN" sz="2400" i="1" noProof="1">
                <a:latin typeface="Palatino Linotype" panose="02040502050505030304" pitchFamily="18" charset="0"/>
                <a:sym typeface="+mn-ea"/>
              </a:rPr>
              <a:t>K</a:t>
            </a:r>
            <a:r>
              <a:rPr lang="en-US" altLang="zh-CN" sz="2400" i="1" baseline="-25000" noProof="1">
                <a:latin typeface="Palatino Linotype" panose="02040502050505030304" pitchFamily="18" charset="0"/>
                <a:sym typeface="+mn-ea"/>
              </a:rPr>
              <a:t>p</a:t>
            </a:r>
            <a:r>
              <a:rPr lang="zh-CN" altLang="en-US" sz="2400" noProof="1">
                <a:latin typeface="Palatino Linotype" panose="02040502050505030304" pitchFamily="18" charset="0"/>
                <a:sym typeface="+mn-ea"/>
              </a:rPr>
              <a:t>的增加，</a:t>
            </a:r>
            <a:r>
              <a:rPr lang="zh-CN" altLang="en-US" sz="2400" noProof="1">
                <a:solidFill>
                  <a:srgbClr val="DE0000"/>
                </a:solidFill>
                <a:latin typeface="Palatino Linotype" panose="02040502050505030304" pitchFamily="18" charset="0"/>
                <a:sym typeface="+mn-ea"/>
              </a:rPr>
              <a:t>超调量增大，系统响应速度加快</a:t>
            </a:r>
            <a:r>
              <a:rPr lang="zh-CN" altLang="en-US" sz="2400" noProof="1">
                <a:latin typeface="Palatino Linotype" panose="02040502050505030304" pitchFamily="18" charset="0"/>
                <a:sym typeface="+mn-ea"/>
              </a:rPr>
              <a:t>，同时会使</a:t>
            </a:r>
            <a:r>
              <a:rPr lang="zh-CN" altLang="en-US" sz="2400" noProof="1">
                <a:solidFill>
                  <a:srgbClr val="DE0000"/>
                </a:solidFill>
                <a:latin typeface="Palatino Linotype" panose="02040502050505030304" pitchFamily="18" charset="0"/>
                <a:sym typeface="+mn-ea"/>
              </a:rPr>
              <a:t>稳态误差减小</a:t>
            </a:r>
            <a:r>
              <a:rPr lang="zh-CN" altLang="en-US" sz="2400" noProof="1">
                <a:latin typeface="Palatino Linotype" panose="02040502050505030304" pitchFamily="18" charset="0"/>
                <a:sym typeface="+mn-ea"/>
              </a:rPr>
              <a:t>，但不能消除稳态误差。图4-11为在不同的比例系数Kp下，比例控制对系统阶跃响应的影响。</a:t>
            </a:r>
          </a:p>
          <a:p>
            <a:pPr marL="469900" indent="-469900" algn="just">
              <a:lnSpc>
                <a:spcPct val="150000"/>
              </a:lnSpc>
              <a:buClr>
                <a:schemeClr val="accent2"/>
              </a:buClr>
              <a:buFont typeface="Wingdings 2" panose="05020102010507070707" pitchFamily="2" charset="2"/>
              <a:buNone/>
            </a:pPr>
            <a:r>
              <a:rPr lang="zh-CN" altLang="en-US" sz="2400" noProof="1">
                <a:latin typeface="Palatino Linotype" panose="02040502050505030304" pitchFamily="18" charset="0"/>
                <a:sym typeface="+mn-ea"/>
              </a:rPr>
              <a:t>  </a:t>
            </a:r>
            <a:r>
              <a:rPr lang="zh-CN" altLang="en-US" sz="2400" noProof="1" smtClean="0">
                <a:latin typeface="Palatino Linotype" panose="02040502050505030304" pitchFamily="18" charset="0"/>
                <a:sym typeface="+mn-ea"/>
              </a:rPr>
              <a:t>      </a:t>
            </a:r>
            <a:r>
              <a:rPr lang="zh-CN" altLang="en-US" sz="2400" noProof="1" smtClean="0">
                <a:solidFill>
                  <a:schemeClr val="tx2"/>
                </a:solidFill>
                <a:latin typeface="Palatino Linotype" panose="02040502050505030304" pitchFamily="18" charset="0"/>
                <a:sym typeface="+mn-ea"/>
              </a:rPr>
              <a:t>积分</a:t>
            </a:r>
            <a:r>
              <a:rPr lang="zh-CN" altLang="en-US" sz="2400" noProof="1">
                <a:solidFill>
                  <a:schemeClr val="tx2"/>
                </a:solidFill>
                <a:latin typeface="Palatino Linotype" panose="02040502050505030304" pitchFamily="18" charset="0"/>
                <a:sym typeface="+mn-ea"/>
              </a:rPr>
              <a:t>时间常数</a:t>
            </a:r>
            <a:r>
              <a:rPr lang="en-US" altLang="zh-CN" sz="2400" i="1" noProof="1">
                <a:solidFill>
                  <a:schemeClr val="tx2"/>
                </a:solidFill>
                <a:latin typeface="Palatino Linotype" panose="02040502050505030304" pitchFamily="18" charset="0"/>
                <a:sym typeface="+mn-ea"/>
              </a:rPr>
              <a:t>T</a:t>
            </a:r>
            <a:r>
              <a:rPr lang="en-US" altLang="zh-CN" sz="2400" i="1" baseline="-25000" noProof="1">
                <a:solidFill>
                  <a:schemeClr val="tx2"/>
                </a:solidFill>
                <a:latin typeface="Palatino Linotype" panose="02040502050505030304" pitchFamily="18" charset="0"/>
                <a:sym typeface="+mn-ea"/>
              </a:rPr>
              <a:t>i</a:t>
            </a:r>
            <a:r>
              <a:rPr lang="zh-CN" altLang="en-US" sz="2400" noProof="1">
                <a:solidFill>
                  <a:schemeClr val="tx2"/>
                </a:solidFill>
                <a:latin typeface="Palatino Linotype" panose="02040502050505030304" pitchFamily="18" charset="0"/>
                <a:sym typeface="+mn-ea"/>
              </a:rPr>
              <a:t>对控制性能的影响：</a:t>
            </a:r>
            <a:r>
              <a:rPr lang="zh-CN" altLang="en-US" sz="2400" noProof="1">
                <a:sym typeface="+mn-ea"/>
              </a:rPr>
              <a:t>积分作用的强弱取决于积分常数</a:t>
            </a:r>
            <a:r>
              <a:rPr lang="en-US" altLang="zh-CN" sz="2400" i="1" noProof="1">
                <a:sym typeface="+mn-ea"/>
              </a:rPr>
              <a:t>T</a:t>
            </a:r>
            <a:r>
              <a:rPr lang="en-US" altLang="zh-CN" sz="2400" i="1" baseline="-25000" noProof="1">
                <a:sym typeface="+mn-ea"/>
              </a:rPr>
              <a:t>i</a:t>
            </a:r>
            <a:r>
              <a:rPr lang="zh-CN" altLang="en-US" sz="2400" noProof="1">
                <a:sym typeface="+mn-ea"/>
              </a:rPr>
              <a:t>。</a:t>
            </a:r>
            <a:r>
              <a:rPr lang="en-US" altLang="zh-CN" sz="2400" i="1" noProof="1">
                <a:sym typeface="+mn-ea"/>
              </a:rPr>
              <a:t>T</a:t>
            </a:r>
            <a:r>
              <a:rPr lang="en-US" altLang="zh-CN" sz="2400" i="1" baseline="-25000" noProof="1">
                <a:sym typeface="+mn-ea"/>
              </a:rPr>
              <a:t>i</a:t>
            </a:r>
            <a:r>
              <a:rPr lang="zh-CN" altLang="en-US" sz="2400" noProof="1">
                <a:sym typeface="+mn-ea"/>
              </a:rPr>
              <a:t>越小，积分作用就越强，反之</a:t>
            </a:r>
            <a:r>
              <a:rPr lang="en-US" altLang="zh-CN" sz="2400" i="1" noProof="1">
                <a:sym typeface="+mn-ea"/>
              </a:rPr>
              <a:t>T</a:t>
            </a:r>
            <a:r>
              <a:rPr lang="en-US" altLang="zh-CN" sz="2400" i="1" baseline="-25000" noProof="1">
                <a:sym typeface="+mn-ea"/>
              </a:rPr>
              <a:t>i</a:t>
            </a:r>
            <a:r>
              <a:rPr lang="zh-CN" altLang="en-US" sz="2400" noProof="1">
                <a:sym typeface="+mn-ea"/>
              </a:rPr>
              <a:t>大则积分作用弱。</a:t>
            </a:r>
            <a:r>
              <a:rPr lang="zh-CN" altLang="en-US" sz="2400" noProof="1">
                <a:solidFill>
                  <a:schemeClr val="tx2"/>
                </a:solidFill>
                <a:latin typeface="Palatino Linotype" panose="02040502050505030304" pitchFamily="18" charset="0"/>
                <a:sym typeface="+mn-ea"/>
              </a:rPr>
              <a:t> </a:t>
            </a:r>
            <a:r>
              <a:rPr lang="zh-CN" altLang="en-US" sz="2400" noProof="1">
                <a:latin typeface="Palatino Linotype" panose="02040502050505030304" pitchFamily="18" charset="0"/>
                <a:sym typeface="+mn-ea"/>
              </a:rPr>
              <a:t> </a:t>
            </a:r>
            <a:r>
              <a:rPr lang="zh-CN" altLang="en-US" sz="2400" noProof="1">
                <a:sym typeface="+mn-ea"/>
              </a:rPr>
              <a:t>积分控制的主要作用是</a:t>
            </a:r>
            <a:r>
              <a:rPr lang="zh-CN" altLang="en-US" sz="2400" noProof="1">
                <a:solidFill>
                  <a:srgbClr val="DE0000"/>
                </a:solidFill>
                <a:sym typeface="+mn-ea"/>
              </a:rPr>
              <a:t>改善系统的稳态性能</a:t>
            </a:r>
            <a:r>
              <a:rPr lang="zh-CN" altLang="en-US" sz="2400" noProof="1">
                <a:sym typeface="+mn-ea"/>
              </a:rPr>
              <a:t>，</a:t>
            </a:r>
            <a:r>
              <a:rPr lang="zh-CN" altLang="en-US" sz="2400" noProof="1">
                <a:solidFill>
                  <a:srgbClr val="DE0000"/>
                </a:solidFill>
                <a:sym typeface="+mn-ea"/>
              </a:rPr>
              <a:t>消除系统的稳态误差</a:t>
            </a:r>
            <a:r>
              <a:rPr lang="zh-CN" altLang="en-US" sz="2400" noProof="1">
                <a:sym typeface="+mn-ea"/>
              </a:rPr>
              <a:t>。图4-12为在不同的积分常数Ti下，PI控制对系统阶跃响应的影响。</a:t>
            </a:r>
            <a:r>
              <a:rPr lang="zh-CN" altLang="en-US" sz="2400" noProof="1">
                <a:latin typeface="Palatino Linotype" panose="02040502050505030304" pitchFamily="18" charset="0"/>
                <a:sym typeface="+mn-ea"/>
              </a:rPr>
              <a:t>     </a:t>
            </a:r>
            <a:r>
              <a:rPr lang="zh-CN" altLang="en-US" sz="1600" noProof="1">
                <a:latin typeface="Palatino Linotype" panose="02040502050505030304" pitchFamily="18" charset="0"/>
                <a:sym typeface="+mn-ea"/>
              </a:rPr>
              <a:t>   </a:t>
            </a:r>
          </a:p>
          <a:p>
            <a:pPr marL="469900" indent="-469900" algn="just">
              <a:lnSpc>
                <a:spcPct val="150000"/>
              </a:lnSpc>
              <a:buClr>
                <a:schemeClr val="accent2"/>
              </a:buClr>
              <a:buFont typeface="Wingdings 2" panose="05020102010507070707" pitchFamily="2" charset="2"/>
              <a:buNone/>
            </a:pPr>
            <a:endParaRPr lang="zh-CN" altLang="en-US" sz="1400" b="1" noProof="1">
              <a:solidFill>
                <a:schemeClr val="tx2"/>
              </a:solidFill>
              <a:latin typeface="Palatino Linotype" panose="02040502050505030304" pitchFamily="18" charset="0"/>
              <a:ea typeface="楷体" panose="02010609060101010101" charset="-122"/>
              <a:sym typeface="+mn-ea"/>
            </a:endParaRPr>
          </a:p>
          <a:p>
            <a:pPr marL="469900" indent="-469900" algn="just">
              <a:lnSpc>
                <a:spcPct val="150000"/>
              </a:lnSpc>
              <a:buClr>
                <a:schemeClr val="accent2"/>
              </a:buClr>
              <a:buFont typeface="Wingdings 2" panose="05020102010507070707" pitchFamily="2" charset="2"/>
              <a:buNone/>
            </a:pPr>
            <a:endParaRPr lang="zh-CN" altLang="en-US" sz="1600" b="1" noProof="1">
              <a:solidFill>
                <a:srgbClr val="3333FF"/>
              </a:solidFill>
              <a:latin typeface="楷体" panose="02010609060101010101" charset="-122"/>
              <a:ea typeface="楷体" panose="02010609060101010101" charset="-122"/>
              <a:sym typeface="Arial" panose="020B0604020202020204" pitchFamily="34" charset="0"/>
            </a:endParaRPr>
          </a:p>
          <a:p>
            <a:pPr>
              <a:buFont typeface="Wingdings" pitchFamily="2" charset="2"/>
              <a:buNone/>
            </a:pPr>
            <a:r>
              <a:rPr lang="en-US" altLang="zh-CN" sz="1600" noProof="1">
                <a:sym typeface="宋体" panose="02010600030101010101" pitchFamily="2" charset="-122"/>
              </a:rPr>
              <a:t>     </a:t>
            </a:r>
            <a:r>
              <a:rPr lang="en-US" altLang="zh-CN" sz="1600" noProof="1"/>
              <a:t>   </a:t>
            </a:r>
          </a:p>
          <a:p>
            <a:pPr>
              <a:buFont typeface="Wingdings" pitchFamily="2" charset="2"/>
              <a:buNone/>
            </a:pPr>
            <a:endParaRPr lang="en-US" altLang="zh-CN" sz="1600" noProof="1">
              <a:solidFill>
                <a:srgbClr val="FF0000"/>
              </a:solidFill>
            </a:endParaRPr>
          </a:p>
          <a:p>
            <a:pPr>
              <a:buFont typeface="Wingdings" pitchFamily="2" charset="2"/>
              <a:buNone/>
            </a:pPr>
            <a:r>
              <a:rPr lang="en-US" altLang="zh-CN" sz="1600" noProof="1">
                <a:solidFill>
                  <a:srgbClr val="FF0000"/>
                </a:solidFill>
              </a:rPr>
              <a:t> </a:t>
            </a:r>
          </a:p>
          <a:p>
            <a:pPr>
              <a:buFont typeface="Wingdings" pitchFamily="2" charset="2"/>
              <a:buNone/>
            </a:pPr>
            <a:r>
              <a:rPr lang="en-US" altLang="zh-CN" sz="1600" noProof="1">
                <a:solidFill>
                  <a:srgbClr val="FF0000"/>
                </a:solidFill>
              </a:rPr>
              <a:t>                                           </a:t>
            </a:r>
            <a:endParaRPr lang="en-US" altLang="zh-CN" sz="1200" noProof="1"/>
          </a:p>
          <a:p>
            <a:pPr>
              <a:buFont typeface="Wingdings" pitchFamily="2" charset="2"/>
              <a:buNone/>
            </a:pPr>
            <a:r>
              <a:rPr lang="en-US" altLang="zh-CN" sz="1600" noProof="1">
                <a:solidFill>
                  <a:srgbClr val="FF0000"/>
                </a:solidFill>
              </a:rPr>
              <a:t>                                          </a:t>
            </a:r>
            <a:endParaRPr lang="zh-CN" altLang="en-US" sz="1200" noProof="1">
              <a:solidFill>
                <a:srgbClr val="FF0000"/>
              </a:solidFill>
            </a:endParaRPr>
          </a:p>
          <a:p>
            <a:pPr>
              <a:buFont typeface="Wingdings" pitchFamily="2" charset="2"/>
              <a:buNone/>
            </a:pPr>
            <a:r>
              <a:rPr lang="zh-CN" altLang="en-US" sz="1600" noProof="1"/>
              <a:t>        </a:t>
            </a:r>
            <a:endParaRPr lang="en-US" altLang="zh-CN" sz="1600" noProof="1"/>
          </a:p>
          <a:p>
            <a:pPr>
              <a:buFont typeface="Wingdings" pitchFamily="2" charset="2"/>
              <a:buNone/>
            </a:pPr>
            <a:endParaRPr lang="en-US" altLang="zh-CN" sz="1600" noProof="1"/>
          </a:p>
          <a:p>
            <a:pPr>
              <a:buFont typeface="Wingdings" pitchFamily="2" charset="2"/>
              <a:buNone/>
            </a:pPr>
            <a:r>
              <a:rPr lang="zh-CN" altLang="en-US" sz="1600" noProof="1"/>
              <a:t>                                           </a:t>
            </a:r>
            <a:r>
              <a:rPr lang="zh-CN" altLang="en-US" sz="1200" noProof="1"/>
              <a:t>   </a:t>
            </a:r>
          </a:p>
        </p:txBody>
      </p:sp>
      <p:sp>
        <p:nvSpPr>
          <p:cNvPr id="54273" name="标题 57345"/>
          <p:cNvSpPr>
            <a:spLocks noGrp="1" noChangeArrowheads="1"/>
          </p:cNvSpPr>
          <p:nvPr>
            <p:ph type="title"/>
          </p:nvPr>
        </p:nvSpPr>
        <p:spPr>
          <a:xfrm>
            <a:off x="26520" y="609674"/>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228714" y="1295456"/>
            <a:ext cx="8838968" cy="1447762"/>
          </a:xfrm>
        </p:spPr>
        <p:txBody>
          <a:bodyPr/>
          <a:lstStyle/>
          <a:p>
            <a:pPr>
              <a:buFont typeface="Wingdings" pitchFamily="2" charset="2"/>
              <a:buNone/>
            </a:pPr>
            <a:r>
              <a:rPr lang="en-US" altLang="zh-CN" sz="1600" noProof="1">
                <a:solidFill>
                  <a:schemeClr val="tx2"/>
                </a:solidFill>
                <a:latin typeface="Palatino Linotype" panose="02040502050505030304" pitchFamily="18" charset="0"/>
                <a:sym typeface="+mn-ea"/>
              </a:rPr>
              <a:t> </a:t>
            </a:r>
            <a:r>
              <a:rPr lang="en-US" altLang="zh-CN" sz="2000" noProof="1">
                <a:solidFill>
                  <a:schemeClr val="tx2"/>
                </a:solidFill>
                <a:latin typeface="Palatino Linotype" panose="02040502050505030304" pitchFamily="18" charset="0"/>
                <a:sym typeface="+mn-ea"/>
              </a:rPr>
              <a:t>     </a:t>
            </a:r>
            <a:r>
              <a:rPr lang="zh-CN" altLang="en-US" sz="2400" noProof="1">
                <a:solidFill>
                  <a:schemeClr val="tx2"/>
                </a:solidFill>
                <a:latin typeface="Palatino Linotype" panose="02040502050505030304" pitchFamily="18" charset="0"/>
                <a:sym typeface="+mn-ea"/>
              </a:rPr>
              <a:t>微分时间常数</a:t>
            </a:r>
            <a:r>
              <a:rPr lang="en-US" altLang="zh-CN" sz="2400" i="1" noProof="1">
                <a:solidFill>
                  <a:schemeClr val="tx2"/>
                </a:solidFill>
                <a:latin typeface="Palatino Linotype" panose="02040502050505030304" pitchFamily="18" charset="0"/>
                <a:sym typeface="+mn-ea"/>
              </a:rPr>
              <a:t>T</a:t>
            </a:r>
            <a:r>
              <a:rPr lang="en-US" altLang="zh-CN" sz="2400" i="1" baseline="-25000" noProof="1">
                <a:solidFill>
                  <a:schemeClr val="tx2"/>
                </a:solidFill>
                <a:latin typeface="Palatino Linotype" panose="02040502050505030304" pitchFamily="18" charset="0"/>
                <a:sym typeface="+mn-ea"/>
              </a:rPr>
              <a:t>d</a:t>
            </a:r>
            <a:r>
              <a:rPr lang="zh-CN" altLang="en-US" sz="2400" noProof="1">
                <a:solidFill>
                  <a:schemeClr val="tx2"/>
                </a:solidFill>
                <a:latin typeface="Palatino Linotype" panose="02040502050505030304" pitchFamily="18" charset="0"/>
                <a:sym typeface="+mn-ea"/>
              </a:rPr>
              <a:t>对控制性能的影响：</a:t>
            </a:r>
            <a:r>
              <a:rPr lang="zh-CN" altLang="en-US" sz="2400" noProof="1">
                <a:latin typeface="Palatino Linotype" panose="02040502050505030304" pitchFamily="18" charset="0"/>
                <a:sym typeface="+mn-ea"/>
              </a:rPr>
              <a:t>随着微分时间常数</a:t>
            </a:r>
            <a:r>
              <a:rPr lang="en-US" altLang="zh-CN" sz="2400" i="1" noProof="1">
                <a:latin typeface="Palatino Linotype" panose="02040502050505030304" pitchFamily="18" charset="0"/>
                <a:sym typeface="+mn-ea"/>
              </a:rPr>
              <a:t>T</a:t>
            </a:r>
            <a:r>
              <a:rPr lang="en-US" altLang="zh-CN" sz="2400" i="1" baseline="-25000" noProof="1">
                <a:latin typeface="Palatino Linotype" panose="02040502050505030304" pitchFamily="18" charset="0"/>
                <a:sym typeface="+mn-ea"/>
              </a:rPr>
              <a:t>d</a:t>
            </a:r>
            <a:r>
              <a:rPr lang="zh-CN" altLang="en-US" sz="2400" noProof="1">
                <a:latin typeface="Palatino Linotype" panose="02040502050505030304" pitchFamily="18" charset="0"/>
                <a:sym typeface="+mn-ea"/>
              </a:rPr>
              <a:t>的增加，闭环系统响应的</a:t>
            </a:r>
            <a:r>
              <a:rPr lang="zh-CN" altLang="en-US" sz="2400" noProof="1">
                <a:solidFill>
                  <a:srgbClr val="DE0000"/>
                </a:solidFill>
                <a:latin typeface="Palatino Linotype" panose="02040502050505030304" pitchFamily="18" charset="0"/>
                <a:sym typeface="+mn-ea"/>
              </a:rPr>
              <a:t>响应速度加快</a:t>
            </a:r>
            <a:r>
              <a:rPr lang="zh-CN" altLang="en-US" sz="2400" noProof="1">
                <a:latin typeface="Palatino Linotype" panose="02040502050505030304" pitchFamily="18" charset="0"/>
                <a:sym typeface="+mn-ea"/>
              </a:rPr>
              <a:t>，调节时间减小 ，微分环节的主要作用是</a:t>
            </a:r>
            <a:r>
              <a:rPr lang="zh-CN" altLang="en-US" sz="2400" noProof="1">
                <a:solidFill>
                  <a:srgbClr val="DE0000"/>
                </a:solidFill>
                <a:latin typeface="Palatino Linotype" panose="02040502050505030304" pitchFamily="18" charset="0"/>
                <a:sym typeface="+mn-ea"/>
              </a:rPr>
              <a:t>提高系统的响应速度。</a:t>
            </a:r>
            <a:r>
              <a:rPr lang="zh-CN" altLang="en-US" sz="2400" noProof="1">
                <a:latin typeface="Palatino Linotype" panose="02040502050505030304" pitchFamily="18" charset="0"/>
                <a:sym typeface="+mn-ea"/>
              </a:rPr>
              <a:t>图4-13为在不同的积分常数Td下，PID控制对系统阶跃响应的影响</a:t>
            </a:r>
            <a:r>
              <a:rPr lang="zh-CN" altLang="en-US" sz="2400" noProof="1" smtClean="0">
                <a:latin typeface="Palatino Linotype" panose="02040502050505030304" pitchFamily="18" charset="0"/>
                <a:sym typeface="+mn-ea"/>
              </a:rPr>
              <a:t>。</a:t>
            </a:r>
            <a:r>
              <a:rPr lang="en-US" altLang="zh-CN" noProof="1" smtClean="0">
                <a:sym typeface="宋体" panose="02010600030101010101" pitchFamily="2" charset="-122"/>
              </a:rPr>
              <a:t>   </a:t>
            </a:r>
            <a:r>
              <a:rPr lang="en-US" altLang="zh-CN" noProof="1" smtClean="0"/>
              <a:t>   </a:t>
            </a:r>
            <a:r>
              <a:rPr lang="en-US" altLang="zh-CN" noProof="1" smtClean="0">
                <a:solidFill>
                  <a:srgbClr val="FF0000"/>
                </a:solidFill>
              </a:rPr>
              <a:t>                                           </a:t>
            </a:r>
            <a:endParaRPr lang="en-US" altLang="zh-CN" sz="1200" noProof="1"/>
          </a:p>
          <a:p>
            <a:pPr>
              <a:buFont typeface="Wingdings" pitchFamily="2" charset="2"/>
              <a:buNone/>
            </a:pPr>
            <a:r>
              <a:rPr lang="en-US" altLang="zh-CN" sz="1600" noProof="1">
                <a:solidFill>
                  <a:srgbClr val="FF0000"/>
                </a:solidFill>
              </a:rPr>
              <a:t>                                          </a:t>
            </a:r>
            <a:endParaRPr lang="zh-CN" altLang="en-US" sz="1200" noProof="1">
              <a:solidFill>
                <a:srgbClr val="FF0000"/>
              </a:solidFill>
            </a:endParaRPr>
          </a:p>
          <a:p>
            <a:pPr>
              <a:buFont typeface="Wingdings" pitchFamily="2" charset="2"/>
              <a:buNone/>
            </a:pPr>
            <a:r>
              <a:rPr lang="zh-CN" altLang="en-US" sz="1600" noProof="1"/>
              <a:t>                       </a:t>
            </a:r>
          </a:p>
          <a:p>
            <a:pPr>
              <a:buFont typeface="Wingdings" pitchFamily="2" charset="2"/>
              <a:buNone/>
            </a:pPr>
            <a:endParaRPr lang="en-US" altLang="zh-CN" sz="1200" noProof="1"/>
          </a:p>
          <a:p>
            <a:pPr>
              <a:buFont typeface="Wingdings" pitchFamily="2" charset="2"/>
              <a:buNone/>
            </a:pPr>
            <a:endParaRPr lang="en-US" altLang="zh-CN" sz="1200" noProof="1"/>
          </a:p>
          <a:p>
            <a:pPr>
              <a:buFont typeface="Wingdings" pitchFamily="2" charset="2"/>
              <a:buNone/>
            </a:pPr>
            <a:r>
              <a:rPr lang="zh-CN" altLang="en-US" sz="1600" noProof="1"/>
              <a:t>                                           </a:t>
            </a:r>
            <a:r>
              <a:rPr lang="zh-CN" altLang="en-US" sz="1200" noProof="1"/>
              <a:t>   </a:t>
            </a:r>
          </a:p>
        </p:txBody>
      </p:sp>
      <p:sp>
        <p:nvSpPr>
          <p:cNvPr id="55297" name="标题 57345"/>
          <p:cNvSpPr>
            <a:spLocks noGrp="1" noChangeArrowheads="1"/>
          </p:cNvSpPr>
          <p:nvPr>
            <p:ph type="title"/>
          </p:nvPr>
        </p:nvSpPr>
        <p:spPr>
          <a:xfrm>
            <a:off x="0" y="649125"/>
            <a:ext cx="3810020" cy="731838"/>
          </a:xfrm>
        </p:spPr>
        <p:txBody>
          <a:bodyPr/>
          <a:lstStyle/>
          <a:p>
            <a:r>
              <a:rPr lang="zh-CN" altLang="en-US" sz="3200" smtClean="0"/>
              <a:t>4.3运动控制与PID</a:t>
            </a:r>
          </a:p>
        </p:txBody>
      </p:sp>
      <p:pic>
        <p:nvPicPr>
          <p:cNvPr id="55299" name="图片 1167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719" y="2903523"/>
            <a:ext cx="5244881" cy="280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14600" y="5867336"/>
            <a:ext cx="4572000" cy="646331"/>
          </a:xfrm>
          <a:prstGeom prst="rect">
            <a:avLst/>
          </a:prstGeom>
        </p:spPr>
        <p:txBody>
          <a:bodyPr>
            <a:spAutoFit/>
          </a:bodyPr>
          <a:lstStyle/>
          <a:p>
            <a:r>
              <a:rPr lang="zh-CN" altLang="en-US"/>
              <a:t> 图</a:t>
            </a:r>
            <a:r>
              <a:rPr lang="en-US" altLang="zh-CN"/>
              <a:t>4-11 </a:t>
            </a:r>
            <a:r>
              <a:rPr lang="zh-CN" altLang="en-US"/>
              <a:t>在不同的比例系数</a:t>
            </a:r>
            <a:r>
              <a:rPr lang="en-US" altLang="zh-CN"/>
              <a:t>Kp</a:t>
            </a:r>
            <a:r>
              <a:rPr lang="zh-CN" altLang="en-US"/>
              <a:t>下，比例控制对系统阶跃响应的影响</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占位符 119810"/>
          <p:cNvSpPr>
            <a:spLocks noGrp="1" noChangeArrowheads="1"/>
          </p:cNvSpPr>
          <p:nvPr>
            <p:ph idx="1"/>
          </p:nvPr>
        </p:nvSpPr>
        <p:spPr/>
        <p:txBody>
          <a:bodyPr/>
          <a:lstStyle/>
          <a:p>
            <a:pPr marL="0" indent="0">
              <a:buFont typeface="Wingdings" pitchFamily="2" charset="2"/>
              <a:buNone/>
            </a:pPr>
            <a:endParaRPr lang="zh-CN" altLang="en-US" smtClean="0">
              <a:latin typeface="Palatino Linotype" pitchFamily="18" charset="0"/>
            </a:endParaRPr>
          </a:p>
          <a:p>
            <a:pPr marL="0" indent="0">
              <a:buFont typeface="Wingdings" pitchFamily="2" charset="2"/>
              <a:buNone/>
            </a:pPr>
            <a:r>
              <a:rPr lang="zh-CN" altLang="en-US" smtClean="0">
                <a:latin typeface="Palatino Linotype" pitchFamily="18" charset="0"/>
              </a:rPr>
              <a:t>   </a:t>
            </a:r>
          </a:p>
          <a:p>
            <a:pPr marL="0" indent="0">
              <a:buFont typeface="Wingdings" pitchFamily="2" charset="2"/>
              <a:buNone/>
            </a:pPr>
            <a:r>
              <a:rPr lang="zh-CN" altLang="en-US" sz="1200" smtClean="0">
                <a:sym typeface="宋体" pitchFamily="2" charset="-122"/>
              </a:rPr>
              <a:t>                            </a:t>
            </a:r>
          </a:p>
          <a:p>
            <a:pPr marL="0" indent="0">
              <a:buFont typeface="Wingdings" pitchFamily="2" charset="2"/>
              <a:buNone/>
            </a:pPr>
            <a:r>
              <a:rPr lang="zh-CN" altLang="en-US" sz="1200" smtClean="0">
                <a:sym typeface="宋体" pitchFamily="2" charset="-122"/>
              </a:rPr>
              <a:t>                          </a:t>
            </a: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endParaRPr lang="zh-CN" altLang="en-US" sz="1200" smtClean="0">
              <a:sym typeface="宋体" pitchFamily="2" charset="-122"/>
            </a:endParaRPr>
          </a:p>
          <a:p>
            <a:pPr marL="0" indent="0">
              <a:buFont typeface="Wingdings" pitchFamily="2" charset="2"/>
              <a:buNone/>
            </a:pPr>
            <a:r>
              <a:rPr lang="zh-CN" altLang="en-US" sz="1200" smtClean="0">
                <a:sym typeface="宋体" pitchFamily="2" charset="-122"/>
              </a:rPr>
              <a:t>                                 图4-12在不同的积分常数Ti下，PI控制对系统阶跃响应的影响</a:t>
            </a:r>
            <a:endParaRPr lang="zh-CN" altLang="en-US" sz="1200" smtClean="0"/>
          </a:p>
        </p:txBody>
      </p:sp>
      <p:sp>
        <p:nvSpPr>
          <p:cNvPr id="56321" name="标题 119809"/>
          <p:cNvSpPr>
            <a:spLocks noGrp="1" noChangeArrowheads="1"/>
          </p:cNvSpPr>
          <p:nvPr>
            <p:ph type="title"/>
          </p:nvPr>
        </p:nvSpPr>
        <p:spPr>
          <a:xfrm>
            <a:off x="26556" y="685006"/>
            <a:ext cx="3631068" cy="731838"/>
          </a:xfrm>
        </p:spPr>
        <p:txBody>
          <a:bodyPr anchor="ctr"/>
          <a:lstStyle/>
          <a:p>
            <a:r>
              <a:rPr lang="zh-CN" altLang="en-US" sz="3200" smtClean="0"/>
              <a:t>4.3运动控制与PID</a:t>
            </a:r>
          </a:p>
        </p:txBody>
      </p:sp>
      <p:pic>
        <p:nvPicPr>
          <p:cNvPr id="56323" name="图片 1198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506" y="1752644"/>
            <a:ext cx="7606924" cy="3735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57345"/>
          <p:cNvSpPr>
            <a:spLocks noGrp="1" noChangeArrowheads="1"/>
          </p:cNvSpPr>
          <p:nvPr>
            <p:ph type="title"/>
          </p:nvPr>
        </p:nvSpPr>
        <p:spPr>
          <a:xfrm>
            <a:off x="-16563" y="631825"/>
            <a:ext cx="3586154" cy="731838"/>
          </a:xfrm>
        </p:spPr>
        <p:txBody>
          <a:bodyPr/>
          <a:lstStyle/>
          <a:p>
            <a:r>
              <a:rPr lang="zh-CN" altLang="en-US" sz="3200" smtClean="0"/>
              <a:t>4.3运动控制与PID</a:t>
            </a:r>
          </a:p>
        </p:txBody>
      </p:sp>
      <p:pic>
        <p:nvPicPr>
          <p:cNvPr id="57347" name="图片 1228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88" y="1447852"/>
            <a:ext cx="7157269" cy="35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511922" y="4952960"/>
            <a:ext cx="4572000" cy="646331"/>
          </a:xfrm>
          <a:prstGeom prst="rect">
            <a:avLst/>
          </a:prstGeom>
        </p:spPr>
        <p:txBody>
          <a:bodyPr>
            <a:spAutoFit/>
          </a:bodyPr>
          <a:lstStyle/>
          <a:p>
            <a:r>
              <a:rPr lang="zh-CN" altLang="en-US"/>
              <a:t> 图</a:t>
            </a:r>
            <a:r>
              <a:rPr lang="en-US" altLang="zh-CN"/>
              <a:t>4-13</a:t>
            </a:r>
            <a:r>
              <a:rPr lang="zh-CN" altLang="en-US"/>
              <a:t>为在不同的积分常数</a:t>
            </a:r>
            <a:r>
              <a:rPr lang="en-US" altLang="zh-CN"/>
              <a:t>Td</a:t>
            </a:r>
            <a:r>
              <a:rPr lang="zh-CN" altLang="en-US"/>
              <a:t>下，</a:t>
            </a:r>
            <a:r>
              <a:rPr lang="en-US" altLang="zh-CN"/>
              <a:t>PID</a:t>
            </a:r>
            <a:r>
              <a:rPr lang="zh-CN" altLang="en-US"/>
              <a:t>控制对系统阶跃响应的影响</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228714" y="1341512"/>
            <a:ext cx="8915286" cy="4508500"/>
          </a:xfrm>
        </p:spPr>
        <p:txBody>
          <a:bodyPr/>
          <a:lstStyle/>
          <a:p>
            <a:pPr>
              <a:buFont typeface="Wingdings" pitchFamily="2" charset="2"/>
              <a:buNone/>
            </a:pPr>
            <a:r>
              <a:rPr lang="en-US" altLang="zh-CN" sz="2800" smtClean="0">
                <a:solidFill>
                  <a:schemeClr val="tx2"/>
                </a:solidFill>
                <a:latin typeface="Palatino Linotype" pitchFamily="18" charset="0"/>
                <a:sym typeface="宋体" pitchFamily="2" charset="-122"/>
              </a:rPr>
              <a:t>  </a:t>
            </a:r>
            <a:r>
              <a:rPr lang="zh-CN" altLang="en-US" sz="2800" b="1" smtClean="0">
                <a:solidFill>
                  <a:srgbClr val="3333FF"/>
                </a:solidFill>
                <a:ea typeface="楷体_GB2312" pitchFamily="1" charset="-122"/>
                <a:sym typeface="Times New Roman" pitchFamily="18" charset="0"/>
              </a:rPr>
              <a:t>4.控制规律的选择</a:t>
            </a:r>
          </a:p>
          <a:p>
            <a:pPr>
              <a:buClr>
                <a:schemeClr val="accent2"/>
              </a:buClr>
              <a:buFont typeface="Wingdings" pitchFamily="2" charset="2"/>
              <a:buNone/>
            </a:pPr>
            <a:r>
              <a:rPr lang="zh-CN" altLang="en-US" sz="2400" smtClean="0">
                <a:sym typeface="宋体" pitchFamily="2" charset="-122"/>
              </a:rPr>
              <a:t>1.对于一阶惯性对象，如果负荷变化不大，工艺要求不高，   可采用比例</a:t>
            </a:r>
            <a:r>
              <a:rPr lang="en-US" sz="2400" smtClean="0">
                <a:latin typeface="Verdana" pitchFamily="34" charset="0"/>
                <a:sym typeface="宋体" pitchFamily="2" charset="-122"/>
              </a:rPr>
              <a:t>(P)</a:t>
            </a:r>
            <a:r>
              <a:rPr lang="zh-CN" altLang="en-US" sz="2400" smtClean="0">
                <a:sym typeface="宋体" pitchFamily="2" charset="-122"/>
              </a:rPr>
              <a:t>控制；如果工艺要求较高，采用比例积分   </a:t>
            </a:r>
            <a:r>
              <a:rPr lang="en-US" sz="2400" smtClean="0">
                <a:latin typeface="Verdana" pitchFamily="34" charset="0"/>
                <a:sym typeface="宋体" pitchFamily="2" charset="-122"/>
              </a:rPr>
              <a:t>(PI)</a:t>
            </a:r>
            <a:r>
              <a:rPr lang="zh-CN" altLang="en-US" sz="2400" smtClean="0">
                <a:sym typeface="宋体" pitchFamily="2" charset="-122"/>
              </a:rPr>
              <a:t>控制； </a:t>
            </a:r>
            <a:endParaRPr lang="zh-CN" altLang="en-US" sz="2400" smtClean="0"/>
          </a:p>
          <a:p>
            <a:pPr>
              <a:buClr>
                <a:schemeClr val="accent2"/>
              </a:buClr>
              <a:buFont typeface="Wingdings" pitchFamily="2" charset="2"/>
              <a:buNone/>
            </a:pPr>
            <a:r>
              <a:rPr lang="zh-CN" altLang="en-US" sz="2400" smtClean="0">
                <a:sym typeface="宋体" pitchFamily="2" charset="-122"/>
              </a:rPr>
              <a:t>2.对于一阶惯性加纯滞后对象，如果负荷变化不大，控制要   求精度较高，可采用比例积分控制；</a:t>
            </a:r>
            <a:endParaRPr lang="zh-CN" altLang="en-US" sz="2400" smtClean="0"/>
          </a:p>
          <a:p>
            <a:pPr>
              <a:buClr>
                <a:schemeClr val="accent2"/>
              </a:buClr>
              <a:buFont typeface="Wingdings" pitchFamily="2" charset="2"/>
              <a:buNone/>
            </a:pPr>
            <a:r>
              <a:rPr lang="zh-CN" altLang="en-US" sz="2400" smtClean="0">
                <a:sym typeface="宋体" pitchFamily="2" charset="-122"/>
              </a:rPr>
              <a:t>3.对于纯滞后时间较大，负荷变化也较大，控制性能要求较   高的场合，可采用比例积分微分控制；</a:t>
            </a:r>
            <a:endParaRPr lang="zh-CN" altLang="en-US" sz="2400" smtClean="0"/>
          </a:p>
          <a:p>
            <a:pPr>
              <a:buClr>
                <a:schemeClr val="accent2"/>
              </a:buClr>
              <a:buFont typeface="Wingdings" pitchFamily="2" charset="2"/>
              <a:buNone/>
            </a:pPr>
            <a:r>
              <a:rPr lang="zh-CN" altLang="en-US" sz="2400" smtClean="0">
                <a:sym typeface="宋体" pitchFamily="2" charset="-122"/>
              </a:rPr>
              <a:t>4.对于高阶惯性环节加纯滞后对象，负荷变化较大，控制性   能要求较高时，应采用串级控制、前馈</a:t>
            </a:r>
            <a:r>
              <a:rPr lang="en-US" sz="2400" smtClean="0">
                <a:latin typeface="Verdana" pitchFamily="34" charset="0"/>
                <a:sym typeface="宋体" pitchFamily="2" charset="-122"/>
              </a:rPr>
              <a:t>-</a:t>
            </a:r>
            <a:r>
              <a:rPr lang="zh-CN" altLang="en-US" sz="2400" smtClean="0">
                <a:sym typeface="宋体" pitchFamily="2" charset="-122"/>
              </a:rPr>
              <a:t>反馈、前馈</a:t>
            </a:r>
            <a:r>
              <a:rPr lang="en-US" sz="2400" smtClean="0">
                <a:latin typeface="Verdana" pitchFamily="34" charset="0"/>
                <a:sym typeface="宋体" pitchFamily="2" charset="-122"/>
              </a:rPr>
              <a:t>-</a:t>
            </a:r>
            <a:r>
              <a:rPr lang="zh-CN" altLang="en-US" sz="2400" smtClean="0">
                <a:sym typeface="宋体" pitchFamily="2" charset="-122"/>
              </a:rPr>
              <a:t>串级   或纯滞后补偿控制。</a:t>
            </a:r>
            <a:endParaRPr lang="zh-CN" altLang="en-US" sz="2400" smtClean="0">
              <a:latin typeface="Palatino Linotype" pitchFamily="18" charset="0"/>
              <a:sym typeface="宋体" pitchFamily="2" charset="-122"/>
            </a:endParaRPr>
          </a:p>
          <a:p>
            <a:pPr algn="just">
              <a:lnSpc>
                <a:spcPct val="150000"/>
              </a:lnSpc>
              <a:buClr>
                <a:schemeClr val="accent2"/>
              </a:buClr>
              <a:buFont typeface="Wingdings 2" pitchFamily="18" charset="2"/>
              <a:buNone/>
            </a:pPr>
            <a:endParaRPr lang="zh-CN" altLang="en-US" sz="1400" b="1" smtClean="0">
              <a:solidFill>
                <a:schemeClr val="tx2"/>
              </a:solidFill>
              <a:latin typeface="Palatino Linotype" pitchFamily="18" charset="0"/>
              <a:ea typeface="楷体" pitchFamily="49" charset="-122"/>
              <a:sym typeface="宋体" pitchFamily="2" charset="-122"/>
            </a:endParaRPr>
          </a:p>
          <a:p>
            <a:pPr algn="just">
              <a:lnSpc>
                <a:spcPct val="150000"/>
              </a:lnSpc>
              <a:buClr>
                <a:schemeClr val="accent2"/>
              </a:buClr>
              <a:buFont typeface="Wingdings 2" pitchFamily="18" charset="2"/>
              <a:buNone/>
            </a:pPr>
            <a:endParaRPr lang="zh-CN" altLang="en-US" sz="1600" b="1" smtClean="0">
              <a:solidFill>
                <a:srgbClr val="3333FF"/>
              </a:solidFill>
              <a:latin typeface="楷体" pitchFamily="49" charset="-122"/>
              <a:ea typeface="楷体" pitchFamily="49" charset="-122"/>
              <a:sym typeface="Arial" pitchFamily="34" charset="0"/>
            </a:endParaRPr>
          </a:p>
          <a:p>
            <a:pPr>
              <a:buFont typeface="Wingdings" pitchFamily="2" charset="2"/>
              <a:buNone/>
            </a:pPr>
            <a:r>
              <a:rPr lang="en-US" altLang="zh-CN" sz="1600" smtClean="0">
                <a:sym typeface="宋体" pitchFamily="2" charset="-122"/>
              </a:rPr>
              <a:t>     </a:t>
            </a:r>
            <a:r>
              <a:rPr lang="en-US" altLang="zh-CN" sz="1600" smtClean="0"/>
              <a:t>   </a:t>
            </a: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600" smtClean="0">
                <a:solidFill>
                  <a:srgbClr val="FF0000"/>
                </a:solidFill>
              </a:rPr>
              <a:t> </a:t>
            </a: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p>
          <a:p>
            <a:pPr>
              <a:buFont typeface="Wingdings" pitchFamily="2" charset="2"/>
              <a:buNone/>
            </a:pPr>
            <a:endParaRPr lang="zh-CN" altLang="en-US" sz="1200" smtClean="0">
              <a:latin typeface="Palatino Linotype" pitchFamily="18" charset="0"/>
            </a:endParaRPr>
          </a:p>
          <a:p>
            <a:pPr>
              <a:buFont typeface="Wingdings" pitchFamily="2" charset="2"/>
              <a:buNone/>
            </a:pPr>
            <a:endParaRPr lang="en-US" altLang="zh-CN" sz="1200" smtClean="0"/>
          </a:p>
          <a:p>
            <a:pPr>
              <a:buFont typeface="Wingdings" pitchFamily="2" charset="2"/>
              <a:buNone/>
            </a:pPr>
            <a:endParaRPr lang="en-US" altLang="zh-CN" sz="1200" smtClean="0"/>
          </a:p>
          <a:p>
            <a:pPr>
              <a:buFont typeface="Wingdings" pitchFamily="2" charset="2"/>
              <a:buNone/>
            </a:pPr>
            <a:r>
              <a:rPr lang="zh-CN" altLang="en-US" sz="1600" smtClean="0"/>
              <a:t>                                           </a:t>
            </a:r>
            <a:r>
              <a:rPr lang="zh-CN" altLang="en-US" sz="1200" smtClean="0"/>
              <a:t>   </a:t>
            </a:r>
          </a:p>
        </p:txBody>
      </p:sp>
      <p:sp>
        <p:nvSpPr>
          <p:cNvPr id="58369" name="标题 57345"/>
          <p:cNvSpPr>
            <a:spLocks noGrp="1" noChangeArrowheads="1"/>
          </p:cNvSpPr>
          <p:nvPr>
            <p:ph type="title"/>
          </p:nvPr>
        </p:nvSpPr>
        <p:spPr>
          <a:xfrm>
            <a:off x="76318" y="609674"/>
            <a:ext cx="7086600" cy="731838"/>
          </a:xfrm>
        </p:spPr>
        <p:txBody>
          <a:bodyPr/>
          <a:lstStyle/>
          <a:p>
            <a:r>
              <a:rPr lang="zh-CN" altLang="en-US" sz="3200" smtClean="0"/>
              <a:t>4.3运动控制与PID</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9895"/>
            <a:ext cx="8534176" cy="400110"/>
          </a:xfrm>
          <a:prstGeom prst="rect">
            <a:avLst/>
          </a:prstGeom>
        </p:spPr>
        <p:txBody>
          <a:bodyPr wrap="square">
            <a:spAutoFit/>
          </a:bodyPr>
          <a:lstStyle/>
          <a:p>
            <a:r>
              <a:rPr lang="zh-CN" altLang="en-US" sz="2000">
                <a:solidFill>
                  <a:srgbClr val="7030A0"/>
                </a:solidFill>
              </a:rPr>
              <a:t>一文读懂</a:t>
            </a:r>
            <a:r>
              <a:rPr lang="en-US" altLang="zh-CN" sz="2000">
                <a:solidFill>
                  <a:srgbClr val="7030A0"/>
                </a:solidFill>
              </a:rPr>
              <a:t>PID</a:t>
            </a:r>
            <a:r>
              <a:rPr lang="zh-CN" altLang="en-US" sz="2000">
                <a:solidFill>
                  <a:srgbClr val="7030A0"/>
                </a:solidFill>
              </a:rPr>
              <a:t>控制算法（抛弃公式，从原理上真正理解</a:t>
            </a:r>
            <a:r>
              <a:rPr lang="en-US" altLang="zh-CN" sz="2000">
                <a:solidFill>
                  <a:srgbClr val="7030A0"/>
                </a:solidFill>
              </a:rPr>
              <a:t>PID</a:t>
            </a:r>
            <a:r>
              <a:rPr lang="zh-CN" altLang="en-US" sz="2000">
                <a:solidFill>
                  <a:srgbClr val="7030A0"/>
                </a:solidFill>
              </a:rPr>
              <a:t>控制</a:t>
            </a:r>
            <a:r>
              <a:rPr lang="zh-CN" altLang="en-US" sz="2000" smtClean="0">
                <a:solidFill>
                  <a:srgbClr val="7030A0"/>
                </a:solidFill>
              </a:rPr>
              <a:t>）</a:t>
            </a:r>
            <a:r>
              <a:rPr lang="en-US" altLang="zh-CN" sz="2000" smtClean="0">
                <a:solidFill>
                  <a:srgbClr val="7030A0"/>
                </a:solidFill>
              </a:rPr>
              <a:t>CSDN</a:t>
            </a:r>
            <a:endParaRPr lang="zh-CN" altLang="en-US" sz="2000">
              <a:solidFill>
                <a:srgbClr val="7030A0"/>
              </a:solidFill>
            </a:endParaRPr>
          </a:p>
        </p:txBody>
      </p:sp>
      <p:sp>
        <p:nvSpPr>
          <p:cNvPr id="4" name="矩形 3"/>
          <p:cNvSpPr/>
          <p:nvPr/>
        </p:nvSpPr>
        <p:spPr>
          <a:xfrm>
            <a:off x="208928" y="1089925"/>
            <a:ext cx="8686572" cy="1938992"/>
          </a:xfrm>
          <a:prstGeom prst="rect">
            <a:avLst/>
          </a:prstGeom>
        </p:spPr>
        <p:txBody>
          <a:bodyPr wrap="square">
            <a:spAutoFit/>
          </a:bodyPr>
          <a:lstStyle/>
          <a:p>
            <a:r>
              <a:rPr lang="en-US" altLang="zh-CN" sz="2400" smtClean="0"/>
              <a:t>     PID</a:t>
            </a:r>
            <a:r>
              <a:rPr lang="zh-CN" altLang="en-US" sz="2400"/>
              <a:t>控制应该算是应用非常广泛的控制算法了。小到控制一个元件的温度，大到控制无人机的飞行姿态和飞行速度等等，都可以使用</a:t>
            </a:r>
            <a:r>
              <a:rPr lang="en-US" altLang="zh-CN" sz="2400"/>
              <a:t>PID</a:t>
            </a:r>
            <a:r>
              <a:rPr lang="zh-CN" altLang="en-US" sz="2400"/>
              <a:t>控制。这里我们从原理上来理解</a:t>
            </a:r>
            <a:r>
              <a:rPr lang="en-US" altLang="zh-CN" sz="2400"/>
              <a:t>PID</a:t>
            </a:r>
            <a:r>
              <a:rPr lang="zh-CN" altLang="en-US" sz="2400"/>
              <a:t>控制。</a:t>
            </a:r>
          </a:p>
          <a:p>
            <a:r>
              <a:rPr lang="en-US" altLang="zh-CN" sz="2400" smtClean="0"/>
              <a:t>    PID(proportion </a:t>
            </a:r>
            <a:r>
              <a:rPr lang="en-US" altLang="zh-CN" sz="2400"/>
              <a:t>integration differentiation)</a:t>
            </a:r>
            <a:r>
              <a:rPr lang="zh-CN" altLang="en-US" sz="2400"/>
              <a:t>其实就是指比例，积分，</a:t>
            </a:r>
            <a:r>
              <a:rPr lang="zh-CN" altLang="en-US" sz="2400"/>
              <a:t>微分控制</a:t>
            </a:r>
            <a:r>
              <a:rPr lang="zh-CN" altLang="en-US" sz="2400" smtClean="0"/>
              <a:t>。</a:t>
            </a:r>
            <a:endParaRPr lang="zh-CN" altLang="en-US" sz="2400"/>
          </a:p>
        </p:txBody>
      </p:sp>
      <p:pic>
        <p:nvPicPr>
          <p:cNvPr id="5" name="图片 4"/>
          <p:cNvPicPr>
            <a:picLocks noChangeAspect="1"/>
          </p:cNvPicPr>
          <p:nvPr/>
        </p:nvPicPr>
        <p:blipFill>
          <a:blip r:embed="rId2"/>
          <a:stretch>
            <a:fillRect/>
          </a:stretch>
        </p:blipFill>
        <p:spPr>
          <a:xfrm>
            <a:off x="506900" y="2999082"/>
            <a:ext cx="8382000" cy="2752725"/>
          </a:xfrm>
          <a:prstGeom prst="rect">
            <a:avLst/>
          </a:prstGeom>
        </p:spPr>
      </p:pic>
      <p:pic>
        <p:nvPicPr>
          <p:cNvPr id="7" name="图片 6"/>
          <p:cNvPicPr>
            <a:picLocks noChangeAspect="1"/>
          </p:cNvPicPr>
          <p:nvPr/>
        </p:nvPicPr>
        <p:blipFill>
          <a:blip r:embed="rId3"/>
          <a:stretch>
            <a:fillRect/>
          </a:stretch>
        </p:blipFill>
        <p:spPr>
          <a:xfrm>
            <a:off x="1559412" y="5751807"/>
            <a:ext cx="6276975" cy="781050"/>
          </a:xfrm>
          <a:prstGeom prst="rect">
            <a:avLst/>
          </a:prstGeom>
        </p:spPr>
      </p:pic>
    </p:spTree>
    <p:extLst>
      <p:ext uri="{BB962C8B-B14F-4D97-AF65-F5344CB8AC3E}">
        <p14:creationId xmlns:p14="http://schemas.microsoft.com/office/powerpoint/2010/main" val="1670450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157825F8-71AB-4978-B426-B3D59555812D}"/>
              </a:ext>
            </a:extLst>
          </p:cNvPr>
          <p:cNvSpPr txBox="1">
            <a:spLocks noChangeArrowheads="1"/>
          </p:cNvSpPr>
          <p:nvPr/>
        </p:nvSpPr>
        <p:spPr bwMode="auto">
          <a:xfrm>
            <a:off x="14481" y="764704"/>
            <a:ext cx="553998" cy="3386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 typeface="Times New Roman" panose="02020603050405020304" pitchFamily="18" charset="0"/>
              <a:buChar char="†"/>
              <a:tabLst/>
              <a:defRPr/>
            </a:pPr>
            <a:r>
              <a:rPr kumimoji="0" lang="zh-CN" altLang="en-US" sz="2400" b="1" i="0" u="none" strike="noStrike" kern="1200" cap="none" spc="0" normalizeH="0" baseline="0" noProof="0" dirty="0">
                <a:ln>
                  <a:noFill/>
                </a:ln>
                <a:solidFill>
                  <a:srgbClr val="002060"/>
                </a:solidFill>
                <a:effectLst/>
                <a:uLnTx/>
                <a:uFillTx/>
                <a:latin typeface="Arial" panose="020B0604020202020204" pitchFamily="34" charset="0"/>
                <a:ea typeface="微软雅黑" panose="020B0503020204020204" pitchFamily="34" charset="-122"/>
                <a:cs typeface="Arial" panose="020B0604020202020204" pitchFamily="34" charset="0"/>
              </a:rPr>
              <a:t>机器人传动机构</a:t>
            </a:r>
          </a:p>
        </p:txBody>
      </p:sp>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4</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3" name="直接连接符 2"/>
          <p:cNvCxnSpPr/>
          <p:nvPr/>
        </p:nvCxnSpPr>
        <p:spPr>
          <a:xfrm>
            <a:off x="0" y="47667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需求</a:t>
            </a:r>
            <a:endParaRPr kumimoji="0" lang="en-US" altLang="zh-CN" sz="2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6" name="矩形 15">
            <a:extLst>
              <a:ext uri="{FF2B5EF4-FFF2-40B4-BE49-F238E27FC236}">
                <a16:creationId xmlns:a16="http://schemas.microsoft.com/office/drawing/2014/main" id="{2FDF8FA6-066F-4D00-8E3C-0508DC4C7ECD}"/>
              </a:ext>
            </a:extLst>
          </p:cNvPr>
          <p:cNvSpPr/>
          <p:nvPr/>
        </p:nvSpPr>
        <p:spPr>
          <a:xfrm>
            <a:off x="1187624" y="1268760"/>
            <a:ext cx="4392488"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驱动器后置，减轻运动构件质量</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矩形 17">
            <a:extLst>
              <a:ext uri="{FF2B5EF4-FFF2-40B4-BE49-F238E27FC236}">
                <a16:creationId xmlns:a16="http://schemas.microsoft.com/office/drawing/2014/main" id="{651CCBF8-4187-4B84-86F3-555EC50924B1}"/>
              </a:ext>
            </a:extLst>
          </p:cNvPr>
          <p:cNvSpPr/>
          <p:nvPr/>
        </p:nvSpPr>
        <p:spPr>
          <a:xfrm>
            <a:off x="1187624" y="1700808"/>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大转矩输出</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24" name="图片 23">
            <a:extLst>
              <a:ext uri="{FF2B5EF4-FFF2-40B4-BE49-F238E27FC236}">
                <a16:creationId xmlns:a16="http://schemas.microsoft.com/office/drawing/2014/main" id="{3CB30A36-7961-4302-B960-9B28D4B3A7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971" r="507" b="4419"/>
          <a:stretch/>
        </p:blipFill>
        <p:spPr>
          <a:xfrm>
            <a:off x="5868144" y="1196752"/>
            <a:ext cx="2376264" cy="2092427"/>
          </a:xfrm>
          <a:prstGeom prst="rect">
            <a:avLst/>
          </a:prstGeom>
        </p:spPr>
      </p:pic>
      <p:sp>
        <p:nvSpPr>
          <p:cNvPr id="30" name="矩形 29">
            <a:extLst>
              <a:ext uri="{FF2B5EF4-FFF2-40B4-BE49-F238E27FC236}">
                <a16:creationId xmlns:a16="http://schemas.microsoft.com/office/drawing/2014/main" id="{D53F2B89-C437-4A8E-BADD-587E61FD0776}"/>
              </a:ext>
            </a:extLst>
          </p:cNvPr>
          <p:cNvSpPr/>
          <p:nvPr/>
        </p:nvSpPr>
        <p:spPr>
          <a:xfrm>
            <a:off x="1187624" y="2132856"/>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复合驱动</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31" name="图片 30">
            <a:extLst>
              <a:ext uri="{FF2B5EF4-FFF2-40B4-BE49-F238E27FC236}">
                <a16:creationId xmlns:a16="http://schemas.microsoft.com/office/drawing/2014/main" id="{ECCA7034-C688-4DE2-A973-04CA14A6176B}"/>
              </a:ext>
            </a:extLst>
          </p:cNvPr>
          <p:cNvPicPr>
            <a:picLocks noChangeAspect="1"/>
          </p:cNvPicPr>
          <p:nvPr/>
        </p:nvPicPr>
        <p:blipFill rotWithShape="1">
          <a:blip r:embed="rId5">
            <a:extLst>
              <a:ext uri="{28A0092B-C50C-407E-A947-70E740481C1C}">
                <a14:useLocalDpi xmlns:a14="http://schemas.microsoft.com/office/drawing/2010/main" val="0"/>
              </a:ext>
            </a:extLst>
          </a:blip>
          <a:srcRect l="2248" t="9144" r="3207" b="10644"/>
          <a:stretch/>
        </p:blipFill>
        <p:spPr>
          <a:xfrm>
            <a:off x="5652120" y="3645024"/>
            <a:ext cx="2988882" cy="1728192"/>
          </a:xfrm>
          <a:prstGeom prst="rect">
            <a:avLst/>
          </a:prstGeom>
        </p:spPr>
      </p:pic>
      <p:sp>
        <p:nvSpPr>
          <p:cNvPr id="32" name="Rectangle 3">
            <a:extLst>
              <a:ext uri="{FF2B5EF4-FFF2-40B4-BE49-F238E27FC236}">
                <a16:creationId xmlns:a16="http://schemas.microsoft.com/office/drawing/2014/main" id="{8C0555A0-7DDB-4188-B17E-DB83B1526F2E}"/>
              </a:ext>
            </a:extLst>
          </p:cNvPr>
          <p:cNvSpPr txBox="1">
            <a:spLocks noChangeArrowheads="1"/>
          </p:cNvSpPr>
          <p:nvPr/>
        </p:nvSpPr>
        <p:spPr bwMode="auto">
          <a:xfrm>
            <a:off x="503236" y="3290440"/>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rPr>
              <a:t>设计要求</a:t>
            </a:r>
            <a:endParaRPr kumimoji="0" lang="en-US" altLang="zh-CN" sz="24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4" name="矩形 33">
            <a:extLst>
              <a:ext uri="{FF2B5EF4-FFF2-40B4-BE49-F238E27FC236}">
                <a16:creationId xmlns:a16="http://schemas.microsoft.com/office/drawing/2014/main" id="{0E90D45F-6D04-44B5-B280-2023ABD67BA9}"/>
              </a:ext>
            </a:extLst>
          </p:cNvPr>
          <p:cNvSpPr/>
          <p:nvPr/>
        </p:nvSpPr>
        <p:spPr>
          <a:xfrm>
            <a:off x="1187624" y="4149080"/>
            <a:ext cx="4392488"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结构紧凑，力矩</a:t>
            </a:r>
            <a:r>
              <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质量比大</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5" name="矩形 34">
            <a:extLst>
              <a:ext uri="{FF2B5EF4-FFF2-40B4-BE49-F238E27FC236}">
                <a16:creationId xmlns:a16="http://schemas.microsoft.com/office/drawing/2014/main" id="{AE0752BD-862D-4B26-8E4F-9F571016E068}"/>
              </a:ext>
            </a:extLst>
          </p:cNvPr>
          <p:cNvSpPr/>
          <p:nvPr/>
        </p:nvSpPr>
        <p:spPr>
          <a:xfrm>
            <a:off x="1187624" y="4581128"/>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回差小</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6" name="矩形 35">
            <a:extLst>
              <a:ext uri="{FF2B5EF4-FFF2-40B4-BE49-F238E27FC236}">
                <a16:creationId xmlns:a16="http://schemas.microsoft.com/office/drawing/2014/main" id="{FAAE9F79-03B9-4AD8-8AF4-EE21436D439D}"/>
              </a:ext>
            </a:extLst>
          </p:cNvPr>
          <p:cNvSpPr/>
          <p:nvPr/>
        </p:nvSpPr>
        <p:spPr>
          <a:xfrm>
            <a:off x="1187624" y="5013176"/>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传动刚度大</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矩形 36">
            <a:extLst>
              <a:ext uri="{FF2B5EF4-FFF2-40B4-BE49-F238E27FC236}">
                <a16:creationId xmlns:a16="http://schemas.microsoft.com/office/drawing/2014/main" id="{60BC37A4-9C1C-4A3E-96D3-3B9BE7670C72}"/>
              </a:ext>
            </a:extLst>
          </p:cNvPr>
          <p:cNvSpPr/>
          <p:nvPr/>
        </p:nvSpPr>
        <p:spPr>
          <a:xfrm>
            <a:off x="1187624" y="5445224"/>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寿命长</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8" name="矩形 37">
            <a:extLst>
              <a:ext uri="{FF2B5EF4-FFF2-40B4-BE49-F238E27FC236}">
                <a16:creationId xmlns:a16="http://schemas.microsoft.com/office/drawing/2014/main" id="{EFE98591-7567-4DB9-AC7E-C271D2FF69B4}"/>
              </a:ext>
            </a:extLst>
          </p:cNvPr>
          <p:cNvSpPr/>
          <p:nvPr/>
        </p:nvSpPr>
        <p:spPr>
          <a:xfrm>
            <a:off x="1187624" y="3717032"/>
            <a:ext cx="4392488"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不改变机器人自由度和构型</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矩形 38">
            <a:extLst>
              <a:ext uri="{FF2B5EF4-FFF2-40B4-BE49-F238E27FC236}">
                <a16:creationId xmlns:a16="http://schemas.microsoft.com/office/drawing/2014/main" id="{6C16A221-20C3-4A2A-9882-1B4BA78437CF}"/>
              </a:ext>
            </a:extLst>
          </p:cNvPr>
          <p:cNvSpPr/>
          <p:nvPr/>
        </p:nvSpPr>
        <p:spPr>
          <a:xfrm>
            <a:off x="1187624" y="2564904"/>
            <a:ext cx="3096344" cy="400110"/>
          </a:xfrm>
          <a:prstGeom prst="rect">
            <a:avLst/>
          </a:prstGeom>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长直线位移</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761577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30" grpId="0"/>
      <p:bldP spid="32" grpId="0"/>
      <p:bldP spid="34" grpId="0"/>
      <p:bldP spid="35" grpId="0"/>
      <p:bldP spid="36" grpId="0"/>
      <p:bldP spid="37" grpId="0"/>
      <p:bldP spid="38" grpId="0"/>
      <p:bldP spid="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6318" y="762070"/>
            <a:ext cx="9067682" cy="830997"/>
          </a:xfrm>
          <a:prstGeom prst="rect">
            <a:avLst/>
          </a:prstGeom>
        </p:spPr>
        <p:txBody>
          <a:bodyPr wrap="square">
            <a:spAutoFit/>
          </a:bodyPr>
          <a:lstStyle/>
          <a:p>
            <a:r>
              <a:rPr lang="zh-CN" altLang="en-US" sz="2400"/>
              <a:t>总的来说，当得到系统的输出后，将输出经过比例，积分，微分</a:t>
            </a:r>
            <a:r>
              <a:rPr lang="en-US" altLang="zh-CN" sz="2400"/>
              <a:t>3</a:t>
            </a:r>
            <a:r>
              <a:rPr lang="zh-CN" altLang="en-US" sz="2400"/>
              <a:t>种运算方式，叠加到输入中，从而控制系统</a:t>
            </a:r>
            <a:r>
              <a:rPr lang="zh-CN" altLang="en-US" sz="2400"/>
              <a:t>的</a:t>
            </a:r>
            <a:r>
              <a:rPr lang="zh-CN" altLang="en-US" sz="2400" smtClean="0"/>
              <a:t>行为。</a:t>
            </a:r>
            <a:endParaRPr lang="zh-CN" altLang="en-US" sz="2400"/>
          </a:p>
        </p:txBody>
      </p:sp>
      <p:sp>
        <p:nvSpPr>
          <p:cNvPr id="7" name="矩形 6"/>
          <p:cNvSpPr/>
          <p:nvPr/>
        </p:nvSpPr>
        <p:spPr>
          <a:xfrm>
            <a:off x="228714" y="1676446"/>
            <a:ext cx="2031325" cy="461665"/>
          </a:xfrm>
          <a:prstGeom prst="rect">
            <a:avLst/>
          </a:prstGeom>
        </p:spPr>
        <p:txBody>
          <a:bodyPr wrap="none">
            <a:spAutoFit/>
          </a:bodyPr>
          <a:lstStyle/>
          <a:p>
            <a:r>
              <a:rPr lang="zh-CN" altLang="en-US" sz="2400" b="1">
                <a:solidFill>
                  <a:srgbClr val="7030A0"/>
                </a:solidFill>
              </a:rPr>
              <a:t>比例控制算法</a:t>
            </a:r>
          </a:p>
        </p:txBody>
      </p:sp>
      <p:sp>
        <p:nvSpPr>
          <p:cNvPr id="9" name="矩形 8"/>
          <p:cNvSpPr/>
          <p:nvPr/>
        </p:nvSpPr>
        <p:spPr>
          <a:xfrm>
            <a:off x="96178" y="2204993"/>
            <a:ext cx="8971504" cy="3108543"/>
          </a:xfrm>
          <a:prstGeom prst="rect">
            <a:avLst/>
          </a:prstGeom>
        </p:spPr>
        <p:txBody>
          <a:bodyPr wrap="square">
            <a:spAutoFit/>
          </a:bodyPr>
          <a:lstStyle/>
          <a:p>
            <a:r>
              <a:rPr lang="zh-CN" altLang="en-US" sz="2800" smtClean="0"/>
              <a:t>     假设</a:t>
            </a:r>
            <a:r>
              <a:rPr lang="zh-CN" altLang="en-US" sz="2800"/>
              <a:t>我有一个水缸，最终的控制目的是要保证水缸里的水位永远的维持在</a:t>
            </a:r>
            <a:r>
              <a:rPr lang="en-US" altLang="zh-CN" sz="2800"/>
              <a:t>1</a:t>
            </a:r>
            <a:r>
              <a:rPr lang="zh-CN" altLang="en-US" sz="2800"/>
              <a:t>米的</a:t>
            </a:r>
            <a:r>
              <a:rPr lang="zh-CN" altLang="en-US" sz="2800"/>
              <a:t>高度</a:t>
            </a:r>
            <a:r>
              <a:rPr lang="zh-CN" altLang="en-US" sz="2800" smtClean="0"/>
              <a:t>。</a:t>
            </a:r>
            <a:endParaRPr lang="en-US" altLang="zh-CN" sz="2800" smtClean="0"/>
          </a:p>
          <a:p>
            <a:r>
              <a:rPr lang="en-US" altLang="zh-CN" sz="2800"/>
              <a:t> </a:t>
            </a:r>
            <a:r>
              <a:rPr lang="en-US" altLang="zh-CN" sz="2800" smtClean="0"/>
              <a:t>     </a:t>
            </a:r>
            <a:r>
              <a:rPr lang="zh-CN" altLang="en-US" sz="2800" smtClean="0"/>
              <a:t>假设</a:t>
            </a:r>
            <a:r>
              <a:rPr lang="zh-CN" altLang="en-US" sz="2800"/>
              <a:t>初试时刻，水缸里的水位是</a:t>
            </a:r>
            <a:r>
              <a:rPr lang="en-US" altLang="zh-CN" sz="2800"/>
              <a:t>0.2</a:t>
            </a:r>
            <a:r>
              <a:rPr lang="zh-CN" altLang="en-US" sz="2800"/>
              <a:t>米，那么当前时刻的水位和目标水位之间是存在一个误差的</a:t>
            </a:r>
            <a:r>
              <a:rPr lang="en-US" altLang="zh-CN" sz="2800"/>
              <a:t>error</a:t>
            </a:r>
            <a:r>
              <a:rPr lang="zh-CN" altLang="en-US" sz="2800"/>
              <a:t>，且</a:t>
            </a:r>
            <a:r>
              <a:rPr lang="en-US" altLang="zh-CN" sz="2800"/>
              <a:t>error</a:t>
            </a:r>
            <a:r>
              <a:rPr lang="zh-CN" altLang="en-US" sz="2800"/>
              <a:t>为</a:t>
            </a:r>
            <a:r>
              <a:rPr lang="en-US" altLang="zh-CN" sz="2800"/>
              <a:t>0.8.</a:t>
            </a:r>
            <a:r>
              <a:rPr lang="zh-CN" altLang="en-US" sz="2800"/>
              <a:t>这个时候，假设旁边站着一个人，这个人通过往缸里加水的方式来控制水位。如果单纯的用比例控制算法，就是指加入的水量</a:t>
            </a:r>
            <a:r>
              <a:rPr lang="en-US" altLang="zh-CN" sz="2800"/>
              <a:t>u</a:t>
            </a:r>
            <a:r>
              <a:rPr lang="zh-CN" altLang="en-US" sz="2800"/>
              <a:t>和误差</a:t>
            </a:r>
            <a:r>
              <a:rPr lang="en-US" altLang="zh-CN" sz="2800"/>
              <a:t>error</a:t>
            </a:r>
            <a:r>
              <a:rPr lang="zh-CN" altLang="en-US" sz="2800"/>
              <a:t>是成正比</a:t>
            </a:r>
            <a:r>
              <a:rPr lang="zh-CN" altLang="en-US" sz="2800"/>
              <a:t>的</a:t>
            </a:r>
            <a:r>
              <a:rPr lang="zh-CN" altLang="en-US" sz="2800" smtClean="0"/>
              <a:t>。</a:t>
            </a:r>
            <a:endParaRPr lang="zh-CN" altLang="en-US" sz="2800"/>
          </a:p>
        </p:txBody>
      </p:sp>
    </p:spTree>
    <p:extLst>
      <p:ext uri="{BB962C8B-B14F-4D97-AF65-F5344CB8AC3E}">
        <p14:creationId xmlns:p14="http://schemas.microsoft.com/office/powerpoint/2010/main" val="1615603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85872"/>
            <a:ext cx="2031325" cy="461665"/>
          </a:xfrm>
          <a:prstGeom prst="rect">
            <a:avLst/>
          </a:prstGeom>
        </p:spPr>
        <p:txBody>
          <a:bodyPr wrap="none">
            <a:spAutoFit/>
          </a:bodyPr>
          <a:lstStyle/>
          <a:p>
            <a:r>
              <a:rPr lang="zh-CN" altLang="en-US" sz="2400" b="1">
                <a:solidFill>
                  <a:srgbClr val="7030A0"/>
                </a:solidFill>
              </a:rPr>
              <a:t>比例控制算法</a:t>
            </a:r>
          </a:p>
        </p:txBody>
      </p:sp>
      <p:sp>
        <p:nvSpPr>
          <p:cNvPr id="2" name="矩形 1"/>
          <p:cNvSpPr/>
          <p:nvPr/>
        </p:nvSpPr>
        <p:spPr>
          <a:xfrm>
            <a:off x="135977" y="1066862"/>
            <a:ext cx="8991484" cy="5324535"/>
          </a:xfrm>
          <a:prstGeom prst="rect">
            <a:avLst/>
          </a:prstGeom>
        </p:spPr>
        <p:txBody>
          <a:bodyPr wrap="square">
            <a:spAutoFit/>
          </a:bodyPr>
          <a:lstStyle/>
          <a:p>
            <a:r>
              <a:rPr lang="zh-CN" altLang="en-US" sz="2000" smtClean="0">
                <a:latin typeface="Times New Roman" panose="02020603050405020304" pitchFamily="18" charset="0"/>
                <a:cs typeface="Times New Roman" panose="02020603050405020304" pitchFamily="18" charset="0"/>
              </a:rPr>
              <a:t>即</a:t>
            </a:r>
            <a:r>
              <a:rPr lang="en-US" altLang="zh-CN" sz="2000" smtClean="0">
                <a:latin typeface="Times New Roman" panose="02020603050405020304" pitchFamily="18" charset="0"/>
                <a:cs typeface="Times New Roman" panose="02020603050405020304" pitchFamily="18" charset="0"/>
              </a:rPr>
              <a:t>u=kp*error</a:t>
            </a:r>
            <a:endParaRPr lang="en-US" altLang="zh-CN" sz="2000">
              <a:latin typeface="Times New Roman" panose="02020603050405020304" pitchFamily="18" charset="0"/>
              <a:cs typeface="Times New Roman" panose="02020603050405020304" pitchFamily="18" charset="0"/>
            </a:endParaRPr>
          </a:p>
          <a:p>
            <a:r>
              <a:rPr lang="zh-CN" altLang="en-US" sz="2000">
                <a:latin typeface="Times New Roman" panose="02020603050405020304" pitchFamily="18" charset="0"/>
                <a:cs typeface="Times New Roman" panose="02020603050405020304" pitchFamily="18" charset="0"/>
              </a:rPr>
              <a:t>假设</a:t>
            </a:r>
            <a:r>
              <a:rPr lang="en-US" altLang="zh-CN" sz="2000">
                <a:latin typeface="Times New Roman" panose="02020603050405020304" pitchFamily="18" charset="0"/>
                <a:cs typeface="Times New Roman" panose="02020603050405020304" pitchFamily="18" charset="0"/>
              </a:rPr>
              <a:t>kp</a:t>
            </a:r>
            <a:r>
              <a:rPr lang="zh-CN" altLang="en-US" sz="2000">
                <a:latin typeface="Times New Roman" panose="02020603050405020304" pitchFamily="18" charset="0"/>
                <a:cs typeface="Times New Roman" panose="02020603050405020304" pitchFamily="18" charset="0"/>
              </a:rPr>
              <a:t>取</a:t>
            </a:r>
            <a:r>
              <a:rPr lang="en-US" altLang="zh-CN" sz="2000">
                <a:latin typeface="Times New Roman" panose="02020603050405020304" pitchFamily="18" charset="0"/>
                <a:cs typeface="Times New Roman" panose="02020603050405020304" pitchFamily="18" charset="0"/>
              </a:rPr>
              <a:t>0.5</a:t>
            </a:r>
            <a:r>
              <a:rPr lang="zh-CN" altLang="en-US" sz="2000" smtClean="0">
                <a:latin typeface="Times New Roman" panose="02020603050405020304" pitchFamily="18" charset="0"/>
                <a:cs typeface="Times New Roman" panose="02020603050405020304" pitchFamily="18" charset="0"/>
              </a:rPr>
              <a:t>，那么</a:t>
            </a:r>
            <a:r>
              <a:rPr lang="en-US" altLang="zh-CN" sz="2000">
                <a:latin typeface="Times New Roman" panose="02020603050405020304" pitchFamily="18" charset="0"/>
                <a:cs typeface="Times New Roman" panose="02020603050405020304" pitchFamily="18" charset="0"/>
              </a:rPr>
              <a:t>t=1</a:t>
            </a:r>
            <a:r>
              <a:rPr lang="zh-CN" altLang="en-US" sz="2000">
                <a:latin typeface="Times New Roman" panose="02020603050405020304" pitchFamily="18" charset="0"/>
                <a:cs typeface="Times New Roman" panose="02020603050405020304" pitchFamily="18" charset="0"/>
              </a:rPr>
              <a:t>时（表示第</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次加水，也就是第一次对系统施加控制），那么</a:t>
            </a:r>
            <a:r>
              <a:rPr lang="en-US" altLang="zh-CN" sz="2000">
                <a:latin typeface="Times New Roman" panose="02020603050405020304" pitchFamily="18" charset="0"/>
                <a:cs typeface="Times New Roman" panose="02020603050405020304" pitchFamily="18" charset="0"/>
              </a:rPr>
              <a:t>u=0.5*0.8=0.4</a:t>
            </a:r>
            <a:r>
              <a:rPr lang="zh-CN" altLang="en-US" sz="2000">
                <a:latin typeface="Times New Roman" panose="02020603050405020304" pitchFamily="18" charset="0"/>
                <a:cs typeface="Times New Roman" panose="02020603050405020304" pitchFamily="18" charset="0"/>
              </a:rPr>
              <a:t>，所以这一次加入的水量会使水位在</a:t>
            </a:r>
            <a:r>
              <a:rPr lang="en-US" altLang="zh-CN" sz="2000">
                <a:latin typeface="Times New Roman" panose="02020603050405020304" pitchFamily="18" charset="0"/>
                <a:cs typeface="Times New Roman" panose="02020603050405020304" pitchFamily="18" charset="0"/>
              </a:rPr>
              <a:t>0.2</a:t>
            </a:r>
            <a:r>
              <a:rPr lang="zh-CN" altLang="en-US" sz="2000">
                <a:latin typeface="Times New Roman" panose="02020603050405020304" pitchFamily="18" charset="0"/>
                <a:cs typeface="Times New Roman" panose="02020603050405020304" pitchFamily="18" charset="0"/>
              </a:rPr>
              <a:t>的基础上上升</a:t>
            </a:r>
            <a:r>
              <a:rPr lang="en-US" altLang="zh-CN" sz="2000">
                <a:latin typeface="Times New Roman" panose="02020603050405020304" pitchFamily="18" charset="0"/>
                <a:cs typeface="Times New Roman" panose="02020603050405020304" pitchFamily="18" charset="0"/>
              </a:rPr>
              <a:t>0.4</a:t>
            </a:r>
            <a:r>
              <a:rPr lang="zh-CN" altLang="en-US" sz="2000">
                <a:latin typeface="Times New Roman" panose="02020603050405020304" pitchFamily="18" charset="0"/>
                <a:cs typeface="Times New Roman" panose="02020603050405020304" pitchFamily="18" charset="0"/>
              </a:rPr>
              <a:t>，达到</a:t>
            </a:r>
            <a:r>
              <a:rPr lang="en-US" altLang="zh-CN" sz="2000">
                <a:latin typeface="Times New Roman" panose="02020603050405020304" pitchFamily="18" charset="0"/>
                <a:cs typeface="Times New Roman" panose="02020603050405020304" pitchFamily="18" charset="0"/>
              </a:rPr>
              <a:t>0.6.</a:t>
            </a:r>
          </a:p>
          <a:p>
            <a:r>
              <a:rPr lang="zh-CN" altLang="en-US" sz="2000">
                <a:latin typeface="Times New Roman" panose="02020603050405020304" pitchFamily="18" charset="0"/>
                <a:cs typeface="Times New Roman" panose="02020603050405020304" pitchFamily="18" charset="0"/>
              </a:rPr>
              <a:t>接着，</a:t>
            </a:r>
            <a:r>
              <a:rPr lang="en-US" altLang="zh-CN" sz="2000">
                <a:latin typeface="Times New Roman" panose="02020603050405020304" pitchFamily="18" charset="0"/>
                <a:cs typeface="Times New Roman" panose="02020603050405020304" pitchFamily="18" charset="0"/>
              </a:rPr>
              <a:t>t=2</a:t>
            </a:r>
            <a:r>
              <a:rPr lang="zh-CN" altLang="en-US" sz="2000">
                <a:latin typeface="Times New Roman" panose="02020603050405020304" pitchFamily="18" charset="0"/>
                <a:cs typeface="Times New Roman" panose="02020603050405020304" pitchFamily="18" charset="0"/>
              </a:rPr>
              <a:t>时刻（第</a:t>
            </a:r>
            <a:r>
              <a:rPr lang="en-US" altLang="zh-CN" sz="2000">
                <a:latin typeface="Times New Roman" panose="02020603050405020304" pitchFamily="18" charset="0"/>
                <a:cs typeface="Times New Roman" panose="02020603050405020304" pitchFamily="18" charset="0"/>
              </a:rPr>
              <a:t>2</a:t>
            </a:r>
            <a:r>
              <a:rPr lang="zh-CN" altLang="en-US" sz="2000">
                <a:latin typeface="Times New Roman" panose="02020603050405020304" pitchFamily="18" charset="0"/>
                <a:cs typeface="Times New Roman" panose="02020603050405020304" pitchFamily="18" charset="0"/>
              </a:rPr>
              <a:t>次施加控制），当前水位是</a:t>
            </a:r>
            <a:r>
              <a:rPr lang="en-US" altLang="zh-CN" sz="2000">
                <a:latin typeface="Times New Roman" panose="02020603050405020304" pitchFamily="18" charset="0"/>
                <a:cs typeface="Times New Roman" panose="02020603050405020304" pitchFamily="18" charset="0"/>
              </a:rPr>
              <a:t>0.6</a:t>
            </a:r>
            <a:r>
              <a:rPr lang="zh-CN" altLang="en-US" sz="2000">
                <a:latin typeface="Times New Roman" panose="02020603050405020304" pitchFamily="18" charset="0"/>
                <a:cs typeface="Times New Roman" panose="02020603050405020304" pitchFamily="18" charset="0"/>
              </a:rPr>
              <a:t>，所以</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是</a:t>
            </a:r>
            <a:r>
              <a:rPr lang="en-US" altLang="zh-CN" sz="2000">
                <a:latin typeface="Times New Roman" panose="02020603050405020304" pitchFamily="18" charset="0"/>
                <a:cs typeface="Times New Roman" panose="02020603050405020304" pitchFamily="18" charset="0"/>
              </a:rPr>
              <a:t>0.4</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u=0.5*0.4=0.2</a:t>
            </a:r>
            <a:r>
              <a:rPr lang="zh-CN" altLang="en-US" sz="2000">
                <a:latin typeface="Times New Roman" panose="02020603050405020304" pitchFamily="18" charset="0"/>
                <a:cs typeface="Times New Roman" panose="02020603050405020304" pitchFamily="18" charset="0"/>
              </a:rPr>
              <a:t>，会使水位再次上升</a:t>
            </a:r>
            <a:r>
              <a:rPr lang="en-US" altLang="zh-CN" sz="2000">
                <a:latin typeface="Times New Roman" panose="02020603050405020304" pitchFamily="18" charset="0"/>
                <a:cs typeface="Times New Roman" panose="02020603050405020304" pitchFamily="18" charset="0"/>
              </a:rPr>
              <a:t>0.2</a:t>
            </a:r>
            <a:r>
              <a:rPr lang="zh-CN" altLang="en-US" sz="2000">
                <a:latin typeface="Times New Roman" panose="02020603050405020304" pitchFamily="18" charset="0"/>
                <a:cs typeface="Times New Roman" panose="02020603050405020304" pitchFamily="18" charset="0"/>
              </a:rPr>
              <a:t>，达到</a:t>
            </a:r>
            <a:r>
              <a:rPr lang="en-US" altLang="zh-CN" sz="2000">
                <a:latin typeface="Times New Roman" panose="02020603050405020304" pitchFamily="18" charset="0"/>
                <a:cs typeface="Times New Roman" panose="02020603050405020304" pitchFamily="18" charset="0"/>
              </a:rPr>
              <a:t>0.8</a:t>
            </a:r>
            <a:r>
              <a:rPr lang="en-US" altLang="zh-CN" sz="2000" smtClean="0">
                <a:latin typeface="Times New Roman" panose="02020603050405020304" pitchFamily="18" charset="0"/>
                <a:cs typeface="Times New Roman" panose="02020603050405020304" pitchFamily="18" charset="0"/>
              </a:rPr>
              <a:t>.</a:t>
            </a:r>
          </a:p>
          <a:p>
            <a:r>
              <a:rPr lang="zh-CN" altLang="en-US" sz="2000"/>
              <a:t>如此这么循环下去，就是比例控制算法的运行方法。</a:t>
            </a:r>
            <a:r>
              <a:rPr lang="zh-CN" altLang="en-US" sz="2000"/>
              <a:t/>
            </a:r>
            <a:br>
              <a:rPr lang="zh-CN" altLang="en-US" sz="2000"/>
            </a:br>
            <a:r>
              <a:rPr lang="zh-CN" altLang="en-US" sz="2000"/>
              <a:t>可以看到，最终水位会达到我们需要的</a:t>
            </a:r>
            <a:r>
              <a:rPr lang="en-US" altLang="zh-CN" sz="2000"/>
              <a:t>1</a:t>
            </a:r>
            <a:r>
              <a:rPr lang="zh-CN" altLang="en-US" sz="2000"/>
              <a:t>米。</a:t>
            </a:r>
            <a:r>
              <a:rPr lang="zh-CN" altLang="en-US" sz="2000"/>
              <a:t/>
            </a:r>
            <a:br>
              <a:rPr lang="zh-CN" altLang="en-US" sz="2000"/>
            </a:br>
            <a:r>
              <a:rPr lang="zh-CN" altLang="en-US" sz="2000"/>
              <a:t>但是，单单的比例控制存在着一些不足，其中一点就是 </a:t>
            </a:r>
            <a:r>
              <a:rPr lang="en-US" altLang="zh-CN" sz="2000"/>
              <a:t>–</a:t>
            </a:r>
            <a:r>
              <a:rPr lang="zh-CN" altLang="en-US" sz="2000"/>
              <a:t>稳态误差</a:t>
            </a:r>
            <a:r>
              <a:rPr lang="zh-CN" altLang="en-US" sz="2000" smtClean="0"/>
              <a:t>！</a:t>
            </a:r>
            <a:endParaRPr lang="en-US" altLang="zh-CN" sz="2000" smtClean="0"/>
          </a:p>
          <a:p>
            <a:r>
              <a:rPr lang="zh-CN" altLang="en-US" sz="2000">
                <a:latin typeface="Times New Roman" panose="02020603050405020304" pitchFamily="18" charset="0"/>
                <a:cs typeface="Times New Roman" panose="02020603050405020304" pitchFamily="18" charset="0"/>
              </a:rPr>
              <a:t>像上述的例子，根据</a:t>
            </a:r>
            <a:r>
              <a:rPr lang="en-US" altLang="zh-CN" sz="2000">
                <a:latin typeface="Times New Roman" panose="02020603050405020304" pitchFamily="18" charset="0"/>
                <a:cs typeface="Times New Roman" panose="02020603050405020304" pitchFamily="18" charset="0"/>
              </a:rPr>
              <a:t>kp</a:t>
            </a:r>
            <a:r>
              <a:rPr lang="zh-CN" altLang="en-US" sz="2000">
                <a:latin typeface="Times New Roman" panose="02020603050405020304" pitchFamily="18" charset="0"/>
                <a:cs typeface="Times New Roman" panose="02020603050405020304" pitchFamily="18" charset="0"/>
              </a:rPr>
              <a:t>取值不同，系统最后都会达到</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米，不会有稳态误差。但是，考虑另外一种情况，假设这个水缸在加水的过程中，存在漏水的情况，假设每次加水的过程，都会漏掉</a:t>
            </a:r>
            <a:r>
              <a:rPr lang="en-US" altLang="zh-CN" sz="2000">
                <a:latin typeface="Times New Roman" panose="02020603050405020304" pitchFamily="18" charset="0"/>
                <a:cs typeface="Times New Roman" panose="02020603050405020304" pitchFamily="18" charset="0"/>
              </a:rPr>
              <a:t>0.1</a:t>
            </a:r>
            <a:r>
              <a:rPr lang="zh-CN" altLang="en-US" sz="2000">
                <a:latin typeface="Times New Roman" panose="02020603050405020304" pitchFamily="18" charset="0"/>
                <a:cs typeface="Times New Roman" panose="02020603050405020304" pitchFamily="18" charset="0"/>
              </a:rPr>
              <a:t>米高度的水。仍然假设</a:t>
            </a:r>
            <a:r>
              <a:rPr lang="en-US" altLang="zh-CN" sz="2000">
                <a:latin typeface="Times New Roman" panose="02020603050405020304" pitchFamily="18" charset="0"/>
                <a:cs typeface="Times New Roman" panose="02020603050405020304" pitchFamily="18" charset="0"/>
              </a:rPr>
              <a:t>kp</a:t>
            </a:r>
            <a:r>
              <a:rPr lang="zh-CN" altLang="en-US" sz="2000">
                <a:latin typeface="Times New Roman" panose="02020603050405020304" pitchFamily="18" charset="0"/>
                <a:cs typeface="Times New Roman" panose="02020603050405020304" pitchFamily="18" charset="0"/>
              </a:rPr>
              <a:t>取</a:t>
            </a:r>
            <a:r>
              <a:rPr lang="en-US" altLang="zh-CN" sz="2000">
                <a:latin typeface="Times New Roman" panose="02020603050405020304" pitchFamily="18" charset="0"/>
                <a:cs typeface="Times New Roman" panose="02020603050405020304" pitchFamily="18" charset="0"/>
              </a:rPr>
              <a:t>0.5</a:t>
            </a:r>
            <a:r>
              <a:rPr lang="zh-CN" altLang="en-US" sz="2000">
                <a:latin typeface="Times New Roman" panose="02020603050405020304" pitchFamily="18" charset="0"/>
                <a:cs typeface="Times New Roman" panose="02020603050405020304" pitchFamily="18" charset="0"/>
              </a:rPr>
              <a:t>，那么会存在着某种情况，假设经过几次加水，水缸中的水位到</a:t>
            </a:r>
            <a:r>
              <a:rPr lang="en-US" altLang="zh-CN" sz="2000">
                <a:latin typeface="Times New Roman" panose="02020603050405020304" pitchFamily="18" charset="0"/>
                <a:cs typeface="Times New Roman" panose="02020603050405020304" pitchFamily="18" charset="0"/>
              </a:rPr>
              <a:t>0.8</a:t>
            </a:r>
            <a:r>
              <a:rPr lang="zh-CN" altLang="en-US" sz="2000">
                <a:latin typeface="Times New Roman" panose="02020603050405020304" pitchFamily="18" charset="0"/>
                <a:cs typeface="Times New Roman" panose="02020603050405020304" pitchFamily="18" charset="0"/>
              </a:rPr>
              <a:t>时，水位将不会再变换！！！因为，水位为</a:t>
            </a:r>
            <a:r>
              <a:rPr lang="en-US" altLang="zh-CN" sz="2000">
                <a:latin typeface="Times New Roman" panose="02020603050405020304" pitchFamily="18" charset="0"/>
                <a:cs typeface="Times New Roman" panose="02020603050405020304" pitchFamily="18" charset="0"/>
              </a:rPr>
              <a:t>0.8</a:t>
            </a:r>
            <a:r>
              <a:rPr lang="zh-CN" altLang="en-US" sz="2000">
                <a:latin typeface="Times New Roman" panose="02020603050405020304" pitchFamily="18" charset="0"/>
                <a:cs typeface="Times New Roman" panose="02020603050405020304" pitchFamily="18" charset="0"/>
              </a:rPr>
              <a:t>，则误差</a:t>
            </a:r>
            <a:r>
              <a:rPr lang="en-US" altLang="zh-CN" sz="2000">
                <a:latin typeface="Times New Roman" panose="02020603050405020304" pitchFamily="18" charset="0"/>
                <a:cs typeface="Times New Roman" panose="02020603050405020304" pitchFamily="18" charset="0"/>
              </a:rPr>
              <a:t>error=0.2. </a:t>
            </a:r>
            <a:r>
              <a:rPr lang="zh-CN" altLang="en-US" sz="2000">
                <a:latin typeface="Times New Roman" panose="02020603050405020304" pitchFamily="18" charset="0"/>
                <a:cs typeface="Times New Roman" panose="02020603050405020304" pitchFamily="18" charset="0"/>
              </a:rPr>
              <a:t>所以每次往水缸中加水的量为</a:t>
            </a:r>
            <a:r>
              <a:rPr lang="en-US" altLang="zh-CN" sz="2000">
                <a:latin typeface="Times New Roman" panose="02020603050405020304" pitchFamily="18" charset="0"/>
                <a:cs typeface="Times New Roman" panose="02020603050405020304" pitchFamily="18" charset="0"/>
              </a:rPr>
              <a:t>u=0.5*0.2=0.1.</a:t>
            </a:r>
            <a:r>
              <a:rPr lang="zh-CN" altLang="en-US" sz="2000">
                <a:latin typeface="Times New Roman" panose="02020603050405020304" pitchFamily="18" charset="0"/>
                <a:cs typeface="Times New Roman" panose="02020603050405020304" pitchFamily="18" charset="0"/>
              </a:rPr>
              <a:t>同时，每次加水缸里又会流出去</a:t>
            </a:r>
            <a:r>
              <a:rPr lang="en-US" altLang="zh-CN" sz="2000">
                <a:latin typeface="Times New Roman" panose="02020603050405020304" pitchFamily="18" charset="0"/>
                <a:cs typeface="Times New Roman" panose="02020603050405020304" pitchFamily="18" charset="0"/>
              </a:rPr>
              <a:t>0.1</a:t>
            </a:r>
            <a:r>
              <a:rPr lang="zh-CN" altLang="en-US" sz="2000">
                <a:latin typeface="Times New Roman" panose="02020603050405020304" pitchFamily="18" charset="0"/>
                <a:cs typeface="Times New Roman" panose="02020603050405020304" pitchFamily="18" charset="0"/>
              </a:rPr>
              <a:t>米的水！！！加入的水和流出的水相抵消，水位将不再变化！！</a:t>
            </a:r>
          </a:p>
          <a:p>
            <a:endParaRPr lang="en-US" altLang="zh-CN"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550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85872"/>
            <a:ext cx="2031325" cy="461665"/>
          </a:xfrm>
          <a:prstGeom prst="rect">
            <a:avLst/>
          </a:prstGeom>
        </p:spPr>
        <p:txBody>
          <a:bodyPr wrap="none">
            <a:spAutoFit/>
          </a:bodyPr>
          <a:lstStyle/>
          <a:p>
            <a:r>
              <a:rPr lang="zh-CN" altLang="en-US" sz="2400" b="1">
                <a:solidFill>
                  <a:srgbClr val="7030A0"/>
                </a:solidFill>
              </a:rPr>
              <a:t>比例控制算法</a:t>
            </a:r>
          </a:p>
        </p:txBody>
      </p:sp>
      <p:sp>
        <p:nvSpPr>
          <p:cNvPr id="2" name="矩形 1"/>
          <p:cNvSpPr/>
          <p:nvPr/>
        </p:nvSpPr>
        <p:spPr>
          <a:xfrm>
            <a:off x="135977" y="1066862"/>
            <a:ext cx="8991484" cy="2246769"/>
          </a:xfrm>
          <a:prstGeom prst="rect">
            <a:avLst/>
          </a:prstGeom>
        </p:spPr>
        <p:txBody>
          <a:bodyPr wrap="square">
            <a:spAutoFit/>
          </a:bodyPr>
          <a:lstStyle/>
          <a:p>
            <a:r>
              <a:rPr lang="zh-CN" altLang="en-US" sz="2000" smtClean="0">
                <a:latin typeface="Times New Roman" panose="02020603050405020304" pitchFamily="18" charset="0"/>
                <a:cs typeface="Times New Roman" panose="02020603050405020304" pitchFamily="18" charset="0"/>
              </a:rPr>
              <a:t>也就是说</a:t>
            </a:r>
            <a:r>
              <a:rPr lang="zh-CN" altLang="en-US" sz="2000">
                <a:latin typeface="Times New Roman" panose="02020603050405020304" pitchFamily="18" charset="0"/>
                <a:cs typeface="Times New Roman" panose="02020603050405020304" pitchFamily="18" charset="0"/>
              </a:rPr>
              <a:t>，我的目标是</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米，但是最后系统达到</a:t>
            </a:r>
            <a:r>
              <a:rPr lang="en-US" altLang="zh-CN" sz="2000">
                <a:latin typeface="Times New Roman" panose="02020603050405020304" pitchFamily="18" charset="0"/>
                <a:cs typeface="Times New Roman" panose="02020603050405020304" pitchFamily="18" charset="0"/>
              </a:rPr>
              <a:t>0.8</a:t>
            </a:r>
            <a:r>
              <a:rPr lang="zh-CN" altLang="en-US" sz="2000">
                <a:latin typeface="Times New Roman" panose="02020603050405020304" pitchFamily="18" charset="0"/>
                <a:cs typeface="Times New Roman" panose="02020603050405020304" pitchFamily="18" charset="0"/>
              </a:rPr>
              <a:t>米的水位就不在变化了，且系统已经达到稳定。由此产生的误差就是稳态误差</a:t>
            </a:r>
            <a:r>
              <a:rPr lang="zh-CN" altLang="en-US" sz="2000">
                <a:latin typeface="Times New Roman" panose="02020603050405020304" pitchFamily="18" charset="0"/>
                <a:cs typeface="Times New Roman" panose="02020603050405020304" pitchFamily="18" charset="0"/>
              </a:rPr>
              <a:t>了</a:t>
            </a:r>
            <a:r>
              <a:rPr lang="zh-CN" altLang="en-US" sz="2000" smtClean="0">
                <a:latin typeface="Times New Roman" panose="02020603050405020304" pitchFamily="18" charset="0"/>
                <a:cs typeface="Times New Roman" panose="02020603050405020304" pitchFamily="18" charset="0"/>
              </a:rPr>
              <a:t>。</a:t>
            </a:r>
            <a:endParaRPr lang="en-US" altLang="zh-CN" sz="2000" smtClean="0">
              <a:latin typeface="Times New Roman" panose="02020603050405020304" pitchFamily="18" charset="0"/>
              <a:cs typeface="Times New Roman" panose="02020603050405020304" pitchFamily="18" charset="0"/>
            </a:endParaRPr>
          </a:p>
          <a:p>
            <a:r>
              <a:rPr lang="zh-CN" altLang="en-US" sz="2000">
                <a:latin typeface="Times New Roman" panose="02020603050405020304" pitchFamily="18" charset="0"/>
                <a:cs typeface="Times New Roman" panose="02020603050405020304" pitchFamily="18" charset="0"/>
              </a:rPr>
              <a:t>（在实际情况中，这种类似水缸漏水的情况往往更加常见，比如控制汽车运动，摩擦阻力就相当于是“漏水”，控制机械臂、无人机的飞行，各类阻力和消耗都可以理解为本例中的“漏水”）</a:t>
            </a:r>
          </a:p>
          <a:p>
            <a:r>
              <a:rPr lang="zh-CN" altLang="en-US" sz="2000">
                <a:latin typeface="Times New Roman" panose="02020603050405020304" pitchFamily="18" charset="0"/>
                <a:cs typeface="Times New Roman" panose="02020603050405020304" pitchFamily="18" charset="0"/>
              </a:rPr>
              <a:t>所以，单独的比例控制，在很多时候并不能满足要求。</a:t>
            </a:r>
            <a:endParaRPr lang="en-US" altLang="zh-CN" sz="2000">
              <a:latin typeface="Times New Roman" panose="02020603050405020304" pitchFamily="18" charset="0"/>
              <a:cs typeface="Times New Roman" panose="02020603050405020304" pitchFamily="18" charset="0"/>
            </a:endParaRPr>
          </a:p>
          <a:p>
            <a:endParaRPr lang="en-US" altLang="zh-CN" sz="2000">
              <a:latin typeface="Times New Roman" panose="02020603050405020304" pitchFamily="18" charset="0"/>
              <a:cs typeface="Times New Roman" panose="02020603050405020304" pitchFamily="18" charset="0"/>
            </a:endParaRPr>
          </a:p>
        </p:txBody>
      </p:sp>
      <p:sp>
        <p:nvSpPr>
          <p:cNvPr id="3" name="矩形 2"/>
          <p:cNvSpPr/>
          <p:nvPr/>
        </p:nvSpPr>
        <p:spPr>
          <a:xfrm>
            <a:off x="6618" y="3007834"/>
            <a:ext cx="2040943" cy="461665"/>
          </a:xfrm>
          <a:prstGeom prst="rect">
            <a:avLst/>
          </a:prstGeom>
        </p:spPr>
        <p:txBody>
          <a:bodyPr wrap="none">
            <a:spAutoFit/>
          </a:bodyPr>
          <a:lstStyle/>
          <a:p>
            <a:r>
              <a:rPr lang="zh-CN" altLang="en-US" sz="2400" b="1">
                <a:solidFill>
                  <a:srgbClr val="7030A0"/>
                </a:solidFill>
              </a:rPr>
              <a:t>积分控制算法</a:t>
            </a:r>
          </a:p>
        </p:txBody>
      </p:sp>
      <p:sp>
        <p:nvSpPr>
          <p:cNvPr id="4" name="矩形 3"/>
          <p:cNvSpPr/>
          <p:nvPr/>
        </p:nvSpPr>
        <p:spPr>
          <a:xfrm>
            <a:off x="86197" y="3469499"/>
            <a:ext cx="9041264" cy="2862322"/>
          </a:xfrm>
          <a:prstGeom prst="rect">
            <a:avLst/>
          </a:prstGeom>
        </p:spPr>
        <p:txBody>
          <a:bodyPr wrap="square">
            <a:spAutoFit/>
          </a:bodyPr>
          <a:lstStyle/>
          <a:p>
            <a:r>
              <a:rPr lang="zh-CN" altLang="en-US" smtClean="0"/>
              <a:t>     还是</a:t>
            </a:r>
            <a:r>
              <a:rPr lang="zh-CN" altLang="en-US"/>
              <a:t>用上面的例子，如果仅仅用比例，可以发现存在暂态误差，最后的水位就卡在</a:t>
            </a:r>
            <a:r>
              <a:rPr lang="en-US" altLang="zh-CN"/>
              <a:t>0.8</a:t>
            </a:r>
            <a:r>
              <a:rPr lang="zh-CN" altLang="en-US"/>
              <a:t>了。于是，在控制中，我们再引入一个分量，该分量和误差的积分是正比关系。所以，比例</a:t>
            </a:r>
            <a:r>
              <a:rPr lang="en-US" altLang="zh-CN"/>
              <a:t>+</a:t>
            </a:r>
            <a:r>
              <a:rPr lang="zh-CN" altLang="en-US"/>
              <a:t>积分控制算法为：</a:t>
            </a:r>
          </a:p>
          <a:p>
            <a:r>
              <a:rPr lang="en-US" altLang="zh-CN"/>
              <a:t>u=kp*error+ ki ∗∫ ∗ ∫ error</a:t>
            </a:r>
          </a:p>
          <a:p>
            <a:r>
              <a:rPr lang="zh-CN" altLang="en-US" smtClean="0"/>
              <a:t>     还是</a:t>
            </a:r>
            <a:r>
              <a:rPr lang="zh-CN" altLang="en-US"/>
              <a:t>用上面的例子来说明，第一次的误差</a:t>
            </a:r>
            <a:r>
              <a:rPr lang="en-US" altLang="zh-CN"/>
              <a:t>error</a:t>
            </a:r>
            <a:r>
              <a:rPr lang="zh-CN" altLang="en-US"/>
              <a:t>是</a:t>
            </a:r>
            <a:r>
              <a:rPr lang="en-US" altLang="zh-CN"/>
              <a:t>0.8</a:t>
            </a:r>
            <a:r>
              <a:rPr lang="zh-CN" altLang="en-US"/>
              <a:t>，第二次的误差是</a:t>
            </a:r>
            <a:r>
              <a:rPr lang="en-US" altLang="zh-CN"/>
              <a:t>0.4</a:t>
            </a:r>
            <a:r>
              <a:rPr lang="zh-CN" altLang="en-US"/>
              <a:t>，至此，误差的积分（离散情况下积分其实就是做累加）， ∫ ∫ </a:t>
            </a:r>
            <a:r>
              <a:rPr lang="en-US" altLang="zh-CN"/>
              <a:t>error=0.8+0.4=1.2. </a:t>
            </a:r>
            <a:r>
              <a:rPr lang="zh-CN" altLang="en-US"/>
              <a:t>这个时候的控制量，除了比例的那一部分，还有一部分就是一个系数</a:t>
            </a:r>
            <a:r>
              <a:rPr lang="en-US" altLang="zh-CN"/>
              <a:t>ki</a:t>
            </a:r>
            <a:r>
              <a:rPr lang="zh-CN" altLang="en-US"/>
              <a:t>乘以这个积分项。由于这个积分项会将前面若干次的误差进行累计，所以可以很好的消除稳态误差（假设在仅有比例项的情况下，系统卡在稳态误差了，即上例中的</a:t>
            </a:r>
            <a:r>
              <a:rPr lang="en-US" altLang="zh-CN"/>
              <a:t>0.8</a:t>
            </a:r>
            <a:r>
              <a:rPr lang="zh-CN" altLang="en-US"/>
              <a:t>，由于加入了积分项的存在，会让输入增大，从而使得水缸的水位可以大于</a:t>
            </a:r>
            <a:r>
              <a:rPr lang="en-US" altLang="zh-CN"/>
              <a:t>0.8</a:t>
            </a:r>
            <a:r>
              <a:rPr lang="zh-CN" altLang="en-US"/>
              <a:t>，渐渐到达目标的</a:t>
            </a:r>
            <a:r>
              <a:rPr lang="en-US" altLang="zh-CN"/>
              <a:t>1.0.</a:t>
            </a:r>
            <a:r>
              <a:rPr lang="zh-CN" altLang="en-US"/>
              <a:t>）这就是积分项的作用。</a:t>
            </a:r>
          </a:p>
        </p:txBody>
      </p:sp>
    </p:spTree>
    <p:extLst>
      <p:ext uri="{BB962C8B-B14F-4D97-AF65-F5344CB8AC3E}">
        <p14:creationId xmlns:p14="http://schemas.microsoft.com/office/powerpoint/2010/main" val="3308341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85872"/>
            <a:ext cx="2031325" cy="461665"/>
          </a:xfrm>
          <a:prstGeom prst="rect">
            <a:avLst/>
          </a:prstGeom>
        </p:spPr>
        <p:txBody>
          <a:bodyPr wrap="none">
            <a:spAutoFit/>
          </a:bodyPr>
          <a:lstStyle/>
          <a:p>
            <a:r>
              <a:rPr lang="zh-CN" altLang="en-US" sz="2400" b="1" smtClean="0">
                <a:solidFill>
                  <a:srgbClr val="7030A0"/>
                </a:solidFill>
              </a:rPr>
              <a:t>微分控制</a:t>
            </a:r>
            <a:r>
              <a:rPr lang="zh-CN" altLang="en-US" sz="2400" b="1">
                <a:solidFill>
                  <a:srgbClr val="7030A0"/>
                </a:solidFill>
              </a:rPr>
              <a:t>算法</a:t>
            </a:r>
          </a:p>
        </p:txBody>
      </p:sp>
      <p:sp>
        <p:nvSpPr>
          <p:cNvPr id="3" name="矩形 2"/>
          <p:cNvSpPr/>
          <p:nvPr/>
        </p:nvSpPr>
        <p:spPr>
          <a:xfrm>
            <a:off x="152516" y="1147537"/>
            <a:ext cx="8991484" cy="4708981"/>
          </a:xfrm>
          <a:prstGeom prst="rect">
            <a:avLst/>
          </a:prstGeom>
        </p:spPr>
        <p:txBody>
          <a:bodyPr wrap="square">
            <a:spAutoFit/>
          </a:bodyPr>
          <a:lstStyle/>
          <a:p>
            <a:r>
              <a:rPr lang="zh-CN" altLang="en-US" sz="2000">
                <a:latin typeface="Times New Roman" panose="02020603050405020304" pitchFamily="18" charset="0"/>
                <a:cs typeface="Times New Roman" panose="02020603050405020304" pitchFamily="18" charset="0"/>
              </a:rPr>
              <a:t>换一个另外的例子，考虑刹车情况。平稳的驾驶车辆，当发现前面有红灯时，为了使得行车平稳，基本上提前几十米就放松油门并踩刹车了。当车辆离停车线非常近的时候，则使劲踩刹车，使车辆停下来。整个过程可以看做一个加入微分的控制策略。</a:t>
            </a:r>
          </a:p>
          <a:p>
            <a:r>
              <a:rPr lang="zh-CN" altLang="en-US" sz="2000">
                <a:latin typeface="Times New Roman" panose="02020603050405020304" pitchFamily="18" charset="0"/>
                <a:cs typeface="Times New Roman" panose="02020603050405020304" pitchFamily="18" charset="0"/>
              </a:rPr>
              <a:t>微分，说白了在离散情况下，就是</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的差值，就是</a:t>
            </a:r>
            <a:r>
              <a:rPr lang="en-US" altLang="zh-CN" sz="2000">
                <a:latin typeface="Times New Roman" panose="02020603050405020304" pitchFamily="18" charset="0"/>
                <a:cs typeface="Times New Roman" panose="02020603050405020304" pitchFamily="18" charset="0"/>
              </a:rPr>
              <a:t>t</a:t>
            </a:r>
            <a:r>
              <a:rPr lang="zh-CN" altLang="en-US" sz="2000">
                <a:latin typeface="Times New Roman" panose="02020603050405020304" pitchFamily="18" charset="0"/>
                <a:cs typeface="Times New Roman" panose="02020603050405020304" pitchFamily="18" charset="0"/>
              </a:rPr>
              <a:t>时刻和</a:t>
            </a:r>
            <a:r>
              <a:rPr lang="en-US" altLang="zh-CN" sz="2000">
                <a:latin typeface="Times New Roman" panose="02020603050405020304" pitchFamily="18" charset="0"/>
                <a:cs typeface="Times New Roman" panose="02020603050405020304" pitchFamily="18" charset="0"/>
              </a:rPr>
              <a:t>t-1</a:t>
            </a:r>
            <a:r>
              <a:rPr lang="zh-CN" altLang="en-US" sz="2000">
                <a:latin typeface="Times New Roman" panose="02020603050405020304" pitchFamily="18" charset="0"/>
                <a:cs typeface="Times New Roman" panose="02020603050405020304" pitchFamily="18" charset="0"/>
              </a:rPr>
              <a:t>时刻</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的差，即</a:t>
            </a:r>
            <a:r>
              <a:rPr lang="en-US" altLang="zh-CN" sz="2000">
                <a:latin typeface="Times New Roman" panose="02020603050405020304" pitchFamily="18" charset="0"/>
                <a:cs typeface="Times New Roman" panose="02020603050405020304" pitchFamily="18" charset="0"/>
              </a:rPr>
              <a:t>u=kd*</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t</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a:t>
            </a:r>
            <a:r>
              <a:rPr lang="en-US" altLang="zh-CN" sz="2000">
                <a:latin typeface="Times New Roman" panose="02020603050405020304" pitchFamily="18" charset="0"/>
                <a:cs typeface="Times New Roman" panose="02020603050405020304" pitchFamily="18" charset="0"/>
              </a:rPr>
              <a:t>t-1</a:t>
            </a:r>
            <a:r>
              <a:rPr lang="zh-CN" altLang="en-US" sz="2000">
                <a:latin typeface="Times New Roman" panose="02020603050405020304" pitchFamily="18" charset="0"/>
                <a:cs typeface="Times New Roman" panose="02020603050405020304" pitchFamily="18" charset="0"/>
              </a:rPr>
              <a:t>）），其中的</a:t>
            </a:r>
            <a:r>
              <a:rPr lang="en-US" altLang="zh-CN" sz="2000">
                <a:latin typeface="Times New Roman" panose="02020603050405020304" pitchFamily="18" charset="0"/>
                <a:cs typeface="Times New Roman" panose="02020603050405020304" pitchFamily="18" charset="0"/>
              </a:rPr>
              <a:t>kd</a:t>
            </a:r>
            <a:r>
              <a:rPr lang="zh-CN" altLang="en-US" sz="2000">
                <a:latin typeface="Times New Roman" panose="02020603050405020304" pitchFamily="18" charset="0"/>
                <a:cs typeface="Times New Roman" panose="02020603050405020304" pitchFamily="18" charset="0"/>
              </a:rPr>
              <a:t>是一个系数项。可以看到，在刹车过程中，因为</a:t>
            </a:r>
            <a:r>
              <a:rPr lang="en-US" altLang="zh-CN" sz="2000">
                <a:latin typeface="Times New Roman" panose="02020603050405020304" pitchFamily="18" charset="0"/>
                <a:cs typeface="Times New Roman" panose="02020603050405020304" pitchFamily="18" charset="0"/>
              </a:rPr>
              <a:t>error</a:t>
            </a:r>
            <a:r>
              <a:rPr lang="zh-CN" altLang="en-US" sz="2000">
                <a:latin typeface="Times New Roman" panose="02020603050405020304" pitchFamily="18" charset="0"/>
                <a:cs typeface="Times New Roman" panose="02020603050405020304" pitchFamily="18" charset="0"/>
              </a:rPr>
              <a:t>是越来越小的，所以这个微分控制项一定是负数，在控制中加入一个负数项，他存在的作用就是为了防止汽车由于刹车不及时而闯过了线。从常识上可以理解，越是靠近停车线，越是应该注意踩刹车，不能让车过线，所以这个微分项的作用，就可以理解为刹车，当车离停车线很近并且车速还很快时，这个微分项的绝对值（实际上是一个负数）就会很大，从而表示应该用力踩刹车才能让车停下来。</a:t>
            </a:r>
          </a:p>
          <a:p>
            <a:r>
              <a:rPr lang="zh-CN" altLang="en-US" sz="2000">
                <a:latin typeface="Times New Roman" panose="02020603050405020304" pitchFamily="18" charset="0"/>
                <a:cs typeface="Times New Roman" panose="02020603050405020304" pitchFamily="18" charset="0"/>
              </a:rPr>
              <a:t>切换到上面给水缸加水的例子，就是当发现水缸里的水快要接近</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的时候，加入微分项，可以防止给水缸里的水加到超过</a:t>
            </a:r>
            <a:r>
              <a:rPr lang="en-US" altLang="zh-CN" sz="2000">
                <a:latin typeface="Times New Roman" panose="02020603050405020304" pitchFamily="18" charset="0"/>
                <a:cs typeface="Times New Roman" panose="02020603050405020304" pitchFamily="18" charset="0"/>
              </a:rPr>
              <a:t>1</a:t>
            </a:r>
            <a:r>
              <a:rPr lang="zh-CN" altLang="en-US" sz="2000">
                <a:latin typeface="Times New Roman" panose="02020603050405020304" pitchFamily="18" charset="0"/>
                <a:cs typeface="Times New Roman" panose="02020603050405020304" pitchFamily="18" charset="0"/>
              </a:rPr>
              <a:t>米的高度，说白了就是减少控制过程中</a:t>
            </a:r>
            <a:r>
              <a:rPr lang="zh-CN" altLang="en-US" sz="2000">
                <a:latin typeface="Times New Roman" panose="02020603050405020304" pitchFamily="18" charset="0"/>
                <a:cs typeface="Times New Roman" panose="02020603050405020304" pitchFamily="18" charset="0"/>
              </a:rPr>
              <a:t>的</a:t>
            </a:r>
            <a:r>
              <a:rPr lang="zh-CN" altLang="en-US" sz="2000" smtClean="0">
                <a:latin typeface="Times New Roman" panose="02020603050405020304" pitchFamily="18" charset="0"/>
                <a:cs typeface="Times New Roman" panose="02020603050405020304" pitchFamily="18" charset="0"/>
              </a:rPr>
              <a:t>震荡。</a:t>
            </a:r>
            <a:endParaRPr lang="zh-CN" altLang="en-US"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09022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85872"/>
            <a:ext cx="1935145" cy="461665"/>
          </a:xfrm>
          <a:prstGeom prst="rect">
            <a:avLst/>
          </a:prstGeom>
        </p:spPr>
        <p:txBody>
          <a:bodyPr wrap="none">
            <a:spAutoFit/>
          </a:bodyPr>
          <a:lstStyle/>
          <a:p>
            <a:r>
              <a:rPr lang="en-US" altLang="zh-CN" sz="2400" b="1" smtClean="0">
                <a:solidFill>
                  <a:srgbClr val="7030A0"/>
                </a:solidFill>
              </a:rPr>
              <a:t>PID</a:t>
            </a:r>
            <a:r>
              <a:rPr lang="zh-CN" altLang="en-US" sz="2400" b="1" smtClean="0">
                <a:solidFill>
                  <a:srgbClr val="7030A0"/>
                </a:solidFill>
              </a:rPr>
              <a:t>控制</a:t>
            </a:r>
            <a:r>
              <a:rPr lang="zh-CN" altLang="en-US" sz="2400" b="1">
                <a:solidFill>
                  <a:srgbClr val="7030A0"/>
                </a:solidFill>
              </a:rPr>
              <a:t>算法</a:t>
            </a:r>
          </a:p>
        </p:txBody>
      </p:sp>
      <p:sp>
        <p:nvSpPr>
          <p:cNvPr id="3" name="矩形 2"/>
          <p:cNvSpPr/>
          <p:nvPr/>
        </p:nvSpPr>
        <p:spPr>
          <a:xfrm>
            <a:off x="152516" y="1147537"/>
            <a:ext cx="8991484" cy="400110"/>
          </a:xfrm>
          <a:prstGeom prst="rect">
            <a:avLst/>
          </a:prstGeom>
        </p:spPr>
        <p:txBody>
          <a:bodyPr wrap="square">
            <a:spAutoFit/>
          </a:bodyPr>
          <a:lstStyle/>
          <a:p>
            <a:r>
              <a:rPr lang="zh-CN" altLang="en-US" sz="2000">
                <a:latin typeface="Times New Roman" panose="02020603050405020304" pitchFamily="18" charset="0"/>
                <a:cs typeface="Times New Roman" panose="02020603050405020304" pitchFamily="18" charset="0"/>
              </a:rPr>
              <a:t>现在在回头看这个公式，就很</a:t>
            </a:r>
            <a:r>
              <a:rPr lang="zh-CN" altLang="en-US" sz="2000">
                <a:latin typeface="Times New Roman" panose="02020603050405020304" pitchFamily="18" charset="0"/>
                <a:cs typeface="Times New Roman" panose="02020603050405020304" pitchFamily="18" charset="0"/>
              </a:rPr>
              <a:t>清楚</a:t>
            </a:r>
            <a:r>
              <a:rPr lang="zh-CN" altLang="en-US" sz="2000" smtClean="0">
                <a:latin typeface="Times New Roman" panose="02020603050405020304" pitchFamily="18" charset="0"/>
                <a:cs typeface="Times New Roman" panose="02020603050405020304" pitchFamily="18" charset="0"/>
              </a:rPr>
              <a:t>了：</a:t>
            </a:r>
            <a:endParaRPr lang="zh-CN" altLang="en-US" sz="200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85902" y="1618787"/>
            <a:ext cx="6276975" cy="781050"/>
          </a:xfrm>
          <a:prstGeom prst="rect">
            <a:avLst/>
          </a:prstGeom>
        </p:spPr>
      </p:pic>
      <p:sp>
        <p:nvSpPr>
          <p:cNvPr id="4" name="矩形 3"/>
          <p:cNvSpPr/>
          <p:nvPr/>
        </p:nvSpPr>
        <p:spPr>
          <a:xfrm>
            <a:off x="304912" y="2437863"/>
            <a:ext cx="8534176" cy="707886"/>
          </a:xfrm>
          <a:prstGeom prst="rect">
            <a:avLst/>
          </a:prstGeom>
        </p:spPr>
        <p:txBody>
          <a:bodyPr wrap="square">
            <a:spAutoFit/>
          </a:bodyPr>
          <a:lstStyle/>
          <a:p>
            <a:r>
              <a:rPr lang="zh-CN" altLang="en-US" sz="2000"/>
              <a:t>括号内第一项是比例项，第二项是积分项，第三项是微分项，前面仅仅是一个系数。很多情况下，仅仅需要在离散的时候使用，则控制</a:t>
            </a:r>
            <a:r>
              <a:rPr lang="zh-CN" altLang="en-US" sz="2000"/>
              <a:t>可以</a:t>
            </a:r>
            <a:r>
              <a:rPr lang="zh-CN" altLang="en-US" sz="2000" smtClean="0"/>
              <a:t>化为：</a:t>
            </a:r>
            <a:endParaRPr lang="zh-CN" altLang="en-US" sz="2000"/>
          </a:p>
        </p:txBody>
      </p:sp>
      <p:pic>
        <p:nvPicPr>
          <p:cNvPr id="5" name="图片 4"/>
          <p:cNvPicPr>
            <a:picLocks noChangeAspect="1"/>
          </p:cNvPicPr>
          <p:nvPr/>
        </p:nvPicPr>
        <p:blipFill>
          <a:blip r:embed="rId3"/>
          <a:stretch>
            <a:fillRect/>
          </a:stretch>
        </p:blipFill>
        <p:spPr>
          <a:xfrm>
            <a:off x="1295486" y="3165627"/>
            <a:ext cx="6267450" cy="1162050"/>
          </a:xfrm>
          <a:prstGeom prst="rect">
            <a:avLst/>
          </a:prstGeom>
        </p:spPr>
      </p:pic>
      <p:pic>
        <p:nvPicPr>
          <p:cNvPr id="6" name="图片 5"/>
          <p:cNvPicPr>
            <a:picLocks noChangeAspect="1"/>
          </p:cNvPicPr>
          <p:nvPr/>
        </p:nvPicPr>
        <p:blipFill>
          <a:blip r:embed="rId4"/>
          <a:stretch>
            <a:fillRect/>
          </a:stretch>
        </p:blipFill>
        <p:spPr>
          <a:xfrm>
            <a:off x="1295400" y="4495772"/>
            <a:ext cx="6553200" cy="876300"/>
          </a:xfrm>
          <a:prstGeom prst="rect">
            <a:avLst/>
          </a:prstGeom>
        </p:spPr>
      </p:pic>
      <p:sp>
        <p:nvSpPr>
          <p:cNvPr id="8" name="矩形 7"/>
          <p:cNvSpPr/>
          <p:nvPr/>
        </p:nvSpPr>
        <p:spPr>
          <a:xfrm>
            <a:off x="381110" y="5540167"/>
            <a:ext cx="8457978" cy="646331"/>
          </a:xfrm>
          <a:prstGeom prst="rect">
            <a:avLst/>
          </a:prstGeom>
        </p:spPr>
        <p:txBody>
          <a:bodyPr wrap="square">
            <a:spAutoFit/>
          </a:bodyPr>
          <a:lstStyle/>
          <a:p>
            <a:r>
              <a:rPr lang="zh-CN" altLang="en-US"/>
              <a:t>每一项前面都有系数，这些系数都是需要实验中去尝试然后确定的，为了方便起见，将这些系数进行统一一下：</a:t>
            </a:r>
          </a:p>
        </p:txBody>
      </p:sp>
    </p:spTree>
    <p:extLst>
      <p:ext uri="{BB962C8B-B14F-4D97-AF65-F5344CB8AC3E}">
        <p14:creationId xmlns:p14="http://schemas.microsoft.com/office/powerpoint/2010/main" val="2316512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85872"/>
            <a:ext cx="1935145" cy="461665"/>
          </a:xfrm>
          <a:prstGeom prst="rect">
            <a:avLst/>
          </a:prstGeom>
        </p:spPr>
        <p:txBody>
          <a:bodyPr wrap="none">
            <a:spAutoFit/>
          </a:bodyPr>
          <a:lstStyle/>
          <a:p>
            <a:r>
              <a:rPr lang="en-US" altLang="zh-CN" sz="2400" b="1" smtClean="0">
                <a:solidFill>
                  <a:srgbClr val="7030A0"/>
                </a:solidFill>
              </a:rPr>
              <a:t>PID</a:t>
            </a:r>
            <a:r>
              <a:rPr lang="zh-CN" altLang="en-US" sz="2400" b="1" smtClean="0">
                <a:solidFill>
                  <a:srgbClr val="7030A0"/>
                </a:solidFill>
              </a:rPr>
              <a:t>控制</a:t>
            </a:r>
            <a:r>
              <a:rPr lang="zh-CN" altLang="en-US" sz="2400" b="1">
                <a:solidFill>
                  <a:srgbClr val="7030A0"/>
                </a:solidFill>
              </a:rPr>
              <a:t>算法</a:t>
            </a:r>
          </a:p>
        </p:txBody>
      </p:sp>
      <p:pic>
        <p:nvPicPr>
          <p:cNvPr id="9" name="图片 8"/>
          <p:cNvPicPr>
            <a:picLocks noChangeAspect="1"/>
          </p:cNvPicPr>
          <p:nvPr/>
        </p:nvPicPr>
        <p:blipFill>
          <a:blip r:embed="rId2"/>
          <a:stretch>
            <a:fillRect/>
          </a:stretch>
        </p:blipFill>
        <p:spPr>
          <a:xfrm>
            <a:off x="685902" y="1219258"/>
            <a:ext cx="5829300" cy="923925"/>
          </a:xfrm>
          <a:prstGeom prst="rect">
            <a:avLst/>
          </a:prstGeom>
        </p:spPr>
      </p:pic>
      <p:sp>
        <p:nvSpPr>
          <p:cNvPr id="10" name="矩形 9"/>
          <p:cNvSpPr/>
          <p:nvPr/>
        </p:nvSpPr>
        <p:spPr>
          <a:xfrm>
            <a:off x="228714" y="2362228"/>
            <a:ext cx="8610374" cy="830997"/>
          </a:xfrm>
          <a:prstGeom prst="rect">
            <a:avLst/>
          </a:prstGeom>
        </p:spPr>
        <p:txBody>
          <a:bodyPr wrap="square">
            <a:spAutoFit/>
          </a:bodyPr>
          <a:lstStyle/>
          <a:p>
            <a:r>
              <a:rPr lang="zh-CN" altLang="en-US" sz="2400">
                <a:solidFill>
                  <a:srgbClr val="333333"/>
                </a:solidFill>
                <a:latin typeface="-apple-system"/>
              </a:rPr>
              <a:t>这样看就清晰很多了，且比例，微分，积分每个项前面都有一个系数，且离散化的公式，很适合编程实现。</a:t>
            </a:r>
            <a:endParaRPr lang="zh-CN" altLang="en-US" sz="2400"/>
          </a:p>
        </p:txBody>
      </p:sp>
    </p:spTree>
    <p:extLst>
      <p:ext uri="{BB962C8B-B14F-4D97-AF65-F5344CB8AC3E}">
        <p14:creationId xmlns:p14="http://schemas.microsoft.com/office/powerpoint/2010/main" val="16722479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文本占位符 57346"/>
          <p:cNvSpPr>
            <a:spLocks noGrp="1" noChangeArrowheads="1"/>
          </p:cNvSpPr>
          <p:nvPr>
            <p:ph idx="1"/>
          </p:nvPr>
        </p:nvSpPr>
        <p:spPr>
          <a:xfrm>
            <a:off x="76318" y="1295456"/>
            <a:ext cx="9067682" cy="4419600"/>
          </a:xfrm>
        </p:spPr>
        <p:txBody>
          <a:bodyPr/>
          <a:lstStyle/>
          <a:p>
            <a:pPr>
              <a:buFont typeface="Wingdings" pitchFamily="2" charset="2"/>
              <a:buNone/>
            </a:pPr>
            <a:r>
              <a:rPr lang="en-US" altLang="zh-CN" sz="1600" smtClean="0">
                <a:solidFill>
                  <a:schemeClr val="tx2"/>
                </a:solidFill>
                <a:latin typeface="Palatino Linotype" pitchFamily="18" charset="0"/>
                <a:sym typeface="宋体" pitchFamily="2" charset="-122"/>
              </a:rPr>
              <a:t>      </a:t>
            </a:r>
            <a:endParaRPr lang="zh-CN" altLang="en-US" sz="1400" smtClean="0">
              <a:latin typeface="Palatino Linotype" pitchFamily="18" charset="0"/>
            </a:endParaRPr>
          </a:p>
          <a:p>
            <a:pPr>
              <a:buFont typeface="Wingdings" pitchFamily="2" charset="2"/>
              <a:buNone/>
            </a:pPr>
            <a:r>
              <a:rPr lang="zh-CN" altLang="en-US" sz="1400" smtClean="0">
                <a:latin typeface="Palatino Linotype" pitchFamily="18" charset="0"/>
                <a:sym typeface="宋体" pitchFamily="2" charset="-122"/>
              </a:rPr>
              <a:t>              </a:t>
            </a:r>
            <a:r>
              <a:rPr lang="zh-CN" altLang="en-US" sz="2400" smtClean="0">
                <a:latin typeface="Palatino Linotype" pitchFamily="18" charset="0"/>
                <a:sym typeface="宋体" pitchFamily="2" charset="-122"/>
              </a:rPr>
              <a:t>近年来，智能控制无论是理论上还是应用技术上均得到了攻足的发展，随之不断涌现将智能控制方法和常规PID控制方法融合在一起的新方法，形成了许多形式的智能PID控制器。它吸收了智能控制与常规PID控制两者的优点。</a:t>
            </a:r>
            <a:endParaRPr lang="en-US" altLang="zh-CN" sz="2400" smtClean="0">
              <a:latin typeface="Palatino Linotype" pitchFamily="18" charset="0"/>
              <a:sym typeface="宋体" pitchFamily="2" charset="-122"/>
            </a:endParaRPr>
          </a:p>
          <a:p>
            <a:pPr>
              <a:buFont typeface="Wingdings" pitchFamily="2" charset="2"/>
              <a:buNone/>
            </a:pPr>
            <a:r>
              <a:rPr lang="en-US" altLang="zh-CN" sz="2400">
                <a:latin typeface="Palatino Linotype" pitchFamily="18" charset="0"/>
                <a:sym typeface="宋体" pitchFamily="2" charset="-122"/>
              </a:rPr>
              <a:t> </a:t>
            </a:r>
            <a:r>
              <a:rPr lang="en-US" altLang="zh-CN" sz="2400" smtClean="0">
                <a:latin typeface="Palatino Linotype" pitchFamily="18" charset="0"/>
                <a:sym typeface="宋体" pitchFamily="2" charset="-122"/>
              </a:rPr>
              <a:t>       </a:t>
            </a:r>
            <a:r>
              <a:rPr lang="zh-CN" altLang="en-US" sz="2400" smtClean="0">
                <a:latin typeface="Palatino Linotype" pitchFamily="18" charset="0"/>
                <a:sym typeface="宋体" pitchFamily="2" charset="-122"/>
              </a:rPr>
              <a:t>首先，它具备自学习、自适应、自组织的能力，能够自动辨识被控过程参数、自动整定控制参数、能够适应被控参数的变化；其次，它又具备常规PID控制器结构简单、鲁棒性强、可靠性高、为现场工程设计人员所熟悉等特点。本节介绍几种常见的智能PID控制器的参数整定和构成方式，包括</a:t>
            </a:r>
            <a:r>
              <a:rPr lang="zh-CN" altLang="en-US" sz="2400" smtClean="0">
                <a:solidFill>
                  <a:srgbClr val="FF0000"/>
                </a:solidFill>
                <a:latin typeface="Palatino Linotype" pitchFamily="18" charset="0"/>
                <a:sym typeface="宋体" pitchFamily="2" charset="-122"/>
              </a:rPr>
              <a:t>继电反馈、模糊PID、神经网络PID、参数自整定和专家PID控制及基于遗传算法的PID控制</a:t>
            </a:r>
            <a:r>
              <a:rPr lang="zh-CN" altLang="en-US" sz="2400" smtClean="0">
                <a:latin typeface="Palatino Linotype" pitchFamily="18" charset="0"/>
                <a:sym typeface="宋体" pitchFamily="2" charset="-122"/>
              </a:rPr>
              <a:t>。</a:t>
            </a:r>
          </a:p>
          <a:p>
            <a:pPr>
              <a:buFont typeface="Wingdings" pitchFamily="2" charset="2"/>
              <a:buNone/>
            </a:pPr>
            <a:r>
              <a:rPr lang="zh-CN" altLang="en-US" sz="2000" smtClean="0">
                <a:solidFill>
                  <a:schemeClr val="tx2"/>
                </a:solidFill>
                <a:latin typeface="Palatino Linotype" pitchFamily="18" charset="0"/>
                <a:sym typeface="宋体" pitchFamily="2" charset="-122"/>
              </a:rPr>
              <a:t>        </a:t>
            </a:r>
            <a:r>
              <a:rPr lang="en-US" altLang="zh-CN" sz="2000" smtClean="0">
                <a:solidFill>
                  <a:srgbClr val="FF0000"/>
                </a:solidFill>
              </a:rPr>
              <a:t>                                           </a:t>
            </a:r>
            <a:endParaRPr lang="en-US" altLang="zh-CN" sz="20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p>
          <a:p>
            <a:pPr>
              <a:buFont typeface="Wingdings" pitchFamily="2" charset="2"/>
              <a:buNone/>
            </a:pPr>
            <a:r>
              <a:rPr lang="zh-CN" altLang="en-US" sz="1600" smtClean="0"/>
              <a:t>                   </a:t>
            </a:r>
            <a:endParaRPr lang="zh-CN" altLang="en-US" sz="1200" smtClean="0">
              <a:latin typeface="Palatino Linotype" pitchFamily="18" charset="0"/>
            </a:endParaRPr>
          </a:p>
          <a:p>
            <a:pPr>
              <a:buFont typeface="Wingdings" pitchFamily="2" charset="2"/>
              <a:buNone/>
            </a:pPr>
            <a:endParaRPr lang="en-US" altLang="zh-CN" sz="1200" smtClean="0"/>
          </a:p>
          <a:p>
            <a:pPr>
              <a:buFont typeface="Wingdings" pitchFamily="2" charset="2"/>
              <a:buNone/>
            </a:pPr>
            <a:endParaRPr lang="en-US" altLang="zh-CN" sz="1200" smtClean="0"/>
          </a:p>
          <a:p>
            <a:pPr>
              <a:buFont typeface="Wingdings" pitchFamily="2" charset="2"/>
              <a:buNone/>
            </a:pPr>
            <a:r>
              <a:rPr lang="zh-CN" altLang="en-US" sz="1600" smtClean="0"/>
              <a:t>                                           </a:t>
            </a:r>
            <a:r>
              <a:rPr lang="zh-CN" altLang="en-US" sz="1200" smtClean="0"/>
              <a:t>   </a:t>
            </a:r>
          </a:p>
        </p:txBody>
      </p:sp>
      <p:sp>
        <p:nvSpPr>
          <p:cNvPr id="59393" name="标题 57345"/>
          <p:cNvSpPr>
            <a:spLocks noGrp="1" noChangeArrowheads="1"/>
          </p:cNvSpPr>
          <p:nvPr>
            <p:ph type="title"/>
          </p:nvPr>
        </p:nvSpPr>
        <p:spPr>
          <a:xfrm>
            <a:off x="0" y="685872"/>
            <a:ext cx="7086600" cy="731838"/>
          </a:xfrm>
        </p:spPr>
        <p:txBody>
          <a:bodyPr/>
          <a:lstStyle/>
          <a:p>
            <a:r>
              <a:rPr lang="zh-CN" altLang="en-US" sz="3200" smtClean="0"/>
              <a:t>4.4 智能PID整定</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文本占位符 57346"/>
          <p:cNvSpPr>
            <a:spLocks noGrp="1" noChangeArrowheads="1"/>
          </p:cNvSpPr>
          <p:nvPr>
            <p:ph idx="1"/>
          </p:nvPr>
        </p:nvSpPr>
        <p:spPr>
          <a:xfrm>
            <a:off x="609600" y="2149475"/>
            <a:ext cx="7924800" cy="4419600"/>
          </a:xfrm>
        </p:spPr>
        <p:txBody>
          <a:bodyPr/>
          <a:lstStyle/>
          <a:p>
            <a:pPr>
              <a:buFont typeface="Wingdings" pitchFamily="2" charset="2"/>
              <a:buNone/>
            </a:pPr>
            <a:r>
              <a:rPr lang="en-US" altLang="zh-CN" sz="1600" smtClean="0">
                <a:solidFill>
                  <a:schemeClr val="tx2"/>
                </a:solidFill>
                <a:latin typeface="Palatino Linotype" pitchFamily="18" charset="0"/>
                <a:sym typeface="宋体" pitchFamily="2" charset="-122"/>
              </a:rPr>
              <a:t>  </a:t>
            </a:r>
            <a:r>
              <a:rPr lang="en-US" altLang="zh-CN" sz="2000" smtClean="0">
                <a:solidFill>
                  <a:srgbClr val="FF0000"/>
                </a:solidFill>
              </a:rPr>
              <a:t>    </a:t>
            </a:r>
            <a:endParaRPr lang="en-US" altLang="zh-CN" sz="2000" smtClean="0"/>
          </a:p>
          <a:p>
            <a:pPr>
              <a:buFont typeface="Wingdings" pitchFamily="2" charset="2"/>
              <a:buNone/>
            </a:pPr>
            <a:r>
              <a:rPr lang="en-US" altLang="zh-CN" sz="1600" smtClean="0">
                <a:solidFill>
                  <a:srgbClr val="FF0000"/>
                </a:solidFill>
              </a:rPr>
              <a:t>                                </a:t>
            </a: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endParaRPr lang="en-US" altLang="zh-CN" sz="1600" smtClean="0">
              <a:solidFill>
                <a:srgbClr val="FF0000"/>
              </a:solidFill>
            </a:endParaRPr>
          </a:p>
          <a:p>
            <a:pPr>
              <a:buFont typeface="Wingdings" pitchFamily="2" charset="2"/>
              <a:buNone/>
            </a:pPr>
            <a:r>
              <a:rPr lang="en-US" altLang="zh-CN" sz="1200" smtClean="0">
                <a:solidFill>
                  <a:srgbClr val="FF0000"/>
                </a:solidFill>
              </a:rPr>
              <a:t>                        </a:t>
            </a:r>
            <a:r>
              <a:rPr lang="en-US" altLang="zh-CN" sz="1200" smtClean="0"/>
              <a:t>                                             </a:t>
            </a:r>
            <a:r>
              <a:rPr lang="zh-CN" altLang="en-US" sz="1200" smtClean="0"/>
              <a:t>图</a:t>
            </a:r>
            <a:r>
              <a:rPr lang="en-US" altLang="zh-CN" sz="1200" smtClean="0"/>
              <a:t>4-14  </a:t>
            </a:r>
            <a:r>
              <a:rPr lang="zh-CN" altLang="en-US" sz="1200" smtClean="0"/>
              <a:t>智能</a:t>
            </a:r>
            <a:r>
              <a:rPr lang="en-US" altLang="zh-CN" sz="1200" smtClean="0"/>
              <a:t>PID</a:t>
            </a:r>
            <a:r>
              <a:rPr lang="zh-CN" altLang="en-US" sz="1200" smtClean="0"/>
              <a:t>控制器</a:t>
            </a:r>
            <a:r>
              <a:rPr lang="en-US" altLang="zh-CN" sz="1200" smtClean="0"/>
              <a:t> </a:t>
            </a:r>
            <a:r>
              <a:rPr lang="en-US" altLang="zh-CN" sz="1600" smtClean="0"/>
              <a:t> </a:t>
            </a: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p>
          <a:p>
            <a:pPr>
              <a:buFont typeface="Wingdings" pitchFamily="2" charset="2"/>
              <a:buNone/>
            </a:pPr>
            <a:r>
              <a:rPr lang="zh-CN" altLang="en-US" sz="1600" smtClean="0"/>
              <a:t>                   </a:t>
            </a:r>
            <a:endParaRPr lang="zh-CN" altLang="en-US" sz="1200" smtClean="0">
              <a:latin typeface="Palatino Linotype" pitchFamily="18" charset="0"/>
            </a:endParaRPr>
          </a:p>
          <a:p>
            <a:pPr>
              <a:buFont typeface="Wingdings" pitchFamily="2" charset="2"/>
              <a:buNone/>
            </a:pPr>
            <a:endParaRPr lang="en-US" altLang="zh-CN" sz="1200" smtClean="0"/>
          </a:p>
          <a:p>
            <a:pPr>
              <a:buFont typeface="Wingdings" pitchFamily="2" charset="2"/>
              <a:buNone/>
            </a:pPr>
            <a:endParaRPr lang="en-US" altLang="zh-CN" sz="1200" smtClean="0"/>
          </a:p>
          <a:p>
            <a:pPr>
              <a:buFont typeface="Wingdings" pitchFamily="2" charset="2"/>
              <a:buNone/>
            </a:pPr>
            <a:r>
              <a:rPr lang="zh-CN" altLang="en-US" sz="1600" smtClean="0"/>
              <a:t>                                           </a:t>
            </a:r>
            <a:r>
              <a:rPr lang="zh-CN" altLang="en-US" sz="1200" smtClean="0"/>
              <a:t>   </a:t>
            </a:r>
          </a:p>
        </p:txBody>
      </p:sp>
      <p:sp>
        <p:nvSpPr>
          <p:cNvPr id="60417" name="标题 57345"/>
          <p:cNvSpPr>
            <a:spLocks noGrp="1" noChangeArrowheads="1"/>
          </p:cNvSpPr>
          <p:nvPr>
            <p:ph type="title"/>
          </p:nvPr>
        </p:nvSpPr>
        <p:spPr/>
        <p:txBody>
          <a:bodyPr/>
          <a:lstStyle/>
          <a:p>
            <a:r>
              <a:rPr lang="zh-CN" altLang="en-US" sz="3200" smtClean="0"/>
              <a:t>4.4 智能PID整定</a:t>
            </a:r>
          </a:p>
        </p:txBody>
      </p:sp>
      <p:pic>
        <p:nvPicPr>
          <p:cNvPr id="60419" name="图片 1" descr="u=903968454,562994872&amp;fm=23&amp;gp=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2338" y="2281238"/>
            <a:ext cx="30861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图片 4" descr="201518145441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1463" y="2667000"/>
            <a:ext cx="28829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占位符 57346"/>
          <p:cNvSpPr>
            <a:spLocks noGrp="1"/>
          </p:cNvSpPr>
          <p:nvPr>
            <p:ph idx="1"/>
          </p:nvPr>
        </p:nvSpPr>
        <p:spPr>
          <a:xfrm>
            <a:off x="228714" y="1493908"/>
            <a:ext cx="8610374" cy="4419600"/>
          </a:xfrm>
        </p:spPr>
        <p:txBody>
          <a:bodyPr/>
          <a:lstStyle/>
          <a:p>
            <a:pPr>
              <a:buFont typeface="Wingdings" pitchFamily="2" charset="2"/>
              <a:buNone/>
            </a:pPr>
            <a:r>
              <a:rPr lang="en-US" altLang="zh-CN" sz="1600" noProof="1">
                <a:solidFill>
                  <a:schemeClr val="tx2"/>
                </a:solidFill>
                <a:latin typeface="Palatino Linotype" panose="02040502050505030304" pitchFamily="18" charset="0"/>
                <a:sym typeface="+mn-ea"/>
              </a:rPr>
              <a:t>      </a:t>
            </a:r>
            <a:r>
              <a:rPr lang="en-US" altLang="zh-CN" sz="2000" noProof="1">
                <a:solidFill>
                  <a:schemeClr val="tx2"/>
                </a:solidFill>
                <a:latin typeface="Palatino Linotype" panose="02040502050505030304" pitchFamily="18" charset="0"/>
                <a:sym typeface="+mn-ea"/>
              </a:rPr>
              <a:t>1.基于模糊PID控制(Fuzzy-PID)参数自整定</a:t>
            </a:r>
          </a:p>
          <a:p>
            <a:pPr marL="469900" indent="-469900" algn="just">
              <a:lnSpc>
                <a:spcPct val="150000"/>
              </a:lnSpc>
              <a:spcBef>
                <a:spcPts val="0"/>
              </a:spcBef>
              <a:buClr>
                <a:schemeClr val="accent2"/>
              </a:buClr>
              <a:buFont typeface="Wingdings 2" panose="05020102010507070707" pitchFamily="2" charset="2"/>
              <a:buNone/>
            </a:pPr>
            <a:r>
              <a:rPr lang="zh-CN" altLang="en-US" sz="2000" b="1" noProof="1">
                <a:solidFill>
                  <a:srgbClr val="3333FF"/>
                </a:solidFill>
                <a:latin typeface="楷体" panose="02010609060101010101" charset="-122"/>
                <a:ea typeface="楷体" panose="02010609060101010101" charset="-122"/>
                <a:sym typeface="Arial" panose="020B0604020202020204" pitchFamily="34" charset="0"/>
              </a:rPr>
              <a:t>      </a:t>
            </a:r>
            <a:r>
              <a:rPr lang="zh-CN" altLang="en-US" sz="2000" noProof="1">
                <a:latin typeface="Palatino Linotype" panose="02040502050505030304" pitchFamily="18" charset="0"/>
                <a:sym typeface="宋体" panose="02010600030101010101" pitchFamily="2" charset="-122"/>
              </a:rPr>
              <a:t>  </a:t>
            </a:r>
            <a:r>
              <a:rPr lang="zh-CN" altLang="en-US" sz="2000" noProof="1">
                <a:latin typeface="Palatino Linotype" panose="02040502050505030304" pitchFamily="18" charset="0"/>
              </a:rPr>
              <a:t> “模糊性"主要是指事物差异的中间过渡中的“不分明性"。所谓模糊控制，就是将工艺操作人员的经验加以总结，运用语言变量和模糊逻辑的归纳制算法的控制。在工业上，有许多复杂对象，特别是对无法建立精确数学模型的工业对象的控制，用常规仪表控制效果不佳时，而采用模糊控制可获得满意的效果</a:t>
            </a:r>
            <a:r>
              <a:rPr lang="zh-CN" altLang="en-US" sz="2000" noProof="1" smtClean="0">
                <a:latin typeface="Palatino Linotype" panose="02040502050505030304" pitchFamily="18" charset="0"/>
              </a:rPr>
              <a:t>。</a:t>
            </a:r>
            <a:endParaRPr lang="en-US" altLang="zh-CN" sz="2000" noProof="1" smtClean="0">
              <a:latin typeface="Palatino Linotype" panose="02040502050505030304" pitchFamily="18" charset="0"/>
            </a:endParaRPr>
          </a:p>
          <a:p>
            <a:pPr marL="469900" indent="-469900" algn="just">
              <a:lnSpc>
                <a:spcPct val="150000"/>
              </a:lnSpc>
              <a:spcBef>
                <a:spcPts val="0"/>
              </a:spcBef>
              <a:buClr>
                <a:schemeClr val="accent2"/>
              </a:buClr>
              <a:buFont typeface="Wingdings 2" panose="05020102010507070707" pitchFamily="2" charset="2"/>
              <a:buNone/>
            </a:pPr>
            <a:r>
              <a:rPr lang="zh-CN" altLang="en-US" sz="2000" noProof="1" smtClean="0">
                <a:latin typeface="Palatino Linotype" panose="02040502050505030304" pitchFamily="18" charset="0"/>
              </a:rPr>
              <a:t>                  随着</a:t>
            </a:r>
            <a:r>
              <a:rPr lang="zh-CN" altLang="en-US" sz="2000" noProof="1">
                <a:latin typeface="Palatino Linotype" panose="02040502050505030304" pitchFamily="18" charset="0"/>
              </a:rPr>
              <a:t>日趋复杂的生产过程，必须有一种能够模拟人脑的思维和创造能力的控制系统，以适应复杂而多变的环境。近期，人们分析研究了简单模糊控制存在的一些缺陷，设计出了几种高性能的模糊控制系统 ： </a:t>
            </a:r>
          </a:p>
          <a:p>
            <a:pPr>
              <a:buFont typeface="Wingdings" pitchFamily="2" charset="2"/>
              <a:buNone/>
            </a:pPr>
            <a:r>
              <a:rPr lang="zh-CN" altLang="en-US" sz="1400" noProof="1">
                <a:latin typeface="Palatino Linotype" panose="02040502050505030304" pitchFamily="18" charset="0"/>
              </a:rPr>
              <a:t> </a:t>
            </a:r>
            <a:endParaRPr lang="en-US" altLang="zh-CN" sz="1600" noProof="1">
              <a:solidFill>
                <a:srgbClr val="FF0000"/>
              </a:solidFill>
            </a:endParaRPr>
          </a:p>
          <a:p>
            <a:pPr>
              <a:buFont typeface="Wingdings" pitchFamily="2" charset="2"/>
              <a:buNone/>
            </a:pPr>
            <a:r>
              <a:rPr lang="en-US" altLang="zh-CN" sz="1600" noProof="1">
                <a:solidFill>
                  <a:srgbClr val="FF0000"/>
                </a:solidFill>
              </a:rPr>
              <a:t>                                           </a:t>
            </a:r>
            <a:endParaRPr lang="en-US" altLang="zh-CN" sz="1200" noProof="1"/>
          </a:p>
          <a:p>
            <a:pPr>
              <a:buFont typeface="Wingdings" pitchFamily="2" charset="2"/>
              <a:buNone/>
            </a:pPr>
            <a:r>
              <a:rPr lang="en-US" altLang="zh-CN" sz="1600" noProof="1">
                <a:solidFill>
                  <a:srgbClr val="FF0000"/>
                </a:solidFill>
              </a:rPr>
              <a:t>                                          </a:t>
            </a:r>
            <a:endParaRPr lang="zh-CN" altLang="en-US" sz="1200" noProof="1">
              <a:solidFill>
                <a:srgbClr val="FF0000"/>
              </a:solidFill>
            </a:endParaRPr>
          </a:p>
          <a:p>
            <a:pPr>
              <a:buFont typeface="Wingdings" pitchFamily="2" charset="2"/>
              <a:buNone/>
            </a:pPr>
            <a:r>
              <a:rPr lang="zh-CN" altLang="en-US" sz="1600" noProof="1"/>
              <a:t>                       </a:t>
            </a:r>
          </a:p>
          <a:p>
            <a:pPr>
              <a:buFont typeface="Wingdings" pitchFamily="2" charset="2"/>
              <a:buNone/>
            </a:pPr>
            <a:r>
              <a:rPr lang="zh-CN" altLang="en-US" sz="1600" noProof="1"/>
              <a:t>                   </a:t>
            </a:r>
            <a:endParaRPr lang="zh-CN" altLang="en-US" sz="1200" noProof="1">
              <a:latin typeface="Palatino Linotype" panose="02040502050505030304" pitchFamily="18" charset="0"/>
            </a:endParaRPr>
          </a:p>
          <a:p>
            <a:pPr>
              <a:buFont typeface="Wingdings" pitchFamily="2" charset="2"/>
              <a:buNone/>
            </a:pPr>
            <a:endParaRPr lang="en-US" altLang="zh-CN" sz="1200" noProof="1"/>
          </a:p>
          <a:p>
            <a:pPr>
              <a:buFont typeface="Wingdings" pitchFamily="2" charset="2"/>
              <a:buNone/>
            </a:pPr>
            <a:endParaRPr lang="en-US" altLang="zh-CN" sz="1200" noProof="1"/>
          </a:p>
          <a:p>
            <a:pPr>
              <a:buFont typeface="Wingdings" pitchFamily="2" charset="2"/>
              <a:buNone/>
            </a:pPr>
            <a:r>
              <a:rPr lang="zh-CN" altLang="en-US" sz="1600" noProof="1"/>
              <a:t>                                           </a:t>
            </a:r>
            <a:r>
              <a:rPr lang="zh-CN" altLang="en-US" sz="1200" noProof="1"/>
              <a:t>   </a:t>
            </a:r>
          </a:p>
        </p:txBody>
      </p:sp>
      <p:sp>
        <p:nvSpPr>
          <p:cNvPr id="61441" name="标题 57345"/>
          <p:cNvSpPr>
            <a:spLocks noGrp="1" noChangeArrowheads="1"/>
          </p:cNvSpPr>
          <p:nvPr>
            <p:ph type="title"/>
          </p:nvPr>
        </p:nvSpPr>
        <p:spPr>
          <a:xfrm>
            <a:off x="76318" y="762070"/>
            <a:ext cx="7086600" cy="731838"/>
          </a:xfrm>
        </p:spPr>
        <p:txBody>
          <a:bodyPr/>
          <a:lstStyle/>
          <a:p>
            <a:r>
              <a:rPr lang="zh-CN" altLang="en-US" sz="3200" smtClean="0"/>
              <a:t>4.4 智能PID整定</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文本占位符 57346"/>
          <p:cNvSpPr>
            <a:spLocks noGrp="1" noChangeArrowheads="1"/>
          </p:cNvSpPr>
          <p:nvPr>
            <p:ph idx="1"/>
          </p:nvPr>
        </p:nvSpPr>
        <p:spPr>
          <a:xfrm>
            <a:off x="152516" y="1219258"/>
            <a:ext cx="8991484" cy="1508119"/>
          </a:xfrm>
        </p:spPr>
        <p:txBody>
          <a:bodyPr/>
          <a:lstStyle/>
          <a:p>
            <a:pPr>
              <a:buFont typeface="Wingdings" pitchFamily="2" charset="2"/>
              <a:buNone/>
            </a:pPr>
            <a:r>
              <a:rPr lang="en-US" altLang="zh-CN" sz="2000" smtClean="0">
                <a:solidFill>
                  <a:schemeClr val="tx2"/>
                </a:solidFill>
                <a:latin typeface="宋体" panose="02010600030101010101" pitchFamily="2" charset="-122"/>
                <a:ea typeface="宋体" panose="02010600030101010101" pitchFamily="2" charset="-122"/>
                <a:sym typeface="宋体" pitchFamily="2" charset="-122"/>
              </a:rPr>
              <a:t>     </a:t>
            </a:r>
            <a:r>
              <a:rPr lang="en-US" altLang="zh-CN" sz="2000" smtClean="0">
                <a:solidFill>
                  <a:schemeClr val="bg2"/>
                </a:solidFill>
                <a:latin typeface="宋体" panose="02010600030101010101" pitchFamily="2" charset="-122"/>
                <a:ea typeface="宋体" panose="02010600030101010101" pitchFamily="2" charset="-122"/>
                <a:sym typeface="宋体" pitchFamily="2" charset="-122"/>
              </a:rPr>
              <a:t>  </a:t>
            </a:r>
            <a:r>
              <a:rPr lang="en-US" altLang="zh-CN" sz="2400" smtClean="0">
                <a:solidFill>
                  <a:schemeClr val="bg2"/>
                </a:solidFill>
                <a:latin typeface="宋体" panose="02010600030101010101" pitchFamily="2" charset="-122"/>
                <a:ea typeface="宋体" panose="02010600030101010101" pitchFamily="2" charset="-122"/>
                <a:sym typeface="宋体" pitchFamily="2" charset="-122"/>
              </a:rPr>
              <a:t>(1)控制规则可调的模糊控制；(2)具有积分作用的模糊控制；(3)参数自调整的模糊控制；(4)复合型模糊控制；(5)自学习模糊控制。PID参数模糊自整定控制器结构如图4-15所示。</a:t>
            </a:r>
          </a:p>
          <a:p>
            <a:pPr>
              <a:buFont typeface="Wingdings" pitchFamily="2" charset="2"/>
              <a:buNone/>
            </a:pPr>
            <a:r>
              <a:rPr lang="zh-CN" altLang="en-US" sz="1400" smtClean="0">
                <a:latin typeface="Palatino Linotype" pitchFamily="18" charset="0"/>
              </a:rPr>
              <a:t> </a:t>
            </a:r>
            <a:endParaRPr lang="en-US" altLang="zh-CN" sz="1600" smtClean="0">
              <a:solidFill>
                <a:srgbClr val="FF0000"/>
              </a:solidFill>
            </a:endParaRPr>
          </a:p>
          <a:p>
            <a:pPr>
              <a:buFont typeface="Wingdings" pitchFamily="2" charset="2"/>
              <a:buNone/>
            </a:pPr>
            <a:r>
              <a:rPr lang="en-US" altLang="zh-CN" sz="1600" smtClean="0">
                <a:solidFill>
                  <a:srgbClr val="FF0000"/>
                </a:solidFill>
              </a:rPr>
              <a:t>                                           </a:t>
            </a:r>
            <a:endParaRPr lang="en-US" altLang="zh-CN" sz="1200" smtClean="0"/>
          </a:p>
          <a:p>
            <a:pPr>
              <a:buFont typeface="Wingdings" pitchFamily="2" charset="2"/>
              <a:buNone/>
            </a:pPr>
            <a:r>
              <a:rPr lang="en-US" altLang="zh-CN" sz="1600" smtClean="0">
                <a:solidFill>
                  <a:srgbClr val="FF0000"/>
                </a:solidFill>
              </a:rPr>
              <a:t>                                          </a:t>
            </a:r>
            <a:endParaRPr lang="zh-CN" altLang="en-US" sz="1200" smtClean="0">
              <a:solidFill>
                <a:srgbClr val="FF0000"/>
              </a:solidFill>
            </a:endParaRPr>
          </a:p>
          <a:p>
            <a:pPr>
              <a:buFont typeface="Wingdings" pitchFamily="2" charset="2"/>
              <a:buNone/>
            </a:pPr>
            <a:r>
              <a:rPr lang="zh-CN" altLang="en-US" sz="1600" smtClean="0"/>
              <a:t>                      </a:t>
            </a:r>
          </a:p>
          <a:p>
            <a:pPr>
              <a:buFont typeface="Wingdings" pitchFamily="2" charset="2"/>
              <a:buNone/>
            </a:pPr>
            <a:r>
              <a:rPr lang="zh-CN" altLang="en-US" sz="1600" smtClean="0"/>
              <a:t>                                   </a:t>
            </a:r>
            <a:r>
              <a:rPr lang="zh-CN" altLang="en-US" sz="1200" smtClean="0"/>
              <a:t>             </a:t>
            </a:r>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endParaRPr lang="zh-CN" altLang="en-US" sz="1200" smtClean="0"/>
          </a:p>
          <a:p>
            <a:pPr>
              <a:buFont typeface="Wingdings" pitchFamily="2" charset="2"/>
              <a:buNone/>
            </a:pPr>
            <a:r>
              <a:rPr lang="zh-CN" altLang="en-US" sz="1600" smtClean="0"/>
              <a:t>   </a:t>
            </a:r>
            <a:r>
              <a:rPr lang="zh-CN" altLang="en-US" sz="1600">
                <a:solidFill>
                  <a:schemeClr val="tx2"/>
                </a:solidFill>
              </a:rPr>
              <a:t>  </a:t>
            </a:r>
            <a:r>
              <a:rPr lang="zh-CN" altLang="en-US" sz="1600" smtClean="0">
                <a:solidFill>
                  <a:schemeClr val="tx2"/>
                </a:solidFill>
              </a:rPr>
              <a:t>                                                    </a:t>
            </a:r>
            <a:r>
              <a:rPr lang="zh-CN" altLang="en-US" sz="1600">
                <a:solidFill>
                  <a:schemeClr val="tx2"/>
                </a:solidFill>
              </a:rPr>
              <a:t>图</a:t>
            </a:r>
            <a:r>
              <a:rPr lang="en-US" altLang="zh-CN" sz="1600">
                <a:solidFill>
                  <a:schemeClr val="tx2"/>
                </a:solidFill>
              </a:rPr>
              <a:t>4-15 PID</a:t>
            </a:r>
            <a:r>
              <a:rPr lang="zh-CN" altLang="en-US" sz="1600">
                <a:solidFill>
                  <a:schemeClr val="tx2"/>
                </a:solidFill>
              </a:rPr>
              <a:t>参数模糊自整定控制器结构</a:t>
            </a:r>
            <a:endParaRPr lang="en-US" altLang="zh-CN" sz="1200" smtClean="0"/>
          </a:p>
          <a:p>
            <a:pPr>
              <a:buFont typeface="Wingdings" pitchFamily="2" charset="2"/>
              <a:buNone/>
            </a:pPr>
            <a:r>
              <a:rPr lang="zh-CN" altLang="en-US" sz="1600" smtClean="0"/>
              <a:t>                                           </a:t>
            </a:r>
            <a:r>
              <a:rPr lang="zh-CN" altLang="en-US" sz="1200" smtClean="0"/>
              <a:t>   </a:t>
            </a:r>
          </a:p>
        </p:txBody>
      </p:sp>
      <p:sp>
        <p:nvSpPr>
          <p:cNvPr id="62465" name="标题 57345"/>
          <p:cNvSpPr>
            <a:spLocks noGrp="1" noChangeArrowheads="1"/>
          </p:cNvSpPr>
          <p:nvPr>
            <p:ph type="title"/>
          </p:nvPr>
        </p:nvSpPr>
        <p:spPr>
          <a:xfrm>
            <a:off x="0" y="609674"/>
            <a:ext cx="7086600" cy="731838"/>
          </a:xfrm>
        </p:spPr>
        <p:txBody>
          <a:bodyPr/>
          <a:lstStyle/>
          <a:p>
            <a:r>
              <a:rPr lang="zh-CN" altLang="en-US" sz="3200" smtClean="0"/>
              <a:t>4.4 智能PID整定</a:t>
            </a:r>
          </a:p>
        </p:txBody>
      </p:sp>
      <p:pic>
        <p:nvPicPr>
          <p:cNvPr id="62467" name="图片 289" descr="图片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58" y="2727377"/>
            <a:ext cx="42799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5</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3" name="直接连接符 2"/>
          <p:cNvCxnSpPr/>
          <p:nvPr/>
        </p:nvCxnSpPr>
        <p:spPr>
          <a:xfrm>
            <a:off x="0" y="47667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驱动器后置传动方案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连杆机构</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5" name="图片 4">
            <a:extLst>
              <a:ext uri="{FF2B5EF4-FFF2-40B4-BE49-F238E27FC236}">
                <a16:creationId xmlns:a16="http://schemas.microsoft.com/office/drawing/2014/main" id="{57C0B9A3-B446-49A9-8AC2-FE50ACC6E8D5}"/>
              </a:ext>
            </a:extLst>
          </p:cNvPr>
          <p:cNvPicPr>
            <a:picLocks noChangeAspect="1"/>
          </p:cNvPicPr>
          <p:nvPr/>
        </p:nvPicPr>
        <p:blipFill>
          <a:blip r:embed="rId4"/>
          <a:stretch>
            <a:fillRect/>
          </a:stretch>
        </p:blipFill>
        <p:spPr>
          <a:xfrm>
            <a:off x="323528" y="1412776"/>
            <a:ext cx="6516216" cy="3275166"/>
          </a:xfrm>
          <a:prstGeom prst="rect">
            <a:avLst/>
          </a:prstGeom>
        </p:spPr>
      </p:pic>
      <p:grpSp>
        <p:nvGrpSpPr>
          <p:cNvPr id="7" name="组合 6">
            <a:extLst>
              <a:ext uri="{FF2B5EF4-FFF2-40B4-BE49-F238E27FC236}">
                <a16:creationId xmlns:a16="http://schemas.microsoft.com/office/drawing/2014/main" id="{A66CEFDA-2501-4D8A-B78E-2560BD0120CF}"/>
              </a:ext>
            </a:extLst>
          </p:cNvPr>
          <p:cNvGrpSpPr/>
          <p:nvPr/>
        </p:nvGrpSpPr>
        <p:grpSpPr>
          <a:xfrm>
            <a:off x="7020272" y="1628800"/>
            <a:ext cx="1433061" cy="2802834"/>
            <a:chOff x="7164288" y="1844824"/>
            <a:chExt cx="1433061" cy="2802834"/>
          </a:xfrm>
        </p:grpSpPr>
        <p:pic>
          <p:nvPicPr>
            <p:cNvPr id="41" name="图片 40">
              <a:extLst>
                <a:ext uri="{FF2B5EF4-FFF2-40B4-BE49-F238E27FC236}">
                  <a16:creationId xmlns:a16="http://schemas.microsoft.com/office/drawing/2014/main" id="{357E0DAF-68F9-4A48-837B-5CE527E307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2895" t="4987" r="22756" b="3685"/>
            <a:stretch/>
          </p:blipFill>
          <p:spPr>
            <a:xfrm>
              <a:off x="7236297" y="1844824"/>
              <a:ext cx="1361052" cy="2802834"/>
            </a:xfrm>
            <a:prstGeom prst="rect">
              <a:avLst/>
            </a:prstGeom>
          </p:spPr>
        </p:pic>
        <p:sp>
          <p:nvSpPr>
            <p:cNvPr id="6" name="矩形 5">
              <a:extLst>
                <a:ext uri="{FF2B5EF4-FFF2-40B4-BE49-F238E27FC236}">
                  <a16:creationId xmlns:a16="http://schemas.microsoft.com/office/drawing/2014/main" id="{6AF49EFA-DF0B-4134-90F7-9B555FCC258A}"/>
                </a:ext>
              </a:extLst>
            </p:cNvPr>
            <p:cNvSpPr/>
            <p:nvPr/>
          </p:nvSpPr>
          <p:spPr>
            <a:xfrm>
              <a:off x="7164288" y="3933056"/>
              <a:ext cx="144016" cy="5760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43" name="矩形 42">
            <a:extLst>
              <a:ext uri="{FF2B5EF4-FFF2-40B4-BE49-F238E27FC236}">
                <a16:creationId xmlns:a16="http://schemas.microsoft.com/office/drawing/2014/main" id="{3810926B-BB56-430D-80A4-5E41FFED26F5}"/>
              </a:ext>
            </a:extLst>
          </p:cNvPr>
          <p:cNvSpPr/>
          <p:nvPr/>
        </p:nvSpPr>
        <p:spPr>
          <a:xfrm>
            <a:off x="2627784" y="4725144"/>
            <a:ext cx="1368152" cy="178510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高刚度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小回差</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大负载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长寿命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4" name="矩形 43">
            <a:extLst>
              <a:ext uri="{FF2B5EF4-FFF2-40B4-BE49-F238E27FC236}">
                <a16:creationId xmlns:a16="http://schemas.microsoft.com/office/drawing/2014/main" id="{B46864EE-4461-4AF3-A8E0-C86AB2238460}"/>
              </a:ext>
            </a:extLst>
          </p:cNvPr>
          <p:cNvSpPr/>
          <p:nvPr/>
        </p:nvSpPr>
        <p:spPr>
          <a:xfrm>
            <a:off x="4932040" y="4725144"/>
            <a:ext cx="1800200"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非线性传动</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占用空间大</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95248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文本占位符 57346"/>
          <p:cNvSpPr>
            <a:spLocks noGrp="1" noChangeArrowheads="1"/>
          </p:cNvSpPr>
          <p:nvPr>
            <p:ph idx="1"/>
          </p:nvPr>
        </p:nvSpPr>
        <p:spPr>
          <a:xfrm>
            <a:off x="304912" y="1399312"/>
            <a:ext cx="8839088" cy="4419600"/>
          </a:xfrm>
        </p:spPr>
        <p:txBody>
          <a:bodyPr/>
          <a:lstStyle/>
          <a:p>
            <a:pPr>
              <a:buFont typeface="Wingdings" pitchFamily="2" charset="2"/>
              <a:buNone/>
            </a:pPr>
            <a:endParaRPr lang="zh-CN" altLang="en-US" sz="1200" dirty="0" smtClean="0"/>
          </a:p>
          <a:p>
            <a:pPr>
              <a:lnSpc>
                <a:spcPct val="150000"/>
              </a:lnSpc>
              <a:buFont typeface="Wingdings" pitchFamily="2" charset="2"/>
              <a:buNone/>
            </a:pPr>
            <a:r>
              <a:rPr lang="zh-CN" altLang="en-US" sz="2400" dirty="0" smtClean="0"/>
              <a:t>   </a:t>
            </a:r>
            <a:r>
              <a:rPr lang="zh-CN" altLang="en-US" sz="2400" dirty="0" smtClean="0">
                <a:solidFill>
                  <a:schemeClr val="tx2"/>
                </a:solidFill>
              </a:rPr>
              <a:t>    </a:t>
            </a:r>
            <a:r>
              <a:rPr lang="en-US" altLang="zh-CN" sz="2400" dirty="0" smtClean="0">
                <a:solidFill>
                  <a:schemeClr val="tx2"/>
                </a:solidFill>
              </a:rPr>
              <a:t>2</a:t>
            </a:r>
            <a:r>
              <a:rPr lang="zh-CN" altLang="en-US" sz="2400" dirty="0" smtClean="0">
                <a:solidFill>
                  <a:schemeClr val="tx2"/>
                </a:solidFill>
              </a:rPr>
              <a:t>.基于神经网路PID(Neural-Network PID)的参数整定</a:t>
            </a:r>
            <a:r>
              <a:rPr lang="zh-CN" altLang="en-US" sz="2400" dirty="0" smtClean="0"/>
              <a:t>   </a:t>
            </a:r>
          </a:p>
          <a:p>
            <a:pPr>
              <a:lnSpc>
                <a:spcPct val="150000"/>
              </a:lnSpc>
              <a:buFont typeface="Wingdings" pitchFamily="2" charset="2"/>
              <a:buNone/>
            </a:pPr>
            <a:r>
              <a:rPr lang="zh-CN" altLang="en-US" sz="2400" dirty="0" smtClean="0">
                <a:latin typeface="Palatino Linotype" pitchFamily="18" charset="0"/>
              </a:rPr>
              <a:t>         所谓“神经网络”是以一种简单计算处理单元(即神经元)为节点，采用某种网络拓扑结构构成的活性网络，可以用来描述几乎任意的非线性系统。神经网络还具有学习能力、记忆能力、计算能力以及各种智能处理能力，在不同程度和层次上模仿人脑神经系统的信息处理、存储和检索功能。神经网络在控制系统中的应用提高了整个系统的信息系统处理能力和适应能力，提高了系统的智能水平。</a:t>
            </a:r>
          </a:p>
          <a:p>
            <a:pPr>
              <a:buFont typeface="Wingdings" pitchFamily="2" charset="2"/>
              <a:buNone/>
            </a:pPr>
            <a:endParaRPr lang="en-US" altLang="zh-CN" sz="1200" dirty="0" smtClean="0"/>
          </a:p>
          <a:p>
            <a:pPr>
              <a:buFont typeface="Wingdings" pitchFamily="2" charset="2"/>
              <a:buNone/>
            </a:pPr>
            <a:endParaRPr lang="en-US" altLang="zh-CN" sz="1200" dirty="0" smtClean="0"/>
          </a:p>
          <a:p>
            <a:pPr>
              <a:buFont typeface="Wingdings" pitchFamily="2" charset="2"/>
              <a:buNone/>
            </a:pPr>
            <a:r>
              <a:rPr lang="zh-CN" altLang="en-US" sz="1600" dirty="0" smtClean="0"/>
              <a:t>                                           </a:t>
            </a:r>
            <a:r>
              <a:rPr lang="zh-CN" altLang="en-US" sz="1200" dirty="0" smtClean="0"/>
              <a:t>   </a:t>
            </a:r>
          </a:p>
        </p:txBody>
      </p:sp>
      <p:sp>
        <p:nvSpPr>
          <p:cNvPr id="63489" name="标题 57345"/>
          <p:cNvSpPr>
            <a:spLocks noGrp="1" noChangeArrowheads="1"/>
          </p:cNvSpPr>
          <p:nvPr>
            <p:ph type="title"/>
          </p:nvPr>
        </p:nvSpPr>
        <p:spPr>
          <a:xfrm>
            <a:off x="0" y="650983"/>
            <a:ext cx="3352832" cy="731838"/>
          </a:xfrm>
        </p:spPr>
        <p:txBody>
          <a:bodyPr/>
          <a:lstStyle/>
          <a:p>
            <a:r>
              <a:rPr lang="zh-CN" altLang="en-US" sz="3200" smtClean="0"/>
              <a:t>4.4 智能PID整定</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文本占位符 57346"/>
          <p:cNvSpPr>
            <a:spLocks noGrp="1" noChangeArrowheads="1"/>
          </p:cNvSpPr>
          <p:nvPr>
            <p:ph idx="1"/>
          </p:nvPr>
        </p:nvSpPr>
        <p:spPr>
          <a:xfrm>
            <a:off x="228714" y="4552084"/>
            <a:ext cx="7924800" cy="2073213"/>
          </a:xfrm>
        </p:spPr>
        <p:txBody>
          <a:bodyPr/>
          <a:lstStyle/>
          <a:p>
            <a:pPr>
              <a:buFont typeface="Wingdings" pitchFamily="2" charset="2"/>
              <a:buNone/>
            </a:pPr>
            <a:r>
              <a:rPr lang="en-US" altLang="zh-CN" sz="2000" smtClean="0">
                <a:solidFill>
                  <a:schemeClr val="tx2"/>
                </a:solidFill>
              </a:rPr>
              <a:t>3.</a:t>
            </a:r>
            <a:r>
              <a:rPr lang="zh-CN" altLang="en-US" sz="2000" smtClean="0">
                <a:solidFill>
                  <a:schemeClr val="tx2"/>
                </a:solidFill>
              </a:rPr>
              <a:t>基于神经网络的模糊PID控制  </a:t>
            </a:r>
            <a:r>
              <a:rPr lang="zh-CN" altLang="en-US" sz="2000" smtClean="0"/>
              <a:t>      </a:t>
            </a:r>
          </a:p>
          <a:p>
            <a:pPr>
              <a:buFont typeface="Wingdings" pitchFamily="2" charset="2"/>
              <a:buNone/>
            </a:pPr>
            <a:r>
              <a:rPr lang="zh-CN" altLang="en-US" sz="2000" smtClean="0"/>
              <a:t>             将模糊控制具有的较强的逻辑推理功能、神经网络的自适应、自学习功能以及传统PID的优点融为一体，构成基于神经网络的模糊PID系统框图所示。它包括4个部分：（1）传统PID控制部分：直接对控制对象形成闭环控制；（2）模糊量化模块：对系统的状态向量进行归档模糊量化和归一化处理；（3）辨识网络NNM：   </a:t>
            </a:r>
            <a:r>
              <a:rPr lang="zh-CN" altLang="en-US" sz="1200" smtClean="0"/>
              <a:t> </a:t>
            </a:r>
          </a:p>
        </p:txBody>
      </p:sp>
      <p:sp>
        <p:nvSpPr>
          <p:cNvPr id="64513" name="标题 57345"/>
          <p:cNvSpPr>
            <a:spLocks noGrp="1" noChangeArrowheads="1"/>
          </p:cNvSpPr>
          <p:nvPr>
            <p:ph type="title"/>
          </p:nvPr>
        </p:nvSpPr>
        <p:spPr>
          <a:xfrm>
            <a:off x="0" y="617857"/>
            <a:ext cx="3389666" cy="731838"/>
          </a:xfrm>
        </p:spPr>
        <p:txBody>
          <a:bodyPr/>
          <a:lstStyle/>
          <a:p>
            <a:r>
              <a:rPr lang="zh-CN" altLang="en-US" sz="3200" smtClean="0"/>
              <a:t>4.4 智能PID整定</a:t>
            </a:r>
          </a:p>
        </p:txBody>
      </p:sp>
      <p:pic>
        <p:nvPicPr>
          <p:cNvPr id="64515" name="图片 290" descr="图片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64" y="1432199"/>
            <a:ext cx="4584700" cy="242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327418" y="4017762"/>
            <a:ext cx="4390946" cy="369332"/>
          </a:xfrm>
          <a:prstGeom prst="rect">
            <a:avLst/>
          </a:prstGeom>
        </p:spPr>
        <p:txBody>
          <a:bodyPr wrap="none">
            <a:spAutoFit/>
          </a:bodyPr>
          <a:lstStyle/>
          <a:p>
            <a:r>
              <a:rPr lang="zh-CN" altLang="en-US"/>
              <a:t> 图</a:t>
            </a:r>
            <a:r>
              <a:rPr lang="en-US" altLang="zh-CN"/>
              <a:t>4-16 </a:t>
            </a:r>
            <a:r>
              <a:rPr lang="zh-CN" altLang="en-US"/>
              <a:t>基于神经网络自适应</a:t>
            </a:r>
            <a:r>
              <a:rPr lang="en-US" altLang="zh-CN"/>
              <a:t>PID</a:t>
            </a:r>
            <a:r>
              <a:rPr lang="zh-CN" altLang="en-US"/>
              <a:t>控制系统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文本占位符 57346"/>
          <p:cNvSpPr>
            <a:spLocks noGrp="1" noChangeArrowheads="1"/>
          </p:cNvSpPr>
          <p:nvPr>
            <p:ph idx="1"/>
          </p:nvPr>
        </p:nvSpPr>
        <p:spPr>
          <a:xfrm>
            <a:off x="76318" y="1259150"/>
            <a:ext cx="9067682" cy="1889129"/>
          </a:xfrm>
        </p:spPr>
        <p:txBody>
          <a:bodyPr/>
          <a:lstStyle/>
          <a:p>
            <a:pPr>
              <a:buFont typeface="Wingdings" pitchFamily="2" charset="2"/>
              <a:buNone/>
            </a:pPr>
            <a:endParaRPr lang="en-US" altLang="zh-CN" sz="1200" smtClean="0"/>
          </a:p>
          <a:p>
            <a:pPr>
              <a:buFont typeface="Wingdings" pitchFamily="2" charset="2"/>
              <a:buNone/>
            </a:pPr>
            <a:r>
              <a:rPr lang="zh-CN" altLang="en-US" sz="2000" smtClean="0"/>
              <a:t>      </a:t>
            </a:r>
            <a:r>
              <a:rPr lang="zh-CN" altLang="en-US" sz="2400" smtClean="0"/>
              <a:t>用于建立被控系统中的辨识模型；（4）控制网络NNC：根据系统的状态，调节PID控制的参数以达到某种性能指标最优，具体实现方法是使神经元的输出状态对应PID控制器的被调参数，通过自身权系数的调整，使其稳定状态对应某种最优控制规律下的PID控制参数。基于神经网络的模糊PID控制系统如图4-</a:t>
            </a:r>
            <a:r>
              <a:rPr lang="en-US" altLang="zh-CN" sz="2400" smtClean="0"/>
              <a:t>17</a:t>
            </a:r>
            <a:r>
              <a:rPr lang="zh-CN" altLang="en-US" sz="2400" smtClean="0"/>
              <a:t>所示。</a:t>
            </a:r>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r>
              <a:rPr lang="zh-CN" altLang="en-US" sz="1600" smtClean="0"/>
              <a:t>            </a:t>
            </a:r>
            <a:r>
              <a:rPr lang="zh-CN" altLang="en-US" sz="1200" smtClean="0"/>
              <a:t>   </a:t>
            </a:r>
          </a:p>
        </p:txBody>
      </p:sp>
      <p:sp>
        <p:nvSpPr>
          <p:cNvPr id="65537" name="标题 57345"/>
          <p:cNvSpPr>
            <a:spLocks noGrp="1" noChangeArrowheads="1"/>
          </p:cNvSpPr>
          <p:nvPr>
            <p:ph type="title"/>
          </p:nvPr>
        </p:nvSpPr>
        <p:spPr>
          <a:xfrm>
            <a:off x="0" y="651666"/>
            <a:ext cx="3657504" cy="731838"/>
          </a:xfrm>
        </p:spPr>
        <p:txBody>
          <a:bodyPr/>
          <a:lstStyle/>
          <a:p>
            <a:r>
              <a:rPr lang="zh-CN" altLang="en-US" sz="3200" smtClean="0"/>
              <a:t>4.4 智能PID整定</a:t>
            </a:r>
          </a:p>
        </p:txBody>
      </p:sp>
      <p:sp>
        <p:nvSpPr>
          <p:cNvPr id="65539" name="文本框 99"/>
          <p:cNvSpPr txBox="1">
            <a:spLocks noChangeArrowheads="1"/>
          </p:cNvSpPr>
          <p:nvPr/>
        </p:nvSpPr>
        <p:spPr bwMode="auto">
          <a:xfrm>
            <a:off x="2228850" y="3597275"/>
            <a:ext cx="5080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810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900">
                <a:latin typeface="黑体" pitchFamily="49" charset="-122"/>
                <a:ea typeface="黑体" pitchFamily="49" charset="-122"/>
              </a:rPr>
              <a:t>           </a:t>
            </a:r>
            <a:endParaRPr lang="zh-CN" altLang="en-US" sz="1200"/>
          </a:p>
        </p:txBody>
      </p:sp>
      <p:pic>
        <p:nvPicPr>
          <p:cNvPr id="65540" name="图片 291" descr="图片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7488" y="3462338"/>
            <a:ext cx="4551362"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757488" y="5884109"/>
            <a:ext cx="4390946" cy="369332"/>
          </a:xfrm>
          <a:prstGeom prst="rect">
            <a:avLst/>
          </a:prstGeom>
        </p:spPr>
        <p:txBody>
          <a:bodyPr wrap="none">
            <a:spAutoFit/>
          </a:bodyPr>
          <a:lstStyle/>
          <a:p>
            <a:r>
              <a:rPr lang="zh-CN" altLang="en-US"/>
              <a:t> 图</a:t>
            </a:r>
            <a:r>
              <a:rPr lang="en-US" altLang="zh-CN"/>
              <a:t>4-17 </a:t>
            </a:r>
            <a:r>
              <a:rPr lang="zh-CN" altLang="en-US"/>
              <a:t>基于神经网络的模糊</a:t>
            </a:r>
            <a:r>
              <a:rPr lang="en-US" altLang="zh-CN"/>
              <a:t>PID</a:t>
            </a:r>
            <a:r>
              <a:rPr lang="zh-CN" altLang="en-US"/>
              <a:t>控制系统</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文本占位符 57346"/>
          <p:cNvSpPr>
            <a:spLocks noGrp="1" noChangeArrowheads="1"/>
          </p:cNvSpPr>
          <p:nvPr>
            <p:ph idx="1"/>
          </p:nvPr>
        </p:nvSpPr>
        <p:spPr>
          <a:xfrm>
            <a:off x="609600" y="2149475"/>
            <a:ext cx="7924800" cy="4419600"/>
          </a:xfrm>
        </p:spPr>
        <p:txBody>
          <a:bodyPr/>
          <a:lstStyle/>
          <a:p>
            <a:pPr>
              <a:buFont typeface="Wingdings" pitchFamily="2" charset="2"/>
              <a:buNone/>
            </a:pPr>
            <a:r>
              <a:rPr lang="en-US" altLang="zh-CN" sz="2000" smtClean="0">
                <a:solidFill>
                  <a:schemeClr val="tx2"/>
                </a:solidFill>
              </a:rPr>
              <a:t>4.基于遗传算法PID控制(Genetic Algorithm PID)　</a:t>
            </a:r>
          </a:p>
          <a:p>
            <a:pPr>
              <a:buFont typeface="Wingdings" pitchFamily="2" charset="2"/>
              <a:buNone/>
            </a:pPr>
            <a:r>
              <a:rPr lang="en-US" altLang="zh-CN" sz="2000" smtClean="0">
                <a:solidFill>
                  <a:schemeClr val="tx2"/>
                </a:solidFill>
              </a:rPr>
              <a:t>     </a:t>
            </a:r>
            <a:r>
              <a:rPr lang="en-US" altLang="zh-CN" sz="1600" smtClean="0"/>
              <a:t>遗传算法（Genetic Algorithm）是一种基于自然选择和基因遗传原理的迭代自适应概率性搜索算法。基本思想就是将待求解问题转换成由个体组成的演化群体和对该群体进行操作的一组遗传算子，包括3个基本操作：复制（reproduction）、交叉（crossover）、变异（mutation）。其基本流程图如图4-18所示。</a:t>
            </a:r>
          </a:p>
          <a:p>
            <a:pPr>
              <a:buFont typeface="Wingdings" pitchFamily="2" charset="2"/>
              <a:buNone/>
            </a:pPr>
            <a:endParaRPr lang="en-US" altLang="zh-CN" sz="2000" smtClean="0"/>
          </a:p>
          <a:p>
            <a:pPr>
              <a:buFont typeface="Wingdings" pitchFamily="2" charset="2"/>
              <a:buNone/>
            </a:pPr>
            <a:endParaRPr lang="en-US" altLang="zh-CN" sz="2000" smtClean="0"/>
          </a:p>
          <a:p>
            <a:pPr>
              <a:buFont typeface="Wingdings" pitchFamily="2" charset="2"/>
              <a:buNone/>
            </a:pPr>
            <a:endParaRPr lang="en-US" altLang="zh-CN" sz="2000" smtClean="0"/>
          </a:p>
          <a:p>
            <a:pPr>
              <a:buFont typeface="Wingdings" pitchFamily="2" charset="2"/>
              <a:buNone/>
            </a:pPr>
            <a:endParaRPr lang="en-US" altLang="zh-CN" sz="2000" smtClean="0"/>
          </a:p>
          <a:p>
            <a:pPr>
              <a:buFont typeface="Wingdings" pitchFamily="2" charset="2"/>
              <a:buNone/>
            </a:pPr>
            <a:endParaRPr lang="en-US" altLang="zh-CN" sz="2000" smtClean="0"/>
          </a:p>
          <a:p>
            <a:pPr>
              <a:buFont typeface="Wingdings" pitchFamily="2" charset="2"/>
              <a:buNone/>
            </a:pPr>
            <a:r>
              <a:rPr lang="zh-CN" altLang="en-US" sz="2000" smtClean="0"/>
              <a:t>                                </a:t>
            </a:r>
            <a:r>
              <a:rPr lang="zh-CN" altLang="en-US" sz="1200" smtClean="0"/>
              <a:t>             图</a:t>
            </a:r>
            <a:r>
              <a:rPr lang="en-US" altLang="zh-CN" sz="1200" smtClean="0"/>
              <a:t>4-18 </a:t>
            </a:r>
            <a:r>
              <a:rPr lang="zh-CN" altLang="en-US" sz="1200" smtClean="0"/>
              <a:t>遗传算法的基本流程</a:t>
            </a:r>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600" smtClean="0"/>
          </a:p>
          <a:p>
            <a:pPr>
              <a:buFont typeface="Wingdings" pitchFamily="2" charset="2"/>
              <a:buNone/>
            </a:pPr>
            <a:endParaRPr lang="zh-CN" altLang="en-US" sz="1200" smtClean="0">
              <a:latin typeface="黑体" pitchFamily="49" charset="-122"/>
              <a:ea typeface="黑体" pitchFamily="49" charset="-122"/>
            </a:endParaRPr>
          </a:p>
          <a:p>
            <a:pPr>
              <a:buFont typeface="Wingdings" pitchFamily="2" charset="2"/>
              <a:buNone/>
            </a:pPr>
            <a:r>
              <a:rPr lang="zh-CN" altLang="en-US" sz="1600" smtClean="0"/>
              <a:t>            </a:t>
            </a:r>
            <a:r>
              <a:rPr lang="zh-CN" altLang="en-US" sz="1200" smtClean="0"/>
              <a:t>   </a:t>
            </a:r>
          </a:p>
        </p:txBody>
      </p:sp>
      <p:sp>
        <p:nvSpPr>
          <p:cNvPr id="66561" name="标题 57345"/>
          <p:cNvSpPr>
            <a:spLocks noGrp="1" noChangeArrowheads="1"/>
          </p:cNvSpPr>
          <p:nvPr>
            <p:ph type="title"/>
          </p:nvPr>
        </p:nvSpPr>
        <p:spPr/>
        <p:txBody>
          <a:bodyPr/>
          <a:lstStyle/>
          <a:p>
            <a:r>
              <a:rPr lang="zh-CN" altLang="en-US" sz="3200" smtClean="0"/>
              <a:t>4.4 智能PID整定</a:t>
            </a:r>
          </a:p>
        </p:txBody>
      </p:sp>
      <p:sp>
        <p:nvSpPr>
          <p:cNvPr id="66563" name="文本框 99"/>
          <p:cNvSpPr txBox="1">
            <a:spLocks noChangeArrowheads="1"/>
          </p:cNvSpPr>
          <p:nvPr/>
        </p:nvSpPr>
        <p:spPr bwMode="auto">
          <a:xfrm>
            <a:off x="2228850" y="3597275"/>
            <a:ext cx="5080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810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900">
                <a:latin typeface="黑体" pitchFamily="49" charset="-122"/>
                <a:ea typeface="黑体" pitchFamily="49" charset="-122"/>
              </a:rPr>
              <a:t>           </a:t>
            </a:r>
            <a:endParaRPr lang="zh-CN" altLang="en-US" sz="1200"/>
          </a:p>
        </p:txBody>
      </p:sp>
      <p:pic>
        <p:nvPicPr>
          <p:cNvPr id="66564" name="图片 294" descr="图片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3625" y="3716338"/>
            <a:ext cx="18700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6</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驱动器后置传动方案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同步带</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20" name="图片 19">
            <a:extLst>
              <a:ext uri="{FF2B5EF4-FFF2-40B4-BE49-F238E27FC236}">
                <a16:creationId xmlns:a16="http://schemas.microsoft.com/office/drawing/2014/main" id="{F4BE9529-C32A-494F-83B9-69B3890B39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4088" y="2708920"/>
            <a:ext cx="3429659" cy="2016224"/>
          </a:xfrm>
          <a:prstGeom prst="rect">
            <a:avLst/>
          </a:prstGeom>
          <a:ln>
            <a:noFill/>
          </a:ln>
          <a:effectLst>
            <a:softEdge rad="112500"/>
          </a:effectLst>
        </p:spPr>
      </p:pic>
      <p:pic>
        <p:nvPicPr>
          <p:cNvPr id="34" name="图片 33">
            <a:extLst>
              <a:ext uri="{FF2B5EF4-FFF2-40B4-BE49-F238E27FC236}">
                <a16:creationId xmlns:a16="http://schemas.microsoft.com/office/drawing/2014/main" id="{908B9A18-8388-4212-9EDD-33879957D1AF}"/>
              </a:ext>
            </a:extLst>
          </p:cNvPr>
          <p:cNvPicPr>
            <a:picLocks noChangeAspect="1"/>
          </p:cNvPicPr>
          <p:nvPr/>
        </p:nvPicPr>
        <p:blipFill rotWithShape="1">
          <a:blip r:embed="rId5">
            <a:extLst>
              <a:ext uri="{28A0092B-C50C-407E-A947-70E740481C1C}">
                <a14:useLocalDpi xmlns:a14="http://schemas.microsoft.com/office/drawing/2010/main" val="0"/>
              </a:ext>
            </a:extLst>
          </a:blip>
          <a:srcRect l="10996" t="14776" r="10093" b="9874"/>
          <a:stretch/>
        </p:blipFill>
        <p:spPr>
          <a:xfrm>
            <a:off x="3491880" y="1340768"/>
            <a:ext cx="2159533" cy="3096344"/>
          </a:xfrm>
          <a:prstGeom prst="rect">
            <a:avLst/>
          </a:prstGeom>
          <a:ln>
            <a:noFill/>
          </a:ln>
          <a:effectLst>
            <a:softEdge rad="112500"/>
          </a:effectLst>
        </p:spPr>
      </p:pic>
      <p:pic>
        <p:nvPicPr>
          <p:cNvPr id="35" name="图片 34">
            <a:extLst>
              <a:ext uri="{FF2B5EF4-FFF2-40B4-BE49-F238E27FC236}">
                <a16:creationId xmlns:a16="http://schemas.microsoft.com/office/drawing/2014/main" id="{0433F0F8-6CE9-433A-B0F3-CCCD66B41D43}"/>
              </a:ext>
            </a:extLst>
          </p:cNvPr>
          <p:cNvPicPr>
            <a:picLocks noChangeAspect="1"/>
          </p:cNvPicPr>
          <p:nvPr/>
        </p:nvPicPr>
        <p:blipFill rotWithShape="1">
          <a:blip r:embed="rId6">
            <a:extLst>
              <a:ext uri="{28A0092B-C50C-407E-A947-70E740481C1C}">
                <a14:useLocalDpi xmlns:a14="http://schemas.microsoft.com/office/drawing/2010/main" val="0"/>
              </a:ext>
            </a:extLst>
          </a:blip>
          <a:srcRect l="12606" t="13050" r="32839" b="28249"/>
          <a:stretch/>
        </p:blipFill>
        <p:spPr>
          <a:xfrm flipH="1">
            <a:off x="467544" y="2276872"/>
            <a:ext cx="2941460" cy="2304257"/>
          </a:xfrm>
          <a:prstGeom prst="rect">
            <a:avLst/>
          </a:prstGeom>
          <a:ln>
            <a:noFill/>
          </a:ln>
          <a:effectLst>
            <a:softEdge rad="112500"/>
          </a:effectLst>
        </p:spPr>
      </p:pic>
      <p:sp>
        <p:nvSpPr>
          <p:cNvPr id="36" name="AutoShape 29">
            <a:extLst>
              <a:ext uri="{FF2B5EF4-FFF2-40B4-BE49-F238E27FC236}">
                <a16:creationId xmlns:a16="http://schemas.microsoft.com/office/drawing/2014/main" id="{00E68B6A-7A95-4DAE-98D3-F1EB1136A58C}"/>
              </a:ext>
            </a:extLst>
          </p:cNvPr>
          <p:cNvSpPr>
            <a:spLocks noChangeArrowheads="1"/>
          </p:cNvSpPr>
          <p:nvPr/>
        </p:nvSpPr>
        <p:spPr bwMode="auto">
          <a:xfrm>
            <a:off x="3923928" y="2852937"/>
            <a:ext cx="1152128" cy="792088"/>
          </a:xfrm>
          <a:prstGeom prst="wedgeRoundRectCallout">
            <a:avLst>
              <a:gd name="adj1" fmla="val -136783"/>
              <a:gd name="adj2" fmla="val 13948"/>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7" name="AutoShape 29">
            <a:extLst>
              <a:ext uri="{FF2B5EF4-FFF2-40B4-BE49-F238E27FC236}">
                <a16:creationId xmlns:a16="http://schemas.microsoft.com/office/drawing/2014/main" id="{50007B1E-0FF3-4311-BD43-B58D2EAD9EFB}"/>
              </a:ext>
            </a:extLst>
          </p:cNvPr>
          <p:cNvSpPr>
            <a:spLocks noChangeArrowheads="1"/>
          </p:cNvSpPr>
          <p:nvPr/>
        </p:nvSpPr>
        <p:spPr bwMode="auto">
          <a:xfrm>
            <a:off x="4860032" y="1412776"/>
            <a:ext cx="792088" cy="432048"/>
          </a:xfrm>
          <a:prstGeom prst="wedgeRoundRectCallout">
            <a:avLst>
              <a:gd name="adj1" fmla="val 131570"/>
              <a:gd name="adj2" fmla="val 243577"/>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8" name="矩形 37">
            <a:extLst>
              <a:ext uri="{FF2B5EF4-FFF2-40B4-BE49-F238E27FC236}">
                <a16:creationId xmlns:a16="http://schemas.microsoft.com/office/drawing/2014/main" id="{04310C32-F17C-4CD0-8EBA-EAA6B8BFC6B8}"/>
              </a:ext>
            </a:extLst>
          </p:cNvPr>
          <p:cNvSpPr/>
          <p:nvPr/>
        </p:nvSpPr>
        <p:spPr>
          <a:xfrm>
            <a:off x="2555776" y="4797152"/>
            <a:ext cx="1656184" cy="1477328"/>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高精度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小质量</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结构紧凑</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39" name="矩形 38">
            <a:extLst>
              <a:ext uri="{FF2B5EF4-FFF2-40B4-BE49-F238E27FC236}">
                <a16:creationId xmlns:a16="http://schemas.microsoft.com/office/drawing/2014/main" id="{435A14BE-D36F-4F9B-97EC-1A67A787D467}"/>
              </a:ext>
            </a:extLst>
          </p:cNvPr>
          <p:cNvSpPr/>
          <p:nvPr/>
        </p:nvSpPr>
        <p:spPr>
          <a:xfrm>
            <a:off x="4860032" y="4797152"/>
            <a:ext cx="1872208" cy="1477328"/>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弹性回差</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负载小</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寿命较短</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971956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6156996"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驱动器后置传动方案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丝（柔索）传动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6" name="图片 5">
            <a:extLst>
              <a:ext uri="{FF2B5EF4-FFF2-40B4-BE49-F238E27FC236}">
                <a16:creationId xmlns:a16="http://schemas.microsoft.com/office/drawing/2014/main" id="{7B9CF381-3229-4813-9909-171173EE67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4427984" y="1772816"/>
            <a:ext cx="4344570" cy="2448272"/>
          </a:xfrm>
          <a:prstGeom prst="rect">
            <a:avLst/>
          </a:prstGeom>
          <a:ln>
            <a:noFill/>
          </a:ln>
          <a:effectLst>
            <a:softEdge rad="112500"/>
          </a:effectLst>
        </p:spPr>
      </p:pic>
      <p:pic>
        <p:nvPicPr>
          <p:cNvPr id="8" name="图片 7">
            <a:extLst>
              <a:ext uri="{FF2B5EF4-FFF2-40B4-BE49-F238E27FC236}">
                <a16:creationId xmlns:a16="http://schemas.microsoft.com/office/drawing/2014/main" id="{B90EEF75-BCFB-481D-A146-E48B8C067C67}"/>
              </a:ext>
            </a:extLst>
          </p:cNvPr>
          <p:cNvPicPr>
            <a:picLocks noChangeAspect="1"/>
          </p:cNvPicPr>
          <p:nvPr/>
        </p:nvPicPr>
        <p:blipFill rotWithShape="1">
          <a:blip r:embed="rId5">
            <a:extLst>
              <a:ext uri="{28A0092B-C50C-407E-A947-70E740481C1C}">
                <a14:useLocalDpi xmlns:a14="http://schemas.microsoft.com/office/drawing/2010/main" val="0"/>
              </a:ext>
            </a:extLst>
          </a:blip>
          <a:srcRect t="6278" r="6253" b="10870"/>
          <a:stretch/>
        </p:blipFill>
        <p:spPr>
          <a:xfrm>
            <a:off x="395536" y="1700808"/>
            <a:ext cx="4019559" cy="2664296"/>
          </a:xfrm>
          <a:prstGeom prst="rect">
            <a:avLst/>
          </a:prstGeom>
          <a:ln>
            <a:noFill/>
          </a:ln>
          <a:effectLst>
            <a:softEdge rad="112500"/>
          </a:effectLst>
        </p:spPr>
      </p:pic>
      <p:sp>
        <p:nvSpPr>
          <p:cNvPr id="23" name="矩形 22">
            <a:extLst>
              <a:ext uri="{FF2B5EF4-FFF2-40B4-BE49-F238E27FC236}">
                <a16:creationId xmlns:a16="http://schemas.microsoft.com/office/drawing/2014/main" id="{A052B093-44DE-41F4-8A3E-A608D5641A93}"/>
              </a:ext>
            </a:extLst>
          </p:cNvPr>
          <p:cNvSpPr/>
          <p:nvPr/>
        </p:nvSpPr>
        <p:spPr>
          <a:xfrm>
            <a:off x="2555776" y="4653136"/>
            <a:ext cx="1656184" cy="1477328"/>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小质量</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结构紧凑</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柔性</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id="{313DB9B9-1E81-4309-A9BA-FAFB2AF824D4}"/>
              </a:ext>
            </a:extLst>
          </p:cNvPr>
          <p:cNvSpPr/>
          <p:nvPr/>
        </p:nvSpPr>
        <p:spPr>
          <a:xfrm>
            <a:off x="4860032" y="4653136"/>
            <a:ext cx="1872208" cy="178510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弹性回差</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精度低</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负载小</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需反复预紧</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2685815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8</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6301012"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驱动器后置传动方案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长传动轴</a:t>
            </a:r>
            <a:r>
              <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齿轮</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9" name="图片 18">
            <a:extLst>
              <a:ext uri="{FF2B5EF4-FFF2-40B4-BE49-F238E27FC236}">
                <a16:creationId xmlns:a16="http://schemas.microsoft.com/office/drawing/2014/main" id="{77D150D9-EC70-4719-9730-F3A388A26974}"/>
              </a:ext>
            </a:extLst>
          </p:cNvPr>
          <p:cNvPicPr>
            <a:picLocks noChangeAspect="1"/>
          </p:cNvPicPr>
          <p:nvPr/>
        </p:nvPicPr>
        <p:blipFill rotWithShape="1">
          <a:blip r:embed="rId4">
            <a:extLst>
              <a:ext uri="{28A0092B-C50C-407E-A947-70E740481C1C}">
                <a14:useLocalDpi xmlns:a14="http://schemas.microsoft.com/office/drawing/2010/main" val="0"/>
              </a:ext>
            </a:extLst>
          </a:blip>
          <a:srcRect l="2282" t="12812" r="5870" b="22513"/>
          <a:stretch/>
        </p:blipFill>
        <p:spPr>
          <a:xfrm flipH="1">
            <a:off x="827584" y="1628800"/>
            <a:ext cx="7605844" cy="2880320"/>
          </a:xfrm>
          <a:prstGeom prst="rect">
            <a:avLst/>
          </a:prstGeom>
          <a:ln>
            <a:noFill/>
          </a:ln>
          <a:effectLst>
            <a:softEdge rad="112500"/>
          </a:effectLst>
        </p:spPr>
      </p:pic>
      <p:sp>
        <p:nvSpPr>
          <p:cNvPr id="21" name="矩形 20">
            <a:extLst>
              <a:ext uri="{FF2B5EF4-FFF2-40B4-BE49-F238E27FC236}">
                <a16:creationId xmlns:a16="http://schemas.microsoft.com/office/drawing/2014/main" id="{40900062-8A91-41CA-9812-092798421C24}"/>
              </a:ext>
            </a:extLst>
          </p:cNvPr>
          <p:cNvSpPr/>
          <p:nvPr/>
        </p:nvSpPr>
        <p:spPr>
          <a:xfrm>
            <a:off x="2555776" y="4596224"/>
            <a:ext cx="1656184" cy="1785104"/>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优点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结构紧凑</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大负载</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高刚度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高精度</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3" name="矩形 22">
            <a:extLst>
              <a:ext uri="{FF2B5EF4-FFF2-40B4-BE49-F238E27FC236}">
                <a16:creationId xmlns:a16="http://schemas.microsoft.com/office/drawing/2014/main" id="{CA5EAB90-C11B-4A5B-94AD-BED086B805B2}"/>
              </a:ext>
            </a:extLst>
          </p:cNvPr>
          <p:cNvSpPr/>
          <p:nvPr/>
        </p:nvSpPr>
        <p:spPr>
          <a:xfrm>
            <a:off x="5148064" y="4596224"/>
            <a:ext cx="1512168" cy="1169551"/>
          </a:xfrm>
          <a:prstGeom prst="rect">
            <a:avLst/>
          </a:prstGeom>
        </p:spPr>
        <p:txBody>
          <a:bodyPr wrap="square">
            <a:spAutoFit/>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缺点</a:t>
            </a:r>
            <a:endParaRPr kumimoji="0" lang="en-US" altLang="zh-CN" sz="20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成本高</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zh-CN" altLang="en-US"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装配难</a:t>
            </a:r>
            <a:endParaRPr kumimoji="0" lang="en-US" altLang="zh-CN" sz="2000" b="1" i="0" u="none" strike="noStrike" kern="120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1"/>
    </p:custDataLst>
    <p:extLst>
      <p:ext uri="{BB962C8B-B14F-4D97-AF65-F5344CB8AC3E}">
        <p14:creationId xmlns:p14="http://schemas.microsoft.com/office/powerpoint/2010/main" val="362737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F6C7C040-AAF9-4E55-BCD0-72A3C9F7EC56}"/>
              </a:ext>
            </a:extLst>
          </p:cNvPr>
          <p:cNvGrpSpPr/>
          <p:nvPr/>
        </p:nvGrpSpPr>
        <p:grpSpPr>
          <a:xfrm>
            <a:off x="5292080" y="3212976"/>
            <a:ext cx="3747891" cy="3330106"/>
            <a:chOff x="545396" y="2375546"/>
            <a:chExt cx="4251947" cy="3834162"/>
          </a:xfrm>
        </p:grpSpPr>
        <p:pic>
          <p:nvPicPr>
            <p:cNvPr id="18" name="图片 17">
              <a:extLst>
                <a:ext uri="{FF2B5EF4-FFF2-40B4-BE49-F238E27FC236}">
                  <a16:creationId xmlns:a16="http://schemas.microsoft.com/office/drawing/2014/main" id="{D54A9DD2-7BF9-46CD-B17D-643E4BED10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396" y="2375546"/>
              <a:ext cx="4251947" cy="3720454"/>
            </a:xfrm>
            <a:prstGeom prst="rect">
              <a:avLst/>
            </a:prstGeom>
          </p:spPr>
        </p:pic>
        <p:sp>
          <p:nvSpPr>
            <p:cNvPr id="20" name="矩形 19">
              <a:extLst>
                <a:ext uri="{FF2B5EF4-FFF2-40B4-BE49-F238E27FC236}">
                  <a16:creationId xmlns:a16="http://schemas.microsoft.com/office/drawing/2014/main" id="{C2001371-BF82-426F-A2CA-9B0EE80C351C}"/>
                </a:ext>
              </a:extLst>
            </p:cNvPr>
            <p:cNvSpPr/>
            <p:nvPr/>
          </p:nvSpPr>
          <p:spPr>
            <a:xfrm>
              <a:off x="545396" y="2375546"/>
              <a:ext cx="1286256" cy="36188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矩形 20">
              <a:extLst>
                <a:ext uri="{FF2B5EF4-FFF2-40B4-BE49-F238E27FC236}">
                  <a16:creationId xmlns:a16="http://schemas.microsoft.com/office/drawing/2014/main" id="{F2C7954F-9342-4604-8189-DDA3A6DF36AC}"/>
                </a:ext>
              </a:extLst>
            </p:cNvPr>
            <p:cNvSpPr/>
            <p:nvPr/>
          </p:nvSpPr>
          <p:spPr>
            <a:xfrm>
              <a:off x="545396" y="5910048"/>
              <a:ext cx="4251947" cy="2996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2" name="矩形 21">
              <a:extLst>
                <a:ext uri="{FF2B5EF4-FFF2-40B4-BE49-F238E27FC236}">
                  <a16:creationId xmlns:a16="http://schemas.microsoft.com/office/drawing/2014/main" id="{A8DED37E-B00E-4A0A-B7BB-CDADBBD11FEC}"/>
                </a:ext>
              </a:extLst>
            </p:cNvPr>
            <p:cNvSpPr/>
            <p:nvPr/>
          </p:nvSpPr>
          <p:spPr>
            <a:xfrm>
              <a:off x="1831652" y="2375546"/>
              <a:ext cx="2965691" cy="3375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pSp>
      <p:sp>
        <p:nvSpPr>
          <p:cNvPr id="5123" name="日期占位符 15">
            <a:extLst>
              <a:ext uri="{FF2B5EF4-FFF2-40B4-BE49-F238E27FC236}">
                <a16:creationId xmlns:a16="http://schemas.microsoft.com/office/drawing/2014/main" id="{8228EB4A-3BB5-4E5D-BDFA-08CF72F07088}"/>
              </a:ext>
            </a:extLst>
          </p:cNvPr>
          <p:cNvSpPr>
            <a:spLocks noGrp="1"/>
          </p:cNvSpPr>
          <p:nvPr>
            <p:ph type="dt" sz="quarter" idx="4294967295"/>
          </p:nvPr>
        </p:nvSpPr>
        <p:spPr>
          <a:xfrm>
            <a:off x="0" y="6608763"/>
            <a:ext cx="2133600"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fld id="{4468FB3A-BF07-49EE-BA96-685506609C85}" type="datetime1">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l" defTabSz="914400" rtl="0" eaLnBrk="1" fontAlgn="base" latinLnBrk="0" hangingPunct="1">
                <a:lnSpc>
                  <a:spcPct val="100000"/>
                </a:lnSpc>
                <a:spcBef>
                  <a:spcPct val="50000"/>
                </a:spcBef>
                <a:spcAft>
                  <a:spcPct val="0"/>
                </a:spcAft>
                <a:buClrTx/>
                <a:buSzTx/>
                <a:buFontTx/>
                <a:buNone/>
                <a:tabLst/>
                <a:defRPr/>
              </a:pPr>
              <a:t>2023-1-17</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124" name="灯片编号占位符 16">
            <a:extLst>
              <a:ext uri="{FF2B5EF4-FFF2-40B4-BE49-F238E27FC236}">
                <a16:creationId xmlns:a16="http://schemas.microsoft.com/office/drawing/2014/main" id="{96D9E57A-401A-45F6-AC98-5938DE504156}"/>
              </a:ext>
            </a:extLst>
          </p:cNvPr>
          <p:cNvSpPr>
            <a:spLocks noGrp="1"/>
          </p:cNvSpPr>
          <p:nvPr>
            <p:ph type="sldNum" sz="quarter" idx="4294967295"/>
          </p:nvPr>
        </p:nvSpPr>
        <p:spPr>
          <a:xfrm>
            <a:off x="8618538" y="6597650"/>
            <a:ext cx="525462" cy="2444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fld id="{2465C90F-C0C4-4A9A-85AA-202C920AA7EC}" type="slidenum">
              <a:rPr kumimoji="0" lang="zh-CN" altLang="en-US" sz="1000" b="1" i="0" u="none" strike="noStrike" kern="1200" cap="none" spc="0" normalizeH="0" baseline="0" noProof="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rPr>
              <a:pPr marL="0" marR="0" lvl="0" indent="0" algn="r" defTabSz="914400" rtl="0" eaLnBrk="1" fontAlgn="base" latinLnBrk="0" hangingPunct="1">
                <a:lnSpc>
                  <a:spcPct val="100000"/>
                </a:lnSpc>
                <a:spcBef>
                  <a:spcPct val="50000"/>
                </a:spcBef>
                <a:spcAft>
                  <a:spcPct val="0"/>
                </a:spcAft>
                <a:buClrTx/>
                <a:buSzTx/>
                <a:buFontTx/>
                <a:buNone/>
                <a:tabLst/>
                <a:defRPr/>
              </a:pPr>
              <a:t>9</a:t>
            </a:fld>
            <a:endParaRPr kumimoji="0" lang="zh-CN" altLang="en-US" sz="1000" b="1" i="0" u="none" strike="noStrike" kern="1200" cap="none" spc="0" normalizeH="0" baseline="0" noProof="0" dirty="0">
              <a:ln>
                <a:noFill/>
              </a:ln>
              <a:solidFill>
                <a:srgbClr val="5F5F5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cxnSp>
        <p:nvCxnSpPr>
          <p:cNvPr id="28" name="直接连接符 27"/>
          <p:cNvCxnSpPr/>
          <p:nvPr/>
        </p:nvCxnSpPr>
        <p:spPr>
          <a:xfrm>
            <a:off x="0" y="6597352"/>
            <a:ext cx="914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Rectangle 3">
            <a:extLst>
              <a:ext uri="{FF2B5EF4-FFF2-40B4-BE49-F238E27FC236}">
                <a16:creationId xmlns:a16="http://schemas.microsoft.com/office/drawing/2014/main" id="{AD061632-8315-4D4D-BF66-FBF17CE58679}"/>
              </a:ext>
            </a:extLst>
          </p:cNvPr>
          <p:cNvSpPr txBox="1">
            <a:spLocks noChangeArrowheads="1"/>
          </p:cNvSpPr>
          <p:nvPr/>
        </p:nvSpPr>
        <p:spPr bwMode="auto">
          <a:xfrm>
            <a:off x="503236" y="764704"/>
            <a:ext cx="4937128" cy="354584"/>
          </a:xfrm>
          <a:prstGeom prst="rect">
            <a:avLst/>
          </a:prstGeom>
          <a:noFill/>
          <a:ln w="9525">
            <a:noFill/>
            <a:miter lim="800000"/>
            <a:headEnd/>
            <a:tailEnd/>
          </a:ln>
        </p:spPr>
        <p:txBody>
          <a:bodyPr wrap="square" lIns="0" tIns="0" rIns="0" bIns="0">
            <a:spAutoFit/>
          </a:bodyPr>
          <a:lstStyle/>
          <a:p>
            <a:pPr marL="342900" marR="0" lvl="0" indent="-342900" algn="l" defTabSz="407484" rtl="0" eaLnBrk="1" fontAlgn="auto" latinLnBrk="0" hangingPunct="1">
              <a:lnSpc>
                <a:spcPct val="96000"/>
              </a:lnSpc>
              <a:spcBef>
                <a:spcPts val="0"/>
              </a:spcBef>
              <a:spcAft>
                <a:spcPts val="1020"/>
              </a:spcAft>
              <a:buClr>
                <a:srgbClr val="000000"/>
              </a:buClr>
              <a:buSzPct val="100000"/>
              <a:buFont typeface="Wingdings" panose="05000000000000000000" pitchFamily="2" charset="2"/>
              <a:buChar char="l"/>
              <a:tabLst/>
              <a:defRPr/>
            </a:pPr>
            <a:r>
              <a:rPr kumimoji="0" lang="zh-CN" altLang="en-US"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大转矩输出方案</a:t>
            </a:r>
            <a:r>
              <a:rPr kumimoji="0" lang="en-US" altLang="zh-CN" sz="2400" b="1" i="0" u="none" strike="noStrike" kern="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RV</a:t>
            </a:r>
            <a:r>
              <a:rPr kumimoji="0" lang="zh-CN" altLang="en-US"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rPr>
              <a:t>减速器</a:t>
            </a:r>
            <a:endParaRPr kumimoji="0" lang="en-US" altLang="zh-CN" sz="2400" b="1" i="0" u="none" strike="noStrike" kern="0" cap="none" spc="0" normalizeH="0" baseline="0" noProof="0" dirty="0">
              <a:ln>
                <a:noFill/>
              </a:ln>
              <a:solidFill>
                <a:srgbClr val="99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3" name="Picture 4" descr="C:\Users\Kam.Li\AppData\Roaming\Tencent\Users\2851519858\QQEIM\WinTemp\RichOle\WST4KP3[2C5UX%H]_BZV}DB.jpg">
            <a:extLst>
              <a:ext uri="{FF2B5EF4-FFF2-40B4-BE49-F238E27FC236}">
                <a16:creationId xmlns:a16="http://schemas.microsoft.com/office/drawing/2014/main" id="{0DB885D5-5F19-4774-9865-70126D2255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1340768"/>
            <a:ext cx="5912441" cy="4990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a:extLst>
              <a:ext uri="{FF2B5EF4-FFF2-40B4-BE49-F238E27FC236}">
                <a16:creationId xmlns:a16="http://schemas.microsoft.com/office/drawing/2014/main" id="{1035F9C6-F719-4524-AC37-16A074D89115}"/>
              </a:ext>
            </a:extLst>
          </p:cNvPr>
          <p:cNvPicPr>
            <a:picLocks noChangeAspect="1"/>
          </p:cNvPicPr>
          <p:nvPr/>
        </p:nvPicPr>
        <p:blipFill rotWithShape="1">
          <a:blip r:embed="rId6"/>
          <a:srcRect l="22723" t="41820" r="50832" b="23636"/>
          <a:stretch/>
        </p:blipFill>
        <p:spPr>
          <a:xfrm flipH="1">
            <a:off x="4860032" y="5000972"/>
            <a:ext cx="1296144" cy="1515830"/>
          </a:xfrm>
          <a:prstGeom prst="rect">
            <a:avLst/>
          </a:prstGeom>
          <a:ln>
            <a:noFill/>
          </a:ln>
          <a:effectLst>
            <a:softEdge rad="112500"/>
          </a:effectLst>
        </p:spPr>
      </p:pic>
      <p:sp>
        <p:nvSpPr>
          <p:cNvPr id="16" name="AutoShape 29">
            <a:extLst>
              <a:ext uri="{FF2B5EF4-FFF2-40B4-BE49-F238E27FC236}">
                <a16:creationId xmlns:a16="http://schemas.microsoft.com/office/drawing/2014/main" id="{BF878794-2D53-4D65-AA58-1B218056BDAE}"/>
              </a:ext>
            </a:extLst>
          </p:cNvPr>
          <p:cNvSpPr>
            <a:spLocks noChangeArrowheads="1"/>
          </p:cNvSpPr>
          <p:nvPr/>
        </p:nvSpPr>
        <p:spPr bwMode="auto">
          <a:xfrm>
            <a:off x="3203848" y="4365104"/>
            <a:ext cx="1152128" cy="792088"/>
          </a:xfrm>
          <a:prstGeom prst="wedgeRoundRectCallout">
            <a:avLst>
              <a:gd name="adj1" fmla="val 94184"/>
              <a:gd name="adj2" fmla="val 108254"/>
              <a:gd name="adj3" fmla="val 16667"/>
            </a:avLst>
          </a:prstGeom>
          <a:noFill/>
          <a:ln w="25400" algn="ctr">
            <a:solidFill>
              <a:srgbClr val="990000"/>
            </a:solidFill>
            <a:prstDash val="sysDash"/>
            <a:miter lim="800000"/>
            <a:headEnd/>
            <a:tailEnd/>
          </a:ln>
          <a:effectLst/>
        </p:spPr>
        <p:txBody>
          <a:bodyPr anchor="b"/>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2" name="Picture 2" descr="C:\Users\Kam.Li\AppData\Roaming\Tencent\Users\2851519858\QQEIM\WinTemp\RichOle\M%C]_@PQ_L5Z2W(1BHI{DYS.jpg">
            <a:extLst>
              <a:ext uri="{FF2B5EF4-FFF2-40B4-BE49-F238E27FC236}">
                <a16:creationId xmlns:a16="http://schemas.microsoft.com/office/drawing/2014/main" id="{5ACA1EE1-2D45-40D7-8058-FA36C694FFF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2397" r="7367" b="27829"/>
          <a:stretch/>
        </p:blipFill>
        <p:spPr bwMode="auto">
          <a:xfrm>
            <a:off x="6084168" y="908720"/>
            <a:ext cx="2874662"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930451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7.5"/>
</p:tagLst>
</file>

<file path=ppt/tags/tag10.xml><?xml version="1.0" encoding="utf-8"?>
<p:tagLst xmlns:a="http://schemas.openxmlformats.org/drawingml/2006/main" xmlns:r="http://schemas.openxmlformats.org/officeDocument/2006/relationships" xmlns:p="http://schemas.openxmlformats.org/presentationml/2006/main">
  <p:tag name="TIMING" val="|27.5"/>
</p:tagLst>
</file>

<file path=ppt/tags/tag11.xml><?xml version="1.0" encoding="utf-8"?>
<p:tagLst xmlns:a="http://schemas.openxmlformats.org/drawingml/2006/main" xmlns:r="http://schemas.openxmlformats.org/officeDocument/2006/relationships" xmlns:p="http://schemas.openxmlformats.org/presentationml/2006/main">
  <p:tag name="TIMING" val="|27.5"/>
</p:tagLst>
</file>

<file path=ppt/tags/tag12.xml><?xml version="1.0" encoding="utf-8"?>
<p:tagLst xmlns:a="http://schemas.openxmlformats.org/drawingml/2006/main" xmlns:r="http://schemas.openxmlformats.org/officeDocument/2006/relationships" xmlns:p="http://schemas.openxmlformats.org/presentationml/2006/main">
  <p:tag name="TIMING" val="|27.5"/>
</p:tagLst>
</file>

<file path=ppt/tags/tag13.xml><?xml version="1.0" encoding="utf-8"?>
<p:tagLst xmlns:a="http://schemas.openxmlformats.org/drawingml/2006/main" xmlns:r="http://schemas.openxmlformats.org/officeDocument/2006/relationships" xmlns:p="http://schemas.openxmlformats.org/presentationml/2006/main">
  <p:tag name="TIMING" val="|27.5"/>
</p:tagLst>
</file>

<file path=ppt/tags/tag14.xml><?xml version="1.0" encoding="utf-8"?>
<p:tagLst xmlns:a="http://schemas.openxmlformats.org/drawingml/2006/main" xmlns:r="http://schemas.openxmlformats.org/officeDocument/2006/relationships" xmlns:p="http://schemas.openxmlformats.org/presentationml/2006/main">
  <p:tag name="TIMING" val="|27.5"/>
</p:tagLst>
</file>

<file path=ppt/tags/tag2.xml><?xml version="1.0" encoding="utf-8"?>
<p:tagLst xmlns:a="http://schemas.openxmlformats.org/drawingml/2006/main" xmlns:r="http://schemas.openxmlformats.org/officeDocument/2006/relationships" xmlns:p="http://schemas.openxmlformats.org/presentationml/2006/main">
  <p:tag name="TIMING" val="|27.5"/>
</p:tagLst>
</file>

<file path=ppt/tags/tag3.xml><?xml version="1.0" encoding="utf-8"?>
<p:tagLst xmlns:a="http://schemas.openxmlformats.org/drawingml/2006/main" xmlns:r="http://schemas.openxmlformats.org/officeDocument/2006/relationships" xmlns:p="http://schemas.openxmlformats.org/presentationml/2006/main">
  <p:tag name="TIMING" val="|27.5"/>
</p:tagLst>
</file>

<file path=ppt/tags/tag4.xml><?xml version="1.0" encoding="utf-8"?>
<p:tagLst xmlns:a="http://schemas.openxmlformats.org/drawingml/2006/main" xmlns:r="http://schemas.openxmlformats.org/officeDocument/2006/relationships" xmlns:p="http://schemas.openxmlformats.org/presentationml/2006/main">
  <p:tag name="TIMING" val="|27.5"/>
</p:tagLst>
</file>

<file path=ppt/tags/tag5.xml><?xml version="1.0" encoding="utf-8"?>
<p:tagLst xmlns:a="http://schemas.openxmlformats.org/drawingml/2006/main" xmlns:r="http://schemas.openxmlformats.org/officeDocument/2006/relationships" xmlns:p="http://schemas.openxmlformats.org/presentationml/2006/main">
  <p:tag name="TIMING" val="|27.5"/>
</p:tagLst>
</file>

<file path=ppt/tags/tag6.xml><?xml version="1.0" encoding="utf-8"?>
<p:tagLst xmlns:a="http://schemas.openxmlformats.org/drawingml/2006/main" xmlns:r="http://schemas.openxmlformats.org/officeDocument/2006/relationships" xmlns:p="http://schemas.openxmlformats.org/presentationml/2006/main">
  <p:tag name="TIMING" val="|27.5"/>
</p:tagLst>
</file>

<file path=ppt/tags/tag7.xml><?xml version="1.0" encoding="utf-8"?>
<p:tagLst xmlns:a="http://schemas.openxmlformats.org/drawingml/2006/main" xmlns:r="http://schemas.openxmlformats.org/officeDocument/2006/relationships" xmlns:p="http://schemas.openxmlformats.org/presentationml/2006/main">
  <p:tag name="TIMING" val="|27.5"/>
</p:tagLst>
</file>

<file path=ppt/tags/tag8.xml><?xml version="1.0" encoding="utf-8"?>
<p:tagLst xmlns:a="http://schemas.openxmlformats.org/drawingml/2006/main" xmlns:r="http://schemas.openxmlformats.org/officeDocument/2006/relationships" xmlns:p="http://schemas.openxmlformats.org/presentationml/2006/main">
  <p:tag name="TIMING" val="|27.5"/>
</p:tagLst>
</file>

<file path=ppt/tags/tag9.xml><?xml version="1.0" encoding="utf-8"?>
<p:tagLst xmlns:a="http://schemas.openxmlformats.org/drawingml/2006/main" xmlns:r="http://schemas.openxmlformats.org/officeDocument/2006/relationships" xmlns:p="http://schemas.openxmlformats.org/presentationml/2006/main">
  <p:tag name="TIMING" val="|27.5"/>
</p:tagLst>
</file>

<file path=ppt/theme/theme1.xml><?xml version="1.0" encoding="utf-8"?>
<a:theme xmlns:a="http://schemas.openxmlformats.org/drawingml/2006/main" name="模版">
  <a:themeElements>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模版">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20000"/>
          </a:spcBef>
          <a:spcAft>
            <a:spcPct val="0"/>
          </a:spcAft>
          <a:buClrTx/>
          <a:buSzTx/>
          <a:buFontTx/>
          <a:buChar char="•"/>
          <a:defRPr kumimoji="0" lang="zh-CN" altLang="en-US" sz="18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defRPr>
        </a:defPPr>
      </a:lstStyle>
    </a:lnDef>
  </a:objectDefaults>
  <a:extraClrSchemeLst>
    <a:extraClrScheme>
      <a:clrScheme name="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TotalTime>
  <Pages>0</Pages>
  <Words>4698</Words>
  <Characters>0</Characters>
  <Application>Microsoft Office PowerPoint</Application>
  <DocSecurity>0</DocSecurity>
  <PresentationFormat>全屏显示(4:3)</PresentationFormat>
  <Lines>0</Lines>
  <Paragraphs>783</Paragraphs>
  <Slides>53</Slides>
  <Notes>14</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2</vt:i4>
      </vt:variant>
      <vt:variant>
        <vt:lpstr>幻灯片标题</vt:lpstr>
      </vt:variant>
      <vt:variant>
        <vt:i4>53</vt:i4>
      </vt:variant>
    </vt:vector>
  </HeadingPairs>
  <TitlesOfParts>
    <vt:vector size="70" baseType="lpstr">
      <vt:lpstr>-apple-system</vt:lpstr>
      <vt:lpstr>黑体</vt:lpstr>
      <vt:lpstr>华文行楷</vt:lpstr>
      <vt:lpstr>楷体</vt:lpstr>
      <vt:lpstr>楷体_GB2312</vt:lpstr>
      <vt:lpstr>宋体</vt:lpstr>
      <vt:lpstr>微软雅黑</vt:lpstr>
      <vt:lpstr>Arial</vt:lpstr>
      <vt:lpstr>Calibri</vt:lpstr>
      <vt:lpstr>Palatino Linotype</vt:lpstr>
      <vt:lpstr>Times New Roman</vt:lpstr>
      <vt:lpstr>Verdana</vt:lpstr>
      <vt:lpstr>Wingdings</vt:lpstr>
      <vt:lpstr>Wingdings 2</vt:lpstr>
      <vt:lpstr>模版</vt:lpstr>
      <vt:lpstr>Microsoft Visio 2003-2010 绘图</vt:lpstr>
      <vt:lpstr>Equation.3</vt:lpstr>
      <vt:lpstr>  第 4章  机器人的底层控制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4.2 典型驱动PWM</vt:lpstr>
      <vt:lpstr>4.2 典型驱动PWM</vt:lpstr>
      <vt:lpstr>4.2 典型驱动PWM</vt:lpstr>
      <vt:lpstr>4.2 典型驱动PWM</vt:lpstr>
      <vt:lpstr>4.2 典型驱动PWM</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4.3运动控制与PID</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4.4 智能PID整定</vt:lpstr>
      <vt:lpstr>4.4 智能PID整定</vt:lpstr>
      <vt:lpstr>4.4 智能PID整定</vt:lpstr>
      <vt:lpstr>4.4 智能PID整定</vt:lpstr>
      <vt:lpstr>4.4 智能PID整定</vt:lpstr>
      <vt:lpstr>4.4 智能PID整定</vt:lpstr>
      <vt:lpstr>4.4 智能PID整定</vt:lpstr>
      <vt:lpstr>4.4 智能PID整定</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YoYo</dc:creator>
  <cp:lastModifiedBy>2426546606@qq.com</cp:lastModifiedBy>
  <cp:revision>119</cp:revision>
  <dcterms:created xsi:type="dcterms:W3CDTF">2013-08-26T11:29:15Z</dcterms:created>
  <dcterms:modified xsi:type="dcterms:W3CDTF">2023-01-17T01:56:13Z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2052-10.1.0.6135</vt:lpwstr>
  </property>
</Properties>
</file>