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75"/>
  </p:notesMasterIdLst>
  <p:sldIdLst>
    <p:sldId id="438" r:id="rId2"/>
    <p:sldId id="310" r:id="rId3"/>
    <p:sldId id="309" r:id="rId4"/>
    <p:sldId id="311" r:id="rId5"/>
    <p:sldId id="319" r:id="rId6"/>
    <p:sldId id="320" r:id="rId7"/>
    <p:sldId id="321" r:id="rId8"/>
    <p:sldId id="323" r:id="rId9"/>
    <p:sldId id="325" r:id="rId10"/>
    <p:sldId id="327" r:id="rId11"/>
    <p:sldId id="329" r:id="rId12"/>
    <p:sldId id="330" r:id="rId13"/>
    <p:sldId id="331" r:id="rId14"/>
    <p:sldId id="332" r:id="rId15"/>
    <p:sldId id="333" r:id="rId16"/>
    <p:sldId id="334" r:id="rId17"/>
    <p:sldId id="335" r:id="rId18"/>
    <p:sldId id="336" r:id="rId19"/>
    <p:sldId id="337" r:id="rId20"/>
    <p:sldId id="339" r:id="rId21"/>
    <p:sldId id="340" r:id="rId22"/>
    <p:sldId id="341" r:id="rId23"/>
    <p:sldId id="342" r:id="rId24"/>
    <p:sldId id="343" r:id="rId25"/>
    <p:sldId id="345" r:id="rId26"/>
    <p:sldId id="346" r:id="rId27"/>
    <p:sldId id="348" r:id="rId28"/>
    <p:sldId id="349" r:id="rId29"/>
    <p:sldId id="350" r:id="rId30"/>
    <p:sldId id="351" r:id="rId31"/>
    <p:sldId id="352" r:id="rId32"/>
    <p:sldId id="353" r:id="rId33"/>
    <p:sldId id="354" r:id="rId34"/>
    <p:sldId id="355" r:id="rId35"/>
    <p:sldId id="356" r:id="rId36"/>
    <p:sldId id="357" r:id="rId37"/>
    <p:sldId id="358" r:id="rId38"/>
    <p:sldId id="359" r:id="rId39"/>
    <p:sldId id="360" r:id="rId40"/>
    <p:sldId id="367" r:id="rId41"/>
    <p:sldId id="313" r:id="rId42"/>
    <p:sldId id="314" r:id="rId43"/>
    <p:sldId id="315" r:id="rId44"/>
    <p:sldId id="316" r:id="rId45"/>
    <p:sldId id="405" r:id="rId46"/>
    <p:sldId id="406" r:id="rId47"/>
    <p:sldId id="407" r:id="rId48"/>
    <p:sldId id="408" r:id="rId49"/>
    <p:sldId id="409" r:id="rId50"/>
    <p:sldId id="317" r:id="rId51"/>
    <p:sldId id="410" r:id="rId52"/>
    <p:sldId id="411" r:id="rId53"/>
    <p:sldId id="412" r:id="rId54"/>
    <p:sldId id="413" r:id="rId55"/>
    <p:sldId id="414" r:id="rId56"/>
    <p:sldId id="416" r:id="rId57"/>
    <p:sldId id="417" r:id="rId58"/>
    <p:sldId id="419" r:id="rId59"/>
    <p:sldId id="420" r:id="rId60"/>
    <p:sldId id="421" r:id="rId61"/>
    <p:sldId id="422" r:id="rId62"/>
    <p:sldId id="423" r:id="rId63"/>
    <p:sldId id="424" r:id="rId64"/>
    <p:sldId id="425" r:id="rId65"/>
    <p:sldId id="426" r:id="rId66"/>
    <p:sldId id="427" r:id="rId67"/>
    <p:sldId id="428" r:id="rId68"/>
    <p:sldId id="429" r:id="rId69"/>
    <p:sldId id="430" r:id="rId70"/>
    <p:sldId id="431" r:id="rId71"/>
    <p:sldId id="433" r:id="rId72"/>
    <p:sldId id="434" r:id="rId73"/>
    <p:sldId id="436" r:id="rId74"/>
  </p:sldIdLst>
  <p:sldSz cx="9144000" cy="6858000" type="screen4x3"/>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64" d="100"/>
          <a:sy n="64" d="100"/>
        </p:scale>
        <p:origin x="1340" y="52"/>
      </p:cViewPr>
      <p:guideLst>
        <p:guide orient="horz" pos="2160"/>
        <p:guide pos="2849"/>
      </p:guideLst>
    </p:cSldViewPr>
  </p:slideViewPr>
  <p:notesTextViewPr>
    <p:cViewPr>
      <p:scale>
        <a:sx n="100" d="100"/>
        <a:sy n="100" d="100"/>
      </p:scale>
      <p:origin x="0" y="0"/>
    </p:cViewPr>
  </p:notesTextViewPr>
  <p:sorterViewPr>
    <p:cViewPr>
      <p:scale>
        <a:sx n="100" d="100"/>
        <a:sy n="100" d="100"/>
      </p:scale>
      <p:origin x="0" y="0"/>
    </p:cViewPr>
  </p:sorterViewPr>
  <p:gridSpacing cx="76198" cy="7619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cs typeface="+mn-ea"/>
              </a:defRPr>
            </a:lvl1pPr>
          </a:lstStyle>
          <a:p>
            <a:fld id="{D2A48B96-639E-45A3-A0BA-2464DFDB1FAA}" type="datetimeFigureOut">
              <a:rPr lang="zh-CN" altLang="en-US"/>
              <a:pPr/>
              <a:t>2023-1-17</a:t>
            </a:fld>
            <a:endParaRPr lang="zh-CN" altLang="en-US"/>
          </a:p>
        </p:txBody>
      </p:sp>
      <p:sp>
        <p:nvSpPr>
          <p:cNvPr id="3076" name="幻灯片图像占位符 3"/>
          <p:cNvSpPr>
            <a:spLocks noGrp="1" noRot="1" noChangeAspect="1" noChangeArrowheads="1"/>
          </p:cNvSpPr>
          <p:nvPr>
            <p:ph type="sldImg" idx="4294967295"/>
          </p:nvPr>
        </p:nvSpPr>
        <p:spPr bwMode="auto">
          <a:xfrm>
            <a:off x="1371600" y="1143000"/>
            <a:ext cx="4114800" cy="30861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077" name="备注占位符 4"/>
          <p:cNvSpPr>
            <a:spLocks noGrp="1" noChangeArrowheads="1"/>
          </p:cNvSpPr>
          <p:nvPr>
            <p:ph type="body" sz="quarter" idx="4294967295"/>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noProof="1"/>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DC7F276B-82EE-4833-B436-BB148406EAEF}" type="slidenum">
              <a:rPr lang="zh-CN" altLang="en-US"/>
              <a:pPr/>
              <a:t>‹#›</a:t>
            </a:fld>
            <a:endParaRPr lang="zh-CN" altLang="en-US"/>
          </a:p>
        </p:txBody>
      </p:sp>
    </p:spTree>
    <p:extLst>
      <p:ext uri="{BB962C8B-B14F-4D97-AF65-F5344CB8AC3E}">
        <p14:creationId xmlns:p14="http://schemas.microsoft.com/office/powerpoint/2010/main" val="122192745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1" y="214313"/>
            <a:ext cx="1951038" cy="5918200"/>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1150939" y="214313"/>
            <a:ext cx="5740009" cy="5918200"/>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0730"/>
          <p:cNvSpPr>
            <a:spLocks noGrp="1"/>
          </p:cNvSpPr>
          <p:nvPr>
            <p:ph type="dt" sz="half" idx="10"/>
          </p:nvPr>
        </p:nvSpPr>
        <p:spPr>
          <a:xfrm>
            <a:off x="1162050" y="6243638"/>
            <a:ext cx="1905000" cy="457200"/>
          </a:xfrm>
          <a:prstGeom prst="rect">
            <a:avLst/>
          </a:prstGeom>
          <a:ln/>
        </p:spPr>
        <p:txBody>
          <a:bodyPr/>
          <a:lstStyle>
            <a:lvl1pPr>
              <a:defRPr/>
            </a:lvl1pPr>
          </a:lstStyle>
          <a:p>
            <a:endParaRPr lang="zh-CN" altLang="en-US"/>
          </a:p>
        </p:txBody>
      </p:sp>
      <p:sp>
        <p:nvSpPr>
          <p:cNvPr id="5" name="页脚占位符 30731"/>
          <p:cNvSpPr>
            <a:spLocks noGrp="1"/>
          </p:cNvSpPr>
          <p:nvPr>
            <p:ph type="ftr" sz="quarter" idx="11"/>
          </p:nvPr>
        </p:nvSpPr>
        <p:spPr>
          <a:xfrm>
            <a:off x="3657600" y="6243638"/>
            <a:ext cx="2895600" cy="457200"/>
          </a:xfrm>
          <a:prstGeom prst="rect">
            <a:avLst/>
          </a:prstGeom>
          <a:ln/>
        </p:spPr>
        <p:txBody>
          <a:bodyPr/>
          <a:lstStyle>
            <a:lvl1pPr>
              <a:defRPr/>
            </a:lvl1pPr>
          </a:lstStyle>
          <a:p>
            <a:endParaRPr lang="zh-CN"/>
          </a:p>
        </p:txBody>
      </p:sp>
      <p:sp>
        <p:nvSpPr>
          <p:cNvPr id="6" name="灯片编号占位符 30732"/>
          <p:cNvSpPr>
            <a:spLocks noGrp="1"/>
          </p:cNvSpPr>
          <p:nvPr>
            <p:ph type="sldNum" sz="quarter" idx="12"/>
          </p:nvPr>
        </p:nvSpPr>
        <p:spPr>
          <a:xfrm>
            <a:off x="7042150" y="6243638"/>
            <a:ext cx="1905000" cy="457200"/>
          </a:xfrm>
          <a:prstGeom prst="rect">
            <a:avLst/>
          </a:prstGeom>
          <a:ln/>
        </p:spPr>
        <p:txBody>
          <a:bodyPr/>
          <a:lstStyle>
            <a:lvl1pPr>
              <a:defRPr/>
            </a:lvl1pPr>
          </a:lstStyle>
          <a:p>
            <a:fld id="{2FBB09AF-6EC3-42CA-B0CC-E2756448AACF}" type="slidenum">
              <a:rPr lang="zh-CN" altLang="en-US"/>
              <a:pPr/>
              <a:t>‹#›</a:t>
            </a:fld>
            <a:endParaRPr lang="zh-CN" altLang="en-US">
              <a:latin typeface="Arial" pitchFamily="34" charset="0"/>
            </a:endParaRPr>
          </a:p>
        </p:txBody>
      </p:sp>
    </p:spTree>
    <p:extLst>
      <p:ext uri="{BB962C8B-B14F-4D97-AF65-F5344CB8AC3E}">
        <p14:creationId xmlns:p14="http://schemas.microsoft.com/office/powerpoint/2010/main" val="1670710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extLst>
      <p:ext uri="{BB962C8B-B14F-4D97-AF65-F5344CB8AC3E}">
        <p14:creationId xmlns:p14="http://schemas.microsoft.com/office/powerpoint/2010/main" val="257746043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41998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643890"/>
            <a:ext cx="3008630" cy="1149350"/>
          </a:xfrm>
        </p:spPr>
        <p:txBody>
          <a:bodyPr anchor="b"/>
          <a:lstStyle>
            <a:lvl1pPr algn="l">
              <a:defRPr sz="21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1" y="179324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noProof="1" smtClean="0"/>
              <a:t>单击此处编辑母版文本样式</a:t>
            </a:r>
          </a:p>
        </p:txBody>
      </p:sp>
    </p:spTree>
    <p:extLst>
      <p:ext uri="{BB962C8B-B14F-4D97-AF65-F5344CB8AC3E}">
        <p14:creationId xmlns:p14="http://schemas.microsoft.com/office/powerpoint/2010/main" val="4427088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5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noProof="1" smtClean="0"/>
              <a:t>单击此处编辑母版文本样式</a:t>
            </a:r>
          </a:p>
        </p:txBody>
      </p:sp>
    </p:spTree>
    <p:extLst>
      <p:ext uri="{BB962C8B-B14F-4D97-AF65-F5344CB8AC3E}">
        <p14:creationId xmlns:p14="http://schemas.microsoft.com/office/powerpoint/2010/main" val="13985748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7188857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1939" y="609600"/>
            <a:ext cx="1776412" cy="5627688"/>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1279526" y="609600"/>
            <a:ext cx="5180013" cy="562768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1119843694"/>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4" name="矩形 14"/>
          <p:cNvSpPr/>
          <p:nvPr userDrawn="1"/>
        </p:nvSpPr>
        <p:spPr>
          <a:xfrm>
            <a:off x="1" y="650875"/>
            <a:ext cx="9142413" cy="599281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noProof="1"/>
          </a:p>
        </p:txBody>
      </p:sp>
      <p:sp>
        <p:nvSpPr>
          <p:cNvPr id="5" name="TextBox 4"/>
          <p:cNvSpPr txBox="1"/>
          <p:nvPr userDrawn="1"/>
        </p:nvSpPr>
        <p:spPr>
          <a:xfrm>
            <a:off x="6973889" y="93664"/>
            <a:ext cx="1742785" cy="362407"/>
          </a:xfrm>
          <a:prstGeom prst="rect">
            <a:avLst/>
          </a:prstGeom>
          <a:noFill/>
        </p:spPr>
        <p:txBody>
          <a:bodyPr wrap="none">
            <a:spAutoFit/>
          </a:bodyPr>
          <a:lstStyle/>
          <a:p>
            <a:pPr>
              <a:lnSpc>
                <a:spcPct val="130000"/>
              </a:lnSpc>
              <a:buFontTx/>
              <a:buNone/>
            </a:pPr>
            <a:r>
              <a:rPr lang="en-US" altLang="zh-CN" sz="1350" b="1" noProof="1" smtClean="0">
                <a:solidFill>
                  <a:schemeClr val="bg1">
                    <a:lumMod val="50000"/>
                  </a:schemeClr>
                </a:solidFill>
                <a:latin typeface="Times New Roman" panose="02020603050405020304" pitchFamily="18" charset="0"/>
              </a:rPr>
              <a:t>《</a:t>
            </a:r>
            <a:r>
              <a:rPr lang="zh-CN" altLang="en-US" sz="1350" b="1" noProof="1" smtClean="0">
                <a:solidFill>
                  <a:schemeClr val="bg1">
                    <a:lumMod val="50000"/>
                  </a:schemeClr>
                </a:solidFill>
                <a:latin typeface="Times New Roman" panose="02020603050405020304" pitchFamily="18" charset="0"/>
              </a:rPr>
              <a:t>机器人控制技术</a:t>
            </a:r>
            <a:r>
              <a:rPr lang="en-US" altLang="zh-CN" sz="1350" b="1" noProof="1" smtClean="0">
                <a:solidFill>
                  <a:schemeClr val="bg1">
                    <a:lumMod val="50000"/>
                  </a:schemeClr>
                </a:solidFill>
                <a:latin typeface="Times New Roman" panose="02020603050405020304" pitchFamily="18" charset="0"/>
              </a:rPr>
              <a:t>》</a:t>
            </a:r>
            <a:endParaRPr lang="en-US" altLang="zh-CN" sz="1350" b="1" noProof="1">
              <a:solidFill>
                <a:schemeClr val="bg1">
                  <a:lumMod val="50000"/>
                </a:schemeClr>
              </a:solidFill>
              <a:latin typeface="Times New Roman" panose="02020603050405020304" pitchFamily="18" charset="0"/>
            </a:endParaRPr>
          </a:p>
        </p:txBody>
      </p:sp>
      <p:sp>
        <p:nvSpPr>
          <p:cNvPr id="3" name="内容占位符 2"/>
          <p:cNvSpPr>
            <a:spLocks noGrp="1"/>
          </p:cNvSpPr>
          <p:nvPr>
            <p:ph idx="1"/>
          </p:nvPr>
        </p:nvSpPr>
        <p:spPr/>
        <p:txBody>
          <a:bodyPr/>
          <a:lstStyle>
            <a:lvl1pPr>
              <a:defRPr u="none" strike="noStrike" kern="0" cap="none" spc="0" normalizeH="0">
                <a:solidFill>
                  <a:schemeClr val="tx1"/>
                </a:solidFill>
                <a:uFillTx/>
                <a:latin typeface="Times New Roman" panose="02020603050405020304" pitchFamily="18" charset="0"/>
                <a:ea typeface="楷体" panose="02010609060101010101" charset="-122"/>
              </a:defRPr>
            </a:lvl1pPr>
            <a:lvl2pPr>
              <a:defRPr u="none" strike="noStrike" kern="0" cap="none" spc="0" normalizeH="0">
                <a:solidFill>
                  <a:schemeClr val="tx1"/>
                </a:solidFill>
                <a:uFillTx/>
                <a:latin typeface="Times New Roman" panose="02020603050405020304" pitchFamily="18" charset="0"/>
                <a:ea typeface="楷体" panose="02010609060101010101" charset="-122"/>
              </a:defRPr>
            </a:lvl2pPr>
            <a:lvl3pPr>
              <a:defRPr u="none" strike="noStrike" kern="0" cap="none" spc="0" normalizeH="0">
                <a:solidFill>
                  <a:schemeClr val="tx1"/>
                </a:solidFill>
                <a:uFillTx/>
                <a:latin typeface="Times New Roman" panose="02020603050405020304" pitchFamily="18" charset="0"/>
                <a:ea typeface="楷体" panose="02010609060101010101" charset="-122"/>
              </a:defRPr>
            </a:lvl3pPr>
            <a:lvl4pPr>
              <a:defRPr u="none" strike="noStrike" kern="0" cap="none" spc="0" normalizeH="0">
                <a:solidFill>
                  <a:schemeClr val="tx1"/>
                </a:solidFill>
                <a:uFillTx/>
                <a:latin typeface="Times New Roman" panose="02020603050405020304" pitchFamily="18" charset="0"/>
                <a:ea typeface="楷体" panose="02010609060101010101" charset="-122"/>
              </a:defRPr>
            </a:lvl4pPr>
            <a:lvl5pPr>
              <a:defRPr u="none" strike="noStrike" kern="0" cap="none" spc="0" normalizeH="0">
                <a:solidFill>
                  <a:schemeClr val="tx1"/>
                </a:solidFill>
                <a:uFillTx/>
                <a:latin typeface="Times New Roman" panose="02020603050405020304" pitchFamily="18" charset="0"/>
                <a:ea typeface="楷体" panose="02010609060101010101" charset="-122"/>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3589592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1162050" y="6243638"/>
            <a:ext cx="1905000" cy="457200"/>
          </a:xfrm>
          <a:prstGeom prst="rect">
            <a:avLst/>
          </a:prstGeom>
        </p:spPr>
        <p:txBody>
          <a:bodyPr/>
          <a:lstStyle/>
          <a:p>
            <a:endParaRPr lang="zh-CN" altLang="en-US"/>
          </a:p>
        </p:txBody>
      </p:sp>
      <p:sp>
        <p:nvSpPr>
          <p:cNvPr id="4" name="页脚占位符 3"/>
          <p:cNvSpPr>
            <a:spLocks noGrp="1"/>
          </p:cNvSpPr>
          <p:nvPr>
            <p:ph type="ftr" sz="quarter" idx="11"/>
          </p:nvPr>
        </p:nvSpPr>
        <p:spPr>
          <a:xfrm>
            <a:off x="3657600" y="6243638"/>
            <a:ext cx="2895600" cy="457200"/>
          </a:xfrm>
          <a:prstGeom prst="rect">
            <a:avLst/>
          </a:prstGeom>
        </p:spPr>
        <p:txBody>
          <a:bodyPr/>
          <a:lstStyle/>
          <a:p>
            <a:endParaRPr lang="zh-CN"/>
          </a:p>
        </p:txBody>
      </p:sp>
      <p:sp>
        <p:nvSpPr>
          <p:cNvPr id="5" name="灯片编号占位符 4"/>
          <p:cNvSpPr>
            <a:spLocks noGrp="1"/>
          </p:cNvSpPr>
          <p:nvPr>
            <p:ph type="sldNum" sz="quarter" idx="12"/>
          </p:nvPr>
        </p:nvSpPr>
        <p:spPr>
          <a:xfrm>
            <a:off x="7042150" y="6243638"/>
            <a:ext cx="1905000" cy="457200"/>
          </a:xfrm>
          <a:prstGeom prst="rect">
            <a:avLst/>
          </a:prstGeom>
        </p:spPr>
        <p:txBody>
          <a:bodyPr/>
          <a:lstStyle/>
          <a:p>
            <a:fld id="{2FE7F44D-DD0B-4B98-B006-1B923FDF5620}" type="slidenum">
              <a:rPr lang="zh-CN" altLang="en-US" smtClean="0"/>
              <a:pPr/>
              <a:t>‹#›</a:t>
            </a:fld>
            <a:endParaRPr lang="zh-CN" altLang="en-US">
              <a:latin typeface="Arial" pitchFamily="34" charset="0"/>
            </a:endParaRPr>
          </a:p>
        </p:txBody>
      </p:sp>
    </p:spTree>
    <p:extLst>
      <p:ext uri="{BB962C8B-B14F-4D97-AF65-F5344CB8AC3E}">
        <p14:creationId xmlns:p14="http://schemas.microsoft.com/office/powerpoint/2010/main" val="22058374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lvl1pPr>
              <a:defRPr kumimoji="0" lang="zh-CN" altLang="en-US" sz="2700" b="1" i="0" u="none" strike="noStrike" kern="1000" cap="none" spc="0" normalizeH="0" baseline="0" noProof="1" dirty="0" smtClean="0">
                <a:solidFill>
                  <a:schemeClr val="tx1"/>
                </a:solidFill>
                <a:effectLst/>
                <a:uFillTx/>
                <a:latin typeface="Times New Roman" panose="02020603050405020304" pitchFamily="18" charset="0"/>
                <a:ea typeface="华文行楷" pitchFamily="2" charset="-122"/>
                <a:cs typeface="+mj-cs"/>
              </a:defRPr>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noProof="1" smtClean="0"/>
              <a:t>单击此处编辑母版副标题样式</a:t>
            </a:r>
            <a:endParaRPr lang="zh-CN" altLang="en-US" noProof="1"/>
          </a:p>
        </p:txBody>
      </p:sp>
    </p:spTree>
    <p:extLst>
      <p:ext uri="{BB962C8B-B14F-4D97-AF65-F5344CB8AC3E}">
        <p14:creationId xmlns:p14="http://schemas.microsoft.com/office/powerpoint/2010/main" val="294456785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矩形 14"/>
          <p:cNvSpPr/>
          <p:nvPr userDrawn="1"/>
        </p:nvSpPr>
        <p:spPr>
          <a:xfrm>
            <a:off x="1" y="650875"/>
            <a:ext cx="9142413" cy="599281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noProof="1"/>
          </a:p>
        </p:txBody>
      </p:sp>
      <p:sp>
        <p:nvSpPr>
          <p:cNvPr id="5" name="TextBox 4"/>
          <p:cNvSpPr txBox="1"/>
          <p:nvPr userDrawn="1"/>
        </p:nvSpPr>
        <p:spPr>
          <a:xfrm>
            <a:off x="6973889" y="93664"/>
            <a:ext cx="1742785" cy="362407"/>
          </a:xfrm>
          <a:prstGeom prst="rect">
            <a:avLst/>
          </a:prstGeom>
          <a:noFill/>
        </p:spPr>
        <p:txBody>
          <a:bodyPr wrap="none">
            <a:spAutoFit/>
          </a:bodyPr>
          <a:lstStyle/>
          <a:p>
            <a:pPr>
              <a:lnSpc>
                <a:spcPct val="130000"/>
              </a:lnSpc>
              <a:buFontTx/>
              <a:buNone/>
            </a:pPr>
            <a:r>
              <a:rPr lang="en-US" altLang="zh-CN" sz="1350" b="1" noProof="1" smtClean="0">
                <a:solidFill>
                  <a:schemeClr val="bg1">
                    <a:lumMod val="50000"/>
                  </a:schemeClr>
                </a:solidFill>
                <a:latin typeface="Times New Roman" panose="02020603050405020304" pitchFamily="18" charset="0"/>
              </a:rPr>
              <a:t>《</a:t>
            </a:r>
            <a:r>
              <a:rPr lang="zh-CN" altLang="en-US" sz="1350" b="1" noProof="1" smtClean="0">
                <a:solidFill>
                  <a:schemeClr val="bg1">
                    <a:lumMod val="50000"/>
                  </a:schemeClr>
                </a:solidFill>
                <a:latin typeface="Times New Roman" panose="02020603050405020304" pitchFamily="18" charset="0"/>
              </a:rPr>
              <a:t>机器人控制技术</a:t>
            </a:r>
            <a:r>
              <a:rPr lang="en-US" altLang="zh-CN" sz="1350" b="1" noProof="1" smtClean="0">
                <a:solidFill>
                  <a:schemeClr val="bg1">
                    <a:lumMod val="50000"/>
                  </a:schemeClr>
                </a:solidFill>
                <a:latin typeface="Times New Roman" panose="02020603050405020304" pitchFamily="18" charset="0"/>
              </a:rPr>
              <a:t>》</a:t>
            </a:r>
            <a:endParaRPr lang="en-US" altLang="zh-CN" sz="1350" b="1" noProof="1">
              <a:solidFill>
                <a:schemeClr val="bg1">
                  <a:lumMod val="50000"/>
                </a:schemeClr>
              </a:solidFill>
              <a:latin typeface="Times New Roman" panose="02020603050405020304" pitchFamily="18" charset="0"/>
            </a:endParaRPr>
          </a:p>
        </p:txBody>
      </p:sp>
      <p:sp>
        <p:nvSpPr>
          <p:cNvPr id="3" name="内容占位符 2"/>
          <p:cNvSpPr>
            <a:spLocks noGrp="1"/>
          </p:cNvSpPr>
          <p:nvPr>
            <p:ph idx="1"/>
          </p:nvPr>
        </p:nvSpPr>
        <p:spPr/>
        <p:txBody>
          <a:bodyPr/>
          <a:lstStyle>
            <a:lvl1pPr>
              <a:defRPr u="none" strike="noStrike" kern="0" cap="none" spc="0" normalizeH="0">
                <a:solidFill>
                  <a:schemeClr val="tx1"/>
                </a:solidFill>
                <a:uFillTx/>
                <a:latin typeface="Times New Roman" panose="02020603050405020304" pitchFamily="18" charset="0"/>
                <a:ea typeface="楷体" panose="02010609060101010101" charset="-122"/>
              </a:defRPr>
            </a:lvl1pPr>
            <a:lvl2pPr>
              <a:defRPr u="none" strike="noStrike" kern="0" cap="none" spc="0" normalizeH="0">
                <a:solidFill>
                  <a:schemeClr val="tx1"/>
                </a:solidFill>
                <a:uFillTx/>
                <a:latin typeface="Times New Roman" panose="02020603050405020304" pitchFamily="18" charset="0"/>
                <a:ea typeface="楷体" panose="02010609060101010101" charset="-122"/>
              </a:defRPr>
            </a:lvl2pPr>
            <a:lvl3pPr>
              <a:defRPr u="none" strike="noStrike" kern="0" cap="none" spc="0" normalizeH="0">
                <a:solidFill>
                  <a:schemeClr val="tx1"/>
                </a:solidFill>
                <a:uFillTx/>
                <a:latin typeface="Times New Roman" panose="02020603050405020304" pitchFamily="18" charset="0"/>
                <a:ea typeface="楷体" panose="02010609060101010101" charset="-122"/>
              </a:defRPr>
            </a:lvl3pPr>
            <a:lvl4pPr>
              <a:defRPr u="none" strike="noStrike" kern="0" cap="none" spc="0" normalizeH="0">
                <a:solidFill>
                  <a:schemeClr val="tx1"/>
                </a:solidFill>
                <a:uFillTx/>
                <a:latin typeface="Times New Roman" panose="02020603050405020304" pitchFamily="18" charset="0"/>
                <a:ea typeface="楷体" panose="02010609060101010101" charset="-122"/>
              </a:defRPr>
            </a:lvl4pPr>
            <a:lvl5pPr>
              <a:defRPr u="none" strike="noStrike" kern="0" cap="none" spc="0" normalizeH="0">
                <a:solidFill>
                  <a:schemeClr val="tx1"/>
                </a:solidFill>
                <a:uFillTx/>
                <a:latin typeface="Times New Roman" panose="02020603050405020304" pitchFamily="18" charset="0"/>
                <a:ea typeface="楷体" panose="02010609060101010101" charset="-122"/>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2251711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4" name="矩形 14"/>
          <p:cNvSpPr/>
          <p:nvPr userDrawn="1"/>
        </p:nvSpPr>
        <p:spPr>
          <a:xfrm>
            <a:off x="1" y="650875"/>
            <a:ext cx="9142413" cy="599281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noProof="1"/>
          </a:p>
        </p:txBody>
      </p:sp>
      <p:sp>
        <p:nvSpPr>
          <p:cNvPr id="5" name="TextBox 4"/>
          <p:cNvSpPr txBox="1"/>
          <p:nvPr userDrawn="1"/>
        </p:nvSpPr>
        <p:spPr>
          <a:xfrm>
            <a:off x="6973889" y="93664"/>
            <a:ext cx="1742785" cy="362407"/>
          </a:xfrm>
          <a:prstGeom prst="rect">
            <a:avLst/>
          </a:prstGeom>
          <a:noFill/>
        </p:spPr>
        <p:txBody>
          <a:bodyPr wrap="none">
            <a:spAutoFit/>
          </a:bodyPr>
          <a:lstStyle/>
          <a:p>
            <a:pPr>
              <a:lnSpc>
                <a:spcPct val="130000"/>
              </a:lnSpc>
              <a:buFontTx/>
              <a:buNone/>
            </a:pPr>
            <a:r>
              <a:rPr lang="en-US" altLang="zh-CN" sz="1350" b="1" noProof="1" smtClean="0">
                <a:solidFill>
                  <a:schemeClr val="bg1">
                    <a:lumMod val="50000"/>
                  </a:schemeClr>
                </a:solidFill>
                <a:latin typeface="Times New Roman" panose="02020603050405020304" pitchFamily="18" charset="0"/>
              </a:rPr>
              <a:t>《</a:t>
            </a:r>
            <a:r>
              <a:rPr lang="zh-CN" altLang="en-US" sz="1350" b="1" noProof="1" smtClean="0">
                <a:solidFill>
                  <a:schemeClr val="bg1">
                    <a:lumMod val="50000"/>
                  </a:schemeClr>
                </a:solidFill>
                <a:latin typeface="Times New Roman" panose="02020603050405020304" pitchFamily="18" charset="0"/>
              </a:rPr>
              <a:t>机器人控制技术</a:t>
            </a:r>
            <a:r>
              <a:rPr lang="en-US" altLang="zh-CN" sz="1350" b="1" noProof="1" smtClean="0">
                <a:solidFill>
                  <a:schemeClr val="bg1">
                    <a:lumMod val="50000"/>
                  </a:schemeClr>
                </a:solidFill>
                <a:latin typeface="Times New Roman" panose="02020603050405020304" pitchFamily="18" charset="0"/>
              </a:rPr>
              <a:t>》</a:t>
            </a:r>
            <a:endParaRPr lang="en-US" altLang="zh-CN" sz="1350" b="1" noProof="1">
              <a:solidFill>
                <a:schemeClr val="bg1">
                  <a:lumMod val="50000"/>
                </a:schemeClr>
              </a:solidFill>
              <a:latin typeface="Times New Roman" panose="02020603050405020304" pitchFamily="18" charset="0"/>
            </a:endParaRPr>
          </a:p>
        </p:txBody>
      </p:sp>
      <p:sp>
        <p:nvSpPr>
          <p:cNvPr id="3" name="内容占位符 2"/>
          <p:cNvSpPr>
            <a:spLocks noGrp="1"/>
          </p:cNvSpPr>
          <p:nvPr>
            <p:ph idx="1"/>
          </p:nvPr>
        </p:nvSpPr>
        <p:spPr/>
        <p:txBody>
          <a:bodyPr/>
          <a:lstStyle>
            <a:lvl1pPr>
              <a:defRPr u="none" strike="noStrike" kern="0" cap="none" spc="0" normalizeH="0">
                <a:solidFill>
                  <a:schemeClr val="tx1"/>
                </a:solidFill>
                <a:uFillTx/>
                <a:latin typeface="Times New Roman" panose="02020603050405020304" pitchFamily="18" charset="0"/>
                <a:ea typeface="楷体" panose="02010609060101010101" charset="-122"/>
              </a:defRPr>
            </a:lvl1pPr>
            <a:lvl2pPr>
              <a:defRPr u="none" strike="noStrike" kern="0" cap="none" spc="0" normalizeH="0">
                <a:solidFill>
                  <a:schemeClr val="tx1"/>
                </a:solidFill>
                <a:uFillTx/>
                <a:latin typeface="Times New Roman" panose="02020603050405020304" pitchFamily="18" charset="0"/>
                <a:ea typeface="楷体" panose="02010609060101010101" charset="-122"/>
              </a:defRPr>
            </a:lvl2pPr>
            <a:lvl3pPr>
              <a:defRPr u="none" strike="noStrike" kern="0" cap="none" spc="0" normalizeH="0">
                <a:solidFill>
                  <a:schemeClr val="tx1"/>
                </a:solidFill>
                <a:uFillTx/>
                <a:latin typeface="Times New Roman" panose="02020603050405020304" pitchFamily="18" charset="0"/>
                <a:ea typeface="楷体" panose="02010609060101010101" charset="-122"/>
              </a:defRPr>
            </a:lvl3pPr>
            <a:lvl4pPr>
              <a:defRPr u="none" strike="noStrike" kern="0" cap="none" spc="0" normalizeH="0">
                <a:solidFill>
                  <a:schemeClr val="tx1"/>
                </a:solidFill>
                <a:uFillTx/>
                <a:latin typeface="Times New Roman" panose="02020603050405020304" pitchFamily="18" charset="0"/>
                <a:ea typeface="楷体" panose="02010609060101010101" charset="-122"/>
              </a:defRPr>
            </a:lvl4pPr>
            <a:lvl5pPr>
              <a:defRPr u="none" strike="noStrike" kern="0" cap="none" spc="0" normalizeH="0">
                <a:solidFill>
                  <a:schemeClr val="tx1"/>
                </a:solidFill>
                <a:uFillTx/>
                <a:latin typeface="Times New Roman" panose="02020603050405020304" pitchFamily="18" charset="0"/>
                <a:ea typeface="楷体" panose="02010609060101010101" charset="-122"/>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86177630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0810160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4" name="矩形 14"/>
          <p:cNvSpPr/>
          <p:nvPr userDrawn="1"/>
        </p:nvSpPr>
        <p:spPr>
          <a:xfrm>
            <a:off x="1" y="650875"/>
            <a:ext cx="9142413" cy="599281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noProof="1"/>
          </a:p>
        </p:txBody>
      </p:sp>
      <p:sp>
        <p:nvSpPr>
          <p:cNvPr id="5" name="TextBox 4"/>
          <p:cNvSpPr txBox="1"/>
          <p:nvPr userDrawn="1"/>
        </p:nvSpPr>
        <p:spPr>
          <a:xfrm>
            <a:off x="6973889" y="93664"/>
            <a:ext cx="1742785" cy="362407"/>
          </a:xfrm>
          <a:prstGeom prst="rect">
            <a:avLst/>
          </a:prstGeom>
          <a:noFill/>
        </p:spPr>
        <p:txBody>
          <a:bodyPr wrap="none">
            <a:spAutoFit/>
          </a:bodyPr>
          <a:lstStyle/>
          <a:p>
            <a:pPr>
              <a:lnSpc>
                <a:spcPct val="130000"/>
              </a:lnSpc>
              <a:buFontTx/>
              <a:buNone/>
            </a:pPr>
            <a:r>
              <a:rPr lang="en-US" altLang="zh-CN" sz="1350" b="1" noProof="1" smtClean="0">
                <a:solidFill>
                  <a:schemeClr val="bg1">
                    <a:lumMod val="50000"/>
                  </a:schemeClr>
                </a:solidFill>
                <a:latin typeface="Times New Roman" panose="02020603050405020304" pitchFamily="18" charset="0"/>
              </a:rPr>
              <a:t>《</a:t>
            </a:r>
            <a:r>
              <a:rPr lang="zh-CN" altLang="en-US" sz="1350" b="1" noProof="1" smtClean="0">
                <a:solidFill>
                  <a:schemeClr val="bg1">
                    <a:lumMod val="50000"/>
                  </a:schemeClr>
                </a:solidFill>
                <a:latin typeface="Times New Roman" panose="02020603050405020304" pitchFamily="18" charset="0"/>
              </a:rPr>
              <a:t>机器人控制技术</a:t>
            </a:r>
            <a:r>
              <a:rPr lang="en-US" altLang="zh-CN" sz="1350" b="1" noProof="1" smtClean="0">
                <a:solidFill>
                  <a:schemeClr val="bg1">
                    <a:lumMod val="50000"/>
                  </a:schemeClr>
                </a:solidFill>
                <a:latin typeface="Times New Roman" panose="02020603050405020304" pitchFamily="18" charset="0"/>
              </a:rPr>
              <a:t>》</a:t>
            </a:r>
            <a:endParaRPr lang="en-US" altLang="zh-CN" sz="1350" b="1" noProof="1">
              <a:solidFill>
                <a:schemeClr val="bg1">
                  <a:lumMod val="50000"/>
                </a:schemeClr>
              </a:solidFill>
              <a:latin typeface="Times New Roman" panose="02020603050405020304" pitchFamily="18" charset="0"/>
            </a:endParaRPr>
          </a:p>
        </p:txBody>
      </p:sp>
      <p:sp>
        <p:nvSpPr>
          <p:cNvPr id="3" name="内容占位符 2"/>
          <p:cNvSpPr>
            <a:spLocks noGrp="1"/>
          </p:cNvSpPr>
          <p:nvPr>
            <p:ph idx="1"/>
          </p:nvPr>
        </p:nvSpPr>
        <p:spPr/>
        <p:txBody>
          <a:bodyPr/>
          <a:lstStyle>
            <a:lvl1pPr>
              <a:defRPr u="none" strike="noStrike" kern="0" cap="none" spc="0" normalizeH="0">
                <a:solidFill>
                  <a:schemeClr val="tx1"/>
                </a:solidFill>
                <a:uFillTx/>
                <a:latin typeface="Times New Roman" panose="02020603050405020304" pitchFamily="18" charset="0"/>
                <a:ea typeface="楷体" panose="02010609060101010101" charset="-122"/>
              </a:defRPr>
            </a:lvl1pPr>
            <a:lvl2pPr>
              <a:defRPr u="none" strike="noStrike" kern="0" cap="none" spc="0" normalizeH="0">
                <a:solidFill>
                  <a:schemeClr val="tx1"/>
                </a:solidFill>
                <a:uFillTx/>
                <a:latin typeface="Times New Roman" panose="02020603050405020304" pitchFamily="18" charset="0"/>
                <a:ea typeface="楷体" panose="02010609060101010101" charset="-122"/>
              </a:defRPr>
            </a:lvl2pPr>
            <a:lvl3pPr>
              <a:defRPr u="none" strike="noStrike" kern="0" cap="none" spc="0" normalizeH="0">
                <a:solidFill>
                  <a:schemeClr val="tx1"/>
                </a:solidFill>
                <a:uFillTx/>
                <a:latin typeface="Times New Roman" panose="02020603050405020304" pitchFamily="18" charset="0"/>
                <a:ea typeface="楷体" panose="02010609060101010101" charset="-122"/>
              </a:defRPr>
            </a:lvl3pPr>
            <a:lvl4pPr>
              <a:defRPr u="none" strike="noStrike" kern="0" cap="none" spc="0" normalizeH="0">
                <a:solidFill>
                  <a:schemeClr val="tx1"/>
                </a:solidFill>
                <a:uFillTx/>
                <a:latin typeface="Times New Roman" panose="02020603050405020304" pitchFamily="18" charset="0"/>
                <a:ea typeface="楷体" panose="02010609060101010101" charset="-122"/>
              </a:defRPr>
            </a:lvl4pPr>
            <a:lvl5pPr>
              <a:defRPr u="none" strike="noStrike" kern="0" cap="none" spc="0" normalizeH="0">
                <a:solidFill>
                  <a:schemeClr val="tx1"/>
                </a:solidFill>
                <a:uFillTx/>
                <a:latin typeface="Times New Roman" panose="02020603050405020304" pitchFamily="18" charset="0"/>
                <a:ea typeface="楷体" panose="02010609060101010101" charset="-122"/>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94538571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2"/>
            <a:ext cx="7772400" cy="1362075"/>
          </a:xfrm>
        </p:spPr>
        <p:txBody>
          <a:bodyPr anchor="t"/>
          <a:lstStyle>
            <a:lvl1pPr algn="l">
              <a:defRPr sz="27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Tree>
    <p:extLst>
      <p:ext uri="{BB962C8B-B14F-4D97-AF65-F5344CB8AC3E}">
        <p14:creationId xmlns:p14="http://schemas.microsoft.com/office/powerpoint/2010/main" val="278265537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1279526" y="1600200"/>
            <a:ext cx="3478213" cy="463708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910138" y="1600200"/>
            <a:ext cx="3478212" cy="463708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285117683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646430"/>
            <a:ext cx="8229600" cy="889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373076110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2.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9">
            <a:extLst>
              <a:ext uri="{BEBA8EAE-BF5A-486C-A8C5-ECC9F3942E4B}">
                <a14:imgProps xmlns:a14="http://schemas.microsoft.com/office/drawing/2010/main">
                  <a14:imgLayer r:embed="rId20">
                    <a14:imgEffect>
                      <a14:artisticLightScreen/>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26" name="图片 1" descr="ppt铜陵学院模板背景"/>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userDrawn="1"/>
        </p:nvSpPr>
        <p:spPr>
          <a:xfrm>
            <a:off x="1" y="650875"/>
            <a:ext cx="9142413" cy="599281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noProof="1"/>
          </a:p>
        </p:txBody>
      </p:sp>
      <p:sp>
        <p:nvSpPr>
          <p:cNvPr id="1028" name="Rectangle 4"/>
          <p:cNvSpPr>
            <a:spLocks noGrp="1" noChangeArrowheads="1"/>
          </p:cNvSpPr>
          <p:nvPr>
            <p:ph type="body" idx="4294967295"/>
          </p:nvPr>
        </p:nvSpPr>
        <p:spPr bwMode="auto">
          <a:xfrm>
            <a:off x="1279526" y="1600200"/>
            <a:ext cx="7108825" cy="463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第二级为</a:t>
            </a:r>
          </a:p>
          <a:p>
            <a:pPr lvl="2"/>
            <a:r>
              <a:rPr lang="zh-CN" altLang="en-US" smtClean="0"/>
              <a:t>第三级</a:t>
            </a:r>
          </a:p>
          <a:p>
            <a:pPr lvl="3"/>
            <a:r>
              <a:rPr lang="zh-CN" altLang="en-US" smtClean="0"/>
              <a:t>第四级</a:t>
            </a:r>
          </a:p>
          <a:p>
            <a:pPr lvl="4"/>
            <a:r>
              <a:rPr lang="zh-CN" altLang="en-US" smtClean="0"/>
              <a:t>第五级</a:t>
            </a:r>
          </a:p>
        </p:txBody>
      </p:sp>
      <p:sp>
        <p:nvSpPr>
          <p:cNvPr id="1030" name="Rectangle 3"/>
          <p:cNvSpPr>
            <a:spLocks noGrp="1"/>
          </p:cNvSpPr>
          <p:nvPr>
            <p:ph type="title"/>
          </p:nvPr>
        </p:nvSpPr>
        <p:spPr>
          <a:xfrm>
            <a:off x="1290638" y="650875"/>
            <a:ext cx="7086600" cy="731838"/>
          </a:xfrm>
          <a:prstGeom prst="rect">
            <a:avLst/>
          </a:prstGeom>
          <a:noFill/>
          <a:ln w="9525">
            <a:noFill/>
          </a:ln>
        </p:spPr>
        <p:txBody>
          <a:bodyPr anchor="ctr"/>
          <a:lstStyle/>
          <a:p>
            <a:pPr lvl="0"/>
            <a:r>
              <a:rPr lang="zh-CN" altLang="en-US" noProof="1"/>
              <a:t>单击此处编辑母版标题样式</a:t>
            </a:r>
          </a:p>
        </p:txBody>
      </p:sp>
    </p:spTree>
    <p:extLst>
      <p:ext uri="{BB962C8B-B14F-4D97-AF65-F5344CB8AC3E}">
        <p14:creationId xmlns:p14="http://schemas.microsoft.com/office/powerpoint/2010/main" val="3449842577"/>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timing>
    <p:tnLst>
      <p:par>
        <p:cTn id="1" dur="indefinite" restart="never" nodeType="tmRoot"/>
      </p:par>
    </p:tnLst>
  </p:timing>
  <p:txStyles>
    <p:titleStyle>
      <a:lvl1pPr algn="l" rtl="0" fontAlgn="base">
        <a:spcBef>
          <a:spcPct val="0"/>
        </a:spcBef>
        <a:spcAft>
          <a:spcPct val="0"/>
        </a:spcAft>
        <a:defRPr sz="2700">
          <a:solidFill>
            <a:srgbClr val="FF0000"/>
          </a:solidFill>
          <a:effectLst>
            <a:outerShdw blurRad="38100" dist="19050" dir="2700000" algn="tl" rotWithShape="0">
              <a:schemeClr val="dk1">
                <a:alpha val="40000"/>
              </a:schemeClr>
            </a:outerShdw>
          </a:effectLst>
          <a:latin typeface="+mj-lt"/>
          <a:ea typeface="+mj-ea"/>
          <a:cs typeface="+mj-cs"/>
        </a:defRPr>
      </a:lvl1pPr>
      <a:lvl2pPr algn="l" rtl="0" fontAlgn="base">
        <a:spcBef>
          <a:spcPct val="0"/>
        </a:spcBef>
        <a:spcAft>
          <a:spcPct val="0"/>
        </a:spcAft>
        <a:defRPr sz="2700">
          <a:solidFill>
            <a:srgbClr val="FF0000"/>
          </a:solidFill>
          <a:latin typeface="宋体" panose="02010600030101010101" pitchFamily="2" charset="-122"/>
          <a:ea typeface="宋体" panose="02010600030101010101" pitchFamily="2" charset="-122"/>
        </a:defRPr>
      </a:lvl2pPr>
      <a:lvl3pPr algn="l" rtl="0" fontAlgn="base">
        <a:spcBef>
          <a:spcPct val="0"/>
        </a:spcBef>
        <a:spcAft>
          <a:spcPct val="0"/>
        </a:spcAft>
        <a:defRPr sz="2700">
          <a:solidFill>
            <a:srgbClr val="FF0000"/>
          </a:solidFill>
          <a:latin typeface="宋体" panose="02010600030101010101" pitchFamily="2" charset="-122"/>
          <a:ea typeface="宋体" panose="02010600030101010101" pitchFamily="2" charset="-122"/>
        </a:defRPr>
      </a:lvl3pPr>
      <a:lvl4pPr algn="l" rtl="0" fontAlgn="base">
        <a:spcBef>
          <a:spcPct val="0"/>
        </a:spcBef>
        <a:spcAft>
          <a:spcPct val="0"/>
        </a:spcAft>
        <a:defRPr sz="2700">
          <a:solidFill>
            <a:srgbClr val="FF0000"/>
          </a:solidFill>
          <a:latin typeface="宋体" panose="02010600030101010101" pitchFamily="2" charset="-122"/>
          <a:ea typeface="宋体" panose="02010600030101010101" pitchFamily="2" charset="-122"/>
        </a:defRPr>
      </a:lvl4pPr>
      <a:lvl5pPr algn="l" rtl="0" fontAlgn="base">
        <a:spcBef>
          <a:spcPct val="0"/>
        </a:spcBef>
        <a:spcAft>
          <a:spcPct val="0"/>
        </a:spcAft>
        <a:defRPr sz="2700">
          <a:solidFill>
            <a:srgbClr val="FF0000"/>
          </a:solidFill>
          <a:latin typeface="宋体" panose="02010600030101010101" pitchFamily="2" charset="-122"/>
          <a:ea typeface="宋体" panose="02010600030101010101" pitchFamily="2" charset="-122"/>
        </a:defRPr>
      </a:lvl5pPr>
      <a:lvl6pPr marL="342900" algn="l" rtl="0" fontAlgn="base">
        <a:spcBef>
          <a:spcPct val="0"/>
        </a:spcBef>
        <a:spcAft>
          <a:spcPct val="0"/>
        </a:spcAft>
        <a:defRPr sz="2250">
          <a:solidFill>
            <a:schemeClr val="tx2"/>
          </a:solidFill>
          <a:latin typeface="宋体" panose="02010600030101010101" pitchFamily="2" charset="-122"/>
          <a:ea typeface="宋体" panose="02010600030101010101" pitchFamily="2" charset="-122"/>
        </a:defRPr>
      </a:lvl6pPr>
      <a:lvl7pPr marL="685800" algn="l" rtl="0" fontAlgn="base">
        <a:spcBef>
          <a:spcPct val="0"/>
        </a:spcBef>
        <a:spcAft>
          <a:spcPct val="0"/>
        </a:spcAft>
        <a:defRPr sz="2250">
          <a:solidFill>
            <a:schemeClr val="tx2"/>
          </a:solidFill>
          <a:latin typeface="宋体" panose="02010600030101010101" pitchFamily="2" charset="-122"/>
          <a:ea typeface="宋体" panose="02010600030101010101" pitchFamily="2" charset="-122"/>
        </a:defRPr>
      </a:lvl7pPr>
      <a:lvl8pPr marL="1028700" algn="l" rtl="0" fontAlgn="base">
        <a:spcBef>
          <a:spcPct val="0"/>
        </a:spcBef>
        <a:spcAft>
          <a:spcPct val="0"/>
        </a:spcAft>
        <a:defRPr sz="2250">
          <a:solidFill>
            <a:schemeClr val="tx2"/>
          </a:solidFill>
          <a:latin typeface="宋体" panose="02010600030101010101" pitchFamily="2" charset="-122"/>
          <a:ea typeface="宋体" panose="02010600030101010101" pitchFamily="2" charset="-122"/>
        </a:defRPr>
      </a:lvl8pPr>
      <a:lvl9pPr marL="1371600" algn="l" rtl="0" fontAlgn="base">
        <a:spcBef>
          <a:spcPct val="0"/>
        </a:spcBef>
        <a:spcAft>
          <a:spcPct val="0"/>
        </a:spcAft>
        <a:defRPr sz="2250">
          <a:solidFill>
            <a:schemeClr val="tx2"/>
          </a:solidFill>
          <a:latin typeface="宋体" panose="02010600030101010101" pitchFamily="2" charset="-122"/>
          <a:ea typeface="宋体" panose="02010600030101010101" pitchFamily="2" charset="-122"/>
        </a:defRPr>
      </a:lvl9pPr>
    </p:titleStyle>
    <p:bodyStyle>
      <a:lvl1pPr algn="l" rtl="0" fontAlgn="base">
        <a:spcBef>
          <a:spcPct val="20000"/>
        </a:spcBef>
        <a:spcAft>
          <a:spcPct val="0"/>
        </a:spcAft>
        <a:defRPr sz="1800">
          <a:solidFill>
            <a:schemeClr val="tx1"/>
          </a:solidFill>
          <a:latin typeface="+mn-lt"/>
          <a:ea typeface="+mn-ea"/>
          <a:cs typeface="+mn-cs"/>
        </a:defRPr>
      </a:lvl1pPr>
      <a:lvl2pPr marL="342900" algn="l" rtl="0" fontAlgn="base">
        <a:spcBef>
          <a:spcPct val="20000"/>
        </a:spcBef>
        <a:spcAft>
          <a:spcPct val="0"/>
        </a:spcAft>
        <a:defRPr sz="1800">
          <a:solidFill>
            <a:schemeClr val="tx1"/>
          </a:solidFill>
          <a:latin typeface="+mn-lt"/>
          <a:ea typeface="+mn-ea"/>
        </a:defRPr>
      </a:lvl2pPr>
      <a:lvl3pPr marL="685800" algn="l" rtl="0" fontAlgn="base">
        <a:spcBef>
          <a:spcPct val="20000"/>
        </a:spcBef>
        <a:spcAft>
          <a:spcPct val="0"/>
        </a:spcAft>
        <a:defRPr sz="1500">
          <a:solidFill>
            <a:schemeClr val="tx1"/>
          </a:solidFill>
          <a:latin typeface="+mn-lt"/>
          <a:ea typeface="+mn-ea"/>
        </a:defRPr>
      </a:lvl3pPr>
      <a:lvl4pPr marL="1028700" algn="l" rtl="0" fontAlgn="base">
        <a:spcBef>
          <a:spcPct val="20000"/>
        </a:spcBef>
        <a:spcAft>
          <a:spcPct val="0"/>
        </a:spcAft>
        <a:defRPr sz="1500">
          <a:solidFill>
            <a:schemeClr val="tx1"/>
          </a:solidFill>
          <a:latin typeface="+mn-lt"/>
          <a:ea typeface="+mn-ea"/>
        </a:defRPr>
      </a:lvl4pPr>
      <a:lvl5pPr marL="1371600" algn="l" rtl="0" fontAlgn="base">
        <a:spcBef>
          <a:spcPct val="20000"/>
        </a:spcBef>
        <a:spcAft>
          <a:spcPct val="0"/>
        </a:spcAft>
        <a:defRPr sz="1200">
          <a:solidFill>
            <a:schemeClr val="tx1"/>
          </a:solidFill>
          <a:latin typeface="+mn-lt"/>
          <a:ea typeface="+mn-ea"/>
        </a:defRPr>
      </a:lvl5pPr>
      <a:lvl6pPr marL="1885950" indent="-171450" algn="l" rtl="0" fontAlgn="base">
        <a:spcBef>
          <a:spcPct val="20000"/>
        </a:spcBef>
        <a:spcAft>
          <a:spcPct val="0"/>
        </a:spcAft>
        <a:buChar char="»"/>
        <a:defRPr sz="1200">
          <a:solidFill>
            <a:schemeClr val="tx1"/>
          </a:solidFill>
          <a:latin typeface="+mn-lt"/>
          <a:ea typeface="+mn-ea"/>
        </a:defRPr>
      </a:lvl6pPr>
      <a:lvl7pPr marL="2228850" indent="-171450" algn="l" rtl="0" fontAlgn="base">
        <a:spcBef>
          <a:spcPct val="20000"/>
        </a:spcBef>
        <a:spcAft>
          <a:spcPct val="0"/>
        </a:spcAft>
        <a:buChar char="»"/>
        <a:defRPr sz="1200">
          <a:solidFill>
            <a:schemeClr val="tx1"/>
          </a:solidFill>
          <a:latin typeface="+mn-lt"/>
          <a:ea typeface="+mn-ea"/>
        </a:defRPr>
      </a:lvl7pPr>
      <a:lvl8pPr marL="2571750" indent="-171450" algn="l" rtl="0" fontAlgn="base">
        <a:spcBef>
          <a:spcPct val="20000"/>
        </a:spcBef>
        <a:spcAft>
          <a:spcPct val="0"/>
        </a:spcAft>
        <a:buChar char="»"/>
        <a:defRPr sz="1200">
          <a:solidFill>
            <a:schemeClr val="tx1"/>
          </a:solidFill>
          <a:latin typeface="+mn-lt"/>
          <a:ea typeface="+mn-ea"/>
        </a:defRPr>
      </a:lvl8pPr>
      <a:lvl9pPr marL="2914650" indent="-171450" algn="l" rtl="0" fontAlgn="base">
        <a:spcBef>
          <a:spcPct val="20000"/>
        </a:spcBef>
        <a:spcAft>
          <a:spcPct val="0"/>
        </a:spcAft>
        <a:buChar char="»"/>
        <a:defRPr sz="12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23.wmf"/><Relationship Id="rId5" Type="http://schemas.openxmlformats.org/officeDocument/2006/relationships/oleObject" Target="../embeddings/oleObject2.bin"/><Relationship Id="rId4" Type="http://schemas.openxmlformats.org/officeDocument/2006/relationships/image" Target="../media/image22.w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内容占位符 1"/>
          <p:cNvSpPr>
            <a:spLocks noGrp="1"/>
          </p:cNvSpPr>
          <p:nvPr>
            <p:ph idx="1"/>
          </p:nvPr>
        </p:nvSpPr>
        <p:spPr>
          <a:xfrm>
            <a:off x="609704" y="2209832"/>
            <a:ext cx="7761287" cy="761980"/>
          </a:xfrm>
        </p:spPr>
        <p:txBody>
          <a:bodyPr/>
          <a:lstStyle/>
          <a:p>
            <a:pPr marL="0" indent="0" algn="ctr">
              <a:buNone/>
            </a:pPr>
            <a:endParaRPr lang="en-US" altLang="zh-CN" dirty="0" smtClean="0"/>
          </a:p>
          <a:p>
            <a:pPr marL="0" indent="0" algn="ctr">
              <a:buNone/>
            </a:pPr>
            <a:r>
              <a:rPr lang="zh-CN" altLang="en-US" b="1" dirty="0" smtClean="0"/>
              <a:t>机器人控制技术</a:t>
            </a:r>
            <a:endParaRPr lang="en-US" altLang="zh-CN" b="1" dirty="0" smtClean="0"/>
          </a:p>
          <a:p>
            <a:pPr marL="0" indent="0" algn="ctr">
              <a:buNone/>
            </a:pPr>
            <a:endParaRPr lang="en-US" altLang="zh-CN" b="1" noProof="1"/>
          </a:p>
          <a:p>
            <a:pPr marL="0" indent="0" algn="ctr">
              <a:buNone/>
            </a:pPr>
            <a:endParaRPr lang="en-US" altLang="zh-CN" b="1" noProof="1"/>
          </a:p>
        </p:txBody>
      </p:sp>
      <p:sp>
        <p:nvSpPr>
          <p:cNvPr id="4097" name="标题 57345"/>
          <p:cNvSpPr>
            <a:spLocks noGrp="1" noChangeArrowheads="1"/>
          </p:cNvSpPr>
          <p:nvPr>
            <p:ph type="title"/>
          </p:nvPr>
        </p:nvSpPr>
        <p:spPr>
          <a:xfrm>
            <a:off x="947047" y="685872"/>
            <a:ext cx="7086600" cy="731838"/>
          </a:xfrm>
        </p:spPr>
        <p:txBody>
          <a:bodyPr/>
          <a:lstStyle/>
          <a:p>
            <a:r>
              <a:rPr lang="zh-CN" altLang="en-US" noProof="1" smtClean="0"/>
              <a:t>   </a:t>
            </a:r>
            <a:r>
              <a:rPr lang="zh-CN" altLang="en-US" sz="4000" b="1" noProof="1" smtClean="0"/>
              <a:t>第 </a:t>
            </a:r>
            <a:r>
              <a:rPr lang="en-US" altLang="zh-CN" sz="4000" b="1" noProof="1" smtClean="0"/>
              <a:t>3 </a:t>
            </a:r>
            <a:r>
              <a:rPr lang="zh-CN" altLang="en-US" sz="4000" b="1" noProof="1" smtClean="0"/>
              <a:t>章  机器人的信息获取</a:t>
            </a:r>
            <a:endParaRPr lang="zh-CN" altLang="en-US" sz="4000" b="1" dirty="0" smtClean="0"/>
          </a:p>
        </p:txBody>
      </p:sp>
    </p:spTree>
    <p:extLst>
      <p:ext uri="{BB962C8B-B14F-4D97-AF65-F5344CB8AC3E}">
        <p14:creationId xmlns:p14="http://schemas.microsoft.com/office/powerpoint/2010/main" val="5301685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内容占位符 2"/>
          <p:cNvSpPr>
            <a:spLocks noGrp="1" noChangeArrowheads="1"/>
          </p:cNvSpPr>
          <p:nvPr>
            <p:ph idx="1"/>
          </p:nvPr>
        </p:nvSpPr>
        <p:spPr>
          <a:xfrm>
            <a:off x="228714" y="838268"/>
            <a:ext cx="8838968" cy="4637088"/>
          </a:xfrm>
        </p:spPr>
        <p:txBody>
          <a:bodyPr/>
          <a:lstStyle/>
          <a:p>
            <a:pPr>
              <a:lnSpc>
                <a:spcPct val="150000"/>
              </a:lnSpc>
            </a:pPr>
            <a:r>
              <a:rPr lang="zh-CN" altLang="en-US" sz="3200" dirty="0" smtClean="0"/>
              <a:t>外部传感器主要用来检测机器人所处环境（如果是什么物体，即离物体的距离有多远等）及状况（如抓取的物体是否滑落）的传感器。具体有物体识别传感器、物体探伤传感器、接近觉传感器、距离传感器、力觉传感器、听觉传感器等等。其具体种类见表3-2</a:t>
            </a:r>
          </a:p>
        </p:txBody>
      </p:sp>
      <p:pic>
        <p:nvPicPr>
          <p:cNvPr id="3"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902" y="1219258"/>
            <a:ext cx="8153186" cy="4960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4"/>
          <p:cNvSpPr txBox="1">
            <a:spLocks noChangeArrowheads="1"/>
          </p:cNvSpPr>
          <p:nvPr/>
        </p:nvSpPr>
        <p:spPr bwMode="auto">
          <a:xfrm>
            <a:off x="3200436" y="663638"/>
            <a:ext cx="24701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表3-2 外部传感器种类</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4138" y="990664"/>
            <a:ext cx="4738200" cy="3581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文本框 4"/>
          <p:cNvSpPr txBox="1">
            <a:spLocks noChangeArrowheads="1"/>
          </p:cNvSpPr>
          <p:nvPr/>
        </p:nvSpPr>
        <p:spPr bwMode="auto">
          <a:xfrm>
            <a:off x="5562574" y="1135079"/>
            <a:ext cx="3154363" cy="329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400"/>
              <a:t>如图3-4所示，为上海大学自强队家庭服务机器人所使用的里程计，它用来反馈电机测量轮子走了多远，即机器人行走的距离。它可以用来配合摄像头进行自定位与导航。</a:t>
            </a:r>
          </a:p>
          <a:p>
            <a:endParaRPr lang="zh-CN" altLang="en-US"/>
          </a:p>
        </p:txBody>
      </p:sp>
      <p:sp>
        <p:nvSpPr>
          <p:cNvPr id="17412" name="文本框 5"/>
          <p:cNvSpPr txBox="1">
            <a:spLocks noChangeArrowheads="1"/>
          </p:cNvSpPr>
          <p:nvPr/>
        </p:nvSpPr>
        <p:spPr bwMode="auto">
          <a:xfrm>
            <a:off x="1371684" y="4797425"/>
            <a:ext cx="318611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图 3-4 上海大学自强队家庭服务机器人所使用的里程计</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内容占位符 2"/>
          <p:cNvSpPr>
            <a:spLocks noGrp="1" noChangeArrowheads="1"/>
          </p:cNvSpPr>
          <p:nvPr>
            <p:ph idx="1"/>
          </p:nvPr>
        </p:nvSpPr>
        <p:spPr>
          <a:xfrm>
            <a:off x="457308" y="762070"/>
            <a:ext cx="8762770" cy="5257662"/>
          </a:xfrm>
        </p:spPr>
        <p:txBody>
          <a:bodyPr/>
          <a:lstStyle/>
          <a:p>
            <a:pPr>
              <a:lnSpc>
                <a:spcPct val="150000"/>
              </a:lnSpc>
            </a:pPr>
            <a:r>
              <a:rPr lang="zh-CN" altLang="en-US" sz="2800" dirty="0" smtClean="0"/>
              <a:t>里程计是一种利用从移动传感器获得的数据来估计物体位置随时间的变化而改变的方法。该方法被用在许多种机器人系统（轮式或者腿式）上面，来估计，而不是确定这些机器人相对于初始位置移动的</a:t>
            </a:r>
            <a:r>
              <a:rPr lang="zh-CN" altLang="en-US" sz="2800" smtClean="0"/>
              <a:t>距离。</a:t>
            </a:r>
            <a:endParaRPr lang="en-US" altLang="zh-CN" sz="2800" smtClean="0"/>
          </a:p>
          <a:p>
            <a:pPr>
              <a:lnSpc>
                <a:spcPct val="150000"/>
              </a:lnSpc>
            </a:pPr>
            <a:r>
              <a:rPr lang="zh-CN" altLang="en-US" sz="2800" smtClean="0"/>
              <a:t>这种</a:t>
            </a:r>
            <a:r>
              <a:rPr lang="zh-CN" altLang="en-US" sz="2800" dirty="0" smtClean="0"/>
              <a:t>方法对由速度对时间积分来求得位置的估计时所产生的误差十分敏感。快速、精确的数据采集，设备标定以及处理过程对于高效的使用该方法是十分必要的。</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714" y="914466"/>
            <a:ext cx="5161213" cy="4190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文本框 4"/>
          <p:cNvSpPr txBox="1">
            <a:spLocks noChangeArrowheads="1"/>
          </p:cNvSpPr>
          <p:nvPr/>
        </p:nvSpPr>
        <p:spPr bwMode="auto">
          <a:xfrm>
            <a:off x="1905070" y="5333950"/>
            <a:ext cx="16843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图 3-5 陀螺仪</a:t>
            </a:r>
          </a:p>
        </p:txBody>
      </p:sp>
      <p:sp>
        <p:nvSpPr>
          <p:cNvPr id="19460" name="文本框 5"/>
          <p:cNvSpPr txBox="1">
            <a:spLocks noChangeArrowheads="1"/>
          </p:cNvSpPr>
          <p:nvPr/>
        </p:nvSpPr>
        <p:spPr bwMode="auto">
          <a:xfrm>
            <a:off x="5486377" y="762070"/>
            <a:ext cx="3657624"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400"/>
              <a:t>如图3-5所示为陀螺仪，它可以用来测角速度，以便知道机器人的方向。陀螺仪的原理就是，一个旋转物体的旋转轴所指的方向在不受外力影响时，是不会改变的。人们根据这个道理，用它来保持方向，制造出来的东西就叫做陀螺仪</a:t>
            </a:r>
            <a:r>
              <a:rPr lang="zh-CN" altLang="en-US" sz="2400" smtClean="0"/>
              <a:t>。</a:t>
            </a:r>
            <a:endParaRPr lang="en-US" altLang="zh-CN" sz="2400" smtClean="0"/>
          </a:p>
          <a:p>
            <a:r>
              <a:rPr lang="zh-CN" altLang="en-US" sz="2400" smtClean="0"/>
              <a:t>陀螺仪</a:t>
            </a:r>
            <a:r>
              <a:rPr lang="zh-CN" altLang="en-US" sz="2400"/>
              <a:t>在工作时要给它一个力，使它快速旋转起来，一般能达到每分钟几十万转，可以工作很长时间。</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内容占位符 2"/>
          <p:cNvSpPr>
            <a:spLocks noGrp="1" noChangeArrowheads="1"/>
          </p:cNvSpPr>
          <p:nvPr>
            <p:ph idx="1"/>
          </p:nvPr>
        </p:nvSpPr>
        <p:spPr>
          <a:xfrm>
            <a:off x="152516" y="609674"/>
            <a:ext cx="8991484" cy="5714850"/>
          </a:xfrm>
        </p:spPr>
        <p:txBody>
          <a:bodyPr/>
          <a:lstStyle/>
          <a:p>
            <a:pPr>
              <a:lnSpc>
                <a:spcPct val="150000"/>
              </a:lnSpc>
            </a:pPr>
            <a:r>
              <a:rPr lang="zh-CN" altLang="en-US" sz="2400" dirty="0" smtClean="0"/>
              <a:t>通过以上实例可以看出，视觉传感器在机器人控制领域中的重要地位，而Kinect则是视觉传感器中应用最为广泛的传感器了。Kinect骨架追踪处理流程的核心是一个无论周围环境的光照条件如何，都可以让Kinect感知世界的CMOS红外传感器。</a:t>
            </a:r>
          </a:p>
          <a:p>
            <a:pPr>
              <a:lnSpc>
                <a:spcPct val="150000"/>
              </a:lnSpc>
            </a:pPr>
            <a:r>
              <a:rPr lang="zh-CN" altLang="en-US" sz="2400" dirty="0" smtClean="0"/>
              <a:t>该传感器通过黑白光谱的方式来感知环境：纯黑代表无穷远，纯白代表无穷近。黑白间的黑色地带对应物体到传感器的物理距离。它收集视野范围内的每一点，并形成一幅代表周围环境的景深图像。传感器以每秒30帧的速度生成景深图像流，实时3D地再现周围环境。</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72" y="3467867"/>
            <a:ext cx="5178425" cy="279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文本框 4"/>
          <p:cNvSpPr txBox="1">
            <a:spLocks noChangeArrowheads="1"/>
          </p:cNvSpPr>
          <p:nvPr/>
        </p:nvSpPr>
        <p:spPr bwMode="auto">
          <a:xfrm>
            <a:off x="381110" y="926606"/>
            <a:ext cx="876289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200"/>
              <a:t>图3-6所示为上海大学自强队家庭服务机器人现阶段所使用的视觉传感器Kinect。它是目前双目视觉系统中应用最多的传感器。Kinect传感器主要由红外摄像机、红外深度摄像头、彩色摄像头、麦克风阵列和仰角控制马达组成。</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内容占位符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308" y="685872"/>
            <a:ext cx="8328558" cy="4114692"/>
          </a:xfrm>
        </p:spPr>
      </p:pic>
      <p:sp>
        <p:nvSpPr>
          <p:cNvPr id="22531" name="文本框 4"/>
          <p:cNvSpPr txBox="1">
            <a:spLocks noChangeArrowheads="1"/>
          </p:cNvSpPr>
          <p:nvPr/>
        </p:nvSpPr>
        <p:spPr bwMode="auto">
          <a:xfrm>
            <a:off x="2892425" y="5540375"/>
            <a:ext cx="3175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图3-7 Kinect传感器控制结构</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内容占位符 2"/>
          <p:cNvSpPr>
            <a:spLocks noGrp="1" noChangeArrowheads="1"/>
          </p:cNvSpPr>
          <p:nvPr>
            <p:ph idx="1"/>
          </p:nvPr>
        </p:nvSpPr>
        <p:spPr>
          <a:xfrm>
            <a:off x="762100" y="1219258"/>
            <a:ext cx="8229384" cy="4637088"/>
          </a:xfrm>
        </p:spPr>
        <p:txBody>
          <a:bodyPr/>
          <a:lstStyle/>
          <a:p>
            <a:r>
              <a:rPr lang="zh-CN" altLang="en-US" sz="3600" dirty="0" smtClean="0"/>
              <a:t>随着机器人产业的蓬勃发展，具有某些特殊功能的机器人也相继出现，其中包含一些特殊的传感器，如嗅觉传感器、味觉传感器等等。它们的出现为机器人全面智能化提供了更加有力的基础保障。</a:t>
            </a:r>
          </a:p>
        </p:txBody>
      </p:sp>
      <p:sp>
        <p:nvSpPr>
          <p:cNvPr id="23553" name="标题 1"/>
          <p:cNvSpPr>
            <a:spLocks noGrp="1" noChangeArrowheads="1"/>
          </p:cNvSpPr>
          <p:nvPr>
            <p:ph type="title"/>
          </p:nvPr>
        </p:nvSpPr>
        <p:spPr>
          <a:xfrm>
            <a:off x="152516" y="685872"/>
            <a:ext cx="7086600" cy="609584"/>
          </a:xfrm>
        </p:spPr>
        <p:txBody>
          <a:bodyPr/>
          <a:lstStyle/>
          <a:p>
            <a:r>
              <a:rPr lang="en-US" altLang="zh-CN" sz="3600" smtClean="0"/>
              <a:t>3.1.2</a:t>
            </a:r>
            <a:r>
              <a:rPr lang="zh-CN" altLang="en-US" sz="3600" smtClean="0"/>
              <a:t>特殊传感器</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内容占位符 2"/>
          <p:cNvSpPr>
            <a:spLocks noGrp="1" noChangeArrowheads="1"/>
          </p:cNvSpPr>
          <p:nvPr>
            <p:ph idx="1"/>
          </p:nvPr>
        </p:nvSpPr>
        <p:spPr>
          <a:xfrm>
            <a:off x="609704" y="838268"/>
            <a:ext cx="8457978" cy="4637088"/>
          </a:xfrm>
        </p:spPr>
        <p:txBody>
          <a:bodyPr/>
          <a:lstStyle/>
          <a:p>
            <a:r>
              <a:rPr lang="zh-CN" altLang="en-US" sz="2400" dirty="0" smtClean="0"/>
              <a:t>●嗅觉传感器</a:t>
            </a:r>
          </a:p>
          <a:p>
            <a:pPr>
              <a:lnSpc>
                <a:spcPct val="200000"/>
              </a:lnSpc>
            </a:pPr>
            <a:r>
              <a:rPr lang="zh-CN" altLang="en-US" sz="2800" dirty="0" smtClean="0"/>
              <a:t>目前具有嗅觉功能的拟人机器人尚不多见, 主要原因是人们对于机器人嗅觉的研究仍处于初级阶段, 技术尚未成熟,更多的是关于机器人嗅觉的研究集中在移动机器人的嗅觉定位领域。</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内容占位符 2"/>
          <p:cNvSpPr>
            <a:spLocks noGrp="1" noChangeArrowheads="1"/>
          </p:cNvSpPr>
          <p:nvPr>
            <p:ph idx="1"/>
          </p:nvPr>
        </p:nvSpPr>
        <p:spPr>
          <a:xfrm>
            <a:off x="381110" y="762070"/>
            <a:ext cx="8534176" cy="5791048"/>
          </a:xfrm>
        </p:spPr>
        <p:txBody>
          <a:bodyPr/>
          <a:lstStyle/>
          <a:p>
            <a:pPr>
              <a:lnSpc>
                <a:spcPct val="150000"/>
              </a:lnSpc>
            </a:pPr>
            <a:r>
              <a:rPr lang="zh-CN" altLang="en-US" sz="2400" dirty="0" smtClean="0"/>
              <a:t>机器人嗅觉问题的研究中，主要采用了三种方法来实现机器人嗅觉功能：</a:t>
            </a:r>
          </a:p>
          <a:p>
            <a:pPr>
              <a:lnSpc>
                <a:spcPct val="150000"/>
              </a:lnSpc>
            </a:pPr>
            <a:r>
              <a:rPr lang="zh-CN" altLang="en-US" sz="2400" dirty="0" smtClean="0"/>
              <a:t>一、在机器人上安装单个或多个气体传感器，再配置相应处理电路来实现</a:t>
            </a:r>
            <a:r>
              <a:rPr lang="zh-CN" altLang="en-US" sz="2400" smtClean="0"/>
              <a:t>嗅觉功能；</a:t>
            </a:r>
            <a:endParaRPr lang="zh-CN" altLang="en-US" sz="2400" dirty="0" smtClean="0"/>
          </a:p>
          <a:p>
            <a:pPr>
              <a:lnSpc>
                <a:spcPct val="150000"/>
              </a:lnSpc>
            </a:pPr>
            <a:r>
              <a:rPr lang="zh-CN" altLang="en-US" sz="2400" dirty="0" smtClean="0"/>
              <a:t>二、自行研制的嗅觉装置，Kuwana 使用活的蚕蛾触角配上电极构造了两种能感知信息素的机器人嗅觉传感器，并在信息素导航移动机器人上进行了信息素烟羽的</a:t>
            </a:r>
            <a:r>
              <a:rPr lang="zh-CN" altLang="en-US" sz="2400" smtClean="0"/>
              <a:t>跟踪试验；</a:t>
            </a:r>
            <a:endParaRPr lang="en-US" altLang="zh-CN" sz="2400" smtClean="0"/>
          </a:p>
          <a:p>
            <a:pPr>
              <a:lnSpc>
                <a:spcPct val="150000"/>
              </a:lnSpc>
            </a:pPr>
            <a:r>
              <a:rPr lang="zh-CN" altLang="en-US" sz="2400" smtClean="0"/>
              <a:t>三</a:t>
            </a:r>
            <a:r>
              <a:rPr lang="zh-CN" altLang="en-US" sz="2400"/>
              <a:t>、采用电子鼻（亦称人工鼻）产品，Rozas等将人工鼻装在一个移动机器人上，通过追踪测试环境中的气体浓度而找到气味源。</a:t>
            </a:r>
          </a:p>
          <a:p>
            <a:pPr>
              <a:lnSpc>
                <a:spcPct val="150000"/>
              </a:lnSpc>
            </a:pPr>
            <a:endParaRPr lang="zh-CN" altLang="en-US" sz="2400" dirty="0"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内容占位符 2"/>
          <p:cNvSpPr>
            <a:spLocks noGrp="1" noChangeArrowheads="1"/>
          </p:cNvSpPr>
          <p:nvPr>
            <p:ph idx="1"/>
          </p:nvPr>
        </p:nvSpPr>
        <p:spPr>
          <a:xfrm>
            <a:off x="381110" y="914466"/>
            <a:ext cx="8610374" cy="4267088"/>
          </a:xfrm>
        </p:spPr>
        <p:txBody>
          <a:bodyPr/>
          <a:lstStyle/>
          <a:p>
            <a:pPr>
              <a:lnSpc>
                <a:spcPct val="150000"/>
              </a:lnSpc>
            </a:pPr>
            <a:r>
              <a:rPr lang="zh-CN" altLang="en-US" sz="2800" dirty="0" smtClean="0"/>
              <a:t>机器人是由计算机控制的复杂机器，它具有类似与人的肢体及感官功能，动作程序灵活，有一定程度的智能，在工作时可用不依赖人的</a:t>
            </a:r>
            <a:r>
              <a:rPr lang="zh-CN" altLang="en-US" sz="2800" smtClean="0"/>
              <a:t>操纵。</a:t>
            </a:r>
            <a:endParaRPr lang="en-US" altLang="zh-CN" sz="2800" smtClean="0"/>
          </a:p>
          <a:p>
            <a:pPr>
              <a:lnSpc>
                <a:spcPct val="150000"/>
              </a:lnSpc>
            </a:pPr>
            <a:r>
              <a:rPr lang="zh-CN" altLang="en-US" sz="2800" smtClean="0">
                <a:solidFill>
                  <a:srgbClr val="7030A0"/>
                </a:solidFill>
              </a:rPr>
              <a:t>机器人</a:t>
            </a:r>
            <a:r>
              <a:rPr lang="zh-CN" altLang="en-US" sz="2800" dirty="0" smtClean="0">
                <a:solidFill>
                  <a:srgbClr val="7030A0"/>
                </a:solidFill>
              </a:rPr>
              <a:t>传感器在机器人控制中起了十分重要的作用。正因为有了传感器，机器人才具备了类似于人的知觉功能和反应能力。</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内容占位符 2"/>
          <p:cNvSpPr>
            <a:spLocks noGrp="1" noChangeArrowheads="1"/>
          </p:cNvSpPr>
          <p:nvPr>
            <p:ph idx="1"/>
          </p:nvPr>
        </p:nvSpPr>
        <p:spPr>
          <a:xfrm>
            <a:off x="152516" y="685872"/>
            <a:ext cx="8991484" cy="5181464"/>
          </a:xfrm>
        </p:spPr>
        <p:txBody>
          <a:bodyPr/>
          <a:lstStyle/>
          <a:p>
            <a:r>
              <a:rPr lang="zh-CN" altLang="en-US" sz="2400" dirty="0" smtClean="0"/>
              <a:t>●味觉传感器</a:t>
            </a:r>
          </a:p>
          <a:p>
            <a:pPr>
              <a:lnSpc>
                <a:spcPct val="120000"/>
              </a:lnSpc>
            </a:pPr>
            <a:r>
              <a:rPr lang="zh-CN" altLang="en-US" sz="2400" dirty="0" smtClean="0"/>
              <a:t>    整体味觉传感器在机器人上的应用相对于其他传感器很少。当口腔含有食物时，舌头表面的活性酶有选择地跟某些物质起反应，引起电位差改变，刺激神经组织而产生味觉，基于上述机理，人们研制了味觉传感器，人工味觉传感器主要由传感器阵列和模式识别系统组成，传感器阵列对液体试样作出响应并输出信号，信号经计算机系统进行数据处理和模式识别后，得到反映样品味觉特征的结果。</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内容占位符 2"/>
          <p:cNvSpPr>
            <a:spLocks noGrp="1" noChangeArrowheads="1"/>
          </p:cNvSpPr>
          <p:nvPr>
            <p:ph idx="1"/>
          </p:nvPr>
        </p:nvSpPr>
        <p:spPr>
          <a:xfrm>
            <a:off x="228714" y="1600200"/>
            <a:ext cx="8762770" cy="4495730"/>
          </a:xfrm>
        </p:spPr>
        <p:txBody>
          <a:bodyPr/>
          <a:lstStyle/>
          <a:p>
            <a:pPr>
              <a:lnSpc>
                <a:spcPct val="150000"/>
              </a:lnSpc>
            </a:pPr>
            <a:r>
              <a:rPr lang="zh-CN" altLang="en-US" sz="2400" dirty="0" smtClean="0"/>
              <a:t>农业采摘机器人是机器人技术迅速发展的结果,是农业向自动化和智能化发展的重要标志。目前, 发达国家在农业采摘机器人研究方面居于领先地位, 已研制出番茄、黄瓜、葡萄、柑橘等水果和蔬菜收获机器人。</a:t>
            </a:r>
          </a:p>
          <a:p>
            <a:pPr>
              <a:lnSpc>
                <a:spcPct val="150000"/>
              </a:lnSpc>
            </a:pPr>
            <a:r>
              <a:rPr lang="zh-CN" altLang="en-US" sz="2400" dirty="0" smtClean="0"/>
              <a:t>农业采摘机器人工作于</a:t>
            </a:r>
            <a:r>
              <a:rPr lang="zh-CN" altLang="en-US" sz="2400" dirty="0" smtClean="0">
                <a:solidFill>
                  <a:srgbClr val="FF0000"/>
                </a:solidFill>
              </a:rPr>
              <a:t>非结构性、未知的和不确定</a:t>
            </a:r>
            <a:r>
              <a:rPr lang="zh-CN" altLang="en-US" sz="2400" dirty="0" smtClean="0"/>
              <a:t>的环境中, 其作业对象是随机分布的, 决定了农业采摘机器人必须具有智能化的感应能力, 以适应复杂的作业环境。</a:t>
            </a:r>
          </a:p>
        </p:txBody>
      </p:sp>
      <p:sp>
        <p:nvSpPr>
          <p:cNvPr id="28673" name="标题 1"/>
          <p:cNvSpPr>
            <a:spLocks noGrp="1" noChangeArrowheads="1"/>
          </p:cNvSpPr>
          <p:nvPr>
            <p:ph type="title"/>
          </p:nvPr>
        </p:nvSpPr>
        <p:spPr>
          <a:xfrm>
            <a:off x="228714" y="762070"/>
            <a:ext cx="7086600" cy="731838"/>
          </a:xfrm>
        </p:spPr>
        <p:txBody>
          <a:bodyPr/>
          <a:lstStyle/>
          <a:p>
            <a:r>
              <a:rPr lang="en-US" altLang="zh-CN" sz="3600" smtClean="0"/>
              <a:t>3.1.3</a:t>
            </a:r>
            <a:r>
              <a:rPr lang="zh-CN" altLang="en-US" sz="3600" smtClean="0"/>
              <a:t>传感器应用实例</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110" y="838268"/>
            <a:ext cx="5714850" cy="421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文本框 4"/>
          <p:cNvSpPr txBox="1">
            <a:spLocks noChangeArrowheads="1"/>
          </p:cNvSpPr>
          <p:nvPr/>
        </p:nvSpPr>
        <p:spPr bwMode="auto">
          <a:xfrm>
            <a:off x="2366963" y="5540375"/>
            <a:ext cx="25098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图 3-8 农业采摘机器人</a:t>
            </a:r>
          </a:p>
        </p:txBody>
      </p:sp>
      <p:sp>
        <p:nvSpPr>
          <p:cNvPr id="29700" name="文本框 5"/>
          <p:cNvSpPr txBox="1">
            <a:spLocks noChangeArrowheads="1"/>
          </p:cNvSpPr>
          <p:nvPr/>
        </p:nvSpPr>
        <p:spPr bwMode="auto">
          <a:xfrm>
            <a:off x="6095960" y="864800"/>
            <a:ext cx="3124118"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a:t>如图3-8所示为当前已经研发成功的一种农业采摘机器人。果蔬采摘机器人作业于温室非结构环境下，是一种融合多项传感技术的高度协同自动化系统。</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内容占位符 2"/>
          <p:cNvSpPr>
            <a:spLocks noGrp="1" noChangeArrowheads="1"/>
          </p:cNvSpPr>
          <p:nvPr>
            <p:ph idx="1"/>
          </p:nvPr>
        </p:nvSpPr>
        <p:spPr>
          <a:xfrm>
            <a:off x="1066892" y="1066862"/>
            <a:ext cx="7108825" cy="4637088"/>
          </a:xfrm>
        </p:spPr>
        <p:txBody>
          <a:bodyPr/>
          <a:lstStyle/>
          <a:p>
            <a:pPr>
              <a:lnSpc>
                <a:spcPct val="200000"/>
              </a:lnSpc>
            </a:pPr>
            <a:r>
              <a:rPr lang="zh-CN" altLang="en-US" sz="2400" dirty="0" smtClean="0"/>
              <a:t>采摘机器人系统主要由双目立体视觉系统、机械手系统（包括机械臂、末端执行器与机械手控制器）、中央控制器、导航行走平台（包括导航摄像机与履带平台）、能源系统及其他附件组成，其硬件构成如图3-9所示。</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84" y="1066862"/>
            <a:ext cx="6764310" cy="3962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文本框 4"/>
          <p:cNvSpPr txBox="1">
            <a:spLocks noChangeArrowheads="1"/>
          </p:cNvSpPr>
          <p:nvPr/>
        </p:nvSpPr>
        <p:spPr bwMode="auto">
          <a:xfrm>
            <a:off x="3352832" y="5333950"/>
            <a:ext cx="29622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图 3-9 采摘机器人系统构成</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内容占位符 2"/>
          <p:cNvSpPr>
            <a:spLocks noGrp="1" noChangeArrowheads="1"/>
          </p:cNvSpPr>
          <p:nvPr>
            <p:ph idx="1"/>
          </p:nvPr>
        </p:nvSpPr>
        <p:spPr>
          <a:xfrm>
            <a:off x="228714" y="838268"/>
            <a:ext cx="8838968" cy="4865682"/>
          </a:xfrm>
        </p:spPr>
        <p:txBody>
          <a:bodyPr/>
          <a:lstStyle/>
          <a:p>
            <a:pPr>
              <a:lnSpc>
                <a:spcPct val="150000"/>
              </a:lnSpc>
            </a:pPr>
            <a:r>
              <a:rPr lang="zh-CN" altLang="en-US" sz="2400" dirty="0" smtClean="0"/>
              <a:t>如图3-10所示为机器人系统信息传输流程，根据信息内容，又可将机器人分为导航信息系统与釆摘信息系统两大模块。</a:t>
            </a:r>
          </a:p>
          <a:p>
            <a:endParaRPr lang="zh-CN" altLang="en-US" sz="2400" dirty="0" smtClean="0"/>
          </a:p>
        </p:txBody>
      </p:sp>
      <p:pic>
        <p:nvPicPr>
          <p:cNvPr id="3"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80" y="1874644"/>
            <a:ext cx="5486256" cy="3918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4"/>
          <p:cNvSpPr txBox="1">
            <a:spLocks noChangeArrowheads="1"/>
          </p:cNvSpPr>
          <p:nvPr/>
        </p:nvSpPr>
        <p:spPr bwMode="auto">
          <a:xfrm>
            <a:off x="2743248" y="5943534"/>
            <a:ext cx="375761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图 3-10 采摘机器人信息传输流程图</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内容占位符 2"/>
          <p:cNvSpPr>
            <a:spLocks noGrp="1" noChangeArrowheads="1"/>
          </p:cNvSpPr>
          <p:nvPr>
            <p:ph idx="1"/>
          </p:nvPr>
        </p:nvSpPr>
        <p:spPr>
          <a:xfrm>
            <a:off x="152516" y="685872"/>
            <a:ext cx="9067562" cy="5943444"/>
          </a:xfrm>
        </p:spPr>
        <p:txBody>
          <a:bodyPr/>
          <a:lstStyle/>
          <a:p>
            <a:pPr>
              <a:lnSpc>
                <a:spcPct val="120000"/>
              </a:lnSpc>
            </a:pPr>
            <a:r>
              <a:rPr lang="zh-CN" altLang="en-US" sz="2400"/>
              <a:t>（</a:t>
            </a:r>
            <a:r>
              <a:rPr lang="en-US" altLang="zh-CN" sz="2400"/>
              <a:t>1</a:t>
            </a:r>
            <a:r>
              <a:rPr lang="zh-CN" altLang="en-US" sz="2400"/>
              <a:t>）导航信息系统过导航摄像机实时获取路面图像信息，将图像数据传输至中央控制器。中央控制器调用导航控制程序，计算获得车轮电机驱动器转向所需的导航控制参数，最终通过控制车轮电机转速实现导航转向。</a:t>
            </a:r>
          </a:p>
          <a:p>
            <a:pPr>
              <a:lnSpc>
                <a:spcPct val="120000"/>
              </a:lnSpc>
            </a:pPr>
            <a:r>
              <a:rPr lang="zh-CN" altLang="en-US" sz="2400" smtClean="0"/>
              <a:t>（</a:t>
            </a:r>
            <a:r>
              <a:rPr lang="zh-CN" altLang="en-US" sz="2400" dirty="0" smtClean="0"/>
              <a:t>2）釆摘信息系统通过双目摄像机采集对象图像模拟信号，图像釆集卡将图像模拟信号转换为数字信号，中央控制器调用釆摘控制程序对图像进行处理，计算对象采摘点三维坐标信息，并发送至机械手控制器。机械手控制器将一部分信号转换为机械臂关节驱动器可识别的运动参数，由机械臂关节电机完成目标三维定位；另一部分信号由末端执行器单片机转换为电平信号，发送至末端执行器电磁阀，最终通过末端执行器气虹的张合动作完成果梗切割与夹</a:t>
            </a:r>
            <a:r>
              <a:rPr lang="zh-CN" altLang="en-US" sz="2400" smtClean="0"/>
              <a:t>持。</a:t>
            </a:r>
            <a:endParaRPr lang="en-US" altLang="zh-CN" sz="2400" smtClean="0"/>
          </a:p>
          <a:p>
            <a:pPr>
              <a:lnSpc>
                <a:spcPct val="120000"/>
              </a:lnSpc>
            </a:pPr>
            <a:r>
              <a:rPr lang="zh-CN" altLang="en-US" sz="2400"/>
              <a:t>（3）机器人釆摘信息系统发现釆摘对象后向导航信息系统发送停车指令，在行走平台停止前行后，进行后续采摘动作流程。</a:t>
            </a:r>
          </a:p>
          <a:p>
            <a:pPr>
              <a:lnSpc>
                <a:spcPct val="120000"/>
              </a:lnSpc>
            </a:pPr>
            <a:endParaRPr lang="zh-CN" altLang="en-US" sz="2400" dirty="0" smtClean="0"/>
          </a:p>
          <a:p>
            <a:pPr>
              <a:lnSpc>
                <a:spcPct val="120000"/>
              </a:lnSpc>
            </a:pPr>
            <a:endParaRPr lang="zh-CN" altLang="en-US" sz="2400" dirty="0"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100" y="990664"/>
            <a:ext cx="3886098" cy="452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文本框 4"/>
          <p:cNvSpPr txBox="1">
            <a:spLocks noChangeArrowheads="1"/>
          </p:cNvSpPr>
          <p:nvPr/>
        </p:nvSpPr>
        <p:spPr bwMode="auto">
          <a:xfrm>
            <a:off x="5029188" y="980761"/>
            <a:ext cx="3733702"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000"/>
              <a:t>2007 年，中国农业大学的汤修映、张铁中等人研制了一个六自由度的圆柱型黄瓜采摘机器人 FVHR-I，如图3-11所示。机器人本体结构由机身的回转自由度和垂直移动自由度、臀部的伸缩移动自由度、腰部的三个旋转自由度组成。各关节采用步进电机驱动，结构相对简单，易于控制。</a:t>
            </a:r>
          </a:p>
        </p:txBody>
      </p:sp>
      <p:sp>
        <p:nvSpPr>
          <p:cNvPr id="36868" name="文本框 5"/>
          <p:cNvSpPr txBox="1">
            <a:spLocks noChangeArrowheads="1"/>
          </p:cNvSpPr>
          <p:nvPr/>
        </p:nvSpPr>
        <p:spPr bwMode="auto">
          <a:xfrm>
            <a:off x="1827213" y="6094413"/>
            <a:ext cx="259238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图3-11 黄瓜采摘机器人</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内容占位符 2"/>
          <p:cNvSpPr>
            <a:spLocks noGrp="1" noChangeArrowheads="1"/>
          </p:cNvSpPr>
          <p:nvPr>
            <p:ph idx="1"/>
          </p:nvPr>
        </p:nvSpPr>
        <p:spPr/>
        <p:txBody>
          <a:bodyPr/>
          <a:lstStyle/>
          <a:p>
            <a:r>
              <a:rPr lang="en-US" altLang="zh-CN" sz="2400" smtClean="0"/>
              <a:t>3.2.1</a:t>
            </a:r>
            <a:r>
              <a:rPr lang="zh-CN" altLang="en-US" sz="2400" smtClean="0"/>
              <a:t>常用的数字滤波的方法</a:t>
            </a:r>
          </a:p>
          <a:p>
            <a:r>
              <a:rPr lang="en-US" altLang="zh-CN" sz="2400" smtClean="0"/>
              <a:t>3.2.2</a:t>
            </a:r>
            <a:r>
              <a:rPr lang="zh-CN" altLang="en-US" sz="2400" smtClean="0"/>
              <a:t>小波变换在数字滤波中的应用</a:t>
            </a:r>
          </a:p>
        </p:txBody>
      </p:sp>
      <p:sp>
        <p:nvSpPr>
          <p:cNvPr id="37889" name="标题 1"/>
          <p:cNvSpPr>
            <a:spLocks noGrp="1" noChangeArrowheads="1"/>
          </p:cNvSpPr>
          <p:nvPr>
            <p:ph type="title"/>
          </p:nvPr>
        </p:nvSpPr>
        <p:spPr/>
        <p:txBody>
          <a:bodyPr/>
          <a:lstStyle/>
          <a:p>
            <a:r>
              <a:rPr lang="en-US" altLang="zh-CN" smtClean="0"/>
              <a:t>3.2</a:t>
            </a:r>
            <a:r>
              <a:rPr lang="zh-CN" altLang="en-US" smtClean="0"/>
              <a:t>机器人的信息处理</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内容占位符 2"/>
          <p:cNvSpPr>
            <a:spLocks noGrp="1" noChangeArrowheads="1"/>
          </p:cNvSpPr>
          <p:nvPr>
            <p:ph idx="1"/>
          </p:nvPr>
        </p:nvSpPr>
        <p:spPr/>
        <p:txBody>
          <a:bodyPr/>
          <a:lstStyle/>
          <a:p>
            <a:pPr>
              <a:lnSpc>
                <a:spcPct val="200000"/>
              </a:lnSpc>
            </a:pPr>
            <a:r>
              <a:rPr lang="zh-CN" altLang="en-US" sz="2400" dirty="0" smtClean="0"/>
              <a:t>传感器的输出信号被采入计算机后往往要先进行适当的预处理，其目的是去除混杂在有用信号中的各种干扰，并对检测系统的非线性、零位误差和增益误差等进行补偿和修正。数字信号预处理一般用软件的方法来实现。</a:t>
            </a:r>
          </a:p>
          <a:p>
            <a:endParaRPr lang="zh-CN" altLang="en-US" sz="2400" dirty="0" smtClean="0"/>
          </a:p>
        </p:txBody>
      </p:sp>
      <p:sp>
        <p:nvSpPr>
          <p:cNvPr id="38913" name="标题 1"/>
          <p:cNvSpPr>
            <a:spLocks noGrp="1" noChangeArrowheads="1"/>
          </p:cNvSpPr>
          <p:nvPr>
            <p:ph type="title"/>
          </p:nvPr>
        </p:nvSpPr>
        <p:spPr/>
        <p:txBody>
          <a:bodyPr/>
          <a:lstStyle/>
          <a:p>
            <a:r>
              <a:rPr lang="en-US" altLang="zh-CN" sz="3600" smtClean="0"/>
              <a:t>3.2.1</a:t>
            </a:r>
            <a:r>
              <a:rPr lang="zh-CN" altLang="en-US" sz="3600" smtClean="0"/>
              <a:t>常用的数字滤波的方法</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79527" y="1600200"/>
            <a:ext cx="4816434" cy="2209790"/>
          </a:xfrm>
        </p:spPr>
        <p:txBody>
          <a:bodyPr/>
          <a:lstStyle/>
          <a:p>
            <a:r>
              <a:rPr lang="zh-CN" altLang="en-US" sz="2800" noProof="1"/>
              <a:t>3.1 机器人的传感器</a:t>
            </a:r>
          </a:p>
          <a:p>
            <a:r>
              <a:rPr lang="en-US" altLang="zh-CN" sz="2800" noProof="1"/>
              <a:t>3.2 </a:t>
            </a:r>
            <a:r>
              <a:rPr lang="zh-CN" altLang="en-US" sz="2800" noProof="1"/>
              <a:t>机器人的信息处理</a:t>
            </a:r>
          </a:p>
          <a:p>
            <a:r>
              <a:rPr lang="en-US" altLang="zh-CN" sz="2800" noProof="1"/>
              <a:t>3.3 </a:t>
            </a:r>
            <a:r>
              <a:rPr lang="zh-CN" altLang="en-US" sz="2800" noProof="1"/>
              <a:t>机器视觉</a:t>
            </a:r>
          </a:p>
          <a:p>
            <a:pPr marL="0" indent="0">
              <a:buFont typeface="Wingdings" pitchFamily="2" charset="2"/>
              <a:buNone/>
            </a:pPr>
            <a:endParaRPr lang="zh-CN" altLang="en-US" noProof="1"/>
          </a:p>
        </p:txBody>
      </p:sp>
      <p:sp>
        <p:nvSpPr>
          <p:cNvPr id="5121" name="标题 1"/>
          <p:cNvSpPr>
            <a:spLocks noGrp="1" noChangeArrowheads="1"/>
          </p:cNvSpPr>
          <p:nvPr>
            <p:ph type="title"/>
          </p:nvPr>
        </p:nvSpPr>
        <p:spPr>
          <a:xfrm>
            <a:off x="1279527" y="762070"/>
            <a:ext cx="2073305" cy="731838"/>
          </a:xfrm>
        </p:spPr>
        <p:txBody>
          <a:bodyPr/>
          <a:lstStyle/>
          <a:p>
            <a:r>
              <a:rPr lang="zh-CN" altLang="en-US" sz="2800" smtClean="0"/>
              <a:t>主要内容</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内容占位符 2"/>
          <p:cNvSpPr>
            <a:spLocks noGrp="1" noChangeArrowheads="1"/>
          </p:cNvSpPr>
          <p:nvPr>
            <p:ph idx="1"/>
          </p:nvPr>
        </p:nvSpPr>
        <p:spPr>
          <a:xfrm>
            <a:off x="1066892" y="990664"/>
            <a:ext cx="7695998" cy="5410058"/>
          </a:xfrm>
        </p:spPr>
        <p:txBody>
          <a:bodyPr/>
          <a:lstStyle/>
          <a:p>
            <a:pPr>
              <a:lnSpc>
                <a:spcPct val="200000"/>
              </a:lnSpc>
            </a:pPr>
            <a:r>
              <a:rPr lang="zh-CN" altLang="en-US" sz="2400" dirty="0" smtClean="0"/>
              <a:t>混杂在有用信号中的干扰信号主要分为两大类：周期性干扰和随机性干扰。</a:t>
            </a:r>
          </a:p>
          <a:p>
            <a:pPr>
              <a:lnSpc>
                <a:spcPct val="200000"/>
              </a:lnSpc>
            </a:pPr>
            <a:r>
              <a:rPr lang="zh-CN" altLang="en-US" sz="2400" dirty="0" smtClean="0"/>
              <a:t>对于随机性干扰，可采用数字滤波的方式予以削弱或消除。</a:t>
            </a:r>
          </a:p>
          <a:p>
            <a:pPr>
              <a:lnSpc>
                <a:spcPct val="200000"/>
              </a:lnSpc>
            </a:pPr>
            <a:r>
              <a:rPr lang="zh-CN" altLang="en-US" sz="2400" dirty="0" smtClean="0"/>
              <a:t>数字滤波实际上是一种程序滤波，与模拟滤波相比具有如下优点：</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内容占位符 2"/>
          <p:cNvSpPr>
            <a:spLocks noGrp="1" noChangeArrowheads="1"/>
          </p:cNvSpPr>
          <p:nvPr>
            <p:ph idx="1"/>
          </p:nvPr>
        </p:nvSpPr>
        <p:spPr>
          <a:xfrm>
            <a:off x="1295486" y="990664"/>
            <a:ext cx="7108825" cy="4637088"/>
          </a:xfrm>
        </p:spPr>
        <p:txBody>
          <a:bodyPr/>
          <a:lstStyle/>
          <a:p>
            <a:pPr>
              <a:lnSpc>
                <a:spcPct val="150000"/>
              </a:lnSpc>
            </a:pPr>
            <a:r>
              <a:rPr lang="zh-CN" altLang="en-US" sz="2400" dirty="0" smtClean="0"/>
              <a:t>①不要额外的硬件设备，不存在阻抗匹配问题，可以使多个输入通道共用一套数字滤波程序，从而降低了仪器的硬件成本。</a:t>
            </a:r>
          </a:p>
          <a:p>
            <a:pPr>
              <a:lnSpc>
                <a:spcPct val="150000"/>
              </a:lnSpc>
            </a:pPr>
            <a:r>
              <a:rPr lang="zh-CN" altLang="en-US" sz="2400" dirty="0" smtClean="0"/>
              <a:t>②可以对很低或很高的频率实现滤波。</a:t>
            </a:r>
          </a:p>
          <a:p>
            <a:pPr>
              <a:lnSpc>
                <a:spcPct val="150000"/>
              </a:lnSpc>
            </a:pPr>
            <a:r>
              <a:rPr lang="zh-CN" altLang="en-US" sz="2400" dirty="0" smtClean="0"/>
              <a:t>③可以根据信号的不同而采用不同的滤波方法或滤波参数，灵活、方便、功能强。数字滤波的方法很多，</a:t>
            </a:r>
          </a:p>
          <a:p>
            <a:endParaRPr lang="zh-CN" altLang="en-US" sz="2400" dirty="0"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内容占位符 2"/>
          <p:cNvSpPr>
            <a:spLocks noGrp="1" noChangeArrowheads="1"/>
          </p:cNvSpPr>
          <p:nvPr>
            <p:ph idx="1"/>
          </p:nvPr>
        </p:nvSpPr>
        <p:spPr>
          <a:xfrm>
            <a:off x="762100" y="990664"/>
            <a:ext cx="7772400" cy="5105266"/>
          </a:xfrm>
        </p:spPr>
        <p:txBody>
          <a:bodyPr/>
          <a:lstStyle/>
          <a:p>
            <a:pPr>
              <a:lnSpc>
                <a:spcPct val="150000"/>
              </a:lnSpc>
            </a:pPr>
            <a:r>
              <a:rPr lang="zh-CN" altLang="en-US" sz="2400" dirty="0" smtClean="0"/>
              <a:t>下面介绍几种常用的方法：</a:t>
            </a:r>
          </a:p>
          <a:p>
            <a:pPr>
              <a:lnSpc>
                <a:spcPct val="150000"/>
              </a:lnSpc>
            </a:pPr>
            <a:r>
              <a:rPr lang="en-US" altLang="zh-CN" sz="2400" dirty="0" smtClean="0"/>
              <a:t>1.</a:t>
            </a:r>
            <a:r>
              <a:rPr lang="zh-CN" altLang="en-US" sz="2400" dirty="0" smtClean="0">
                <a:sym typeface="宋体" pitchFamily="2" charset="-122"/>
              </a:rPr>
              <a:t>中值滤波</a:t>
            </a:r>
          </a:p>
          <a:p>
            <a:pPr>
              <a:lnSpc>
                <a:spcPct val="150000"/>
              </a:lnSpc>
            </a:pPr>
            <a:r>
              <a:rPr lang="zh-CN" altLang="en-US" sz="2400" dirty="0" smtClean="0"/>
              <a:t>中值滤波方法对缓慢变化的信号中由于偶然因素引起的脉冲干扰具有良好的滤除效果。其原理是，对信号连续进行n次采样，然后对采样值排序，并取序列中位值作为采样有效值。程序算法就是通用的排序算法。</a:t>
            </a:r>
          </a:p>
          <a:p>
            <a:pPr>
              <a:lnSpc>
                <a:spcPct val="150000"/>
              </a:lnSpc>
            </a:pPr>
            <a:endParaRPr lang="zh-CN" altLang="en-US" dirty="0"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内容占位符 2"/>
          <p:cNvSpPr>
            <a:spLocks noGrp="1" noChangeArrowheads="1"/>
          </p:cNvSpPr>
          <p:nvPr>
            <p:ph idx="1"/>
          </p:nvPr>
        </p:nvSpPr>
        <p:spPr>
          <a:xfrm>
            <a:off x="152516" y="838268"/>
            <a:ext cx="8915166" cy="4637088"/>
          </a:xfrm>
        </p:spPr>
        <p:txBody>
          <a:bodyPr/>
          <a:lstStyle/>
          <a:p>
            <a:pPr>
              <a:lnSpc>
                <a:spcPct val="150000"/>
              </a:lnSpc>
            </a:pPr>
            <a:r>
              <a:rPr lang="zh-CN" altLang="en-US" sz="2400" dirty="0" smtClean="0"/>
              <a:t>2.算术平均滤波</a:t>
            </a:r>
          </a:p>
          <a:p>
            <a:pPr>
              <a:lnSpc>
                <a:spcPct val="150000"/>
              </a:lnSpc>
            </a:pPr>
            <a:r>
              <a:rPr lang="zh-CN" altLang="en-US" sz="2400" dirty="0" smtClean="0"/>
              <a:t>算术平均滤波方法的原理是，对信号连续进行n次采样，以其算术平均值作为采样有效值。该方法对压力、流量等具有周期脉动特点的信号具有良好的滤波效果。采样次数n越大，滤波效果越好，但灵敏度也越低。为便于运算处理，常取n = 4、8、16。</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60" y="914466"/>
            <a:ext cx="4595076" cy="4800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5" name="文本框 4"/>
          <p:cNvSpPr txBox="1">
            <a:spLocks noChangeArrowheads="1"/>
          </p:cNvSpPr>
          <p:nvPr/>
        </p:nvSpPr>
        <p:spPr bwMode="auto">
          <a:xfrm>
            <a:off x="2971842" y="5867336"/>
            <a:ext cx="3003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图3-12 算术平均滤波流程图</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内容占位符 2"/>
          <p:cNvSpPr>
            <a:spLocks noGrp="1" noChangeArrowheads="1"/>
          </p:cNvSpPr>
          <p:nvPr>
            <p:ph idx="1"/>
          </p:nvPr>
        </p:nvSpPr>
        <p:spPr/>
        <p:txBody>
          <a:bodyPr/>
          <a:lstStyle/>
          <a:p>
            <a:pPr>
              <a:lnSpc>
                <a:spcPct val="200000"/>
              </a:lnSpc>
            </a:pPr>
            <a:r>
              <a:rPr lang="zh-CN" altLang="en-US" sz="2400" dirty="0" smtClean="0"/>
              <a:t>数字信号处理的数学方法分为</a:t>
            </a:r>
            <a:r>
              <a:rPr lang="zh-CN" altLang="en-US" sz="2400" dirty="0" smtClean="0">
                <a:solidFill>
                  <a:srgbClr val="FF0000"/>
                </a:solidFill>
              </a:rPr>
              <a:t>时域、频域和时频域</a:t>
            </a:r>
            <a:r>
              <a:rPr lang="zh-CN" altLang="en-US" sz="2400" dirty="0" smtClean="0"/>
              <a:t>三个方面。</a:t>
            </a:r>
          </a:p>
          <a:p>
            <a:pPr>
              <a:lnSpc>
                <a:spcPct val="200000"/>
              </a:lnSpc>
            </a:pPr>
            <a:r>
              <a:rPr lang="zh-CN" altLang="en-US" sz="2400" dirty="0" smtClean="0"/>
              <a:t>在时间域中对信号进行加工处理不涉及数学变换,主要是对时域信号本身进行分析或利用数理统计的方法来获得信号中的某些特征信息。</a:t>
            </a:r>
          </a:p>
          <a:p>
            <a:endParaRPr lang="zh-CN" altLang="en-US" sz="2400" dirty="0" smtClean="0"/>
          </a:p>
        </p:txBody>
      </p:sp>
      <p:sp>
        <p:nvSpPr>
          <p:cNvPr id="45057" name="标题 1"/>
          <p:cNvSpPr>
            <a:spLocks noGrp="1" noChangeArrowheads="1"/>
          </p:cNvSpPr>
          <p:nvPr>
            <p:ph type="title"/>
          </p:nvPr>
        </p:nvSpPr>
        <p:spPr>
          <a:xfrm>
            <a:off x="533506" y="762070"/>
            <a:ext cx="8076988" cy="731838"/>
          </a:xfrm>
        </p:spPr>
        <p:txBody>
          <a:bodyPr/>
          <a:lstStyle/>
          <a:p>
            <a:r>
              <a:rPr lang="zh-CN" altLang="en-US" sz="3600" smtClean="0"/>
              <a:t>3.2.2 小波变换在数字滤波中的应用</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内容占位符 2"/>
          <p:cNvSpPr>
            <a:spLocks noGrp="1" noChangeArrowheads="1"/>
          </p:cNvSpPr>
          <p:nvPr>
            <p:ph idx="1"/>
          </p:nvPr>
        </p:nvSpPr>
        <p:spPr>
          <a:xfrm>
            <a:off x="1143090" y="838268"/>
            <a:ext cx="7108825" cy="4637088"/>
          </a:xfrm>
        </p:spPr>
        <p:txBody>
          <a:bodyPr/>
          <a:lstStyle/>
          <a:p>
            <a:pPr>
              <a:lnSpc>
                <a:spcPct val="150000"/>
              </a:lnSpc>
            </a:pPr>
            <a:r>
              <a:rPr lang="zh-CN" altLang="en-US" sz="2400" dirty="0" smtClean="0"/>
              <a:t>频域方法就是利用离散傅里叶变换(DFT)将离散的时间信号序列转换到频域中去,得到信号的频谱。但是,傅里叶变换只适应于分析平稳信号,对非平稳信号无能为力。因此,有学者提出了时频分析的思想,即将信号转换到时间-频率二维平面上,处理后的信号不仅具有频率信息,而且具有时间信息。到目前为止,时频分析方法主要分为短时傅里叶变换、WVD（Wigner-Ville分布）和小波变换。</a:t>
            </a:r>
          </a:p>
          <a:p>
            <a:endParaRPr lang="zh-CN" altLang="en-US" sz="2400" dirty="0"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内容占位符 2"/>
          <p:cNvSpPr>
            <a:spLocks noGrp="1" noChangeArrowheads="1"/>
          </p:cNvSpPr>
          <p:nvPr>
            <p:ph idx="1"/>
          </p:nvPr>
        </p:nvSpPr>
        <p:spPr>
          <a:xfrm>
            <a:off x="1219288" y="914466"/>
            <a:ext cx="7108825" cy="4637088"/>
          </a:xfrm>
        </p:spPr>
        <p:txBody>
          <a:bodyPr/>
          <a:lstStyle/>
          <a:p>
            <a:pPr>
              <a:lnSpc>
                <a:spcPct val="200000"/>
              </a:lnSpc>
            </a:pPr>
            <a:r>
              <a:rPr lang="zh-CN" altLang="en-US" sz="2400" dirty="0" smtClean="0"/>
              <a:t>小波变换是克服其他信号处理技术缺陷的一种分析信号的方法。它可以描述信号时间(空间)和频率(尺度)域的局部特性。既能对高频段作细致的观察,也能对低频段作概貌观察。常用的小波函数有Haar、dbN、Meryer小波等。</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内容占位符 2"/>
          <p:cNvSpPr>
            <a:spLocks noGrp="1" noChangeArrowheads="1"/>
          </p:cNvSpPr>
          <p:nvPr>
            <p:ph idx="1"/>
          </p:nvPr>
        </p:nvSpPr>
        <p:spPr>
          <a:xfrm>
            <a:off x="1371684" y="990664"/>
            <a:ext cx="7108825" cy="4637088"/>
          </a:xfrm>
        </p:spPr>
        <p:txBody>
          <a:bodyPr/>
          <a:lstStyle/>
          <a:p>
            <a:pPr>
              <a:lnSpc>
                <a:spcPct val="120000"/>
              </a:lnSpc>
            </a:pPr>
            <a:r>
              <a:rPr lang="zh-CN" altLang="en-US" sz="2400" dirty="0" smtClean="0"/>
              <a:t>一般而言,将小波变换应用在一维信号滤波的过程可分为如下三个步骤:</a:t>
            </a:r>
          </a:p>
          <a:p>
            <a:pPr>
              <a:lnSpc>
                <a:spcPct val="120000"/>
              </a:lnSpc>
            </a:pPr>
            <a:r>
              <a:rPr lang="zh-CN" altLang="en-US" sz="2400" dirty="0" smtClean="0"/>
              <a:t>(1)信号的小波分解。选择一个小波并确定分解的层次,然后进行分解计算。</a:t>
            </a:r>
          </a:p>
          <a:p>
            <a:pPr>
              <a:lnSpc>
                <a:spcPct val="120000"/>
              </a:lnSpc>
            </a:pPr>
            <a:r>
              <a:rPr lang="zh-CN" altLang="en-US" sz="2400" dirty="0" smtClean="0"/>
              <a:t>(2)小波分解高频系数的阈值量化。对各个分解尺度下的高频系数选择一个阈值进行阈值量化处理。</a:t>
            </a:r>
          </a:p>
          <a:p>
            <a:pPr>
              <a:lnSpc>
                <a:spcPct val="120000"/>
              </a:lnSpc>
            </a:pPr>
            <a:r>
              <a:rPr lang="zh-CN" altLang="en-US" sz="2400" dirty="0" smtClean="0"/>
              <a:t>(3)一维小波重构。根据小波分解的底层低频系数和各层高频系数进行以为小波重构。</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内容占位符 2"/>
          <p:cNvSpPr>
            <a:spLocks noGrp="1" noChangeArrowheads="1"/>
          </p:cNvSpPr>
          <p:nvPr>
            <p:ph idx="1"/>
          </p:nvPr>
        </p:nvSpPr>
        <p:spPr>
          <a:xfrm>
            <a:off x="1295486" y="914466"/>
            <a:ext cx="7108825" cy="4637088"/>
          </a:xfrm>
        </p:spPr>
        <p:txBody>
          <a:bodyPr/>
          <a:lstStyle/>
          <a:p>
            <a:pPr>
              <a:lnSpc>
                <a:spcPct val="150000"/>
              </a:lnSpc>
            </a:pPr>
            <a:r>
              <a:rPr lang="zh-CN" altLang="en-US" sz="2400" dirty="0" smtClean="0"/>
              <a:t>小波函数都具有多分辨分析的特点,对不同的目的以及各种信号的具体形式,应适当地选择基本小波函数。</a:t>
            </a:r>
          </a:p>
          <a:p>
            <a:pPr>
              <a:lnSpc>
                <a:spcPct val="150000"/>
              </a:lnSpc>
            </a:pPr>
            <a:endParaRPr lang="zh-CN" altLang="en-US" sz="2400" dirty="0" smtClean="0"/>
          </a:p>
          <a:p>
            <a:pPr>
              <a:lnSpc>
                <a:spcPct val="150000"/>
              </a:lnSpc>
            </a:pPr>
            <a:r>
              <a:rPr lang="zh-CN" altLang="en-US" sz="2400" dirty="0" smtClean="0"/>
              <a:t>由于传感器根据振动强弱和周期会有不同幅度和频率的变化,采用不同N值的Daubechles小波,可以得到不同的处理效果。N越大,其滤波器的长度越长,滤波性能越好,但信号处理的时延也越长,即时域定位性变差。</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内容占位符 2"/>
          <p:cNvSpPr>
            <a:spLocks noGrp="1" noChangeArrowheads="1"/>
          </p:cNvSpPr>
          <p:nvPr>
            <p:ph idx="1"/>
          </p:nvPr>
        </p:nvSpPr>
        <p:spPr/>
        <p:txBody>
          <a:bodyPr/>
          <a:lstStyle/>
          <a:p>
            <a:r>
              <a:rPr lang="en-US" altLang="zh-CN" sz="2400" smtClean="0"/>
              <a:t>3.1.1</a:t>
            </a:r>
            <a:r>
              <a:rPr lang="zh-CN" altLang="en-US" sz="2400" smtClean="0"/>
              <a:t>常用传感器</a:t>
            </a:r>
          </a:p>
          <a:p>
            <a:r>
              <a:rPr lang="en-US" altLang="zh-CN" sz="2400" smtClean="0"/>
              <a:t>3.1.2</a:t>
            </a:r>
            <a:r>
              <a:rPr lang="zh-CN" altLang="en-US" sz="2400" smtClean="0"/>
              <a:t>特殊传感器</a:t>
            </a:r>
          </a:p>
          <a:p>
            <a:r>
              <a:rPr lang="en-US" altLang="zh-CN" sz="2400" smtClean="0"/>
              <a:t>3.1.3</a:t>
            </a:r>
            <a:r>
              <a:rPr lang="zh-CN" altLang="en-US" sz="2400" smtClean="0"/>
              <a:t>传感器应用实例</a:t>
            </a:r>
          </a:p>
          <a:p>
            <a:endParaRPr lang="zh-CN" altLang="en-US" smtClean="0"/>
          </a:p>
        </p:txBody>
      </p:sp>
      <p:sp>
        <p:nvSpPr>
          <p:cNvPr id="6145" name="标题 1"/>
          <p:cNvSpPr>
            <a:spLocks noGrp="1" noChangeArrowheads="1"/>
          </p:cNvSpPr>
          <p:nvPr>
            <p:ph type="title"/>
          </p:nvPr>
        </p:nvSpPr>
        <p:spPr/>
        <p:txBody>
          <a:bodyPr/>
          <a:lstStyle/>
          <a:p>
            <a:r>
              <a:rPr lang="zh-CN" altLang="en-US" sz="3600" smtClean="0"/>
              <a:t>3.1 机器人的传感器</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0037" y="838268"/>
            <a:ext cx="6755388" cy="4419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9" name="文本框 4"/>
          <p:cNvSpPr txBox="1">
            <a:spLocks noChangeArrowheads="1"/>
          </p:cNvSpPr>
          <p:nvPr/>
        </p:nvSpPr>
        <p:spPr bwMode="auto">
          <a:xfrm>
            <a:off x="3092450" y="5751513"/>
            <a:ext cx="32305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图</a:t>
            </a:r>
            <a:r>
              <a:rPr lang="en-US" altLang="zh-CN"/>
              <a:t>3-13 </a:t>
            </a:r>
            <a:r>
              <a:rPr lang="zh-CN" altLang="en-US"/>
              <a:t>小波变换基函数示意图</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内容占位符 2"/>
          <p:cNvSpPr>
            <a:spLocks noGrp="1" noChangeArrowheads="1"/>
          </p:cNvSpPr>
          <p:nvPr>
            <p:ph idx="1"/>
          </p:nvPr>
        </p:nvSpPr>
        <p:spPr/>
        <p:txBody>
          <a:bodyPr/>
          <a:lstStyle/>
          <a:p>
            <a:r>
              <a:rPr lang="en-US" altLang="zh-CN" smtClean="0"/>
              <a:t>3.3.1</a:t>
            </a:r>
            <a:r>
              <a:rPr lang="zh-CN" altLang="en-US" smtClean="0"/>
              <a:t>机器视觉的组成</a:t>
            </a:r>
          </a:p>
          <a:p>
            <a:r>
              <a:rPr lang="en-US" altLang="zh-CN" smtClean="0"/>
              <a:t>3.3.2</a:t>
            </a:r>
            <a:r>
              <a:rPr lang="zh-CN" altLang="en-US" smtClean="0"/>
              <a:t>机器视觉的工作原理</a:t>
            </a:r>
          </a:p>
          <a:p>
            <a:r>
              <a:rPr lang="en-US" altLang="zh-CN" smtClean="0"/>
              <a:t>3.3.3</a:t>
            </a:r>
            <a:r>
              <a:rPr lang="zh-CN" altLang="en-US" smtClean="0"/>
              <a:t>机器视觉应用实例</a:t>
            </a:r>
          </a:p>
          <a:p>
            <a:endParaRPr lang="zh-CN" altLang="en-US" smtClean="0"/>
          </a:p>
        </p:txBody>
      </p:sp>
      <p:sp>
        <p:nvSpPr>
          <p:cNvPr id="51201" name="标题 1"/>
          <p:cNvSpPr>
            <a:spLocks noGrp="1" noChangeArrowheads="1"/>
          </p:cNvSpPr>
          <p:nvPr>
            <p:ph type="title"/>
          </p:nvPr>
        </p:nvSpPr>
        <p:spPr/>
        <p:txBody>
          <a:bodyPr/>
          <a:lstStyle/>
          <a:p>
            <a:r>
              <a:rPr lang="en-US" altLang="zh-CN" sz="3600" smtClean="0"/>
              <a:t>3.3 </a:t>
            </a:r>
            <a:r>
              <a:rPr lang="zh-CN" altLang="en-US" sz="3600" smtClean="0"/>
              <a:t>机器视觉</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内容占位符 2"/>
          <p:cNvSpPr>
            <a:spLocks noGrp="1" noChangeArrowheads="1"/>
          </p:cNvSpPr>
          <p:nvPr>
            <p:ph idx="1"/>
          </p:nvPr>
        </p:nvSpPr>
        <p:spPr/>
        <p:txBody>
          <a:bodyPr/>
          <a:lstStyle/>
          <a:p>
            <a:pPr>
              <a:lnSpc>
                <a:spcPct val="200000"/>
              </a:lnSpc>
            </a:pPr>
            <a:r>
              <a:rPr lang="zh-CN" altLang="en-US" sz="2400" dirty="0" smtClean="0"/>
              <a:t>从原理上机器视觉系统主要由三部分组成：图像的采集、图像的处理和分析、输出或显示。一个典型的机器视觉系统应该包括光源、光学系统、图像捕捉系统、图像数字化模块、数字图像处理模块、智能判断决策模块和机械控制执行模块，如图3-1</a:t>
            </a:r>
            <a:r>
              <a:rPr lang="en-US" altLang="zh-CN" sz="2400" dirty="0" smtClean="0"/>
              <a:t>4</a:t>
            </a:r>
            <a:r>
              <a:rPr lang="zh-CN" altLang="en-US" sz="2400" dirty="0" smtClean="0"/>
              <a:t>所示</a:t>
            </a:r>
          </a:p>
        </p:txBody>
      </p:sp>
      <p:sp>
        <p:nvSpPr>
          <p:cNvPr id="52225" name="标题 1"/>
          <p:cNvSpPr>
            <a:spLocks noGrp="1" noChangeArrowheads="1"/>
          </p:cNvSpPr>
          <p:nvPr>
            <p:ph type="title"/>
          </p:nvPr>
        </p:nvSpPr>
        <p:spPr/>
        <p:txBody>
          <a:bodyPr/>
          <a:lstStyle/>
          <a:p>
            <a:r>
              <a:rPr lang="en-US" altLang="zh-CN" sz="3600" smtClean="0"/>
              <a:t>3.3.1</a:t>
            </a:r>
            <a:r>
              <a:rPr lang="zh-CN" altLang="en-US" sz="3600" smtClean="0"/>
              <a:t>机器视觉的组成</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7606" y="3098044"/>
            <a:ext cx="5310188" cy="2133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1"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7606" y="762070"/>
            <a:ext cx="5310188" cy="223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2" name="文本框 3"/>
          <p:cNvSpPr txBox="1">
            <a:spLocks noChangeArrowheads="1"/>
          </p:cNvSpPr>
          <p:nvPr/>
        </p:nvSpPr>
        <p:spPr bwMode="auto">
          <a:xfrm>
            <a:off x="2590852" y="5333950"/>
            <a:ext cx="3479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图 3-13 典型机器视觉应用系统</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内容占位符 2"/>
          <p:cNvSpPr>
            <a:spLocks noGrp="1"/>
          </p:cNvSpPr>
          <p:nvPr>
            <p:ph idx="1"/>
          </p:nvPr>
        </p:nvSpPr>
        <p:spPr>
          <a:xfrm>
            <a:off x="1143090" y="914466"/>
            <a:ext cx="7108825" cy="4637088"/>
          </a:xfrm>
        </p:spPr>
        <p:txBody>
          <a:bodyPr/>
          <a:lstStyle/>
          <a:p>
            <a:r>
              <a:rPr lang="zh-CN" altLang="en-US" sz="2400" noProof="1"/>
              <a:t>机器视觉应用系统的关键技术主要体现在光源照明、光学镜头、摄像机（CCD） 、图像采集卡、图像信号处理以及执行机构等。以下分别就各方面展开论述。</a:t>
            </a:r>
          </a:p>
          <a:p>
            <a:endParaRPr lang="zh-CN" altLang="en-US" sz="2400" noProof="1"/>
          </a:p>
          <a:p>
            <a:pPr marL="0" indent="0">
              <a:buFont typeface="Wingdings" pitchFamily="2" charset="2"/>
              <a:buNone/>
            </a:pPr>
            <a:r>
              <a:rPr lang="zh-CN" altLang="en-US" sz="2400" noProof="1"/>
              <a:t>（1）光源照明技术</a:t>
            </a:r>
          </a:p>
          <a:p>
            <a:pPr marL="0" indent="0">
              <a:buFont typeface="Wingdings" pitchFamily="2" charset="2"/>
              <a:buNone/>
            </a:pPr>
            <a:r>
              <a:rPr lang="zh-CN" altLang="en-US" sz="2400" noProof="1"/>
              <a:t>机器视觉应用系统中一般使用透射光和反射光。对于反射光情况，应充分考虑光源和光学镜头的相对位置、物体表面的纹理、物体的几何形状等要素。常用光源类型有卤素灯、荧光灯和LED光源等，其主要性能的比较见表3-3。</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86" y="1828842"/>
            <a:ext cx="6180137" cy="254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299" name="文本框 4"/>
          <p:cNvSpPr txBox="1">
            <a:spLocks noChangeArrowheads="1"/>
          </p:cNvSpPr>
          <p:nvPr/>
        </p:nvSpPr>
        <p:spPr bwMode="auto">
          <a:xfrm>
            <a:off x="2714625" y="1219258"/>
            <a:ext cx="30527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表 3-3 各种光源性能比较</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内容占位符 2"/>
          <p:cNvSpPr>
            <a:spLocks noGrp="1" noChangeArrowheads="1"/>
          </p:cNvSpPr>
          <p:nvPr>
            <p:ph idx="1"/>
          </p:nvPr>
        </p:nvSpPr>
        <p:spPr>
          <a:xfrm>
            <a:off x="152516" y="990664"/>
            <a:ext cx="8915166" cy="4637088"/>
          </a:xfrm>
        </p:spPr>
        <p:txBody>
          <a:bodyPr/>
          <a:lstStyle/>
          <a:p>
            <a:r>
              <a:rPr lang="zh-CN" altLang="en-US" sz="2400" smtClean="0"/>
              <a:t>（2）光学镜头</a:t>
            </a:r>
          </a:p>
          <a:p>
            <a:r>
              <a:rPr lang="zh-CN" altLang="en-US" sz="2400" smtClean="0"/>
              <a:t>光学镜头成像质量优劣程度可以用像差的大小来衡量，常见的像差有球差、彗差、像散、场曲、畸变、色差等六种。在选用镜头时需要考虑以下问题：</a:t>
            </a:r>
          </a:p>
          <a:p>
            <a:r>
              <a:rPr lang="en-US" altLang="zh-CN" sz="2400" smtClean="0"/>
              <a:t>1.在选用镜头时要考虑就是该镜头的成像面与所用的CCD相机是否匹配。</a:t>
            </a:r>
          </a:p>
          <a:p>
            <a:r>
              <a:rPr lang="en-US" altLang="zh-CN" sz="2400" smtClean="0"/>
              <a:t>2.焦距、视角、工作距离、视野焦距是镜头到成像面的距离；视角是视线的角度，也就是镜头能看多宽；工作距离是镜头的最下端到景物之间的距离；视野是镜头所能够覆盖的有效工作区域。</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内容占位符 2"/>
          <p:cNvSpPr>
            <a:spLocks noGrp="1" noChangeArrowheads="1"/>
          </p:cNvSpPr>
          <p:nvPr>
            <p:ph idx="1"/>
          </p:nvPr>
        </p:nvSpPr>
        <p:spPr>
          <a:xfrm>
            <a:off x="0" y="1600200"/>
            <a:ext cx="9144000" cy="4637088"/>
          </a:xfrm>
        </p:spPr>
        <p:txBody>
          <a:bodyPr/>
          <a:lstStyle/>
          <a:p>
            <a:r>
              <a:rPr lang="zh-CN" altLang="en-US" sz="2400" dirty="0" smtClean="0"/>
              <a:t>●双目视觉的信息获取</a:t>
            </a:r>
          </a:p>
          <a:p>
            <a:pPr>
              <a:lnSpc>
                <a:spcPct val="200000"/>
              </a:lnSpc>
            </a:pPr>
            <a:r>
              <a:rPr lang="zh-CN" altLang="en-US" sz="2400" dirty="0" smtClean="0"/>
              <a:t>它是由不同位置的两台摄像机经过移动或旋转拍摄同一幅场景，获得图像信息，通过计算机计算空间点在两幅图像中的视差，可以得到该物体的深度信息，获得该点的坐标，即</a:t>
            </a:r>
            <a:r>
              <a:rPr lang="zh-CN" altLang="en-US" sz="2400" dirty="0" smtClean="0">
                <a:solidFill>
                  <a:srgbClr val="FF0000"/>
                </a:solidFill>
              </a:rPr>
              <a:t>视差原理</a:t>
            </a:r>
            <a:r>
              <a:rPr lang="zh-CN" altLang="en-US" sz="2400" dirty="0" smtClean="0"/>
              <a:t>。下文将以双目视觉为例来重点讲解机器视觉的工作原理。</a:t>
            </a:r>
          </a:p>
        </p:txBody>
      </p:sp>
      <p:sp>
        <p:nvSpPr>
          <p:cNvPr id="57345" name="标题 1"/>
          <p:cNvSpPr>
            <a:spLocks noGrp="1" noChangeArrowheads="1"/>
          </p:cNvSpPr>
          <p:nvPr>
            <p:ph type="title"/>
          </p:nvPr>
        </p:nvSpPr>
        <p:spPr>
          <a:xfrm>
            <a:off x="23163" y="609674"/>
            <a:ext cx="7086600" cy="731838"/>
          </a:xfrm>
        </p:spPr>
        <p:txBody>
          <a:bodyPr/>
          <a:lstStyle/>
          <a:p>
            <a:r>
              <a:rPr lang="en-US" altLang="zh-CN" sz="3600" smtClean="0"/>
              <a:t>3.3.2 机器视觉的工作原理</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1525" y="1061688"/>
            <a:ext cx="4474651" cy="306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1" name="文本框 4"/>
          <p:cNvSpPr txBox="1">
            <a:spLocks noChangeArrowheads="1"/>
          </p:cNvSpPr>
          <p:nvPr/>
        </p:nvSpPr>
        <p:spPr bwMode="auto">
          <a:xfrm>
            <a:off x="1524080" y="4182657"/>
            <a:ext cx="3225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图3-1</a:t>
            </a:r>
            <a:r>
              <a:rPr lang="en-US" altLang="zh-CN"/>
              <a:t>5</a:t>
            </a:r>
            <a:r>
              <a:rPr lang="zh-CN" altLang="en-US"/>
              <a:t> 双目视觉系统原理图</a:t>
            </a:r>
          </a:p>
        </p:txBody>
      </p:sp>
      <p:sp>
        <p:nvSpPr>
          <p:cNvPr id="58372" name="文本框 5"/>
          <p:cNvSpPr txBox="1">
            <a:spLocks noChangeArrowheads="1"/>
          </p:cNvSpPr>
          <p:nvPr/>
        </p:nvSpPr>
        <p:spPr bwMode="auto">
          <a:xfrm>
            <a:off x="5246176" y="1051719"/>
            <a:ext cx="3597275" cy="393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图中Ol和Or是双目视觉系统的两个摄像头，P是特测目标点，左右两个摄像头的光轴平行，间距是T，焦距都是f。对于空间任一一点P，通过摄像机Ol观察，看到它在摄像机Ol上的成像点为P1，X轴上的坐标为Xl，但无法由P的位置得到P1的位置。实际上，在OlP连线上任一点都是P1。所以如果同时用Ol和Or这两个摄像机观察P点，由于空间P既在直线OlP1上，又在直线OrP2上，所以P点是两直线OlP1和OrP2的交点，换句话说，P点的三维位置是唯一确定的。</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9395" name="对象 5"/>
          <p:cNvGraphicFramePr>
            <a:graphicFrameLocks/>
          </p:cNvGraphicFramePr>
          <p:nvPr>
            <p:extLst>
              <p:ext uri="{D42A27DB-BD31-4B8C-83A1-F6EECF244321}">
                <p14:modId xmlns:p14="http://schemas.microsoft.com/office/powerpoint/2010/main" val="3602393815"/>
              </p:ext>
            </p:extLst>
          </p:nvPr>
        </p:nvGraphicFramePr>
        <p:xfrm>
          <a:off x="1676476" y="885036"/>
          <a:ext cx="1889125" cy="436562"/>
        </p:xfrm>
        <a:graphic>
          <a:graphicData uri="http://schemas.openxmlformats.org/presentationml/2006/ole">
            <mc:AlternateContent xmlns:mc="http://schemas.openxmlformats.org/markup-compatibility/2006">
              <mc:Choice xmlns:v="urn:schemas-microsoft-com:vml" Requires="v">
                <p:oleObj spid="_x0000_s59446" name="公式" r:id="rId3" imgW="927000" imgH="203040" progId="Equation.3">
                  <p:embed/>
                </p:oleObj>
              </mc:Choice>
              <mc:Fallback>
                <p:oleObj name="公式" r:id="rId3" imgW="927000" imgH="203040" progId="Equation.3">
                  <p:embed/>
                  <p:pic>
                    <p:nvPicPr>
                      <p:cNvPr id="0" name="对象 5"/>
                      <p:cNvPicPr>
                        <a:picLocks noChangeArrowheads="1"/>
                      </p:cNvPicPr>
                      <p:nvPr/>
                    </p:nvPicPr>
                    <p:blipFill>
                      <a:blip r:embed="rId4"/>
                      <a:srcRect/>
                      <a:stretch>
                        <a:fillRect/>
                      </a:stretch>
                    </p:blipFill>
                    <p:spPr bwMode="auto">
                      <a:xfrm>
                        <a:off x="1676476" y="885036"/>
                        <a:ext cx="1889125"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9396" name="对象 7"/>
          <p:cNvGraphicFramePr>
            <a:graphicFrameLocks/>
          </p:cNvGraphicFramePr>
          <p:nvPr>
            <p:extLst>
              <p:ext uri="{D42A27DB-BD31-4B8C-83A1-F6EECF244321}">
                <p14:modId xmlns:p14="http://schemas.microsoft.com/office/powerpoint/2010/main" val="677373763"/>
              </p:ext>
            </p:extLst>
          </p:nvPr>
        </p:nvGraphicFramePr>
        <p:xfrm>
          <a:off x="914496" y="1547812"/>
          <a:ext cx="3962296" cy="792163"/>
        </p:xfrm>
        <a:graphic>
          <a:graphicData uri="http://schemas.openxmlformats.org/presentationml/2006/ole">
            <mc:AlternateContent xmlns:mc="http://schemas.openxmlformats.org/markup-compatibility/2006">
              <mc:Choice xmlns:v="urn:schemas-microsoft-com:vml" Requires="v">
                <p:oleObj spid="_x0000_s59447" r:id="rId5" imgW="1735560" imgH="653400" progId="Equation.3">
                  <p:embed/>
                </p:oleObj>
              </mc:Choice>
              <mc:Fallback>
                <p:oleObj r:id="rId5" imgW="1735560" imgH="653400" progId="Equation.3">
                  <p:embed/>
                  <p:pic>
                    <p:nvPicPr>
                      <p:cNvPr id="0" name="对象 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96" y="1547812"/>
                        <a:ext cx="3962296" cy="792163"/>
                      </a:xfrm>
                      <a:prstGeom prst="rect">
                        <a:avLst/>
                      </a:prstGeom>
                      <a:noFill/>
                      <a:ln>
                        <a:noFill/>
                      </a:ln>
                      <a:extLst/>
                    </p:spPr>
                  </p:pic>
                </p:oleObj>
              </mc:Fallback>
            </mc:AlternateContent>
          </a:graphicData>
        </a:graphic>
      </p:graphicFrame>
      <p:graphicFrame>
        <p:nvGraphicFramePr>
          <p:cNvPr id="59397" name="对象 9"/>
          <p:cNvGraphicFramePr>
            <a:graphicFrameLocks/>
          </p:cNvGraphicFramePr>
          <p:nvPr>
            <p:extLst>
              <p:ext uri="{D42A27DB-BD31-4B8C-83A1-F6EECF244321}">
                <p14:modId xmlns:p14="http://schemas.microsoft.com/office/powerpoint/2010/main" val="3273325315"/>
              </p:ext>
            </p:extLst>
          </p:nvPr>
        </p:nvGraphicFramePr>
        <p:xfrm>
          <a:off x="1257387" y="2743218"/>
          <a:ext cx="3276514" cy="766763"/>
        </p:xfrm>
        <a:graphic>
          <a:graphicData uri="http://schemas.openxmlformats.org/presentationml/2006/ole">
            <mc:AlternateContent xmlns:mc="http://schemas.openxmlformats.org/markup-compatibility/2006">
              <mc:Choice xmlns:v="urn:schemas-microsoft-com:vml" Requires="v">
                <p:oleObj spid="_x0000_s59448" r:id="rId7" imgW="1845360" imgH="549360" progId="Equation.3">
                  <p:embed/>
                </p:oleObj>
              </mc:Choice>
              <mc:Fallback>
                <p:oleObj r:id="rId7" imgW="1845360" imgH="549360" progId="Equation.3">
                  <p:embed/>
                  <p:pic>
                    <p:nvPicPr>
                      <p:cNvPr id="0" name="对象 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57387" y="2743218"/>
                        <a:ext cx="3276514" cy="766763"/>
                      </a:xfrm>
                      <a:prstGeom prst="rect">
                        <a:avLst/>
                      </a:prstGeom>
                      <a:noFill/>
                      <a:ln>
                        <a:noFill/>
                      </a:ln>
                      <a:extLst/>
                    </p:spPr>
                  </p:pic>
                </p:oleObj>
              </mc:Fallback>
            </mc:AlternateContent>
          </a:graphicData>
        </a:graphic>
      </p:graphicFrame>
      <p:sp>
        <p:nvSpPr>
          <p:cNvPr id="2" name="矩形 1"/>
          <p:cNvSpPr/>
          <p:nvPr/>
        </p:nvSpPr>
        <p:spPr>
          <a:xfrm>
            <a:off x="3669507" y="952266"/>
            <a:ext cx="1210588" cy="369332"/>
          </a:xfrm>
          <a:prstGeom prst="rect">
            <a:avLst/>
          </a:prstGeom>
        </p:spPr>
        <p:txBody>
          <a:bodyPr wrap="none">
            <a:spAutoFit/>
          </a:bodyPr>
          <a:lstStyle/>
          <a:p>
            <a:r>
              <a:rPr lang="zh-CN" altLang="en-US"/>
              <a:t>（式</a:t>
            </a:r>
            <a:r>
              <a:rPr lang="en-US" altLang="zh-CN"/>
              <a:t>3-1</a:t>
            </a:r>
            <a:r>
              <a:rPr lang="zh-CN" altLang="en-US"/>
              <a:t>）</a:t>
            </a:r>
          </a:p>
        </p:txBody>
      </p:sp>
      <p:sp>
        <p:nvSpPr>
          <p:cNvPr id="3" name="矩形 2"/>
          <p:cNvSpPr/>
          <p:nvPr/>
        </p:nvSpPr>
        <p:spPr>
          <a:xfrm>
            <a:off x="4783153" y="1759227"/>
            <a:ext cx="1274708" cy="369332"/>
          </a:xfrm>
          <a:prstGeom prst="rect">
            <a:avLst/>
          </a:prstGeom>
        </p:spPr>
        <p:txBody>
          <a:bodyPr wrap="none">
            <a:spAutoFit/>
          </a:bodyPr>
          <a:lstStyle/>
          <a:p>
            <a:r>
              <a:rPr lang="zh-CN" altLang="en-US"/>
              <a:t> （式</a:t>
            </a:r>
            <a:r>
              <a:rPr lang="en-US" altLang="zh-CN"/>
              <a:t>3-2</a:t>
            </a:r>
            <a:r>
              <a:rPr lang="zh-CN" altLang="en-US"/>
              <a:t>）</a:t>
            </a:r>
          </a:p>
        </p:txBody>
      </p:sp>
      <p:sp>
        <p:nvSpPr>
          <p:cNvPr id="4" name="矩形 3"/>
          <p:cNvSpPr/>
          <p:nvPr/>
        </p:nvSpPr>
        <p:spPr>
          <a:xfrm>
            <a:off x="4527265" y="2941933"/>
            <a:ext cx="1274708" cy="369332"/>
          </a:xfrm>
          <a:prstGeom prst="rect">
            <a:avLst/>
          </a:prstGeom>
        </p:spPr>
        <p:txBody>
          <a:bodyPr wrap="none">
            <a:spAutoFit/>
          </a:bodyPr>
          <a:lstStyle/>
          <a:p>
            <a:r>
              <a:rPr lang="zh-CN" altLang="en-US"/>
              <a:t> （式</a:t>
            </a:r>
            <a:r>
              <a:rPr lang="en-US" altLang="zh-CN"/>
              <a:t>3-3</a:t>
            </a:r>
            <a:r>
              <a:rPr lang="zh-CN" altLang="en-US"/>
              <a:t>）</a:t>
            </a:r>
          </a:p>
        </p:txBody>
      </p:sp>
      <p:sp>
        <p:nvSpPr>
          <p:cNvPr id="5" name="矩形 4"/>
          <p:cNvSpPr/>
          <p:nvPr/>
        </p:nvSpPr>
        <p:spPr>
          <a:xfrm>
            <a:off x="228714" y="4000189"/>
            <a:ext cx="8915286" cy="830997"/>
          </a:xfrm>
          <a:prstGeom prst="rect">
            <a:avLst/>
          </a:prstGeom>
        </p:spPr>
        <p:txBody>
          <a:bodyPr wrap="square">
            <a:spAutoFit/>
          </a:bodyPr>
          <a:lstStyle/>
          <a:p>
            <a:r>
              <a:rPr lang="zh-CN" altLang="en-US" sz="2400"/>
              <a:t>由式</a:t>
            </a:r>
            <a:r>
              <a:rPr lang="en-US" altLang="zh-CN" sz="2400"/>
              <a:t>3-3</a:t>
            </a:r>
            <a:r>
              <a:rPr lang="zh-CN" altLang="en-US" sz="2400"/>
              <a:t>可知，视差与深度成反比关系。当深度一致时，深度也一样。</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内容占位符 2"/>
          <p:cNvSpPr>
            <a:spLocks noGrp="1" noChangeArrowheads="1"/>
          </p:cNvSpPr>
          <p:nvPr>
            <p:ph idx="1"/>
          </p:nvPr>
        </p:nvSpPr>
        <p:spPr>
          <a:xfrm>
            <a:off x="1219288" y="1447852"/>
            <a:ext cx="7108825" cy="4637088"/>
          </a:xfrm>
        </p:spPr>
        <p:txBody>
          <a:bodyPr/>
          <a:lstStyle/>
          <a:p>
            <a:r>
              <a:rPr lang="zh-CN" altLang="en-US" sz="2800" smtClean="0"/>
              <a:t>机器人传感器选择的一般要求如下：</a:t>
            </a:r>
          </a:p>
          <a:p>
            <a:r>
              <a:rPr lang="zh-CN" altLang="en-US" sz="2800" smtClean="0"/>
              <a:t>（1）精度高、重复性好</a:t>
            </a:r>
          </a:p>
          <a:p>
            <a:r>
              <a:rPr lang="zh-CN" altLang="en-US" sz="2800" smtClean="0"/>
              <a:t>（2）稳定性和可靠性好</a:t>
            </a:r>
          </a:p>
          <a:p>
            <a:r>
              <a:rPr lang="zh-CN" altLang="en-US" sz="2800" smtClean="0"/>
              <a:t>（3）抗干扰能力强</a:t>
            </a:r>
          </a:p>
          <a:p>
            <a:r>
              <a:rPr lang="zh-CN" altLang="en-US" sz="2800" smtClean="0"/>
              <a:t>（4）重量轻、体积小、安装方便</a:t>
            </a:r>
          </a:p>
        </p:txBody>
      </p:sp>
      <p:sp>
        <p:nvSpPr>
          <p:cNvPr id="7169" name="标题 1"/>
          <p:cNvSpPr>
            <a:spLocks noGrp="1" noChangeArrowheads="1"/>
          </p:cNvSpPr>
          <p:nvPr>
            <p:ph type="title"/>
          </p:nvPr>
        </p:nvSpPr>
        <p:spPr>
          <a:xfrm>
            <a:off x="16581" y="609674"/>
            <a:ext cx="7086600" cy="731838"/>
          </a:xfrm>
        </p:spPr>
        <p:txBody>
          <a:bodyPr/>
          <a:lstStyle/>
          <a:p>
            <a:r>
              <a:rPr lang="en-US" altLang="zh-CN" sz="3200" smtClean="0">
                <a:sym typeface="宋体" pitchFamily="2" charset="-122"/>
              </a:rPr>
              <a:t>3.1.1</a:t>
            </a:r>
            <a:r>
              <a:rPr lang="zh-CN" altLang="en-US" sz="3200" smtClean="0">
                <a:sym typeface="宋体" pitchFamily="2" charset="-122"/>
              </a:rPr>
              <a:t>常用传感器</a:t>
            </a:r>
            <a:endParaRPr lang="zh-CN" altLang="en-US" sz="3200"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内容占位符 2"/>
          <p:cNvSpPr>
            <a:spLocks noGrp="1" noChangeArrowheads="1"/>
          </p:cNvSpPr>
          <p:nvPr>
            <p:ph idx="1"/>
          </p:nvPr>
        </p:nvSpPr>
        <p:spPr>
          <a:xfrm>
            <a:off x="152516" y="838268"/>
            <a:ext cx="8991484" cy="4637088"/>
          </a:xfrm>
        </p:spPr>
        <p:txBody>
          <a:bodyPr/>
          <a:lstStyle/>
          <a:p>
            <a:r>
              <a:rPr lang="zh-CN" altLang="en-US" sz="2400" smtClean="0"/>
              <a:t>●双目视觉的信息处理</a:t>
            </a:r>
          </a:p>
          <a:p>
            <a:r>
              <a:rPr lang="zh-CN" altLang="en-US" sz="2400" smtClean="0"/>
              <a:t>基于双目视觉系统的障碍物检测通常按以下的步骤进行处理：</a:t>
            </a:r>
          </a:p>
          <a:p>
            <a:r>
              <a:rPr lang="zh-CN" altLang="en-US" sz="2400" smtClean="0"/>
              <a:t>（1）图像采集：双目视觉系统利用两个摄像头从不同的角度同时拍摄照片，获得待处理的图片。</a:t>
            </a:r>
          </a:p>
          <a:p>
            <a:r>
              <a:rPr lang="zh-CN" altLang="en-US" sz="2400" smtClean="0"/>
              <a:t>（2）图像分割：通过阈值法、边缘法、区域法等图像分割方法将目标从图像背景中分离出来，本文主要讲述阈值法分割。</a:t>
            </a:r>
          </a:p>
          <a:p>
            <a:r>
              <a:rPr lang="zh-CN" altLang="en-US" sz="2400" smtClean="0"/>
              <a:t>（3）目标匹配：图像分割后，对多幅图片进行同名点匹配，从匹配结果中可以获得同一个目标在多幅图片上的视差，最后计算出该目标的实际坐标。</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6463" y="914466"/>
            <a:ext cx="4773613" cy="446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3" name="文本框 4"/>
          <p:cNvSpPr txBox="1">
            <a:spLocks noChangeArrowheads="1"/>
          </p:cNvSpPr>
          <p:nvPr/>
        </p:nvSpPr>
        <p:spPr bwMode="auto">
          <a:xfrm>
            <a:off x="3048040" y="5486346"/>
            <a:ext cx="36195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图3-15 双目视觉系统处理流程图</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内容占位符 2"/>
          <p:cNvSpPr>
            <a:spLocks noGrp="1" noChangeArrowheads="1"/>
          </p:cNvSpPr>
          <p:nvPr>
            <p:ph idx="1"/>
          </p:nvPr>
        </p:nvSpPr>
        <p:spPr>
          <a:xfrm>
            <a:off x="76318" y="990664"/>
            <a:ext cx="9067682" cy="4637088"/>
          </a:xfrm>
        </p:spPr>
        <p:txBody>
          <a:bodyPr/>
          <a:lstStyle/>
          <a:p>
            <a:pPr>
              <a:lnSpc>
                <a:spcPct val="150000"/>
              </a:lnSpc>
            </a:pPr>
            <a:r>
              <a:rPr lang="zh-CN" altLang="en-US" sz="2400" dirty="0" smtClean="0"/>
              <a:t>a.图像采集：</a:t>
            </a:r>
          </a:p>
          <a:p>
            <a:pPr>
              <a:lnSpc>
                <a:spcPct val="150000"/>
              </a:lnSpc>
            </a:pPr>
            <a:r>
              <a:rPr lang="zh-CN" altLang="en-US" sz="2400" dirty="0" smtClean="0"/>
              <a:t>图像采集是图像信息处理的第一个步骤，此步骤要为图像分割、图像匹配和深度计算提供分析和处理的对象。</a:t>
            </a:r>
          </a:p>
          <a:p>
            <a:pPr>
              <a:lnSpc>
                <a:spcPct val="150000"/>
              </a:lnSpc>
            </a:pPr>
            <a:r>
              <a:rPr lang="zh-CN" altLang="en-US" sz="2400" dirty="0" smtClean="0"/>
              <a:t>图像采集用的摄像头分为电子管式摄像头和固体器件摄像头两种，目前普遍采用CCD（Charged Couple Device）摄像头。</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内容占位符 2"/>
          <p:cNvSpPr>
            <a:spLocks noGrp="1" noChangeArrowheads="1"/>
          </p:cNvSpPr>
          <p:nvPr>
            <p:ph idx="1"/>
          </p:nvPr>
        </p:nvSpPr>
        <p:spPr>
          <a:xfrm>
            <a:off x="228714" y="762070"/>
            <a:ext cx="8915286" cy="2438336"/>
          </a:xfrm>
        </p:spPr>
        <p:txBody>
          <a:bodyPr/>
          <a:lstStyle/>
          <a:p>
            <a:pPr>
              <a:lnSpc>
                <a:spcPct val="150000"/>
              </a:lnSpc>
            </a:pPr>
            <a:r>
              <a:rPr lang="zh-CN" altLang="en-US" sz="2400" dirty="0" smtClean="0"/>
              <a:t>b.图像分割</a:t>
            </a:r>
          </a:p>
          <a:p>
            <a:pPr>
              <a:lnSpc>
                <a:spcPct val="150000"/>
              </a:lnSpc>
            </a:pPr>
            <a:r>
              <a:rPr lang="zh-CN" altLang="en-US" sz="2400" dirty="0" smtClean="0"/>
              <a:t>图像分割的目的是将图像划分成若干个有意义的互不相交的小区域，或者是将目标区域从背景中分离出来，小区域是具有共同属性并且在空间上相互连接的像素的集合。</a:t>
            </a:r>
          </a:p>
        </p:txBody>
      </p:sp>
      <p:sp>
        <p:nvSpPr>
          <p:cNvPr id="3" name="内容占位符 2"/>
          <p:cNvSpPr txBox="1">
            <a:spLocks noChangeArrowheads="1"/>
          </p:cNvSpPr>
          <p:nvPr/>
        </p:nvSpPr>
        <p:spPr bwMode="auto">
          <a:xfrm>
            <a:off x="248574" y="3200406"/>
            <a:ext cx="8685097" cy="1519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fontAlgn="base">
              <a:spcBef>
                <a:spcPct val="20000"/>
              </a:spcBef>
              <a:spcAft>
                <a:spcPct val="0"/>
              </a:spcAft>
              <a:defRPr sz="1800" u="none" strike="noStrike" kern="0" cap="none" spc="0" normalizeH="0">
                <a:solidFill>
                  <a:schemeClr val="tx1"/>
                </a:solidFill>
                <a:uFillTx/>
                <a:latin typeface="Times New Roman" panose="02020603050405020304" pitchFamily="18" charset="0"/>
                <a:ea typeface="楷体" panose="02010609060101010101" charset="-122"/>
                <a:cs typeface="+mn-cs"/>
              </a:defRPr>
            </a:lvl1pPr>
            <a:lvl2pPr marL="342900" algn="l" rtl="0" fontAlgn="base">
              <a:spcBef>
                <a:spcPct val="20000"/>
              </a:spcBef>
              <a:spcAft>
                <a:spcPct val="0"/>
              </a:spcAft>
              <a:defRPr sz="1800" u="none" strike="noStrike" kern="0" cap="none" spc="0" normalizeH="0">
                <a:solidFill>
                  <a:schemeClr val="tx1"/>
                </a:solidFill>
                <a:uFillTx/>
                <a:latin typeface="Times New Roman" panose="02020603050405020304" pitchFamily="18" charset="0"/>
                <a:ea typeface="楷体" panose="02010609060101010101" charset="-122"/>
              </a:defRPr>
            </a:lvl2pPr>
            <a:lvl3pPr marL="685800" algn="l" rtl="0" fontAlgn="base">
              <a:spcBef>
                <a:spcPct val="20000"/>
              </a:spcBef>
              <a:spcAft>
                <a:spcPct val="0"/>
              </a:spcAft>
              <a:defRPr sz="1500" u="none" strike="noStrike" kern="0" cap="none" spc="0" normalizeH="0">
                <a:solidFill>
                  <a:schemeClr val="tx1"/>
                </a:solidFill>
                <a:uFillTx/>
                <a:latin typeface="Times New Roman" panose="02020603050405020304" pitchFamily="18" charset="0"/>
                <a:ea typeface="楷体" panose="02010609060101010101" charset="-122"/>
              </a:defRPr>
            </a:lvl3pPr>
            <a:lvl4pPr marL="1028700" algn="l" rtl="0" fontAlgn="base">
              <a:spcBef>
                <a:spcPct val="20000"/>
              </a:spcBef>
              <a:spcAft>
                <a:spcPct val="0"/>
              </a:spcAft>
              <a:defRPr sz="1500" u="none" strike="noStrike" kern="0" cap="none" spc="0" normalizeH="0">
                <a:solidFill>
                  <a:schemeClr val="tx1"/>
                </a:solidFill>
                <a:uFillTx/>
                <a:latin typeface="Times New Roman" panose="02020603050405020304" pitchFamily="18" charset="0"/>
                <a:ea typeface="楷体" panose="02010609060101010101" charset="-122"/>
              </a:defRPr>
            </a:lvl4pPr>
            <a:lvl5pPr marL="1371600" algn="l" rtl="0" fontAlgn="base">
              <a:spcBef>
                <a:spcPct val="20000"/>
              </a:spcBef>
              <a:spcAft>
                <a:spcPct val="0"/>
              </a:spcAft>
              <a:defRPr sz="1200" u="none" strike="noStrike" kern="0" cap="none" spc="0" normalizeH="0">
                <a:solidFill>
                  <a:schemeClr val="tx1"/>
                </a:solidFill>
                <a:uFillTx/>
                <a:latin typeface="Times New Roman" panose="02020603050405020304" pitchFamily="18" charset="0"/>
                <a:ea typeface="楷体" panose="02010609060101010101" charset="-122"/>
              </a:defRPr>
            </a:lvl5pPr>
            <a:lvl6pPr marL="1885950" indent="-171450" algn="l" rtl="0" fontAlgn="base">
              <a:spcBef>
                <a:spcPct val="20000"/>
              </a:spcBef>
              <a:spcAft>
                <a:spcPct val="0"/>
              </a:spcAft>
              <a:buChar char="»"/>
              <a:defRPr sz="1200">
                <a:solidFill>
                  <a:schemeClr val="tx1"/>
                </a:solidFill>
                <a:latin typeface="+mn-lt"/>
                <a:ea typeface="+mn-ea"/>
              </a:defRPr>
            </a:lvl6pPr>
            <a:lvl7pPr marL="2228850" indent="-171450" algn="l" rtl="0" fontAlgn="base">
              <a:spcBef>
                <a:spcPct val="20000"/>
              </a:spcBef>
              <a:spcAft>
                <a:spcPct val="0"/>
              </a:spcAft>
              <a:buChar char="»"/>
              <a:defRPr sz="1200">
                <a:solidFill>
                  <a:schemeClr val="tx1"/>
                </a:solidFill>
                <a:latin typeface="+mn-lt"/>
                <a:ea typeface="+mn-ea"/>
              </a:defRPr>
            </a:lvl7pPr>
            <a:lvl8pPr marL="2571750" indent="-171450" algn="l" rtl="0" fontAlgn="base">
              <a:spcBef>
                <a:spcPct val="20000"/>
              </a:spcBef>
              <a:spcAft>
                <a:spcPct val="0"/>
              </a:spcAft>
              <a:buChar char="»"/>
              <a:defRPr sz="1200">
                <a:solidFill>
                  <a:schemeClr val="tx1"/>
                </a:solidFill>
                <a:latin typeface="+mn-lt"/>
                <a:ea typeface="+mn-ea"/>
              </a:defRPr>
            </a:lvl8pPr>
            <a:lvl9pPr marL="2914650" indent="-171450" algn="l" rtl="0" fontAlgn="base">
              <a:spcBef>
                <a:spcPct val="20000"/>
              </a:spcBef>
              <a:spcAft>
                <a:spcPct val="0"/>
              </a:spcAft>
              <a:buChar char="»"/>
              <a:defRPr sz="1200">
                <a:solidFill>
                  <a:schemeClr val="tx1"/>
                </a:solidFill>
                <a:latin typeface="+mn-lt"/>
                <a:ea typeface="+mn-ea"/>
              </a:defRPr>
            </a:lvl9pPr>
          </a:lstStyle>
          <a:p>
            <a:pPr>
              <a:buFontTx/>
            </a:pPr>
            <a:r>
              <a:rPr lang="zh-CN" altLang="en-US" sz="2400" smtClean="0"/>
              <a:t>1）阈值分割原理</a:t>
            </a:r>
          </a:p>
          <a:p>
            <a:pPr>
              <a:buFontTx/>
            </a:pPr>
            <a:r>
              <a:rPr lang="zh-CN" altLang="en-US" sz="2400" smtClean="0"/>
              <a:t>一幅图像包括目标、背景和噪声，设定某一阈值T将图像分成两部分：大于T的像素群和小于T的像素群。</a:t>
            </a:r>
          </a:p>
          <a:p>
            <a:pPr>
              <a:buFontTx/>
            </a:pPr>
            <a:endParaRPr lang="zh-CN" altLang="en-US" sz="2400" smtClean="0"/>
          </a:p>
        </p:txBody>
      </p:sp>
      <p:pic>
        <p:nvPicPr>
          <p:cNvPr id="4"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1884" y="4495772"/>
            <a:ext cx="4289466" cy="2076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a:spLocks noChangeArrowheads="1"/>
          </p:cNvSpPr>
          <p:nvPr/>
        </p:nvSpPr>
        <p:spPr bwMode="auto">
          <a:xfrm>
            <a:off x="5737920" y="5283514"/>
            <a:ext cx="14763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 (式3-4)</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5"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98" y="2590822"/>
            <a:ext cx="5508634" cy="2666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6" name="文本框 4"/>
          <p:cNvSpPr txBox="1">
            <a:spLocks noChangeArrowheads="1"/>
          </p:cNvSpPr>
          <p:nvPr/>
        </p:nvSpPr>
        <p:spPr bwMode="auto">
          <a:xfrm>
            <a:off x="6553148" y="3352802"/>
            <a:ext cx="14763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 (式3-4)</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内容占位符 2"/>
          <p:cNvSpPr>
            <a:spLocks noGrp="1" noChangeArrowheads="1"/>
          </p:cNvSpPr>
          <p:nvPr>
            <p:ph idx="1"/>
          </p:nvPr>
        </p:nvSpPr>
        <p:spPr>
          <a:xfrm>
            <a:off x="304912" y="685872"/>
            <a:ext cx="7108825" cy="4637088"/>
          </a:xfrm>
        </p:spPr>
        <p:txBody>
          <a:bodyPr/>
          <a:lstStyle/>
          <a:p>
            <a:r>
              <a:rPr lang="zh-CN" altLang="en-US" sz="2400" smtClean="0"/>
              <a:t>由于实际得到的图像目标和背景之间不一定单纯地分布在两个灰度范围内，此时就需要两个或以上的阈值来提取目标</a:t>
            </a:r>
            <a:r>
              <a:rPr lang="zh-CN" altLang="en-US" smtClean="0"/>
              <a:t>。</a:t>
            </a:r>
          </a:p>
        </p:txBody>
      </p:sp>
      <p:pic>
        <p:nvPicPr>
          <p:cNvPr id="65539"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92" y="1981238"/>
            <a:ext cx="4062412"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0" name="文本框 4"/>
          <p:cNvSpPr txBox="1">
            <a:spLocks noChangeArrowheads="1"/>
          </p:cNvSpPr>
          <p:nvPr/>
        </p:nvSpPr>
        <p:spPr bwMode="auto">
          <a:xfrm>
            <a:off x="5891284" y="2586075"/>
            <a:ext cx="124618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(式3-5)</a:t>
            </a:r>
          </a:p>
        </p:txBody>
      </p:sp>
      <p:sp>
        <p:nvSpPr>
          <p:cNvPr id="2" name="矩形 1"/>
          <p:cNvSpPr/>
          <p:nvPr/>
        </p:nvSpPr>
        <p:spPr>
          <a:xfrm>
            <a:off x="527432" y="4114782"/>
            <a:ext cx="8464051" cy="1815882"/>
          </a:xfrm>
          <a:prstGeom prst="rect">
            <a:avLst/>
          </a:prstGeom>
        </p:spPr>
        <p:txBody>
          <a:bodyPr wrap="square">
            <a:spAutoFit/>
          </a:bodyPr>
          <a:lstStyle/>
          <a:p>
            <a:r>
              <a:rPr lang="zh-CN" altLang="en-US" sz="2800"/>
              <a:t>图像阈值化分割是一种传统的最常用的图像分割方法，因其实现简单、计算量小、性能较稳定而成为图像分割中最基本和应用最广泛的分割技术。它特别适用于目标和背景占据不同灰度级范围的图像。</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内容占位符 2"/>
          <p:cNvSpPr>
            <a:spLocks noGrp="1" noChangeArrowheads="1"/>
          </p:cNvSpPr>
          <p:nvPr>
            <p:ph idx="1"/>
          </p:nvPr>
        </p:nvSpPr>
        <p:spPr>
          <a:xfrm>
            <a:off x="76318" y="762070"/>
            <a:ext cx="9067682" cy="5018078"/>
          </a:xfrm>
        </p:spPr>
        <p:txBody>
          <a:bodyPr/>
          <a:lstStyle/>
          <a:p>
            <a:r>
              <a:rPr lang="zh-CN" altLang="en-US" sz="2400"/>
              <a:t>2）阈值分割方法分类</a:t>
            </a:r>
          </a:p>
          <a:p>
            <a:r>
              <a:rPr lang="zh-CN" altLang="en-US" sz="2400"/>
              <a:t>（1）直方图阈值分割</a:t>
            </a:r>
          </a:p>
          <a:p>
            <a:r>
              <a:rPr lang="zh-CN" altLang="en-US" sz="2400"/>
              <a:t>60年代中期，Prewitt提出了直方图双峰法，即如果灰度级直方图呈明显的双峰状，则选取两峰之间的谷底所对应的灰度级作为阈值。</a:t>
            </a:r>
          </a:p>
          <a:p>
            <a:pPr>
              <a:lnSpc>
                <a:spcPct val="120000"/>
              </a:lnSpc>
            </a:pPr>
            <a:r>
              <a:rPr lang="zh-CN" altLang="en-US" sz="2400" smtClean="0"/>
              <a:t>（</a:t>
            </a:r>
            <a:r>
              <a:rPr lang="zh-CN" altLang="en-US" sz="2400" dirty="0" smtClean="0"/>
              <a:t>2）最佳阈值分割</a:t>
            </a:r>
          </a:p>
          <a:p>
            <a:pPr>
              <a:lnSpc>
                <a:spcPct val="120000"/>
              </a:lnSpc>
            </a:pPr>
            <a:r>
              <a:rPr lang="zh-CN" altLang="en-US" sz="2400" dirty="0" smtClean="0"/>
              <a:t>使图像中目标物和背景分割错误最小的阈值。</a:t>
            </a:r>
          </a:p>
          <a:p>
            <a:pPr>
              <a:lnSpc>
                <a:spcPct val="120000"/>
              </a:lnSpc>
            </a:pPr>
            <a:r>
              <a:rPr lang="zh-CN" altLang="en-US" sz="2400" dirty="0" smtClean="0"/>
              <a:t>（3）均值迭代阈值分割</a:t>
            </a:r>
          </a:p>
          <a:p>
            <a:pPr>
              <a:lnSpc>
                <a:spcPct val="120000"/>
              </a:lnSpc>
            </a:pPr>
            <a:r>
              <a:rPr lang="zh-CN" altLang="en-US" sz="2400" dirty="0" smtClean="0"/>
              <a:t>选择一个初始的估计阈值T（可以用图像的平均灰度值作为初始阈值），用该阈值把图像分割成两个部分R1和R2，分别计算R1和R2的灰度均值μ1和μ2，选择一个新的阈值T=(μ1+μ2)/2，重复直至后续迭代中平均灰度值μ1和μ2保持不变。</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内容占位符 2"/>
          <p:cNvSpPr>
            <a:spLocks noGrp="1" noChangeArrowheads="1"/>
          </p:cNvSpPr>
          <p:nvPr>
            <p:ph idx="1"/>
          </p:nvPr>
        </p:nvSpPr>
        <p:spPr>
          <a:xfrm>
            <a:off x="228834" y="655098"/>
            <a:ext cx="8915166" cy="2057346"/>
          </a:xfrm>
        </p:spPr>
        <p:txBody>
          <a:bodyPr/>
          <a:lstStyle/>
          <a:p>
            <a:pPr>
              <a:lnSpc>
                <a:spcPct val="200000"/>
              </a:lnSpc>
            </a:pPr>
            <a:r>
              <a:rPr lang="zh-CN" altLang="en-US" sz="2400" dirty="0" smtClean="0"/>
              <a:t> c.目标匹配</a:t>
            </a:r>
          </a:p>
          <a:p>
            <a:r>
              <a:rPr lang="zh-CN" altLang="en-US" sz="2800" dirty="0" smtClean="0"/>
              <a:t>目标匹配是双目视觉系统信息处理中的关键技术，因为要取得障碍物的位置信息，就必须对从图像中分离出来的目标信息进行匹配处理。</a:t>
            </a:r>
          </a:p>
        </p:txBody>
      </p:sp>
      <p:pic>
        <p:nvPicPr>
          <p:cNvPr id="3"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88" y="3581396"/>
            <a:ext cx="6688137" cy="279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4"/>
          <p:cNvSpPr txBox="1">
            <a:spLocks noChangeArrowheads="1"/>
          </p:cNvSpPr>
          <p:nvPr/>
        </p:nvSpPr>
        <p:spPr bwMode="auto">
          <a:xfrm>
            <a:off x="3036976" y="2971812"/>
            <a:ext cx="30527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表3-4 常用目标匹配算法</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内容占位符 2"/>
          <p:cNvSpPr>
            <a:spLocks noGrp="1" noChangeArrowheads="1"/>
          </p:cNvSpPr>
          <p:nvPr>
            <p:ph idx="1"/>
          </p:nvPr>
        </p:nvSpPr>
        <p:spPr>
          <a:xfrm>
            <a:off x="152516" y="838268"/>
            <a:ext cx="8991484" cy="4637088"/>
          </a:xfrm>
        </p:spPr>
        <p:txBody>
          <a:bodyPr/>
          <a:lstStyle/>
          <a:p>
            <a:pPr>
              <a:lnSpc>
                <a:spcPct val="150000"/>
              </a:lnSpc>
            </a:pPr>
            <a:r>
              <a:rPr lang="zh-CN" altLang="en-US" sz="2400" dirty="0" smtClean="0"/>
              <a:t>  双目视觉系统的目标匹配有非常多种的算法，发展了很多年，其主要目的是对参考图和目标图之间的像素的相对匹配关系进行计算，一般由以下几个步骤组成：</a:t>
            </a:r>
          </a:p>
          <a:p>
            <a:pPr>
              <a:lnSpc>
                <a:spcPct val="150000"/>
              </a:lnSpc>
            </a:pPr>
            <a:r>
              <a:rPr lang="zh-CN" altLang="en-US" sz="2400" dirty="0" smtClean="0"/>
              <a:t>（1）匹配误差计算</a:t>
            </a:r>
          </a:p>
          <a:p>
            <a:pPr>
              <a:lnSpc>
                <a:spcPct val="150000"/>
              </a:lnSpc>
            </a:pPr>
            <a:r>
              <a:rPr lang="zh-CN" altLang="en-US" sz="2400" dirty="0" smtClean="0"/>
              <a:t>（2）误差集成</a:t>
            </a:r>
          </a:p>
          <a:p>
            <a:pPr>
              <a:lnSpc>
                <a:spcPct val="150000"/>
              </a:lnSpc>
            </a:pPr>
            <a:r>
              <a:rPr lang="zh-CN" altLang="en-US" sz="2400" dirty="0" smtClean="0"/>
              <a:t>（3）视差图优化</a:t>
            </a:r>
          </a:p>
          <a:p>
            <a:pPr>
              <a:lnSpc>
                <a:spcPct val="150000"/>
              </a:lnSpc>
            </a:pPr>
            <a:r>
              <a:rPr lang="zh-CN" altLang="en-US" sz="2400" dirty="0" smtClean="0"/>
              <a:t>（4）视差图校正</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内容占位符 2"/>
          <p:cNvSpPr>
            <a:spLocks noGrp="1" noChangeArrowheads="1"/>
          </p:cNvSpPr>
          <p:nvPr>
            <p:ph idx="1"/>
          </p:nvPr>
        </p:nvSpPr>
        <p:spPr>
          <a:xfrm>
            <a:off x="381110" y="914466"/>
            <a:ext cx="8838968" cy="4637088"/>
          </a:xfrm>
        </p:spPr>
        <p:txBody>
          <a:bodyPr/>
          <a:lstStyle/>
          <a:p>
            <a:r>
              <a:rPr lang="zh-CN" altLang="en-US" sz="2400" smtClean="0"/>
              <a:t>d.障碍物识别</a:t>
            </a:r>
          </a:p>
          <a:p>
            <a:r>
              <a:rPr lang="zh-CN" altLang="en-US" sz="2400" smtClean="0"/>
              <a:t>在实际的双目视觉系统信息获取过程中，环境中的静止的物体或是移动的人体都是障碍物，那么双目视觉系统对这些障碍物的识别则称为障碍物识别，其中对静止的物体的识别称为静态障碍物识别，对移动的人体的识别称为动态障碍物识别。</a:t>
            </a:r>
          </a:p>
          <a:p>
            <a:r>
              <a:rPr lang="zh-CN" altLang="en-US" sz="2400" smtClean="0"/>
              <a:t>基于双目立体视觉的障碍物检测的关键在于两点：</a:t>
            </a:r>
          </a:p>
          <a:p>
            <a:r>
              <a:rPr lang="zh-CN" altLang="en-US" sz="2400" smtClean="0"/>
              <a:t>（1）障碍物目标的提取，即识别出障碍物在图像中的位置和大小；</a:t>
            </a:r>
          </a:p>
          <a:p>
            <a:r>
              <a:rPr lang="zh-CN" altLang="en-US" sz="2400" smtClean="0"/>
              <a:t>（2）障碍物目标区域图像对之间的立体匹配点，从而得到障碍物目标的深度信息。</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2"/>
          <p:cNvSpPr>
            <a:spLocks noGrp="1" noChangeArrowheads="1"/>
          </p:cNvSpPr>
          <p:nvPr>
            <p:ph idx="1"/>
          </p:nvPr>
        </p:nvSpPr>
        <p:spPr>
          <a:xfrm>
            <a:off x="762100" y="838268"/>
            <a:ext cx="8153186" cy="4637088"/>
          </a:xfrm>
        </p:spPr>
        <p:txBody>
          <a:bodyPr/>
          <a:lstStyle/>
          <a:p>
            <a:r>
              <a:rPr lang="zh-CN" altLang="en-US" sz="2800" smtClean="0"/>
              <a:t>机器人感觉系统的构成如图3-1所示：</a:t>
            </a:r>
          </a:p>
          <a:p>
            <a:endParaRPr lang="zh-CN" altLang="en-US" smtClean="0"/>
          </a:p>
          <a:p>
            <a:endParaRPr lang="zh-CN" altLang="en-US" smtClean="0"/>
          </a:p>
          <a:p>
            <a:r>
              <a:rPr lang="zh-CN" altLang="en-US" smtClean="0"/>
              <a:t>                 </a:t>
            </a:r>
            <a:r>
              <a:rPr lang="zh-CN" altLang="en-US" sz="1400" smtClean="0"/>
              <a:t>                   图</a:t>
            </a:r>
            <a:r>
              <a:rPr lang="en-US" altLang="zh-CN" sz="1400" smtClean="0"/>
              <a:t>3-1</a:t>
            </a:r>
          </a:p>
          <a:p>
            <a:r>
              <a:rPr lang="en-US" altLang="zh-CN" sz="2400" smtClean="0"/>
              <a:t>①、传感器将被测量转化为电信号</a:t>
            </a:r>
          </a:p>
          <a:p>
            <a:r>
              <a:rPr lang="en-US" altLang="zh-CN" sz="2400" smtClean="0"/>
              <a:t>②、对电信号进行预处理（信号调理），如放大、滤波、补偿、去耦</a:t>
            </a:r>
          </a:p>
          <a:p>
            <a:r>
              <a:rPr lang="en-US" altLang="zh-CN" sz="2400" smtClean="0"/>
              <a:t>③、将信号调理后的信号通过信号采集送处理器</a:t>
            </a:r>
          </a:p>
          <a:p>
            <a:r>
              <a:rPr lang="en-US" altLang="zh-CN" sz="2400" smtClean="0"/>
              <a:t>④、处理器经过软件分析后提取特征信息为机器人提供决策依据，指导机器人作业</a:t>
            </a:r>
          </a:p>
          <a:p>
            <a:endParaRPr lang="zh-CN" altLang="en-US" sz="1800" smtClean="0"/>
          </a:p>
        </p:txBody>
      </p:sp>
      <p:pic>
        <p:nvPicPr>
          <p:cNvPr id="8195"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96" y="1371654"/>
            <a:ext cx="7300912"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内容占位符 2"/>
          <p:cNvSpPr>
            <a:spLocks noGrp="1" noChangeArrowheads="1"/>
          </p:cNvSpPr>
          <p:nvPr>
            <p:ph idx="1"/>
          </p:nvPr>
        </p:nvSpPr>
        <p:spPr>
          <a:xfrm>
            <a:off x="152516" y="838268"/>
            <a:ext cx="9067562" cy="4637088"/>
          </a:xfrm>
        </p:spPr>
        <p:txBody>
          <a:bodyPr/>
          <a:lstStyle/>
          <a:p>
            <a:pPr>
              <a:lnSpc>
                <a:spcPct val="150000"/>
              </a:lnSpc>
            </a:pPr>
            <a:r>
              <a:rPr lang="zh-CN" altLang="en-US" sz="2400" dirty="0" smtClean="0"/>
              <a:t>1) 静态障碍物识别</a:t>
            </a:r>
          </a:p>
          <a:p>
            <a:pPr>
              <a:lnSpc>
                <a:spcPct val="150000"/>
              </a:lnSpc>
            </a:pPr>
            <a:r>
              <a:rPr lang="zh-CN" altLang="en-US" sz="2400" dirty="0" smtClean="0"/>
              <a:t>基于双目立体视觉的障碍物检测方法可以进一步分为单目检测和双目检测，单目检测实质是先通过单幅图像检测障碍物在图像上的位置，再用双目立体视觉计算障碍物的空间信息。</a:t>
            </a:r>
          </a:p>
          <a:p>
            <a:pPr>
              <a:lnSpc>
                <a:spcPct val="150000"/>
              </a:lnSpc>
            </a:pPr>
            <a:r>
              <a:rPr lang="zh-CN" altLang="en-US" sz="2400" dirty="0" smtClean="0"/>
              <a:t>传统的基于双目立体视觉的障碍物的识别方法通常采用3D重建技术，计算相当复杂，因此运用传统的障碍物识别方法的服务机器人的避障的实时性较差。</a:t>
            </a:r>
          </a:p>
          <a:p>
            <a:endParaRPr lang="zh-CN" altLang="en-US" sz="2400" dirty="0" smtClean="0"/>
          </a:p>
          <a:p>
            <a:endParaRPr lang="zh-CN" altLang="en-US" sz="2400" dirty="0"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1564" y="914466"/>
            <a:ext cx="4313238" cy="429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1" name="文本框 4"/>
          <p:cNvSpPr txBox="1">
            <a:spLocks noChangeArrowheads="1"/>
          </p:cNvSpPr>
          <p:nvPr/>
        </p:nvSpPr>
        <p:spPr bwMode="auto">
          <a:xfrm>
            <a:off x="1905070" y="5410148"/>
            <a:ext cx="2901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图3-1</a:t>
            </a:r>
            <a:r>
              <a:rPr lang="en-US" altLang="zh-CN"/>
              <a:t>7</a:t>
            </a:r>
            <a:r>
              <a:rPr lang="zh-CN" altLang="en-US"/>
              <a:t> 障碍物识别流程</a:t>
            </a:r>
          </a:p>
        </p:txBody>
      </p:sp>
      <p:sp>
        <p:nvSpPr>
          <p:cNvPr id="73732" name="文本框 5"/>
          <p:cNvSpPr txBox="1">
            <a:spLocks noChangeArrowheads="1"/>
          </p:cNvSpPr>
          <p:nvPr/>
        </p:nvSpPr>
        <p:spPr bwMode="auto">
          <a:xfrm>
            <a:off x="5321300" y="2473325"/>
            <a:ext cx="29845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endParaRPr lang="zh-CN" altLang="en-US"/>
          </a:p>
        </p:txBody>
      </p:sp>
      <p:sp>
        <p:nvSpPr>
          <p:cNvPr id="73733" name="文本框 6"/>
          <p:cNvSpPr txBox="1">
            <a:spLocks noChangeArrowheads="1"/>
          </p:cNvSpPr>
          <p:nvPr/>
        </p:nvSpPr>
        <p:spPr bwMode="auto">
          <a:xfrm>
            <a:off x="5486376" y="1371654"/>
            <a:ext cx="310991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400"/>
              <a:t>现在也有一些研究人员提出静态障碍物识别的另一种方法，即障碍物特征识别，所运用的方法是上文第三章第二节写到的阈值分割方法，障碍物识别流程图如图3-1</a:t>
            </a:r>
            <a:r>
              <a:rPr lang="en-US" altLang="zh-CN" sz="2400"/>
              <a:t>7</a:t>
            </a:r>
            <a:r>
              <a:rPr lang="zh-CN" altLang="en-US" sz="2400"/>
              <a:t>所示。</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内容占位符 2"/>
          <p:cNvSpPr>
            <a:spLocks noGrp="1" noChangeArrowheads="1"/>
          </p:cNvSpPr>
          <p:nvPr>
            <p:ph idx="1"/>
          </p:nvPr>
        </p:nvSpPr>
        <p:spPr>
          <a:xfrm>
            <a:off x="304912" y="710406"/>
            <a:ext cx="8839088" cy="1423228"/>
          </a:xfrm>
        </p:spPr>
        <p:txBody>
          <a:bodyPr/>
          <a:lstStyle/>
          <a:p>
            <a:r>
              <a:rPr lang="zh-CN" altLang="en-US" sz="2800" smtClean="0"/>
              <a:t>那么障碍物就是在平均灰度图的基础上小于平均值的部分，并且用最小矩形框标出，效果图如图3-1</a:t>
            </a:r>
            <a:r>
              <a:rPr lang="en-US" altLang="zh-CN" sz="2800" smtClean="0"/>
              <a:t>8</a:t>
            </a:r>
            <a:r>
              <a:rPr lang="zh-CN" altLang="en-US" sz="2800" smtClean="0"/>
              <a:t>所示。</a:t>
            </a:r>
          </a:p>
          <a:p>
            <a:endParaRPr lang="zh-CN" altLang="en-US" sz="2400" smtClean="0"/>
          </a:p>
        </p:txBody>
      </p:sp>
      <p:pic>
        <p:nvPicPr>
          <p:cNvPr id="74755"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88" y="1613384"/>
            <a:ext cx="6857820" cy="4194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6" name="文本框 4"/>
          <p:cNvSpPr txBox="1">
            <a:spLocks noChangeArrowheads="1"/>
          </p:cNvSpPr>
          <p:nvPr/>
        </p:nvSpPr>
        <p:spPr bwMode="auto">
          <a:xfrm>
            <a:off x="2886075" y="5818188"/>
            <a:ext cx="303371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图3-1</a:t>
            </a:r>
            <a:r>
              <a:rPr lang="en-US" altLang="zh-CN"/>
              <a:t>8</a:t>
            </a:r>
            <a:r>
              <a:rPr lang="zh-CN" altLang="en-US"/>
              <a:t> 静态障碍物识别例图</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4755"/>
                                        </p:tgtEl>
                                        <p:attrNameLst>
                                          <p:attrName>style.visibility</p:attrName>
                                        </p:attrNameLst>
                                      </p:cBhvr>
                                      <p:to>
                                        <p:strVal val="visible"/>
                                      </p:to>
                                    </p:set>
                                    <p:animEffect transition="in" filter="fade">
                                      <p:cBhvr>
                                        <p:cTn id="7" dur="500"/>
                                        <p:tgtEl>
                                          <p:spTgt spid="7475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4756"/>
                                        </p:tgtEl>
                                        <p:attrNameLst>
                                          <p:attrName>style.visibility</p:attrName>
                                        </p:attrNameLst>
                                      </p:cBhvr>
                                      <p:to>
                                        <p:strVal val="visible"/>
                                      </p:to>
                                    </p:set>
                                    <p:animEffect transition="in" filter="fade">
                                      <p:cBhvr>
                                        <p:cTn id="10" dur="500"/>
                                        <p:tgtEl>
                                          <p:spTgt spid="747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内容占位符 2"/>
          <p:cNvSpPr>
            <a:spLocks noGrp="1" noChangeArrowheads="1"/>
          </p:cNvSpPr>
          <p:nvPr>
            <p:ph idx="1"/>
          </p:nvPr>
        </p:nvSpPr>
        <p:spPr>
          <a:xfrm>
            <a:off x="76318" y="762070"/>
            <a:ext cx="8991364" cy="4637088"/>
          </a:xfrm>
        </p:spPr>
        <p:txBody>
          <a:bodyPr/>
          <a:lstStyle/>
          <a:p>
            <a:pPr>
              <a:lnSpc>
                <a:spcPct val="150000"/>
              </a:lnSpc>
            </a:pPr>
            <a:r>
              <a:rPr lang="zh-CN" altLang="en-US" sz="2400" dirty="0" smtClean="0"/>
              <a:t>从图3-1</a:t>
            </a:r>
            <a:r>
              <a:rPr lang="en-US" altLang="zh-CN" sz="2400" dirty="0" smtClean="0"/>
              <a:t>8</a:t>
            </a:r>
            <a:r>
              <a:rPr lang="zh-CN" altLang="en-US" sz="2400" dirty="0" smtClean="0"/>
              <a:t>中可以看出，左车道附近的石子已被红色的框标记出来，表示已被机器人识别，同时也识别出车底的阴影部分，由此来确定车辆的位置信息。但此种方法存在一个问题，即若障碍物面积与形状与车底阴影部分相似，那么车辆的位置信息很有可能被错误识别。</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内容占位符 2"/>
          <p:cNvSpPr>
            <a:spLocks noGrp="1" noChangeArrowheads="1"/>
          </p:cNvSpPr>
          <p:nvPr>
            <p:ph idx="1"/>
          </p:nvPr>
        </p:nvSpPr>
        <p:spPr>
          <a:xfrm>
            <a:off x="152516" y="838268"/>
            <a:ext cx="8915166" cy="4637088"/>
          </a:xfrm>
        </p:spPr>
        <p:txBody>
          <a:bodyPr/>
          <a:lstStyle/>
          <a:p>
            <a:pPr>
              <a:lnSpc>
                <a:spcPct val="150000"/>
              </a:lnSpc>
            </a:pPr>
            <a:r>
              <a:rPr lang="zh-CN" altLang="en-US" sz="2400" dirty="0" smtClean="0"/>
              <a:t>2)动态障碍物识别</a:t>
            </a:r>
          </a:p>
          <a:p>
            <a:pPr>
              <a:lnSpc>
                <a:spcPct val="150000"/>
              </a:lnSpc>
            </a:pPr>
            <a:r>
              <a:rPr lang="zh-CN" altLang="en-US" sz="2400" dirty="0" smtClean="0"/>
              <a:t>动态障碍物识别中最典型的障碍物识别便是运动的人体或者是机器人本身的移动、旋转。动态障碍物识别方法是基于安装在服务机器人底板的激光测距仪对目标人物进行识别，不论是服务机器人自身的移动、旋转或是有人体的站立、行走等动态干扰，动态障碍物识别方法基本上都能比较准确地判断出目标障碍物的位置、大小以及高度。</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内容占位符 2"/>
          <p:cNvSpPr>
            <a:spLocks noGrp="1" noChangeArrowheads="1"/>
          </p:cNvSpPr>
          <p:nvPr>
            <p:ph idx="1"/>
          </p:nvPr>
        </p:nvSpPr>
        <p:spPr>
          <a:xfrm>
            <a:off x="152516" y="990664"/>
            <a:ext cx="8991484" cy="4637088"/>
          </a:xfrm>
        </p:spPr>
        <p:txBody>
          <a:bodyPr/>
          <a:lstStyle/>
          <a:p>
            <a:pPr>
              <a:lnSpc>
                <a:spcPct val="120000"/>
              </a:lnSpc>
            </a:pPr>
            <a:r>
              <a:rPr lang="zh-CN" altLang="en-US" sz="2400" dirty="0" smtClean="0"/>
              <a:t>目前动态障碍物识别方法的原理是利用传感器识别人体的腰部以下的位置，但是这种方法存在一种问题便是若目标障碍物是穿裙子的女性，那么此方法便不能判断这个穿裙子的女性是目标障碍物。</a:t>
            </a:r>
          </a:p>
          <a:p>
            <a:pPr>
              <a:lnSpc>
                <a:spcPct val="120000"/>
              </a:lnSpc>
            </a:pPr>
            <a:endParaRPr lang="zh-CN" altLang="en-US" sz="2400" dirty="0" smtClean="0"/>
          </a:p>
          <a:p>
            <a:pPr>
              <a:lnSpc>
                <a:spcPct val="120000"/>
              </a:lnSpc>
            </a:pPr>
            <a:r>
              <a:rPr lang="zh-CN" altLang="en-US" sz="2400" dirty="0" smtClean="0"/>
              <a:t> 双目视觉系统在进行障碍物识别之后，便要进行周围环境的二维地图构建，再规划避障路径，从而我们平时能看到机器人移动。避障路径如下图3-1</a:t>
            </a:r>
            <a:r>
              <a:rPr lang="en-US" altLang="zh-CN" sz="2400" dirty="0" smtClean="0"/>
              <a:t>9</a:t>
            </a:r>
            <a:r>
              <a:rPr lang="zh-CN" altLang="en-US" sz="2400" dirty="0" smtClean="0"/>
              <a:t>所示。</a:t>
            </a:r>
          </a:p>
          <a:p>
            <a:pPr>
              <a:lnSpc>
                <a:spcPct val="120000"/>
              </a:lnSpc>
            </a:pPr>
            <a:endParaRPr lang="zh-CN" altLang="en-US" sz="2400" dirty="0"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516" y="914466"/>
            <a:ext cx="6248236" cy="3739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1" name="文本框 4"/>
          <p:cNvSpPr txBox="1">
            <a:spLocks noChangeArrowheads="1"/>
          </p:cNvSpPr>
          <p:nvPr/>
        </p:nvSpPr>
        <p:spPr bwMode="auto">
          <a:xfrm>
            <a:off x="2208213" y="5686425"/>
            <a:ext cx="26622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图3-1</a:t>
            </a:r>
            <a:r>
              <a:rPr lang="en-US" altLang="zh-CN"/>
              <a:t>9</a:t>
            </a:r>
            <a:r>
              <a:rPr lang="zh-CN" altLang="en-US"/>
              <a:t> 避障路径图</a:t>
            </a:r>
          </a:p>
        </p:txBody>
      </p:sp>
      <p:sp>
        <p:nvSpPr>
          <p:cNvPr id="78852" name="文本框 5"/>
          <p:cNvSpPr txBox="1">
            <a:spLocks noChangeArrowheads="1"/>
          </p:cNvSpPr>
          <p:nvPr/>
        </p:nvSpPr>
        <p:spPr bwMode="auto">
          <a:xfrm>
            <a:off x="6400752" y="609674"/>
            <a:ext cx="2743248" cy="4678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a:t>无论是基于双目视觉系统的静态障碍物识别还是动态障碍物识别，服务机器人都能够根据双目视觉系统的识别情况切换到障碍躲避方法并规划障碍躲避路径。</a:t>
            </a:r>
          </a:p>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内容占位符 2"/>
          <p:cNvSpPr>
            <a:spLocks noGrp="1" noChangeArrowheads="1"/>
          </p:cNvSpPr>
          <p:nvPr>
            <p:ph idx="1"/>
          </p:nvPr>
        </p:nvSpPr>
        <p:spPr>
          <a:xfrm>
            <a:off x="304912" y="1600200"/>
            <a:ext cx="8083439" cy="4637088"/>
          </a:xfrm>
        </p:spPr>
        <p:txBody>
          <a:bodyPr/>
          <a:lstStyle/>
          <a:p>
            <a:pPr>
              <a:lnSpc>
                <a:spcPct val="150000"/>
              </a:lnSpc>
            </a:pPr>
            <a:r>
              <a:rPr lang="zh-CN" altLang="en-US" sz="2400" dirty="0" smtClean="0"/>
              <a:t>机器视觉的最大优点是与被观测对象无接触，对观测与被观测者都不会产生任何损伤， 十分安全可靠，理论上，人眼观察不到的范围机器视觉也可以观察，例如红外线、微波、超声波等，而机器视觉则可以利用这方面的传感器件形成红外线、微波、超声波等图像，且其比人眼具有更高的精度与速度，因此极大拓宽了机器视觉技术的检测对象与范围。</a:t>
            </a:r>
          </a:p>
        </p:txBody>
      </p:sp>
      <p:sp>
        <p:nvSpPr>
          <p:cNvPr id="79873" name="标题 1"/>
          <p:cNvSpPr>
            <a:spLocks noGrp="1" noChangeArrowheads="1"/>
          </p:cNvSpPr>
          <p:nvPr>
            <p:ph type="title"/>
          </p:nvPr>
        </p:nvSpPr>
        <p:spPr>
          <a:xfrm>
            <a:off x="19902" y="762070"/>
            <a:ext cx="7086600" cy="731838"/>
          </a:xfrm>
        </p:spPr>
        <p:txBody>
          <a:bodyPr/>
          <a:lstStyle/>
          <a:p>
            <a:r>
              <a:rPr lang="zh-CN" altLang="en-US" sz="3600" smtClean="0"/>
              <a:t>3.3.3 机器视觉应用实例</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内容占位符 2"/>
          <p:cNvSpPr>
            <a:spLocks noGrp="1" noChangeArrowheads="1"/>
          </p:cNvSpPr>
          <p:nvPr>
            <p:ph idx="1"/>
          </p:nvPr>
        </p:nvSpPr>
        <p:spPr>
          <a:xfrm>
            <a:off x="152516" y="1066862"/>
            <a:ext cx="8915166" cy="4637088"/>
          </a:xfrm>
        </p:spPr>
        <p:txBody>
          <a:bodyPr/>
          <a:lstStyle/>
          <a:p>
            <a:pPr>
              <a:lnSpc>
                <a:spcPct val="150000"/>
              </a:lnSpc>
            </a:pPr>
            <a:r>
              <a:rPr lang="zh-CN" altLang="en-US" sz="2400" dirty="0" smtClean="0"/>
              <a:t>●工业领域</a:t>
            </a:r>
          </a:p>
          <a:p>
            <a:pPr>
              <a:lnSpc>
                <a:spcPct val="150000"/>
              </a:lnSpc>
            </a:pPr>
            <a:r>
              <a:rPr lang="zh-CN" altLang="en-US" sz="2400" dirty="0" smtClean="0"/>
              <a:t>工业领域是机器视觉应用中比重最大的领域, 按照功能又可以分成4 类:产品质量检测、产品分类、产品包装、机器人定位.其应用行业包括印刷包装、汽车工业、半导体材料/元器件/连接器生产、药品/食品生产、烟草行业、纺织行业等。</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内容占位符 2"/>
          <p:cNvSpPr>
            <a:spLocks noGrp="1" noChangeArrowheads="1"/>
          </p:cNvSpPr>
          <p:nvPr>
            <p:ph idx="1"/>
          </p:nvPr>
        </p:nvSpPr>
        <p:spPr>
          <a:xfrm>
            <a:off x="152516" y="988219"/>
            <a:ext cx="8991484" cy="1957387"/>
          </a:xfrm>
        </p:spPr>
        <p:txBody>
          <a:bodyPr/>
          <a:lstStyle/>
          <a:p>
            <a:r>
              <a:rPr lang="zh-CN" altLang="en-US" sz="2400" smtClean="0"/>
              <a:t>机器视觉可用于检测与纺织材料表面有关的性能指标见表3-5 .目前主要的研究内容可分为3 大类:纤维、纱线、织物.由于织物疵点检测(在线检测)需要很高的计算速度, 因此, 设备费用比较昂贵.目前国内在线检测的应用比较少, 主要应用是离线检测(如表3-5)</a:t>
            </a:r>
          </a:p>
        </p:txBody>
      </p:sp>
      <p:pic>
        <p:nvPicPr>
          <p:cNvPr id="81923"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90" y="3581396"/>
            <a:ext cx="6019800" cy="19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4" name="文本框 4"/>
          <p:cNvSpPr txBox="1">
            <a:spLocks noChangeArrowheads="1"/>
          </p:cNvSpPr>
          <p:nvPr/>
        </p:nvSpPr>
        <p:spPr bwMode="auto">
          <a:xfrm>
            <a:off x="3124238" y="2945606"/>
            <a:ext cx="2286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表3-5 离线检测内容</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内容占位符 2"/>
          <p:cNvSpPr>
            <a:spLocks noGrp="1" noChangeArrowheads="1"/>
          </p:cNvSpPr>
          <p:nvPr>
            <p:ph idx="1"/>
          </p:nvPr>
        </p:nvSpPr>
        <p:spPr>
          <a:xfrm>
            <a:off x="381110" y="762070"/>
            <a:ext cx="8762890" cy="5105266"/>
          </a:xfrm>
        </p:spPr>
        <p:txBody>
          <a:bodyPr/>
          <a:lstStyle/>
          <a:p>
            <a:pPr>
              <a:lnSpc>
                <a:spcPct val="150000"/>
              </a:lnSpc>
            </a:pPr>
            <a:r>
              <a:rPr lang="zh-CN" altLang="en-US" sz="2800" smtClean="0"/>
              <a:t>如图3-2所示为北京康力优蓝机器人科技有限公司推出国内首个可量产的大型服务机器人“优友”。“优友”具备人脸识别和手势识别、3D智能场景地图创建、自主环境感知、智能数控编辑、深度智能的学习能力，可以成为公司前台、银行引导员、餐厅服务员等等，在劳动力成本高的各个领域都可以得到广泛的运用。</a:t>
            </a:r>
            <a:endParaRPr lang="zh-CN" altLang="en-US" sz="2800" dirty="0" smtClean="0"/>
          </a:p>
        </p:txBody>
      </p:sp>
      <p:pic>
        <p:nvPicPr>
          <p:cNvPr id="4" name="图片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6779" y="899612"/>
            <a:ext cx="3470127" cy="456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7"/>
          <p:cNvSpPr txBox="1">
            <a:spLocks noChangeArrowheads="1"/>
          </p:cNvSpPr>
          <p:nvPr/>
        </p:nvSpPr>
        <p:spPr bwMode="auto">
          <a:xfrm>
            <a:off x="3070225" y="5605463"/>
            <a:ext cx="3003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图</a:t>
            </a:r>
            <a:r>
              <a:rPr lang="en-US" altLang="zh-CN"/>
              <a:t>3-2 大型服务机器人“优友”</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内容占位符 2"/>
          <p:cNvSpPr>
            <a:spLocks noGrp="1" noChangeArrowheads="1"/>
          </p:cNvSpPr>
          <p:nvPr>
            <p:ph idx="1"/>
          </p:nvPr>
        </p:nvSpPr>
        <p:spPr>
          <a:xfrm>
            <a:off x="228714" y="838268"/>
            <a:ext cx="8915286" cy="4637088"/>
          </a:xfrm>
        </p:spPr>
        <p:txBody>
          <a:bodyPr/>
          <a:lstStyle/>
          <a:p>
            <a:r>
              <a:rPr lang="zh-CN" altLang="en-US" sz="2400" dirty="0" smtClean="0"/>
              <a:t>●民用领域</a:t>
            </a:r>
          </a:p>
          <a:p>
            <a:pPr>
              <a:lnSpc>
                <a:spcPct val="150000"/>
              </a:lnSpc>
            </a:pPr>
            <a:r>
              <a:rPr lang="zh-CN" altLang="en-US" sz="2400" dirty="0" smtClean="0"/>
              <a:t>机器视觉技术可用在智能交通、安全防范、文字识别、身份验证、医疗设备等方面.在医学领域, 机器视觉用于辅助医生进行医学影像的分析, 主要利用数字图像处理技术、信息融合技术对x 射线透视图、核磁共振图像、C T 图像进行适当叠加, 然后进行综合分析</a:t>
            </a:r>
            <a:r>
              <a:rPr lang="zh-CN" altLang="en-US" sz="2400" smtClean="0"/>
              <a:t>, 以及</a:t>
            </a:r>
            <a:r>
              <a:rPr lang="zh-CN" altLang="en-US" sz="2400" dirty="0" smtClean="0"/>
              <a:t>对其它医学影像数据进行统计和分析。</a:t>
            </a:r>
          </a:p>
        </p:txBody>
      </p:sp>
      <p:pic>
        <p:nvPicPr>
          <p:cNvPr id="3"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50" y="2133634"/>
            <a:ext cx="3937000" cy="311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4"/>
          <p:cNvSpPr txBox="1">
            <a:spLocks noChangeArrowheads="1"/>
          </p:cNvSpPr>
          <p:nvPr/>
        </p:nvSpPr>
        <p:spPr bwMode="auto">
          <a:xfrm>
            <a:off x="3017887" y="5486346"/>
            <a:ext cx="32353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图3-</a:t>
            </a:r>
            <a:r>
              <a:rPr lang="en-US" altLang="zh-CN"/>
              <a:t>20</a:t>
            </a:r>
            <a:r>
              <a:rPr lang="zh-CN" altLang="en-US"/>
              <a:t> 多种影像结果分析</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内容占位符 2"/>
          <p:cNvSpPr>
            <a:spLocks noGrp="1" noChangeArrowheads="1"/>
          </p:cNvSpPr>
          <p:nvPr>
            <p:ph idx="1"/>
          </p:nvPr>
        </p:nvSpPr>
        <p:spPr>
          <a:xfrm>
            <a:off x="304912" y="838268"/>
            <a:ext cx="8915166" cy="4637088"/>
          </a:xfrm>
        </p:spPr>
        <p:txBody>
          <a:bodyPr/>
          <a:lstStyle/>
          <a:p>
            <a:pPr>
              <a:lnSpc>
                <a:spcPct val="150000"/>
              </a:lnSpc>
            </a:pPr>
            <a:r>
              <a:rPr lang="zh-CN" altLang="en-US" sz="2400" dirty="0" smtClean="0"/>
              <a:t>除此之外，人体检测跟踪和人脸识别是计算机视觉的一个重要的课题，一直受到国内外学者和研究机构的关注，许多科研院校已经研究这一领域很多年，他们有很深的理论基础，在国内外的主流的会议和刊物上发表了重要的文章，同时也开发了相应的项目，为人体检测跟踪和人脸识别奠定了坚实的理论基础和实践基础。</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内容占位符 2"/>
          <p:cNvSpPr>
            <a:spLocks noGrp="1" noChangeArrowheads="1"/>
          </p:cNvSpPr>
          <p:nvPr>
            <p:ph idx="1"/>
          </p:nvPr>
        </p:nvSpPr>
        <p:spPr>
          <a:xfrm>
            <a:off x="152516" y="609674"/>
            <a:ext cx="8991484" cy="4637088"/>
          </a:xfrm>
        </p:spPr>
        <p:txBody>
          <a:bodyPr/>
          <a:lstStyle/>
          <a:p>
            <a:pPr>
              <a:lnSpc>
                <a:spcPct val="200000"/>
              </a:lnSpc>
            </a:pPr>
            <a:r>
              <a:rPr lang="zh-CN" altLang="en-US" sz="2400" dirty="0" smtClean="0"/>
              <a:t>对于人脸识别的过程包括人脸的检测和识别两个部分，人脸的检测属于识别过程的前一步，它的目标是准确的定位人脸，把人脸从图像中切割出来，接下来的识别过程是根据获得人脸图像分析比对，从中提取出有效的信息进而鉴别人员身份。如图3-2</a:t>
            </a:r>
            <a:r>
              <a:rPr lang="en-US" altLang="zh-CN" sz="2400" dirty="0" smtClean="0"/>
              <a:t>1</a:t>
            </a:r>
            <a:r>
              <a:rPr lang="zh-CN" altLang="en-US" sz="2400" dirty="0" smtClean="0"/>
              <a:t>所示。</a:t>
            </a:r>
          </a:p>
        </p:txBody>
      </p:sp>
      <p:pic>
        <p:nvPicPr>
          <p:cNvPr id="2" name="图片 1"/>
          <p:cNvPicPr>
            <a:picLocks noChangeAspect="1"/>
          </p:cNvPicPr>
          <p:nvPr/>
        </p:nvPicPr>
        <p:blipFill>
          <a:blip r:embed="rId2"/>
          <a:stretch>
            <a:fillRect/>
          </a:stretch>
        </p:blipFill>
        <p:spPr>
          <a:xfrm>
            <a:off x="2060230" y="1551269"/>
            <a:ext cx="5023539" cy="375546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内容占位符 2"/>
          <p:cNvSpPr>
            <a:spLocks noGrp="1" noChangeArrowheads="1"/>
          </p:cNvSpPr>
          <p:nvPr>
            <p:ph idx="1"/>
          </p:nvPr>
        </p:nvSpPr>
        <p:spPr>
          <a:xfrm>
            <a:off x="76318" y="685872"/>
            <a:ext cx="9067682" cy="1828752"/>
          </a:xfrm>
        </p:spPr>
        <p:txBody>
          <a:bodyPr/>
          <a:lstStyle/>
          <a:p>
            <a:r>
              <a:rPr lang="zh-CN" altLang="en-US" sz="2400" smtClean="0"/>
              <a:t>●科学研究领域</a:t>
            </a:r>
          </a:p>
          <a:p>
            <a:r>
              <a:rPr lang="zh-CN" altLang="en-US" sz="2400" smtClean="0"/>
              <a:t>在科学研究领域可以利用机器视觉进行材料分析、生物分析、化学分析和生命科学, 如血液细胞自动分类计数、染色体分析、癌症细胞识别等。如图3-2</a:t>
            </a:r>
            <a:r>
              <a:rPr lang="en-US" altLang="zh-CN" sz="2400" smtClean="0"/>
              <a:t>2</a:t>
            </a:r>
            <a:r>
              <a:rPr lang="zh-CN" altLang="en-US" sz="2400" smtClean="0"/>
              <a:t>所示。</a:t>
            </a:r>
          </a:p>
          <a:p>
            <a:endParaRPr lang="zh-CN" altLang="en-US" sz="2400" smtClean="0"/>
          </a:p>
        </p:txBody>
      </p:sp>
      <p:pic>
        <p:nvPicPr>
          <p:cNvPr id="88067"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52" y="2537787"/>
            <a:ext cx="4087216" cy="3024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8" name="文本框 4"/>
          <p:cNvSpPr txBox="1">
            <a:spLocks noChangeArrowheads="1"/>
          </p:cNvSpPr>
          <p:nvPr/>
        </p:nvSpPr>
        <p:spPr bwMode="auto">
          <a:xfrm>
            <a:off x="3429030" y="5638742"/>
            <a:ext cx="2457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图 3-2</a:t>
            </a:r>
            <a:r>
              <a:rPr lang="en-US" altLang="zh-CN"/>
              <a:t>2</a:t>
            </a:r>
            <a:r>
              <a:rPr lang="zh-CN" altLang="en-US"/>
              <a:t> 染色体分析</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内容占位符 2"/>
          <p:cNvSpPr>
            <a:spLocks noGrp="1" noChangeArrowheads="1"/>
          </p:cNvSpPr>
          <p:nvPr>
            <p:ph idx="1"/>
          </p:nvPr>
        </p:nvSpPr>
        <p:spPr>
          <a:xfrm>
            <a:off x="838298" y="762070"/>
            <a:ext cx="8159637" cy="5551416"/>
          </a:xfrm>
        </p:spPr>
        <p:txBody>
          <a:bodyPr/>
          <a:lstStyle/>
          <a:p>
            <a:pPr>
              <a:lnSpc>
                <a:spcPct val="150000"/>
              </a:lnSpc>
            </a:pPr>
            <a:r>
              <a:rPr lang="zh-CN" altLang="en-US" sz="2800" dirty="0" smtClean="0"/>
              <a:t>机器人传感器主要可以分为视觉、听觉、触觉、力觉和接近觉五大类。不过从人类生理学观点来看，人的感觉可以分为内部感觉和外部感觉，类似的，机器人传感器也可以分为内部传感器和外部传感器。如图3-3所示。</a:t>
            </a:r>
          </a:p>
          <a:p>
            <a:endParaRPr lang="zh-CN" altLang="en-US" dirty="0" smtClean="0"/>
          </a:p>
        </p:txBody>
      </p:sp>
      <p:pic>
        <p:nvPicPr>
          <p:cNvPr id="3" name="内容占位符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51837"/>
            <a:ext cx="4952870" cy="4420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2990" y="990664"/>
            <a:ext cx="4247686" cy="3505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5"/>
          <p:cNvSpPr txBox="1">
            <a:spLocks noChangeArrowheads="1"/>
          </p:cNvSpPr>
          <p:nvPr/>
        </p:nvSpPr>
        <p:spPr bwMode="auto">
          <a:xfrm>
            <a:off x="2743248" y="5867336"/>
            <a:ext cx="29622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图</a:t>
            </a:r>
            <a:r>
              <a:rPr lang="en-US" altLang="zh-CN"/>
              <a:t>3-3 机器人传感器的分类</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内容占位符 2"/>
          <p:cNvSpPr>
            <a:spLocks noGrp="1" noChangeArrowheads="1"/>
          </p:cNvSpPr>
          <p:nvPr>
            <p:ph idx="1"/>
          </p:nvPr>
        </p:nvSpPr>
        <p:spPr>
          <a:xfrm>
            <a:off x="457308" y="914466"/>
            <a:ext cx="8610374" cy="5029068"/>
          </a:xfrm>
        </p:spPr>
        <p:txBody>
          <a:bodyPr/>
          <a:lstStyle/>
          <a:p>
            <a:pPr>
              <a:lnSpc>
                <a:spcPct val="150000"/>
              </a:lnSpc>
            </a:pPr>
            <a:r>
              <a:rPr lang="zh-CN" altLang="en-US" sz="2800" dirty="0" smtClean="0"/>
              <a:t>内部传感器主要用于测量机器人自身的功能元件。具体的检测对象有：关节的线位移、角位移等几何量；速度、加速度等运动量；倾斜角和振动等物理量。内部传感器常用于控制系统中作为反馈元件，检测机器人自身的各种状态参数，如关节的运动位置、速度、加速度、力和力矩等。其常用传感器种类见表3-1</a:t>
            </a:r>
          </a:p>
        </p:txBody>
      </p:sp>
      <p:pic>
        <p:nvPicPr>
          <p:cNvPr id="3" name="内容占位符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 y="1371654"/>
            <a:ext cx="9144078" cy="2961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6"/>
          <p:cNvSpPr txBox="1">
            <a:spLocks noChangeArrowheads="1"/>
          </p:cNvSpPr>
          <p:nvPr/>
        </p:nvSpPr>
        <p:spPr bwMode="auto">
          <a:xfrm>
            <a:off x="3200436" y="914466"/>
            <a:ext cx="25209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a:t>表 3-1 常用传感器种类</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模版">
  <a:themeElements>
    <a:clrScheme name="模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fontScheme name="模版">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20000"/>
          </a:spcBef>
          <a:spcAft>
            <a:spcPct val="0"/>
          </a:spcAft>
          <a:buClrTx/>
          <a:buSzTx/>
          <a:buFontTx/>
          <a:buChar char="•"/>
          <a:defRPr kumimoji="0" lang="zh-CN" altLang="en-US"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20000"/>
          </a:spcBef>
          <a:spcAft>
            <a:spcPct val="0"/>
          </a:spcAft>
          <a:buClrTx/>
          <a:buSzTx/>
          <a:buFontTx/>
          <a:buChar char="•"/>
          <a:defRPr kumimoji="0" lang="zh-CN" altLang="en-US"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defRPr>
        </a:defPPr>
      </a:lstStyle>
    </a:lnDef>
  </a:objectDefaults>
  <a:extraClrSchemeLst>
    <a:extraClrScheme>
      <a:clrScheme name="模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模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模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模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模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模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模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模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模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模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模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模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259</TotalTime>
  <Pages>0</Pages>
  <Words>4962</Words>
  <Characters>0</Characters>
  <Application>Microsoft Office PowerPoint</Application>
  <DocSecurity>0</DocSecurity>
  <PresentationFormat>全屏显示(4:3)</PresentationFormat>
  <Lines>0</Lines>
  <Paragraphs>192</Paragraphs>
  <Slides>73</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2</vt:i4>
      </vt:variant>
      <vt:variant>
        <vt:lpstr>幻灯片标题</vt:lpstr>
      </vt:variant>
      <vt:variant>
        <vt:i4>73</vt:i4>
      </vt:variant>
    </vt:vector>
  </HeadingPairs>
  <TitlesOfParts>
    <vt:vector size="83" baseType="lpstr">
      <vt:lpstr>华文行楷</vt:lpstr>
      <vt:lpstr>楷体</vt:lpstr>
      <vt:lpstr>宋体</vt:lpstr>
      <vt:lpstr>Arial</vt:lpstr>
      <vt:lpstr>Calibri</vt:lpstr>
      <vt:lpstr>Times New Roman</vt:lpstr>
      <vt:lpstr>Wingdings</vt:lpstr>
      <vt:lpstr>模版</vt:lpstr>
      <vt:lpstr>公式</vt:lpstr>
      <vt:lpstr>Equation.3</vt:lpstr>
      <vt:lpstr>   第 3 章  机器人的信息获取</vt:lpstr>
      <vt:lpstr>PowerPoint 演示文稿</vt:lpstr>
      <vt:lpstr>主要内容</vt:lpstr>
      <vt:lpstr>3.1 机器人的传感器</vt:lpstr>
      <vt:lpstr>3.1.1常用传感器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3.1.2特殊传感器</vt:lpstr>
      <vt:lpstr>PowerPoint 演示文稿</vt:lpstr>
      <vt:lpstr>PowerPoint 演示文稿</vt:lpstr>
      <vt:lpstr>PowerPoint 演示文稿</vt:lpstr>
      <vt:lpstr>3.1.3传感器应用实例</vt:lpstr>
      <vt:lpstr>PowerPoint 演示文稿</vt:lpstr>
      <vt:lpstr>PowerPoint 演示文稿</vt:lpstr>
      <vt:lpstr>PowerPoint 演示文稿</vt:lpstr>
      <vt:lpstr>PowerPoint 演示文稿</vt:lpstr>
      <vt:lpstr>PowerPoint 演示文稿</vt:lpstr>
      <vt:lpstr>PowerPoint 演示文稿</vt:lpstr>
      <vt:lpstr>3.2机器人的信息处理</vt:lpstr>
      <vt:lpstr>3.2.1常用的数字滤波的方法</vt:lpstr>
      <vt:lpstr>PowerPoint 演示文稿</vt:lpstr>
      <vt:lpstr>PowerPoint 演示文稿</vt:lpstr>
      <vt:lpstr>PowerPoint 演示文稿</vt:lpstr>
      <vt:lpstr>PowerPoint 演示文稿</vt:lpstr>
      <vt:lpstr>PowerPoint 演示文稿</vt:lpstr>
      <vt:lpstr>3.2.2 小波变换在数字滤波中的应用</vt:lpstr>
      <vt:lpstr>PowerPoint 演示文稿</vt:lpstr>
      <vt:lpstr>PowerPoint 演示文稿</vt:lpstr>
      <vt:lpstr>PowerPoint 演示文稿</vt:lpstr>
      <vt:lpstr>PowerPoint 演示文稿</vt:lpstr>
      <vt:lpstr>PowerPoint 演示文稿</vt:lpstr>
      <vt:lpstr>3.3 机器视觉</vt:lpstr>
      <vt:lpstr>3.3.1机器视觉的组成</vt:lpstr>
      <vt:lpstr>PowerPoint 演示文稿</vt:lpstr>
      <vt:lpstr>PowerPoint 演示文稿</vt:lpstr>
      <vt:lpstr>PowerPoint 演示文稿</vt:lpstr>
      <vt:lpstr>PowerPoint 演示文稿</vt:lpstr>
      <vt:lpstr>3.3.2 机器视觉的工作原理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3.3.3 机器视觉应用实例</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YoYo</dc:creator>
  <cp:lastModifiedBy>2426546606@qq.com</cp:lastModifiedBy>
  <cp:revision>107</cp:revision>
  <dcterms:created xsi:type="dcterms:W3CDTF">2013-08-26T11:29:15Z</dcterms:created>
  <dcterms:modified xsi:type="dcterms:W3CDTF">2023-01-17T01:17:42Z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2052-10.1.0.6135</vt:lpwstr>
  </property>
</Properties>
</file>