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7"/>
  </p:handoutMasterIdLst>
  <p:sldIdLst>
    <p:sldId id="281" r:id="rId3"/>
    <p:sldId id="282" r:id="rId4"/>
    <p:sldId id="319" r:id="rId5"/>
    <p:sldId id="313" r:id="rId6"/>
    <p:sldId id="316" r:id="rId7"/>
    <p:sldId id="321" r:id="rId8"/>
    <p:sldId id="320" r:id="rId9"/>
    <p:sldId id="279" r:id="rId10"/>
    <p:sldId id="302" r:id="rId11"/>
    <p:sldId id="268" r:id="rId12"/>
    <p:sldId id="326" r:id="rId13"/>
    <p:sldId id="287" r:id="rId14"/>
    <p:sldId id="325" r:id="rId15"/>
    <p:sldId id="293" r:id="rId16"/>
    <p:sldId id="294" r:id="rId17"/>
    <p:sldId id="300" r:id="rId18"/>
    <p:sldId id="303" r:id="rId19"/>
    <p:sldId id="297" r:id="rId20"/>
    <p:sldId id="289" r:id="rId21"/>
    <p:sldId id="288" r:id="rId22"/>
    <p:sldId id="298" r:id="rId23"/>
    <p:sldId id="285" r:id="rId24"/>
    <p:sldId id="304" r:id="rId25"/>
    <p:sldId id="284" r:id="rId26"/>
    <p:sldId id="286" r:id="rId27"/>
    <p:sldId id="305" r:id="rId28"/>
    <p:sldId id="295" r:id="rId29"/>
    <p:sldId id="301" r:id="rId30"/>
    <p:sldId id="296" r:id="rId31"/>
    <p:sldId id="306" r:id="rId32"/>
    <p:sldId id="283" r:id="rId33"/>
    <p:sldId id="307" r:id="rId34"/>
    <p:sldId id="265" r:id="rId35"/>
    <p:sldId id="260" r:id="rId36"/>
    <p:sldId id="315" r:id="rId37"/>
    <p:sldId id="309" r:id="rId38"/>
    <p:sldId id="273" r:id="rId39"/>
    <p:sldId id="262" r:id="rId40"/>
    <p:sldId id="261" r:id="rId41"/>
    <p:sldId id="308" r:id="rId43"/>
    <p:sldId id="322" r:id="rId44"/>
    <p:sldId id="324" r:id="rId45"/>
    <p:sldId id="323" r:id="rId4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29" autoAdjust="0"/>
  </p:normalViewPr>
  <p:slideViewPr>
    <p:cSldViewPr>
      <p:cViewPr varScale="1">
        <p:scale>
          <a:sx n="78" d="100"/>
          <a:sy n="78" d="100"/>
        </p:scale>
        <p:origin x="-5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516467E1-9470-4440-B9CA-3047979005FD}" type="datetimeFigureOut">
              <a:rPr lang="zh-CN" altLang="en-US"/>
            </a:fld>
            <a:endParaRPr lang="en-US" altLang="zh-CN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r>
              <a:rPr lang="zh-CN" altLang="en-US"/>
              <a:t>.</a:t>
            </a:r>
            <a:endParaRPr lang="en-US" altLang="zh-CN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EC8C3AB-11A9-4D2C-9B25-0E0DCF63330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8B3C42D-F15B-4864-AB79-6B33B0AD7BA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.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CD54F05-987A-495B-99BA-5CFC18760B9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.</a:t>
            </a:r>
            <a:endParaRPr lang="en-US" altLang="zh-CN"/>
          </a:p>
        </p:txBody>
      </p:sp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42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4D8263-A868-46F0-AC2B-54E353E21FD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" name="Group 3"/>
            <p:cNvGrpSpPr/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/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3" name="Freeform 5"/>
              <p:cNvSpPr/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4" name="Freeform 6"/>
              <p:cNvSpPr/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5" name="Freeform 7"/>
              <p:cNvSpPr/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6" name="Freeform 8"/>
              <p:cNvSpPr/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7" name="Freeform 9"/>
              <p:cNvSpPr/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8" name="Freeform 10"/>
              <p:cNvSpPr/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9" name="Freeform 11"/>
              <p:cNvSpPr/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0" name="Freeform 12"/>
              <p:cNvSpPr/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1" name="Freeform 13"/>
              <p:cNvSpPr/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2" name="Freeform 14"/>
              <p:cNvSpPr/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3" name="Freeform 15"/>
              <p:cNvSpPr/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4" name="Freeform 16"/>
              <p:cNvSpPr/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6" name="Group 17"/>
            <p:cNvGrpSpPr/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" name="Freeform 81"/>
              <p:cNvSpPr/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7" name="Freeform 138"/>
              <p:cNvSpPr/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8" name="Freeform 139"/>
              <p:cNvSpPr/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9" name="Freeform 140"/>
              <p:cNvSpPr/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0" name="Freeform 141"/>
              <p:cNvSpPr/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1" name="Freeform 142"/>
              <p:cNvSpPr/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2" name="Freeform 143"/>
              <p:cNvSpPr/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3" name="Freeform 144"/>
              <p:cNvSpPr/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4" name="Freeform 145"/>
              <p:cNvSpPr/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5" name="Freeform 146"/>
              <p:cNvSpPr/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8" name="Freeform 149"/>
              <p:cNvSpPr/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9" name="Freeform 150"/>
              <p:cNvSpPr/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0" name="Freeform 151"/>
              <p:cNvSpPr/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61593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594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C9D12A4A-9A1E-485E-9E98-78EBC16B3495}" type="datetimeFigureOut">
              <a:rPr lang="zh-CN" altLang="en-US"/>
            </a:fld>
            <a:endParaRPr lang="en-US" altLang="zh-CN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</a:lstStyle>
          <a:p>
            <a:r>
              <a:rPr lang="en-US" altLang="zh-CN" smtClean="0"/>
              <a:t>.</a:t>
            </a:r>
            <a:endParaRPr lang="en-US" altLang="zh-CN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70DFC391-C7B5-4737-9184-DC90DAF6F12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5C0F1-E7AE-4ED1-A82D-A8FBBE8968C0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0F322-E289-4B02-8BAC-F6A7E0E728C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4AAEC-89CE-4575-9789-EB866096DA40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D1ACC-3FED-4EA1-A8D8-EA6A2F648E2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E877B-FA12-4B58-A387-D57E7611BC14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8C25E-13B5-4F6B-81A5-3B24E15212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BFE8F-8C35-470B-B508-C5E65E7ECB73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A4987-1755-4A13-882E-983BC889D84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A87F1-1CBE-4BFA-B172-8D5E4262971C}" type="datetimeFigureOut">
              <a:rPr lang="zh-CN" altLang="en-US"/>
            </a:fld>
            <a:endParaRPr lang="en-US" altLang="zh-CN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49707-0D6E-4CF4-82CF-A434AB4BDF6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4DC17-A077-47FC-8F96-DDD7B5B281DA}" type="datetimeFigureOut">
              <a:rPr lang="zh-CN" altLang="en-US"/>
            </a:fld>
            <a:endParaRPr lang="en-US" altLang="zh-CN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9B2CC-5894-4D6A-8338-2AD55ADE9E0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8BA04-4685-4A67-9CBE-FF186299800A}" type="datetimeFigureOut">
              <a:rPr lang="zh-CN" altLang="en-US"/>
            </a:fld>
            <a:endParaRPr lang="en-US" altLang="zh-CN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FF3CC-B05A-4CE1-B354-DD9175D27E2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B3C55-A5D3-4326-B5D8-DC9890F150B6}" type="datetimeFigureOut">
              <a:rPr lang="zh-CN" altLang="en-US"/>
            </a:fld>
            <a:endParaRPr lang="en-US" altLang="zh-CN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76089-F24B-4E4B-903B-81E94AC98F0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4A6B2-7760-4EC8-894F-96EE23E29E5A}" type="datetimeFigureOut">
              <a:rPr lang="zh-CN" altLang="en-US"/>
            </a:fld>
            <a:endParaRPr lang="en-US" altLang="zh-CN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DD5E3-993C-442C-B36F-C2DD2D8AA67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24816-7C6B-44CF-980C-3D7003FA401C}" type="datetimeFigureOut">
              <a:rPr lang="zh-CN" altLang="en-US"/>
            </a:fld>
            <a:endParaRPr lang="en-US" altLang="zh-CN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82B2A-9CF8-4A6C-8DBF-D60B3C78152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52546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1032" name="Group 3"/>
            <p:cNvGrpSpPr/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60420" name="Freeform 4"/>
              <p:cNvSpPr/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21" name="Freeform 5"/>
              <p:cNvSpPr/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22" name="Freeform 6"/>
              <p:cNvSpPr/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23" name="Freeform 7"/>
              <p:cNvSpPr/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24" name="Freeform 8"/>
              <p:cNvSpPr/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25" name="Freeform 9"/>
              <p:cNvSpPr/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26" name="Freeform 10"/>
              <p:cNvSpPr/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27" name="Freeform 11"/>
              <p:cNvSpPr/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28" name="Freeform 12"/>
              <p:cNvSpPr/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29" name="Freeform 13"/>
              <p:cNvSpPr/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30" name="Freeform 14"/>
              <p:cNvSpPr/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31" name="Freeform 15"/>
              <p:cNvSpPr/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32" name="Freeform 16"/>
              <p:cNvSpPr/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033" name="Group 17"/>
            <p:cNvGrpSpPr/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60434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35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36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37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38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39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40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41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42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43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44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45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46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47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48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49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50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51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52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53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54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55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56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57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58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59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60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61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62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63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64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65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66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67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68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69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70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71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72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73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74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75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76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77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78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79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80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81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82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83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84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85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86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87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88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89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90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91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92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93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94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95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96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97" name="Freeform 81"/>
              <p:cNvSpPr/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98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499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00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01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02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03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04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05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06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07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08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09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10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11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12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13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14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15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16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17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18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19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20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21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22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23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24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25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26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27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28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29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30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31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32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33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34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35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36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37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38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39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40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41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42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43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44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45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46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47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48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49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50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51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52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53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54" name="Freeform 138"/>
              <p:cNvSpPr/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55" name="Freeform 139"/>
              <p:cNvSpPr/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56" name="Freeform 140"/>
              <p:cNvSpPr/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57" name="Freeform 141"/>
              <p:cNvSpPr/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58" name="Freeform 142"/>
              <p:cNvSpPr/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59" name="Freeform 143"/>
              <p:cNvSpPr/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60" name="Freeform 144"/>
              <p:cNvSpPr/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61" name="Freeform 145"/>
              <p:cNvSpPr/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62" name="Freeform 146"/>
              <p:cNvSpPr/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63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64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65" name="Freeform 149"/>
              <p:cNvSpPr/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66" name="Freeform 150"/>
              <p:cNvSpPr/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67" name="Freeform 151"/>
              <p:cNvSpPr/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568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60569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60570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EA065AF-31B6-4376-BBA9-11B9B5FF3607}" type="datetimeFigureOut">
              <a:rPr lang="zh-CN" altLang="en-US"/>
            </a:fld>
            <a:endParaRPr lang="en-US" altLang="zh-CN"/>
          </a:p>
        </p:txBody>
      </p:sp>
      <p:sp>
        <p:nvSpPr>
          <p:cNvPr id="60571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latin typeface="Arial" panose="020B0604020202020204" pitchFamily="34" charset="0"/>
              </a:defRPr>
            </a:lvl1pPr>
          </a:lstStyle>
          <a:p>
            <a:r>
              <a:rPr lang="en-US" altLang="zh-CN" smtClean="0"/>
              <a:t>.</a:t>
            </a:r>
            <a:endParaRPr lang="en-US" altLang="zh-CN"/>
          </a:p>
        </p:txBody>
      </p:sp>
      <p:sp>
        <p:nvSpPr>
          <p:cNvPr id="60572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5D18E20-A862-444D-A6C8-8A40690CE0AE}" type="slidenum">
              <a:rPr lang="zh-CN" altLang="en-US"/>
            </a:fld>
            <a:endParaRPr lang="en-US" altLang="zh-CN"/>
          </a:p>
        </p:txBody>
      </p:sp>
      <p:sp>
        <p:nvSpPr>
          <p:cNvPr id="60573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8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1.jpeg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0.jpeg"/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image" Target="../media/image7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image" Target="../media/image76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image" Target="../media/image79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5.jpeg"/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image" Target="../media/image8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4.png"/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7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1.jpeg"/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image" Target="../media/image98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3.jpeg"/><Relationship Id="rId1" Type="http://schemas.openxmlformats.org/officeDocument/2006/relationships/image" Target="../media/image10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6.jpeg"/><Relationship Id="rId2" Type="http://schemas.openxmlformats.org/officeDocument/2006/relationships/image" Target="../media/image105.png"/><Relationship Id="rId1" Type="http://schemas.openxmlformats.org/officeDocument/2006/relationships/image" Target="../media/image104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image" Target="../media/image10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1.png"/><Relationship Id="rId1" Type="http://schemas.openxmlformats.org/officeDocument/2006/relationships/image" Target="../media/image11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44E133-0598-4387-8922-0C172765A191}" type="slidenum">
              <a:rPr lang="zh-CN" altLang="en-US"/>
            </a:fld>
            <a:endParaRPr lang="en-US" altLang="zh-CN"/>
          </a:p>
        </p:txBody>
      </p:sp>
      <p:sp>
        <p:nvSpPr>
          <p:cNvPr id="14338" name="标题 1"/>
          <p:cNvSpPr>
            <a:spLocks noGrp="1"/>
          </p:cNvSpPr>
          <p:nvPr>
            <p:ph type="title" idx="4294967295"/>
          </p:nvPr>
        </p:nvSpPr>
        <p:spPr>
          <a:xfrm>
            <a:off x="1547813" y="1989138"/>
            <a:ext cx="6402387" cy="141763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规划设计</a:t>
            </a:r>
            <a:r>
              <a:rPr lang="en-US" altLang="zh-CN" sz="3600">
                <a:solidFill>
                  <a:srgbClr val="FFD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|</a:t>
            </a:r>
            <a:r>
              <a:rPr lang="zh-CN" altLang="en-US" sz="3600">
                <a:solidFill>
                  <a:srgbClr val="FFD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建筑设计</a:t>
            </a:r>
            <a:r>
              <a:rPr lang="en-US" altLang="zh-CN" sz="36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|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公共空间</a:t>
            </a:r>
            <a:endParaRPr lang="zh-CN" altLang="en-US" sz="360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547813" y="2197100"/>
            <a:ext cx="2998787" cy="2667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1050" dirty="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城市更新策略案例分析</a:t>
            </a:r>
            <a:endParaRPr lang="zh-CN" altLang="en-US" sz="1050" dirty="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9EB16-1904-4460-9266-0BCD47180B91}" type="slidenum">
              <a:rPr lang="zh-CN" altLang="en-US"/>
            </a:fld>
            <a:endParaRPr lang="en-US" altLang="zh-CN"/>
          </a:p>
        </p:txBody>
      </p:sp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1"/>
          <a:srcRect t="25075" r="23225" b="32089"/>
          <a:stretch>
            <a:fillRect/>
          </a:stretch>
        </p:blipFill>
        <p:spPr bwMode="auto">
          <a:xfrm>
            <a:off x="179388" y="3686175"/>
            <a:ext cx="8750300" cy="30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矩形 7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集美区某旧城改造方案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5" name="文本框 3"/>
          <p:cNvSpPr txBox="1">
            <a:spLocks noChangeArrowheads="1"/>
          </p:cNvSpPr>
          <p:nvPr/>
        </p:nvSpPr>
        <p:spPr bwMode="auto">
          <a:xfrm>
            <a:off x="53975" y="53975"/>
            <a:ext cx="39401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项目改造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建筑立面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传承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376488" y="477838"/>
            <a:ext cx="4264025" cy="287337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7" name="矩形 11"/>
          <p:cNvSpPr>
            <a:spLocks noChangeArrowheads="1"/>
          </p:cNvSpPr>
          <p:nvPr/>
        </p:nvSpPr>
        <p:spPr bwMode="auto">
          <a:xfrm>
            <a:off x="2339975" y="498475"/>
            <a:ext cx="4943475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策略：材料选取应延续当地传统，反应文脉，同时又展现创新形象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558" name="组合 3"/>
          <p:cNvGrpSpPr/>
          <p:nvPr/>
        </p:nvGrpSpPr>
        <p:grpSpPr bwMode="auto">
          <a:xfrm>
            <a:off x="192088" y="962025"/>
            <a:ext cx="8747125" cy="2647950"/>
            <a:chOff x="1333501" y="1943480"/>
            <a:chExt cx="5017510" cy="1518512"/>
          </a:xfrm>
        </p:grpSpPr>
        <p:pic>
          <p:nvPicPr>
            <p:cNvPr id="23559" name="图片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33501" y="1943480"/>
              <a:ext cx="2483768" cy="151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图片 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77373" y="1943481"/>
              <a:ext cx="2473638" cy="1515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BF4B39-E5F5-4065-8C92-9EAFE4EB67C9}" type="slidenum">
              <a:rPr lang="zh-CN" altLang="en-US"/>
            </a:fld>
            <a:endParaRPr lang="en-US" altLang="zh-CN"/>
          </a:p>
        </p:txBody>
      </p:sp>
      <p:sp>
        <p:nvSpPr>
          <p:cNvPr id="24577" name="矩形 7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成都太古里旧城改造方案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53975" y="53975"/>
            <a:ext cx="39401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项目改造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建筑立面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传承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79" name="组合 6"/>
          <p:cNvGrpSpPr/>
          <p:nvPr/>
        </p:nvGrpSpPr>
        <p:grpSpPr bwMode="auto">
          <a:xfrm>
            <a:off x="58738" y="1628775"/>
            <a:ext cx="9050337" cy="3024188"/>
            <a:chOff x="0" y="2348880"/>
            <a:chExt cx="8812889" cy="2945233"/>
          </a:xfrm>
        </p:grpSpPr>
        <p:pic>
          <p:nvPicPr>
            <p:cNvPr id="24580" name="图片 4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359671" y="2348880"/>
              <a:ext cx="4453218" cy="2919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1" name="图片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375271"/>
              <a:ext cx="4359672" cy="2918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C5CE55-9511-466A-A20D-25A4A84656F1}" type="slidenum">
              <a:rPr lang="zh-CN" altLang="en-US"/>
            </a:fld>
            <a:endParaRPr lang="en-US" altLang="zh-CN"/>
          </a:p>
        </p:txBody>
      </p:sp>
      <p:sp>
        <p:nvSpPr>
          <p:cNvPr id="25601" name="文本框 3"/>
          <p:cNvSpPr txBox="1">
            <a:spLocks noChangeArrowheads="1"/>
          </p:cNvSpPr>
          <p:nvPr/>
        </p:nvSpPr>
        <p:spPr bwMode="auto">
          <a:xfrm>
            <a:off x="53975" y="53975"/>
            <a:ext cx="39401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项目改造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建筑立面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延续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2" name="矩形 4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香港同发大厦改造工程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25413" y="919163"/>
            <a:ext cx="2862262" cy="503237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4" name="矩形 1"/>
          <p:cNvSpPr>
            <a:spLocks noChangeArrowheads="1"/>
          </p:cNvSpPr>
          <p:nvPr/>
        </p:nvSpPr>
        <p:spPr bwMode="auto">
          <a:xfrm>
            <a:off x="120650" y="949325"/>
            <a:ext cx="2884488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策略：保持原有立面机理，运用现代材料进行</a:t>
            </a: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“翻新”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5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03575" y="903288"/>
            <a:ext cx="5892800" cy="385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06" name="组合 12"/>
          <p:cNvGrpSpPr/>
          <p:nvPr/>
        </p:nvGrpSpPr>
        <p:grpSpPr bwMode="auto">
          <a:xfrm>
            <a:off x="3203575" y="4841875"/>
            <a:ext cx="5870575" cy="1925638"/>
            <a:chOff x="2408916" y="4581128"/>
            <a:chExt cx="6665920" cy="2185800"/>
          </a:xfrm>
        </p:grpSpPr>
        <p:pic>
          <p:nvPicPr>
            <p:cNvPr id="25608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96136" y="4581128"/>
              <a:ext cx="3278700" cy="21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9" name="图片 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08916" y="4581128"/>
              <a:ext cx="3278700" cy="21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607" name="矩形 13"/>
          <p:cNvSpPr>
            <a:spLocks noChangeArrowheads="1"/>
          </p:cNvSpPr>
          <p:nvPr/>
        </p:nvSpPr>
        <p:spPr bwMode="auto">
          <a:xfrm>
            <a:off x="77788" y="1468438"/>
            <a:ext cx="3054350" cy="938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大楼底部小，上部挑出，是典型的唐楼样式。原有灰暗陈旧的色彩和黯淡小玻璃窗户被一扫而光，替换成白色的外墙和黑框大面积明亮开窗，形象复古而又别致。住户可以尽享窗外海湾辽阔美景。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35CEB7-13A9-4D01-9BD1-79719C30AB81}" type="slidenum">
              <a:rPr lang="zh-CN" altLang="en-US"/>
            </a:fld>
            <a:endParaRPr lang="en-US" altLang="zh-CN"/>
          </a:p>
        </p:txBody>
      </p:sp>
      <p:sp>
        <p:nvSpPr>
          <p:cNvPr id="26625" name="文本框 3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项目改造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建筑立面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延续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6" name="矩形 4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库奥皮奥城市剧院扩建项目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8425" y="825500"/>
            <a:ext cx="2673350" cy="285750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8" name="矩形 1"/>
          <p:cNvSpPr>
            <a:spLocks noChangeArrowheads="1"/>
          </p:cNvSpPr>
          <p:nvPr/>
        </p:nvSpPr>
        <p:spPr bwMode="auto">
          <a:xfrm>
            <a:off x="104775" y="849313"/>
            <a:ext cx="3027363" cy="261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策略：长方体量与老剧院的对话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9" name="图片 2"/>
          <p:cNvPicPr>
            <a:picLocks noChangeAspect="1"/>
          </p:cNvPicPr>
          <p:nvPr/>
        </p:nvPicPr>
        <p:blipFill>
          <a:blip r:embed="rId1"/>
          <a:srcRect l="77963"/>
          <a:stretch>
            <a:fillRect/>
          </a:stretch>
        </p:blipFill>
        <p:spPr bwMode="auto">
          <a:xfrm>
            <a:off x="136525" y="1393825"/>
            <a:ext cx="2797175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图片 7"/>
          <p:cNvPicPr>
            <a:picLocks noChangeAspect="1"/>
          </p:cNvPicPr>
          <p:nvPr/>
        </p:nvPicPr>
        <p:blipFill>
          <a:blip r:embed="rId2"/>
          <a:srcRect t="38045" r="13554" b="5634"/>
          <a:stretch>
            <a:fillRect/>
          </a:stretch>
        </p:blipFill>
        <p:spPr bwMode="auto">
          <a:xfrm>
            <a:off x="3141663" y="1419225"/>
            <a:ext cx="594042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31" name="组合 5"/>
          <p:cNvGrpSpPr/>
          <p:nvPr/>
        </p:nvGrpSpPr>
        <p:grpSpPr bwMode="auto">
          <a:xfrm>
            <a:off x="77788" y="4075113"/>
            <a:ext cx="9007475" cy="1993900"/>
            <a:chOff x="78232" y="3588517"/>
            <a:chExt cx="9039713" cy="2000723"/>
          </a:xfrm>
        </p:grpSpPr>
        <p:grpSp>
          <p:nvGrpSpPr>
            <p:cNvPr id="26632" name="组合 13"/>
            <p:cNvGrpSpPr/>
            <p:nvPr/>
          </p:nvGrpSpPr>
          <p:grpSpPr bwMode="auto">
            <a:xfrm>
              <a:off x="3157642" y="3588517"/>
              <a:ext cx="5960303" cy="2000723"/>
              <a:chOff x="1958028" y="2795207"/>
              <a:chExt cx="6975965" cy="2341655"/>
            </a:xfrm>
          </p:grpSpPr>
          <p:pic>
            <p:nvPicPr>
              <p:cNvPr id="26634" name="图片 10"/>
              <p:cNvPicPr>
                <a:picLocks noChangeAspect="1"/>
              </p:cNvPicPr>
              <p:nvPr/>
            </p:nvPicPr>
            <p:blipFill>
              <a:blip r:embed="rId3"/>
              <a:srcRect l="3836"/>
              <a:stretch>
                <a:fillRect/>
              </a:stretch>
            </p:blipFill>
            <p:spPr bwMode="auto">
              <a:xfrm>
                <a:off x="1958028" y="2805317"/>
                <a:ext cx="3340941" cy="23161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635" name="图片 12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421510" y="2795207"/>
                <a:ext cx="3512483" cy="23416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6633" name="图片 1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8232" y="3596580"/>
              <a:ext cx="2981599" cy="1987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327F5F-B915-42FE-BAB5-E16E2952B45D}" type="slidenum">
              <a:rPr lang="zh-CN" altLang="en-US"/>
            </a:fld>
            <a:endParaRPr lang="en-US" altLang="zh-CN"/>
          </a:p>
        </p:txBody>
      </p:sp>
      <p:pic>
        <p:nvPicPr>
          <p:cNvPr id="27649" name="图片 19"/>
          <p:cNvPicPr>
            <a:picLocks noChangeAspect="1"/>
          </p:cNvPicPr>
          <p:nvPr/>
        </p:nvPicPr>
        <p:blipFill>
          <a:blip r:embed="rId1"/>
          <a:srcRect l="11241" t="5566" r="4073" b="32045"/>
          <a:stretch>
            <a:fillRect/>
          </a:stretch>
        </p:blipFill>
        <p:spPr bwMode="auto">
          <a:xfrm>
            <a:off x="179388" y="1557338"/>
            <a:ext cx="28638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53975" y="53975"/>
            <a:ext cx="39401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项目改造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建筑立面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解构延续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矩形 4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维也纳街角大厦立面改造工程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7950" y="955675"/>
            <a:ext cx="3006725" cy="503238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3" name="矩形 1"/>
          <p:cNvSpPr>
            <a:spLocks noChangeArrowheads="1"/>
          </p:cNvSpPr>
          <p:nvPr/>
        </p:nvSpPr>
        <p:spPr bwMode="auto">
          <a:xfrm>
            <a:off x="104775" y="992188"/>
            <a:ext cx="3098800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策略：利用新技术新材料与周围建筑达到一个统一合奏的状态，同时</a:t>
            </a: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延续文脉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654" name="组合 14"/>
          <p:cNvGrpSpPr/>
          <p:nvPr/>
        </p:nvGrpSpPr>
        <p:grpSpPr bwMode="auto">
          <a:xfrm>
            <a:off x="5835650" y="114300"/>
            <a:ext cx="3200400" cy="6629400"/>
            <a:chOff x="5867302" y="44624"/>
            <a:chExt cx="3289195" cy="6809917"/>
          </a:xfrm>
        </p:grpSpPr>
        <p:pic>
          <p:nvPicPr>
            <p:cNvPr id="27659" name="图片 5"/>
            <p:cNvPicPr>
              <a:picLocks noChangeAspect="1"/>
            </p:cNvPicPr>
            <p:nvPr/>
          </p:nvPicPr>
          <p:blipFill>
            <a:blip r:embed="rId2"/>
            <a:srcRect t="11684"/>
            <a:stretch>
              <a:fillRect/>
            </a:stretch>
          </p:blipFill>
          <p:spPr bwMode="auto">
            <a:xfrm>
              <a:off x="5867302" y="2492896"/>
              <a:ext cx="3289195" cy="4361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0" name="图片 6"/>
            <p:cNvPicPr>
              <a:picLocks noChangeAspect="1"/>
            </p:cNvPicPr>
            <p:nvPr/>
          </p:nvPicPr>
          <p:blipFill>
            <a:blip r:embed="rId3"/>
            <a:srcRect l="11671" t="3900" b="-560"/>
            <a:stretch>
              <a:fillRect/>
            </a:stretch>
          </p:blipFill>
          <p:spPr bwMode="auto">
            <a:xfrm>
              <a:off x="5868144" y="44624"/>
              <a:ext cx="3275856" cy="2376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7655" name="图片 10"/>
          <p:cNvPicPr>
            <a:picLocks noChangeAspect="1"/>
          </p:cNvPicPr>
          <p:nvPr/>
        </p:nvPicPr>
        <p:blipFill>
          <a:blip r:embed="rId4"/>
          <a:srcRect l="50359" b="3992"/>
          <a:stretch>
            <a:fillRect/>
          </a:stretch>
        </p:blipFill>
        <p:spPr bwMode="auto">
          <a:xfrm>
            <a:off x="3459163" y="107950"/>
            <a:ext cx="2301875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56" name="组合 16"/>
          <p:cNvGrpSpPr/>
          <p:nvPr/>
        </p:nvGrpSpPr>
        <p:grpSpPr bwMode="auto">
          <a:xfrm>
            <a:off x="82550" y="3573463"/>
            <a:ext cx="5678488" cy="3201987"/>
            <a:chOff x="539552" y="3830745"/>
            <a:chExt cx="5221847" cy="2945106"/>
          </a:xfrm>
        </p:grpSpPr>
        <p:pic>
          <p:nvPicPr>
            <p:cNvPr id="27657" name="图片 11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9552" y="3859225"/>
              <a:ext cx="2237801" cy="2913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8" name="图片 1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131840" y="3830745"/>
              <a:ext cx="2629559" cy="2945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1B3017-3089-4B83-878C-C3D007E93F9F}" type="slidenum">
              <a:rPr lang="zh-CN" altLang="en-US"/>
            </a:fld>
            <a:endParaRPr lang="en-US" altLang="zh-CN"/>
          </a:p>
        </p:txBody>
      </p:sp>
      <p:sp>
        <p:nvSpPr>
          <p:cNvPr id="18" name="圆角矩形 17"/>
          <p:cNvSpPr/>
          <p:nvPr/>
        </p:nvSpPr>
        <p:spPr>
          <a:xfrm>
            <a:off x="3563938" y="487363"/>
            <a:ext cx="2232025" cy="285750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4" name="文本框 7"/>
          <p:cNvSpPr txBox="1">
            <a:spLocks noChangeArrowheads="1"/>
          </p:cNvSpPr>
          <p:nvPr/>
        </p:nvSpPr>
        <p:spPr bwMode="auto">
          <a:xfrm>
            <a:off x="53975" y="53975"/>
            <a:ext cx="4157663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项目改造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建筑立面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解构 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5" name="矩形 8"/>
          <p:cNvSpPr>
            <a:spLocks noChangeArrowheads="1"/>
          </p:cNvSpPr>
          <p:nvPr/>
        </p:nvSpPr>
        <p:spPr bwMode="auto">
          <a:xfrm>
            <a:off x="53975" y="514350"/>
            <a:ext cx="3725863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意大利废弃纺织厂改造工程（厂房改多功能建筑）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6" name="矩形 15"/>
          <p:cNvSpPr>
            <a:spLocks noChangeArrowheads="1"/>
          </p:cNvSpPr>
          <p:nvPr/>
        </p:nvSpPr>
        <p:spPr bwMode="auto">
          <a:xfrm>
            <a:off x="3563938" y="512763"/>
            <a:ext cx="4554537" cy="246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策略：利用隐喻的手法对立面再设计 </a:t>
            </a: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677" name="组合 20"/>
          <p:cNvGrpSpPr/>
          <p:nvPr/>
        </p:nvGrpSpPr>
        <p:grpSpPr bwMode="auto">
          <a:xfrm>
            <a:off x="1331913" y="998538"/>
            <a:ext cx="6472237" cy="1778000"/>
            <a:chOff x="1404670" y="980187"/>
            <a:chExt cx="7161375" cy="1965960"/>
          </a:xfrm>
        </p:grpSpPr>
        <p:pic>
          <p:nvPicPr>
            <p:cNvPr id="28684" name="图片 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04670" y="980187"/>
              <a:ext cx="3291841" cy="1965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5" name="图片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928574" y="980187"/>
              <a:ext cx="3637471" cy="1643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8678" name="图片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4176713"/>
            <a:ext cx="3938587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图片 24"/>
          <p:cNvPicPr>
            <a:picLocks noChangeAspect="1"/>
          </p:cNvPicPr>
          <p:nvPr/>
        </p:nvPicPr>
        <p:blipFill>
          <a:blip r:embed="rId4"/>
          <a:srcRect l="8379" t="65633" r="54240" b="-2444"/>
          <a:stretch>
            <a:fillRect/>
          </a:stretch>
        </p:blipFill>
        <p:spPr bwMode="auto">
          <a:xfrm>
            <a:off x="682625" y="4106863"/>
            <a:ext cx="4033838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80" name="组合 26"/>
          <p:cNvGrpSpPr/>
          <p:nvPr/>
        </p:nvGrpSpPr>
        <p:grpSpPr bwMode="auto">
          <a:xfrm>
            <a:off x="2195513" y="2763838"/>
            <a:ext cx="4970462" cy="1149350"/>
            <a:chOff x="47166" y="2673910"/>
            <a:chExt cx="6483707" cy="1498583"/>
          </a:xfrm>
        </p:grpSpPr>
        <p:pic>
          <p:nvPicPr>
            <p:cNvPr id="28681" name="图片 18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42955" y="2673910"/>
              <a:ext cx="2287918" cy="1489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2" name="图片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7166" y="2777910"/>
              <a:ext cx="2080901" cy="1393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3" name="图片 16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139396" y="2781373"/>
              <a:ext cx="2080900" cy="1391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2644DC-364C-489E-AEE3-747C10C1FF8C}" type="slidenum">
              <a:rPr lang="zh-CN" altLang="en-US"/>
            </a:fld>
            <a:endParaRPr lang="en-US" altLang="zh-CN"/>
          </a:p>
        </p:txBody>
      </p:sp>
      <p:sp>
        <p:nvSpPr>
          <p:cNvPr id="29697" name="文本框 3"/>
          <p:cNvSpPr txBox="1">
            <a:spLocks noChangeArrowheads="1"/>
          </p:cNvSpPr>
          <p:nvPr/>
        </p:nvSpPr>
        <p:spPr bwMode="auto">
          <a:xfrm>
            <a:off x="53975" y="53975"/>
            <a:ext cx="39401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项目改造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建筑立面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对立统一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8" name="矩形 4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啤酒厂改造工程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7950" y="955675"/>
            <a:ext cx="2303463" cy="298450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0" name="矩形 1"/>
          <p:cNvSpPr>
            <a:spLocks noChangeArrowheads="1"/>
          </p:cNvSpPr>
          <p:nvPr/>
        </p:nvSpPr>
        <p:spPr bwMode="auto">
          <a:xfrm>
            <a:off x="104775" y="992188"/>
            <a:ext cx="3098800" cy="261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策略：通透的玻璃展示古老的结构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701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67175" y="3740150"/>
            <a:ext cx="4876800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图片 7"/>
          <p:cNvPicPr>
            <a:picLocks noChangeAspect="1"/>
          </p:cNvPicPr>
          <p:nvPr/>
        </p:nvPicPr>
        <p:blipFill>
          <a:blip r:embed="rId2"/>
          <a:srcRect t="3877" r="12598" b="7013"/>
          <a:stretch>
            <a:fillRect/>
          </a:stretch>
        </p:blipFill>
        <p:spPr bwMode="auto">
          <a:xfrm>
            <a:off x="225425" y="3741738"/>
            <a:ext cx="3698875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图片 8"/>
          <p:cNvPicPr>
            <a:picLocks noChangeAspect="1"/>
          </p:cNvPicPr>
          <p:nvPr/>
        </p:nvPicPr>
        <p:blipFill>
          <a:blip r:embed="rId3"/>
          <a:srcRect l="11243"/>
          <a:stretch>
            <a:fillRect/>
          </a:stretch>
        </p:blipFill>
        <p:spPr bwMode="auto">
          <a:xfrm>
            <a:off x="3781425" y="481013"/>
            <a:ext cx="5167313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5425" y="1614488"/>
            <a:ext cx="34067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F8D72F-81F1-477A-B3B7-D58AB9F63778}" type="slidenum">
              <a:rPr lang="zh-CN" altLang="en-US"/>
            </a:fld>
            <a:endParaRPr lang="en-US" altLang="zh-CN"/>
          </a:p>
        </p:txBody>
      </p:sp>
      <p:sp>
        <p:nvSpPr>
          <p:cNvPr id="30721" name="文本框 8"/>
          <p:cNvSpPr txBox="1">
            <a:spLocks noChangeArrowheads="1"/>
          </p:cNvSpPr>
          <p:nvPr/>
        </p:nvSpPr>
        <p:spPr bwMode="auto">
          <a:xfrm>
            <a:off x="4702175" y="3605213"/>
            <a:ext cx="3940175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US" altLang="zh-CN" sz="1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项目改造     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功能置换：同质空间</a:t>
            </a:r>
            <a:r>
              <a:rPr lang="en-US" altLang="zh-CN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|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异质空间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C00B77-57BE-4F22-88D6-9BE19F26DA67}" type="slidenum">
              <a:rPr lang="zh-CN" altLang="en-US"/>
            </a:fld>
            <a:endParaRPr lang="en-US" altLang="zh-CN"/>
          </a:p>
        </p:txBody>
      </p:sp>
      <p:sp>
        <p:nvSpPr>
          <p:cNvPr id="31745" name="矩形 4"/>
          <p:cNvSpPr>
            <a:spLocks noChangeArrowheads="1"/>
          </p:cNvSpPr>
          <p:nvPr/>
        </p:nvSpPr>
        <p:spPr bwMode="auto">
          <a:xfrm>
            <a:off x="53975" y="514350"/>
            <a:ext cx="3870325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大楼仓库改造更新工程（仓库改开敞型办公空间）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25413" y="919163"/>
            <a:ext cx="3367087" cy="279400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47" name="矩形 1"/>
          <p:cNvSpPr>
            <a:spLocks noChangeArrowheads="1"/>
          </p:cNvSpPr>
          <p:nvPr/>
        </p:nvSpPr>
        <p:spPr bwMode="auto">
          <a:xfrm>
            <a:off x="85725" y="936625"/>
            <a:ext cx="3765550" cy="261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策略：通过粉刷铺装等内装进行修缮，保留原有元素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8" name="文本框 14"/>
          <p:cNvSpPr txBox="1">
            <a:spLocks noChangeArrowheads="1"/>
          </p:cNvSpPr>
          <p:nvPr/>
        </p:nvSpPr>
        <p:spPr bwMode="auto">
          <a:xfrm>
            <a:off x="53975" y="53975"/>
            <a:ext cx="32940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项目改造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功能置换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同质空间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内装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749" name="组合 11"/>
          <p:cNvGrpSpPr/>
          <p:nvPr/>
        </p:nvGrpSpPr>
        <p:grpSpPr bwMode="auto">
          <a:xfrm>
            <a:off x="153988" y="1477963"/>
            <a:ext cx="3913187" cy="5307012"/>
            <a:chOff x="154212" y="1478200"/>
            <a:chExt cx="3639572" cy="4935165"/>
          </a:xfrm>
        </p:grpSpPr>
        <p:pic>
          <p:nvPicPr>
            <p:cNvPr id="31754" name="图片 6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54212" y="4005064"/>
              <a:ext cx="3625399" cy="2408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5" name="图片 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7411" y="1478200"/>
              <a:ext cx="3636373" cy="2425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750" name="矩形 17"/>
          <p:cNvSpPr>
            <a:spLocks noChangeArrowheads="1"/>
          </p:cNvSpPr>
          <p:nvPr/>
        </p:nvSpPr>
        <p:spPr bwMode="auto">
          <a:xfrm>
            <a:off x="4572000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工厂改造工程（工厂改工作室）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751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936625"/>
            <a:ext cx="4176712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图片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7088" y="4005263"/>
            <a:ext cx="4160837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图片 1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91050" y="3594100"/>
            <a:ext cx="42291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F2C73-5ED3-499E-9405-67949A8D4EEF}" type="slidenum">
              <a:rPr lang="zh-CN" altLang="en-US"/>
            </a:fld>
            <a:endParaRPr lang="en-US" altLang="zh-CN"/>
          </a:p>
        </p:txBody>
      </p:sp>
      <p:sp>
        <p:nvSpPr>
          <p:cNvPr id="32769" name="矩形 4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西班牙修道院改造工程（修道院改礼堂）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25413" y="919163"/>
            <a:ext cx="3725862" cy="431800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1" name="矩形 1"/>
          <p:cNvSpPr>
            <a:spLocks noChangeArrowheads="1"/>
          </p:cNvSpPr>
          <p:nvPr/>
        </p:nvSpPr>
        <p:spPr bwMode="auto">
          <a:xfrm>
            <a:off x="85725" y="936625"/>
            <a:ext cx="3765550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策略：保留旧建筑，</a:t>
            </a: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植入现代元素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，用当代的手法突出古老魅力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2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46525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图片 10"/>
          <p:cNvPicPr>
            <a:picLocks noChangeAspect="1"/>
          </p:cNvPicPr>
          <p:nvPr/>
        </p:nvPicPr>
        <p:blipFill>
          <a:blip r:embed="rId2"/>
          <a:srcRect t="16109" b="15594"/>
          <a:stretch>
            <a:fillRect/>
          </a:stretch>
        </p:blipFill>
        <p:spPr bwMode="auto">
          <a:xfrm>
            <a:off x="147638" y="1397000"/>
            <a:ext cx="3744912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矩形 13"/>
          <p:cNvSpPr>
            <a:spLocks noChangeArrowheads="1"/>
          </p:cNvSpPr>
          <p:nvPr/>
        </p:nvSpPr>
        <p:spPr bwMode="auto">
          <a:xfrm>
            <a:off x="3944938" y="14288"/>
            <a:ext cx="4573587" cy="1277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建筑师巩固了教堂的结构，保持了原有的内部空间和石材表皮，甚至保留了屋顶坍塌的部分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—-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这里意外的引入了自然光。建筑师做的仅仅是干预，而不是重建。在原有要素的基础上植入新的元素，并将历史的变迁，伤痕和重要空间的价值保留。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在建筑中植入了一些技术设备和垂直交通路线。新的楼梯和坡道让建筑看起来截然不同，让人印象深刻。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干预保留历史遗产，增加新的价值，用当代的手法突出古老教堂的魅力。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文本框 14"/>
          <p:cNvSpPr txBox="1">
            <a:spLocks noChangeArrowheads="1"/>
          </p:cNvSpPr>
          <p:nvPr/>
        </p:nvSpPr>
        <p:spPr bwMode="auto">
          <a:xfrm>
            <a:off x="53975" y="53975"/>
            <a:ext cx="35099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项目改造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功能置换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同质空间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植入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4021138"/>
            <a:ext cx="1841500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图片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8" y="4008438"/>
            <a:ext cx="1849437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EC3367-3D21-4463-BB2D-ADE2E74EC02B}" type="slidenum">
              <a:rPr lang="zh-CN" altLang="en-US"/>
            </a:fld>
            <a:endParaRPr lang="en-US" altLang="zh-CN"/>
          </a:p>
        </p:txBody>
      </p:sp>
      <p:pic>
        <p:nvPicPr>
          <p:cNvPr id="15361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1563" y="571500"/>
            <a:ext cx="68167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2C7E6C-1073-49BD-AD8A-4A3E08CF4D2B}" type="slidenum">
              <a:rPr lang="zh-CN" altLang="en-US"/>
            </a:fld>
            <a:endParaRPr lang="en-US" altLang="zh-CN"/>
          </a:p>
        </p:txBody>
      </p:sp>
      <p:pic>
        <p:nvPicPr>
          <p:cNvPr id="33793" name="图片 1"/>
          <p:cNvPicPr>
            <a:picLocks noChangeAspect="1"/>
          </p:cNvPicPr>
          <p:nvPr/>
        </p:nvPicPr>
        <p:blipFill>
          <a:blip r:embed="rId1"/>
          <a:srcRect l="13000" t="32867" r="21010"/>
          <a:stretch>
            <a:fillRect/>
          </a:stretch>
        </p:blipFill>
        <p:spPr bwMode="auto">
          <a:xfrm>
            <a:off x="80963" y="1003300"/>
            <a:ext cx="4786312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圆角矩形 17"/>
          <p:cNvSpPr/>
          <p:nvPr/>
        </p:nvSpPr>
        <p:spPr>
          <a:xfrm>
            <a:off x="3348038" y="260350"/>
            <a:ext cx="1519237" cy="579438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5" name="文本框 7"/>
          <p:cNvSpPr txBox="1">
            <a:spLocks noChangeArrowheads="1"/>
          </p:cNvSpPr>
          <p:nvPr/>
        </p:nvSpPr>
        <p:spPr bwMode="auto">
          <a:xfrm>
            <a:off x="53975" y="53975"/>
            <a:ext cx="3940175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项目改造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功能置换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异质空间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植入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6" name="矩形 8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丹麦国家海事博物馆（船坞改博物馆）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7" name="矩形 15"/>
          <p:cNvSpPr>
            <a:spLocks noChangeArrowheads="1"/>
          </p:cNvSpPr>
          <p:nvPr/>
        </p:nvSpPr>
        <p:spPr bwMode="auto">
          <a:xfrm>
            <a:off x="3348038" y="285750"/>
            <a:ext cx="1519237" cy="55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策略：利用原有空间架构，植入构筑物对流线及功能进行重新梳理</a:t>
            </a: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79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4740275"/>
            <a:ext cx="4579938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图片 5"/>
          <p:cNvPicPr>
            <a:picLocks noChangeAspect="1"/>
          </p:cNvPicPr>
          <p:nvPr/>
        </p:nvPicPr>
        <p:blipFill>
          <a:blip r:embed="rId3"/>
          <a:srcRect t="9109" r="4794" b="4959"/>
          <a:stretch>
            <a:fillRect/>
          </a:stretch>
        </p:blipFill>
        <p:spPr bwMode="auto">
          <a:xfrm>
            <a:off x="5148263" y="254000"/>
            <a:ext cx="38417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800" name="组合 20"/>
          <p:cNvGrpSpPr/>
          <p:nvPr/>
        </p:nvGrpSpPr>
        <p:grpSpPr bwMode="auto">
          <a:xfrm>
            <a:off x="5332413" y="2297113"/>
            <a:ext cx="3667125" cy="4227512"/>
            <a:chOff x="5742934" y="2714889"/>
            <a:chExt cx="3342586" cy="3853796"/>
          </a:xfrm>
        </p:grpSpPr>
        <p:pic>
          <p:nvPicPr>
            <p:cNvPr id="33801" name="图片 16"/>
            <p:cNvPicPr>
              <a:picLocks noChangeAspect="1"/>
            </p:cNvPicPr>
            <p:nvPr/>
          </p:nvPicPr>
          <p:blipFill>
            <a:blip r:embed="rId4"/>
            <a:srcRect l="12225" t="10680" b="29037"/>
            <a:stretch>
              <a:fillRect/>
            </a:stretch>
          </p:blipFill>
          <p:spPr bwMode="auto">
            <a:xfrm>
              <a:off x="5742934" y="2714889"/>
              <a:ext cx="3342586" cy="1621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2" name="图片 18"/>
            <p:cNvPicPr>
              <a:picLocks noChangeAspect="1"/>
            </p:cNvPicPr>
            <p:nvPr/>
          </p:nvPicPr>
          <p:blipFill>
            <a:blip r:embed="rId5"/>
            <a:srcRect b="24951"/>
            <a:stretch>
              <a:fillRect/>
            </a:stretch>
          </p:blipFill>
          <p:spPr bwMode="auto">
            <a:xfrm>
              <a:off x="5793680" y="4492311"/>
              <a:ext cx="3291840" cy="896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3" name="图片 19"/>
            <p:cNvPicPr>
              <a:picLocks noChangeAspect="1"/>
            </p:cNvPicPr>
            <p:nvPr/>
          </p:nvPicPr>
          <p:blipFill>
            <a:blip r:embed="rId6"/>
            <a:srcRect b="22928"/>
            <a:stretch>
              <a:fillRect/>
            </a:stretch>
          </p:blipFill>
          <p:spPr bwMode="auto">
            <a:xfrm>
              <a:off x="5785296" y="5596128"/>
              <a:ext cx="3291840" cy="972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A0064B-8FB1-4F49-B442-DA9B532E46CD}" type="slidenum">
              <a:rPr lang="zh-CN" altLang="en-US"/>
            </a:fld>
            <a:endParaRPr lang="en-US" altLang="zh-CN"/>
          </a:p>
        </p:txBody>
      </p:sp>
      <p:sp>
        <p:nvSpPr>
          <p:cNvPr id="34817" name="矩形 4"/>
          <p:cNvSpPr>
            <a:spLocks noChangeArrowheads="1"/>
          </p:cNvSpPr>
          <p:nvPr/>
        </p:nvSpPr>
        <p:spPr bwMode="auto">
          <a:xfrm>
            <a:off x="53975" y="514350"/>
            <a:ext cx="3870325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上海当代艺术博物馆（工厂改博物馆）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25413" y="919163"/>
            <a:ext cx="3451225" cy="279400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85725" y="936625"/>
            <a:ext cx="3765550" cy="261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策略：重新组织流线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0" name="文本框 14"/>
          <p:cNvSpPr txBox="1">
            <a:spLocks noChangeArrowheads="1"/>
          </p:cNvSpPr>
          <p:nvPr/>
        </p:nvSpPr>
        <p:spPr bwMode="auto">
          <a:xfrm>
            <a:off x="53975" y="53975"/>
            <a:ext cx="37973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项目改造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功能置换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同质空间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组织 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821" name="组合 13"/>
          <p:cNvGrpSpPr/>
          <p:nvPr/>
        </p:nvGrpSpPr>
        <p:grpSpPr bwMode="auto">
          <a:xfrm>
            <a:off x="125413" y="1477963"/>
            <a:ext cx="4773612" cy="5335587"/>
            <a:chOff x="4209705" y="1518573"/>
            <a:chExt cx="4759093" cy="5317999"/>
          </a:xfrm>
        </p:grpSpPr>
        <p:pic>
          <p:nvPicPr>
            <p:cNvPr id="34823" name="图片 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211960" y="1518573"/>
              <a:ext cx="4756838" cy="3404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4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09705" y="4967991"/>
              <a:ext cx="4756388" cy="18685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4822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4275" y="0"/>
            <a:ext cx="4114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25E3DD-C260-4DFC-95AD-25F291CDB541}" type="slidenum">
              <a:rPr lang="zh-CN" altLang="en-US"/>
            </a:fld>
            <a:endParaRPr lang="en-US" altLang="zh-CN"/>
          </a:p>
        </p:txBody>
      </p:sp>
      <p:grpSp>
        <p:nvGrpSpPr>
          <p:cNvPr id="35841" name="组合 13"/>
          <p:cNvGrpSpPr/>
          <p:nvPr/>
        </p:nvGrpSpPr>
        <p:grpSpPr bwMode="auto">
          <a:xfrm>
            <a:off x="3476625" y="4111625"/>
            <a:ext cx="5526088" cy="2554288"/>
            <a:chOff x="1257482" y="3177803"/>
            <a:chExt cx="7545549" cy="3488368"/>
          </a:xfrm>
        </p:grpSpPr>
        <p:pic>
          <p:nvPicPr>
            <p:cNvPr id="35852" name="图片 11"/>
            <p:cNvPicPr>
              <a:picLocks noChangeAspect="1"/>
            </p:cNvPicPr>
            <p:nvPr/>
          </p:nvPicPr>
          <p:blipFill>
            <a:blip r:embed="rId1"/>
            <a:srcRect l="2063"/>
            <a:stretch>
              <a:fillRect/>
            </a:stretch>
          </p:blipFill>
          <p:spPr bwMode="auto">
            <a:xfrm>
              <a:off x="3678429" y="3177803"/>
              <a:ext cx="5124602" cy="3488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53" name="图片 1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57482" y="3177803"/>
              <a:ext cx="2320660" cy="3483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842" name="组合 14"/>
          <p:cNvGrpSpPr/>
          <p:nvPr/>
        </p:nvGrpSpPr>
        <p:grpSpPr bwMode="auto">
          <a:xfrm>
            <a:off x="107950" y="782638"/>
            <a:ext cx="8904288" cy="3205162"/>
            <a:chOff x="3203848" y="782862"/>
            <a:chExt cx="5807645" cy="2090076"/>
          </a:xfrm>
        </p:grpSpPr>
        <p:pic>
          <p:nvPicPr>
            <p:cNvPr id="35850" name="图片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048985" y="782862"/>
              <a:ext cx="2962508" cy="209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51" name="图片 4"/>
            <p:cNvPicPr>
              <a:picLocks noChangeAspect="1"/>
            </p:cNvPicPr>
            <p:nvPr/>
          </p:nvPicPr>
          <p:blipFill>
            <a:blip r:embed="rId4"/>
            <a:srcRect l="13403" b="3163"/>
            <a:stretch>
              <a:fillRect/>
            </a:stretch>
          </p:blipFill>
          <p:spPr bwMode="auto">
            <a:xfrm>
              <a:off x="3203848" y="792074"/>
              <a:ext cx="2791226" cy="2080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843" name="组合 10"/>
          <p:cNvGrpSpPr/>
          <p:nvPr/>
        </p:nvGrpSpPr>
        <p:grpSpPr bwMode="auto">
          <a:xfrm>
            <a:off x="136525" y="4111625"/>
            <a:ext cx="3267075" cy="2554288"/>
            <a:chOff x="0" y="41961"/>
            <a:chExt cx="9144000" cy="7152964"/>
          </a:xfrm>
        </p:grpSpPr>
        <p:pic>
          <p:nvPicPr>
            <p:cNvPr id="35848" name="图片 2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3623050"/>
              <a:ext cx="9144000" cy="3571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9" name="图片 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41961"/>
              <a:ext cx="9144000" cy="3571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圆角矩形 17"/>
          <p:cNvSpPr/>
          <p:nvPr/>
        </p:nvSpPr>
        <p:spPr>
          <a:xfrm>
            <a:off x="3557588" y="447675"/>
            <a:ext cx="2879725" cy="271463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5" name="文本框 7"/>
          <p:cNvSpPr txBox="1">
            <a:spLocks noChangeArrowheads="1"/>
          </p:cNvSpPr>
          <p:nvPr/>
        </p:nvSpPr>
        <p:spPr bwMode="auto">
          <a:xfrm>
            <a:off x="53975" y="53975"/>
            <a:ext cx="3940175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项目改造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功能置换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异质空间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重构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6" name="矩形 8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山东莱阳住宅改造项目（办公改住宅）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7" name="矩形 15"/>
          <p:cNvSpPr>
            <a:spLocks noChangeArrowheads="1"/>
          </p:cNvSpPr>
          <p:nvPr/>
        </p:nvSpPr>
        <p:spPr bwMode="auto">
          <a:xfrm>
            <a:off x="3557588" y="471488"/>
            <a:ext cx="3384550" cy="247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策略：划分户型及公共空间，采用现代材料色彩</a:t>
            </a: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F946E0-0810-451B-98A8-871266132DB9}" type="slidenum">
              <a:rPr lang="zh-CN" altLang="en-US"/>
            </a:fld>
            <a:endParaRPr lang="en-US" altLang="zh-CN"/>
          </a:p>
        </p:txBody>
      </p:sp>
      <p:sp>
        <p:nvSpPr>
          <p:cNvPr id="36865" name="文本框 8"/>
          <p:cNvSpPr txBox="1">
            <a:spLocks noChangeArrowheads="1"/>
          </p:cNvSpPr>
          <p:nvPr/>
        </p:nvSpPr>
        <p:spPr bwMode="auto">
          <a:xfrm>
            <a:off x="4702175" y="3605213"/>
            <a:ext cx="3940175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项目扩建     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建筑立面：批判</a:t>
            </a:r>
            <a:r>
              <a:rPr lang="en-US" altLang="zh-CN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|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延续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B9682-BB6A-49C7-AF9E-6F5A7B50DF94}" type="slidenum">
              <a:rPr lang="zh-CN" altLang="en-US"/>
            </a:fld>
            <a:endParaRPr lang="en-US" altLang="zh-CN"/>
          </a:p>
        </p:txBody>
      </p:sp>
      <p:pic>
        <p:nvPicPr>
          <p:cNvPr id="37889" name="图片 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63" y="3789363"/>
            <a:ext cx="3332162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文本框 3"/>
          <p:cNvSpPr txBox="1">
            <a:spLocks noChangeArrowheads="1"/>
          </p:cNvSpPr>
          <p:nvPr/>
        </p:nvSpPr>
        <p:spPr bwMode="auto">
          <a:xfrm>
            <a:off x="53975" y="53975"/>
            <a:ext cx="3940175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项目扩建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建筑立面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延续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1" name="矩形 4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蒙特利尔巴克利学校教学楼扩建项目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892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53975"/>
            <a:ext cx="575945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789363"/>
            <a:ext cx="577056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550" y="1595438"/>
            <a:ext cx="3113088" cy="2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85725" y="1216025"/>
            <a:ext cx="2498725" cy="287338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896" name="矩形 1"/>
          <p:cNvSpPr>
            <a:spLocks noChangeArrowheads="1"/>
          </p:cNvSpPr>
          <p:nvPr/>
        </p:nvSpPr>
        <p:spPr bwMode="auto">
          <a:xfrm>
            <a:off x="85725" y="1241425"/>
            <a:ext cx="2498725" cy="261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策略：延续立面材料，放大立面元素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572F36-A1CF-498F-A902-24C64599BA0E}" type="slidenum">
              <a:rPr lang="zh-CN" altLang="en-US"/>
            </a:fld>
            <a:endParaRPr lang="en-US" altLang="zh-CN"/>
          </a:p>
        </p:txBody>
      </p:sp>
      <p:sp>
        <p:nvSpPr>
          <p:cNvPr id="38913" name="文本框 3"/>
          <p:cNvSpPr txBox="1">
            <a:spLocks noChangeArrowheads="1"/>
          </p:cNvSpPr>
          <p:nvPr/>
        </p:nvSpPr>
        <p:spPr bwMode="auto">
          <a:xfrm>
            <a:off x="53975" y="53975"/>
            <a:ext cx="39401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项目扩建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建筑立面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批判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4" name="矩形 4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哈佛艺术博物馆改扩建工程项目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25413" y="966788"/>
            <a:ext cx="2933700" cy="455612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916" name="矩形 1"/>
          <p:cNvSpPr>
            <a:spLocks noChangeArrowheads="1"/>
          </p:cNvSpPr>
          <p:nvPr/>
        </p:nvSpPr>
        <p:spPr bwMode="auto">
          <a:xfrm>
            <a:off x="104775" y="992188"/>
            <a:ext cx="302736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策略：在延续功能的前提下，利用铝板、玻璃等现代的材料和开窗尺度完成新旧建筑的交替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917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19700" y="4005263"/>
            <a:ext cx="3798888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图片 10"/>
          <p:cNvPicPr>
            <a:picLocks noChangeAspect="1"/>
          </p:cNvPicPr>
          <p:nvPr/>
        </p:nvPicPr>
        <p:blipFill>
          <a:blip r:embed="rId2"/>
          <a:srcRect r="8490"/>
          <a:stretch>
            <a:fillRect/>
          </a:stretch>
        </p:blipFill>
        <p:spPr bwMode="auto">
          <a:xfrm>
            <a:off x="3113088" y="973138"/>
            <a:ext cx="591343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图片 11"/>
          <p:cNvPicPr>
            <a:picLocks noChangeAspect="1"/>
          </p:cNvPicPr>
          <p:nvPr/>
        </p:nvPicPr>
        <p:blipFill>
          <a:blip r:embed="rId3"/>
          <a:srcRect l="3378" t="29805" r="1775"/>
          <a:stretch>
            <a:fillRect/>
          </a:stretch>
        </p:blipFill>
        <p:spPr bwMode="auto">
          <a:xfrm>
            <a:off x="85725" y="4941888"/>
            <a:ext cx="5041900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图片 15"/>
          <p:cNvPicPr>
            <a:picLocks noChangeAspect="1"/>
          </p:cNvPicPr>
          <p:nvPr/>
        </p:nvPicPr>
        <p:blipFill>
          <a:blip r:embed="rId4"/>
          <a:srcRect r="50000"/>
          <a:stretch>
            <a:fillRect/>
          </a:stretch>
        </p:blipFill>
        <p:spPr bwMode="auto">
          <a:xfrm>
            <a:off x="125413" y="2097088"/>
            <a:ext cx="28924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图片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3916363"/>
            <a:ext cx="1439863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E24DD5-C3B4-4C4F-8B8A-9163A5F78428}" type="slidenum">
              <a:rPr lang="zh-CN" altLang="en-US"/>
            </a:fld>
            <a:endParaRPr lang="en-US" altLang="zh-CN"/>
          </a:p>
        </p:txBody>
      </p:sp>
      <p:sp>
        <p:nvSpPr>
          <p:cNvPr id="39937" name="文本框 8"/>
          <p:cNvSpPr txBox="1">
            <a:spLocks noChangeArrowheads="1"/>
          </p:cNvSpPr>
          <p:nvPr/>
        </p:nvSpPr>
        <p:spPr bwMode="auto">
          <a:xfrm>
            <a:off x="4702175" y="3605213"/>
            <a:ext cx="3940175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项目扩建     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体量控制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8094EC-0354-4094-B633-F5DB1A7A44B3}" type="slidenum">
              <a:rPr lang="zh-CN" altLang="en-US"/>
            </a:fld>
            <a:endParaRPr lang="en-US" altLang="zh-CN"/>
          </a:p>
        </p:txBody>
      </p:sp>
      <p:sp>
        <p:nvSpPr>
          <p:cNvPr id="40961" name="文本框 3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项目扩建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体量控制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重复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2" name="矩形 4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法国敦刻尔克港口仓库扩建工程项目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8425" y="811213"/>
            <a:ext cx="2744788" cy="285750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964" name="矩形 1"/>
          <p:cNvSpPr>
            <a:spLocks noChangeArrowheads="1"/>
          </p:cNvSpPr>
          <p:nvPr/>
        </p:nvSpPr>
        <p:spPr bwMode="auto">
          <a:xfrm>
            <a:off x="104775" y="835025"/>
            <a:ext cx="3027363" cy="261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策略：横向复制体量，新旧体量和谐共生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65" name="图片 2"/>
          <p:cNvPicPr>
            <a:picLocks noChangeAspect="1"/>
          </p:cNvPicPr>
          <p:nvPr/>
        </p:nvPicPr>
        <p:blipFill>
          <a:blip r:embed="rId1"/>
          <a:srcRect t="23576" r="15958"/>
          <a:stretch>
            <a:fillRect/>
          </a:stretch>
        </p:blipFill>
        <p:spPr bwMode="auto">
          <a:xfrm>
            <a:off x="4224338" y="620713"/>
            <a:ext cx="4752975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图片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5925" y="3584575"/>
            <a:ext cx="4751388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图片 13"/>
          <p:cNvPicPr>
            <a:picLocks noChangeAspect="1"/>
          </p:cNvPicPr>
          <p:nvPr/>
        </p:nvPicPr>
        <p:blipFill>
          <a:blip r:embed="rId3"/>
          <a:srcRect l="8263" r="15350"/>
          <a:stretch>
            <a:fillRect/>
          </a:stretch>
        </p:blipFill>
        <p:spPr bwMode="auto">
          <a:xfrm>
            <a:off x="179388" y="1916113"/>
            <a:ext cx="3997325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D9D6F8-AFF4-4656-88D6-D45C81821689}" type="slidenum">
              <a:rPr lang="zh-CN" altLang="en-US"/>
            </a:fld>
            <a:endParaRPr lang="en-US" altLang="zh-CN"/>
          </a:p>
        </p:txBody>
      </p:sp>
      <p:sp>
        <p:nvSpPr>
          <p:cNvPr id="41985" name="文本框 3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项目扩建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体量控制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突变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86" name="矩形 4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阿姆斯特丹造船厂改造项目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8425" y="825500"/>
            <a:ext cx="2673350" cy="454025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988" name="矩形 1"/>
          <p:cNvSpPr>
            <a:spLocks noChangeArrowheads="1"/>
          </p:cNvSpPr>
          <p:nvPr/>
        </p:nvSpPr>
        <p:spPr bwMode="auto">
          <a:xfrm>
            <a:off x="104775" y="849313"/>
            <a:ext cx="273843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策略：通过体量的差异化，提升天际线及和城市的视觉联系 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989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36875" y="101600"/>
            <a:ext cx="620712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990" name="组合 11"/>
          <p:cNvGrpSpPr/>
          <p:nvPr/>
        </p:nvGrpSpPr>
        <p:grpSpPr bwMode="auto">
          <a:xfrm>
            <a:off x="134938" y="2208213"/>
            <a:ext cx="9007475" cy="3836987"/>
            <a:chOff x="0" y="1047750"/>
            <a:chExt cx="11180573" cy="4762500"/>
          </a:xfrm>
        </p:grpSpPr>
        <p:pic>
          <p:nvPicPr>
            <p:cNvPr id="41991" name="图片 6"/>
            <p:cNvPicPr>
              <a:picLocks noChangeAspect="1"/>
            </p:cNvPicPr>
            <p:nvPr/>
          </p:nvPicPr>
          <p:blipFill>
            <a:blip r:embed="rId2"/>
            <a:srcRect r="5951"/>
            <a:stretch>
              <a:fillRect/>
            </a:stretch>
          </p:blipFill>
          <p:spPr bwMode="auto">
            <a:xfrm>
              <a:off x="3222217" y="1065551"/>
              <a:ext cx="7958356" cy="4654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992" name="图片 8"/>
            <p:cNvPicPr>
              <a:picLocks noChangeAspect="1"/>
            </p:cNvPicPr>
            <p:nvPr/>
          </p:nvPicPr>
          <p:blipFill>
            <a:blip r:embed="rId3"/>
            <a:srcRect l="2" r="66629"/>
            <a:stretch>
              <a:fillRect/>
            </a:stretch>
          </p:blipFill>
          <p:spPr bwMode="auto">
            <a:xfrm>
              <a:off x="0" y="1047750"/>
              <a:ext cx="3051425" cy="476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280290-B612-41C4-B3EA-DC002542D6EA}" type="slidenum">
              <a:rPr lang="zh-CN" altLang="en-US"/>
            </a:fld>
            <a:endParaRPr lang="en-US" altLang="zh-CN"/>
          </a:p>
        </p:txBody>
      </p:sp>
      <p:grpSp>
        <p:nvGrpSpPr>
          <p:cNvPr id="43009" name="组合 19"/>
          <p:cNvGrpSpPr/>
          <p:nvPr/>
        </p:nvGrpSpPr>
        <p:grpSpPr bwMode="auto">
          <a:xfrm>
            <a:off x="323850" y="898525"/>
            <a:ext cx="8499475" cy="3114675"/>
            <a:chOff x="104411" y="908720"/>
            <a:chExt cx="8844067" cy="3240360"/>
          </a:xfrm>
        </p:grpSpPr>
        <p:pic>
          <p:nvPicPr>
            <p:cNvPr id="43016" name="图片 17"/>
            <p:cNvPicPr>
              <a:picLocks noChangeAspect="1"/>
            </p:cNvPicPr>
            <p:nvPr/>
          </p:nvPicPr>
          <p:blipFill>
            <a:blip r:embed="rId1"/>
            <a:srcRect l="7307"/>
            <a:stretch>
              <a:fillRect/>
            </a:stretch>
          </p:blipFill>
          <p:spPr bwMode="auto">
            <a:xfrm>
              <a:off x="104411" y="908720"/>
              <a:ext cx="4129124" cy="3213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17" name="图片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07126" y="979699"/>
              <a:ext cx="4641352" cy="3169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3010" name="文本框 3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项目扩建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体量控制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对立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1" name="矩形 4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修道院扩建工程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8425" y="825500"/>
            <a:ext cx="2673350" cy="285750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13" name="矩形 1"/>
          <p:cNvSpPr>
            <a:spLocks noChangeArrowheads="1"/>
          </p:cNvSpPr>
          <p:nvPr/>
        </p:nvSpPr>
        <p:spPr bwMode="auto">
          <a:xfrm>
            <a:off x="104775" y="849313"/>
            <a:ext cx="3027363" cy="261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策略：竖向叠加体量，新旧体量激烈对话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014" name="图片 16"/>
          <p:cNvPicPr>
            <a:picLocks noChangeAspect="1"/>
          </p:cNvPicPr>
          <p:nvPr/>
        </p:nvPicPr>
        <p:blipFill>
          <a:blip r:embed="rId3"/>
          <a:srcRect t="11440" r="6523" b="8913"/>
          <a:stretch>
            <a:fillRect/>
          </a:stretch>
        </p:blipFill>
        <p:spPr bwMode="auto">
          <a:xfrm>
            <a:off x="53975" y="4186238"/>
            <a:ext cx="5883275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图片 18"/>
          <p:cNvPicPr>
            <a:picLocks noChangeAspect="1"/>
          </p:cNvPicPr>
          <p:nvPr/>
        </p:nvPicPr>
        <p:blipFill>
          <a:blip r:embed="rId4"/>
          <a:srcRect l="6824" r="21529"/>
          <a:stretch>
            <a:fillRect/>
          </a:stretch>
        </p:blipFill>
        <p:spPr bwMode="auto">
          <a:xfrm>
            <a:off x="6011863" y="4186238"/>
            <a:ext cx="2990850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9FD1C8-5CCB-4354-B942-3B7D91C3888A}" type="slidenum">
              <a:rPr lang="zh-CN" altLang="en-US"/>
            </a:fld>
            <a:endParaRPr lang="en-US" altLang="zh-CN"/>
          </a:p>
        </p:txBody>
      </p:sp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>
          <a:xfrm>
            <a:off x="3333750" y="2185988"/>
            <a:ext cx="3209925" cy="14192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规划设计</a:t>
            </a:r>
            <a:endParaRPr lang="zh-CN" altLang="en-US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16386" name="文本框 8"/>
          <p:cNvSpPr txBox="1">
            <a:spLocks noChangeArrowheads="1"/>
          </p:cNvSpPr>
          <p:nvPr/>
        </p:nvSpPr>
        <p:spPr bwMode="auto">
          <a:xfrm>
            <a:off x="5203825" y="3605213"/>
            <a:ext cx="1023938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梳理</a:t>
            </a:r>
            <a:endParaRPr lang="en-US" altLang="zh-CN" sz="1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重塑</a:t>
            </a:r>
            <a:endParaRPr lang="en-US" altLang="zh-CN" sz="1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        </a:t>
            </a:r>
            <a:endParaRPr lang="en-US" altLang="zh-CN" sz="1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ED2AC2-92F4-4B20-9C79-B76AD344E2EA}" type="slidenum">
              <a:rPr lang="zh-CN" altLang="en-US"/>
            </a:fld>
            <a:endParaRPr lang="en-US" altLang="zh-CN"/>
          </a:p>
        </p:txBody>
      </p:sp>
      <p:sp>
        <p:nvSpPr>
          <p:cNvPr id="44033" name="文本框 8"/>
          <p:cNvSpPr txBox="1">
            <a:spLocks noChangeArrowheads="1"/>
          </p:cNvSpPr>
          <p:nvPr/>
        </p:nvSpPr>
        <p:spPr bwMode="auto">
          <a:xfrm>
            <a:off x="4702175" y="3605213"/>
            <a:ext cx="3940175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项目重建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建筑立面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6C9CB-F7D9-4785-B759-391103C4346C}" type="slidenum">
              <a:rPr lang="zh-CN" altLang="en-US"/>
            </a:fld>
            <a:endParaRPr lang="en-US" altLang="zh-CN"/>
          </a:p>
        </p:txBody>
      </p:sp>
      <p:sp>
        <p:nvSpPr>
          <p:cNvPr id="45057" name="文本框 3"/>
          <p:cNvSpPr txBox="1">
            <a:spLocks noChangeArrowheads="1"/>
          </p:cNvSpPr>
          <p:nvPr/>
        </p:nvSpPr>
        <p:spPr bwMode="auto">
          <a:xfrm>
            <a:off x="53975" y="53975"/>
            <a:ext cx="3940175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项目重建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建筑立面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传承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58" name="矩形 4"/>
          <p:cNvSpPr>
            <a:spLocks noChangeArrowheads="1"/>
          </p:cNvSpPr>
          <p:nvPr/>
        </p:nvSpPr>
        <p:spPr bwMode="auto">
          <a:xfrm>
            <a:off x="53975" y="514350"/>
            <a:ext cx="2214563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宁波莲街桥旧城改造项目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059" name="组合 5"/>
          <p:cNvGrpSpPr/>
          <p:nvPr/>
        </p:nvGrpSpPr>
        <p:grpSpPr bwMode="auto">
          <a:xfrm flipH="1">
            <a:off x="2535238" y="84138"/>
            <a:ext cx="6157912" cy="6691312"/>
            <a:chOff x="4283968" y="298822"/>
            <a:chExt cx="4609514" cy="4557856"/>
          </a:xfrm>
        </p:grpSpPr>
        <p:grpSp>
          <p:nvGrpSpPr>
            <p:cNvPr id="45064" name="组合 11"/>
            <p:cNvGrpSpPr/>
            <p:nvPr/>
          </p:nvGrpSpPr>
          <p:grpSpPr bwMode="auto">
            <a:xfrm>
              <a:off x="4283968" y="298822"/>
              <a:ext cx="4609514" cy="3055203"/>
              <a:chOff x="4218592" y="1037366"/>
              <a:chExt cx="4800549" cy="3181820"/>
            </a:xfrm>
          </p:grpSpPr>
          <p:pic>
            <p:nvPicPr>
              <p:cNvPr id="45066" name="图片 9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4218592" y="1037366"/>
                <a:ext cx="4800549" cy="15969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067" name="图片 10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237642" y="2634351"/>
                <a:ext cx="4706333" cy="15848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45065" name="图片 1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34554" y="3365692"/>
              <a:ext cx="4496109" cy="1490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5060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975" y="1700213"/>
            <a:ext cx="236220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图片 7"/>
          <p:cNvPicPr>
            <a:picLocks noChangeAspect="1"/>
          </p:cNvPicPr>
          <p:nvPr/>
        </p:nvPicPr>
        <p:blipFill>
          <a:blip r:embed="rId5"/>
          <a:srcRect t="4491"/>
          <a:stretch>
            <a:fillRect/>
          </a:stretch>
        </p:blipFill>
        <p:spPr bwMode="auto">
          <a:xfrm>
            <a:off x="182563" y="3363913"/>
            <a:ext cx="2360612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圆角矩形 13"/>
          <p:cNvSpPr/>
          <p:nvPr/>
        </p:nvSpPr>
        <p:spPr>
          <a:xfrm>
            <a:off x="98425" y="968375"/>
            <a:ext cx="2444750" cy="412750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063" name="矩形 1"/>
          <p:cNvSpPr>
            <a:spLocks noChangeArrowheads="1"/>
          </p:cNvSpPr>
          <p:nvPr/>
        </p:nvSpPr>
        <p:spPr bwMode="auto">
          <a:xfrm>
            <a:off x="133350" y="982663"/>
            <a:ext cx="249872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策略：回收材料，以民国时期风格对立面进行全新优化设计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82D79-9606-447D-AF75-7DA4B71E1B9A}" type="slidenum">
              <a:rPr lang="zh-CN" altLang="en-US"/>
            </a:fld>
            <a:endParaRPr lang="en-US" altLang="zh-CN"/>
          </a:p>
        </p:txBody>
      </p:sp>
      <p:sp>
        <p:nvSpPr>
          <p:cNvPr id="46081" name="文本框 8"/>
          <p:cNvSpPr txBox="1">
            <a:spLocks noChangeArrowheads="1"/>
          </p:cNvSpPr>
          <p:nvPr/>
        </p:nvSpPr>
        <p:spPr bwMode="auto">
          <a:xfrm>
            <a:off x="4702175" y="3605213"/>
            <a:ext cx="3940175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项目增建     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体量控制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CDC283-3B8B-4A8A-9C26-22D16B400E22}" type="slidenum">
              <a:rPr lang="zh-CN" altLang="en-US"/>
            </a:fld>
            <a:endParaRPr lang="en-US" altLang="zh-CN"/>
          </a:p>
        </p:txBody>
      </p:sp>
      <p:pic>
        <p:nvPicPr>
          <p:cNvPr id="4710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4950" y="2578100"/>
            <a:ext cx="8597900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文本框 6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建筑设计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项目增建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体量控制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 重构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07" name="矩形 7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山西旅游村落改造项目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108" name="组合 8"/>
          <p:cNvGrpSpPr/>
          <p:nvPr/>
        </p:nvGrpSpPr>
        <p:grpSpPr bwMode="auto">
          <a:xfrm>
            <a:off x="250825" y="1017588"/>
            <a:ext cx="8705850" cy="1608137"/>
            <a:chOff x="-251286" y="5138100"/>
            <a:chExt cx="9314939" cy="1719900"/>
          </a:xfrm>
        </p:grpSpPr>
        <p:pic>
          <p:nvPicPr>
            <p:cNvPr id="47113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60438" y="5138100"/>
              <a:ext cx="2538900" cy="1719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114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45882" y="5138100"/>
              <a:ext cx="3817771" cy="1613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115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51286" y="5138100"/>
              <a:ext cx="2405813" cy="1719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3" name="直接连接符 12"/>
          <p:cNvCxnSpPr/>
          <p:nvPr/>
        </p:nvCxnSpPr>
        <p:spPr>
          <a:xfrm>
            <a:off x="2606675" y="949325"/>
            <a:ext cx="0" cy="1687513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248275" y="949325"/>
            <a:ext cx="0" cy="1687513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1828800" y="574675"/>
            <a:ext cx="4205288" cy="284163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112" name="矩形 17"/>
          <p:cNvSpPr>
            <a:spLocks noChangeArrowheads="1"/>
          </p:cNvSpPr>
          <p:nvPr/>
        </p:nvSpPr>
        <p:spPr bwMode="auto">
          <a:xfrm>
            <a:off x="1835150" y="598488"/>
            <a:ext cx="4918075" cy="26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策略：使用传统的设计语言结合现代手法呼应及强化固有历史环境  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1F851-1BEE-42C2-8286-AA97038A2AD6}" type="slidenum">
              <a:rPr lang="zh-CN" altLang="en-US"/>
            </a:fld>
            <a:endParaRPr lang="en-US" altLang="zh-CN"/>
          </a:p>
        </p:txBody>
      </p:sp>
      <p:sp>
        <p:nvSpPr>
          <p:cNvPr id="48129" name="标题 1"/>
          <p:cNvSpPr>
            <a:spLocks noGrp="1"/>
          </p:cNvSpPr>
          <p:nvPr>
            <p:ph type="title" idx="4294967295"/>
          </p:nvPr>
        </p:nvSpPr>
        <p:spPr>
          <a:xfrm>
            <a:off x="3333750" y="2185988"/>
            <a:ext cx="3209925" cy="14192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公共空间</a:t>
            </a:r>
            <a:endParaRPr lang="zh-CN" altLang="en-US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48130" name="文本框 8"/>
          <p:cNvSpPr txBox="1">
            <a:spLocks noChangeArrowheads="1"/>
          </p:cNvSpPr>
          <p:nvPr/>
        </p:nvSpPr>
        <p:spPr bwMode="auto">
          <a:xfrm>
            <a:off x="4702175" y="3605213"/>
            <a:ext cx="3940175" cy="2030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调整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植入  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重塑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整合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55C06-BB7A-48F8-A343-577F9730F839}" type="slidenum">
              <a:rPr lang="zh-CN" altLang="en-US"/>
            </a:fld>
            <a:endParaRPr lang="en-US" altLang="zh-CN"/>
          </a:p>
        </p:txBody>
      </p:sp>
      <p:pic>
        <p:nvPicPr>
          <p:cNvPr id="49153" name="Picture 2"/>
          <p:cNvPicPr>
            <a:picLocks noChangeAspect="1" noChangeArrowheads="1"/>
          </p:cNvPicPr>
          <p:nvPr/>
        </p:nvPicPr>
        <p:blipFill>
          <a:blip r:embed="rId1"/>
          <a:srcRect l="1949" r="4259" b="31660"/>
          <a:stretch>
            <a:fillRect/>
          </a:stretch>
        </p:blipFill>
        <p:spPr bwMode="auto">
          <a:xfrm>
            <a:off x="34925" y="1052513"/>
            <a:ext cx="9028113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文本框 5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公共空间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5" name="矩形 6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山西旅游村落改造项目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BDF96F-AA48-4F0C-BE78-8893C0517B37}" type="slidenum">
              <a:rPr lang="zh-CN" altLang="en-US"/>
            </a:fld>
            <a:endParaRPr lang="en-US" altLang="zh-CN"/>
          </a:p>
        </p:txBody>
      </p:sp>
      <p:pic>
        <p:nvPicPr>
          <p:cNvPr id="50177" name="Picture 4"/>
          <p:cNvPicPr>
            <a:picLocks noChangeAspect="1" noChangeArrowheads="1"/>
          </p:cNvPicPr>
          <p:nvPr/>
        </p:nvPicPr>
        <p:blipFill>
          <a:blip r:embed="rId1"/>
          <a:srcRect l="1683" t="4297" r="1170" b="1022"/>
          <a:stretch>
            <a:fillRect/>
          </a:stretch>
        </p:blipFill>
        <p:spPr bwMode="auto">
          <a:xfrm>
            <a:off x="79375" y="1916113"/>
            <a:ext cx="9005888" cy="320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文本框 7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公共空间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植入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改造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179" name="矩形 9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山西旅游村落改造项目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9173A0-DBCE-4882-9740-3E0A2C4C7D46}" type="slidenum">
              <a:rPr lang="zh-CN" altLang="en-US"/>
            </a:fld>
            <a:endParaRPr lang="en-US" altLang="zh-CN"/>
          </a:p>
        </p:txBody>
      </p:sp>
      <p:pic>
        <p:nvPicPr>
          <p:cNvPr id="51201" name="Picture 2"/>
          <p:cNvPicPr>
            <a:picLocks noChangeAspect="1" noChangeArrowheads="1"/>
          </p:cNvPicPr>
          <p:nvPr/>
        </p:nvPicPr>
        <p:blipFill>
          <a:blip r:embed="rId1"/>
          <a:srcRect l="5513" t="49878" r="46967" b="2765"/>
          <a:stretch>
            <a:fillRect/>
          </a:stretch>
        </p:blipFill>
        <p:spPr bwMode="auto">
          <a:xfrm>
            <a:off x="146050" y="1989138"/>
            <a:ext cx="58070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TextBox 7"/>
          <p:cNvSpPr txBox="1">
            <a:spLocks noChangeArrowheads="1"/>
          </p:cNvSpPr>
          <p:nvPr/>
        </p:nvSpPr>
        <p:spPr bwMode="auto">
          <a:xfrm>
            <a:off x="58738" y="1525588"/>
            <a:ext cx="37147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改造或新建运河河岸的休憩空间，并植有大量绿化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创造几个河岸步行的地下通道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03" name="文本框 10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公共空间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植入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改造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04" name="矩形 11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某老城区河岸改造项目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05" name="Picture 2"/>
          <p:cNvPicPr>
            <a:picLocks noChangeAspect="1" noChangeArrowheads="1"/>
          </p:cNvPicPr>
          <p:nvPr/>
        </p:nvPicPr>
        <p:blipFill>
          <a:blip r:embed="rId1"/>
          <a:srcRect l="59258" t="1726" r="5544" b="3252"/>
          <a:stretch>
            <a:fillRect/>
          </a:stretch>
        </p:blipFill>
        <p:spPr bwMode="auto">
          <a:xfrm>
            <a:off x="5981700" y="20638"/>
            <a:ext cx="3019425" cy="679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9FE7C0-73A0-45B2-B4DC-34F68BCF524B}" type="slidenum">
              <a:rPr lang="zh-CN" altLang="en-US"/>
            </a:fld>
            <a:endParaRPr lang="en-US" altLang="zh-CN"/>
          </a:p>
        </p:txBody>
      </p:sp>
      <p:sp>
        <p:nvSpPr>
          <p:cNvPr id="52225" name="矩形 3"/>
          <p:cNvSpPr>
            <a:spLocks noChangeArrowheads="1"/>
          </p:cNvSpPr>
          <p:nvPr/>
        </p:nvSpPr>
        <p:spPr bwMode="auto">
          <a:xfrm>
            <a:off x="0" y="1017588"/>
            <a:ext cx="3198813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悉尼高线公园改造项目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226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0" y="0"/>
            <a:ext cx="4513263" cy="677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" y="1928813"/>
            <a:ext cx="2181225" cy="240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矩形 7"/>
          <p:cNvSpPr>
            <a:spLocks noChangeArrowheads="1"/>
          </p:cNvSpPr>
          <p:nvPr/>
        </p:nvSpPr>
        <p:spPr bwMode="auto">
          <a:xfrm>
            <a:off x="0" y="1282700"/>
            <a:ext cx="44180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开放的城市公共空间相比单个建筑更具有城市活力催化剂放大效应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将过去通往悉尼海港现在已经废弃的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Ultimo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海运线变为城市绿色公共空间。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229" name="图片 4"/>
          <p:cNvPicPr>
            <a:picLocks noChangeAspect="1"/>
          </p:cNvPicPr>
          <p:nvPr/>
        </p:nvPicPr>
        <p:blipFill>
          <a:blip r:embed="rId3"/>
          <a:srcRect t="19952"/>
          <a:stretch>
            <a:fillRect/>
          </a:stretch>
        </p:blipFill>
        <p:spPr bwMode="auto">
          <a:xfrm>
            <a:off x="53975" y="4400550"/>
            <a:ext cx="4441825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图片 6"/>
          <p:cNvPicPr>
            <a:picLocks noChangeAspect="1"/>
          </p:cNvPicPr>
          <p:nvPr/>
        </p:nvPicPr>
        <p:blipFill>
          <a:blip r:embed="rId4"/>
          <a:srcRect l="39474"/>
          <a:stretch>
            <a:fillRect/>
          </a:stretch>
        </p:blipFill>
        <p:spPr bwMode="auto">
          <a:xfrm>
            <a:off x="2308225" y="1928813"/>
            <a:ext cx="2187575" cy="240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1" name="文本框 8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公共空间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植入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增加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07E4C2-7411-4DA2-ACBF-5ECC3FCA9AB7}" type="slidenum">
              <a:rPr lang="zh-CN" altLang="en-US"/>
            </a:fld>
            <a:endParaRPr lang="en-US" altLang="zh-CN"/>
          </a:p>
        </p:txBody>
      </p:sp>
      <p:sp>
        <p:nvSpPr>
          <p:cNvPr id="53249" name="矩形 12"/>
          <p:cNvSpPr>
            <a:spLocks noChangeArrowheads="1"/>
          </p:cNvSpPr>
          <p:nvPr/>
        </p:nvSpPr>
        <p:spPr bwMode="auto">
          <a:xfrm>
            <a:off x="53975" y="1116013"/>
            <a:ext cx="45720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推进将景观作为协作的室外空间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250" name="图片 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" y="1519238"/>
            <a:ext cx="4975225" cy="376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0" y="5310188"/>
            <a:ext cx="5160963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科技园区计划的目的是促进合作。虽然新的想法往往是合作和自然对话的产物，但在科技园区内的机构主要在内在部门独立运作，很少参与公共领域或邻近组织。新的创新型经济的转变需要协作，</a:t>
            </a:r>
            <a:r>
              <a:rPr lang="zh-CN" altLang="en-US" sz="10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包括规划和偶然的会议的召开地点，专门聚会空间，灵活和临时使用的空间。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科技园区区规划在中央广场将这些元素组合在一起，邀请附近人们使用。于是在周边建筑物中出现越来越多公共领域的合作。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252" name="图片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79988" y="2049463"/>
            <a:ext cx="4164012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>
          <a:xfrm>
            <a:off x="5033963" y="5308600"/>
            <a:ext cx="3944937" cy="4318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实现愿景：科技园愿景将随着时间推移而实现。发布会促进了核心广场的发展，紧接着投资增加，从而加强该地区的中心地带。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254" name="文本框 9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公共空间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植入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渗透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255" name="矩形 10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底特律中心科技园区社区更新计划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710D7C-3477-465E-ADB9-6FE82E88873B}" type="slidenum">
              <a:rPr lang="zh-CN" altLang="en-US"/>
            </a:fld>
            <a:endParaRPr lang="en-US" altLang="zh-CN"/>
          </a:p>
        </p:txBody>
      </p:sp>
      <p:sp>
        <p:nvSpPr>
          <p:cNvPr id="16" name="圆角矩形 15"/>
          <p:cNvSpPr/>
          <p:nvPr/>
        </p:nvSpPr>
        <p:spPr>
          <a:xfrm>
            <a:off x="763588" y="966788"/>
            <a:ext cx="2101850" cy="598487"/>
          </a:xfrm>
          <a:prstGeom prst="roundRect">
            <a:avLst>
              <a:gd name="adj" fmla="val 7349"/>
            </a:avLst>
          </a:prstGeom>
          <a:solidFill>
            <a:srgbClr val="FFD243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410" name="图片 1"/>
          <p:cNvPicPr>
            <a:picLocks noChangeAspect="1"/>
          </p:cNvPicPr>
          <p:nvPr/>
        </p:nvPicPr>
        <p:blipFill>
          <a:blip r:embed="rId1"/>
          <a:srcRect b="2448"/>
          <a:stretch>
            <a:fillRect/>
          </a:stretch>
        </p:blipFill>
        <p:spPr bwMode="auto">
          <a:xfrm>
            <a:off x="-3175" y="-14288"/>
            <a:ext cx="9147175" cy="6899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矩形 7"/>
          <p:cNvSpPr>
            <a:spLocks noChangeArrowheads="1"/>
          </p:cNvSpPr>
          <p:nvPr/>
        </p:nvSpPr>
        <p:spPr bwMode="auto">
          <a:xfrm>
            <a:off x="827088" y="981075"/>
            <a:ext cx="2016125" cy="584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  <a:latin typeface="Georgia" panose="02040502050405020303" pitchFamily="18" charset="0"/>
              </a:rPr>
              <a:t>针对各个不同的公共领域做出不同的社区和环境改建，提供各个相对独立的区域灵活化功能块。这些区域可以单独建设，最后完成闭合。 </a:t>
            </a:r>
            <a:endParaRPr lang="zh-CN" altLang="en-US" sz="8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7412" name="图片 4"/>
          <p:cNvPicPr>
            <a:picLocks noChangeAspect="1"/>
          </p:cNvPicPr>
          <p:nvPr/>
        </p:nvPicPr>
        <p:blipFill>
          <a:blip r:embed="rId2"/>
          <a:srcRect l="10300" t="24226" r="9326" b="20732"/>
          <a:stretch>
            <a:fillRect/>
          </a:stretch>
        </p:blipFill>
        <p:spPr bwMode="auto">
          <a:xfrm>
            <a:off x="4964113" y="-7938"/>
            <a:ext cx="4179887" cy="2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文本框 13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规划设计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梳理结构 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分区分主题 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 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矩形 14"/>
          <p:cNvSpPr>
            <a:spLocks noChangeArrowheads="1"/>
          </p:cNvSpPr>
          <p:nvPr/>
        </p:nvSpPr>
        <p:spPr bwMode="auto">
          <a:xfrm>
            <a:off x="53975" y="514350"/>
            <a:ext cx="701675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 U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7D78EA-BED1-45D3-A75A-BD9A255FB4A5}" type="slidenum">
              <a:rPr lang="zh-CN" altLang="en-US"/>
            </a:fld>
            <a:endParaRPr lang="en-US" altLang="zh-CN"/>
          </a:p>
        </p:txBody>
      </p:sp>
      <p:grpSp>
        <p:nvGrpSpPr>
          <p:cNvPr id="55297" name="组合 6"/>
          <p:cNvGrpSpPr/>
          <p:nvPr/>
        </p:nvGrpSpPr>
        <p:grpSpPr bwMode="auto">
          <a:xfrm>
            <a:off x="250825" y="4149725"/>
            <a:ext cx="8893175" cy="2579688"/>
            <a:chOff x="0" y="2226733"/>
            <a:chExt cx="9238932" cy="2680116"/>
          </a:xfrm>
        </p:grpSpPr>
        <p:pic>
          <p:nvPicPr>
            <p:cNvPr id="55302" name="图片 3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2226733"/>
              <a:ext cx="9144000" cy="2404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03" name="TextBox 14"/>
            <p:cNvSpPr txBox="1">
              <a:spLocks noChangeArrowheads="1"/>
            </p:cNvSpPr>
            <p:nvPr/>
          </p:nvSpPr>
          <p:spPr bwMode="auto">
            <a:xfrm>
              <a:off x="3917538" y="4651035"/>
              <a:ext cx="1214446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改造前</a:t>
              </a: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304" name="TextBox 15"/>
            <p:cNvSpPr txBox="1">
              <a:spLocks noChangeArrowheads="1"/>
            </p:cNvSpPr>
            <p:nvPr/>
          </p:nvSpPr>
          <p:spPr bwMode="auto">
            <a:xfrm>
              <a:off x="8635653" y="4651035"/>
              <a:ext cx="603279" cy="2558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改造后</a:t>
              </a: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298" name="文本框 9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公共空间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重塑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5299" name="图片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341438"/>
            <a:ext cx="473392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333375"/>
            <a:ext cx="3913187" cy="370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矩形 15"/>
          <p:cNvSpPr>
            <a:spLocks noChangeArrowheads="1"/>
          </p:cNvSpPr>
          <p:nvPr/>
        </p:nvSpPr>
        <p:spPr bwMode="auto">
          <a:xfrm>
            <a:off x="53975" y="501650"/>
            <a:ext cx="2789238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废弃厂区城市公共空间改造工程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0E77AA-606D-4A96-A967-8C1632CF4BFE}" type="slidenum">
              <a:rPr lang="zh-CN" altLang="en-US"/>
            </a:fld>
            <a:endParaRPr lang="en-US" altLang="zh-CN"/>
          </a:p>
        </p:txBody>
      </p:sp>
      <p:sp>
        <p:nvSpPr>
          <p:cNvPr id="56321" name="文本框 9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公共空间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置换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22" name="矩形 15"/>
          <p:cNvSpPr>
            <a:spLocks noChangeArrowheads="1"/>
          </p:cNvSpPr>
          <p:nvPr/>
        </p:nvSpPr>
        <p:spPr bwMode="auto">
          <a:xfrm>
            <a:off x="53975" y="501650"/>
            <a:ext cx="2789238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公共空间扩建工程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32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81500" y="38100"/>
            <a:ext cx="4479925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324" name="组合 8"/>
          <p:cNvGrpSpPr/>
          <p:nvPr/>
        </p:nvGrpSpPr>
        <p:grpSpPr bwMode="auto">
          <a:xfrm>
            <a:off x="100013" y="1052513"/>
            <a:ext cx="4108450" cy="5697537"/>
            <a:chOff x="285750" y="1080120"/>
            <a:chExt cx="3669464" cy="5087782"/>
          </a:xfrm>
        </p:grpSpPr>
        <p:pic>
          <p:nvPicPr>
            <p:cNvPr id="56325" name="图片 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50" y="1080120"/>
              <a:ext cx="3656180" cy="2924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326" name="图片 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5750" y="4077072"/>
              <a:ext cx="3669464" cy="2090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7A53C7-66A2-4171-A81B-97E69ECCB963}" type="slidenum">
              <a:rPr lang="zh-CN" altLang="en-US"/>
            </a:fld>
            <a:endParaRPr lang="en-US" altLang="zh-CN"/>
          </a:p>
        </p:txBody>
      </p:sp>
      <p:grpSp>
        <p:nvGrpSpPr>
          <p:cNvPr id="57345" name="组合 1"/>
          <p:cNvGrpSpPr/>
          <p:nvPr/>
        </p:nvGrpSpPr>
        <p:grpSpPr bwMode="auto">
          <a:xfrm>
            <a:off x="28575" y="896938"/>
            <a:ext cx="9018588" cy="5873750"/>
            <a:chOff x="138228" y="1348974"/>
            <a:chExt cx="8203102" cy="5342858"/>
          </a:xfrm>
        </p:grpSpPr>
        <p:pic>
          <p:nvPicPr>
            <p:cNvPr id="57348" name="图片 4"/>
            <p:cNvPicPr>
              <a:picLocks noChangeAspect="1"/>
            </p:cNvPicPr>
            <p:nvPr/>
          </p:nvPicPr>
          <p:blipFill>
            <a:blip r:embed="rId1"/>
            <a:srcRect r="16776"/>
            <a:stretch>
              <a:fillRect/>
            </a:stretch>
          </p:blipFill>
          <p:spPr bwMode="auto">
            <a:xfrm>
              <a:off x="2374191" y="1360074"/>
              <a:ext cx="3075366" cy="5294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49" name="矩形 6"/>
            <p:cNvSpPr>
              <a:spLocks noChangeArrowheads="1"/>
            </p:cNvSpPr>
            <p:nvPr/>
          </p:nvSpPr>
          <p:spPr bwMode="auto">
            <a:xfrm>
              <a:off x="5481029" y="6096277"/>
              <a:ext cx="2619703" cy="5458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100">
                  <a:latin typeface="Calibri" panose="020F0502020204030204" pitchFamily="34" charset="0"/>
                </a:rPr>
                <a:t>从</a:t>
              </a:r>
              <a:r>
                <a:rPr lang="en-US" altLang="zh-CN" sz="1100">
                  <a:latin typeface="Calibri" panose="020F0502020204030204" pitchFamily="34" charset="0"/>
                </a:rPr>
                <a:t>14</a:t>
              </a:r>
              <a:r>
                <a:rPr lang="zh-CN" altLang="en-US" sz="1100">
                  <a:latin typeface="Calibri" panose="020F0502020204030204" pitchFamily="34" charset="0"/>
                </a:rPr>
                <a:t>街至</a:t>
              </a:r>
              <a:r>
                <a:rPr lang="en-US" altLang="zh-CN" sz="1100">
                  <a:latin typeface="Calibri" panose="020F0502020204030204" pitchFamily="34" charset="0"/>
                </a:rPr>
                <a:t>42</a:t>
              </a:r>
              <a:r>
                <a:rPr lang="zh-CN" altLang="en-US" sz="1100">
                  <a:latin typeface="Calibri" panose="020F0502020204030204" pitchFamily="34" charset="0"/>
                </a:rPr>
                <a:t>街形成了一条超尺度的公园，让绿色重归城市</a:t>
              </a:r>
              <a:r>
                <a:rPr lang="en-US" altLang="zh-CN" sz="1100">
                  <a:latin typeface="Calibri" panose="020F0502020204030204" pitchFamily="34" charset="0"/>
                </a:rPr>
                <a:t>,</a:t>
              </a:r>
              <a:r>
                <a:rPr lang="zh-CN" altLang="en-US" sz="1100">
                  <a:latin typeface="Calibri" panose="020F0502020204030204" pitchFamily="34" charset="0"/>
                </a:rPr>
                <a:t>绿色的城市广场可以为居民提供更舒适的活动空间，改变局部微气候</a:t>
              </a:r>
              <a:endParaRPr lang="zh-CN" altLang="en-US" sz="1100">
                <a:latin typeface="Calibri" panose="020F0502020204030204" pitchFamily="34" charset="0"/>
              </a:endParaRPr>
            </a:p>
          </p:txBody>
        </p:sp>
        <p:sp>
          <p:nvSpPr>
            <p:cNvPr id="57350" name="图片 8"/>
            <p:cNvSpPr>
              <a:spLocks noChangeAspect="1"/>
            </p:cNvSpPr>
            <p:nvPr/>
          </p:nvSpPr>
          <p:spPr bwMode="auto">
            <a:xfrm>
              <a:off x="5551408" y="1360075"/>
              <a:ext cx="2787870" cy="14692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1" name="图片 9"/>
            <p:cNvSpPr>
              <a:spLocks noChangeAspect="1"/>
            </p:cNvSpPr>
            <p:nvPr/>
          </p:nvSpPr>
          <p:spPr bwMode="auto">
            <a:xfrm>
              <a:off x="5511403" y="2887182"/>
              <a:ext cx="2829927" cy="28270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7352" name="图片 10"/>
            <p:cNvPicPr>
              <a:picLocks noChangeAspect="1"/>
            </p:cNvPicPr>
            <p:nvPr/>
          </p:nvPicPr>
          <p:blipFill>
            <a:blip r:embed="rId2"/>
            <a:srcRect l="29060" r="30368"/>
            <a:stretch>
              <a:fillRect/>
            </a:stretch>
          </p:blipFill>
          <p:spPr bwMode="auto">
            <a:xfrm>
              <a:off x="138228" y="1348974"/>
              <a:ext cx="2167686" cy="5342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7346" name="文本框 11"/>
          <p:cNvSpPr txBox="1">
            <a:spLocks noChangeArrowheads="1"/>
          </p:cNvSpPr>
          <p:nvPr/>
        </p:nvSpPr>
        <p:spPr bwMode="auto">
          <a:xfrm>
            <a:off x="53975" y="53975"/>
            <a:ext cx="2501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公共空间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47" name="矩形 12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纽约</a:t>
            </a:r>
            <a:r>
              <a:rPr lang="en-US" altLang="zh-CN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14-42</a:t>
            </a:r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街区改造方案</a:t>
            </a:r>
            <a:endParaRPr lang="zh-CN" altLang="en-US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B35357-8744-42D7-8E6F-EFEAAF7B8329}" type="slidenum">
              <a:rPr lang="zh-CN" altLang="en-US"/>
            </a:fld>
            <a:endParaRPr lang="en-US" altLang="zh-CN"/>
          </a:p>
        </p:txBody>
      </p:sp>
      <p:sp>
        <p:nvSpPr>
          <p:cNvPr id="5836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8370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A44869-E26F-483B-BA59-12FB501E2B33}" type="slidenum">
              <a:rPr lang="zh-CN" altLang="en-US"/>
            </a:fld>
            <a:endParaRPr lang="en-US" altLang="zh-CN"/>
          </a:p>
        </p:txBody>
      </p:sp>
      <p:sp>
        <p:nvSpPr>
          <p:cNvPr id="13" name="圆角矩形 12"/>
          <p:cNvSpPr/>
          <p:nvPr/>
        </p:nvSpPr>
        <p:spPr>
          <a:xfrm>
            <a:off x="128588" y="825500"/>
            <a:ext cx="2249487" cy="376238"/>
          </a:xfrm>
          <a:prstGeom prst="roundRect">
            <a:avLst>
              <a:gd name="adj" fmla="val 7349"/>
            </a:avLst>
          </a:prstGeom>
          <a:solidFill>
            <a:srgbClr val="FFD243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57150" y="792163"/>
            <a:ext cx="2311400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solidFill>
                  <a:srgbClr val="5A5A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将项目通过建筑的迁建，沿轴线分为城市开发区及历史集中保护区 </a:t>
            </a:r>
            <a:endParaRPr lang="zh-CN" altLang="en-US" sz="1100">
              <a:solidFill>
                <a:srgbClr val="5A5A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35" name="组合 11"/>
          <p:cNvGrpSpPr/>
          <p:nvPr/>
        </p:nvGrpSpPr>
        <p:grpSpPr bwMode="auto">
          <a:xfrm>
            <a:off x="2700338" y="836613"/>
            <a:ext cx="6294437" cy="5894387"/>
            <a:chOff x="198459" y="1187195"/>
            <a:chExt cx="5921070" cy="5543805"/>
          </a:xfrm>
        </p:grpSpPr>
        <p:grpSp>
          <p:nvGrpSpPr>
            <p:cNvPr id="18438" name="组合 6"/>
            <p:cNvGrpSpPr/>
            <p:nvPr/>
          </p:nvGrpSpPr>
          <p:grpSpPr bwMode="auto">
            <a:xfrm>
              <a:off x="198459" y="1187195"/>
              <a:ext cx="2867820" cy="5543805"/>
              <a:chOff x="192419" y="1187195"/>
              <a:chExt cx="4220719" cy="8159106"/>
            </a:xfrm>
          </p:grpSpPr>
          <p:pic>
            <p:nvPicPr>
              <p:cNvPr id="18441" name="图片 2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216440" y="1187195"/>
                <a:ext cx="4172679" cy="40148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42" name="图片 5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92419" y="5297012"/>
                <a:ext cx="4220719" cy="40492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8439" name="图片 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06761" y="3979661"/>
              <a:ext cx="2710843" cy="2737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0" name="图片 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06761" y="1187195"/>
              <a:ext cx="2712768" cy="2727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436" name="文本框 9"/>
          <p:cNvSpPr txBox="1">
            <a:spLocks noChangeArrowheads="1"/>
          </p:cNvSpPr>
          <p:nvPr/>
        </p:nvSpPr>
        <p:spPr bwMode="auto">
          <a:xfrm>
            <a:off x="53975" y="53975"/>
            <a:ext cx="34385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规划设计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重塑结构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分区分主题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保留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干预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更新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7" name="矩形 10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宁波莲街桥旧城改造项目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E3BCBE-755A-4DD7-8211-029EDE264974}" type="slidenum">
              <a:rPr lang="zh-CN" altLang="en-US"/>
            </a:fld>
            <a:endParaRPr lang="en-US" altLang="zh-CN"/>
          </a:p>
        </p:txBody>
      </p:sp>
      <p:sp>
        <p:nvSpPr>
          <p:cNvPr id="19457" name="矩形 4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苏河湾城市更新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25413" y="919163"/>
            <a:ext cx="3151187" cy="333375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59" name="矩形 1"/>
          <p:cNvSpPr>
            <a:spLocks noChangeArrowheads="1"/>
          </p:cNvSpPr>
          <p:nvPr/>
        </p:nvSpPr>
        <p:spPr bwMode="auto">
          <a:xfrm>
            <a:off x="104775" y="992188"/>
            <a:ext cx="3314700" cy="261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策略：根据地块的变更程度设定修补区与更新区。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矩形 13"/>
          <p:cNvSpPr>
            <a:spLocks noChangeArrowheads="1"/>
          </p:cNvSpPr>
          <p:nvPr/>
        </p:nvSpPr>
        <p:spPr bwMode="auto">
          <a:xfrm>
            <a:off x="53975" y="1325563"/>
            <a:ext cx="3052763" cy="60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针对不可变更现状区与可再规划设计区划分城市修补区与更新区，对不同区块制定不同的更新目标。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1" name="组合 12"/>
          <p:cNvGrpSpPr/>
          <p:nvPr/>
        </p:nvGrpSpPr>
        <p:grpSpPr bwMode="auto">
          <a:xfrm>
            <a:off x="-684213" y="3048000"/>
            <a:ext cx="10415588" cy="3643313"/>
            <a:chOff x="120650" y="1432744"/>
            <a:chExt cx="15252531" cy="5334769"/>
          </a:xfrm>
        </p:grpSpPr>
        <p:pic>
          <p:nvPicPr>
            <p:cNvPr id="19469" name="Picture 3" descr="100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749675" y="1565275"/>
              <a:ext cx="8353425" cy="520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70" name="Rectangle 4"/>
            <p:cNvSpPr>
              <a:spLocks noChangeArrowheads="1"/>
            </p:cNvSpPr>
            <p:nvPr/>
          </p:nvSpPr>
          <p:spPr bwMode="auto">
            <a:xfrm>
              <a:off x="7361238" y="1565275"/>
              <a:ext cx="4741862" cy="5202238"/>
            </a:xfrm>
            <a:prstGeom prst="rect">
              <a:avLst/>
            </a:prstGeom>
            <a:solidFill>
              <a:srgbClr val="6699FF">
                <a:alpha val="39999"/>
              </a:srgbClr>
            </a:solidFill>
            <a:ln w="38100">
              <a:solidFill>
                <a:srgbClr val="0483BC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471" name="Rectangle 5"/>
            <p:cNvSpPr>
              <a:spLocks noChangeArrowheads="1"/>
            </p:cNvSpPr>
            <p:nvPr/>
          </p:nvSpPr>
          <p:spPr bwMode="auto">
            <a:xfrm>
              <a:off x="3749675" y="1565275"/>
              <a:ext cx="3611563" cy="5202238"/>
            </a:xfrm>
            <a:prstGeom prst="rect">
              <a:avLst/>
            </a:prstGeom>
            <a:solidFill>
              <a:srgbClr val="FF9900">
                <a:alpha val="39999"/>
              </a:srgbClr>
            </a:solidFill>
            <a:ln w="38100" algn="ctr">
              <a:solidFill>
                <a:srgbClr val="CC3300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472" name="Text Box 6"/>
            <p:cNvSpPr txBox="1">
              <a:spLocks noChangeArrowheads="1"/>
            </p:cNvSpPr>
            <p:nvPr/>
          </p:nvSpPr>
          <p:spPr bwMode="auto">
            <a:xfrm>
              <a:off x="11855281" y="1432744"/>
              <a:ext cx="3517900" cy="2047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1079500">
                <a:spcBef>
                  <a:spcPct val="50000"/>
                </a:spcBef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城市更新区</a:t>
              </a:r>
              <a:endPara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079500">
                <a:spcBef>
                  <a:spcPct val="50000"/>
                </a:spcBef>
              </a:pPr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－功能结构重组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079500">
                <a:spcBef>
                  <a:spcPct val="50000"/>
                </a:spcBef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－新兴引擎注入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079500">
                <a:spcBef>
                  <a:spcPct val="50000"/>
                </a:spcBef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－城市面貌更新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079500">
                <a:spcBef>
                  <a:spcPct val="50000"/>
                </a:spcBef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－城市特色挖掘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73" name="Text Box 7"/>
            <p:cNvSpPr txBox="1">
              <a:spLocks noChangeArrowheads="1"/>
            </p:cNvSpPr>
            <p:nvPr/>
          </p:nvSpPr>
          <p:spPr bwMode="auto">
            <a:xfrm>
              <a:off x="120650" y="1476935"/>
              <a:ext cx="3517900" cy="2047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r" defTabSz="1079500">
                <a:spcBef>
                  <a:spcPct val="50000"/>
                </a:spcBef>
              </a:pPr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城市修补区</a:t>
              </a:r>
              <a:endPara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defTabSz="1079500">
                <a:spcBef>
                  <a:spcPct val="50000"/>
                </a:spcBef>
              </a:pPr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－功能查漏补缺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defTabSz="1079500">
                <a:spcBef>
                  <a:spcPct val="50000"/>
                </a:spcBef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－公共空间挖掘 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defTabSz="1079500">
                <a:spcBef>
                  <a:spcPct val="50000"/>
                </a:spcBef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－城市面貌优化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defTabSz="1079500">
                <a:spcBef>
                  <a:spcPct val="50000"/>
                </a:spcBef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－远期优化计划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62" name="组合 21"/>
          <p:cNvGrpSpPr/>
          <p:nvPr/>
        </p:nvGrpSpPr>
        <p:grpSpPr bwMode="auto">
          <a:xfrm>
            <a:off x="3622675" y="236538"/>
            <a:ext cx="4908550" cy="2811462"/>
            <a:chOff x="169863" y="935038"/>
            <a:chExt cx="12819062" cy="7344158"/>
          </a:xfrm>
        </p:grpSpPr>
        <p:pic>
          <p:nvPicPr>
            <p:cNvPr id="19464" name="Picture 6" descr="开发自由度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9863" y="935038"/>
              <a:ext cx="12819062" cy="6499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5" name="Rectangle 11" descr="Outlined diamond"/>
            <p:cNvSpPr>
              <a:spLocks noChangeArrowheads="1"/>
            </p:cNvSpPr>
            <p:nvPr/>
          </p:nvSpPr>
          <p:spPr bwMode="auto">
            <a:xfrm>
              <a:off x="340596" y="7764297"/>
              <a:ext cx="665162" cy="212724"/>
            </a:xfrm>
            <a:prstGeom prst="rect">
              <a:avLst/>
            </a:prstGeom>
            <a:pattFill prst="openDmnd">
              <a:fgClr>
                <a:schemeClr val="tx1"/>
              </a:fgClr>
              <a:bgClr>
                <a:schemeClr val="bg1"/>
              </a:bgClr>
            </a:patt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466" name="Rectangle 12" descr="Outlined diamond"/>
            <p:cNvSpPr>
              <a:spLocks noChangeArrowheads="1"/>
            </p:cNvSpPr>
            <p:nvPr/>
          </p:nvSpPr>
          <p:spPr bwMode="auto">
            <a:xfrm>
              <a:off x="3431558" y="7856372"/>
              <a:ext cx="665162" cy="21272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r>
                <a:rPr lang="zh-CN" altLang="en-US">
                  <a:latin typeface="Calibri" panose="020F0502020204030204" pitchFamily="34" charset="0"/>
                </a:rPr>
                <a:t>、</a:t>
              </a: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467" name="Text Box 13"/>
            <p:cNvSpPr txBox="1">
              <a:spLocks noChangeArrowheads="1"/>
            </p:cNvSpPr>
            <p:nvPr/>
          </p:nvSpPr>
          <p:spPr bwMode="auto">
            <a:xfrm>
              <a:off x="1005756" y="7672222"/>
              <a:ext cx="3261695" cy="5148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1079500"/>
              <a:r>
                <a:rPr lang="zh-CN" altLang="en-US" sz="800">
                  <a:latin typeface="Calibri" panose="020F0502020204030204" pitchFamily="34" charset="0"/>
                </a:rPr>
                <a:t>不可变更现状区</a:t>
              </a:r>
              <a:endParaRPr lang="zh-CN" altLang="en-US" sz="800">
                <a:latin typeface="Calibri" panose="020F0502020204030204" pitchFamily="34" charset="0"/>
              </a:endParaRPr>
            </a:p>
          </p:txBody>
        </p:sp>
        <p:sp>
          <p:nvSpPr>
            <p:cNvPr id="19468" name="Text Box 14"/>
            <p:cNvSpPr txBox="1">
              <a:spLocks noChangeArrowheads="1"/>
            </p:cNvSpPr>
            <p:nvPr/>
          </p:nvSpPr>
          <p:spPr bwMode="auto">
            <a:xfrm>
              <a:off x="4096720" y="7764297"/>
              <a:ext cx="3756124" cy="51489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defTabSz="1079500"/>
              <a:r>
                <a:rPr lang="zh-CN" altLang="en-US" sz="800">
                  <a:latin typeface="Calibri" panose="020F0502020204030204" pitchFamily="34" charset="0"/>
                </a:rPr>
                <a:t>可再规划设计区</a:t>
              </a:r>
              <a:endParaRPr lang="zh-CN" altLang="en-US" sz="800">
                <a:latin typeface="Calibri" panose="020F0502020204030204" pitchFamily="34" charset="0"/>
              </a:endParaRPr>
            </a:p>
          </p:txBody>
        </p:sp>
      </p:grpSp>
      <p:sp>
        <p:nvSpPr>
          <p:cNvPr id="19463" name="文本框 27"/>
          <p:cNvSpPr txBox="1">
            <a:spLocks noChangeArrowheads="1"/>
          </p:cNvSpPr>
          <p:nvPr/>
        </p:nvSpPr>
        <p:spPr bwMode="auto">
          <a:xfrm>
            <a:off x="53975" y="53975"/>
            <a:ext cx="32226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规划设计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重塑结构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分区分主题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修补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更新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9A4A48-C1CA-4840-9071-3C6C435FBF91}" type="slidenum">
              <a:rPr lang="zh-CN" altLang="en-US"/>
            </a:fld>
            <a:endParaRPr lang="en-US" altLang="zh-CN"/>
          </a:p>
        </p:txBody>
      </p:sp>
      <p:pic>
        <p:nvPicPr>
          <p:cNvPr id="20481" name="图片 11" descr="道路肌理调整-太古里.jpg"/>
          <p:cNvPicPr>
            <a:picLocks noChangeAspect="1"/>
          </p:cNvPicPr>
          <p:nvPr/>
        </p:nvPicPr>
        <p:blipFill>
          <a:blip r:embed="rId1"/>
          <a:srcRect b="17702"/>
          <a:stretch>
            <a:fillRect/>
          </a:stretch>
        </p:blipFill>
        <p:spPr bwMode="auto">
          <a:xfrm>
            <a:off x="125413" y="2909888"/>
            <a:ext cx="884555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矩形 4"/>
          <p:cNvSpPr>
            <a:spLocks noChangeArrowheads="1"/>
          </p:cNvSpPr>
          <p:nvPr/>
        </p:nvSpPr>
        <p:spPr bwMode="auto">
          <a:xfrm>
            <a:off x="53975" y="514350"/>
            <a:ext cx="2789238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成都远洋太古里</a:t>
            </a:r>
            <a:endParaRPr lang="en-US" altLang="zh-CN" sz="1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1600" y="950913"/>
            <a:ext cx="2454275" cy="503237"/>
          </a:xfrm>
          <a:prstGeom prst="roundRect">
            <a:avLst>
              <a:gd name="adj" fmla="val 7349"/>
            </a:avLst>
          </a:prstGeom>
          <a:solidFill>
            <a:srgbClr val="FFC0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4" name="矩形 1"/>
          <p:cNvSpPr>
            <a:spLocks noChangeArrowheads="1"/>
          </p:cNvSpPr>
          <p:nvPr/>
        </p:nvSpPr>
        <p:spPr bwMode="auto">
          <a:xfrm>
            <a:off x="104775" y="992188"/>
            <a:ext cx="252253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策略：保留原有街巷脉络及古建的基础上对道路等级及区域结构进行梳理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485" name="组合 2"/>
          <p:cNvGrpSpPr/>
          <p:nvPr/>
        </p:nvGrpSpPr>
        <p:grpSpPr bwMode="auto">
          <a:xfrm>
            <a:off x="3127375" y="476250"/>
            <a:ext cx="5476875" cy="2811463"/>
            <a:chOff x="2996431" y="0"/>
            <a:chExt cx="6132730" cy="3147060"/>
          </a:xfrm>
        </p:grpSpPr>
        <p:pic>
          <p:nvPicPr>
            <p:cNvPr id="20489" name="Picture 2"/>
            <p:cNvPicPr>
              <a:picLocks noChangeAspect="1" noChangeArrowheads="1"/>
            </p:cNvPicPr>
            <p:nvPr/>
          </p:nvPicPr>
          <p:blipFill>
            <a:blip r:embed="rId2"/>
            <a:srcRect r="2174"/>
            <a:stretch>
              <a:fillRect/>
            </a:stretch>
          </p:blipFill>
          <p:spPr bwMode="auto">
            <a:xfrm>
              <a:off x="2996431" y="0"/>
              <a:ext cx="3214678" cy="3147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0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15074" y="90233"/>
              <a:ext cx="2914087" cy="2932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486" name="TextBox 14"/>
          <p:cNvSpPr txBox="1">
            <a:spLocks noChangeArrowheads="1"/>
          </p:cNvSpPr>
          <p:nvPr/>
        </p:nvSpPr>
        <p:spPr bwMode="auto">
          <a:xfrm>
            <a:off x="3643313" y="6502400"/>
            <a:ext cx="1214437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原有道路肌理</a:t>
            </a: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7" name="TextBox 15"/>
          <p:cNvSpPr txBox="1">
            <a:spLocks noChangeArrowheads="1"/>
          </p:cNvSpPr>
          <p:nvPr/>
        </p:nvSpPr>
        <p:spPr bwMode="auto">
          <a:xfrm>
            <a:off x="7723188" y="6502400"/>
            <a:ext cx="1214437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改造后道路肌理</a:t>
            </a: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8" name="文本框 12"/>
          <p:cNvSpPr txBox="1">
            <a:spLocks noChangeArrowheads="1"/>
          </p:cNvSpPr>
          <p:nvPr/>
        </p:nvSpPr>
        <p:spPr bwMode="auto">
          <a:xfrm>
            <a:off x="53975" y="53975"/>
            <a:ext cx="33274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规划设计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重塑结构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分区分主题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保留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B3B06A-CF38-46EB-842A-E102444F255C}" type="slidenum">
              <a:rPr lang="zh-CN" altLang="en-US"/>
            </a:fld>
            <a:endParaRPr lang="en-US" altLang="zh-CN"/>
          </a:p>
        </p:txBody>
      </p:sp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>
          <a:xfrm>
            <a:off x="3333750" y="2185988"/>
            <a:ext cx="3209925" cy="14192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建筑设计</a:t>
            </a:r>
            <a:endParaRPr lang="zh-CN" altLang="en-US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1506" name="文本框 8"/>
          <p:cNvSpPr txBox="1">
            <a:spLocks noChangeArrowheads="1"/>
          </p:cNvSpPr>
          <p:nvPr/>
        </p:nvSpPr>
        <p:spPr bwMode="auto">
          <a:xfrm>
            <a:off x="4702175" y="3605213"/>
            <a:ext cx="3940175" cy="2678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US" altLang="zh-CN" sz="1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项目改造     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建筑立面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        功能置换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项目扩建     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建筑立面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en-US" altLang="zh-CN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        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体量控制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项目增建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体量控制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项目重建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建筑立面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4A80E5-4EC7-4AE1-ABEF-693706DDE4F5}" type="slidenum">
              <a:rPr lang="zh-CN" altLang="en-US"/>
            </a:fld>
            <a:endParaRPr lang="en-US" altLang="zh-CN"/>
          </a:p>
        </p:txBody>
      </p:sp>
      <p:sp>
        <p:nvSpPr>
          <p:cNvPr id="22529" name="文本框 8"/>
          <p:cNvSpPr txBox="1">
            <a:spLocks noChangeArrowheads="1"/>
          </p:cNvSpPr>
          <p:nvPr/>
        </p:nvSpPr>
        <p:spPr bwMode="auto">
          <a:xfrm>
            <a:off x="4702175" y="3605213"/>
            <a:ext cx="3940175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US" altLang="zh-CN" sz="1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项目改造     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建筑立面：批判</a:t>
            </a:r>
            <a:r>
              <a:rPr lang="en-US" altLang="zh-CN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|</a:t>
            </a:r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延续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14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        </a:t>
            </a:r>
            <a:endParaRPr lang="en-US" altLang="zh-CN" sz="14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ass">
  <a:themeElements>
    <a:clrScheme name="Compass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Compas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Compass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ss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0</TotalTime>
  <Words>3019</Words>
  <Application>WPS 演示</Application>
  <PresentationFormat>全屏显示(4:3)</PresentationFormat>
  <Paragraphs>391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3" baseType="lpstr">
      <vt:lpstr>Arial</vt:lpstr>
      <vt:lpstr>宋体</vt:lpstr>
      <vt:lpstr>Wingdings</vt:lpstr>
      <vt:lpstr>Tahoma</vt:lpstr>
      <vt:lpstr>Calibri</vt:lpstr>
      <vt:lpstr>幼圆</vt:lpstr>
      <vt:lpstr>Georgia</vt:lpstr>
      <vt:lpstr>微软雅黑</vt:lpstr>
      <vt:lpstr>Arial Unicode MS</vt:lpstr>
      <vt:lpstr>Compass</vt:lpstr>
      <vt:lpstr>规划设计|建筑设计|公共空间</vt:lpstr>
      <vt:lpstr>PowerPoint 演示文稿</vt:lpstr>
      <vt:lpstr>规划设计</vt:lpstr>
      <vt:lpstr>PowerPoint 演示文稿</vt:lpstr>
      <vt:lpstr>PowerPoint 演示文稿</vt:lpstr>
      <vt:lpstr>PowerPoint 演示文稿</vt:lpstr>
      <vt:lpstr>PowerPoint 演示文稿</vt:lpstr>
      <vt:lpstr>建筑设计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公共空间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吴堃</dc:creator>
  <cp:lastModifiedBy>廖</cp:lastModifiedBy>
  <cp:revision>169</cp:revision>
  <dcterms:created xsi:type="dcterms:W3CDTF">2015-12-22T02:58:00Z</dcterms:created>
  <dcterms:modified xsi:type="dcterms:W3CDTF">2024-07-01T05:00:27Z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AC3193AEB3ED492EA6595CDAC19E3C0B_13</vt:lpwstr>
  </property>
  <property fmtid="{D5CDD505-2E9C-101B-9397-08002B2CF9AE}" pid="3" name="KSOProductBuildVer">
    <vt:lpwstr>2052-12.1.0.17140</vt:lpwstr>
  </property>
</Properties>
</file>