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rels" ContentType="application/vnd.openxmlformats-package.relationships+xml"/>
  <Override PartName="/customXml/itemProps66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1.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9" r:id="rId4"/>
    <p:sldId id="260" r:id="rId6"/>
    <p:sldId id="264" r:id="rId7"/>
    <p:sldId id="332" r:id="rId8"/>
    <p:sldId id="334" r:id="rId9"/>
    <p:sldId id="335" r:id="rId10"/>
    <p:sldId id="336" r:id="rId11"/>
    <p:sldId id="337" r:id="rId12"/>
    <p:sldId id="338" r:id="rId13"/>
    <p:sldId id="339" r:id="rId14"/>
    <p:sldId id="340" r:id="rId15"/>
    <p:sldId id="370" r:id="rId16"/>
    <p:sldId id="371" r:id="rId17"/>
    <p:sldId id="372" r:id="rId18"/>
    <p:sldId id="373" r:id="rId19"/>
    <p:sldId id="306" r:id="rId20"/>
    <p:sldId id="307"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284" r:id="rId39"/>
    <p:sldId id="304" r:id="rId40"/>
    <p:sldId id="305" r:id="rId41"/>
  </p:sldIdLst>
  <p:sldSz cx="9144000" cy="6858000" type="screen4x3"/>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c480c3d6-826c-4b0e-ac9d-d688b749ee9c}">
          <p14:sldIdLst>
            <p14:sldId id="256"/>
            <p14:sldId id="259"/>
            <p14:sldId id="260"/>
            <p14:sldId id="264"/>
            <p14:sldId id="332"/>
            <p14:sldId id="334"/>
            <p14:sldId id="335"/>
            <p14:sldId id="336"/>
            <p14:sldId id="337"/>
            <p14:sldId id="338"/>
            <p14:sldId id="339"/>
            <p14:sldId id="340"/>
            <p14:sldId id="370"/>
            <p14:sldId id="371"/>
            <p14:sldId id="372"/>
            <p14:sldId id="373"/>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284"/>
            <p14:sldId id="304"/>
            <p14:sldId id="305"/>
          </p14:sldIdLst>
        </p14:section>
      </p14:sectionLst>
    </p:ext>
    <p:ext uri="{EFAFB233-063F-42B5-8137-9DF3F51BA10A}">
      <p15:sldGuideLst xmlns:p15="http://schemas.microsoft.com/office/powerpoint/2012/main">
        <p15:guide id="1" orient="horz" pos="2175" userDrawn="1">
          <p15:clr>
            <a:srgbClr val="A4A3A4"/>
          </p15:clr>
        </p15:guide>
        <p15:guide id="2" pos="2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6F6F"/>
    <a:srgbClr val="4F6C6F"/>
    <a:srgbClr val="FFFFFF"/>
    <a:srgbClr val="A2B1B3"/>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5"/>
        <p:guide pos="288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7" Type="http://schemas.openxmlformats.org/officeDocument/2006/relationships/tags" Target="tags/tag661.xml"/><Relationship Id="rId46" Type="http://schemas.openxmlformats.org/officeDocument/2006/relationships/customXml" Target="../customXml/item1.xml"/><Relationship Id="rId45" Type="http://schemas.openxmlformats.org/officeDocument/2006/relationships/customXmlProps" Target="../customXml/itemProps660.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899183" y="914437"/>
            <a:ext cx="7350082" cy="2570504"/>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899183" y="3560544"/>
            <a:ext cx="7350082" cy="147246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42" y="774031"/>
            <a:ext cx="8230363" cy="5483022"/>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83" y="2484100"/>
            <a:ext cx="7350082" cy="1018841"/>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899183" y="3560544"/>
            <a:ext cx="7350082" cy="471619"/>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42" y="608425"/>
            <a:ext cx="8227663" cy="705629"/>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56342" y="1490460"/>
            <a:ext cx="8227663" cy="4759392"/>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239" y="3848556"/>
            <a:ext cx="5827141" cy="766831"/>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239" y="4615387"/>
            <a:ext cx="5827141" cy="867635"/>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42" y="608425"/>
            <a:ext cx="8227663" cy="705629"/>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6342" y="1501261"/>
            <a:ext cx="3882960" cy="4748592"/>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809146" y="1501261"/>
            <a:ext cx="3882960" cy="4748592"/>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42" y="608425"/>
            <a:ext cx="8227663" cy="705629"/>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456342" y="1429258"/>
            <a:ext cx="4007172" cy="381615"/>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42" y="1854075"/>
            <a:ext cx="4007172" cy="4395778"/>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4677246" y="1421786"/>
            <a:ext cx="4007172" cy="381615"/>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4677246" y="1854075"/>
            <a:ext cx="4007172" cy="4395778"/>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42" y="608425"/>
            <a:ext cx="8227663" cy="705629"/>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42" y="1555263"/>
            <a:ext cx="3925172" cy="4608186"/>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4763242" y="1555263"/>
            <a:ext cx="3920764" cy="4608186"/>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812" y="914437"/>
            <a:ext cx="783073" cy="5029403"/>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685864" y="914437"/>
            <a:ext cx="6877538" cy="5029403"/>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42" y="608425"/>
            <a:ext cx="8227663" cy="705629"/>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42" y="1490460"/>
            <a:ext cx="8227663" cy="4759392"/>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43" y="6314655"/>
            <a:ext cx="2025188" cy="316813"/>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286" y="6314655"/>
            <a:ext cx="2970276" cy="316813"/>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818" y="6314655"/>
            <a:ext cx="2025188" cy="316813"/>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3.jpeg"/><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png"/><Relationship Id="rId2" Type="http://schemas.openxmlformats.org/officeDocument/2006/relationships/tags" Target="../tags/tag63.xml"/><Relationship Id="rId17" Type="http://schemas.openxmlformats.org/officeDocument/2006/relationships/slideLayout" Target="../slideLayouts/slideLayout1.xml"/><Relationship Id="rId16" Type="http://schemas.openxmlformats.org/officeDocument/2006/relationships/tags" Target="../tags/tag72.xml"/><Relationship Id="rId15" Type="http://schemas.openxmlformats.org/officeDocument/2006/relationships/image" Target="../media/image6.png"/><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image" Target="../media/image5.png"/><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5.pn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2" Type="http://schemas.openxmlformats.org/officeDocument/2006/relationships/notesSlide" Target="../notesSlides/notesSlide9.xml"/><Relationship Id="rId41" Type="http://schemas.openxmlformats.org/officeDocument/2006/relationships/slideLayout" Target="../slideLayouts/slideLayout1.xml"/><Relationship Id="rId40" Type="http://schemas.openxmlformats.org/officeDocument/2006/relationships/tags" Target="../tags/tag286.xml"/><Relationship Id="rId4" Type="http://schemas.openxmlformats.org/officeDocument/2006/relationships/tags" Target="../tags/tag254.xml"/><Relationship Id="rId39" Type="http://schemas.openxmlformats.org/officeDocument/2006/relationships/tags" Target="../tags/tag285.xml"/><Relationship Id="rId38" Type="http://schemas.openxmlformats.org/officeDocument/2006/relationships/tags" Target="../tags/tag284.xml"/><Relationship Id="rId37" Type="http://schemas.openxmlformats.org/officeDocument/2006/relationships/tags" Target="../tags/tag283.xml"/><Relationship Id="rId36" Type="http://schemas.openxmlformats.org/officeDocument/2006/relationships/image" Target="../media/image28.jpeg"/><Relationship Id="rId35" Type="http://schemas.openxmlformats.org/officeDocument/2006/relationships/image" Target="../media/image27.png"/><Relationship Id="rId34" Type="http://schemas.openxmlformats.org/officeDocument/2006/relationships/image" Target="../media/image26.png"/><Relationship Id="rId33" Type="http://schemas.openxmlformats.org/officeDocument/2006/relationships/tags" Target="../tags/tag282.xml"/><Relationship Id="rId32" Type="http://schemas.openxmlformats.org/officeDocument/2006/relationships/tags" Target="../tags/tag281.xml"/><Relationship Id="rId31" Type="http://schemas.openxmlformats.org/officeDocument/2006/relationships/tags" Target="../tags/tag280.xml"/><Relationship Id="rId30" Type="http://schemas.openxmlformats.org/officeDocument/2006/relationships/tags" Target="../tags/tag279.xml"/><Relationship Id="rId3" Type="http://schemas.openxmlformats.org/officeDocument/2006/relationships/image" Target="../media/image4.png"/><Relationship Id="rId29" Type="http://schemas.openxmlformats.org/officeDocument/2006/relationships/tags" Target="../tags/tag278.xml"/><Relationship Id="rId28" Type="http://schemas.openxmlformats.org/officeDocument/2006/relationships/tags" Target="../tags/tag277.xml"/><Relationship Id="rId27" Type="http://schemas.openxmlformats.org/officeDocument/2006/relationships/tags" Target="../tags/tag276.xml"/><Relationship Id="rId26" Type="http://schemas.openxmlformats.org/officeDocument/2006/relationships/tags" Target="../tags/tag275.xml"/><Relationship Id="rId25" Type="http://schemas.openxmlformats.org/officeDocument/2006/relationships/tags" Target="../tags/tag274.xml"/><Relationship Id="rId24" Type="http://schemas.openxmlformats.org/officeDocument/2006/relationships/tags" Target="../tags/tag273.xml"/><Relationship Id="rId23" Type="http://schemas.openxmlformats.org/officeDocument/2006/relationships/tags" Target="../tags/tag272.xml"/><Relationship Id="rId22" Type="http://schemas.openxmlformats.org/officeDocument/2006/relationships/tags" Target="../tags/tag271.xml"/><Relationship Id="rId21" Type="http://schemas.openxmlformats.org/officeDocument/2006/relationships/tags" Target="../tags/tag270.xml"/><Relationship Id="rId20" Type="http://schemas.openxmlformats.org/officeDocument/2006/relationships/tags" Target="../tags/tag269.xml"/><Relationship Id="rId2" Type="http://schemas.openxmlformats.org/officeDocument/2006/relationships/tags" Target="../tags/tag253.xml"/><Relationship Id="rId19" Type="http://schemas.openxmlformats.org/officeDocument/2006/relationships/tags" Target="../tags/tag268.xml"/><Relationship Id="rId18" Type="http://schemas.openxmlformats.org/officeDocument/2006/relationships/tags" Target="../tags/tag267.xml"/><Relationship Id="rId17" Type="http://schemas.openxmlformats.org/officeDocument/2006/relationships/tags" Target="../tags/tag266.xml"/><Relationship Id="rId16" Type="http://schemas.openxmlformats.org/officeDocument/2006/relationships/tags" Target="../tags/tag265.xml"/><Relationship Id="rId15" Type="http://schemas.openxmlformats.org/officeDocument/2006/relationships/tags" Target="../tags/tag264.xml"/><Relationship Id="rId14" Type="http://schemas.openxmlformats.org/officeDocument/2006/relationships/tags" Target="../tags/tag263.xml"/><Relationship Id="rId13" Type="http://schemas.openxmlformats.org/officeDocument/2006/relationships/tags" Target="../tags/tag262.xml"/><Relationship Id="rId12" Type="http://schemas.openxmlformats.org/officeDocument/2006/relationships/tags" Target="../tags/tag261.xml"/><Relationship Id="rId11" Type="http://schemas.openxmlformats.org/officeDocument/2006/relationships/tags" Target="../tags/tag260.xml"/><Relationship Id="rId10" Type="http://schemas.openxmlformats.org/officeDocument/2006/relationships/tags" Target="../tags/tag259.xml"/><Relationship Id="rId1" Type="http://schemas.openxmlformats.org/officeDocument/2006/relationships/tags" Target="../tags/tag252.xml"/></Relationships>
</file>

<file path=ppt/slides/_rels/slide11.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image" Target="../media/image5.png"/><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7" Type="http://schemas.openxmlformats.org/officeDocument/2006/relationships/notesSlide" Target="../notesSlides/notesSlide10.xml"/><Relationship Id="rId36" Type="http://schemas.openxmlformats.org/officeDocument/2006/relationships/slideLayout" Target="../slideLayouts/slideLayout1.xml"/><Relationship Id="rId35" Type="http://schemas.openxmlformats.org/officeDocument/2006/relationships/tags" Target="../tags/tag318.xml"/><Relationship Id="rId34" Type="http://schemas.openxmlformats.org/officeDocument/2006/relationships/tags" Target="../tags/tag317.xml"/><Relationship Id="rId33" Type="http://schemas.openxmlformats.org/officeDocument/2006/relationships/tags" Target="../tags/tag316.xml"/><Relationship Id="rId32" Type="http://schemas.openxmlformats.org/officeDocument/2006/relationships/tags" Target="../tags/tag315.xml"/><Relationship Id="rId31" Type="http://schemas.openxmlformats.org/officeDocument/2006/relationships/tags" Target="../tags/tag314.xml"/><Relationship Id="rId30" Type="http://schemas.openxmlformats.org/officeDocument/2006/relationships/tags" Target="../tags/tag313.xml"/><Relationship Id="rId3" Type="http://schemas.openxmlformats.org/officeDocument/2006/relationships/image" Target="../media/image4.png"/><Relationship Id="rId29" Type="http://schemas.openxmlformats.org/officeDocument/2006/relationships/tags" Target="../tags/tag312.xml"/><Relationship Id="rId28" Type="http://schemas.openxmlformats.org/officeDocument/2006/relationships/tags" Target="../tags/tag311.xml"/><Relationship Id="rId27" Type="http://schemas.openxmlformats.org/officeDocument/2006/relationships/tags" Target="../tags/tag310.xml"/><Relationship Id="rId26" Type="http://schemas.openxmlformats.org/officeDocument/2006/relationships/tags" Target="../tags/tag309.xml"/><Relationship Id="rId25" Type="http://schemas.openxmlformats.org/officeDocument/2006/relationships/tags" Target="../tags/tag308.xml"/><Relationship Id="rId24" Type="http://schemas.openxmlformats.org/officeDocument/2006/relationships/tags" Target="../tags/tag307.xml"/><Relationship Id="rId23" Type="http://schemas.openxmlformats.org/officeDocument/2006/relationships/tags" Target="../tags/tag306.xml"/><Relationship Id="rId22" Type="http://schemas.openxmlformats.org/officeDocument/2006/relationships/tags" Target="../tags/tag305.xml"/><Relationship Id="rId21" Type="http://schemas.openxmlformats.org/officeDocument/2006/relationships/tags" Target="../tags/tag304.xml"/><Relationship Id="rId20" Type="http://schemas.openxmlformats.org/officeDocument/2006/relationships/image" Target="../media/image29.jpeg"/><Relationship Id="rId2" Type="http://schemas.openxmlformats.org/officeDocument/2006/relationships/tags" Target="../tags/tag288.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7.xml"/></Relationships>
</file>

<file path=ppt/slides/_rels/slide12.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5.png"/><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0" Type="http://schemas.openxmlformats.org/officeDocument/2006/relationships/notesSlide" Target="../notesSlides/notesSlide11.xml"/><Relationship Id="rId4" Type="http://schemas.openxmlformats.org/officeDocument/2006/relationships/tags" Target="../tags/tag321.xml"/><Relationship Id="rId39" Type="http://schemas.openxmlformats.org/officeDocument/2006/relationships/slideLayout" Target="../slideLayouts/slideLayout1.xml"/><Relationship Id="rId38" Type="http://schemas.openxmlformats.org/officeDocument/2006/relationships/tags" Target="../tags/tag345.xml"/><Relationship Id="rId37" Type="http://schemas.openxmlformats.org/officeDocument/2006/relationships/image" Target="../media/image38.jpeg"/><Relationship Id="rId36" Type="http://schemas.openxmlformats.org/officeDocument/2006/relationships/tags" Target="../tags/tag344.xml"/><Relationship Id="rId35" Type="http://schemas.openxmlformats.org/officeDocument/2006/relationships/image" Target="../media/image37.jpeg"/><Relationship Id="rId34" Type="http://schemas.openxmlformats.org/officeDocument/2006/relationships/tags" Target="../tags/tag343.xml"/><Relationship Id="rId33" Type="http://schemas.openxmlformats.org/officeDocument/2006/relationships/tags" Target="../tags/tag342.xml"/><Relationship Id="rId32" Type="http://schemas.openxmlformats.org/officeDocument/2006/relationships/image" Target="../media/image36.jpeg"/><Relationship Id="rId31" Type="http://schemas.openxmlformats.org/officeDocument/2006/relationships/tags" Target="../tags/tag341.xml"/><Relationship Id="rId30" Type="http://schemas.openxmlformats.org/officeDocument/2006/relationships/image" Target="../media/image35.jpeg"/><Relationship Id="rId3" Type="http://schemas.openxmlformats.org/officeDocument/2006/relationships/image" Target="../media/image4.png"/><Relationship Id="rId29" Type="http://schemas.openxmlformats.org/officeDocument/2006/relationships/tags" Target="../tags/tag340.xml"/><Relationship Id="rId28" Type="http://schemas.openxmlformats.org/officeDocument/2006/relationships/image" Target="../media/image34.jpeg"/><Relationship Id="rId27" Type="http://schemas.openxmlformats.org/officeDocument/2006/relationships/tags" Target="../tags/tag339.xml"/><Relationship Id="rId26" Type="http://schemas.openxmlformats.org/officeDocument/2006/relationships/tags" Target="../tags/tag338.xml"/><Relationship Id="rId25" Type="http://schemas.openxmlformats.org/officeDocument/2006/relationships/image" Target="../media/image33.jpeg"/><Relationship Id="rId24" Type="http://schemas.openxmlformats.org/officeDocument/2006/relationships/tags" Target="../tags/tag337.xml"/><Relationship Id="rId23" Type="http://schemas.openxmlformats.org/officeDocument/2006/relationships/image" Target="../media/image32.jpeg"/><Relationship Id="rId22" Type="http://schemas.openxmlformats.org/officeDocument/2006/relationships/tags" Target="../tags/tag336.xml"/><Relationship Id="rId21" Type="http://schemas.openxmlformats.org/officeDocument/2006/relationships/tags" Target="../tags/tag335.xml"/><Relationship Id="rId20" Type="http://schemas.openxmlformats.org/officeDocument/2006/relationships/tags" Target="../tags/tag334.xml"/><Relationship Id="rId2" Type="http://schemas.openxmlformats.org/officeDocument/2006/relationships/tags" Target="../tags/tag320.xml"/><Relationship Id="rId19" Type="http://schemas.openxmlformats.org/officeDocument/2006/relationships/tags" Target="../tags/tag333.xml"/><Relationship Id="rId18" Type="http://schemas.openxmlformats.org/officeDocument/2006/relationships/tags" Target="../tags/tag332.xml"/><Relationship Id="rId17" Type="http://schemas.openxmlformats.org/officeDocument/2006/relationships/tags" Target="../tags/tag331.xml"/><Relationship Id="rId16" Type="http://schemas.openxmlformats.org/officeDocument/2006/relationships/tags" Target="../tags/tag330.xml"/><Relationship Id="rId15" Type="http://schemas.openxmlformats.org/officeDocument/2006/relationships/tags" Target="../tags/tag329.xml"/><Relationship Id="rId14" Type="http://schemas.openxmlformats.org/officeDocument/2006/relationships/image" Target="../media/image31.jpeg"/><Relationship Id="rId13" Type="http://schemas.openxmlformats.org/officeDocument/2006/relationships/image" Target="../media/image30.jpeg"/><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9.xml"/></Relationships>
</file>

<file path=ppt/slides/_rels/slide13.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image" Target="../media/image5.png"/><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3" Type="http://schemas.openxmlformats.org/officeDocument/2006/relationships/notesSlide" Target="../notesSlides/notesSlide12.xml"/><Relationship Id="rId32" Type="http://schemas.openxmlformats.org/officeDocument/2006/relationships/slideLayout" Target="../slideLayouts/slideLayout1.xml"/><Relationship Id="rId31" Type="http://schemas.openxmlformats.org/officeDocument/2006/relationships/tags" Target="../tags/tag366.xml"/><Relationship Id="rId30" Type="http://schemas.openxmlformats.org/officeDocument/2006/relationships/image" Target="../media/image46.jpeg"/><Relationship Id="rId3" Type="http://schemas.openxmlformats.org/officeDocument/2006/relationships/image" Target="../media/image4.png"/><Relationship Id="rId29" Type="http://schemas.openxmlformats.org/officeDocument/2006/relationships/tags" Target="../tags/tag365.xml"/><Relationship Id="rId28" Type="http://schemas.openxmlformats.org/officeDocument/2006/relationships/tags" Target="../tags/tag364.xml"/><Relationship Id="rId27" Type="http://schemas.openxmlformats.org/officeDocument/2006/relationships/image" Target="../media/image45.jpeg"/><Relationship Id="rId26" Type="http://schemas.openxmlformats.org/officeDocument/2006/relationships/image" Target="../media/image44.jpeg"/><Relationship Id="rId25" Type="http://schemas.openxmlformats.org/officeDocument/2006/relationships/image" Target="../media/image43.jpeg"/><Relationship Id="rId24" Type="http://schemas.openxmlformats.org/officeDocument/2006/relationships/image" Target="../media/image42.jpeg"/><Relationship Id="rId23" Type="http://schemas.openxmlformats.org/officeDocument/2006/relationships/tags" Target="../tags/tag363.xml"/><Relationship Id="rId22" Type="http://schemas.openxmlformats.org/officeDocument/2006/relationships/image" Target="../media/image41.jpeg"/><Relationship Id="rId21" Type="http://schemas.openxmlformats.org/officeDocument/2006/relationships/tags" Target="../tags/tag362.xml"/><Relationship Id="rId20" Type="http://schemas.openxmlformats.org/officeDocument/2006/relationships/tags" Target="../tags/tag361.xml"/><Relationship Id="rId2" Type="http://schemas.openxmlformats.org/officeDocument/2006/relationships/tags" Target="../tags/tag347.xml"/><Relationship Id="rId19" Type="http://schemas.openxmlformats.org/officeDocument/2006/relationships/tags" Target="../tags/tag360.xml"/><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image" Target="../media/image40.jpeg"/><Relationship Id="rId13" Type="http://schemas.openxmlformats.org/officeDocument/2006/relationships/image" Target="../media/image39.jpeg"/><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6.xml"/></Relationships>
</file>

<file path=ppt/slides/_rels/slide14.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image" Target="../media/image4.png"/><Relationship Id="rId4" Type="http://schemas.openxmlformats.org/officeDocument/2006/relationships/tags" Target="../tags/tag370.xml"/><Relationship Id="rId3" Type="http://schemas.openxmlformats.org/officeDocument/2006/relationships/tags" Target="../tags/tag369.xml"/><Relationship Id="rId20" Type="http://schemas.openxmlformats.org/officeDocument/2006/relationships/notesSlide" Target="../notesSlides/notesSlide13.xml"/><Relationship Id="rId2" Type="http://schemas.openxmlformats.org/officeDocument/2006/relationships/tags" Target="../tags/tag368.xml"/><Relationship Id="rId19" Type="http://schemas.openxmlformats.org/officeDocument/2006/relationships/slideLayout" Target="../slideLayouts/slideLayout1.xml"/><Relationship Id="rId18" Type="http://schemas.openxmlformats.org/officeDocument/2006/relationships/tags" Target="../tags/tag382.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image" Target="../media/image5.png"/><Relationship Id="rId1" Type="http://schemas.openxmlformats.org/officeDocument/2006/relationships/tags" Target="../tags/tag367.xml"/></Relationships>
</file>

<file path=ppt/slides/_rels/slide15.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image" Target="../media/image5.png"/><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image" Target="../media/image4.png"/><Relationship Id="rId2" Type="http://schemas.openxmlformats.org/officeDocument/2006/relationships/tags" Target="../tags/tag384.xml"/><Relationship Id="rId18" Type="http://schemas.openxmlformats.org/officeDocument/2006/relationships/notesSlide" Target="../notesSlides/notesSlide14.xml"/><Relationship Id="rId17" Type="http://schemas.openxmlformats.org/officeDocument/2006/relationships/slideLayout" Target="../slideLayouts/slideLayout1.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3.xml"/></Relationships>
</file>

<file path=ppt/slides/_rels/slide16.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image" Target="../media/image5.png"/><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image" Target="../media/image4.png"/><Relationship Id="rId2" Type="http://schemas.openxmlformats.org/officeDocument/2006/relationships/tags" Target="../tags/tag398.xml"/><Relationship Id="rId16" Type="http://schemas.openxmlformats.org/officeDocument/2006/relationships/notesSlide" Target="../notesSlides/notesSlide15.xml"/><Relationship Id="rId15" Type="http://schemas.openxmlformats.org/officeDocument/2006/relationships/slideLayout" Target="../slideLayouts/slideLayout1.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7.xml"/></Relationships>
</file>

<file path=ppt/slides/_rels/slide17.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image" Target="../media/image5.png"/><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image" Target="../media/image4.png"/><Relationship Id="rId2" Type="http://schemas.openxmlformats.org/officeDocument/2006/relationships/tags" Target="../tags/tag410.xml"/><Relationship Id="rId14" Type="http://schemas.openxmlformats.org/officeDocument/2006/relationships/slideLayout" Target="../slideLayouts/slideLayout1.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9.xml"/></Relationships>
</file>

<file path=ppt/slides/_rels/slide18.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image" Target="../media/image48.png"/><Relationship Id="rId7" Type="http://schemas.openxmlformats.org/officeDocument/2006/relationships/tags" Target="../tags/tag423.xml"/><Relationship Id="rId6" Type="http://schemas.openxmlformats.org/officeDocument/2006/relationships/image" Target="../media/image5.png"/><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image" Target="../media/image4.png"/><Relationship Id="rId2" Type="http://schemas.openxmlformats.org/officeDocument/2006/relationships/tags" Target="../tags/tag420.xml"/><Relationship Id="rId13" Type="http://schemas.openxmlformats.org/officeDocument/2006/relationships/slideLayout" Target="../slideLayouts/slideLayout1.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9.xml"/></Relationships>
</file>

<file path=ppt/slides/_rels/slide19.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image" Target="../media/image49.jpeg"/><Relationship Id="rId7" Type="http://schemas.openxmlformats.org/officeDocument/2006/relationships/tags" Target="../tags/tag432.xml"/><Relationship Id="rId6" Type="http://schemas.openxmlformats.org/officeDocument/2006/relationships/image" Target="../media/image5.png"/><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image" Target="../media/image4.png"/><Relationship Id="rId2" Type="http://schemas.openxmlformats.org/officeDocument/2006/relationships/tags" Target="../tags/tag429.xml"/><Relationship Id="rId13" Type="http://schemas.openxmlformats.org/officeDocument/2006/relationships/slideLayout" Target="../slideLayouts/slideLayout1.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tags" Target="../tags/tag428.xml"/></Relationships>
</file>

<file path=ppt/slides/_rels/slide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image" Target="../media/image5.png"/><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tags" Target="../tags/tag80.xml"/><Relationship Id="rId1" Type="http://schemas.openxmlformats.org/officeDocument/2006/relationships/tags" Target="../tags/tag73.xml"/></Relationships>
</file>

<file path=ppt/slides/_rels/slide20.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image" Target="../media/image5.png"/><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image" Target="../media/image4.png"/><Relationship Id="rId2" Type="http://schemas.openxmlformats.org/officeDocument/2006/relationships/tags" Target="../tags/tag438.xml"/><Relationship Id="rId14" Type="http://schemas.openxmlformats.org/officeDocument/2006/relationships/slideLayout" Target="../slideLayouts/slideLayout1.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7.xml"/></Relationships>
</file>

<file path=ppt/slides/_rels/slide21.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image" Target="../media/image51.jpeg"/><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4.png"/><Relationship Id="rId2" Type="http://schemas.openxmlformats.org/officeDocument/2006/relationships/tags" Target="../tags/tag448.xml"/><Relationship Id="rId13" Type="http://schemas.openxmlformats.org/officeDocument/2006/relationships/slideLayout" Target="../slideLayouts/slideLayout1.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7.xml"/></Relationships>
</file>

<file path=ppt/slides/_rels/slide22.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image" Target="../media/image52.jpeg"/><Relationship Id="rId7" Type="http://schemas.openxmlformats.org/officeDocument/2006/relationships/tags" Target="../tags/tag460.xml"/><Relationship Id="rId6" Type="http://schemas.openxmlformats.org/officeDocument/2006/relationships/image" Target="../media/image5.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4.png"/><Relationship Id="rId2" Type="http://schemas.openxmlformats.org/officeDocument/2006/relationships/tags" Target="../tags/tag457.xml"/><Relationship Id="rId13" Type="http://schemas.openxmlformats.org/officeDocument/2006/relationships/slideLayout" Target="../slideLayouts/slideLayout1.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6.xml"/></Relationships>
</file>

<file path=ppt/slides/_rels/slide23.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image" Target="../media/image53.jpeg"/><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4.png"/><Relationship Id="rId2" Type="http://schemas.openxmlformats.org/officeDocument/2006/relationships/tags" Target="../tags/tag466.xml"/><Relationship Id="rId13" Type="http://schemas.openxmlformats.org/officeDocument/2006/relationships/slideLayout" Target="../slideLayouts/slideLayout1.xml"/><Relationship Id="rId12" Type="http://schemas.openxmlformats.org/officeDocument/2006/relationships/tags" Target="../tags/tag473.xml"/><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5.xml"/></Relationships>
</file>

<file path=ppt/slides/_rels/slide24.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image" Target="../media/image54.jpeg"/><Relationship Id="rId7" Type="http://schemas.openxmlformats.org/officeDocument/2006/relationships/tags" Target="../tags/tag478.xml"/><Relationship Id="rId6" Type="http://schemas.openxmlformats.org/officeDocument/2006/relationships/image" Target="../media/image5.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4.png"/><Relationship Id="rId2" Type="http://schemas.openxmlformats.org/officeDocument/2006/relationships/tags" Target="../tags/tag475.xml"/><Relationship Id="rId13" Type="http://schemas.openxmlformats.org/officeDocument/2006/relationships/slideLayout" Target="../slideLayouts/slideLayout1.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4.xml"/></Relationships>
</file>

<file path=ppt/slides/_rels/slide25.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image" Target="../media/image55.jpeg"/><Relationship Id="rId7" Type="http://schemas.openxmlformats.org/officeDocument/2006/relationships/tags" Target="../tags/tag487.xml"/><Relationship Id="rId6" Type="http://schemas.openxmlformats.org/officeDocument/2006/relationships/image" Target="../media/image5.png"/><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image" Target="../media/image4.png"/><Relationship Id="rId2" Type="http://schemas.openxmlformats.org/officeDocument/2006/relationships/tags" Target="../tags/tag484.xml"/><Relationship Id="rId13" Type="http://schemas.openxmlformats.org/officeDocument/2006/relationships/slideLayout" Target="../slideLayouts/slideLayout1.xml"/><Relationship Id="rId12" Type="http://schemas.openxmlformats.org/officeDocument/2006/relationships/tags" Target="../tags/tag491.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3.xml"/></Relationships>
</file>

<file path=ppt/slides/_rels/slide26.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image" Target="../media/image56.jpeg"/><Relationship Id="rId7" Type="http://schemas.openxmlformats.org/officeDocument/2006/relationships/tags" Target="../tags/tag496.xml"/><Relationship Id="rId6" Type="http://schemas.openxmlformats.org/officeDocument/2006/relationships/image" Target="../media/image5.png"/><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image" Target="../media/image4.png"/><Relationship Id="rId2" Type="http://schemas.openxmlformats.org/officeDocument/2006/relationships/tags" Target="../tags/tag493.xml"/><Relationship Id="rId13" Type="http://schemas.openxmlformats.org/officeDocument/2006/relationships/slideLayout" Target="../slideLayouts/slideLayout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92.xml"/></Relationships>
</file>

<file path=ppt/slides/_rels/slide27.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image" Target="../media/image57.jpeg"/><Relationship Id="rId7" Type="http://schemas.openxmlformats.org/officeDocument/2006/relationships/tags" Target="../tags/tag505.xml"/><Relationship Id="rId6" Type="http://schemas.openxmlformats.org/officeDocument/2006/relationships/image" Target="../media/image5.png"/><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image" Target="../media/image4.png"/><Relationship Id="rId2" Type="http://schemas.openxmlformats.org/officeDocument/2006/relationships/tags" Target="../tags/tag502.xml"/><Relationship Id="rId13" Type="http://schemas.openxmlformats.org/officeDocument/2006/relationships/slideLayout" Target="../slideLayouts/slideLayout1.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501.xml"/></Relationships>
</file>

<file path=ppt/slides/_rels/slide28.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image" Target="../media/image58.jpeg"/><Relationship Id="rId7" Type="http://schemas.openxmlformats.org/officeDocument/2006/relationships/tags" Target="../tags/tag514.xml"/><Relationship Id="rId6" Type="http://schemas.openxmlformats.org/officeDocument/2006/relationships/image" Target="../media/image5.png"/><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image" Target="../media/image4.png"/><Relationship Id="rId2" Type="http://schemas.openxmlformats.org/officeDocument/2006/relationships/tags" Target="../tags/tag511.xml"/><Relationship Id="rId13" Type="http://schemas.openxmlformats.org/officeDocument/2006/relationships/slideLayout" Target="../slideLayouts/slideLayout1.xml"/><Relationship Id="rId12" Type="http://schemas.openxmlformats.org/officeDocument/2006/relationships/tags" Target="../tags/tag518.xml"/><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tags" Target="../tags/tag510.xml"/></Relationships>
</file>

<file path=ppt/slides/_rels/slide29.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image" Target="../media/image59.png"/><Relationship Id="rId7" Type="http://schemas.openxmlformats.org/officeDocument/2006/relationships/tags" Target="../tags/tag523.xml"/><Relationship Id="rId6" Type="http://schemas.openxmlformats.org/officeDocument/2006/relationships/image" Target="../media/image5.png"/><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image" Target="../media/image4.png"/><Relationship Id="rId2" Type="http://schemas.openxmlformats.org/officeDocument/2006/relationships/tags" Target="../tags/tag520.xml"/><Relationship Id="rId13" Type="http://schemas.openxmlformats.org/officeDocument/2006/relationships/slideLayout" Target="../slideLayouts/slideLayout1.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9.xml"/></Relationships>
</file>

<file path=ppt/slides/_rels/slide3.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5.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4" Type="http://schemas.openxmlformats.org/officeDocument/2006/relationships/notesSlide" Target="../notesSlides/notesSlide2.xml"/><Relationship Id="rId33" Type="http://schemas.openxmlformats.org/officeDocument/2006/relationships/slideLayout" Target="../slideLayouts/slideLayout1.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image" Target="../media/image13.png"/><Relationship Id="rId3" Type="http://schemas.openxmlformats.org/officeDocument/2006/relationships/image" Target="../media/image4.png"/><Relationship Id="rId29" Type="http://schemas.openxmlformats.org/officeDocument/2006/relationships/image" Target="../media/image12.png"/><Relationship Id="rId28" Type="http://schemas.openxmlformats.org/officeDocument/2006/relationships/image" Target="../media/image11.png"/><Relationship Id="rId27" Type="http://schemas.openxmlformats.org/officeDocument/2006/relationships/image" Target="../media/image10.png"/><Relationship Id="rId26" Type="http://schemas.openxmlformats.org/officeDocument/2006/relationships/image" Target="../media/image9.png"/><Relationship Id="rId25" Type="http://schemas.openxmlformats.org/officeDocument/2006/relationships/image" Target="../media/image8.png"/><Relationship Id="rId24" Type="http://schemas.openxmlformats.org/officeDocument/2006/relationships/image" Target="../media/image7.png"/><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2.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81.xml"/></Relationships>
</file>

<file path=ppt/slides/_rels/slide30.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image" Target="../media/image60.png"/><Relationship Id="rId7" Type="http://schemas.openxmlformats.org/officeDocument/2006/relationships/tags" Target="../tags/tag532.xml"/><Relationship Id="rId6" Type="http://schemas.openxmlformats.org/officeDocument/2006/relationships/image" Target="../media/image5.png"/><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image" Target="../media/image4.png"/><Relationship Id="rId2" Type="http://schemas.openxmlformats.org/officeDocument/2006/relationships/tags" Target="../tags/tag529.xml"/><Relationship Id="rId13" Type="http://schemas.openxmlformats.org/officeDocument/2006/relationships/slideLayout" Target="../slideLayouts/slideLayout1.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8.xml"/></Relationships>
</file>

<file path=ppt/slides/_rels/slide31.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image" Target="../media/image60.png"/><Relationship Id="rId7" Type="http://schemas.openxmlformats.org/officeDocument/2006/relationships/tags" Target="../tags/tag541.xml"/><Relationship Id="rId6" Type="http://schemas.openxmlformats.org/officeDocument/2006/relationships/image" Target="../media/image5.png"/><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image" Target="../media/image4.png"/><Relationship Id="rId2" Type="http://schemas.openxmlformats.org/officeDocument/2006/relationships/tags" Target="../tags/tag538.xml"/><Relationship Id="rId13" Type="http://schemas.openxmlformats.org/officeDocument/2006/relationships/slideLayout" Target="../slideLayouts/slideLayout1.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tags" Target="../tags/tag537.xml"/></Relationships>
</file>

<file path=ppt/slides/_rels/slide32.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image" Target="../media/image61.png"/><Relationship Id="rId7" Type="http://schemas.openxmlformats.org/officeDocument/2006/relationships/tags" Target="../tags/tag550.xml"/><Relationship Id="rId6" Type="http://schemas.openxmlformats.org/officeDocument/2006/relationships/image" Target="../media/image5.png"/><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image" Target="../media/image4.png"/><Relationship Id="rId2" Type="http://schemas.openxmlformats.org/officeDocument/2006/relationships/tags" Target="../tags/tag547.xml"/><Relationship Id="rId13" Type="http://schemas.openxmlformats.org/officeDocument/2006/relationships/slideLayout" Target="../slideLayouts/slideLayout1.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tags" Target="../tags/tag546.xml"/></Relationships>
</file>

<file path=ppt/slides/_rels/slide33.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image" Target="../media/image62.png"/><Relationship Id="rId7" Type="http://schemas.openxmlformats.org/officeDocument/2006/relationships/tags" Target="../tags/tag559.xml"/><Relationship Id="rId6" Type="http://schemas.openxmlformats.org/officeDocument/2006/relationships/image" Target="../media/image5.png"/><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image" Target="../media/image4.png"/><Relationship Id="rId2" Type="http://schemas.openxmlformats.org/officeDocument/2006/relationships/tags" Target="../tags/tag556.xml"/><Relationship Id="rId13" Type="http://schemas.openxmlformats.org/officeDocument/2006/relationships/slideLayout" Target="../slideLayouts/slideLayout1.xml"/><Relationship Id="rId12" Type="http://schemas.openxmlformats.org/officeDocument/2006/relationships/tags" Target="../tags/tag563.xml"/><Relationship Id="rId11" Type="http://schemas.openxmlformats.org/officeDocument/2006/relationships/tags" Target="../tags/tag562.xml"/><Relationship Id="rId10" Type="http://schemas.openxmlformats.org/officeDocument/2006/relationships/tags" Target="../tags/tag561.xml"/><Relationship Id="rId1" Type="http://schemas.openxmlformats.org/officeDocument/2006/relationships/tags" Target="../tags/tag555.xml"/></Relationships>
</file>

<file path=ppt/slides/_rels/slide34.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image" Target="../media/image63.png"/><Relationship Id="rId7" Type="http://schemas.openxmlformats.org/officeDocument/2006/relationships/tags" Target="../tags/tag568.xml"/><Relationship Id="rId6" Type="http://schemas.openxmlformats.org/officeDocument/2006/relationships/image" Target="../media/image5.png"/><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image" Target="../media/image4.png"/><Relationship Id="rId2" Type="http://schemas.openxmlformats.org/officeDocument/2006/relationships/tags" Target="../tags/tag565.xml"/><Relationship Id="rId13" Type="http://schemas.openxmlformats.org/officeDocument/2006/relationships/slideLayout" Target="../slideLayouts/slideLayout1.xml"/><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4.xml"/></Relationships>
</file>

<file path=ppt/slides/_rels/slide35.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image" Target="../media/image64.png"/><Relationship Id="rId7" Type="http://schemas.openxmlformats.org/officeDocument/2006/relationships/tags" Target="../tags/tag577.xml"/><Relationship Id="rId6" Type="http://schemas.openxmlformats.org/officeDocument/2006/relationships/image" Target="../media/image5.png"/><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image" Target="../media/image4.png"/><Relationship Id="rId2" Type="http://schemas.openxmlformats.org/officeDocument/2006/relationships/tags" Target="../tags/tag574.xml"/><Relationship Id="rId13" Type="http://schemas.openxmlformats.org/officeDocument/2006/relationships/slideLayout" Target="../slideLayouts/slideLayout1.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3.xml"/></Relationships>
</file>

<file path=ppt/slides/_rels/slide36.xml.rels><?xml version="1.0" encoding="UTF-8" standalone="yes"?>
<Relationships xmlns="http://schemas.openxmlformats.org/package/2006/relationships"><Relationship Id="rId9" Type="http://schemas.openxmlformats.org/officeDocument/2006/relationships/tags" Target="../tags/tag588.xml"/><Relationship Id="rId8" Type="http://schemas.openxmlformats.org/officeDocument/2006/relationships/tags" Target="../tags/tag587.xml"/><Relationship Id="rId7" Type="http://schemas.openxmlformats.org/officeDocument/2006/relationships/image" Target="../media/image5.png"/><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image" Target="../media/image4.png"/><Relationship Id="rId2" Type="http://schemas.openxmlformats.org/officeDocument/2006/relationships/tags" Target="../tags/tag583.xml"/><Relationship Id="rId19" Type="http://schemas.openxmlformats.org/officeDocument/2006/relationships/notesSlide" Target="../notesSlides/notesSlide16.xml"/><Relationship Id="rId18" Type="http://schemas.openxmlformats.org/officeDocument/2006/relationships/slideLayout" Target="../slideLayouts/slideLayout1.xml"/><Relationship Id="rId17" Type="http://schemas.openxmlformats.org/officeDocument/2006/relationships/tags" Target="../tags/tag596.xml"/><Relationship Id="rId16" Type="http://schemas.openxmlformats.org/officeDocument/2006/relationships/tags" Target="../tags/tag595.xml"/><Relationship Id="rId15" Type="http://schemas.openxmlformats.org/officeDocument/2006/relationships/tags" Target="../tags/tag594.xml"/><Relationship Id="rId14" Type="http://schemas.openxmlformats.org/officeDocument/2006/relationships/tags" Target="../tags/tag593.xml"/><Relationship Id="rId13" Type="http://schemas.openxmlformats.org/officeDocument/2006/relationships/tags" Target="../tags/tag592.xml"/><Relationship Id="rId12" Type="http://schemas.openxmlformats.org/officeDocument/2006/relationships/tags" Target="../tags/tag591.xml"/><Relationship Id="rId11" Type="http://schemas.openxmlformats.org/officeDocument/2006/relationships/tags" Target="../tags/tag590.xml"/><Relationship Id="rId10" Type="http://schemas.openxmlformats.org/officeDocument/2006/relationships/tags" Target="../tags/tag589.xml"/><Relationship Id="rId1" Type="http://schemas.openxmlformats.org/officeDocument/2006/relationships/tags" Target="../tags/tag582.xml"/></Relationships>
</file>

<file path=ppt/slides/_rels/slide37.xml.rels><?xml version="1.0" encoding="UTF-8" standalone="yes"?>
<Relationships xmlns="http://schemas.openxmlformats.org/package/2006/relationships"><Relationship Id="rId9" Type="http://schemas.openxmlformats.org/officeDocument/2006/relationships/tags" Target="../tags/tag603.xml"/><Relationship Id="rId8" Type="http://schemas.openxmlformats.org/officeDocument/2006/relationships/tags" Target="../tags/tag602.xml"/><Relationship Id="rId7" Type="http://schemas.openxmlformats.org/officeDocument/2006/relationships/image" Target="../media/image5.png"/><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5" Type="http://schemas.openxmlformats.org/officeDocument/2006/relationships/notesSlide" Target="../notesSlides/notesSlide17.xml"/><Relationship Id="rId34" Type="http://schemas.openxmlformats.org/officeDocument/2006/relationships/slideLayout" Target="../slideLayouts/slideLayout1.xml"/><Relationship Id="rId33" Type="http://schemas.openxmlformats.org/officeDocument/2006/relationships/tags" Target="../tags/tag627.xml"/><Relationship Id="rId32" Type="http://schemas.openxmlformats.org/officeDocument/2006/relationships/tags" Target="../tags/tag626.xml"/><Relationship Id="rId31" Type="http://schemas.openxmlformats.org/officeDocument/2006/relationships/tags" Target="../tags/tag625.xml"/><Relationship Id="rId30" Type="http://schemas.openxmlformats.org/officeDocument/2006/relationships/tags" Target="../tags/tag624.xml"/><Relationship Id="rId3" Type="http://schemas.openxmlformats.org/officeDocument/2006/relationships/image" Target="../media/image4.png"/><Relationship Id="rId29" Type="http://schemas.openxmlformats.org/officeDocument/2006/relationships/tags" Target="../tags/tag623.xml"/><Relationship Id="rId28" Type="http://schemas.openxmlformats.org/officeDocument/2006/relationships/tags" Target="../tags/tag622.xml"/><Relationship Id="rId27" Type="http://schemas.openxmlformats.org/officeDocument/2006/relationships/tags" Target="../tags/tag621.xml"/><Relationship Id="rId26" Type="http://schemas.openxmlformats.org/officeDocument/2006/relationships/tags" Target="../tags/tag620.xml"/><Relationship Id="rId25" Type="http://schemas.openxmlformats.org/officeDocument/2006/relationships/tags" Target="../tags/tag619.xml"/><Relationship Id="rId24" Type="http://schemas.openxmlformats.org/officeDocument/2006/relationships/tags" Target="../tags/tag618.xml"/><Relationship Id="rId23" Type="http://schemas.openxmlformats.org/officeDocument/2006/relationships/tags" Target="../tags/tag617.xml"/><Relationship Id="rId22" Type="http://schemas.openxmlformats.org/officeDocument/2006/relationships/tags" Target="../tags/tag616.xml"/><Relationship Id="rId21" Type="http://schemas.openxmlformats.org/officeDocument/2006/relationships/tags" Target="../tags/tag615.xml"/><Relationship Id="rId20" Type="http://schemas.openxmlformats.org/officeDocument/2006/relationships/tags" Target="../tags/tag614.xml"/><Relationship Id="rId2" Type="http://schemas.openxmlformats.org/officeDocument/2006/relationships/tags" Target="../tags/tag598.xml"/><Relationship Id="rId19" Type="http://schemas.openxmlformats.org/officeDocument/2006/relationships/tags" Target="../tags/tag613.xml"/><Relationship Id="rId18" Type="http://schemas.openxmlformats.org/officeDocument/2006/relationships/tags" Target="../tags/tag612.xml"/><Relationship Id="rId17" Type="http://schemas.openxmlformats.org/officeDocument/2006/relationships/tags" Target="../tags/tag611.xml"/><Relationship Id="rId16" Type="http://schemas.openxmlformats.org/officeDocument/2006/relationships/tags" Target="../tags/tag610.xml"/><Relationship Id="rId15" Type="http://schemas.openxmlformats.org/officeDocument/2006/relationships/tags" Target="../tags/tag609.xml"/><Relationship Id="rId14" Type="http://schemas.openxmlformats.org/officeDocument/2006/relationships/tags" Target="../tags/tag608.xml"/><Relationship Id="rId13" Type="http://schemas.openxmlformats.org/officeDocument/2006/relationships/tags" Target="../tags/tag607.xml"/><Relationship Id="rId12" Type="http://schemas.openxmlformats.org/officeDocument/2006/relationships/tags" Target="../tags/tag606.xml"/><Relationship Id="rId11" Type="http://schemas.openxmlformats.org/officeDocument/2006/relationships/tags" Target="../tags/tag605.xml"/><Relationship Id="rId10" Type="http://schemas.openxmlformats.org/officeDocument/2006/relationships/tags" Target="../tags/tag604.xml"/><Relationship Id="rId1" Type="http://schemas.openxmlformats.org/officeDocument/2006/relationships/tags" Target="../tags/tag597.xml"/></Relationships>
</file>

<file path=ppt/slides/_rels/slide38.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tags" Target="../tags/tag633.xml"/><Relationship Id="rId7" Type="http://schemas.openxmlformats.org/officeDocument/2006/relationships/image" Target="../media/image5.png"/><Relationship Id="rId6" Type="http://schemas.openxmlformats.org/officeDocument/2006/relationships/tags" Target="../tags/tag632.xml"/><Relationship Id="rId5" Type="http://schemas.openxmlformats.org/officeDocument/2006/relationships/tags" Target="../tags/tag631.xml"/><Relationship Id="rId40" Type="http://schemas.openxmlformats.org/officeDocument/2006/relationships/notesSlide" Target="../notesSlides/notesSlide18.xml"/><Relationship Id="rId4" Type="http://schemas.openxmlformats.org/officeDocument/2006/relationships/tags" Target="../tags/tag630.xml"/><Relationship Id="rId39" Type="http://schemas.openxmlformats.org/officeDocument/2006/relationships/slideLayout" Target="../slideLayouts/slideLayout1.xml"/><Relationship Id="rId38" Type="http://schemas.openxmlformats.org/officeDocument/2006/relationships/tags" Target="../tags/tag659.xml"/><Relationship Id="rId37" Type="http://schemas.openxmlformats.org/officeDocument/2006/relationships/image" Target="../media/image68.png"/><Relationship Id="rId36" Type="http://schemas.openxmlformats.org/officeDocument/2006/relationships/image" Target="../media/image67.png"/><Relationship Id="rId35" Type="http://schemas.openxmlformats.org/officeDocument/2006/relationships/image" Target="../media/image66.png"/><Relationship Id="rId34" Type="http://schemas.openxmlformats.org/officeDocument/2006/relationships/image" Target="../media/image65.png"/><Relationship Id="rId33" Type="http://schemas.openxmlformats.org/officeDocument/2006/relationships/tags" Target="../tags/tag658.xml"/><Relationship Id="rId32" Type="http://schemas.openxmlformats.org/officeDocument/2006/relationships/tags" Target="../tags/tag657.xml"/><Relationship Id="rId31" Type="http://schemas.openxmlformats.org/officeDocument/2006/relationships/tags" Target="../tags/tag656.xml"/><Relationship Id="rId30" Type="http://schemas.openxmlformats.org/officeDocument/2006/relationships/tags" Target="../tags/tag655.xml"/><Relationship Id="rId3" Type="http://schemas.openxmlformats.org/officeDocument/2006/relationships/image" Target="../media/image4.png"/><Relationship Id="rId29" Type="http://schemas.openxmlformats.org/officeDocument/2006/relationships/tags" Target="../tags/tag654.xml"/><Relationship Id="rId28" Type="http://schemas.openxmlformats.org/officeDocument/2006/relationships/tags" Target="../tags/tag653.xml"/><Relationship Id="rId27" Type="http://schemas.openxmlformats.org/officeDocument/2006/relationships/tags" Target="../tags/tag652.xml"/><Relationship Id="rId26" Type="http://schemas.openxmlformats.org/officeDocument/2006/relationships/tags" Target="../tags/tag651.xml"/><Relationship Id="rId25" Type="http://schemas.openxmlformats.org/officeDocument/2006/relationships/tags" Target="../tags/tag650.xml"/><Relationship Id="rId24" Type="http://schemas.openxmlformats.org/officeDocument/2006/relationships/tags" Target="../tags/tag649.xml"/><Relationship Id="rId23" Type="http://schemas.openxmlformats.org/officeDocument/2006/relationships/tags" Target="../tags/tag648.xml"/><Relationship Id="rId22" Type="http://schemas.openxmlformats.org/officeDocument/2006/relationships/tags" Target="../tags/tag647.xml"/><Relationship Id="rId21" Type="http://schemas.openxmlformats.org/officeDocument/2006/relationships/tags" Target="../tags/tag646.xml"/><Relationship Id="rId20" Type="http://schemas.openxmlformats.org/officeDocument/2006/relationships/tags" Target="../tags/tag645.xml"/><Relationship Id="rId2" Type="http://schemas.openxmlformats.org/officeDocument/2006/relationships/tags" Target="../tags/tag629.xml"/><Relationship Id="rId19" Type="http://schemas.openxmlformats.org/officeDocument/2006/relationships/tags" Target="../tags/tag644.xml"/><Relationship Id="rId18" Type="http://schemas.openxmlformats.org/officeDocument/2006/relationships/tags" Target="../tags/tag643.xml"/><Relationship Id="rId17" Type="http://schemas.openxmlformats.org/officeDocument/2006/relationships/tags" Target="../tags/tag642.xml"/><Relationship Id="rId16" Type="http://schemas.openxmlformats.org/officeDocument/2006/relationships/tags" Target="../tags/tag641.xml"/><Relationship Id="rId15" Type="http://schemas.openxmlformats.org/officeDocument/2006/relationships/tags" Target="../tags/tag640.xml"/><Relationship Id="rId14" Type="http://schemas.openxmlformats.org/officeDocument/2006/relationships/tags" Target="../tags/tag639.xml"/><Relationship Id="rId13" Type="http://schemas.openxmlformats.org/officeDocument/2006/relationships/tags" Target="../tags/tag638.xml"/><Relationship Id="rId12" Type="http://schemas.openxmlformats.org/officeDocument/2006/relationships/tags" Target="../tags/tag637.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tags" Target="../tags/tag628.xml"/></Relationships>
</file>

<file path=ppt/slides/_rels/slide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9" Type="http://schemas.openxmlformats.org/officeDocument/2006/relationships/notesSlide" Target="../notesSlides/notesSlide3.xml"/><Relationship Id="rId58" Type="http://schemas.openxmlformats.org/officeDocument/2006/relationships/slideLayout" Target="../slideLayouts/slideLayout1.xml"/><Relationship Id="rId57" Type="http://schemas.openxmlformats.org/officeDocument/2006/relationships/tags" Target="../tags/tag157.xml"/><Relationship Id="rId56" Type="http://schemas.openxmlformats.org/officeDocument/2006/relationships/tags" Target="../tags/tag156.xml"/><Relationship Id="rId55" Type="http://schemas.openxmlformats.org/officeDocument/2006/relationships/tags" Target="../tags/tag155.xml"/><Relationship Id="rId54" Type="http://schemas.openxmlformats.org/officeDocument/2006/relationships/tags" Target="../tags/tag154.xml"/><Relationship Id="rId53" Type="http://schemas.openxmlformats.org/officeDocument/2006/relationships/tags" Target="../tags/tag153.xml"/><Relationship Id="rId52" Type="http://schemas.openxmlformats.org/officeDocument/2006/relationships/tags" Target="../tags/tag152.xml"/><Relationship Id="rId51" Type="http://schemas.openxmlformats.org/officeDocument/2006/relationships/tags" Target="../tags/tag151.xml"/><Relationship Id="rId50" Type="http://schemas.openxmlformats.org/officeDocument/2006/relationships/tags" Target="../tags/tag150.xml"/><Relationship Id="rId5" Type="http://schemas.openxmlformats.org/officeDocument/2006/relationships/tags" Target="../tags/tag107.xml"/><Relationship Id="rId49" Type="http://schemas.openxmlformats.org/officeDocument/2006/relationships/tags" Target="../tags/tag149.xml"/><Relationship Id="rId48" Type="http://schemas.openxmlformats.org/officeDocument/2006/relationships/tags" Target="../tags/tag148.xml"/><Relationship Id="rId47" Type="http://schemas.openxmlformats.org/officeDocument/2006/relationships/tags" Target="../tags/tag147.xml"/><Relationship Id="rId46" Type="http://schemas.openxmlformats.org/officeDocument/2006/relationships/tags" Target="../tags/tag146.xml"/><Relationship Id="rId45" Type="http://schemas.openxmlformats.org/officeDocument/2006/relationships/tags" Target="../tags/tag145.xml"/><Relationship Id="rId44" Type="http://schemas.openxmlformats.org/officeDocument/2006/relationships/tags" Target="../tags/tag144.xml"/><Relationship Id="rId43" Type="http://schemas.openxmlformats.org/officeDocument/2006/relationships/tags" Target="../tags/tag143.xml"/><Relationship Id="rId42" Type="http://schemas.openxmlformats.org/officeDocument/2006/relationships/tags" Target="../tags/tag142.xml"/><Relationship Id="rId41" Type="http://schemas.openxmlformats.org/officeDocument/2006/relationships/tags" Target="../tags/tag141.xml"/><Relationship Id="rId40" Type="http://schemas.openxmlformats.org/officeDocument/2006/relationships/tags" Target="../tags/tag140.xml"/><Relationship Id="rId4" Type="http://schemas.openxmlformats.org/officeDocument/2006/relationships/image" Target="../media/image4.png"/><Relationship Id="rId39" Type="http://schemas.openxmlformats.org/officeDocument/2006/relationships/tags" Target="../tags/tag139.xml"/><Relationship Id="rId38" Type="http://schemas.openxmlformats.org/officeDocument/2006/relationships/tags" Target="../tags/tag138.xml"/><Relationship Id="rId37" Type="http://schemas.openxmlformats.org/officeDocument/2006/relationships/tags" Target="../tags/tag137.xml"/><Relationship Id="rId36" Type="http://schemas.openxmlformats.org/officeDocument/2006/relationships/tags" Target="../tags/tag136.xml"/><Relationship Id="rId35" Type="http://schemas.openxmlformats.org/officeDocument/2006/relationships/tags" Target="../tags/tag135.xml"/><Relationship Id="rId34" Type="http://schemas.openxmlformats.org/officeDocument/2006/relationships/tags" Target="../tags/tag134.xml"/><Relationship Id="rId33" Type="http://schemas.openxmlformats.org/officeDocument/2006/relationships/tags" Target="../tags/tag133.xml"/><Relationship Id="rId32" Type="http://schemas.openxmlformats.org/officeDocument/2006/relationships/image" Target="../media/image14.png"/><Relationship Id="rId31" Type="http://schemas.openxmlformats.org/officeDocument/2006/relationships/tags" Target="../tags/tag132.xml"/><Relationship Id="rId30" Type="http://schemas.openxmlformats.org/officeDocument/2006/relationships/tags" Target="../tags/tag131.xml"/><Relationship Id="rId3" Type="http://schemas.openxmlformats.org/officeDocument/2006/relationships/tags" Target="../tags/tag106.xml"/><Relationship Id="rId29" Type="http://schemas.openxmlformats.org/officeDocument/2006/relationships/tags" Target="../tags/tag130.xml"/><Relationship Id="rId28" Type="http://schemas.openxmlformats.org/officeDocument/2006/relationships/tags" Target="../tags/tag129.xml"/><Relationship Id="rId27" Type="http://schemas.openxmlformats.org/officeDocument/2006/relationships/tags" Target="../tags/tag128.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5.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image" Target="../media/image4.png"/><Relationship Id="rId3" Type="http://schemas.openxmlformats.org/officeDocument/2006/relationships/tags" Target="../tags/tag160.xml"/><Relationship Id="rId20" Type="http://schemas.openxmlformats.org/officeDocument/2006/relationships/notesSlide" Target="../notesSlides/notesSlide4.xml"/><Relationship Id="rId2" Type="http://schemas.openxmlformats.org/officeDocument/2006/relationships/tags" Target="../tags/tag159.xml"/><Relationship Id="rId19" Type="http://schemas.openxmlformats.org/officeDocument/2006/relationships/slideLayout" Target="../slideLayouts/slideLayout1.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image" Target="../media/image15.jpeg"/><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image" Target="../media/image5.png"/><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4.png"/><Relationship Id="rId22" Type="http://schemas.openxmlformats.org/officeDocument/2006/relationships/notesSlide" Target="../notesSlides/notesSlide5.xml"/><Relationship Id="rId21" Type="http://schemas.openxmlformats.org/officeDocument/2006/relationships/slideLayout" Target="../slideLayouts/slideLayout1.xml"/><Relationship Id="rId20" Type="http://schemas.openxmlformats.org/officeDocument/2006/relationships/tags" Target="../tags/tag187.xml"/><Relationship Id="rId2" Type="http://schemas.openxmlformats.org/officeDocument/2006/relationships/tags" Target="../tags/tag174.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image" Target="../media/image18.jpeg"/><Relationship Id="rId16" Type="http://schemas.openxmlformats.org/officeDocument/2006/relationships/tags" Target="../tags/tag184.xml"/><Relationship Id="rId15" Type="http://schemas.openxmlformats.org/officeDocument/2006/relationships/image" Target="../media/image17.jpeg"/><Relationship Id="rId14" Type="http://schemas.openxmlformats.org/officeDocument/2006/relationships/tags" Target="../tags/tag183.xml"/><Relationship Id="rId13" Type="http://schemas.openxmlformats.org/officeDocument/2006/relationships/image" Target="../media/image16.jpeg"/><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3.xml"/></Relationships>
</file>

<file path=ppt/slides/_rels/slide7.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image" Target="../media/image5.png"/><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image" Target="../media/image4.png"/><Relationship Id="rId2" Type="http://schemas.openxmlformats.org/officeDocument/2006/relationships/tags" Target="../tags/tag189.xml"/><Relationship Id="rId17" Type="http://schemas.openxmlformats.org/officeDocument/2006/relationships/notesSlide" Target="../notesSlides/notesSlide6.xml"/><Relationship Id="rId16" Type="http://schemas.openxmlformats.org/officeDocument/2006/relationships/slideLayout" Target="../slideLayouts/slideLayout1.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image" Target="../media/image19.jpeg"/><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8.xml"/></Relationships>
</file>

<file path=ppt/slides/_rels/slide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image" Target="../media/image4.png"/><Relationship Id="rId3" Type="http://schemas.openxmlformats.org/officeDocument/2006/relationships/tags" Target="../tags/tag201.xml"/><Relationship Id="rId23" Type="http://schemas.openxmlformats.org/officeDocument/2006/relationships/notesSlide" Target="../notesSlides/notesSlide7.xml"/><Relationship Id="rId22" Type="http://schemas.openxmlformats.org/officeDocument/2006/relationships/slideLayout" Target="../slideLayouts/slideLayout1.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tags" Target="../tags/tag200.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image" Target="../media/image22.jpeg"/><Relationship Id="rId14" Type="http://schemas.openxmlformats.org/officeDocument/2006/relationships/image" Target="../media/image21.jpeg"/><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image" Target="../media/image5.png"/><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3" Type="http://schemas.openxmlformats.org/officeDocument/2006/relationships/notesSlide" Target="../notesSlides/notesSlide8.xml"/><Relationship Id="rId42" Type="http://schemas.openxmlformats.org/officeDocument/2006/relationships/slideLayout" Target="../slideLayouts/slideLayout1.xml"/><Relationship Id="rId41" Type="http://schemas.openxmlformats.org/officeDocument/2006/relationships/tags" Target="../tags/tag251.xml"/><Relationship Id="rId40" Type="http://schemas.openxmlformats.org/officeDocument/2006/relationships/tags" Target="../tags/tag250.xml"/><Relationship Id="rId4" Type="http://schemas.openxmlformats.org/officeDocument/2006/relationships/tags" Target="../tags/tag218.xml"/><Relationship Id="rId39" Type="http://schemas.openxmlformats.org/officeDocument/2006/relationships/tags" Target="../tags/tag249.xml"/><Relationship Id="rId38" Type="http://schemas.openxmlformats.org/officeDocument/2006/relationships/tags" Target="../tags/tag248.xml"/><Relationship Id="rId37" Type="http://schemas.openxmlformats.org/officeDocument/2006/relationships/tags" Target="../tags/tag247.xml"/><Relationship Id="rId36" Type="http://schemas.openxmlformats.org/officeDocument/2006/relationships/tags" Target="../tags/tag246.xml"/><Relationship Id="rId35" Type="http://schemas.openxmlformats.org/officeDocument/2006/relationships/tags" Target="../tags/tag245.xml"/><Relationship Id="rId34" Type="http://schemas.openxmlformats.org/officeDocument/2006/relationships/tags" Target="../tags/tag244.xml"/><Relationship Id="rId33" Type="http://schemas.openxmlformats.org/officeDocument/2006/relationships/tags" Target="../tags/tag243.xml"/><Relationship Id="rId32" Type="http://schemas.openxmlformats.org/officeDocument/2006/relationships/tags" Target="../tags/tag242.xml"/><Relationship Id="rId31" Type="http://schemas.openxmlformats.org/officeDocument/2006/relationships/tags" Target="../tags/tag241.xml"/><Relationship Id="rId30" Type="http://schemas.openxmlformats.org/officeDocument/2006/relationships/tags" Target="../tags/tag240.xml"/><Relationship Id="rId3" Type="http://schemas.openxmlformats.org/officeDocument/2006/relationships/image" Target="../media/image4.png"/><Relationship Id="rId29" Type="http://schemas.openxmlformats.org/officeDocument/2006/relationships/tags" Target="../tags/tag239.xml"/><Relationship Id="rId28" Type="http://schemas.openxmlformats.org/officeDocument/2006/relationships/tags" Target="../tags/tag238.xml"/><Relationship Id="rId27" Type="http://schemas.openxmlformats.org/officeDocument/2006/relationships/tags" Target="../tags/tag237.xml"/><Relationship Id="rId26" Type="http://schemas.openxmlformats.org/officeDocument/2006/relationships/tags" Target="../tags/tag236.xml"/><Relationship Id="rId25" Type="http://schemas.openxmlformats.org/officeDocument/2006/relationships/tags" Target="../tags/tag235.xml"/><Relationship Id="rId24" Type="http://schemas.openxmlformats.org/officeDocument/2006/relationships/tags" Target="../tags/tag234.xml"/><Relationship Id="rId23" Type="http://schemas.openxmlformats.org/officeDocument/2006/relationships/tags" Target="../tags/tag233.xml"/><Relationship Id="rId22" Type="http://schemas.openxmlformats.org/officeDocument/2006/relationships/tags" Target="../tags/tag232.xml"/><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7.xml"/><Relationship Id="rId19" Type="http://schemas.openxmlformats.org/officeDocument/2006/relationships/image" Target="../media/image25.png"/><Relationship Id="rId18" Type="http://schemas.openxmlformats.org/officeDocument/2006/relationships/tags" Target="../tags/tag229.xml"/><Relationship Id="rId17" Type="http://schemas.openxmlformats.org/officeDocument/2006/relationships/image" Target="../media/image24.png"/><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image" Target="../media/image23.png"/><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35B0BEE-F18A-47BB-8FCB-E00DA2F2635D-1" descr="C:/Users/38982/AppData/Local/Temp/wpp.BqyeDqwpp"/>
          <p:cNvPicPr>
            <a:picLocks noChangeAspect="1"/>
          </p:cNvPicPr>
          <p:nvPr/>
        </p:nvPicPr>
        <p:blipFill>
          <a:blip r:embed="rId1"/>
          <a:stretch>
            <a:fillRect/>
          </a:stretch>
        </p:blipFill>
        <p:spPr>
          <a:xfrm rot="2280000">
            <a:off x="6973570" y="2600325"/>
            <a:ext cx="869950" cy="869950"/>
          </a:xfrm>
          <a:prstGeom prst="rect">
            <a:avLst/>
          </a:prstGeom>
        </p:spPr>
      </p:pic>
      <p:pic>
        <p:nvPicPr>
          <p:cNvPr id="16" name="图片 15" descr="未标题-1"/>
          <p:cNvPicPr>
            <a:picLocks noChangeAspect="1"/>
          </p:cNvPicPr>
          <p:nvPr>
            <p:custDataLst>
              <p:tags r:id="rId2"/>
            </p:custDataLst>
          </p:nvPr>
        </p:nvPicPr>
        <p:blipFill>
          <a:blip r:embed="rId3"/>
          <a:stretch>
            <a:fillRect/>
          </a:stretch>
        </p:blipFill>
        <p:spPr>
          <a:xfrm>
            <a:off x="1553210" y="2889885"/>
            <a:ext cx="5170805" cy="549275"/>
          </a:xfrm>
          <a:prstGeom prst="rect">
            <a:avLst/>
          </a:prstGeom>
        </p:spPr>
      </p:pic>
      <p:cxnSp>
        <p:nvCxnSpPr>
          <p:cNvPr id="17" name="直接连接符 16"/>
          <p:cNvCxnSpPr/>
          <p:nvPr>
            <p:custDataLst>
              <p:tags r:id="rId4"/>
            </p:custDataLst>
          </p:nvPr>
        </p:nvCxnSpPr>
        <p:spPr>
          <a:xfrm>
            <a:off x="-26432" y="3444383"/>
            <a:ext cx="9189085" cy="76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992245" y="3556000"/>
            <a:ext cx="5035550" cy="204470"/>
          </a:xfrm>
          <a:prstGeom prst="rect">
            <a:avLst/>
          </a:prstGeom>
          <a:noFill/>
        </p:spPr>
        <p:txBody>
          <a:bodyPr wrap="square" rtlCol="0">
            <a:noAutofit/>
          </a:bodyPr>
          <a:p>
            <a:r>
              <a:rPr lang="zh-CN" altLang="en-US" b="1">
                <a:latin typeface="思源宋体" panose="02020400000000000000" charset="-122"/>
                <a:ea typeface="思源宋体" panose="02020400000000000000" charset="-122"/>
                <a:cs typeface="思源宋体" panose="02020400000000000000" charset="-122"/>
                <a:sym typeface="+mn-ea"/>
              </a:rPr>
              <a:t>铜陵市</a:t>
            </a:r>
            <a:r>
              <a:rPr lang="zh-CN" altLang="en-US" b="1">
                <a:solidFill>
                  <a:srgbClr val="486F6F"/>
                </a:solidFill>
                <a:latin typeface="思源宋体" panose="02020400000000000000" charset="-122"/>
                <a:ea typeface="思源宋体" panose="02020400000000000000" charset="-122"/>
                <a:cs typeface="思源宋体" panose="02020400000000000000" charset="-122"/>
                <a:sym typeface="+mn-ea"/>
              </a:rPr>
              <a:t>七</a:t>
            </a:r>
            <a:r>
              <a:rPr lang="en-US" altLang="zh-CN" b="1">
                <a:solidFill>
                  <a:srgbClr val="486F6F"/>
                </a:solidFill>
                <a:latin typeface="思源宋体" panose="02020400000000000000" charset="-122"/>
                <a:ea typeface="思源宋体" panose="02020400000000000000" charset="-122"/>
                <a:cs typeface="思源宋体" panose="02020400000000000000" charset="-122"/>
                <a:sym typeface="+mn-ea"/>
              </a:rPr>
              <a:t>O</a:t>
            </a:r>
            <a:r>
              <a:rPr lang="zh-CN" altLang="en-US" b="1">
                <a:solidFill>
                  <a:srgbClr val="486F6F"/>
                </a:solidFill>
                <a:latin typeface="思源宋体" panose="02020400000000000000" charset="-122"/>
                <a:ea typeface="思源宋体" panose="02020400000000000000" charset="-122"/>
                <a:cs typeface="思源宋体" panose="02020400000000000000" charset="-122"/>
                <a:sym typeface="+mn-ea"/>
              </a:rPr>
              <a:t>一社区</a:t>
            </a:r>
            <a:r>
              <a:rPr lang="zh-CN" altLang="en-US" b="1">
                <a:latin typeface="思源宋体" panose="02020400000000000000" charset="-122"/>
                <a:ea typeface="思源宋体" panose="02020400000000000000" charset="-122"/>
                <a:cs typeface="思源宋体" panose="02020400000000000000" charset="-122"/>
                <a:sym typeface="+mn-ea"/>
              </a:rPr>
              <a:t>人员流失后</a:t>
            </a:r>
            <a:r>
              <a:rPr lang="zh-CN" altLang="en-US" b="1">
                <a:solidFill>
                  <a:srgbClr val="486F6F"/>
                </a:solidFill>
                <a:latin typeface="思源宋体" panose="02020400000000000000" charset="-122"/>
                <a:ea typeface="思源宋体" panose="02020400000000000000" charset="-122"/>
                <a:cs typeface="思源宋体" panose="02020400000000000000" charset="-122"/>
                <a:sym typeface="+mn-ea"/>
              </a:rPr>
              <a:t>社区现状困难</a:t>
            </a:r>
            <a:r>
              <a:rPr lang="zh-CN" altLang="en-US" b="1">
                <a:latin typeface="思源宋体" panose="02020400000000000000" charset="-122"/>
                <a:ea typeface="思源宋体" panose="02020400000000000000" charset="-122"/>
                <a:cs typeface="思源宋体" panose="02020400000000000000" charset="-122"/>
                <a:sym typeface="+mn-ea"/>
              </a:rPr>
              <a:t>调研</a:t>
            </a:r>
            <a:endParaRPr lang="zh-CN" altLang="en-US" b="1">
              <a:latin typeface="思源宋体" panose="02020400000000000000" charset="-122"/>
              <a:ea typeface="思源宋体" panose="02020400000000000000" charset="-122"/>
              <a:cs typeface="思源宋体" panose="02020400000000000000" charset="-122"/>
            </a:endParaRPr>
          </a:p>
          <a:p>
            <a:endParaRPr lang="zh-CN" altLang="en-US"/>
          </a:p>
        </p:txBody>
      </p:sp>
      <p:pic>
        <p:nvPicPr>
          <p:cNvPr id="19" name="图片 18" descr="20110111171942312"/>
          <p:cNvPicPr>
            <a:picLocks noChangeAspect="1"/>
          </p:cNvPicPr>
          <p:nvPr>
            <p:custDataLst>
              <p:tags r:id="rId5"/>
            </p:custDataLst>
          </p:nvPr>
        </p:nvPicPr>
        <p:blipFill>
          <a:blip r:embed="rId6"/>
          <a:srcRect l="40938" t="46730" r="44146" b="15706"/>
          <a:stretch>
            <a:fillRect/>
          </a:stretch>
        </p:blipFill>
        <p:spPr>
          <a:xfrm>
            <a:off x="548640" y="2593340"/>
            <a:ext cx="501650" cy="836930"/>
          </a:xfrm>
          <a:prstGeom prst="rect">
            <a:avLst/>
          </a:prstGeom>
        </p:spPr>
      </p:pic>
      <p:cxnSp>
        <p:nvCxnSpPr>
          <p:cNvPr id="26" name="直接连接符 25"/>
          <p:cNvCxnSpPr/>
          <p:nvPr>
            <p:custDataLst>
              <p:tags r:id="rId7"/>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8"/>
            </p:custDataLst>
          </p:nvPr>
        </p:nvPicPr>
        <p:blipFill>
          <a:blip r:embed="rId9"/>
          <a:stretch>
            <a:fillRect/>
          </a:stretch>
        </p:blipFill>
        <p:spPr>
          <a:xfrm>
            <a:off x="8650978" y="-104"/>
            <a:ext cx="492942" cy="442933"/>
          </a:xfrm>
          <a:prstGeom prst="rect">
            <a:avLst/>
          </a:prstGeom>
        </p:spPr>
      </p:pic>
      <p:cxnSp>
        <p:nvCxnSpPr>
          <p:cNvPr id="4" name="直接连接符 3"/>
          <p:cNvCxnSpPr/>
          <p:nvPr>
            <p:custDataLst>
              <p:tags r:id="rId10"/>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11"/>
            </p:custDataLst>
          </p:nvPr>
        </p:nvPicPr>
        <p:blipFill>
          <a:blip r:embed="rId12"/>
          <a:stretch>
            <a:fillRect/>
          </a:stretch>
        </p:blipFill>
        <p:spPr>
          <a:xfrm>
            <a:off x="9169" y="6372393"/>
            <a:ext cx="478653" cy="485798"/>
          </a:xfrm>
          <a:prstGeom prst="rect">
            <a:avLst/>
          </a:prstGeom>
        </p:spPr>
      </p:pic>
      <p:cxnSp>
        <p:nvCxnSpPr>
          <p:cNvPr id="9" name="直接连接符 8"/>
          <p:cNvCxnSpPr/>
          <p:nvPr>
            <p:custDataLst>
              <p:tags r:id="rId13"/>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4"/>
            </p:custDataLst>
          </p:nvPr>
        </p:nvSpPr>
        <p:spPr>
          <a:xfrm>
            <a:off x="3992245" y="6073140"/>
            <a:ext cx="2526030" cy="629920"/>
          </a:xfrm>
          <a:prstGeom prst="rect">
            <a:avLst/>
          </a:prstGeom>
          <a:noFill/>
        </p:spPr>
        <p:txBody>
          <a:bodyPr wrap="none" rtlCol="0">
            <a:noAutofit/>
            <a:scene3d>
              <a:camera prst="orthographicFront"/>
              <a:lightRig rig="threePt" dir="t"/>
            </a:scene3d>
            <a:sp3d contourW="12700"/>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a:solidFill>
                  <a:srgbClr val="4F6C6F"/>
                </a:solidFill>
                <a:latin typeface="思源宋体" panose="02020400000000000000" charset="-122"/>
                <a:ea typeface="思源宋体" panose="02020400000000000000" charset="-122"/>
                <a:cs typeface="思源宋体" panose="02020400000000000000" charset="-122"/>
              </a:rPr>
              <a:t>汇报人</a:t>
            </a:r>
            <a:r>
              <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rPr>
              <a:t>：姚佳</a:t>
            </a:r>
            <a:r>
              <a:rPr kumimoji="0" lang="en-US" altLang="zh-CN" sz="1800" b="1" i="0" u="none" strike="noStrike" kern="1200" cap="none" spc="0" normalizeH="0" baseline="0">
                <a:latin typeface="思源宋体" panose="02020400000000000000" charset="-122"/>
                <a:ea typeface="思源宋体" panose="02020400000000000000" charset="-122"/>
                <a:cs typeface="思源宋体" panose="02020400000000000000" charset="-122"/>
              </a:rPr>
              <a:t>     </a:t>
            </a:r>
            <a:r>
              <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rPr>
              <a:t>高婕</a:t>
            </a:r>
            <a:endPar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rPr>
              <a:t> </a:t>
            </a:r>
            <a:r>
              <a:rPr kumimoji="0" lang="en-US" altLang="zh-CN" sz="1800" b="1" i="0" u="none" strike="noStrike" kern="1200" cap="none" spc="0" normalizeH="0" baseline="0">
                <a:latin typeface="思源宋体" panose="02020400000000000000" charset="-122"/>
                <a:ea typeface="思源宋体" panose="02020400000000000000" charset="-122"/>
                <a:cs typeface="思源宋体" panose="02020400000000000000" charset="-122"/>
              </a:rPr>
              <a:t>               </a:t>
            </a:r>
            <a:r>
              <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rPr>
              <a:t>屈锦秋</a:t>
            </a:r>
            <a:r>
              <a:rPr kumimoji="0" lang="en-US" altLang="zh-CN" sz="1800" b="1" i="0" u="none" strike="noStrike" kern="1200" cap="none" spc="0" normalizeH="0" baseline="0">
                <a:latin typeface="思源宋体" panose="02020400000000000000" charset="-122"/>
                <a:ea typeface="思源宋体" panose="02020400000000000000" charset="-122"/>
                <a:cs typeface="思源宋体" panose="02020400000000000000" charset="-122"/>
              </a:rPr>
              <a:t> </a:t>
            </a:r>
            <a:r>
              <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rPr>
              <a:t>王兴达</a:t>
            </a:r>
            <a:endParaRPr lang="zh-CN" altLang="en-US" sz="1800" b="1">
              <a:latin typeface="思源宋体" panose="02020400000000000000" charset="-122"/>
              <a:ea typeface="思源宋体" panose="02020400000000000000" charset="-122"/>
              <a:cs typeface="思源宋体" panose="02020400000000000000"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a:latin typeface="思源宋体" panose="02020400000000000000" charset="-122"/>
              <a:ea typeface="思源宋体" panose="02020400000000000000" charset="-122"/>
              <a:cs typeface="思源宋体" panose="02020400000000000000" charset="-122"/>
            </a:endParaRPr>
          </a:p>
        </p:txBody>
      </p:sp>
      <p:pic>
        <p:nvPicPr>
          <p:cNvPr id="2" name="图片 1" descr="麻将发"/>
          <p:cNvPicPr>
            <a:picLocks noChangeAspect="1"/>
          </p:cNvPicPr>
          <p:nvPr/>
        </p:nvPicPr>
        <p:blipFill>
          <a:blip r:embed="rId15"/>
          <a:stretch>
            <a:fillRect/>
          </a:stretch>
        </p:blipFill>
        <p:spPr>
          <a:xfrm rot="1080000">
            <a:off x="6837045" y="2661920"/>
            <a:ext cx="869950" cy="869950"/>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08</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1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3" name="流程图: 可选过程 2"/>
          <p:cNvSpPr/>
          <p:nvPr>
            <p:custDataLst>
              <p:tags r:id="rId12"/>
            </p:custDataLst>
          </p:nvPr>
        </p:nvSpPr>
        <p:spPr>
          <a:xfrm>
            <a:off x="746125" y="108648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13"/>
            </p:custDataLst>
          </p:nvPr>
        </p:nvSpPr>
        <p:spPr>
          <a:xfrm>
            <a:off x="74612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访谈对象：汪奶奶</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73</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身份：原住民</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访谈地点：自助取款机门前</a:t>
            </a:r>
            <a:endParaRPr lang="zh-CN" altLang="en-US" sz="1200">
              <a:solidFill>
                <a:schemeClr val="bg1"/>
              </a:solidFill>
              <a:latin typeface="思源黑体 CN" charset="0"/>
              <a:ea typeface="思源黑体 CN" charset="0"/>
              <a:sym typeface="+mn-ea"/>
            </a:endParaRPr>
          </a:p>
        </p:txBody>
      </p:sp>
      <p:sp>
        <p:nvSpPr>
          <p:cNvPr id="4" name="流程图: 可选过程 3"/>
          <p:cNvSpPr/>
          <p:nvPr>
            <p:custDataLst>
              <p:tags r:id="rId14"/>
            </p:custDataLst>
          </p:nvPr>
        </p:nvSpPr>
        <p:spPr>
          <a:xfrm>
            <a:off x="3862705" y="108648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7" name="流程图: 可选过程 6"/>
          <p:cNvSpPr/>
          <p:nvPr>
            <p:custDataLst>
              <p:tags r:id="rId15"/>
            </p:custDataLst>
          </p:nvPr>
        </p:nvSpPr>
        <p:spPr>
          <a:xfrm>
            <a:off x="6979920" y="110172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16"/>
            </p:custDataLst>
          </p:nvPr>
        </p:nvSpPr>
        <p:spPr>
          <a:xfrm>
            <a:off x="3863340"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访谈对象：汤阿姨</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39</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身份：社区生活人员</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访谈地点：买米仓库门口</a:t>
            </a:r>
            <a:endParaRPr lang="zh-CN" altLang="en-US" sz="1200">
              <a:solidFill>
                <a:schemeClr val="bg1"/>
              </a:solidFill>
              <a:latin typeface="思源黑体 CN" charset="0"/>
              <a:ea typeface="思源黑体 CN" charset="0"/>
              <a:sym typeface="+mn-ea"/>
            </a:endParaRPr>
          </a:p>
        </p:txBody>
      </p:sp>
      <p:sp>
        <p:nvSpPr>
          <p:cNvPr id="9" name="文本框 8"/>
          <p:cNvSpPr txBox="1"/>
          <p:nvPr>
            <p:custDataLst>
              <p:tags r:id="rId17"/>
            </p:custDataLst>
          </p:nvPr>
        </p:nvSpPr>
        <p:spPr>
          <a:xfrm>
            <a:off x="698055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访谈对象：张姐</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32</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身份：社区服务人员</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访谈地点：党群活动中心</a:t>
            </a:r>
            <a:endParaRPr lang="zh-CN" altLang="en-US" sz="1200">
              <a:solidFill>
                <a:schemeClr val="bg1"/>
              </a:solidFill>
              <a:latin typeface="思源黑体 CN" charset="0"/>
              <a:ea typeface="思源黑体 CN" charset="0"/>
              <a:sym typeface="+mn-ea"/>
            </a:endParaRPr>
          </a:p>
        </p:txBody>
      </p:sp>
      <p:sp>
        <p:nvSpPr>
          <p:cNvPr id="18" name="等腰三角形 17"/>
          <p:cNvSpPr/>
          <p:nvPr>
            <p:custDataLst>
              <p:tags r:id="rId18"/>
            </p:custDataLst>
          </p:nvPr>
        </p:nvSpPr>
        <p:spPr>
          <a:xfrm>
            <a:off x="183674"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0" name="等腰三角形 9"/>
          <p:cNvSpPr/>
          <p:nvPr>
            <p:custDataLst>
              <p:tags r:id="rId19"/>
            </p:custDataLst>
          </p:nvPr>
        </p:nvSpPr>
        <p:spPr>
          <a:xfrm>
            <a:off x="6299994"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1" name="等腰三角形 10"/>
          <p:cNvSpPr/>
          <p:nvPr>
            <p:custDataLst>
              <p:tags r:id="rId20"/>
            </p:custDataLst>
          </p:nvPr>
        </p:nvSpPr>
        <p:spPr>
          <a:xfrm>
            <a:off x="3242469"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5" name="文本框 14"/>
          <p:cNvSpPr txBox="1"/>
          <p:nvPr>
            <p:custDataLst>
              <p:tags r:id="rId21"/>
            </p:custDataLst>
          </p:nvPr>
        </p:nvSpPr>
        <p:spPr>
          <a:xfrm>
            <a:off x="318770" y="2476500"/>
            <a:ext cx="2492375"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请问您平时都用自助取款机取钱吗？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16" name="文本框 15"/>
          <p:cNvSpPr txBox="1"/>
          <p:nvPr>
            <p:custDataLst>
              <p:tags r:id="rId22"/>
            </p:custDataLst>
          </p:nvPr>
        </p:nvSpPr>
        <p:spPr>
          <a:xfrm>
            <a:off x="183515" y="2828925"/>
            <a:ext cx="2690495" cy="803910"/>
          </a:xfrm>
          <a:prstGeom prst="rect">
            <a:avLst/>
          </a:prstGeom>
          <a:noFill/>
        </p:spPr>
        <p:txBody>
          <a:bodyPr wrap="square" rtlCol="0" anchor="t">
            <a:no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我昨天就来取了一次钱，输了好几次都不行，然后就没有反应了，也不知道为什么要怎么做，我也看不懂上面的字，今天又来了，找了你们帮忙才知道因为输错太多得去银行找人工才能解决了。</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a:p>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 name="流程图: 可选过程 11"/>
          <p:cNvSpPr/>
          <p:nvPr/>
        </p:nvSpPr>
        <p:spPr>
          <a:xfrm>
            <a:off x="194945" y="2840990"/>
            <a:ext cx="2604770" cy="117030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等腰三角形 12"/>
          <p:cNvSpPr/>
          <p:nvPr>
            <p:custDataLst>
              <p:tags r:id="rId23"/>
            </p:custDataLst>
          </p:nvPr>
        </p:nvSpPr>
        <p:spPr>
          <a:xfrm>
            <a:off x="184309" y="436292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22" name="文本框 21"/>
          <p:cNvSpPr txBox="1"/>
          <p:nvPr>
            <p:custDataLst>
              <p:tags r:id="rId24"/>
            </p:custDataLst>
          </p:nvPr>
        </p:nvSpPr>
        <p:spPr>
          <a:xfrm>
            <a:off x="318770" y="4287520"/>
            <a:ext cx="27317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附近有银行吗？您自己过去方便吗？</a:t>
            </a:r>
            <a:endParaRPr lang="zh-CN" altLang="en-US" sz="1200"/>
          </a:p>
          <a:p>
            <a:endParaRPr lang="zh-CN" altLang="en-US" sz="1200">
              <a:latin typeface="思源黑体 CN" charset="0"/>
              <a:ea typeface="思源黑体 CN" charset="0"/>
              <a:sym typeface="+mn-ea"/>
            </a:endParaRPr>
          </a:p>
        </p:txBody>
      </p:sp>
      <p:sp>
        <p:nvSpPr>
          <p:cNvPr id="17" name="文本框 16"/>
          <p:cNvSpPr txBox="1"/>
          <p:nvPr/>
        </p:nvSpPr>
        <p:spPr>
          <a:xfrm>
            <a:off x="207010" y="4690110"/>
            <a:ext cx="2667000" cy="64516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这边因为来上班的人越来越少，慢慢的银行也就倒闭了，最近的</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银行</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得</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走十几分钟</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才能到。 </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9" name="流程图: 可选过程 18"/>
          <p:cNvSpPr/>
          <p:nvPr/>
        </p:nvSpPr>
        <p:spPr>
          <a:xfrm>
            <a:off x="195580" y="4690110"/>
            <a:ext cx="2616200" cy="64516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custDataLst>
              <p:tags r:id="rId25"/>
            </p:custDataLst>
          </p:nvPr>
        </p:nvSpPr>
        <p:spPr>
          <a:xfrm>
            <a:off x="3368675" y="2459355"/>
            <a:ext cx="2642235"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请问您在这里生活有什么不便吗？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20" name="文本框 19"/>
          <p:cNvSpPr txBox="1"/>
          <p:nvPr/>
        </p:nvSpPr>
        <p:spPr>
          <a:xfrm>
            <a:off x="3305810" y="2840990"/>
            <a:ext cx="2825115" cy="64516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我在这里住了</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十</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来</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年</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了，日常生活都没啥问题，唯一就是只有</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小诊所</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，只能</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满足基本医疗</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1" name="流程图: 可选过程 20"/>
          <p:cNvSpPr/>
          <p:nvPr/>
        </p:nvSpPr>
        <p:spPr>
          <a:xfrm>
            <a:off x="3309620" y="2840355"/>
            <a:ext cx="2750185" cy="64579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custDataLst>
              <p:tags r:id="rId26"/>
            </p:custDataLst>
          </p:nvPr>
        </p:nvSpPr>
        <p:spPr>
          <a:xfrm>
            <a:off x="3243104" y="3873341"/>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25" name="文本框 24"/>
          <p:cNvSpPr txBox="1"/>
          <p:nvPr>
            <p:custDataLst>
              <p:tags r:id="rId27"/>
            </p:custDataLst>
          </p:nvPr>
        </p:nvSpPr>
        <p:spPr>
          <a:xfrm>
            <a:off x="3368675" y="3818255"/>
            <a:ext cx="2776855" cy="396875"/>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我们看这边生活都是以老年人为主，年轻人为什么不愿意留在这里？</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28" name="文本框 27"/>
          <p:cNvSpPr txBox="1"/>
          <p:nvPr/>
        </p:nvSpPr>
        <p:spPr>
          <a:xfrm>
            <a:off x="3321050" y="4389120"/>
            <a:ext cx="2824480" cy="1014730"/>
          </a:xfrm>
          <a:prstGeom prst="rect">
            <a:avLst/>
          </a:prstGeom>
          <a:noFill/>
        </p:spPr>
        <p:txBody>
          <a:bodyPr wrap="square" rtlCol="0">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最主要的问题是子女教育问题无法解决，</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幼儿园小学中学相继倒闭</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了，住在这里</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最近的幼儿园在新桥</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，有</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八里</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远，大部分人为了小孩上学都去市里买房子了，年轻人</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不愿意留在这里</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endParaRPr>
          </a:p>
        </p:txBody>
      </p:sp>
      <p:sp>
        <p:nvSpPr>
          <p:cNvPr id="29" name="流程图: 可选过程 28"/>
          <p:cNvSpPr/>
          <p:nvPr/>
        </p:nvSpPr>
        <p:spPr>
          <a:xfrm>
            <a:off x="3321050" y="4389120"/>
            <a:ext cx="2750185" cy="101536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custDataLst>
              <p:tags r:id="rId28"/>
            </p:custDataLst>
          </p:nvPr>
        </p:nvSpPr>
        <p:spPr>
          <a:xfrm>
            <a:off x="6445885" y="2477135"/>
            <a:ext cx="25793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请问社区的基本情况是？</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36" name="文本框 35"/>
          <p:cNvSpPr txBox="1"/>
          <p:nvPr>
            <p:custDataLst>
              <p:tags r:id="rId29"/>
            </p:custDataLst>
          </p:nvPr>
        </p:nvSpPr>
        <p:spPr>
          <a:xfrm>
            <a:off x="6299835" y="2840990"/>
            <a:ext cx="2725420" cy="119888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现在</a:t>
            </a:r>
            <a:r>
              <a:rPr sz="1200">
                <a:latin typeface="思源黑体 Regular" panose="020B0500000000000000" charset="-122"/>
                <a:ea typeface="思源黑体 Regular" panose="020B0500000000000000" charset="-122"/>
                <a:cs typeface="思源黑体 Regular" panose="020B0500000000000000" charset="-122"/>
                <a:sym typeface="+mn-ea"/>
              </a:rPr>
              <a:t>户籍</a:t>
            </a:r>
            <a:r>
              <a:rPr lang="zh-CN" sz="1200">
                <a:latin typeface="思源黑体 Regular" panose="020B0500000000000000" charset="-122"/>
                <a:ea typeface="思源黑体 Regular" panose="020B0500000000000000" charset="-122"/>
                <a:cs typeface="思源黑体 Regular" panose="020B0500000000000000" charset="-122"/>
                <a:sym typeface="+mn-ea"/>
              </a:rPr>
              <a:t>人口</a:t>
            </a:r>
            <a:r>
              <a:rPr sz="1200">
                <a:latin typeface="思源黑体 Regular" panose="020B0500000000000000" charset="-122"/>
                <a:ea typeface="思源黑体 Regular" panose="020B0500000000000000" charset="-122"/>
                <a:cs typeface="思源黑体 Regular" panose="020B0500000000000000" charset="-122"/>
                <a:sym typeface="+mn-ea"/>
              </a:rPr>
              <a:t>3700左右</a:t>
            </a:r>
            <a:r>
              <a:rPr lang="zh-CN" sz="1200">
                <a:latin typeface="思源黑体 Regular" panose="020B0500000000000000" charset="-122"/>
                <a:ea typeface="思源黑体 Regular" panose="020B0500000000000000" charset="-122"/>
                <a:cs typeface="思源黑体 Regular" panose="020B0500000000000000" charset="-122"/>
                <a:sym typeface="+mn-ea"/>
              </a:rPr>
              <a:t>，</a:t>
            </a:r>
            <a:r>
              <a:rPr sz="1200">
                <a:latin typeface="思源黑体 Regular" panose="020B0500000000000000" charset="-122"/>
                <a:ea typeface="思源黑体 Regular" panose="020B0500000000000000" charset="-122"/>
                <a:cs typeface="思源黑体 Regular" panose="020B0500000000000000" charset="-122"/>
                <a:sym typeface="+mn-ea"/>
              </a:rPr>
              <a:t>常驻</a:t>
            </a:r>
            <a:r>
              <a:rPr lang="zh-CN" sz="1200">
                <a:latin typeface="思源黑体 Regular" panose="020B0500000000000000" charset="-122"/>
                <a:ea typeface="思源黑体 Regular" panose="020B0500000000000000" charset="-122"/>
                <a:cs typeface="思源黑体 Regular" panose="020B0500000000000000" charset="-122"/>
                <a:sym typeface="+mn-ea"/>
              </a:rPr>
              <a:t>居民大概有</a:t>
            </a:r>
            <a:r>
              <a:rPr sz="1200">
                <a:latin typeface="思源黑体 Regular" panose="020B0500000000000000" charset="-122"/>
                <a:ea typeface="思源黑体 Regular" panose="020B0500000000000000" charset="-122"/>
                <a:cs typeface="思源黑体 Regular" panose="020B0500000000000000" charset="-122"/>
                <a:sym typeface="+mn-ea"/>
              </a:rPr>
              <a:t>1900左右</a:t>
            </a:r>
            <a:r>
              <a:rPr lang="zh-CN" sz="1200">
                <a:latin typeface="思源黑体 Regular" panose="020B0500000000000000" charset="-122"/>
                <a:ea typeface="思源黑体 Regular" panose="020B0500000000000000" charset="-122"/>
                <a:cs typeface="思源黑体 Regular" panose="020B0500000000000000" charset="-122"/>
                <a:sym typeface="+mn-ea"/>
              </a:rPr>
              <a:t>，基本都是老年人。住在这里的原居民没有年轻人，留下的就是老年人和职工家属。但是招了年轻人过来，还有大学生，工作有底薪。</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流程图: 可选过程 36"/>
          <p:cNvSpPr/>
          <p:nvPr/>
        </p:nvSpPr>
        <p:spPr>
          <a:xfrm>
            <a:off x="6342380" y="2840990"/>
            <a:ext cx="2613660" cy="117094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等腰三角形 37"/>
          <p:cNvSpPr/>
          <p:nvPr>
            <p:custDataLst>
              <p:tags r:id="rId30"/>
            </p:custDataLst>
          </p:nvPr>
        </p:nvSpPr>
        <p:spPr>
          <a:xfrm>
            <a:off x="6342539" y="4287361"/>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39" name="文本框 38"/>
          <p:cNvSpPr txBox="1"/>
          <p:nvPr>
            <p:custDataLst>
              <p:tags r:id="rId31"/>
            </p:custDataLst>
          </p:nvPr>
        </p:nvSpPr>
        <p:spPr>
          <a:xfrm>
            <a:off x="6490335" y="5970905"/>
            <a:ext cx="25793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对于这个社区的发展有什么展望吗？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41" name="文本框 40"/>
          <p:cNvSpPr txBox="1"/>
          <p:nvPr>
            <p:custDataLst>
              <p:tags r:id="rId32"/>
            </p:custDataLst>
          </p:nvPr>
        </p:nvSpPr>
        <p:spPr>
          <a:xfrm>
            <a:off x="6405245" y="4546600"/>
            <a:ext cx="2665095" cy="1198880"/>
          </a:xfrm>
          <a:prstGeom prst="rect">
            <a:avLst/>
          </a:prstGeom>
          <a:noFill/>
        </p:spPr>
        <p:txBody>
          <a:bodyPr wrap="square" rtlCol="0">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主要是教育问题吧，自从铜陵市开始发展合并，优秀师资都流向了市里面，而且年轻人也想往市中心发展，渐渐上学的小孩都凑不齐一个班，学校也就都搬走了。还有一个就是基础设施不齐全吧。</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endParaRPr>
          </a:p>
        </p:txBody>
      </p:sp>
      <p:sp>
        <p:nvSpPr>
          <p:cNvPr id="43" name="流程图: 可选过程 42"/>
          <p:cNvSpPr/>
          <p:nvPr/>
        </p:nvSpPr>
        <p:spPr>
          <a:xfrm>
            <a:off x="6405245" y="4546600"/>
            <a:ext cx="2614295" cy="118173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7" name="图片 26" descr="未标题-1"/>
          <p:cNvPicPr>
            <a:picLocks noChangeAspect="1"/>
          </p:cNvPicPr>
          <p:nvPr>
            <p:custDataLst>
              <p:tags r:id="rId33"/>
            </p:custDataLst>
          </p:nvPr>
        </p:nvPicPr>
        <p:blipFill>
          <a:blip r:embed="rId34"/>
          <a:stretch>
            <a:fillRect/>
          </a:stretch>
        </p:blipFill>
        <p:spPr>
          <a:xfrm>
            <a:off x="8890" y="798830"/>
            <a:ext cx="737235" cy="1317625"/>
          </a:xfrm>
          <a:prstGeom prst="rect">
            <a:avLst/>
          </a:prstGeom>
        </p:spPr>
      </p:pic>
      <p:pic>
        <p:nvPicPr>
          <p:cNvPr id="40" name="图片 39" descr="未标题-1"/>
          <p:cNvPicPr>
            <a:picLocks noChangeAspect="1"/>
          </p:cNvPicPr>
          <p:nvPr/>
        </p:nvPicPr>
        <p:blipFill>
          <a:blip r:embed="rId35"/>
          <a:stretch>
            <a:fillRect/>
          </a:stretch>
        </p:blipFill>
        <p:spPr>
          <a:xfrm>
            <a:off x="3108325" y="709930"/>
            <a:ext cx="754380" cy="1471295"/>
          </a:xfrm>
          <a:prstGeom prst="rect">
            <a:avLst/>
          </a:prstGeom>
        </p:spPr>
      </p:pic>
      <p:pic>
        <p:nvPicPr>
          <p:cNvPr id="42" name="图片 41" descr="AFE4787DFE085FFBBC86A79207704FF5"/>
          <p:cNvPicPr>
            <a:picLocks noChangeAspect="1"/>
          </p:cNvPicPr>
          <p:nvPr/>
        </p:nvPicPr>
        <p:blipFill>
          <a:blip r:embed="rId36"/>
          <a:stretch>
            <a:fillRect/>
          </a:stretch>
        </p:blipFill>
        <p:spPr>
          <a:xfrm>
            <a:off x="6071235" y="709930"/>
            <a:ext cx="859155" cy="1471295"/>
          </a:xfrm>
          <a:prstGeom prst="rect">
            <a:avLst/>
          </a:prstGeom>
        </p:spPr>
      </p:pic>
      <p:sp>
        <p:nvSpPr>
          <p:cNvPr id="50" name="文本框 49"/>
          <p:cNvSpPr txBox="1"/>
          <p:nvPr>
            <p:custDataLst>
              <p:tags r:id="rId37"/>
            </p:custDataLst>
          </p:nvPr>
        </p:nvSpPr>
        <p:spPr>
          <a:xfrm>
            <a:off x="6490335" y="4215130"/>
            <a:ext cx="2579370" cy="28575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请问这里有什么您希望能改进的呢？</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51" name="等腰三角形 50"/>
          <p:cNvSpPr/>
          <p:nvPr>
            <p:custDataLst>
              <p:tags r:id="rId38"/>
            </p:custDataLst>
          </p:nvPr>
        </p:nvSpPr>
        <p:spPr>
          <a:xfrm>
            <a:off x="6345714" y="603170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53" name="文本框 52"/>
          <p:cNvSpPr txBox="1"/>
          <p:nvPr>
            <p:custDataLst>
              <p:tags r:id="rId39"/>
            </p:custDataLst>
          </p:nvPr>
        </p:nvSpPr>
        <p:spPr>
          <a:xfrm>
            <a:off x="6459220" y="6221095"/>
            <a:ext cx="2724785" cy="460375"/>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“从繁华走向落寞</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感觉没有希望</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。不过</a:t>
            </a:r>
            <a:r>
              <a:rPr lang="zh-CN" altLang="en-US"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只要这个厂在，未来就在。</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5" name="流程图: 可选过程 54"/>
          <p:cNvSpPr/>
          <p:nvPr/>
        </p:nvSpPr>
        <p:spPr>
          <a:xfrm>
            <a:off x="6405245" y="6229985"/>
            <a:ext cx="2602230" cy="451485"/>
          </a:xfrm>
          <a:prstGeom prst="flowChartAlternateProcess">
            <a:avLst/>
          </a:prstGeom>
          <a:noFill/>
          <a:ln>
            <a:solidFill>
              <a:srgbClr val="486F6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dirty="0" smtClean="0">
                <a:solidFill>
                  <a:srgbClr val="486F6F"/>
                </a:solidFill>
                <a:latin typeface="思源宋体 Heavy" panose="02020900000000000000" charset="-122"/>
                <a:ea typeface="思源宋体 Heavy" panose="02020900000000000000" charset="-122"/>
              </a:rPr>
              <a:t>09</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1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3" name="流程图: 可选过程 2"/>
          <p:cNvSpPr/>
          <p:nvPr>
            <p:custDataLst>
              <p:tags r:id="rId12"/>
            </p:custDataLst>
          </p:nvPr>
        </p:nvSpPr>
        <p:spPr>
          <a:xfrm>
            <a:off x="746125" y="108648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13"/>
            </p:custDataLst>
          </p:nvPr>
        </p:nvSpPr>
        <p:spPr>
          <a:xfrm>
            <a:off x="74612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访谈对象：胡</a:t>
            </a:r>
            <a:r>
              <a:rPr lang="zh-CN" altLang="en-US" sz="1200">
                <a:solidFill>
                  <a:schemeClr val="bg1"/>
                </a:solidFill>
                <a:latin typeface="思源黑体 CN" charset="0"/>
                <a:ea typeface="思源黑体 CN" charset="0"/>
                <a:sym typeface="+mn-ea"/>
              </a:rPr>
              <a:t>老板</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43</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身份：店铺</a:t>
            </a:r>
            <a:r>
              <a:rPr lang="zh-CN" altLang="en-US" sz="1200">
                <a:solidFill>
                  <a:schemeClr val="bg1"/>
                </a:solidFill>
                <a:latin typeface="思源黑体 CN" charset="0"/>
                <a:ea typeface="思源黑体 CN" charset="0"/>
                <a:sym typeface="+mn-ea"/>
              </a:rPr>
              <a:t>老板</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访谈地点：店铺</a:t>
            </a:r>
            <a:r>
              <a:rPr lang="zh-CN" altLang="en-US" sz="1200">
                <a:solidFill>
                  <a:schemeClr val="bg1"/>
                </a:solidFill>
                <a:latin typeface="思源黑体 CN" charset="0"/>
                <a:ea typeface="思源黑体 CN" charset="0"/>
                <a:sym typeface="+mn-ea"/>
              </a:rPr>
              <a:t>门口</a:t>
            </a:r>
            <a:endParaRPr lang="zh-CN" altLang="en-US" sz="1200">
              <a:solidFill>
                <a:schemeClr val="bg1"/>
              </a:solidFill>
              <a:latin typeface="思源黑体 CN" charset="0"/>
              <a:ea typeface="思源黑体 CN" charset="0"/>
              <a:sym typeface="+mn-ea"/>
            </a:endParaRPr>
          </a:p>
        </p:txBody>
      </p:sp>
      <p:sp>
        <p:nvSpPr>
          <p:cNvPr id="9" name="文本框 8"/>
          <p:cNvSpPr txBox="1"/>
          <p:nvPr>
            <p:custDataLst>
              <p:tags r:id="rId14"/>
            </p:custDataLst>
          </p:nvPr>
        </p:nvSpPr>
        <p:spPr>
          <a:xfrm>
            <a:off x="698055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访谈对象：吴阿姨</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45</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身份：水果店老板</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访谈地点：水果店门口</a:t>
            </a:r>
            <a:endParaRPr lang="zh-CN" altLang="en-US" sz="1200">
              <a:solidFill>
                <a:schemeClr val="bg1"/>
              </a:solidFill>
              <a:latin typeface="思源黑体 CN" charset="0"/>
              <a:ea typeface="思源黑体 CN" charset="0"/>
              <a:sym typeface="+mn-ea"/>
            </a:endParaRPr>
          </a:p>
        </p:txBody>
      </p:sp>
      <p:sp>
        <p:nvSpPr>
          <p:cNvPr id="18" name="等腰三角形 17"/>
          <p:cNvSpPr/>
          <p:nvPr>
            <p:custDataLst>
              <p:tags r:id="rId15"/>
            </p:custDataLst>
          </p:nvPr>
        </p:nvSpPr>
        <p:spPr>
          <a:xfrm>
            <a:off x="183674"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5" name="文本框 14"/>
          <p:cNvSpPr txBox="1"/>
          <p:nvPr>
            <p:custDataLst>
              <p:tags r:id="rId16"/>
            </p:custDataLst>
          </p:nvPr>
        </p:nvSpPr>
        <p:spPr>
          <a:xfrm>
            <a:off x="318770" y="2476500"/>
            <a:ext cx="224282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请问您了解</a:t>
            </a:r>
            <a:r>
              <a:rPr lang="en-US" altLang="zh-CN" sz="1200">
                <a:latin typeface="思源黑体 Medium" panose="020B0600000000000000" charset="-122"/>
                <a:ea typeface="思源黑体 Medium" panose="020B0600000000000000" charset="-122"/>
                <a:sym typeface="+mn-ea"/>
              </a:rPr>
              <a:t>701</a:t>
            </a:r>
            <a:r>
              <a:rPr lang="zh-CN" altLang="en-US" sz="1200">
                <a:latin typeface="思源黑体 Medium" panose="020B0600000000000000" charset="-122"/>
                <a:ea typeface="思源黑体 Medium" panose="020B0600000000000000" charset="-122"/>
                <a:sym typeface="+mn-ea"/>
              </a:rPr>
              <a:t>的历史</a:t>
            </a:r>
            <a:r>
              <a:rPr lang="zh-CN" altLang="en-US" sz="1200">
                <a:latin typeface="思源黑体 Medium" panose="020B0600000000000000" charset="-122"/>
                <a:ea typeface="思源黑体 Medium" panose="020B0600000000000000" charset="-122"/>
                <a:sym typeface="+mn-ea"/>
              </a:rPr>
              <a:t>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16" name="文本框 15"/>
          <p:cNvSpPr txBox="1"/>
          <p:nvPr>
            <p:custDataLst>
              <p:tags r:id="rId17"/>
            </p:custDataLst>
          </p:nvPr>
        </p:nvSpPr>
        <p:spPr>
          <a:xfrm>
            <a:off x="194310" y="2828925"/>
            <a:ext cx="2728595" cy="2244090"/>
          </a:xfrm>
          <a:prstGeom prst="rect">
            <a:avLst/>
          </a:prstGeom>
          <a:noFill/>
        </p:spPr>
        <p:txBody>
          <a:bodyPr wrap="square" rtlCol="0" anchor="t">
            <a:noAutofit/>
          </a:bodyPr>
          <a:p>
            <a:r>
              <a:rPr lang="en-US" altLang="zh-CN" sz="1200">
                <a:latin typeface="思源黑体 Medium" panose="020B0600000000000000" charset="-122"/>
                <a:ea typeface="思源黑体 Medium" panose="020B0600000000000000" charset="-122"/>
                <a:cs typeface="思源黑体 Medium" panose="020B06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从前</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这里可是小上海，最繁华的地方了。以前是做火车头的，林彪手下的军工厂，现在变成了造货车零部件轮胎</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的</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。以前坐小火车上班 现在坐大巴。以前的高中与铜陵一中是相提并论的，考上的都是名牌大学。外地人特地送小孩来上学 后来师资调走了，学校也都关咯。以前八九十年代最繁华了，尤其是老杨冲那边，</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还有卡拉ok，电影院，游泳池，</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00年之后开始衰落。哎，</a:t>
            </a:r>
            <a:r>
              <a:rPr lang="zh-CN" altLang="en-US"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以前的</a:t>
            </a:r>
            <a:r>
              <a:rPr lang="en-US" altLang="zh-CN"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小上海</a:t>
            </a:r>
            <a:r>
              <a:rPr lang="zh-CN" altLang="en-US"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现在的十块五块小麻将</a:t>
            </a:r>
            <a:r>
              <a:rPr lang="zh-CN" altLang="en-US" sz="1200" b="1" u="sng">
                <a:solidFill>
                  <a:srgbClr val="486F6F"/>
                </a:solidFill>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a:p>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 name="流程图: 可选过程 11"/>
          <p:cNvSpPr/>
          <p:nvPr/>
        </p:nvSpPr>
        <p:spPr>
          <a:xfrm>
            <a:off x="194945" y="2840990"/>
            <a:ext cx="2729230" cy="225488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等腰三角形 12"/>
          <p:cNvSpPr/>
          <p:nvPr>
            <p:custDataLst>
              <p:tags r:id="rId18"/>
            </p:custDataLst>
          </p:nvPr>
        </p:nvSpPr>
        <p:spPr>
          <a:xfrm>
            <a:off x="183674" y="534336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22" name="文本框 21"/>
          <p:cNvSpPr txBox="1"/>
          <p:nvPr>
            <p:custDataLst>
              <p:tags r:id="rId19"/>
            </p:custDataLst>
          </p:nvPr>
        </p:nvSpPr>
        <p:spPr>
          <a:xfrm>
            <a:off x="359410" y="5289550"/>
            <a:ext cx="27317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那现在您觉得缺了什么配套设施</a:t>
            </a:r>
            <a:r>
              <a:rPr lang="zh-CN" altLang="en-US" sz="1200">
                <a:latin typeface="思源黑体 Medium" panose="020B0600000000000000" charset="-122"/>
                <a:ea typeface="思源黑体 Medium" panose="020B0600000000000000" charset="-122"/>
                <a:sym typeface="+mn-ea"/>
              </a:rPr>
              <a:t>呢？</a:t>
            </a:r>
            <a:endParaRPr lang="zh-CN" altLang="en-US" sz="1200"/>
          </a:p>
          <a:p>
            <a:endParaRPr lang="zh-CN" altLang="en-US" sz="1200">
              <a:latin typeface="思源黑体 CN" charset="0"/>
              <a:ea typeface="思源黑体 CN" charset="0"/>
              <a:sym typeface="+mn-ea"/>
            </a:endParaRPr>
          </a:p>
        </p:txBody>
      </p:sp>
      <p:sp>
        <p:nvSpPr>
          <p:cNvPr id="17" name="文本框 16"/>
          <p:cNvSpPr txBox="1"/>
          <p:nvPr/>
        </p:nvSpPr>
        <p:spPr>
          <a:xfrm>
            <a:off x="120015" y="5630545"/>
            <a:ext cx="1538605" cy="27559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卡拉</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ok</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吧。 </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9" name="流程图: 可选过程 18"/>
          <p:cNvSpPr/>
          <p:nvPr/>
        </p:nvSpPr>
        <p:spPr>
          <a:xfrm>
            <a:off x="194945" y="5614035"/>
            <a:ext cx="1402080" cy="29273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1" name="图片 100"/>
          <p:cNvPicPr/>
          <p:nvPr/>
        </p:nvPicPr>
        <p:blipFill>
          <a:blip r:embed="rId20"/>
          <a:stretch>
            <a:fillRect/>
          </a:stretch>
        </p:blipFill>
        <p:spPr>
          <a:xfrm>
            <a:off x="8890" y="858520"/>
            <a:ext cx="745490" cy="1300480"/>
          </a:xfrm>
          <a:prstGeom prst="rect">
            <a:avLst/>
          </a:prstGeom>
          <a:noFill/>
          <a:ln w="9525">
            <a:noFill/>
          </a:ln>
        </p:spPr>
      </p:pic>
      <p:sp>
        <p:nvSpPr>
          <p:cNvPr id="27" name="文本框 26"/>
          <p:cNvSpPr txBox="1"/>
          <p:nvPr/>
        </p:nvSpPr>
        <p:spPr>
          <a:xfrm>
            <a:off x="4260215" y="1101725"/>
            <a:ext cx="3225165" cy="368300"/>
          </a:xfrm>
          <a:prstGeom prst="rect">
            <a:avLst/>
          </a:prstGeom>
          <a:noFill/>
        </p:spPr>
        <p:txBody>
          <a:bodyPr wrap="square" rtlCol="0">
            <a:spAutoFit/>
          </a:bodyPr>
          <a:p>
            <a:r>
              <a:rPr lang="zh-CN" altLang="en-US">
                <a:latin typeface="思源黑体 Medium" panose="020B0600000000000000" charset="-122"/>
                <a:ea typeface="思源黑体 Medium" panose="020B0600000000000000" charset="-122"/>
              </a:rPr>
              <a:t>【访谈小结】往昔辉煌</a:t>
            </a:r>
            <a:r>
              <a:rPr lang="zh-CN" altLang="en-US">
                <a:latin typeface="思源黑体 Medium" panose="020B0600000000000000" charset="-122"/>
                <a:ea typeface="思源黑体 Medium" panose="020B0600000000000000" charset="-122"/>
              </a:rPr>
              <a:t>难再续</a:t>
            </a:r>
            <a:endParaRPr lang="zh-CN" altLang="en-US">
              <a:latin typeface="思源黑体 Medium" panose="020B0600000000000000" charset="-122"/>
              <a:ea typeface="思源黑体 Medium" panose="020B0600000000000000" charset="-122"/>
            </a:endParaRPr>
          </a:p>
        </p:txBody>
      </p:sp>
      <p:sp>
        <p:nvSpPr>
          <p:cNvPr id="40" name="矩形: 圆角 36"/>
          <p:cNvSpPr/>
          <p:nvPr>
            <p:custDataLst>
              <p:tags r:id="rId21"/>
            </p:custDataLst>
          </p:nvPr>
        </p:nvSpPr>
        <p:spPr>
          <a:xfrm rot="2700000">
            <a:off x="4917758" y="2380614"/>
            <a:ext cx="2295525" cy="22955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42" name="矩形: 圆角 37"/>
          <p:cNvSpPr/>
          <p:nvPr>
            <p:custDataLst>
              <p:tags r:id="rId22"/>
            </p:custDataLst>
          </p:nvPr>
        </p:nvSpPr>
        <p:spPr>
          <a:xfrm rot="2700000">
            <a:off x="6402024" y="2160738"/>
            <a:ext cx="773960" cy="773960"/>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50" name="矩形: 圆角 38"/>
          <p:cNvSpPr/>
          <p:nvPr>
            <p:custDataLst>
              <p:tags r:id="rId23"/>
            </p:custDataLst>
          </p:nvPr>
        </p:nvSpPr>
        <p:spPr>
          <a:xfrm rot="2700000">
            <a:off x="4955056" y="2160738"/>
            <a:ext cx="773960" cy="7739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51" name="矩形: 圆角 39"/>
          <p:cNvSpPr/>
          <p:nvPr>
            <p:custDataLst>
              <p:tags r:id="rId24"/>
            </p:custDataLst>
          </p:nvPr>
        </p:nvSpPr>
        <p:spPr>
          <a:xfrm rot="2700000">
            <a:off x="6402024" y="4142367"/>
            <a:ext cx="773960" cy="7739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53" name="矩形: 圆角 40"/>
          <p:cNvSpPr/>
          <p:nvPr>
            <p:custDataLst>
              <p:tags r:id="rId25"/>
            </p:custDataLst>
          </p:nvPr>
        </p:nvSpPr>
        <p:spPr>
          <a:xfrm rot="2700000">
            <a:off x="4955056" y="4142367"/>
            <a:ext cx="773960" cy="77396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54" name="AutoShape 117"/>
          <p:cNvSpPr/>
          <p:nvPr>
            <p:custDataLst>
              <p:tags r:id="rId26"/>
            </p:custDataLst>
          </p:nvPr>
        </p:nvSpPr>
        <p:spPr bwMode="auto">
          <a:xfrm>
            <a:off x="5174048" y="4398076"/>
            <a:ext cx="335976" cy="25212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28575" tIns="28575" rIns="28575" bIns="28575"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250" b="0" i="0" u="none" strike="noStrike" kern="1200" cap="none" spc="0" normalizeH="0" baseline="0" noProof="0">
              <a:ln>
                <a:noFill/>
              </a:ln>
              <a:solidFill>
                <a:srgbClr val="076563"/>
              </a:solidFill>
              <a:effectLst>
                <a:outerShdw blurRad="38100" dist="38100" dir="2700000" algn="tl">
                  <a:srgbClr val="000000"/>
                </a:outerShdw>
              </a:effectLst>
              <a:uLnTx/>
              <a:uFillTx/>
              <a:latin typeface="思源宋体 CN"/>
              <a:ea typeface="Source Han Sans Regular"/>
              <a:cs typeface="+mn-cs"/>
            </a:endParaRPr>
          </a:p>
        </p:txBody>
      </p:sp>
      <p:sp>
        <p:nvSpPr>
          <p:cNvPr id="55" name="AutoShape 139"/>
          <p:cNvSpPr/>
          <p:nvPr>
            <p:custDataLst>
              <p:tags r:id="rId27"/>
            </p:custDataLst>
          </p:nvPr>
        </p:nvSpPr>
        <p:spPr bwMode="auto">
          <a:xfrm>
            <a:off x="5174048" y="2384898"/>
            <a:ext cx="335975" cy="32563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8575" tIns="28575" rIns="28575" bIns="28575"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250" b="0" i="0" u="none" strike="noStrike" kern="1200" cap="none" spc="0" normalizeH="0" baseline="0" noProof="0">
              <a:ln>
                <a:noFill/>
              </a:ln>
              <a:solidFill>
                <a:srgbClr val="076563"/>
              </a:solidFill>
              <a:effectLst>
                <a:outerShdw blurRad="38100" dist="38100" dir="2700000" algn="tl">
                  <a:srgbClr val="000000"/>
                </a:outerShdw>
              </a:effectLst>
              <a:uLnTx/>
              <a:uFillTx/>
              <a:latin typeface="思源宋体 CN"/>
              <a:ea typeface="Source Han Sans Regular"/>
              <a:cs typeface="+mn-cs"/>
            </a:endParaRPr>
          </a:p>
        </p:txBody>
      </p:sp>
      <p:grpSp>
        <p:nvGrpSpPr>
          <p:cNvPr id="56" name="组合 55"/>
          <p:cNvGrpSpPr/>
          <p:nvPr/>
        </p:nvGrpSpPr>
        <p:grpSpPr>
          <a:xfrm>
            <a:off x="6621016" y="2400405"/>
            <a:ext cx="335976" cy="294625"/>
            <a:chOff x="1671171" y="5030848"/>
            <a:chExt cx="366051" cy="320998"/>
          </a:xfrm>
          <a:solidFill>
            <a:schemeClr val="bg1"/>
          </a:solidFill>
        </p:grpSpPr>
        <p:sp>
          <p:nvSpPr>
            <p:cNvPr id="57" name="AutoShape 147"/>
            <p:cNvSpPr/>
            <p:nvPr>
              <p:custDataLst>
                <p:tags r:id="rId28"/>
              </p:custDataLst>
            </p:nvPr>
          </p:nvSpPr>
          <p:spPr bwMode="auto">
            <a:xfrm>
              <a:off x="1671171" y="5030848"/>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28575" tIns="28575" rIns="28575" bIns="28575"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250" b="0" i="0" u="none" strike="noStrike" kern="1200" cap="none" spc="0" normalizeH="0" baseline="0" noProof="0">
                <a:ln>
                  <a:noFill/>
                </a:ln>
                <a:solidFill>
                  <a:srgbClr val="076563"/>
                </a:solidFill>
                <a:effectLst>
                  <a:outerShdw blurRad="38100" dist="38100" dir="2700000" algn="tl">
                    <a:srgbClr val="000000"/>
                  </a:outerShdw>
                </a:effectLst>
                <a:uLnTx/>
                <a:uFillTx/>
                <a:latin typeface="思源宋体 CN"/>
                <a:ea typeface="Source Han Sans Regular"/>
                <a:cs typeface="+mn-cs"/>
              </a:endParaRPr>
            </a:p>
          </p:txBody>
        </p:sp>
        <p:sp>
          <p:nvSpPr>
            <p:cNvPr id="58" name="AutoShape 148"/>
            <p:cNvSpPr/>
            <p:nvPr>
              <p:custDataLst>
                <p:tags r:id="rId29"/>
              </p:custDataLst>
            </p:nvPr>
          </p:nvSpPr>
          <p:spPr bwMode="auto">
            <a:xfrm>
              <a:off x="1728111" y="5088415"/>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28575" tIns="28575" rIns="28575" bIns="28575"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250" b="0" i="0" u="none" strike="noStrike" kern="1200" cap="none" spc="0" normalizeH="0" baseline="0" noProof="0">
                <a:ln>
                  <a:noFill/>
                </a:ln>
                <a:solidFill>
                  <a:srgbClr val="076563"/>
                </a:solidFill>
                <a:effectLst>
                  <a:outerShdw blurRad="38100" dist="38100" dir="2700000" algn="tl">
                    <a:srgbClr val="000000"/>
                  </a:outerShdw>
                </a:effectLst>
                <a:uLnTx/>
                <a:uFillTx/>
                <a:latin typeface="思源宋体 CN"/>
                <a:ea typeface="Source Han Sans Regular"/>
                <a:cs typeface="+mn-cs"/>
              </a:endParaRPr>
            </a:p>
          </p:txBody>
        </p:sp>
      </p:grpSp>
      <p:sp>
        <p:nvSpPr>
          <p:cNvPr id="59" name="AutoShape 59"/>
          <p:cNvSpPr/>
          <p:nvPr>
            <p:custDataLst>
              <p:tags r:id="rId30"/>
            </p:custDataLst>
          </p:nvPr>
        </p:nvSpPr>
        <p:spPr bwMode="auto">
          <a:xfrm>
            <a:off x="6609776" y="4356151"/>
            <a:ext cx="336550" cy="3359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8575" tIns="28575" rIns="28575" bIns="28575"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250" b="0" i="0" u="none" strike="noStrike" kern="1200" cap="none" spc="0" normalizeH="0" baseline="0" noProof="0">
              <a:ln>
                <a:noFill/>
              </a:ln>
              <a:solidFill>
                <a:srgbClr val="076563"/>
              </a:solidFill>
              <a:effectLst>
                <a:outerShdw blurRad="38100" dist="38100" dir="2700000" algn="tl">
                  <a:srgbClr val="000000"/>
                </a:outerShdw>
              </a:effectLst>
              <a:uLnTx/>
              <a:uFillTx/>
              <a:latin typeface="思源宋体 CN"/>
              <a:ea typeface="Source Han Sans Regular"/>
              <a:cs typeface="+mn-cs"/>
            </a:endParaRPr>
          </a:p>
        </p:txBody>
      </p:sp>
      <p:sp>
        <p:nvSpPr>
          <p:cNvPr id="61" name="文本框 60"/>
          <p:cNvSpPr txBox="1"/>
          <p:nvPr>
            <p:custDataLst>
              <p:tags r:id="rId31"/>
            </p:custDataLst>
          </p:nvPr>
        </p:nvSpPr>
        <p:spPr>
          <a:xfrm>
            <a:off x="3335020" y="2164080"/>
            <a:ext cx="1577975" cy="546735"/>
          </a:xfrm>
          <a:prstGeom prst="rect">
            <a:avLst/>
          </a:prstGeom>
          <a:noFill/>
        </p:spPr>
        <p:txBody>
          <a:bodyPr wrap="square" rtlCol="0" anchor="t">
            <a:noAutofit/>
          </a:bodyPr>
          <a:p>
            <a:r>
              <a:rPr lang="zh-CN" altLang="en-US" sz="1600">
                <a:latin typeface="思源黑体 Medium" panose="020B0600000000000000" charset="-122"/>
                <a:ea typeface="思源黑体 Medium" panose="020B0600000000000000" charset="-122"/>
                <a:sym typeface="+mn-ea"/>
              </a:rPr>
              <a:t>劣势</a:t>
            </a:r>
            <a:r>
              <a:rPr lang="en-US" altLang="zh-CN" sz="1600">
                <a:latin typeface="思源黑体 Medium" panose="020B0600000000000000" charset="-122"/>
                <a:ea typeface="思源黑体 Medium" panose="020B0600000000000000" charset="-122"/>
                <a:sym typeface="+mn-ea"/>
              </a:rPr>
              <a:t>1</a:t>
            </a:r>
            <a:endParaRPr lang="en-US" altLang="zh-CN" sz="1600">
              <a:latin typeface="思源黑体 Medium" panose="020B0600000000000000" charset="-122"/>
              <a:ea typeface="思源黑体 Medium" panose="020B0600000000000000" charset="-122"/>
              <a:sym typeface="+mn-ea"/>
            </a:endParaRPr>
          </a:p>
          <a:p>
            <a:r>
              <a:rPr lang="zh-CN" altLang="en-US" sz="1400">
                <a:latin typeface="思源黑体 Medium" panose="020B0600000000000000" charset="-122"/>
                <a:ea typeface="思源黑体 Medium" panose="020B0600000000000000" charset="-122"/>
                <a:sym typeface="+mn-ea"/>
              </a:rPr>
              <a:t>基础设施</a:t>
            </a:r>
            <a:r>
              <a:rPr lang="zh-CN" altLang="en-US" sz="1600">
                <a:solidFill>
                  <a:srgbClr val="486F6F"/>
                </a:solidFill>
                <a:latin typeface="思源黑体 Medium" panose="020B0600000000000000" charset="-122"/>
                <a:ea typeface="思源黑体 Medium" panose="020B0600000000000000" charset="-122"/>
                <a:sym typeface="+mn-ea"/>
              </a:rPr>
              <a:t>不齐全</a:t>
            </a:r>
            <a:endParaRPr lang="zh-CN" altLang="en-US" sz="1600">
              <a:solidFill>
                <a:srgbClr val="486F6F"/>
              </a:solidFill>
              <a:latin typeface="思源黑体 Medium" panose="020B0600000000000000" charset="-122"/>
              <a:ea typeface="思源黑体 Medium" panose="020B0600000000000000" charset="-122"/>
              <a:sym typeface="+mn-ea"/>
            </a:endParaRPr>
          </a:p>
        </p:txBody>
      </p:sp>
      <p:sp>
        <p:nvSpPr>
          <p:cNvPr id="62" name="文本框 61"/>
          <p:cNvSpPr txBox="1"/>
          <p:nvPr>
            <p:custDataLst>
              <p:tags r:id="rId32"/>
            </p:custDataLst>
          </p:nvPr>
        </p:nvSpPr>
        <p:spPr>
          <a:xfrm>
            <a:off x="7336155" y="2111375"/>
            <a:ext cx="1595120" cy="546735"/>
          </a:xfrm>
          <a:prstGeom prst="rect">
            <a:avLst/>
          </a:prstGeom>
          <a:noFill/>
        </p:spPr>
        <p:txBody>
          <a:bodyPr wrap="square" rtlCol="0" anchor="t">
            <a:noAutofit/>
          </a:bodyPr>
          <a:p>
            <a:r>
              <a:rPr lang="zh-CN" altLang="en-US" sz="1600">
                <a:latin typeface="思源黑体 Medium" panose="020B0600000000000000" charset="-122"/>
                <a:ea typeface="思源黑体 Medium" panose="020B0600000000000000" charset="-122"/>
                <a:sym typeface="+mn-ea"/>
              </a:rPr>
              <a:t>劣势</a:t>
            </a:r>
            <a:r>
              <a:rPr lang="en-US" altLang="zh-CN" sz="1600">
                <a:latin typeface="思源黑体 Medium" panose="020B0600000000000000" charset="-122"/>
                <a:ea typeface="思源黑体 Medium" panose="020B0600000000000000" charset="-122"/>
                <a:sym typeface="+mn-ea"/>
              </a:rPr>
              <a:t>2</a:t>
            </a:r>
            <a:endParaRPr lang="en-US" altLang="zh-CN" sz="1600">
              <a:latin typeface="思源黑体 Medium" panose="020B0600000000000000" charset="-122"/>
              <a:ea typeface="思源黑体 Medium" panose="020B0600000000000000" charset="-122"/>
              <a:sym typeface="+mn-ea"/>
            </a:endParaRPr>
          </a:p>
          <a:p>
            <a:r>
              <a:rPr lang="zh-CN" altLang="en-US" sz="1400">
                <a:latin typeface="思源黑体 Medium" panose="020B0600000000000000" charset="-122"/>
                <a:ea typeface="思源黑体 Medium" panose="020B0600000000000000" charset="-122"/>
                <a:sym typeface="+mn-ea"/>
              </a:rPr>
              <a:t>娱乐设施</a:t>
            </a:r>
            <a:r>
              <a:rPr lang="zh-CN" altLang="en-US" sz="1600">
                <a:solidFill>
                  <a:srgbClr val="486F6F"/>
                </a:solidFill>
                <a:latin typeface="思源黑体 Medium" panose="020B0600000000000000" charset="-122"/>
                <a:ea typeface="思源黑体 Medium" panose="020B0600000000000000" charset="-122"/>
                <a:sym typeface="+mn-ea"/>
              </a:rPr>
              <a:t>不完善</a:t>
            </a:r>
            <a:endParaRPr lang="zh-CN" altLang="en-US" sz="1600">
              <a:solidFill>
                <a:srgbClr val="486F6F"/>
              </a:solidFill>
              <a:latin typeface="思源黑体 Medium" panose="020B0600000000000000" charset="-122"/>
              <a:ea typeface="思源黑体 Medium" panose="020B0600000000000000" charset="-122"/>
              <a:sym typeface="+mn-ea"/>
            </a:endParaRPr>
          </a:p>
        </p:txBody>
      </p:sp>
      <p:sp>
        <p:nvSpPr>
          <p:cNvPr id="63" name="文本框 62"/>
          <p:cNvSpPr txBox="1"/>
          <p:nvPr>
            <p:custDataLst>
              <p:tags r:id="rId33"/>
            </p:custDataLst>
          </p:nvPr>
        </p:nvSpPr>
        <p:spPr>
          <a:xfrm>
            <a:off x="3335020" y="4256405"/>
            <a:ext cx="1577975" cy="546735"/>
          </a:xfrm>
          <a:prstGeom prst="rect">
            <a:avLst/>
          </a:prstGeom>
          <a:noFill/>
        </p:spPr>
        <p:txBody>
          <a:bodyPr wrap="square" rtlCol="0" anchor="t">
            <a:noAutofit/>
          </a:bodyPr>
          <a:p>
            <a:r>
              <a:rPr lang="zh-CN" altLang="en-US" sz="1600">
                <a:latin typeface="思源黑体 Medium" panose="020B0600000000000000" charset="-122"/>
                <a:ea typeface="思源黑体 Medium" panose="020B0600000000000000" charset="-122"/>
                <a:sym typeface="+mn-ea"/>
              </a:rPr>
              <a:t>优势</a:t>
            </a:r>
            <a:r>
              <a:rPr lang="en-US" altLang="zh-CN" sz="1600">
                <a:latin typeface="思源黑体 Medium" panose="020B0600000000000000" charset="-122"/>
                <a:ea typeface="思源黑体 Medium" panose="020B0600000000000000" charset="-122"/>
                <a:sym typeface="+mn-ea"/>
              </a:rPr>
              <a:t>1</a:t>
            </a:r>
            <a:endParaRPr lang="en-US" altLang="zh-CN" sz="1600">
              <a:latin typeface="思源黑体 Medium" panose="020B0600000000000000" charset="-122"/>
              <a:ea typeface="思源黑体 Medium" panose="020B0600000000000000" charset="-122"/>
              <a:sym typeface="+mn-ea"/>
            </a:endParaRPr>
          </a:p>
          <a:p>
            <a:r>
              <a:rPr lang="zh-CN" altLang="en-US" sz="1400">
                <a:latin typeface="思源黑体 Medium" panose="020B0600000000000000" charset="-122"/>
                <a:ea typeface="思源黑体 Medium" panose="020B0600000000000000" charset="-122"/>
                <a:sym typeface="+mn-ea"/>
              </a:rPr>
              <a:t>工厂工作</a:t>
            </a:r>
            <a:r>
              <a:rPr lang="zh-CN" altLang="en-US" sz="1600">
                <a:solidFill>
                  <a:srgbClr val="486F6F"/>
                </a:solidFill>
                <a:latin typeface="思源黑体 Medium" panose="020B0600000000000000" charset="-122"/>
                <a:ea typeface="思源黑体 Medium" panose="020B0600000000000000" charset="-122"/>
                <a:sym typeface="+mn-ea"/>
              </a:rPr>
              <a:t>很稳定</a:t>
            </a:r>
            <a:endParaRPr lang="zh-CN" altLang="en-US" sz="1600">
              <a:solidFill>
                <a:srgbClr val="486F6F"/>
              </a:solidFill>
              <a:latin typeface="思源黑体 Medium" panose="020B0600000000000000" charset="-122"/>
              <a:ea typeface="思源黑体 Medium" panose="020B0600000000000000" charset="-122"/>
              <a:sym typeface="+mn-ea"/>
            </a:endParaRPr>
          </a:p>
        </p:txBody>
      </p:sp>
      <p:sp>
        <p:nvSpPr>
          <p:cNvPr id="64" name="文本框 63"/>
          <p:cNvSpPr txBox="1"/>
          <p:nvPr>
            <p:custDataLst>
              <p:tags r:id="rId34"/>
            </p:custDataLst>
          </p:nvPr>
        </p:nvSpPr>
        <p:spPr>
          <a:xfrm>
            <a:off x="7336155" y="4264660"/>
            <a:ext cx="1595120" cy="546735"/>
          </a:xfrm>
          <a:prstGeom prst="rect">
            <a:avLst/>
          </a:prstGeom>
          <a:noFill/>
        </p:spPr>
        <p:txBody>
          <a:bodyPr wrap="square" rtlCol="0" anchor="t">
            <a:noAutofit/>
          </a:bodyPr>
          <a:p>
            <a:r>
              <a:rPr lang="zh-CN" altLang="en-US" sz="1600">
                <a:latin typeface="思源黑体 Medium" panose="020B0600000000000000" charset="-122"/>
                <a:ea typeface="思源黑体 Medium" panose="020B0600000000000000" charset="-122"/>
                <a:sym typeface="+mn-ea"/>
              </a:rPr>
              <a:t>优势</a:t>
            </a:r>
            <a:r>
              <a:rPr lang="en-US" altLang="zh-CN" sz="1600">
                <a:latin typeface="思源黑体 Medium" panose="020B0600000000000000" charset="-122"/>
                <a:ea typeface="思源黑体 Medium" panose="020B0600000000000000" charset="-122"/>
                <a:sym typeface="+mn-ea"/>
              </a:rPr>
              <a:t>2</a:t>
            </a:r>
            <a:endParaRPr lang="en-US" altLang="zh-CN" sz="1600">
              <a:latin typeface="思源黑体 Medium" panose="020B0600000000000000" charset="-122"/>
              <a:ea typeface="思源黑体 Medium" panose="020B0600000000000000" charset="-122"/>
              <a:sym typeface="+mn-ea"/>
            </a:endParaRPr>
          </a:p>
          <a:p>
            <a:r>
              <a:rPr lang="zh-CN" altLang="en-US" sz="1400">
                <a:latin typeface="思源黑体 Medium" panose="020B0600000000000000" charset="-122"/>
                <a:ea typeface="思源黑体 Medium" panose="020B0600000000000000" charset="-122"/>
                <a:sym typeface="+mn-ea"/>
              </a:rPr>
              <a:t>自然资源</a:t>
            </a:r>
            <a:r>
              <a:rPr lang="zh-CN" altLang="en-US" sz="1600">
                <a:solidFill>
                  <a:srgbClr val="486F6F"/>
                </a:solidFill>
                <a:latin typeface="思源黑体 Medium" panose="020B0600000000000000" charset="-122"/>
                <a:ea typeface="思源黑体 Medium" panose="020B0600000000000000" charset="-122"/>
                <a:sym typeface="+mn-ea"/>
              </a:rPr>
              <a:t>很丰富</a:t>
            </a:r>
            <a:endParaRPr lang="zh-CN" altLang="en-US" sz="1600">
              <a:solidFill>
                <a:srgbClr val="486F6F"/>
              </a:solidFill>
              <a:latin typeface="思源黑体 Medium" panose="020B0600000000000000" charset="-122"/>
              <a:ea typeface="思源黑体 Medium" panose="020B0600000000000000" charset="-122"/>
              <a:sym typeface="+mn-ea"/>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10</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0"/>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2.6</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线上问卷</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调查</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2"/>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9" name="图片 8" descr="1B8DF3EBDA131CAF4DD8786116EDB644"/>
          <p:cNvPicPr>
            <a:picLocks noChangeAspect="1"/>
          </p:cNvPicPr>
          <p:nvPr/>
        </p:nvPicPr>
        <p:blipFill>
          <a:blip r:embed="rId13"/>
          <a:srcRect t="40370" b="13148"/>
          <a:stretch>
            <a:fillRect/>
          </a:stretch>
        </p:blipFill>
        <p:spPr>
          <a:xfrm>
            <a:off x="4811395" y="916305"/>
            <a:ext cx="1689100" cy="1702435"/>
          </a:xfrm>
          <a:prstGeom prst="rect">
            <a:avLst/>
          </a:prstGeom>
        </p:spPr>
      </p:pic>
      <p:pic>
        <p:nvPicPr>
          <p:cNvPr id="10" name="图片 9" descr="835F7251E4CB95818F61B1C828E56890"/>
          <p:cNvPicPr>
            <a:picLocks noChangeAspect="1"/>
          </p:cNvPicPr>
          <p:nvPr/>
        </p:nvPicPr>
        <p:blipFill>
          <a:blip r:embed="rId14"/>
          <a:srcRect t="43694" b="10093"/>
          <a:stretch>
            <a:fillRect/>
          </a:stretch>
        </p:blipFill>
        <p:spPr>
          <a:xfrm>
            <a:off x="6979920" y="836930"/>
            <a:ext cx="1645285" cy="1786255"/>
          </a:xfrm>
          <a:prstGeom prst="rect">
            <a:avLst/>
          </a:prstGeom>
        </p:spPr>
      </p:pic>
      <p:sp>
        <p:nvSpPr>
          <p:cNvPr id="2" name="文本框 1"/>
          <p:cNvSpPr txBox="1"/>
          <p:nvPr/>
        </p:nvSpPr>
        <p:spPr>
          <a:xfrm>
            <a:off x="224790" y="1014730"/>
            <a:ext cx="4107815" cy="1852295"/>
          </a:xfrm>
          <a:prstGeom prst="rect">
            <a:avLst/>
          </a:prstGeom>
          <a:noFill/>
        </p:spPr>
        <p:txBody>
          <a:bodyPr wrap="square" rtlCol="0">
            <a:noAutofit/>
          </a:bodyPr>
          <a:p>
            <a:r>
              <a:rPr lang="zh-CN" altLang="en-US" sz="1400">
                <a:latin typeface="思源黑体 Regular" panose="020B0500000000000000" charset="-122"/>
                <a:ea typeface="思源黑体 Regular" panose="020B0500000000000000" charset="-122"/>
              </a:rPr>
              <a:t>除了老年人群体，七</a:t>
            </a:r>
            <a:r>
              <a:rPr lang="en-US" altLang="zh-CN" sz="1400">
                <a:latin typeface="思源黑体 Regular" panose="020B0500000000000000" charset="-122"/>
                <a:ea typeface="思源黑体 Regular" panose="020B0500000000000000" charset="-122"/>
              </a:rPr>
              <a:t>O</a:t>
            </a:r>
            <a:r>
              <a:rPr lang="zh-CN" altLang="en-US" sz="1400">
                <a:latin typeface="思源黑体 Regular" panose="020B0500000000000000" charset="-122"/>
                <a:ea typeface="思源黑体 Regular" panose="020B0500000000000000" charset="-122"/>
              </a:rPr>
              <a:t>一工厂黯淡的未来也是我们需要关注的重点。如何在保持此地原有经济结构的条件下引入新生劳动力，是我们进行设计时不可避免的问题。通分析过织补城市和共生理念的相关成功案例，我们采用线上问卷的方式，询问了全国</a:t>
            </a:r>
            <a:r>
              <a:rPr lang="en-US" altLang="zh-CN" sz="1400">
                <a:latin typeface="思源黑体 Regular" panose="020B0500000000000000" charset="-122"/>
                <a:ea typeface="思源黑体 Regular" panose="020B0500000000000000" charset="-122"/>
              </a:rPr>
              <a:t>80%</a:t>
            </a:r>
            <a:r>
              <a:rPr lang="zh-CN" altLang="en-US" sz="1400">
                <a:latin typeface="思源黑体 Regular" panose="020B0500000000000000" charset="-122"/>
                <a:ea typeface="思源黑体 Regular" panose="020B0500000000000000" charset="-122"/>
              </a:rPr>
              <a:t>省市不同年龄段的人，并从中提取出数据，用来构建七</a:t>
            </a:r>
            <a:r>
              <a:rPr lang="en-US" altLang="zh-CN" sz="1400">
                <a:latin typeface="思源黑体 Regular" panose="020B0500000000000000" charset="-122"/>
                <a:ea typeface="思源黑体 Regular" panose="020B0500000000000000" charset="-122"/>
              </a:rPr>
              <a:t>O</a:t>
            </a:r>
            <a:r>
              <a:rPr lang="zh-CN" altLang="en-US" sz="1400">
                <a:latin typeface="思源黑体 Regular" panose="020B0500000000000000" charset="-122"/>
                <a:ea typeface="思源黑体 Regular" panose="020B0500000000000000" charset="-122"/>
              </a:rPr>
              <a:t>一厂区的困境模型</a:t>
            </a:r>
            <a:r>
              <a:rPr lang="en-US" altLang="zh-CN" sz="1400">
                <a:latin typeface="思源黑体 Regular" panose="020B0500000000000000" charset="-122"/>
                <a:ea typeface="思源黑体 Regular" panose="020B0500000000000000" charset="-122"/>
              </a:rPr>
              <a:t>.</a:t>
            </a:r>
            <a:endParaRPr lang="en-US" altLang="zh-CN" sz="1400">
              <a:latin typeface="思源黑体 Regular" panose="020B0500000000000000" charset="-122"/>
              <a:ea typeface="思源黑体 Regular" panose="020B0500000000000000" charset="-122"/>
            </a:endParaRPr>
          </a:p>
        </p:txBody>
      </p:sp>
      <p:sp>
        <p:nvSpPr>
          <p:cNvPr id="6" name="矩形 5"/>
          <p:cNvSpPr/>
          <p:nvPr>
            <p:custDataLst>
              <p:tags r:id="rId15"/>
            </p:custDataLst>
          </p:nvPr>
        </p:nvSpPr>
        <p:spPr>
          <a:xfrm>
            <a:off x="224790" y="2719705"/>
            <a:ext cx="2622550" cy="35731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2" name="矩形 11"/>
          <p:cNvSpPr/>
          <p:nvPr>
            <p:custDataLst>
              <p:tags r:id="rId16"/>
            </p:custDataLst>
          </p:nvPr>
        </p:nvSpPr>
        <p:spPr>
          <a:xfrm>
            <a:off x="3243580" y="2719705"/>
            <a:ext cx="2622550" cy="35731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3" name="矩形 12"/>
          <p:cNvSpPr/>
          <p:nvPr>
            <p:custDataLst>
              <p:tags r:id="rId17"/>
            </p:custDataLst>
          </p:nvPr>
        </p:nvSpPr>
        <p:spPr>
          <a:xfrm>
            <a:off x="6262370" y="2719705"/>
            <a:ext cx="2622550" cy="35731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8" name="矩形 17"/>
          <p:cNvSpPr/>
          <p:nvPr>
            <p:custDataLst>
              <p:tags r:id="rId18"/>
            </p:custDataLst>
          </p:nvPr>
        </p:nvSpPr>
        <p:spPr>
          <a:xfrm>
            <a:off x="224790" y="901700"/>
            <a:ext cx="8660765" cy="171513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8" name="圆角矩形 57"/>
          <p:cNvSpPr/>
          <p:nvPr>
            <p:custDataLst>
              <p:tags r:id="rId19"/>
            </p:custDataLst>
          </p:nvPr>
        </p:nvSpPr>
        <p:spPr>
          <a:xfrm>
            <a:off x="53340" y="793115"/>
            <a:ext cx="182562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21" name="文本框 20"/>
          <p:cNvSpPr txBox="1"/>
          <p:nvPr>
            <p:custDataLst>
              <p:tags r:id="rId20"/>
            </p:custDataLst>
          </p:nvPr>
        </p:nvSpPr>
        <p:spPr>
          <a:xfrm>
            <a:off x="120015" y="821055"/>
            <a:ext cx="1605280" cy="257810"/>
          </a:xfrm>
          <a:prstGeom prst="rect">
            <a:avLst/>
          </a:prstGeom>
          <a:noFill/>
        </p:spPr>
        <p:txBody>
          <a:bodyPr wrap="square" rtlCol="0">
            <a:noAutofit/>
          </a:bodyPr>
          <a:p>
            <a:r>
              <a:rPr 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2.7.1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调研总结</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41" name="文本框 40"/>
          <p:cNvSpPr txBox="1"/>
          <p:nvPr>
            <p:custDataLst>
              <p:tags r:id="rId21"/>
            </p:custDataLst>
          </p:nvPr>
        </p:nvSpPr>
        <p:spPr>
          <a:xfrm>
            <a:off x="280035" y="2862580"/>
            <a:ext cx="2473960" cy="1322070"/>
          </a:xfrm>
          <a:prstGeom prst="rect">
            <a:avLst/>
          </a:prstGeom>
          <a:noFill/>
        </p:spPr>
        <p:txBody>
          <a:bodyPr wrap="square" rtlCol="0">
            <a:spAutoFit/>
          </a:bodyPr>
          <a:p>
            <a:r>
              <a:rPr lang="zh-CN" sz="1000">
                <a:latin typeface="思源黑体 CN" charset="0"/>
                <a:ea typeface="思源黑体 CN" charset="0"/>
                <a:cs typeface="思源黑体 CN" charset="0"/>
              </a:rPr>
              <a:t>在接受问卷调查的</a:t>
            </a:r>
            <a:r>
              <a:rPr lang="en-US" altLang="zh-CN" sz="1000">
                <a:latin typeface="思源黑体 CN" charset="0"/>
                <a:ea typeface="思源黑体 CN" charset="0"/>
                <a:cs typeface="思源黑体 CN" charset="0"/>
              </a:rPr>
              <a:t>73</a:t>
            </a:r>
            <a:r>
              <a:rPr lang="zh-CN" altLang="en-US" sz="1000">
                <a:latin typeface="思源黑体 CN" charset="0"/>
                <a:ea typeface="思源黑体 CN" charset="0"/>
                <a:cs typeface="思源黑体 CN" charset="0"/>
              </a:rPr>
              <a:t>名</a:t>
            </a:r>
            <a:r>
              <a:rPr lang="zh-CN" altLang="en-US" sz="1000" b="1">
                <a:solidFill>
                  <a:srgbClr val="4F6C6F"/>
                </a:solidFill>
                <a:latin typeface="思源黑体 CN" charset="0"/>
                <a:ea typeface="思源黑体 CN" charset="0"/>
                <a:cs typeface="思源黑体 CN" charset="0"/>
              </a:rPr>
              <a:t>青壮年中，有</a:t>
            </a:r>
            <a:r>
              <a:rPr lang="en-US" altLang="zh-CN" sz="1000" b="1">
                <a:solidFill>
                  <a:srgbClr val="4F6C6F"/>
                </a:solidFill>
                <a:latin typeface="思源黑体 CN" charset="0"/>
                <a:ea typeface="思源黑体 CN" charset="0"/>
                <a:cs typeface="思源黑体 CN" charset="0"/>
              </a:rPr>
              <a:t>32.88%</a:t>
            </a:r>
            <a:r>
              <a:rPr lang="zh-CN" altLang="en-US" sz="1000" b="1">
                <a:solidFill>
                  <a:srgbClr val="4F6C6F"/>
                </a:solidFill>
                <a:latin typeface="思源黑体 CN" charset="0"/>
                <a:ea typeface="思源黑体 CN" charset="0"/>
                <a:cs typeface="思源黑体 CN" charset="0"/>
              </a:rPr>
              <a:t>的青年</a:t>
            </a:r>
            <a:r>
              <a:rPr lang="zh-CN" altLang="en-US" sz="1000">
                <a:latin typeface="思源黑体 CN" charset="0"/>
                <a:ea typeface="思源黑体 CN" charset="0"/>
                <a:cs typeface="思源黑体 CN" charset="0"/>
              </a:rPr>
              <a:t>从来没有参加过</a:t>
            </a:r>
            <a:r>
              <a:rPr lang="zh-CN" altLang="en-US" sz="1000">
                <a:latin typeface="思源黑体 CN" charset="0"/>
                <a:ea typeface="思源黑体 CN" charset="0"/>
                <a:cs typeface="思源黑体 CN" charset="0"/>
              </a:rPr>
              <a:t>工业旅行，</a:t>
            </a:r>
            <a:endParaRPr lang="zh-CN" altLang="en-US" sz="1000">
              <a:latin typeface="思源黑体 CN" charset="0"/>
              <a:ea typeface="思源黑体 CN" charset="0"/>
              <a:cs typeface="思源黑体 CN" charset="0"/>
            </a:endParaRPr>
          </a:p>
          <a:p>
            <a:r>
              <a:rPr lang="en-US" altLang="zh-CN" sz="1000">
                <a:latin typeface="思源黑体 CN" charset="0"/>
                <a:ea typeface="思源黑体 CN" charset="0"/>
                <a:cs typeface="思源黑体 CN" charset="0"/>
              </a:rPr>
              <a:t>12.33%</a:t>
            </a:r>
            <a:r>
              <a:rPr lang="zh-CN" altLang="en-US" sz="1000">
                <a:latin typeface="思源黑体 CN" charset="0"/>
                <a:ea typeface="思源黑体 CN" charset="0"/>
                <a:cs typeface="思源黑体 CN" charset="0"/>
              </a:rPr>
              <a:t>的</a:t>
            </a:r>
            <a:r>
              <a:rPr lang="zh-CN" altLang="en-US" sz="1000">
                <a:latin typeface="思源黑体 CN" charset="0"/>
                <a:ea typeface="思源黑体 CN" charset="0"/>
                <a:cs typeface="思源黑体 CN" charset="0"/>
                <a:sym typeface="+mn-ea"/>
              </a:rPr>
              <a:t>青年</a:t>
            </a:r>
            <a:r>
              <a:rPr lang="zh-CN" altLang="en-US" sz="1000" b="1">
                <a:solidFill>
                  <a:srgbClr val="4F6C6F"/>
                </a:solidFill>
                <a:latin typeface="思源黑体 CN" charset="0"/>
                <a:ea typeface="思源黑体 CN" charset="0"/>
                <a:cs typeface="思源黑体 CN" charset="0"/>
              </a:rPr>
              <a:t>经常参加</a:t>
            </a:r>
            <a:r>
              <a:rPr lang="zh-CN" altLang="en-US" sz="1000">
                <a:latin typeface="思源黑体 CN" charset="0"/>
                <a:ea typeface="思源黑体 CN" charset="0"/>
                <a:cs typeface="思源黑体 CN" charset="0"/>
              </a:rPr>
              <a:t>工业旅行，</a:t>
            </a:r>
            <a:r>
              <a:rPr lang="en-US" altLang="zh-CN" sz="1000">
                <a:latin typeface="思源黑体 CN" charset="0"/>
                <a:ea typeface="思源黑体 CN" charset="0"/>
                <a:cs typeface="思源黑体 CN" charset="0"/>
              </a:rPr>
              <a:t>54.79%</a:t>
            </a:r>
            <a:r>
              <a:rPr lang="zh-CN" altLang="en-US" sz="1000">
                <a:latin typeface="思源黑体 CN" charset="0"/>
                <a:ea typeface="思源黑体 CN" charset="0"/>
                <a:cs typeface="思源黑体 CN" charset="0"/>
              </a:rPr>
              <a:t>的</a:t>
            </a:r>
            <a:r>
              <a:rPr lang="zh-CN" altLang="en-US" sz="1000">
                <a:latin typeface="思源黑体 CN" charset="0"/>
                <a:ea typeface="思源黑体 CN" charset="0"/>
                <a:cs typeface="思源黑体 CN" charset="0"/>
                <a:sym typeface="+mn-ea"/>
              </a:rPr>
              <a:t>青年</a:t>
            </a:r>
            <a:r>
              <a:rPr lang="zh-CN" altLang="en-US" sz="1000" b="1">
                <a:solidFill>
                  <a:srgbClr val="4F6C6F"/>
                </a:solidFill>
                <a:latin typeface="思源黑体 CN" charset="0"/>
                <a:ea typeface="思源黑体 CN" charset="0"/>
                <a:cs typeface="思源黑体 CN" charset="0"/>
              </a:rPr>
              <a:t>参加过</a:t>
            </a:r>
            <a:r>
              <a:rPr lang="zh-CN" altLang="en-US" sz="1000">
                <a:latin typeface="思源黑体 CN" charset="0"/>
                <a:ea typeface="思源黑体 CN" charset="0"/>
                <a:cs typeface="思源黑体 CN" charset="0"/>
              </a:rPr>
              <a:t>工业旅行。而导致这些人没有参加过工业旅行的原因大多是没</a:t>
            </a:r>
            <a:r>
              <a:rPr lang="zh-CN" altLang="en-US" sz="1000" b="1">
                <a:solidFill>
                  <a:srgbClr val="4F6C6F"/>
                </a:solidFill>
                <a:latin typeface="思源黑体 CN" charset="0"/>
                <a:ea typeface="思源黑体 CN" charset="0"/>
                <a:cs typeface="思源黑体 CN" charset="0"/>
              </a:rPr>
              <a:t>有足够的了解</a:t>
            </a:r>
            <a:r>
              <a:rPr lang="zh-CN" altLang="en-US" sz="1000">
                <a:latin typeface="思源黑体 CN" charset="0"/>
                <a:ea typeface="思源黑体 CN" charset="0"/>
                <a:cs typeface="思源黑体 CN" charset="0"/>
              </a:rPr>
              <a:t>，而参加了工业旅行的人大多是出于</a:t>
            </a:r>
            <a:r>
              <a:rPr lang="zh-CN" altLang="en-US" sz="1000" b="1">
                <a:solidFill>
                  <a:srgbClr val="4F6C6F"/>
                </a:solidFill>
                <a:latin typeface="思源黑体 CN" charset="0"/>
                <a:ea typeface="思源黑体 CN" charset="0"/>
                <a:cs typeface="思源黑体 CN" charset="0"/>
              </a:rPr>
              <a:t>游览观光</a:t>
            </a:r>
            <a:r>
              <a:rPr lang="zh-CN" altLang="en-US" sz="1000">
                <a:latin typeface="思源黑体 CN" charset="0"/>
                <a:ea typeface="思源黑体 CN" charset="0"/>
                <a:cs typeface="思源黑体 CN" charset="0"/>
              </a:rPr>
              <a:t>和</a:t>
            </a:r>
            <a:r>
              <a:rPr lang="zh-CN" altLang="en-US" sz="1000" b="1">
                <a:solidFill>
                  <a:srgbClr val="4F6C6F"/>
                </a:solidFill>
                <a:latin typeface="思源黑体 CN" charset="0"/>
                <a:ea typeface="思源黑体 CN" charset="0"/>
                <a:cs typeface="思源黑体 CN" charset="0"/>
                <a:sym typeface="+mn-ea"/>
              </a:rPr>
              <a:t>学校或单位组织的教育活动</a:t>
            </a:r>
            <a:endParaRPr lang="zh-CN" altLang="en-US" sz="1000" b="1">
              <a:solidFill>
                <a:srgbClr val="4F6C6F"/>
              </a:solidFill>
              <a:latin typeface="思源黑体 CN" charset="0"/>
              <a:ea typeface="思源黑体 CN" charset="0"/>
              <a:cs typeface="思源黑体 CN" charset="0"/>
              <a:sym typeface="+mn-ea"/>
            </a:endParaRPr>
          </a:p>
        </p:txBody>
      </p:sp>
      <p:pic>
        <p:nvPicPr>
          <p:cNvPr id="23" name="图片 22" descr="EFFAE744D6FA5FACF8890028B1EDAA2C"/>
          <p:cNvPicPr>
            <a:picLocks noChangeAspect="1"/>
          </p:cNvPicPr>
          <p:nvPr>
            <p:custDataLst>
              <p:tags r:id="rId22"/>
            </p:custDataLst>
          </p:nvPr>
        </p:nvPicPr>
        <p:blipFill>
          <a:blip r:embed="rId23"/>
          <a:srcRect l="5465" t="22646" r="11257" b="29103"/>
          <a:stretch>
            <a:fillRect/>
          </a:stretch>
        </p:blipFill>
        <p:spPr>
          <a:xfrm>
            <a:off x="224790" y="5198745"/>
            <a:ext cx="2529205" cy="1018540"/>
          </a:xfrm>
          <a:prstGeom prst="rect">
            <a:avLst/>
          </a:prstGeom>
        </p:spPr>
      </p:pic>
      <p:pic>
        <p:nvPicPr>
          <p:cNvPr id="26" name="图片 25" descr="755F16BB2F33011F1C579AD8A5F9DAEF"/>
          <p:cNvPicPr>
            <a:picLocks noChangeAspect="1"/>
          </p:cNvPicPr>
          <p:nvPr>
            <p:custDataLst>
              <p:tags r:id="rId24"/>
            </p:custDataLst>
          </p:nvPr>
        </p:nvPicPr>
        <p:blipFill>
          <a:blip r:embed="rId25"/>
          <a:srcRect l="7764" t="32251" r="12049" b="22367"/>
          <a:stretch>
            <a:fillRect/>
          </a:stretch>
        </p:blipFill>
        <p:spPr>
          <a:xfrm>
            <a:off x="299085" y="4230370"/>
            <a:ext cx="2473960" cy="973455"/>
          </a:xfrm>
          <a:prstGeom prst="rect">
            <a:avLst/>
          </a:prstGeom>
        </p:spPr>
      </p:pic>
      <p:sp>
        <p:nvSpPr>
          <p:cNvPr id="27" name="文本框 26"/>
          <p:cNvSpPr txBox="1"/>
          <p:nvPr>
            <p:custDataLst>
              <p:tags r:id="rId26"/>
            </p:custDataLst>
          </p:nvPr>
        </p:nvSpPr>
        <p:spPr>
          <a:xfrm>
            <a:off x="3335020" y="2862580"/>
            <a:ext cx="2473960" cy="1322070"/>
          </a:xfrm>
          <a:prstGeom prst="rect">
            <a:avLst/>
          </a:prstGeom>
          <a:noFill/>
        </p:spPr>
        <p:txBody>
          <a:bodyPr wrap="square" rtlCol="0">
            <a:spAutoFit/>
          </a:bodyPr>
          <a:p>
            <a:r>
              <a:rPr lang="zh-CN" altLang="en-US" sz="1000">
                <a:solidFill>
                  <a:schemeClr val="tx1"/>
                </a:solidFill>
                <a:latin typeface="思源黑体 CN" charset="0"/>
                <a:ea typeface="思源黑体 CN" charset="0"/>
                <a:cs typeface="思源黑体 CN" charset="0"/>
                <a:sym typeface="+mn-ea"/>
              </a:rPr>
              <a:t>对于在家乡展开工业园区旅游的看法上，绝大部分人是</a:t>
            </a:r>
            <a:r>
              <a:rPr lang="zh-CN" altLang="en-US" sz="1000" b="1">
                <a:solidFill>
                  <a:srgbClr val="486F6F"/>
                </a:solidFill>
                <a:latin typeface="思源黑体 CN" charset="0"/>
                <a:ea typeface="思源黑体 CN" charset="0"/>
                <a:cs typeface="思源黑体 CN" charset="0"/>
                <a:sym typeface="+mn-ea"/>
              </a:rPr>
              <a:t>抱有兴趣</a:t>
            </a:r>
            <a:r>
              <a:rPr lang="zh-CN" altLang="en-US" sz="1000">
                <a:solidFill>
                  <a:schemeClr val="tx1"/>
                </a:solidFill>
                <a:latin typeface="思源黑体 CN" charset="0"/>
                <a:ea typeface="思源黑体 CN" charset="0"/>
                <a:cs typeface="思源黑体 CN" charset="0"/>
                <a:sym typeface="+mn-ea"/>
              </a:rPr>
              <a:t>，但也有人认为工业园区并不具有作为旅游景点的价值。若是建立工业园区，</a:t>
            </a:r>
            <a:r>
              <a:rPr lang="zh-CN" altLang="en-US" sz="1000" b="1">
                <a:solidFill>
                  <a:srgbClr val="486F6F"/>
                </a:solidFill>
                <a:latin typeface="思源黑体 CN" charset="0"/>
                <a:ea typeface="思源黑体 CN" charset="0"/>
                <a:cs typeface="思源黑体 CN" charset="0"/>
                <a:sym typeface="+mn-ea"/>
              </a:rPr>
              <a:t>知识性</a:t>
            </a:r>
            <a:r>
              <a:rPr lang="zh-CN" altLang="en-US" sz="1000">
                <a:solidFill>
                  <a:schemeClr val="tx1"/>
                </a:solidFill>
                <a:latin typeface="思源黑体 CN" charset="0"/>
                <a:ea typeface="思源黑体 CN" charset="0"/>
                <a:cs typeface="思源黑体 CN" charset="0"/>
                <a:sym typeface="+mn-ea"/>
              </a:rPr>
              <a:t>和</a:t>
            </a:r>
            <a:r>
              <a:rPr lang="zh-CN" altLang="en-US" sz="1000" b="1">
                <a:solidFill>
                  <a:srgbClr val="486F6F"/>
                </a:solidFill>
                <a:latin typeface="思源黑体 CN" charset="0"/>
                <a:ea typeface="思源黑体 CN" charset="0"/>
                <a:cs typeface="思源黑体 CN" charset="0"/>
                <a:sym typeface="+mn-ea"/>
              </a:rPr>
              <a:t>舒适性</a:t>
            </a:r>
            <a:r>
              <a:rPr lang="zh-CN" altLang="en-US" sz="1000">
                <a:solidFill>
                  <a:schemeClr val="tx1"/>
                </a:solidFill>
                <a:latin typeface="思源黑体 CN" charset="0"/>
                <a:ea typeface="思源黑体 CN" charset="0"/>
                <a:cs typeface="思源黑体 CN" charset="0"/>
                <a:sym typeface="+mn-ea"/>
              </a:rPr>
              <a:t>会成为吸引游客的重要因素，</a:t>
            </a:r>
            <a:r>
              <a:rPr lang="zh-CN" altLang="en-US" sz="1000" b="1">
                <a:solidFill>
                  <a:srgbClr val="486F6F"/>
                </a:solidFill>
                <a:latin typeface="思源黑体 CN" charset="0"/>
                <a:ea typeface="思源黑体 CN" charset="0"/>
                <a:cs typeface="思源黑体 CN" charset="0"/>
                <a:sym typeface="+mn-ea"/>
              </a:rPr>
              <a:t>娱乐性</a:t>
            </a:r>
            <a:r>
              <a:rPr lang="zh-CN" altLang="en-US" sz="1000">
                <a:solidFill>
                  <a:schemeClr val="tx1"/>
                </a:solidFill>
                <a:latin typeface="思源黑体 CN" charset="0"/>
                <a:ea typeface="思源黑体 CN" charset="0"/>
                <a:cs typeface="思源黑体 CN" charset="0"/>
                <a:sym typeface="+mn-ea"/>
              </a:rPr>
              <a:t>和</a:t>
            </a:r>
            <a:r>
              <a:rPr lang="zh-CN" altLang="en-US" sz="1000" b="1">
                <a:solidFill>
                  <a:srgbClr val="486F6F"/>
                </a:solidFill>
                <a:latin typeface="思源黑体 CN" charset="0"/>
                <a:ea typeface="思源黑体 CN" charset="0"/>
                <a:cs typeface="思源黑体 CN" charset="0"/>
                <a:sym typeface="+mn-ea"/>
              </a:rPr>
              <a:t>美观性</a:t>
            </a:r>
            <a:r>
              <a:rPr lang="zh-CN" altLang="en-US" sz="1000">
                <a:solidFill>
                  <a:schemeClr val="tx1"/>
                </a:solidFill>
                <a:latin typeface="思源黑体 CN" charset="0"/>
                <a:ea typeface="思源黑体 CN" charset="0"/>
                <a:cs typeface="思源黑体 CN" charset="0"/>
                <a:sym typeface="+mn-ea"/>
              </a:rPr>
              <a:t>在某些角度也不能忽视。对于游览项目，</a:t>
            </a:r>
            <a:r>
              <a:rPr lang="zh-CN" altLang="en-US" sz="1000" b="1">
                <a:solidFill>
                  <a:srgbClr val="486F6F"/>
                </a:solidFill>
                <a:latin typeface="思源黑体 CN" charset="0"/>
                <a:ea typeface="思源黑体 CN" charset="0"/>
                <a:cs typeface="思源黑体 CN" charset="0"/>
                <a:sym typeface="+mn-ea"/>
              </a:rPr>
              <a:t>体验互动</a:t>
            </a:r>
            <a:r>
              <a:rPr lang="zh-CN" altLang="en-US" sz="1000">
                <a:solidFill>
                  <a:schemeClr val="tx1"/>
                </a:solidFill>
                <a:latin typeface="思源黑体 CN" charset="0"/>
                <a:ea typeface="思源黑体 CN" charset="0"/>
                <a:cs typeface="思源黑体 CN" charset="0"/>
                <a:sym typeface="+mn-ea"/>
              </a:rPr>
              <a:t>和</a:t>
            </a:r>
            <a:r>
              <a:rPr lang="zh-CN" altLang="en-US" sz="1000" b="1">
                <a:solidFill>
                  <a:srgbClr val="486F6F"/>
                </a:solidFill>
                <a:latin typeface="思源黑体 CN" charset="0"/>
                <a:ea typeface="思源黑体 CN" charset="0"/>
                <a:cs typeface="思源黑体 CN" charset="0"/>
                <a:sym typeface="+mn-ea"/>
              </a:rPr>
              <a:t>休闲娱乐</a:t>
            </a:r>
            <a:r>
              <a:rPr lang="zh-CN" altLang="en-US" sz="1000">
                <a:solidFill>
                  <a:schemeClr val="tx1"/>
                </a:solidFill>
                <a:latin typeface="思源黑体 CN" charset="0"/>
                <a:ea typeface="思源黑体 CN" charset="0"/>
                <a:cs typeface="思源黑体 CN" charset="0"/>
                <a:sym typeface="+mn-ea"/>
              </a:rPr>
              <a:t>应该成为我们重点关注的</a:t>
            </a:r>
            <a:r>
              <a:rPr lang="zh-CN" altLang="en-US" sz="1000">
                <a:solidFill>
                  <a:schemeClr val="tx1"/>
                </a:solidFill>
                <a:latin typeface="思源黑体 CN" charset="0"/>
                <a:ea typeface="思源黑体 CN" charset="0"/>
                <a:cs typeface="思源黑体 CN" charset="0"/>
                <a:sym typeface="+mn-ea"/>
              </a:rPr>
              <a:t>因素。</a:t>
            </a:r>
            <a:endParaRPr lang="zh-CN" altLang="en-US" sz="1000">
              <a:solidFill>
                <a:schemeClr val="tx1"/>
              </a:solidFill>
              <a:latin typeface="思源黑体 CN" charset="0"/>
              <a:ea typeface="思源黑体 CN" charset="0"/>
              <a:cs typeface="思源黑体 CN" charset="0"/>
              <a:sym typeface="+mn-ea"/>
            </a:endParaRPr>
          </a:p>
        </p:txBody>
      </p:sp>
      <p:pic>
        <p:nvPicPr>
          <p:cNvPr id="28" name="图片 27" descr="B5EE17B5EB8501E871E698C223DA2082"/>
          <p:cNvPicPr>
            <a:picLocks noChangeAspect="1"/>
          </p:cNvPicPr>
          <p:nvPr>
            <p:custDataLst>
              <p:tags r:id="rId27"/>
            </p:custDataLst>
          </p:nvPr>
        </p:nvPicPr>
        <p:blipFill>
          <a:blip r:embed="rId28"/>
          <a:srcRect l="21111" t="24076" r="24701" b="22646"/>
          <a:stretch>
            <a:fillRect/>
          </a:stretch>
        </p:blipFill>
        <p:spPr>
          <a:xfrm>
            <a:off x="3335020" y="4184650"/>
            <a:ext cx="1342390" cy="917575"/>
          </a:xfrm>
          <a:prstGeom prst="rect">
            <a:avLst/>
          </a:prstGeom>
        </p:spPr>
      </p:pic>
      <p:pic>
        <p:nvPicPr>
          <p:cNvPr id="29" name="图片 28" descr="C14E48BBF1BD0C3B4545F90FA8BD7ABA"/>
          <p:cNvPicPr>
            <a:picLocks noChangeAspect="1"/>
          </p:cNvPicPr>
          <p:nvPr>
            <p:custDataLst>
              <p:tags r:id="rId29"/>
            </p:custDataLst>
          </p:nvPr>
        </p:nvPicPr>
        <p:blipFill>
          <a:blip r:embed="rId30"/>
          <a:srcRect l="8764" t="17060" r="15243" b="18059"/>
          <a:stretch>
            <a:fillRect/>
          </a:stretch>
        </p:blipFill>
        <p:spPr>
          <a:xfrm>
            <a:off x="3552190" y="5036185"/>
            <a:ext cx="2005330" cy="1189990"/>
          </a:xfrm>
          <a:prstGeom prst="rect">
            <a:avLst/>
          </a:prstGeom>
        </p:spPr>
      </p:pic>
      <p:pic>
        <p:nvPicPr>
          <p:cNvPr id="30" name="图片 29" descr="AD340C0B9536752EF1C6645A321F837F"/>
          <p:cNvPicPr>
            <a:picLocks noChangeAspect="1"/>
          </p:cNvPicPr>
          <p:nvPr>
            <p:custDataLst>
              <p:tags r:id="rId31"/>
            </p:custDataLst>
          </p:nvPr>
        </p:nvPicPr>
        <p:blipFill>
          <a:blip r:embed="rId32"/>
          <a:srcRect l="14944" t="18199" r="27493" b="22796"/>
          <a:stretch>
            <a:fillRect/>
          </a:stretch>
        </p:blipFill>
        <p:spPr>
          <a:xfrm>
            <a:off x="4562475" y="4120515"/>
            <a:ext cx="1246505" cy="888365"/>
          </a:xfrm>
          <a:prstGeom prst="rect">
            <a:avLst/>
          </a:prstGeom>
        </p:spPr>
      </p:pic>
      <p:sp>
        <p:nvSpPr>
          <p:cNvPr id="31" name="文本框 30"/>
          <p:cNvSpPr txBox="1"/>
          <p:nvPr>
            <p:custDataLst>
              <p:tags r:id="rId33"/>
            </p:custDataLst>
          </p:nvPr>
        </p:nvSpPr>
        <p:spPr>
          <a:xfrm>
            <a:off x="6336665" y="2809875"/>
            <a:ext cx="2473960" cy="1322070"/>
          </a:xfrm>
          <a:prstGeom prst="rect">
            <a:avLst/>
          </a:prstGeom>
          <a:noFill/>
        </p:spPr>
        <p:txBody>
          <a:bodyPr wrap="square" rtlCol="0">
            <a:spAutoFit/>
          </a:bodyPr>
          <a:p>
            <a:r>
              <a:rPr lang="zh-CN" altLang="en-US" sz="1000">
                <a:solidFill>
                  <a:schemeClr val="tx1"/>
                </a:solidFill>
                <a:latin typeface="思源黑体 CN" charset="0"/>
                <a:ea typeface="思源黑体 CN" charset="0"/>
                <a:cs typeface="思源黑体 CN" charset="0"/>
                <a:sym typeface="+mn-ea"/>
              </a:rPr>
              <a:t>对于绝大多数人来说，工业区可以改造为工业园区，但也有</a:t>
            </a:r>
            <a:r>
              <a:rPr lang="en-US" altLang="zh-CN" sz="1000">
                <a:solidFill>
                  <a:schemeClr val="tx1"/>
                </a:solidFill>
                <a:latin typeface="思源黑体 CN" charset="0"/>
                <a:ea typeface="思源黑体 CN" charset="0"/>
                <a:cs typeface="思源黑体 CN" charset="0"/>
                <a:sym typeface="+mn-ea"/>
              </a:rPr>
              <a:t>9.59%</a:t>
            </a:r>
            <a:r>
              <a:rPr lang="zh-CN" altLang="en-US" sz="1000">
                <a:solidFill>
                  <a:schemeClr val="tx1"/>
                </a:solidFill>
                <a:latin typeface="思源黑体 CN" charset="0"/>
                <a:ea typeface="思源黑体 CN" charset="0"/>
                <a:cs typeface="思源黑体 CN" charset="0"/>
                <a:sym typeface="+mn-ea"/>
              </a:rPr>
              <a:t>的人不赞同这个观点。工业园区</a:t>
            </a:r>
            <a:r>
              <a:rPr lang="zh-CN" altLang="en-US" sz="1000" b="1">
                <a:solidFill>
                  <a:srgbClr val="486F6F"/>
                </a:solidFill>
                <a:latin typeface="思源黑体 CN" charset="0"/>
                <a:ea typeface="思源黑体 CN" charset="0"/>
                <a:cs typeface="思源黑体 CN" charset="0"/>
                <a:sym typeface="+mn-ea"/>
              </a:rPr>
              <a:t>缺少和游客间的互动</a:t>
            </a:r>
            <a:r>
              <a:rPr lang="zh-CN" altLang="en-US" sz="1000">
                <a:solidFill>
                  <a:schemeClr val="tx1"/>
                </a:solidFill>
                <a:latin typeface="思源黑体 CN" charset="0"/>
                <a:ea typeface="思源黑体 CN" charset="0"/>
                <a:cs typeface="思源黑体 CN" charset="0"/>
                <a:sym typeface="+mn-ea"/>
              </a:rPr>
              <a:t>和</a:t>
            </a:r>
            <a:r>
              <a:rPr lang="zh-CN" altLang="en-US" sz="1000" b="1">
                <a:solidFill>
                  <a:srgbClr val="486F6F"/>
                </a:solidFill>
                <a:latin typeface="思源黑体 CN" charset="0"/>
                <a:ea typeface="思源黑体 CN" charset="0"/>
                <a:cs typeface="思源黑体 CN" charset="0"/>
                <a:sym typeface="+mn-ea"/>
              </a:rPr>
              <a:t>工业园区常常路程遥远</a:t>
            </a:r>
            <a:r>
              <a:rPr lang="zh-CN" altLang="en-US" sz="1000">
                <a:solidFill>
                  <a:schemeClr val="tx1"/>
                </a:solidFill>
                <a:latin typeface="思源黑体 CN" charset="0"/>
                <a:ea typeface="思源黑体 CN" charset="0"/>
                <a:cs typeface="思源黑体 CN" charset="0"/>
                <a:sym typeface="+mn-ea"/>
              </a:rPr>
              <a:t>成为了阻碍游客前来的重要问题。但工业园区也拥有都属于自己的魅力。如</a:t>
            </a:r>
            <a:r>
              <a:rPr lang="zh-CN" altLang="en-US" sz="1000" b="1">
                <a:solidFill>
                  <a:srgbClr val="486F6F"/>
                </a:solidFill>
                <a:latin typeface="思源黑体 CN" charset="0"/>
                <a:ea typeface="思源黑体 CN" charset="0"/>
                <a:cs typeface="思源黑体 CN" charset="0"/>
                <a:sym typeface="+mn-ea"/>
              </a:rPr>
              <a:t>特色工业历史、文化展示</a:t>
            </a:r>
            <a:r>
              <a:rPr lang="zh-CN" altLang="en-US" sz="1000">
                <a:solidFill>
                  <a:schemeClr val="tx1"/>
                </a:solidFill>
                <a:latin typeface="思源黑体 CN" charset="0"/>
                <a:ea typeface="思源黑体 CN" charset="0"/>
                <a:cs typeface="思源黑体 CN" charset="0"/>
                <a:sym typeface="+mn-ea"/>
              </a:rPr>
              <a:t>和</a:t>
            </a:r>
            <a:r>
              <a:rPr lang="zh-CN" altLang="en-US" sz="1000" b="1">
                <a:solidFill>
                  <a:srgbClr val="486F6F"/>
                </a:solidFill>
                <a:latin typeface="思源黑体 CN" charset="0"/>
                <a:ea typeface="思源黑体 CN" charset="0"/>
                <a:cs typeface="思源黑体 CN" charset="0"/>
                <a:sym typeface="+mn-ea"/>
              </a:rPr>
              <a:t>充满沧桑感的历史建筑</a:t>
            </a:r>
            <a:r>
              <a:rPr lang="zh-CN" altLang="en-US" sz="1000">
                <a:solidFill>
                  <a:schemeClr val="tx1"/>
                </a:solidFill>
                <a:latin typeface="思源黑体 CN" charset="0"/>
                <a:ea typeface="思源黑体 CN" charset="0"/>
                <a:cs typeface="思源黑体 CN" charset="0"/>
                <a:sym typeface="+mn-ea"/>
              </a:rPr>
              <a:t>都将成为吸引游客前来的</a:t>
            </a:r>
            <a:r>
              <a:rPr lang="zh-CN" altLang="en-US" sz="1000">
                <a:solidFill>
                  <a:schemeClr val="tx1"/>
                </a:solidFill>
                <a:latin typeface="思源黑体 CN" charset="0"/>
                <a:ea typeface="思源黑体 CN" charset="0"/>
                <a:cs typeface="思源黑体 CN" charset="0"/>
                <a:sym typeface="+mn-ea"/>
              </a:rPr>
              <a:t>项目。</a:t>
            </a:r>
            <a:endParaRPr lang="zh-CN" altLang="en-US" sz="1000">
              <a:solidFill>
                <a:schemeClr val="tx1"/>
              </a:solidFill>
              <a:latin typeface="思源黑体 CN" charset="0"/>
              <a:ea typeface="思源黑体 CN" charset="0"/>
              <a:cs typeface="思源黑体 CN" charset="0"/>
              <a:sym typeface="+mn-ea"/>
            </a:endParaRPr>
          </a:p>
        </p:txBody>
      </p:sp>
      <p:pic>
        <p:nvPicPr>
          <p:cNvPr id="32" name="图片 31" descr="A1DF799FE211E0AEEA2BDC3C401E2094"/>
          <p:cNvPicPr>
            <a:picLocks noChangeAspect="1"/>
          </p:cNvPicPr>
          <p:nvPr>
            <p:custDataLst>
              <p:tags r:id="rId34"/>
            </p:custDataLst>
          </p:nvPr>
        </p:nvPicPr>
        <p:blipFill>
          <a:blip r:embed="rId35"/>
          <a:srcRect l="6020" t="34208" b="16643"/>
          <a:stretch>
            <a:fillRect/>
          </a:stretch>
        </p:blipFill>
        <p:spPr>
          <a:xfrm>
            <a:off x="6355715" y="4130675"/>
            <a:ext cx="2423795" cy="942975"/>
          </a:xfrm>
          <a:prstGeom prst="rect">
            <a:avLst/>
          </a:prstGeom>
        </p:spPr>
      </p:pic>
      <p:pic>
        <p:nvPicPr>
          <p:cNvPr id="33" name="图片 32" descr="EE95A5BDDD3B9FA9FDD906F5A20EBC25"/>
          <p:cNvPicPr>
            <a:picLocks noChangeAspect="1"/>
          </p:cNvPicPr>
          <p:nvPr>
            <p:custDataLst>
              <p:tags r:id="rId36"/>
            </p:custDataLst>
          </p:nvPr>
        </p:nvPicPr>
        <p:blipFill>
          <a:blip r:embed="rId37"/>
          <a:srcRect t="27953" b="18919"/>
          <a:stretch>
            <a:fillRect/>
          </a:stretch>
        </p:blipFill>
        <p:spPr>
          <a:xfrm>
            <a:off x="6355715" y="5198745"/>
            <a:ext cx="2452370" cy="939800"/>
          </a:xfrm>
          <a:prstGeom prst="rect">
            <a:avLst/>
          </a:prstGeom>
        </p:spPr>
      </p:pic>
    </p:spTree>
    <p:custDataLst>
      <p:tags r:id="rId3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11</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0"/>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7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线上问卷</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调查</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2"/>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7" name="图片 6" descr="8C22B0226EDA0C3576CF8C56BB719D16"/>
          <p:cNvPicPr>
            <a:picLocks noChangeAspect="1"/>
          </p:cNvPicPr>
          <p:nvPr/>
        </p:nvPicPr>
        <p:blipFill>
          <a:blip r:embed="rId13"/>
          <a:srcRect t="31074" b="22046"/>
          <a:stretch>
            <a:fillRect/>
          </a:stretch>
        </p:blipFill>
        <p:spPr>
          <a:xfrm>
            <a:off x="5052695" y="864870"/>
            <a:ext cx="1723390" cy="1750695"/>
          </a:xfrm>
          <a:prstGeom prst="rect">
            <a:avLst/>
          </a:prstGeom>
        </p:spPr>
      </p:pic>
      <p:pic>
        <p:nvPicPr>
          <p:cNvPr id="8" name="图片 7" descr="A5EA8C5228EB05DDE74CB5D33DFD6B15"/>
          <p:cNvPicPr>
            <a:picLocks noChangeAspect="1"/>
          </p:cNvPicPr>
          <p:nvPr/>
        </p:nvPicPr>
        <p:blipFill>
          <a:blip r:embed="rId14"/>
          <a:srcRect t="36926" b="16194"/>
          <a:stretch>
            <a:fillRect/>
          </a:stretch>
        </p:blipFill>
        <p:spPr>
          <a:xfrm>
            <a:off x="7223760" y="921385"/>
            <a:ext cx="1661160" cy="1687830"/>
          </a:xfrm>
          <a:prstGeom prst="rect">
            <a:avLst/>
          </a:prstGeom>
        </p:spPr>
      </p:pic>
      <p:sp>
        <p:nvSpPr>
          <p:cNvPr id="2" name="文本框 1"/>
          <p:cNvSpPr txBox="1"/>
          <p:nvPr/>
        </p:nvSpPr>
        <p:spPr>
          <a:xfrm>
            <a:off x="280035" y="1111885"/>
            <a:ext cx="4107815" cy="1341120"/>
          </a:xfrm>
          <a:prstGeom prst="rect">
            <a:avLst/>
          </a:prstGeom>
          <a:noFill/>
        </p:spPr>
        <p:txBody>
          <a:bodyPr wrap="square" rtlCol="0">
            <a:noAutofit/>
          </a:bodyPr>
          <a:p>
            <a:r>
              <a:rPr lang="zh-CN" altLang="en-US" sz="1400">
                <a:latin typeface="思源黑体 Regular" panose="020B0500000000000000" charset="-122"/>
                <a:ea typeface="思源黑体 Regular" panose="020B0500000000000000" charset="-122"/>
              </a:rPr>
              <a:t>通过网络调研、资料查询和实地调研等多种研究方法可分析出，绝大多数年轻人对工业旅游园区和工业生产方式更感兴趣，部分年轻人认为应该转变工厂生产方向，调整产业结构。针对这方面的数据并结合网页调研后，我们整理出了二次调研问卷，为七</a:t>
            </a:r>
            <a:r>
              <a:rPr lang="en-US" altLang="zh-CN" sz="1400">
                <a:latin typeface="思源黑体 Regular" panose="020B0500000000000000" charset="-122"/>
                <a:ea typeface="思源黑体 Regular" panose="020B0500000000000000" charset="-122"/>
              </a:rPr>
              <a:t>O</a:t>
            </a:r>
            <a:r>
              <a:rPr lang="zh-CN" altLang="en-US" sz="1400">
                <a:latin typeface="思源黑体 Regular" panose="020B0500000000000000" charset="-122"/>
                <a:ea typeface="思源黑体 Regular" panose="020B0500000000000000" charset="-122"/>
              </a:rPr>
              <a:t>一工厂未来方向做出更详细的</a:t>
            </a:r>
            <a:r>
              <a:rPr lang="zh-CN" altLang="en-US" sz="1400">
                <a:latin typeface="思源黑体 Regular" panose="020B0500000000000000" charset="-122"/>
                <a:ea typeface="思源黑体 Regular" panose="020B0500000000000000" charset="-122"/>
              </a:rPr>
              <a:t>调研。</a:t>
            </a:r>
            <a:endParaRPr lang="zh-CN" altLang="en-US" sz="1400">
              <a:latin typeface="思源黑体 Regular" panose="020B0500000000000000" charset="-122"/>
              <a:ea typeface="思源黑体 Regular" panose="020B0500000000000000" charset="-122"/>
            </a:endParaRPr>
          </a:p>
        </p:txBody>
      </p:sp>
      <p:sp>
        <p:nvSpPr>
          <p:cNvPr id="6" name="矩形 5"/>
          <p:cNvSpPr/>
          <p:nvPr>
            <p:custDataLst>
              <p:tags r:id="rId15"/>
            </p:custDataLst>
          </p:nvPr>
        </p:nvSpPr>
        <p:spPr>
          <a:xfrm>
            <a:off x="224790" y="2719705"/>
            <a:ext cx="2622550" cy="35731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2" name="矩形 11"/>
          <p:cNvSpPr/>
          <p:nvPr>
            <p:custDataLst>
              <p:tags r:id="rId16"/>
            </p:custDataLst>
          </p:nvPr>
        </p:nvSpPr>
        <p:spPr>
          <a:xfrm>
            <a:off x="3243580" y="2719705"/>
            <a:ext cx="5641340" cy="35731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8" name="矩形 17"/>
          <p:cNvSpPr/>
          <p:nvPr>
            <p:custDataLst>
              <p:tags r:id="rId17"/>
            </p:custDataLst>
          </p:nvPr>
        </p:nvSpPr>
        <p:spPr>
          <a:xfrm>
            <a:off x="224790" y="901700"/>
            <a:ext cx="8660765" cy="171513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8" name="圆角矩形 57"/>
          <p:cNvSpPr/>
          <p:nvPr>
            <p:custDataLst>
              <p:tags r:id="rId18"/>
            </p:custDataLst>
          </p:nvPr>
        </p:nvSpPr>
        <p:spPr>
          <a:xfrm>
            <a:off x="53340" y="793115"/>
            <a:ext cx="182562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21" name="文本框 20"/>
          <p:cNvSpPr txBox="1"/>
          <p:nvPr>
            <p:custDataLst>
              <p:tags r:id="rId19"/>
            </p:custDataLst>
          </p:nvPr>
        </p:nvSpPr>
        <p:spPr>
          <a:xfrm>
            <a:off x="120015" y="821055"/>
            <a:ext cx="1605280" cy="257810"/>
          </a:xfrm>
          <a:prstGeom prst="rect">
            <a:avLst/>
          </a:prstGeom>
          <a:noFill/>
        </p:spPr>
        <p:txBody>
          <a:bodyPr wrap="square" rtlCol="0">
            <a:noAutofit/>
          </a:bodyPr>
          <a:p>
            <a:r>
              <a:rPr 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2.7.2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二次调研总结</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41" name="文本框 40"/>
          <p:cNvSpPr txBox="1"/>
          <p:nvPr>
            <p:custDataLst>
              <p:tags r:id="rId20"/>
            </p:custDataLst>
          </p:nvPr>
        </p:nvSpPr>
        <p:spPr>
          <a:xfrm>
            <a:off x="280035" y="2862580"/>
            <a:ext cx="2473960" cy="1014730"/>
          </a:xfrm>
          <a:prstGeom prst="rect">
            <a:avLst/>
          </a:prstGeom>
          <a:noFill/>
        </p:spPr>
        <p:txBody>
          <a:bodyPr wrap="square" rtlCol="0">
            <a:spAutoFit/>
          </a:bodyPr>
          <a:p>
            <a:r>
              <a:rPr lang="zh-CN" sz="1000">
                <a:latin typeface="思源黑体 CN" charset="0"/>
                <a:ea typeface="思源黑体 CN" charset="0"/>
                <a:cs typeface="思源黑体 CN" charset="0"/>
              </a:rPr>
              <a:t>对于工业旅行的发展，并不是所有人都保持乐观态度，有</a:t>
            </a:r>
            <a:r>
              <a:rPr lang="en-US" altLang="zh-CN" sz="1000">
                <a:latin typeface="思源黑体 CN" charset="0"/>
                <a:ea typeface="思源黑体 CN" charset="0"/>
                <a:cs typeface="思源黑体 CN" charset="0"/>
              </a:rPr>
              <a:t>13.7%</a:t>
            </a:r>
            <a:r>
              <a:rPr lang="zh-CN" altLang="en-US" sz="1000">
                <a:latin typeface="思源黑体 CN" charset="0"/>
                <a:ea typeface="思源黑体 CN" charset="0"/>
                <a:cs typeface="思源黑体 CN" charset="0"/>
              </a:rPr>
              <a:t>的年轻人并</a:t>
            </a:r>
            <a:r>
              <a:rPr lang="zh-CN" altLang="en-US" sz="1000" b="1">
                <a:solidFill>
                  <a:srgbClr val="486F6F"/>
                </a:solidFill>
                <a:latin typeface="思源黑体 CN" charset="0"/>
                <a:ea typeface="思源黑体 CN" charset="0"/>
                <a:cs typeface="思源黑体 CN" charset="0"/>
              </a:rPr>
              <a:t>不推荐他人来工业园区处</a:t>
            </a:r>
            <a:r>
              <a:rPr lang="zh-CN" altLang="en-US" sz="1000">
                <a:latin typeface="思源黑体 CN" charset="0"/>
                <a:ea typeface="思源黑体 CN" charset="0"/>
                <a:cs typeface="思源黑体 CN" charset="0"/>
              </a:rPr>
              <a:t>工作，无论是</a:t>
            </a:r>
            <a:r>
              <a:rPr lang="zh-CN" altLang="en-US" sz="1000" b="1">
                <a:solidFill>
                  <a:srgbClr val="486F6F"/>
                </a:solidFill>
                <a:latin typeface="思源黑体 CN" charset="0"/>
                <a:ea typeface="思源黑体 CN" charset="0"/>
                <a:cs typeface="思源黑体 CN" charset="0"/>
              </a:rPr>
              <a:t>配套设施不齐全</a:t>
            </a:r>
            <a:r>
              <a:rPr lang="zh-CN" altLang="en-US" sz="1000">
                <a:latin typeface="思源黑体 CN" charset="0"/>
                <a:ea typeface="思源黑体 CN" charset="0"/>
                <a:cs typeface="思源黑体 CN" charset="0"/>
              </a:rPr>
              <a:t>，</a:t>
            </a:r>
            <a:r>
              <a:rPr lang="zh-CN" altLang="en-US" sz="1000" b="1">
                <a:solidFill>
                  <a:srgbClr val="486F6F"/>
                </a:solidFill>
                <a:latin typeface="思源黑体 CN" charset="0"/>
                <a:ea typeface="思源黑体 CN" charset="0"/>
                <a:cs typeface="思源黑体 CN" charset="0"/>
              </a:rPr>
              <a:t>没有就业前景</a:t>
            </a:r>
            <a:r>
              <a:rPr lang="zh-CN" altLang="en-US" sz="1000">
                <a:latin typeface="思源黑体 CN" charset="0"/>
                <a:ea typeface="思源黑体 CN" charset="0"/>
                <a:cs typeface="思源黑体 CN" charset="0"/>
              </a:rPr>
              <a:t>，还是</a:t>
            </a:r>
            <a:r>
              <a:rPr lang="zh-CN" altLang="en-US" sz="1000" b="1">
                <a:solidFill>
                  <a:srgbClr val="486F6F"/>
                </a:solidFill>
                <a:latin typeface="思源黑体 CN" charset="0"/>
                <a:ea typeface="思源黑体 CN" charset="0"/>
                <a:cs typeface="思源黑体 CN" charset="0"/>
              </a:rPr>
              <a:t>通勤时间过长</a:t>
            </a:r>
            <a:r>
              <a:rPr lang="zh-CN" altLang="en-US" sz="1000">
                <a:latin typeface="思源黑体 CN" charset="0"/>
                <a:ea typeface="思源黑体 CN" charset="0"/>
                <a:cs typeface="思源黑体 CN" charset="0"/>
              </a:rPr>
              <a:t>，这些因素都会成为阻碍年轻人前来就业的</a:t>
            </a:r>
            <a:r>
              <a:rPr lang="zh-CN" altLang="en-US" sz="1000">
                <a:latin typeface="思源黑体 CN" charset="0"/>
                <a:ea typeface="思源黑体 CN" charset="0"/>
                <a:cs typeface="思源黑体 CN" charset="0"/>
              </a:rPr>
              <a:t>绊脚石。</a:t>
            </a:r>
            <a:endParaRPr lang="zh-CN" altLang="en-US" sz="1000">
              <a:latin typeface="思源黑体 CN" charset="0"/>
              <a:ea typeface="思源黑体 CN" charset="0"/>
              <a:cs typeface="思源黑体 CN" charset="0"/>
            </a:endParaRPr>
          </a:p>
        </p:txBody>
      </p:sp>
      <p:pic>
        <p:nvPicPr>
          <p:cNvPr id="3" name="图片 2" descr="78A9EDB5CAFC0FCC1C10EF8341AF3DFD"/>
          <p:cNvPicPr>
            <a:picLocks noChangeAspect="1"/>
          </p:cNvPicPr>
          <p:nvPr>
            <p:custDataLst>
              <p:tags r:id="rId21"/>
            </p:custDataLst>
          </p:nvPr>
        </p:nvPicPr>
        <p:blipFill>
          <a:blip r:embed="rId22"/>
          <a:srcRect l="17924" t="14761" r="22410" b="17480"/>
          <a:stretch>
            <a:fillRect/>
          </a:stretch>
        </p:blipFill>
        <p:spPr>
          <a:xfrm>
            <a:off x="373380" y="3879215"/>
            <a:ext cx="1482725" cy="1170305"/>
          </a:xfrm>
          <a:prstGeom prst="rect">
            <a:avLst/>
          </a:prstGeom>
        </p:spPr>
      </p:pic>
      <p:pic>
        <p:nvPicPr>
          <p:cNvPr id="4" name="图片 3" descr="67A75413A6CE0F87BCF795CD3906A700"/>
          <p:cNvPicPr>
            <a:picLocks noChangeAspect="1"/>
          </p:cNvPicPr>
          <p:nvPr>
            <p:custDataLst>
              <p:tags r:id="rId23"/>
            </p:custDataLst>
          </p:nvPr>
        </p:nvPicPr>
        <p:blipFill>
          <a:blip r:embed="rId24"/>
          <a:srcRect l="15340" t="13762" r="17132" b="20778"/>
          <a:stretch>
            <a:fillRect/>
          </a:stretch>
        </p:blipFill>
        <p:spPr>
          <a:xfrm>
            <a:off x="865505" y="4939665"/>
            <a:ext cx="1907540" cy="1285875"/>
          </a:xfrm>
          <a:prstGeom prst="rect">
            <a:avLst/>
          </a:prstGeom>
        </p:spPr>
      </p:pic>
      <p:pic>
        <p:nvPicPr>
          <p:cNvPr id="5" name="图片 4" descr="115"/>
          <p:cNvPicPr>
            <a:picLocks noChangeAspect="1"/>
          </p:cNvPicPr>
          <p:nvPr/>
        </p:nvPicPr>
        <p:blipFill>
          <a:blip r:embed="rId25"/>
          <a:stretch>
            <a:fillRect/>
          </a:stretch>
        </p:blipFill>
        <p:spPr>
          <a:xfrm>
            <a:off x="3256280" y="5052060"/>
            <a:ext cx="2632075" cy="1173480"/>
          </a:xfrm>
          <a:prstGeom prst="rect">
            <a:avLst/>
          </a:prstGeom>
        </p:spPr>
      </p:pic>
      <p:pic>
        <p:nvPicPr>
          <p:cNvPr id="11" name="图片 10" descr="225"/>
          <p:cNvPicPr>
            <a:picLocks noChangeAspect="1"/>
          </p:cNvPicPr>
          <p:nvPr/>
        </p:nvPicPr>
        <p:blipFill>
          <a:blip r:embed="rId26"/>
          <a:srcRect l="2636"/>
          <a:stretch>
            <a:fillRect/>
          </a:stretch>
        </p:blipFill>
        <p:spPr>
          <a:xfrm>
            <a:off x="3338195" y="3919220"/>
            <a:ext cx="2550160" cy="1232535"/>
          </a:xfrm>
          <a:prstGeom prst="rect">
            <a:avLst/>
          </a:prstGeom>
        </p:spPr>
      </p:pic>
      <p:pic>
        <p:nvPicPr>
          <p:cNvPr id="15" name="图片 14" descr="335"/>
          <p:cNvPicPr>
            <a:picLocks noChangeAspect="1"/>
          </p:cNvPicPr>
          <p:nvPr/>
        </p:nvPicPr>
        <p:blipFill>
          <a:blip r:embed="rId27"/>
          <a:srcRect l="2889" t="8696" r="4111" b="6460"/>
          <a:stretch>
            <a:fillRect/>
          </a:stretch>
        </p:blipFill>
        <p:spPr>
          <a:xfrm>
            <a:off x="3256280" y="2862580"/>
            <a:ext cx="2638425" cy="1076960"/>
          </a:xfrm>
          <a:prstGeom prst="rect">
            <a:avLst/>
          </a:prstGeom>
        </p:spPr>
      </p:pic>
      <p:sp>
        <p:nvSpPr>
          <p:cNvPr id="16" name="文本框 15"/>
          <p:cNvSpPr txBox="1"/>
          <p:nvPr>
            <p:custDataLst>
              <p:tags r:id="rId28"/>
            </p:custDataLst>
          </p:nvPr>
        </p:nvSpPr>
        <p:spPr>
          <a:xfrm>
            <a:off x="5969635" y="2862580"/>
            <a:ext cx="2684780" cy="3219450"/>
          </a:xfrm>
          <a:prstGeom prst="rect">
            <a:avLst/>
          </a:prstGeom>
          <a:noFill/>
        </p:spPr>
        <p:txBody>
          <a:bodyPr wrap="square" rtlCol="0">
            <a:noAutofit/>
          </a:bodyPr>
          <a:p>
            <a:endParaRPr lang="zh-CN" altLang="en-US" sz="1000">
              <a:latin typeface="思源黑体 CN" charset="0"/>
              <a:ea typeface="思源黑体 CN" charset="0"/>
              <a:cs typeface="思源黑体 CN" charset="0"/>
            </a:endParaRPr>
          </a:p>
        </p:txBody>
      </p:sp>
      <p:sp>
        <p:nvSpPr>
          <p:cNvPr id="19" name="文本框 18"/>
          <p:cNvSpPr txBox="1"/>
          <p:nvPr>
            <p:custDataLst>
              <p:tags r:id="rId29"/>
            </p:custDataLst>
          </p:nvPr>
        </p:nvSpPr>
        <p:spPr>
          <a:xfrm>
            <a:off x="5969635" y="2862580"/>
            <a:ext cx="2749550" cy="1937385"/>
          </a:xfrm>
          <a:prstGeom prst="rect">
            <a:avLst/>
          </a:prstGeom>
          <a:noFill/>
        </p:spPr>
        <p:txBody>
          <a:bodyPr wrap="square" rtlCol="0">
            <a:noAutofit/>
          </a:bodyPr>
          <a:p>
            <a:r>
              <a:rPr lang="zh-CN" sz="1000">
                <a:latin typeface="思源黑体 CN" charset="0"/>
                <a:ea typeface="思源黑体 CN" charset="0"/>
                <a:cs typeface="思源黑体 CN" charset="0"/>
              </a:rPr>
              <a:t>什么样的工业建筑才会拥有未来，这是我们不得不考虑到因素，在</a:t>
            </a:r>
            <a:r>
              <a:rPr lang="en-US" altLang="zh-CN" sz="1000">
                <a:latin typeface="思源黑体 CN" charset="0"/>
                <a:ea typeface="思源黑体 CN" charset="0"/>
                <a:cs typeface="思源黑体 CN" charset="0"/>
              </a:rPr>
              <a:t>73</a:t>
            </a:r>
            <a:r>
              <a:rPr lang="zh-CN" altLang="en-US" sz="1000">
                <a:latin typeface="思源黑体 CN" charset="0"/>
                <a:ea typeface="思源黑体 CN" charset="0"/>
                <a:cs typeface="思源黑体 CN" charset="0"/>
              </a:rPr>
              <a:t>名调查者中，就这些问题我们将构建出工业园区的基础模型。在绝大多数游客们心中，一个良好的工业园区比起过于浓厚的文化氛围，轻松的</a:t>
            </a:r>
            <a:r>
              <a:rPr lang="zh-CN" altLang="en-US" sz="1000" b="1">
                <a:solidFill>
                  <a:srgbClr val="486F6F"/>
                </a:solidFill>
                <a:latin typeface="思源黑体 CN" charset="0"/>
                <a:ea typeface="思源黑体 CN" charset="0"/>
                <a:cs typeface="思源黑体 CN" charset="0"/>
              </a:rPr>
              <a:t>休闲氛围</a:t>
            </a:r>
            <a:r>
              <a:rPr lang="zh-CN" altLang="en-US" sz="1000">
                <a:latin typeface="思源黑体 CN" charset="0"/>
                <a:ea typeface="思源黑体 CN" charset="0"/>
                <a:cs typeface="思源黑体 CN" charset="0"/>
              </a:rPr>
              <a:t>能吸引更多游客。而轻松的</a:t>
            </a:r>
            <a:r>
              <a:rPr lang="zh-CN" altLang="en-US" sz="1000" b="1">
                <a:solidFill>
                  <a:srgbClr val="486F6F"/>
                </a:solidFill>
                <a:latin typeface="思源黑体 CN" charset="0"/>
                <a:ea typeface="思源黑体 CN" charset="0"/>
                <a:cs typeface="思源黑体 CN" charset="0"/>
              </a:rPr>
              <a:t>游览体验</a:t>
            </a:r>
            <a:r>
              <a:rPr lang="zh-CN" altLang="en-US" sz="1000">
                <a:latin typeface="思源黑体 CN" charset="0"/>
                <a:ea typeface="思源黑体 CN" charset="0"/>
                <a:cs typeface="思源黑体 CN" charset="0"/>
              </a:rPr>
              <a:t>比研究新奇的文创消费更能抓住消费者的内心。但比起增建更多的创新设施来说，</a:t>
            </a:r>
            <a:r>
              <a:rPr lang="zh-CN" altLang="en-US" sz="1000" b="1">
                <a:solidFill>
                  <a:srgbClr val="486F6F"/>
                </a:solidFill>
                <a:latin typeface="思源黑体 CN" charset="0"/>
                <a:ea typeface="思源黑体 CN" charset="0"/>
                <a:cs typeface="思源黑体 CN" charset="0"/>
              </a:rPr>
              <a:t>保持工业遗址</a:t>
            </a:r>
            <a:r>
              <a:rPr lang="zh-CN" altLang="en-US" sz="1000">
                <a:latin typeface="思源黑体 CN" charset="0"/>
                <a:ea typeface="思源黑体 CN" charset="0"/>
                <a:cs typeface="思源黑体 CN" charset="0"/>
              </a:rPr>
              <a:t>原有的氛围更能让人体会到工业城市的氛围，从而吸引人们来此休闲娱乐。当然，绝大多数人都</a:t>
            </a:r>
            <a:r>
              <a:rPr lang="zh-CN" altLang="en-US" sz="1000" b="1">
                <a:solidFill>
                  <a:srgbClr val="486F6F"/>
                </a:solidFill>
                <a:latin typeface="思源黑体 CN" charset="0"/>
                <a:ea typeface="思源黑体 CN" charset="0"/>
                <a:cs typeface="思源黑体 CN" charset="0"/>
              </a:rPr>
              <a:t>愿意支持工业遗址的活化和保护</a:t>
            </a:r>
            <a:r>
              <a:rPr lang="zh-CN" altLang="en-US" sz="1000">
                <a:latin typeface="思源黑体 CN" charset="0"/>
                <a:ea typeface="思源黑体 CN" charset="0"/>
                <a:cs typeface="思源黑体 CN" charset="0"/>
              </a:rPr>
              <a:t>，从而带来全新的经济效益并保存这段本该被以往的</a:t>
            </a:r>
            <a:r>
              <a:rPr lang="zh-CN" altLang="en-US" sz="1000">
                <a:latin typeface="思源黑体 CN" charset="0"/>
                <a:ea typeface="思源黑体 CN" charset="0"/>
                <a:cs typeface="思源黑体 CN" charset="0"/>
              </a:rPr>
              <a:t>历史。</a:t>
            </a:r>
            <a:endParaRPr lang="zh-CN" altLang="en-US" sz="1000">
              <a:latin typeface="思源黑体 CN" charset="0"/>
              <a:ea typeface="思源黑体 CN" charset="0"/>
              <a:cs typeface="思源黑体 CN" charset="0"/>
            </a:endParaRPr>
          </a:p>
        </p:txBody>
      </p:sp>
      <p:pic>
        <p:nvPicPr>
          <p:cNvPr id="20" name="图片 19" descr="445"/>
          <p:cNvPicPr>
            <a:picLocks noChangeAspect="1"/>
          </p:cNvPicPr>
          <p:nvPr/>
        </p:nvPicPr>
        <p:blipFill>
          <a:blip r:embed="rId30"/>
          <a:stretch>
            <a:fillRect/>
          </a:stretch>
        </p:blipFill>
        <p:spPr>
          <a:xfrm>
            <a:off x="5969635" y="4933950"/>
            <a:ext cx="2744470" cy="1291590"/>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custDataLst>
              <p:tags r:id="rId1"/>
            </p:custDataLst>
          </p:nvPr>
        </p:nvSpPr>
        <p:spPr>
          <a:xfrm>
            <a:off x="559435" y="4295140"/>
            <a:ext cx="2962275" cy="18713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42" name="矩形 41"/>
          <p:cNvSpPr/>
          <p:nvPr>
            <p:custDataLst>
              <p:tags r:id="rId2"/>
            </p:custDataLst>
          </p:nvPr>
        </p:nvSpPr>
        <p:spPr>
          <a:xfrm>
            <a:off x="5560060" y="4333875"/>
            <a:ext cx="3089275" cy="183515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cxnSp>
        <p:nvCxnSpPr>
          <p:cNvPr id="44" name="直接连接符 43"/>
          <p:cNvCxnSpPr/>
          <p:nvPr>
            <p:custDataLst>
              <p:tags r:id="rId3"/>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4"/>
            </p:custDataLst>
          </p:nvPr>
        </p:nvPicPr>
        <p:blipFill>
          <a:blip r:embed="rId5"/>
          <a:stretch>
            <a:fillRect/>
          </a:stretch>
        </p:blipFill>
        <p:spPr>
          <a:xfrm>
            <a:off x="8654788" y="69746"/>
            <a:ext cx="492942" cy="442933"/>
          </a:xfrm>
          <a:prstGeom prst="rect">
            <a:avLst/>
          </a:prstGeom>
        </p:spPr>
      </p:pic>
      <p:cxnSp>
        <p:nvCxnSpPr>
          <p:cNvPr id="46" name="直接连接符 45"/>
          <p:cNvCxnSpPr/>
          <p:nvPr>
            <p:custDataLst>
              <p:tags r:id="rId6"/>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8"/>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12</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9"/>
            </p:custDataLst>
          </p:nvPr>
        </p:nvPicPr>
        <p:blipFill>
          <a:blip r:embed="rId10"/>
          <a:stretch>
            <a:fillRect/>
          </a:stretch>
        </p:blipFill>
        <p:spPr>
          <a:xfrm>
            <a:off x="9169" y="6372393"/>
            <a:ext cx="478653" cy="485798"/>
          </a:xfrm>
          <a:prstGeom prst="rect">
            <a:avLst/>
          </a:prstGeom>
        </p:spPr>
      </p:pic>
      <p:sp>
        <p:nvSpPr>
          <p:cNvPr id="52" name="文本框 51"/>
          <p:cNvSpPr txBox="1"/>
          <p:nvPr>
            <p:custDataLst>
              <p:tags r:id="rId11"/>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2"/>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3.1</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优化建议</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3"/>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4"/>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grpSp>
        <p:nvGrpSpPr>
          <p:cNvPr id="2" name="组合 1"/>
          <p:cNvGrpSpPr/>
          <p:nvPr/>
        </p:nvGrpSpPr>
        <p:grpSpPr>
          <a:xfrm>
            <a:off x="2750344" y="2877713"/>
            <a:ext cx="3469481" cy="3056362"/>
            <a:chOff x="2892425" y="1122363"/>
            <a:chExt cx="6092825" cy="5367337"/>
          </a:xfrm>
          <a:solidFill>
            <a:srgbClr val="076563"/>
          </a:solidFill>
        </p:grpSpPr>
        <p:sp>
          <p:nvSpPr>
            <p:cNvPr id="6" name="Freeform 6"/>
            <p:cNvSpPr/>
            <p:nvPr/>
          </p:nvSpPr>
          <p:spPr bwMode="auto">
            <a:xfrm>
              <a:off x="5172075" y="3663950"/>
              <a:ext cx="1533525" cy="2825750"/>
            </a:xfrm>
            <a:custGeom>
              <a:avLst/>
              <a:gdLst>
                <a:gd name="T0" fmla="*/ 1072 w 2664"/>
                <a:gd name="T1" fmla="*/ 4917 h 4917"/>
                <a:gd name="T2" fmla="*/ 1036 w 2664"/>
                <a:gd name="T3" fmla="*/ 4827 h 4917"/>
                <a:gd name="T4" fmla="*/ 1073 w 2664"/>
                <a:gd name="T5" fmla="*/ 4397 h 4917"/>
                <a:gd name="T6" fmla="*/ 1116 w 2664"/>
                <a:gd name="T7" fmla="*/ 3973 h 4917"/>
                <a:gd name="T8" fmla="*/ 1130 w 2664"/>
                <a:gd name="T9" fmla="*/ 3725 h 4917"/>
                <a:gd name="T10" fmla="*/ 1174 w 2664"/>
                <a:gd name="T11" fmla="*/ 3022 h 4917"/>
                <a:gd name="T12" fmla="*/ 1119 w 2664"/>
                <a:gd name="T13" fmla="*/ 2319 h 4917"/>
                <a:gd name="T14" fmla="*/ 938 w 2664"/>
                <a:gd name="T15" fmla="*/ 2017 h 4917"/>
                <a:gd name="T16" fmla="*/ 371 w 2664"/>
                <a:gd name="T17" fmla="*/ 1610 h 4917"/>
                <a:gd name="T18" fmla="*/ 85 w 2664"/>
                <a:gd name="T19" fmla="*/ 1349 h 4917"/>
                <a:gd name="T20" fmla="*/ 67 w 2664"/>
                <a:gd name="T21" fmla="*/ 1224 h 4917"/>
                <a:gd name="T22" fmla="*/ 197 w 2664"/>
                <a:gd name="T23" fmla="*/ 1223 h 4917"/>
                <a:gd name="T24" fmla="*/ 526 w 2664"/>
                <a:gd name="T25" fmla="*/ 1432 h 4917"/>
                <a:gd name="T26" fmla="*/ 605 w 2664"/>
                <a:gd name="T27" fmla="*/ 1479 h 4917"/>
                <a:gd name="T28" fmla="*/ 646 w 2664"/>
                <a:gd name="T29" fmla="*/ 1476 h 4917"/>
                <a:gd name="T30" fmla="*/ 654 w 2664"/>
                <a:gd name="T31" fmla="*/ 1431 h 4917"/>
                <a:gd name="T32" fmla="*/ 618 w 2664"/>
                <a:gd name="T33" fmla="*/ 1374 h 4917"/>
                <a:gd name="T34" fmla="*/ 180 w 2664"/>
                <a:gd name="T35" fmla="*/ 919 h 4917"/>
                <a:gd name="T36" fmla="*/ 25 w 2664"/>
                <a:gd name="T37" fmla="*/ 662 h 4917"/>
                <a:gd name="T38" fmla="*/ 70 w 2664"/>
                <a:gd name="T39" fmla="*/ 538 h 4917"/>
                <a:gd name="T40" fmla="*/ 180 w 2664"/>
                <a:gd name="T41" fmla="*/ 565 h 4917"/>
                <a:gd name="T42" fmla="*/ 733 w 2664"/>
                <a:gd name="T43" fmla="*/ 1117 h 4917"/>
                <a:gd name="T44" fmla="*/ 804 w 2664"/>
                <a:gd name="T45" fmla="*/ 1157 h 4917"/>
                <a:gd name="T46" fmla="*/ 824 w 2664"/>
                <a:gd name="T47" fmla="*/ 1140 h 4917"/>
                <a:gd name="T48" fmla="*/ 796 w 2664"/>
                <a:gd name="T49" fmla="*/ 1053 h 4917"/>
                <a:gd name="T50" fmla="*/ 412 w 2664"/>
                <a:gd name="T51" fmla="*/ 277 h 4917"/>
                <a:gd name="T52" fmla="*/ 417 w 2664"/>
                <a:gd name="T53" fmla="*/ 157 h 4917"/>
                <a:gd name="T54" fmla="*/ 515 w 2664"/>
                <a:gd name="T55" fmla="*/ 139 h 4917"/>
                <a:gd name="T56" fmla="*/ 587 w 2664"/>
                <a:gd name="T57" fmla="*/ 201 h 4917"/>
                <a:gd name="T58" fmla="*/ 760 w 2664"/>
                <a:gd name="T59" fmla="*/ 504 h 4917"/>
                <a:gd name="T60" fmla="*/ 1005 w 2664"/>
                <a:gd name="T61" fmla="*/ 877 h 4917"/>
                <a:gd name="T62" fmla="*/ 1097 w 2664"/>
                <a:gd name="T63" fmla="*/ 954 h 4917"/>
                <a:gd name="T64" fmla="*/ 1203 w 2664"/>
                <a:gd name="T65" fmla="*/ 963 h 4917"/>
                <a:gd name="T66" fmla="*/ 1244 w 2664"/>
                <a:gd name="T67" fmla="*/ 880 h 4917"/>
                <a:gd name="T68" fmla="*/ 1208 w 2664"/>
                <a:gd name="T69" fmla="*/ 567 h 4917"/>
                <a:gd name="T70" fmla="*/ 1180 w 2664"/>
                <a:gd name="T71" fmla="*/ 90 h 4917"/>
                <a:gd name="T72" fmla="*/ 1235 w 2664"/>
                <a:gd name="T73" fmla="*/ 7 h 4917"/>
                <a:gd name="T74" fmla="*/ 1313 w 2664"/>
                <a:gd name="T75" fmla="*/ 54 h 4917"/>
                <a:gd name="T76" fmla="*/ 1430 w 2664"/>
                <a:gd name="T77" fmla="*/ 349 h 4917"/>
                <a:gd name="T78" fmla="*/ 1604 w 2664"/>
                <a:gd name="T79" fmla="*/ 952 h 4917"/>
                <a:gd name="T80" fmla="*/ 1620 w 2664"/>
                <a:gd name="T81" fmla="*/ 995 h 4917"/>
                <a:gd name="T82" fmla="*/ 2008 w 2664"/>
                <a:gd name="T83" fmla="*/ 1115 h 4917"/>
                <a:gd name="T84" fmla="*/ 2340 w 2664"/>
                <a:gd name="T85" fmla="*/ 766 h 4917"/>
                <a:gd name="T86" fmla="*/ 2472 w 2664"/>
                <a:gd name="T87" fmla="*/ 618 h 4917"/>
                <a:gd name="T88" fmla="*/ 2609 w 2664"/>
                <a:gd name="T89" fmla="*/ 619 h 4917"/>
                <a:gd name="T90" fmla="*/ 2639 w 2664"/>
                <a:gd name="T91" fmla="*/ 754 h 4917"/>
                <a:gd name="T92" fmla="*/ 2496 w 2664"/>
                <a:gd name="T93" fmla="*/ 994 h 4917"/>
                <a:gd name="T94" fmla="*/ 2128 w 2664"/>
                <a:gd name="T95" fmla="*/ 1790 h 4917"/>
                <a:gd name="T96" fmla="*/ 1992 w 2664"/>
                <a:gd name="T97" fmla="*/ 2339 h 4917"/>
                <a:gd name="T98" fmla="*/ 1965 w 2664"/>
                <a:gd name="T99" fmla="*/ 2642 h 4917"/>
                <a:gd name="T100" fmla="*/ 1954 w 2664"/>
                <a:gd name="T101" fmla="*/ 2954 h 4917"/>
                <a:gd name="T102" fmla="*/ 2001 w 2664"/>
                <a:gd name="T103" fmla="*/ 3714 h 4917"/>
                <a:gd name="T104" fmla="*/ 2103 w 2664"/>
                <a:gd name="T105" fmla="*/ 4428 h 4917"/>
                <a:gd name="T106" fmla="*/ 2185 w 2664"/>
                <a:gd name="T107" fmla="*/ 4848 h 4917"/>
                <a:gd name="T108" fmla="*/ 2162 w 2664"/>
                <a:gd name="T109" fmla="*/ 4917 h 4917"/>
                <a:gd name="T110" fmla="*/ 1072 w 2664"/>
                <a:gd name="T111" fmla="*/ 4917 h 4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64" h="4917">
                  <a:moveTo>
                    <a:pt x="1072" y="4917"/>
                  </a:moveTo>
                  <a:cubicBezTo>
                    <a:pt x="1039" y="4895"/>
                    <a:pt x="1031" y="4869"/>
                    <a:pt x="1036" y="4827"/>
                  </a:cubicBezTo>
                  <a:cubicBezTo>
                    <a:pt x="1052" y="4684"/>
                    <a:pt x="1059" y="4540"/>
                    <a:pt x="1073" y="4397"/>
                  </a:cubicBezTo>
                  <a:cubicBezTo>
                    <a:pt x="1086" y="4255"/>
                    <a:pt x="1103" y="4114"/>
                    <a:pt x="1116" y="3973"/>
                  </a:cubicBezTo>
                  <a:cubicBezTo>
                    <a:pt x="1123" y="3891"/>
                    <a:pt x="1125" y="3808"/>
                    <a:pt x="1130" y="3725"/>
                  </a:cubicBezTo>
                  <a:cubicBezTo>
                    <a:pt x="1145" y="3491"/>
                    <a:pt x="1168" y="3257"/>
                    <a:pt x="1174" y="3022"/>
                  </a:cubicBezTo>
                  <a:cubicBezTo>
                    <a:pt x="1179" y="2787"/>
                    <a:pt x="1203" y="2549"/>
                    <a:pt x="1119" y="2319"/>
                  </a:cubicBezTo>
                  <a:cubicBezTo>
                    <a:pt x="1079" y="2206"/>
                    <a:pt x="1019" y="2107"/>
                    <a:pt x="938" y="2017"/>
                  </a:cubicBezTo>
                  <a:cubicBezTo>
                    <a:pt x="778" y="1839"/>
                    <a:pt x="573" y="1728"/>
                    <a:pt x="371" y="1610"/>
                  </a:cubicBezTo>
                  <a:cubicBezTo>
                    <a:pt x="258" y="1544"/>
                    <a:pt x="154" y="1464"/>
                    <a:pt x="85" y="1349"/>
                  </a:cubicBezTo>
                  <a:cubicBezTo>
                    <a:pt x="61" y="1311"/>
                    <a:pt x="27" y="1268"/>
                    <a:pt x="67" y="1224"/>
                  </a:cubicBezTo>
                  <a:cubicBezTo>
                    <a:pt x="105" y="1181"/>
                    <a:pt x="156" y="1197"/>
                    <a:pt x="197" y="1223"/>
                  </a:cubicBezTo>
                  <a:cubicBezTo>
                    <a:pt x="308" y="1291"/>
                    <a:pt x="416" y="1363"/>
                    <a:pt x="526" y="1432"/>
                  </a:cubicBezTo>
                  <a:cubicBezTo>
                    <a:pt x="552" y="1449"/>
                    <a:pt x="577" y="1466"/>
                    <a:pt x="605" y="1479"/>
                  </a:cubicBezTo>
                  <a:cubicBezTo>
                    <a:pt x="616" y="1484"/>
                    <a:pt x="639" y="1483"/>
                    <a:pt x="646" y="1476"/>
                  </a:cubicBezTo>
                  <a:cubicBezTo>
                    <a:pt x="654" y="1465"/>
                    <a:pt x="658" y="1444"/>
                    <a:pt x="654" y="1431"/>
                  </a:cubicBezTo>
                  <a:cubicBezTo>
                    <a:pt x="647" y="1410"/>
                    <a:pt x="633" y="1390"/>
                    <a:pt x="618" y="1374"/>
                  </a:cubicBezTo>
                  <a:cubicBezTo>
                    <a:pt x="472" y="1222"/>
                    <a:pt x="319" y="1077"/>
                    <a:pt x="180" y="919"/>
                  </a:cubicBezTo>
                  <a:cubicBezTo>
                    <a:pt x="115" y="845"/>
                    <a:pt x="71" y="751"/>
                    <a:pt x="25" y="662"/>
                  </a:cubicBezTo>
                  <a:cubicBezTo>
                    <a:pt x="0" y="613"/>
                    <a:pt x="26" y="568"/>
                    <a:pt x="70" y="538"/>
                  </a:cubicBezTo>
                  <a:cubicBezTo>
                    <a:pt x="115" y="507"/>
                    <a:pt x="148" y="533"/>
                    <a:pt x="180" y="565"/>
                  </a:cubicBezTo>
                  <a:cubicBezTo>
                    <a:pt x="364" y="749"/>
                    <a:pt x="548" y="934"/>
                    <a:pt x="733" y="1117"/>
                  </a:cubicBezTo>
                  <a:cubicBezTo>
                    <a:pt x="752" y="1136"/>
                    <a:pt x="780" y="1144"/>
                    <a:pt x="804" y="1157"/>
                  </a:cubicBezTo>
                  <a:cubicBezTo>
                    <a:pt x="811" y="1152"/>
                    <a:pt x="817" y="1146"/>
                    <a:pt x="824" y="1140"/>
                  </a:cubicBezTo>
                  <a:cubicBezTo>
                    <a:pt x="814" y="1111"/>
                    <a:pt x="809" y="1080"/>
                    <a:pt x="796" y="1053"/>
                  </a:cubicBezTo>
                  <a:cubicBezTo>
                    <a:pt x="668" y="794"/>
                    <a:pt x="540" y="536"/>
                    <a:pt x="412" y="277"/>
                  </a:cubicBezTo>
                  <a:cubicBezTo>
                    <a:pt x="391" y="236"/>
                    <a:pt x="375" y="189"/>
                    <a:pt x="417" y="157"/>
                  </a:cubicBezTo>
                  <a:cubicBezTo>
                    <a:pt x="441" y="139"/>
                    <a:pt x="485" y="131"/>
                    <a:pt x="515" y="139"/>
                  </a:cubicBezTo>
                  <a:cubicBezTo>
                    <a:pt x="543" y="146"/>
                    <a:pt x="571" y="175"/>
                    <a:pt x="587" y="201"/>
                  </a:cubicBezTo>
                  <a:cubicBezTo>
                    <a:pt x="647" y="301"/>
                    <a:pt x="699" y="405"/>
                    <a:pt x="760" y="504"/>
                  </a:cubicBezTo>
                  <a:cubicBezTo>
                    <a:pt x="838" y="630"/>
                    <a:pt x="920" y="755"/>
                    <a:pt x="1005" y="877"/>
                  </a:cubicBezTo>
                  <a:cubicBezTo>
                    <a:pt x="1027" y="909"/>
                    <a:pt x="1062" y="938"/>
                    <a:pt x="1097" y="954"/>
                  </a:cubicBezTo>
                  <a:cubicBezTo>
                    <a:pt x="1128" y="968"/>
                    <a:pt x="1174" y="976"/>
                    <a:pt x="1203" y="963"/>
                  </a:cubicBezTo>
                  <a:cubicBezTo>
                    <a:pt x="1225" y="954"/>
                    <a:pt x="1246" y="908"/>
                    <a:pt x="1244" y="880"/>
                  </a:cubicBezTo>
                  <a:cubicBezTo>
                    <a:pt x="1237" y="775"/>
                    <a:pt x="1216" y="671"/>
                    <a:pt x="1208" y="567"/>
                  </a:cubicBezTo>
                  <a:cubicBezTo>
                    <a:pt x="1195" y="408"/>
                    <a:pt x="1184" y="249"/>
                    <a:pt x="1180" y="90"/>
                  </a:cubicBezTo>
                  <a:cubicBezTo>
                    <a:pt x="1179" y="61"/>
                    <a:pt x="1208" y="20"/>
                    <a:pt x="1235" y="7"/>
                  </a:cubicBezTo>
                  <a:cubicBezTo>
                    <a:pt x="1251" y="0"/>
                    <a:pt x="1302" y="30"/>
                    <a:pt x="1313" y="54"/>
                  </a:cubicBezTo>
                  <a:cubicBezTo>
                    <a:pt x="1357" y="150"/>
                    <a:pt x="1398" y="248"/>
                    <a:pt x="1430" y="349"/>
                  </a:cubicBezTo>
                  <a:cubicBezTo>
                    <a:pt x="1492" y="549"/>
                    <a:pt x="1546" y="751"/>
                    <a:pt x="1604" y="952"/>
                  </a:cubicBezTo>
                  <a:cubicBezTo>
                    <a:pt x="1609" y="966"/>
                    <a:pt x="1613" y="981"/>
                    <a:pt x="1620" y="995"/>
                  </a:cubicBezTo>
                  <a:cubicBezTo>
                    <a:pt x="1709" y="1184"/>
                    <a:pt x="1827" y="1220"/>
                    <a:pt x="2008" y="1115"/>
                  </a:cubicBezTo>
                  <a:cubicBezTo>
                    <a:pt x="2154" y="1032"/>
                    <a:pt x="2256" y="909"/>
                    <a:pt x="2340" y="766"/>
                  </a:cubicBezTo>
                  <a:cubicBezTo>
                    <a:pt x="2373" y="710"/>
                    <a:pt x="2423" y="662"/>
                    <a:pt x="2472" y="618"/>
                  </a:cubicBezTo>
                  <a:cubicBezTo>
                    <a:pt x="2513" y="583"/>
                    <a:pt x="2565" y="582"/>
                    <a:pt x="2609" y="619"/>
                  </a:cubicBezTo>
                  <a:cubicBezTo>
                    <a:pt x="2654" y="655"/>
                    <a:pt x="2664" y="707"/>
                    <a:pt x="2639" y="754"/>
                  </a:cubicBezTo>
                  <a:cubicBezTo>
                    <a:pt x="2597" y="837"/>
                    <a:pt x="2547" y="916"/>
                    <a:pt x="2496" y="994"/>
                  </a:cubicBezTo>
                  <a:cubicBezTo>
                    <a:pt x="2334" y="1242"/>
                    <a:pt x="2212" y="1508"/>
                    <a:pt x="2128" y="1790"/>
                  </a:cubicBezTo>
                  <a:cubicBezTo>
                    <a:pt x="2075" y="1971"/>
                    <a:pt x="2030" y="2154"/>
                    <a:pt x="1992" y="2339"/>
                  </a:cubicBezTo>
                  <a:cubicBezTo>
                    <a:pt x="1971" y="2438"/>
                    <a:pt x="1971" y="2541"/>
                    <a:pt x="1965" y="2642"/>
                  </a:cubicBezTo>
                  <a:cubicBezTo>
                    <a:pt x="1959" y="2746"/>
                    <a:pt x="1950" y="2851"/>
                    <a:pt x="1954" y="2954"/>
                  </a:cubicBezTo>
                  <a:cubicBezTo>
                    <a:pt x="1965" y="3208"/>
                    <a:pt x="1975" y="3462"/>
                    <a:pt x="2001" y="3714"/>
                  </a:cubicBezTo>
                  <a:cubicBezTo>
                    <a:pt x="2025" y="3953"/>
                    <a:pt x="2065" y="4191"/>
                    <a:pt x="2103" y="4428"/>
                  </a:cubicBezTo>
                  <a:cubicBezTo>
                    <a:pt x="2126" y="4569"/>
                    <a:pt x="2160" y="4708"/>
                    <a:pt x="2185" y="4848"/>
                  </a:cubicBezTo>
                  <a:cubicBezTo>
                    <a:pt x="2189" y="4869"/>
                    <a:pt x="2170" y="4894"/>
                    <a:pt x="2162" y="4917"/>
                  </a:cubicBezTo>
                  <a:cubicBezTo>
                    <a:pt x="1798" y="4917"/>
                    <a:pt x="1435" y="4917"/>
                    <a:pt x="1072" y="4917"/>
                  </a:cubicBezTo>
                  <a:close/>
                </a:path>
              </a:pathLst>
            </a:custGeom>
            <a:solidFill>
              <a:srgbClr val="4F6C6F"/>
            </a:solidFill>
            <a:ln w="9525">
              <a:solidFill>
                <a:srgbClr val="4F6C6F"/>
              </a:solidFill>
              <a:round/>
            </a:ln>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7" name="Freeform 7"/>
            <p:cNvSpPr/>
            <p:nvPr/>
          </p:nvSpPr>
          <p:spPr bwMode="auto">
            <a:xfrm>
              <a:off x="2892425" y="3101975"/>
              <a:ext cx="2206625" cy="1120775"/>
            </a:xfrm>
            <a:custGeom>
              <a:avLst/>
              <a:gdLst>
                <a:gd name="T0" fmla="*/ 0 w 3834"/>
                <a:gd name="T1" fmla="*/ 749 h 1950"/>
                <a:gd name="T2" fmla="*/ 477 w 3834"/>
                <a:gd name="T3" fmla="*/ 438 h 1950"/>
                <a:gd name="T4" fmla="*/ 1149 w 3834"/>
                <a:gd name="T5" fmla="*/ 144 h 1950"/>
                <a:gd name="T6" fmla="*/ 1752 w 3834"/>
                <a:gd name="T7" fmla="*/ 30 h 1950"/>
                <a:gd name="T8" fmla="*/ 2841 w 3834"/>
                <a:gd name="T9" fmla="*/ 259 h 1950"/>
                <a:gd name="T10" fmla="*/ 3557 w 3834"/>
                <a:gd name="T11" fmla="*/ 844 h 1950"/>
                <a:gd name="T12" fmla="*/ 3794 w 3834"/>
                <a:gd name="T13" fmla="*/ 1135 h 1950"/>
                <a:gd name="T14" fmla="*/ 3834 w 3834"/>
                <a:gd name="T15" fmla="*/ 1210 h 1950"/>
                <a:gd name="T16" fmla="*/ 3821 w 3834"/>
                <a:gd name="T17" fmla="*/ 1227 h 1950"/>
                <a:gd name="T18" fmla="*/ 3154 w 3834"/>
                <a:gd name="T19" fmla="*/ 1176 h 1950"/>
                <a:gd name="T20" fmla="*/ 2497 w 3834"/>
                <a:gd name="T21" fmla="*/ 1094 h 1950"/>
                <a:gd name="T22" fmla="*/ 1850 w 3834"/>
                <a:gd name="T23" fmla="*/ 953 h 1950"/>
                <a:gd name="T24" fmla="*/ 1836 w 3834"/>
                <a:gd name="T25" fmla="*/ 970 h 1950"/>
                <a:gd name="T26" fmla="*/ 1875 w 3834"/>
                <a:gd name="T27" fmla="*/ 1028 h 1950"/>
                <a:gd name="T28" fmla="*/ 2126 w 3834"/>
                <a:gd name="T29" fmla="*/ 1154 h 1950"/>
                <a:gd name="T30" fmla="*/ 2836 w 3834"/>
                <a:gd name="T31" fmla="*/ 1435 h 1950"/>
                <a:gd name="T32" fmla="*/ 3488 w 3834"/>
                <a:gd name="T33" fmla="*/ 1595 h 1950"/>
                <a:gd name="T34" fmla="*/ 3759 w 3834"/>
                <a:gd name="T35" fmla="*/ 1623 h 1950"/>
                <a:gd name="T36" fmla="*/ 3668 w 3834"/>
                <a:gd name="T37" fmla="*/ 1679 h 1950"/>
                <a:gd name="T38" fmla="*/ 3020 w 3834"/>
                <a:gd name="T39" fmla="*/ 1891 h 1950"/>
                <a:gd name="T40" fmla="*/ 2307 w 3834"/>
                <a:gd name="T41" fmla="*/ 1938 h 1950"/>
                <a:gd name="T42" fmla="*/ 1562 w 3834"/>
                <a:gd name="T43" fmla="*/ 1799 h 1950"/>
                <a:gd name="T44" fmla="*/ 892 w 3834"/>
                <a:gd name="T45" fmla="*/ 1485 h 1950"/>
                <a:gd name="T46" fmla="*/ 94 w 3834"/>
                <a:gd name="T47" fmla="*/ 859 h 1950"/>
                <a:gd name="T48" fmla="*/ 0 w 3834"/>
                <a:gd name="T49" fmla="*/ 783 h 1950"/>
                <a:gd name="T50" fmla="*/ 0 w 3834"/>
                <a:gd name="T51" fmla="*/ 749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34" h="1950">
                  <a:moveTo>
                    <a:pt x="0" y="749"/>
                  </a:moveTo>
                  <a:cubicBezTo>
                    <a:pt x="159" y="645"/>
                    <a:pt x="314" y="535"/>
                    <a:pt x="477" y="438"/>
                  </a:cubicBezTo>
                  <a:cubicBezTo>
                    <a:pt x="688" y="313"/>
                    <a:pt x="914" y="218"/>
                    <a:pt x="1149" y="144"/>
                  </a:cubicBezTo>
                  <a:cubicBezTo>
                    <a:pt x="1345" y="82"/>
                    <a:pt x="1547" y="46"/>
                    <a:pt x="1752" y="30"/>
                  </a:cubicBezTo>
                  <a:cubicBezTo>
                    <a:pt x="2138" y="0"/>
                    <a:pt x="2501" y="83"/>
                    <a:pt x="2841" y="259"/>
                  </a:cubicBezTo>
                  <a:cubicBezTo>
                    <a:pt x="3119" y="404"/>
                    <a:pt x="3356" y="603"/>
                    <a:pt x="3557" y="844"/>
                  </a:cubicBezTo>
                  <a:cubicBezTo>
                    <a:pt x="3637" y="941"/>
                    <a:pt x="3716" y="1037"/>
                    <a:pt x="3794" y="1135"/>
                  </a:cubicBezTo>
                  <a:cubicBezTo>
                    <a:pt x="3811" y="1157"/>
                    <a:pt x="3821" y="1185"/>
                    <a:pt x="3834" y="1210"/>
                  </a:cubicBezTo>
                  <a:cubicBezTo>
                    <a:pt x="3829" y="1216"/>
                    <a:pt x="3825" y="1221"/>
                    <a:pt x="3821" y="1227"/>
                  </a:cubicBezTo>
                  <a:cubicBezTo>
                    <a:pt x="3599" y="1210"/>
                    <a:pt x="3376" y="1198"/>
                    <a:pt x="3154" y="1176"/>
                  </a:cubicBezTo>
                  <a:cubicBezTo>
                    <a:pt x="2935" y="1154"/>
                    <a:pt x="2715" y="1131"/>
                    <a:pt x="2497" y="1094"/>
                  </a:cubicBezTo>
                  <a:cubicBezTo>
                    <a:pt x="2280" y="1056"/>
                    <a:pt x="2065" y="1001"/>
                    <a:pt x="1850" y="953"/>
                  </a:cubicBezTo>
                  <a:cubicBezTo>
                    <a:pt x="1845" y="959"/>
                    <a:pt x="1841" y="964"/>
                    <a:pt x="1836" y="970"/>
                  </a:cubicBezTo>
                  <a:cubicBezTo>
                    <a:pt x="1849" y="990"/>
                    <a:pt x="1857" y="1018"/>
                    <a:pt x="1875" y="1028"/>
                  </a:cubicBezTo>
                  <a:cubicBezTo>
                    <a:pt x="1957" y="1073"/>
                    <a:pt x="2040" y="1118"/>
                    <a:pt x="2126" y="1154"/>
                  </a:cubicBezTo>
                  <a:cubicBezTo>
                    <a:pt x="2362" y="1250"/>
                    <a:pt x="2598" y="1346"/>
                    <a:pt x="2836" y="1435"/>
                  </a:cubicBezTo>
                  <a:cubicBezTo>
                    <a:pt x="3047" y="1513"/>
                    <a:pt x="3263" y="1572"/>
                    <a:pt x="3488" y="1595"/>
                  </a:cubicBezTo>
                  <a:cubicBezTo>
                    <a:pt x="3575" y="1604"/>
                    <a:pt x="3663" y="1607"/>
                    <a:pt x="3759" y="1623"/>
                  </a:cubicBezTo>
                  <a:cubicBezTo>
                    <a:pt x="3729" y="1642"/>
                    <a:pt x="3700" y="1664"/>
                    <a:pt x="3668" y="1679"/>
                  </a:cubicBezTo>
                  <a:cubicBezTo>
                    <a:pt x="3460" y="1772"/>
                    <a:pt x="3244" y="1845"/>
                    <a:pt x="3020" y="1891"/>
                  </a:cubicBezTo>
                  <a:cubicBezTo>
                    <a:pt x="2785" y="1939"/>
                    <a:pt x="2547" y="1950"/>
                    <a:pt x="2307" y="1938"/>
                  </a:cubicBezTo>
                  <a:cubicBezTo>
                    <a:pt x="2052" y="1925"/>
                    <a:pt x="1803" y="1877"/>
                    <a:pt x="1562" y="1799"/>
                  </a:cubicBezTo>
                  <a:cubicBezTo>
                    <a:pt x="1327" y="1722"/>
                    <a:pt x="1105" y="1614"/>
                    <a:pt x="892" y="1485"/>
                  </a:cubicBezTo>
                  <a:cubicBezTo>
                    <a:pt x="601" y="1307"/>
                    <a:pt x="339" y="1095"/>
                    <a:pt x="94" y="859"/>
                  </a:cubicBezTo>
                  <a:cubicBezTo>
                    <a:pt x="65" y="832"/>
                    <a:pt x="31" y="809"/>
                    <a:pt x="0" y="783"/>
                  </a:cubicBezTo>
                  <a:cubicBezTo>
                    <a:pt x="0" y="772"/>
                    <a:pt x="0" y="760"/>
                    <a:pt x="0" y="749"/>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 name="Freeform 8"/>
            <p:cNvSpPr/>
            <p:nvPr/>
          </p:nvSpPr>
          <p:spPr bwMode="auto">
            <a:xfrm>
              <a:off x="6867525" y="3208338"/>
              <a:ext cx="2117725" cy="1158875"/>
            </a:xfrm>
            <a:custGeom>
              <a:avLst/>
              <a:gdLst>
                <a:gd name="T0" fmla="*/ 3680 w 3680"/>
                <a:gd name="T1" fmla="*/ 227 h 2017"/>
                <a:gd name="T2" fmla="*/ 3506 w 3680"/>
                <a:gd name="T3" fmla="*/ 560 h 2017"/>
                <a:gd name="T4" fmla="*/ 2885 w 3680"/>
                <a:gd name="T5" fmla="*/ 1394 h 2017"/>
                <a:gd name="T6" fmla="*/ 2200 w 3680"/>
                <a:gd name="T7" fmla="*/ 1845 h 2017"/>
                <a:gd name="T8" fmla="*/ 1611 w 3680"/>
                <a:gd name="T9" fmla="*/ 1991 h 2017"/>
                <a:gd name="T10" fmla="*/ 658 w 3680"/>
                <a:gd name="T11" fmla="*/ 1867 h 2017"/>
                <a:gd name="T12" fmla="*/ 175 w 3680"/>
                <a:gd name="T13" fmla="*/ 1685 h 2017"/>
                <a:gd name="T14" fmla="*/ 139 w 3680"/>
                <a:gd name="T15" fmla="*/ 1654 h 2017"/>
                <a:gd name="T16" fmla="*/ 189 w 3680"/>
                <a:gd name="T17" fmla="*/ 1616 h 2017"/>
                <a:gd name="T18" fmla="*/ 1163 w 3680"/>
                <a:gd name="T19" fmla="*/ 1179 h 2017"/>
                <a:gd name="T20" fmla="*/ 1866 w 3680"/>
                <a:gd name="T21" fmla="*/ 968 h 2017"/>
                <a:gd name="T22" fmla="*/ 1931 w 3680"/>
                <a:gd name="T23" fmla="*/ 946 h 2017"/>
                <a:gd name="T24" fmla="*/ 1961 w 3680"/>
                <a:gd name="T25" fmla="*/ 896 h 2017"/>
                <a:gd name="T26" fmla="*/ 1916 w 3680"/>
                <a:gd name="T27" fmla="*/ 856 h 2017"/>
                <a:gd name="T28" fmla="*/ 1830 w 3680"/>
                <a:gd name="T29" fmla="*/ 864 h 2017"/>
                <a:gd name="T30" fmla="*/ 1250 w 3680"/>
                <a:gd name="T31" fmla="*/ 923 h 2017"/>
                <a:gd name="T32" fmla="*/ 198 w 3680"/>
                <a:gd name="T33" fmla="*/ 1180 h 2017"/>
                <a:gd name="T34" fmla="*/ 83 w 3680"/>
                <a:gd name="T35" fmla="*/ 1244 h 2017"/>
                <a:gd name="T36" fmla="*/ 17 w 3680"/>
                <a:gd name="T37" fmla="*/ 1274 h 2017"/>
                <a:gd name="T38" fmla="*/ 0 w 3680"/>
                <a:gd name="T39" fmla="*/ 1258 h 2017"/>
                <a:gd name="T40" fmla="*/ 84 w 3680"/>
                <a:gd name="T41" fmla="*/ 1133 h 2017"/>
                <a:gd name="T42" fmla="*/ 466 w 3680"/>
                <a:gd name="T43" fmla="*/ 715 h 2017"/>
                <a:gd name="T44" fmla="*/ 1057 w 3680"/>
                <a:gd name="T45" fmla="*/ 308 h 2017"/>
                <a:gd name="T46" fmla="*/ 1677 w 3680"/>
                <a:gd name="T47" fmla="*/ 85 h 2017"/>
                <a:gd name="T48" fmla="*/ 2171 w 3680"/>
                <a:gd name="T49" fmla="*/ 12 h 2017"/>
                <a:gd name="T50" fmla="*/ 2854 w 3680"/>
                <a:gd name="T51" fmla="*/ 24 h 2017"/>
                <a:gd name="T52" fmla="*/ 3536 w 3680"/>
                <a:gd name="T53" fmla="*/ 157 h 2017"/>
                <a:gd name="T54" fmla="*/ 3680 w 3680"/>
                <a:gd name="T55" fmla="*/ 204 h 2017"/>
                <a:gd name="T56" fmla="*/ 3680 w 3680"/>
                <a:gd name="T57" fmla="*/ 227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0" h="2017">
                  <a:moveTo>
                    <a:pt x="3680" y="227"/>
                  </a:moveTo>
                  <a:cubicBezTo>
                    <a:pt x="3622" y="338"/>
                    <a:pt x="3564" y="449"/>
                    <a:pt x="3506" y="560"/>
                  </a:cubicBezTo>
                  <a:cubicBezTo>
                    <a:pt x="3342" y="870"/>
                    <a:pt x="3139" y="1153"/>
                    <a:pt x="2885" y="1394"/>
                  </a:cubicBezTo>
                  <a:cubicBezTo>
                    <a:pt x="2685" y="1585"/>
                    <a:pt x="2458" y="1742"/>
                    <a:pt x="2200" y="1845"/>
                  </a:cubicBezTo>
                  <a:cubicBezTo>
                    <a:pt x="2011" y="1919"/>
                    <a:pt x="1816" y="1974"/>
                    <a:pt x="1611" y="1991"/>
                  </a:cubicBezTo>
                  <a:cubicBezTo>
                    <a:pt x="1284" y="2017"/>
                    <a:pt x="967" y="1973"/>
                    <a:pt x="658" y="1867"/>
                  </a:cubicBezTo>
                  <a:cubicBezTo>
                    <a:pt x="496" y="1812"/>
                    <a:pt x="336" y="1747"/>
                    <a:pt x="175" y="1685"/>
                  </a:cubicBezTo>
                  <a:cubicBezTo>
                    <a:pt x="164" y="1681"/>
                    <a:pt x="155" y="1669"/>
                    <a:pt x="139" y="1654"/>
                  </a:cubicBezTo>
                  <a:cubicBezTo>
                    <a:pt x="157" y="1640"/>
                    <a:pt x="171" y="1624"/>
                    <a:pt x="189" y="1616"/>
                  </a:cubicBezTo>
                  <a:cubicBezTo>
                    <a:pt x="513" y="1469"/>
                    <a:pt x="835" y="1316"/>
                    <a:pt x="1163" y="1179"/>
                  </a:cubicBezTo>
                  <a:cubicBezTo>
                    <a:pt x="1389" y="1085"/>
                    <a:pt x="1620" y="1001"/>
                    <a:pt x="1866" y="968"/>
                  </a:cubicBezTo>
                  <a:cubicBezTo>
                    <a:pt x="1888" y="965"/>
                    <a:pt x="1913" y="959"/>
                    <a:pt x="1931" y="946"/>
                  </a:cubicBezTo>
                  <a:cubicBezTo>
                    <a:pt x="1946" y="935"/>
                    <a:pt x="1964" y="910"/>
                    <a:pt x="1961" y="896"/>
                  </a:cubicBezTo>
                  <a:cubicBezTo>
                    <a:pt x="1958" y="879"/>
                    <a:pt x="1934" y="859"/>
                    <a:pt x="1916" y="856"/>
                  </a:cubicBezTo>
                  <a:cubicBezTo>
                    <a:pt x="1888" y="852"/>
                    <a:pt x="1859" y="861"/>
                    <a:pt x="1830" y="864"/>
                  </a:cubicBezTo>
                  <a:cubicBezTo>
                    <a:pt x="1637" y="884"/>
                    <a:pt x="1443" y="899"/>
                    <a:pt x="1250" y="923"/>
                  </a:cubicBezTo>
                  <a:cubicBezTo>
                    <a:pt x="890" y="968"/>
                    <a:pt x="536" y="1040"/>
                    <a:pt x="198" y="1180"/>
                  </a:cubicBezTo>
                  <a:cubicBezTo>
                    <a:pt x="158" y="1196"/>
                    <a:pt x="122" y="1223"/>
                    <a:pt x="83" y="1244"/>
                  </a:cubicBezTo>
                  <a:cubicBezTo>
                    <a:pt x="62" y="1255"/>
                    <a:pt x="39" y="1264"/>
                    <a:pt x="17" y="1274"/>
                  </a:cubicBezTo>
                  <a:cubicBezTo>
                    <a:pt x="11" y="1268"/>
                    <a:pt x="5" y="1263"/>
                    <a:pt x="0" y="1258"/>
                  </a:cubicBezTo>
                  <a:cubicBezTo>
                    <a:pt x="28" y="1216"/>
                    <a:pt x="51" y="1170"/>
                    <a:pt x="84" y="1133"/>
                  </a:cubicBezTo>
                  <a:cubicBezTo>
                    <a:pt x="209" y="992"/>
                    <a:pt x="331" y="847"/>
                    <a:pt x="466" y="715"/>
                  </a:cubicBezTo>
                  <a:cubicBezTo>
                    <a:pt x="639" y="547"/>
                    <a:pt x="844" y="421"/>
                    <a:pt x="1057" y="308"/>
                  </a:cubicBezTo>
                  <a:cubicBezTo>
                    <a:pt x="1254" y="204"/>
                    <a:pt x="1462" y="134"/>
                    <a:pt x="1677" y="85"/>
                  </a:cubicBezTo>
                  <a:cubicBezTo>
                    <a:pt x="1839" y="48"/>
                    <a:pt x="2006" y="19"/>
                    <a:pt x="2171" y="12"/>
                  </a:cubicBezTo>
                  <a:cubicBezTo>
                    <a:pt x="2398" y="2"/>
                    <a:pt x="2628" y="0"/>
                    <a:pt x="2854" y="24"/>
                  </a:cubicBezTo>
                  <a:cubicBezTo>
                    <a:pt x="3083" y="49"/>
                    <a:pt x="3309" y="109"/>
                    <a:pt x="3536" y="157"/>
                  </a:cubicBezTo>
                  <a:cubicBezTo>
                    <a:pt x="3585" y="167"/>
                    <a:pt x="3632" y="188"/>
                    <a:pt x="3680" y="204"/>
                  </a:cubicBezTo>
                  <a:cubicBezTo>
                    <a:pt x="3680" y="212"/>
                    <a:pt x="3680" y="220"/>
                    <a:pt x="3680" y="227"/>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 name="Freeform 9"/>
            <p:cNvSpPr/>
            <p:nvPr/>
          </p:nvSpPr>
          <p:spPr bwMode="auto">
            <a:xfrm>
              <a:off x="5964238" y="1122363"/>
              <a:ext cx="1387475" cy="2716212"/>
            </a:xfrm>
            <a:custGeom>
              <a:avLst/>
              <a:gdLst>
                <a:gd name="T0" fmla="*/ 372 w 2410"/>
                <a:gd name="T1" fmla="*/ 4603 h 4725"/>
                <a:gd name="T2" fmla="*/ 328 w 2410"/>
                <a:gd name="T3" fmla="*/ 4532 h 4725"/>
                <a:gd name="T4" fmla="*/ 86 w 2410"/>
                <a:gd name="T5" fmla="*/ 3819 h 4725"/>
                <a:gd name="T6" fmla="*/ 13 w 2410"/>
                <a:gd name="T7" fmla="*/ 3259 h 4725"/>
                <a:gd name="T8" fmla="*/ 24 w 2410"/>
                <a:gd name="T9" fmla="*/ 2683 h 4725"/>
                <a:gd name="T10" fmla="*/ 192 w 2410"/>
                <a:gd name="T11" fmla="*/ 1954 h 4725"/>
                <a:gd name="T12" fmla="*/ 712 w 2410"/>
                <a:gd name="T13" fmla="*/ 942 h 4725"/>
                <a:gd name="T14" fmla="*/ 1428 w 2410"/>
                <a:gd name="T15" fmla="*/ 103 h 4725"/>
                <a:gd name="T16" fmla="*/ 1432 w 2410"/>
                <a:gd name="T17" fmla="*/ 99 h 4725"/>
                <a:gd name="T18" fmla="*/ 1618 w 2410"/>
                <a:gd name="T19" fmla="*/ 116 h 4725"/>
                <a:gd name="T20" fmla="*/ 2079 w 2410"/>
                <a:gd name="T21" fmla="*/ 906 h 4725"/>
                <a:gd name="T22" fmla="*/ 2296 w 2410"/>
                <a:gd name="T23" fmla="*/ 1512 h 4725"/>
                <a:gd name="T24" fmla="*/ 2386 w 2410"/>
                <a:gd name="T25" fmla="*/ 1898 h 4725"/>
                <a:gd name="T26" fmla="*/ 2401 w 2410"/>
                <a:gd name="T27" fmla="*/ 2516 h 4725"/>
                <a:gd name="T28" fmla="*/ 2330 w 2410"/>
                <a:gd name="T29" fmla="*/ 2947 h 4725"/>
                <a:gd name="T30" fmla="*/ 2086 w 2410"/>
                <a:gd name="T31" fmla="*/ 3536 h 4725"/>
                <a:gd name="T32" fmla="*/ 1443 w 2410"/>
                <a:gd name="T33" fmla="*/ 4302 h 4725"/>
                <a:gd name="T34" fmla="*/ 1005 w 2410"/>
                <a:gd name="T35" fmla="*/ 4633 h 4725"/>
                <a:gd name="T36" fmla="*/ 884 w 2410"/>
                <a:gd name="T37" fmla="*/ 4725 h 4725"/>
                <a:gd name="T38" fmla="*/ 879 w 2410"/>
                <a:gd name="T39" fmla="*/ 4650 h 4725"/>
                <a:gd name="T40" fmla="*/ 925 w 2410"/>
                <a:gd name="T41" fmla="*/ 4115 h 4725"/>
                <a:gd name="T42" fmla="*/ 963 w 2410"/>
                <a:gd name="T43" fmla="*/ 3817 h 4725"/>
                <a:gd name="T44" fmla="*/ 1044 w 2410"/>
                <a:gd name="T45" fmla="*/ 3141 h 4725"/>
                <a:gd name="T46" fmla="*/ 1142 w 2410"/>
                <a:gd name="T47" fmla="*/ 2703 h 4725"/>
                <a:gd name="T48" fmla="*/ 1269 w 2410"/>
                <a:gd name="T49" fmla="*/ 2340 h 4725"/>
                <a:gd name="T50" fmla="*/ 1271 w 2410"/>
                <a:gd name="T51" fmla="*/ 2248 h 4725"/>
                <a:gd name="T52" fmla="*/ 1211 w 2410"/>
                <a:gd name="T53" fmla="*/ 2232 h 4725"/>
                <a:gd name="T54" fmla="*/ 1129 w 2410"/>
                <a:gd name="T55" fmla="*/ 2341 h 4725"/>
                <a:gd name="T56" fmla="*/ 976 w 2410"/>
                <a:gd name="T57" fmla="*/ 2669 h 4725"/>
                <a:gd name="T58" fmla="*/ 703 w 2410"/>
                <a:gd name="T59" fmla="*/ 3298 h 4725"/>
                <a:gd name="T60" fmla="*/ 479 w 2410"/>
                <a:gd name="T61" fmla="*/ 3951 h 4725"/>
                <a:gd name="T62" fmla="*/ 391 w 2410"/>
                <a:gd name="T63" fmla="*/ 4531 h 4725"/>
                <a:gd name="T64" fmla="*/ 391 w 2410"/>
                <a:gd name="T65" fmla="*/ 4597 h 4725"/>
                <a:gd name="T66" fmla="*/ 372 w 2410"/>
                <a:gd name="T67" fmla="*/ 4603 h 4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10" h="4725">
                  <a:moveTo>
                    <a:pt x="372" y="4603"/>
                  </a:moveTo>
                  <a:cubicBezTo>
                    <a:pt x="357" y="4580"/>
                    <a:pt x="337" y="4558"/>
                    <a:pt x="328" y="4532"/>
                  </a:cubicBezTo>
                  <a:cubicBezTo>
                    <a:pt x="247" y="4295"/>
                    <a:pt x="126" y="4070"/>
                    <a:pt x="86" y="3819"/>
                  </a:cubicBezTo>
                  <a:cubicBezTo>
                    <a:pt x="56" y="3634"/>
                    <a:pt x="23" y="3447"/>
                    <a:pt x="13" y="3259"/>
                  </a:cubicBezTo>
                  <a:cubicBezTo>
                    <a:pt x="2" y="3068"/>
                    <a:pt x="0" y="2872"/>
                    <a:pt x="24" y="2683"/>
                  </a:cubicBezTo>
                  <a:cubicBezTo>
                    <a:pt x="56" y="2436"/>
                    <a:pt x="103" y="2190"/>
                    <a:pt x="192" y="1954"/>
                  </a:cubicBezTo>
                  <a:cubicBezTo>
                    <a:pt x="327" y="1596"/>
                    <a:pt x="490" y="1254"/>
                    <a:pt x="712" y="942"/>
                  </a:cubicBezTo>
                  <a:cubicBezTo>
                    <a:pt x="926" y="641"/>
                    <a:pt x="1162" y="359"/>
                    <a:pt x="1428" y="103"/>
                  </a:cubicBezTo>
                  <a:cubicBezTo>
                    <a:pt x="1429" y="102"/>
                    <a:pt x="1431" y="100"/>
                    <a:pt x="1432" y="99"/>
                  </a:cubicBezTo>
                  <a:cubicBezTo>
                    <a:pt x="1534" y="0"/>
                    <a:pt x="1534" y="0"/>
                    <a:pt x="1618" y="116"/>
                  </a:cubicBezTo>
                  <a:cubicBezTo>
                    <a:pt x="1797" y="365"/>
                    <a:pt x="1952" y="628"/>
                    <a:pt x="2079" y="906"/>
                  </a:cubicBezTo>
                  <a:cubicBezTo>
                    <a:pt x="2169" y="1101"/>
                    <a:pt x="2251" y="1300"/>
                    <a:pt x="2296" y="1512"/>
                  </a:cubicBezTo>
                  <a:cubicBezTo>
                    <a:pt x="2324" y="1641"/>
                    <a:pt x="2374" y="1768"/>
                    <a:pt x="2386" y="1898"/>
                  </a:cubicBezTo>
                  <a:cubicBezTo>
                    <a:pt x="2405" y="2103"/>
                    <a:pt x="2410" y="2311"/>
                    <a:pt x="2401" y="2516"/>
                  </a:cubicBezTo>
                  <a:cubicBezTo>
                    <a:pt x="2395" y="2661"/>
                    <a:pt x="2365" y="2806"/>
                    <a:pt x="2330" y="2947"/>
                  </a:cubicBezTo>
                  <a:cubicBezTo>
                    <a:pt x="2279" y="3155"/>
                    <a:pt x="2194" y="3350"/>
                    <a:pt x="2086" y="3536"/>
                  </a:cubicBezTo>
                  <a:cubicBezTo>
                    <a:pt x="1916" y="3829"/>
                    <a:pt x="1701" y="4085"/>
                    <a:pt x="1443" y="4302"/>
                  </a:cubicBezTo>
                  <a:cubicBezTo>
                    <a:pt x="1303" y="4420"/>
                    <a:pt x="1151" y="4523"/>
                    <a:pt x="1005" y="4633"/>
                  </a:cubicBezTo>
                  <a:cubicBezTo>
                    <a:pt x="969" y="4660"/>
                    <a:pt x="933" y="4688"/>
                    <a:pt x="884" y="4725"/>
                  </a:cubicBezTo>
                  <a:cubicBezTo>
                    <a:pt x="882" y="4689"/>
                    <a:pt x="878" y="4669"/>
                    <a:pt x="879" y="4650"/>
                  </a:cubicBezTo>
                  <a:cubicBezTo>
                    <a:pt x="894" y="4472"/>
                    <a:pt x="907" y="4293"/>
                    <a:pt x="925" y="4115"/>
                  </a:cubicBezTo>
                  <a:cubicBezTo>
                    <a:pt x="934" y="4015"/>
                    <a:pt x="951" y="3916"/>
                    <a:pt x="963" y="3817"/>
                  </a:cubicBezTo>
                  <a:cubicBezTo>
                    <a:pt x="990" y="3592"/>
                    <a:pt x="1010" y="3365"/>
                    <a:pt x="1044" y="3141"/>
                  </a:cubicBezTo>
                  <a:cubicBezTo>
                    <a:pt x="1067" y="2993"/>
                    <a:pt x="1102" y="2847"/>
                    <a:pt x="1142" y="2703"/>
                  </a:cubicBezTo>
                  <a:cubicBezTo>
                    <a:pt x="1177" y="2580"/>
                    <a:pt x="1228" y="2462"/>
                    <a:pt x="1269" y="2340"/>
                  </a:cubicBezTo>
                  <a:cubicBezTo>
                    <a:pt x="1278" y="2312"/>
                    <a:pt x="1277" y="2278"/>
                    <a:pt x="1271" y="2248"/>
                  </a:cubicBezTo>
                  <a:cubicBezTo>
                    <a:pt x="1264" y="2211"/>
                    <a:pt x="1233" y="2210"/>
                    <a:pt x="1211" y="2232"/>
                  </a:cubicBezTo>
                  <a:cubicBezTo>
                    <a:pt x="1180" y="2265"/>
                    <a:pt x="1150" y="2301"/>
                    <a:pt x="1129" y="2341"/>
                  </a:cubicBezTo>
                  <a:cubicBezTo>
                    <a:pt x="1075" y="2449"/>
                    <a:pt x="1025" y="2559"/>
                    <a:pt x="976" y="2669"/>
                  </a:cubicBezTo>
                  <a:cubicBezTo>
                    <a:pt x="883" y="2878"/>
                    <a:pt x="786" y="3085"/>
                    <a:pt x="703" y="3298"/>
                  </a:cubicBezTo>
                  <a:cubicBezTo>
                    <a:pt x="620" y="3512"/>
                    <a:pt x="549" y="3731"/>
                    <a:pt x="479" y="3951"/>
                  </a:cubicBezTo>
                  <a:cubicBezTo>
                    <a:pt x="420" y="4139"/>
                    <a:pt x="384" y="4332"/>
                    <a:pt x="391" y="4531"/>
                  </a:cubicBezTo>
                  <a:cubicBezTo>
                    <a:pt x="392" y="4553"/>
                    <a:pt x="391" y="4575"/>
                    <a:pt x="391" y="4597"/>
                  </a:cubicBezTo>
                  <a:cubicBezTo>
                    <a:pt x="385" y="4599"/>
                    <a:pt x="378" y="4601"/>
                    <a:pt x="372" y="4603"/>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 name="Freeform 10"/>
            <p:cNvSpPr/>
            <p:nvPr/>
          </p:nvSpPr>
          <p:spPr bwMode="auto">
            <a:xfrm>
              <a:off x="4276725" y="1316038"/>
              <a:ext cx="1447800" cy="2320925"/>
            </a:xfrm>
            <a:custGeom>
              <a:avLst/>
              <a:gdLst>
                <a:gd name="T0" fmla="*/ 1846 w 2515"/>
                <a:gd name="T1" fmla="*/ 4038 h 4038"/>
                <a:gd name="T2" fmla="*/ 1658 w 2515"/>
                <a:gd name="T3" fmla="*/ 3937 h 4038"/>
                <a:gd name="T4" fmla="*/ 819 w 2515"/>
                <a:gd name="T5" fmla="*/ 3268 h 4038"/>
                <a:gd name="T6" fmla="*/ 437 w 2515"/>
                <a:gd name="T7" fmla="*/ 2724 h 4038"/>
                <a:gd name="T8" fmla="*/ 69 w 2515"/>
                <a:gd name="T9" fmla="*/ 1623 h 4038"/>
                <a:gd name="T10" fmla="*/ 20 w 2515"/>
                <a:gd name="T11" fmla="*/ 755 h 4038"/>
                <a:gd name="T12" fmla="*/ 98 w 2515"/>
                <a:gd name="T13" fmla="*/ 81 h 4038"/>
                <a:gd name="T14" fmla="*/ 200 w 2515"/>
                <a:gd name="T15" fmla="*/ 24 h 4038"/>
                <a:gd name="T16" fmla="*/ 903 w 2515"/>
                <a:gd name="T17" fmla="*/ 309 h 4038"/>
                <a:gd name="T18" fmla="*/ 1835 w 2515"/>
                <a:gd name="T19" fmla="*/ 969 h 4038"/>
                <a:gd name="T20" fmla="*/ 2203 w 2515"/>
                <a:gd name="T21" fmla="*/ 1447 h 4038"/>
                <a:gd name="T22" fmla="*/ 2463 w 2515"/>
                <a:gd name="T23" fmla="*/ 2146 h 4038"/>
                <a:gd name="T24" fmla="*/ 2501 w 2515"/>
                <a:gd name="T25" fmla="*/ 2765 h 4038"/>
                <a:gd name="T26" fmla="*/ 2358 w 2515"/>
                <a:gd name="T27" fmla="*/ 3546 h 4038"/>
                <a:gd name="T28" fmla="*/ 2288 w 2515"/>
                <a:gd name="T29" fmla="*/ 3769 h 4038"/>
                <a:gd name="T30" fmla="*/ 2243 w 2515"/>
                <a:gd name="T31" fmla="*/ 3815 h 4038"/>
                <a:gd name="T32" fmla="*/ 2197 w 2515"/>
                <a:gd name="T33" fmla="*/ 3781 h 4038"/>
                <a:gd name="T34" fmla="*/ 1855 w 2515"/>
                <a:gd name="T35" fmla="*/ 3238 h 4038"/>
                <a:gd name="T36" fmla="*/ 1300 w 2515"/>
                <a:gd name="T37" fmla="*/ 2198 h 4038"/>
                <a:gd name="T38" fmla="*/ 1215 w 2515"/>
                <a:gd name="T39" fmla="*/ 1986 h 4038"/>
                <a:gd name="T40" fmla="*/ 1176 w 2515"/>
                <a:gd name="T41" fmla="*/ 1943 h 4038"/>
                <a:gd name="T42" fmla="*/ 1155 w 2515"/>
                <a:gd name="T43" fmla="*/ 2000 h 4038"/>
                <a:gd name="T44" fmla="*/ 1200 w 2515"/>
                <a:gd name="T45" fmla="*/ 2224 h 4038"/>
                <a:gd name="T46" fmla="*/ 1433 w 2515"/>
                <a:gd name="T47" fmla="*/ 3118 h 4038"/>
                <a:gd name="T48" fmla="*/ 1648 w 2515"/>
                <a:gd name="T49" fmla="*/ 3654 h 4038"/>
                <a:gd name="T50" fmla="*/ 1829 w 2515"/>
                <a:gd name="T51" fmla="*/ 3946 h 4038"/>
                <a:gd name="T52" fmla="*/ 1867 w 2515"/>
                <a:gd name="T53" fmla="*/ 4017 h 4038"/>
                <a:gd name="T54" fmla="*/ 1846 w 2515"/>
                <a:gd name="T55" fmla="*/ 4038 h 4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15" h="4038">
                  <a:moveTo>
                    <a:pt x="1846" y="4038"/>
                  </a:moveTo>
                  <a:cubicBezTo>
                    <a:pt x="1784" y="4004"/>
                    <a:pt x="1721" y="3970"/>
                    <a:pt x="1658" y="3937"/>
                  </a:cubicBezTo>
                  <a:cubicBezTo>
                    <a:pt x="1336" y="3767"/>
                    <a:pt x="1062" y="3537"/>
                    <a:pt x="819" y="3268"/>
                  </a:cubicBezTo>
                  <a:cubicBezTo>
                    <a:pt x="670" y="3103"/>
                    <a:pt x="545" y="2919"/>
                    <a:pt x="437" y="2724"/>
                  </a:cubicBezTo>
                  <a:cubicBezTo>
                    <a:pt x="246" y="2380"/>
                    <a:pt x="131" y="2009"/>
                    <a:pt x="69" y="1623"/>
                  </a:cubicBezTo>
                  <a:cubicBezTo>
                    <a:pt x="22" y="1336"/>
                    <a:pt x="0" y="1045"/>
                    <a:pt x="20" y="755"/>
                  </a:cubicBezTo>
                  <a:cubicBezTo>
                    <a:pt x="36" y="529"/>
                    <a:pt x="69" y="306"/>
                    <a:pt x="98" y="81"/>
                  </a:cubicBezTo>
                  <a:cubicBezTo>
                    <a:pt x="107" y="17"/>
                    <a:pt x="140" y="0"/>
                    <a:pt x="200" y="24"/>
                  </a:cubicBezTo>
                  <a:cubicBezTo>
                    <a:pt x="435" y="117"/>
                    <a:pt x="675" y="201"/>
                    <a:pt x="903" y="309"/>
                  </a:cubicBezTo>
                  <a:cubicBezTo>
                    <a:pt x="1251" y="474"/>
                    <a:pt x="1567" y="687"/>
                    <a:pt x="1835" y="969"/>
                  </a:cubicBezTo>
                  <a:cubicBezTo>
                    <a:pt x="1976" y="1116"/>
                    <a:pt x="2100" y="1273"/>
                    <a:pt x="2203" y="1447"/>
                  </a:cubicBezTo>
                  <a:cubicBezTo>
                    <a:pt x="2331" y="1664"/>
                    <a:pt x="2417" y="1898"/>
                    <a:pt x="2463" y="2146"/>
                  </a:cubicBezTo>
                  <a:cubicBezTo>
                    <a:pt x="2501" y="2351"/>
                    <a:pt x="2515" y="2556"/>
                    <a:pt x="2501" y="2765"/>
                  </a:cubicBezTo>
                  <a:cubicBezTo>
                    <a:pt x="2484" y="3032"/>
                    <a:pt x="2428" y="3290"/>
                    <a:pt x="2358" y="3546"/>
                  </a:cubicBezTo>
                  <a:cubicBezTo>
                    <a:pt x="2338" y="3622"/>
                    <a:pt x="2314" y="3696"/>
                    <a:pt x="2288" y="3769"/>
                  </a:cubicBezTo>
                  <a:cubicBezTo>
                    <a:pt x="2281" y="3788"/>
                    <a:pt x="2261" y="3809"/>
                    <a:pt x="2243" y="3815"/>
                  </a:cubicBezTo>
                  <a:cubicBezTo>
                    <a:pt x="2232" y="3818"/>
                    <a:pt x="2208" y="3797"/>
                    <a:pt x="2197" y="3781"/>
                  </a:cubicBezTo>
                  <a:cubicBezTo>
                    <a:pt x="2082" y="3601"/>
                    <a:pt x="1966" y="3421"/>
                    <a:pt x="1855" y="3238"/>
                  </a:cubicBezTo>
                  <a:cubicBezTo>
                    <a:pt x="1650" y="2902"/>
                    <a:pt x="1449" y="2564"/>
                    <a:pt x="1300" y="2198"/>
                  </a:cubicBezTo>
                  <a:cubicBezTo>
                    <a:pt x="1271" y="2128"/>
                    <a:pt x="1245" y="2056"/>
                    <a:pt x="1215" y="1986"/>
                  </a:cubicBezTo>
                  <a:cubicBezTo>
                    <a:pt x="1207" y="1969"/>
                    <a:pt x="1189" y="1957"/>
                    <a:pt x="1176" y="1943"/>
                  </a:cubicBezTo>
                  <a:cubicBezTo>
                    <a:pt x="1168" y="1962"/>
                    <a:pt x="1152" y="1982"/>
                    <a:pt x="1155" y="2000"/>
                  </a:cubicBezTo>
                  <a:cubicBezTo>
                    <a:pt x="1167" y="2075"/>
                    <a:pt x="1184" y="2149"/>
                    <a:pt x="1200" y="2224"/>
                  </a:cubicBezTo>
                  <a:cubicBezTo>
                    <a:pt x="1263" y="2525"/>
                    <a:pt x="1328" y="2827"/>
                    <a:pt x="1433" y="3118"/>
                  </a:cubicBezTo>
                  <a:cubicBezTo>
                    <a:pt x="1498" y="3299"/>
                    <a:pt x="1568" y="3479"/>
                    <a:pt x="1648" y="3654"/>
                  </a:cubicBezTo>
                  <a:cubicBezTo>
                    <a:pt x="1695" y="3757"/>
                    <a:pt x="1768" y="3848"/>
                    <a:pt x="1829" y="3946"/>
                  </a:cubicBezTo>
                  <a:cubicBezTo>
                    <a:pt x="1843" y="3968"/>
                    <a:pt x="1854" y="3993"/>
                    <a:pt x="1867" y="4017"/>
                  </a:cubicBezTo>
                  <a:cubicBezTo>
                    <a:pt x="1860" y="4024"/>
                    <a:pt x="1853" y="4031"/>
                    <a:pt x="1846" y="4038"/>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Freeform 11"/>
            <p:cNvSpPr/>
            <p:nvPr/>
          </p:nvSpPr>
          <p:spPr bwMode="auto">
            <a:xfrm>
              <a:off x="6519863" y="4381500"/>
              <a:ext cx="688975" cy="688975"/>
            </a:xfrm>
            <a:custGeom>
              <a:avLst/>
              <a:gdLst>
                <a:gd name="T0" fmla="*/ 601 w 1196"/>
                <a:gd name="T1" fmla="*/ 17 h 1201"/>
                <a:gd name="T2" fmla="*/ 1187 w 1196"/>
                <a:gd name="T3" fmla="*/ 614 h 1201"/>
                <a:gd name="T4" fmla="*/ 584 w 1196"/>
                <a:gd name="T5" fmla="*/ 1195 h 1201"/>
                <a:gd name="T6" fmla="*/ 2 w 1196"/>
                <a:gd name="T7" fmla="*/ 596 h 1201"/>
                <a:gd name="T8" fmla="*/ 601 w 1196"/>
                <a:gd name="T9" fmla="*/ 17 h 1201"/>
              </a:gdLst>
              <a:ahLst/>
              <a:cxnLst>
                <a:cxn ang="0">
                  <a:pos x="T0" y="T1"/>
                </a:cxn>
                <a:cxn ang="0">
                  <a:pos x="T2" y="T3"/>
                </a:cxn>
                <a:cxn ang="0">
                  <a:pos x="T4" y="T5"/>
                </a:cxn>
                <a:cxn ang="0">
                  <a:pos x="T6" y="T7"/>
                </a:cxn>
                <a:cxn ang="0">
                  <a:pos x="T8" y="T9"/>
                </a:cxn>
              </a:cxnLst>
              <a:rect l="0" t="0" r="r" b="b"/>
              <a:pathLst>
                <a:path w="1196" h="1201">
                  <a:moveTo>
                    <a:pt x="601" y="17"/>
                  </a:moveTo>
                  <a:cubicBezTo>
                    <a:pt x="925" y="4"/>
                    <a:pt x="1196" y="277"/>
                    <a:pt x="1187" y="614"/>
                  </a:cubicBezTo>
                  <a:cubicBezTo>
                    <a:pt x="1178" y="959"/>
                    <a:pt x="926" y="1201"/>
                    <a:pt x="584" y="1195"/>
                  </a:cubicBezTo>
                  <a:cubicBezTo>
                    <a:pt x="243" y="1189"/>
                    <a:pt x="4" y="951"/>
                    <a:pt x="2" y="596"/>
                  </a:cubicBezTo>
                  <a:cubicBezTo>
                    <a:pt x="0" y="258"/>
                    <a:pt x="275" y="0"/>
                    <a:pt x="601" y="17"/>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 name="Freeform 12"/>
            <p:cNvSpPr/>
            <p:nvPr/>
          </p:nvSpPr>
          <p:spPr bwMode="auto">
            <a:xfrm>
              <a:off x="4432300" y="4327525"/>
              <a:ext cx="687388" cy="688975"/>
            </a:xfrm>
            <a:custGeom>
              <a:avLst/>
              <a:gdLst>
                <a:gd name="T0" fmla="*/ 1185 w 1193"/>
                <a:gd name="T1" fmla="*/ 597 h 1199"/>
                <a:gd name="T2" fmla="*/ 580 w 1193"/>
                <a:gd name="T3" fmla="*/ 1186 h 1199"/>
                <a:gd name="T4" fmla="*/ 7 w 1193"/>
                <a:gd name="T5" fmla="*/ 582 h 1199"/>
                <a:gd name="T6" fmla="*/ 608 w 1193"/>
                <a:gd name="T7" fmla="*/ 0 h 1199"/>
                <a:gd name="T8" fmla="*/ 1185 w 1193"/>
                <a:gd name="T9" fmla="*/ 597 h 1199"/>
              </a:gdLst>
              <a:ahLst/>
              <a:cxnLst>
                <a:cxn ang="0">
                  <a:pos x="T0" y="T1"/>
                </a:cxn>
                <a:cxn ang="0">
                  <a:pos x="T2" y="T3"/>
                </a:cxn>
                <a:cxn ang="0">
                  <a:pos x="T4" y="T5"/>
                </a:cxn>
                <a:cxn ang="0">
                  <a:pos x="T6" y="T7"/>
                </a:cxn>
                <a:cxn ang="0">
                  <a:pos x="T8" y="T9"/>
                </a:cxn>
              </a:cxnLst>
              <a:rect l="0" t="0" r="r" b="b"/>
              <a:pathLst>
                <a:path w="1193" h="1199">
                  <a:moveTo>
                    <a:pt x="1185" y="597"/>
                  </a:moveTo>
                  <a:cubicBezTo>
                    <a:pt x="1191" y="934"/>
                    <a:pt x="914" y="1199"/>
                    <a:pt x="580" y="1186"/>
                  </a:cubicBezTo>
                  <a:cubicBezTo>
                    <a:pt x="245" y="1172"/>
                    <a:pt x="0" y="940"/>
                    <a:pt x="7" y="582"/>
                  </a:cubicBezTo>
                  <a:cubicBezTo>
                    <a:pt x="14" y="226"/>
                    <a:pt x="259" y="0"/>
                    <a:pt x="608" y="0"/>
                  </a:cubicBezTo>
                  <a:cubicBezTo>
                    <a:pt x="931" y="1"/>
                    <a:pt x="1193" y="254"/>
                    <a:pt x="1185" y="597"/>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 name="Freeform 13"/>
            <p:cNvSpPr/>
            <p:nvPr/>
          </p:nvSpPr>
          <p:spPr bwMode="auto">
            <a:xfrm>
              <a:off x="3598863" y="2281238"/>
              <a:ext cx="685800" cy="684212"/>
            </a:xfrm>
            <a:custGeom>
              <a:avLst/>
              <a:gdLst>
                <a:gd name="T0" fmla="*/ 587 w 1190"/>
                <a:gd name="T1" fmla="*/ 1182 h 1190"/>
                <a:gd name="T2" fmla="*/ 2 w 1190"/>
                <a:gd name="T3" fmla="*/ 590 h 1190"/>
                <a:gd name="T4" fmla="*/ 619 w 1190"/>
                <a:gd name="T5" fmla="*/ 11 h 1190"/>
                <a:gd name="T6" fmla="*/ 1181 w 1190"/>
                <a:gd name="T7" fmla="*/ 617 h 1190"/>
                <a:gd name="T8" fmla="*/ 587 w 1190"/>
                <a:gd name="T9" fmla="*/ 1182 h 1190"/>
              </a:gdLst>
              <a:ahLst/>
              <a:cxnLst>
                <a:cxn ang="0">
                  <a:pos x="T0" y="T1"/>
                </a:cxn>
                <a:cxn ang="0">
                  <a:pos x="T2" y="T3"/>
                </a:cxn>
                <a:cxn ang="0">
                  <a:pos x="T4" y="T5"/>
                </a:cxn>
                <a:cxn ang="0">
                  <a:pos x="T6" y="T7"/>
                </a:cxn>
                <a:cxn ang="0">
                  <a:pos x="T8" y="T9"/>
                </a:cxn>
              </a:cxnLst>
              <a:rect l="0" t="0" r="r" b="b"/>
              <a:pathLst>
                <a:path w="1190" h="1190">
                  <a:moveTo>
                    <a:pt x="587" y="1182"/>
                  </a:moveTo>
                  <a:cubicBezTo>
                    <a:pt x="253" y="1186"/>
                    <a:pt x="0" y="935"/>
                    <a:pt x="2" y="590"/>
                  </a:cubicBezTo>
                  <a:cubicBezTo>
                    <a:pt x="3" y="249"/>
                    <a:pt x="266" y="0"/>
                    <a:pt x="619" y="11"/>
                  </a:cubicBezTo>
                  <a:cubicBezTo>
                    <a:pt x="927" y="20"/>
                    <a:pt x="1190" y="255"/>
                    <a:pt x="1181" y="617"/>
                  </a:cubicBezTo>
                  <a:cubicBezTo>
                    <a:pt x="1174" y="933"/>
                    <a:pt x="930" y="1190"/>
                    <a:pt x="587" y="1182"/>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 name="Freeform 14"/>
            <p:cNvSpPr/>
            <p:nvPr/>
          </p:nvSpPr>
          <p:spPr bwMode="auto">
            <a:xfrm>
              <a:off x="7691438" y="2085975"/>
              <a:ext cx="461963" cy="455612"/>
            </a:xfrm>
            <a:custGeom>
              <a:avLst/>
              <a:gdLst>
                <a:gd name="T0" fmla="*/ 798 w 801"/>
                <a:gd name="T1" fmla="*/ 398 h 795"/>
                <a:gd name="T2" fmla="*/ 404 w 801"/>
                <a:gd name="T3" fmla="*/ 794 h 795"/>
                <a:gd name="T4" fmla="*/ 2 w 801"/>
                <a:gd name="T5" fmla="*/ 402 h 795"/>
                <a:gd name="T6" fmla="*/ 392 w 801"/>
                <a:gd name="T7" fmla="*/ 5 h 795"/>
                <a:gd name="T8" fmla="*/ 798 w 801"/>
                <a:gd name="T9" fmla="*/ 398 h 795"/>
              </a:gdLst>
              <a:ahLst/>
              <a:cxnLst>
                <a:cxn ang="0">
                  <a:pos x="T0" y="T1"/>
                </a:cxn>
                <a:cxn ang="0">
                  <a:pos x="T2" y="T3"/>
                </a:cxn>
                <a:cxn ang="0">
                  <a:pos x="T4" y="T5"/>
                </a:cxn>
                <a:cxn ang="0">
                  <a:pos x="T6" y="T7"/>
                </a:cxn>
                <a:cxn ang="0">
                  <a:pos x="T8" y="T9"/>
                </a:cxn>
              </a:cxnLst>
              <a:rect l="0" t="0" r="r" b="b"/>
              <a:pathLst>
                <a:path w="801" h="795">
                  <a:moveTo>
                    <a:pt x="798" y="398"/>
                  </a:moveTo>
                  <a:cubicBezTo>
                    <a:pt x="801" y="621"/>
                    <a:pt x="629" y="795"/>
                    <a:pt x="404" y="794"/>
                  </a:cubicBezTo>
                  <a:cubicBezTo>
                    <a:pt x="159" y="792"/>
                    <a:pt x="4" y="636"/>
                    <a:pt x="2" y="402"/>
                  </a:cubicBezTo>
                  <a:cubicBezTo>
                    <a:pt x="0" y="165"/>
                    <a:pt x="164" y="10"/>
                    <a:pt x="392" y="5"/>
                  </a:cubicBezTo>
                  <a:cubicBezTo>
                    <a:pt x="625" y="0"/>
                    <a:pt x="798" y="172"/>
                    <a:pt x="798" y="398"/>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 name="Freeform 15"/>
            <p:cNvSpPr/>
            <p:nvPr/>
          </p:nvSpPr>
          <p:spPr bwMode="auto">
            <a:xfrm>
              <a:off x="5254625" y="1276350"/>
              <a:ext cx="455613" cy="463550"/>
            </a:xfrm>
            <a:custGeom>
              <a:avLst/>
              <a:gdLst>
                <a:gd name="T0" fmla="*/ 402 w 792"/>
                <a:gd name="T1" fmla="*/ 14 h 807"/>
                <a:gd name="T2" fmla="*/ 788 w 792"/>
                <a:gd name="T3" fmla="*/ 375 h 807"/>
                <a:gd name="T4" fmla="*/ 387 w 792"/>
                <a:gd name="T5" fmla="*/ 806 h 807"/>
                <a:gd name="T6" fmla="*/ 3 w 792"/>
                <a:gd name="T7" fmla="*/ 408 h 807"/>
                <a:gd name="T8" fmla="*/ 402 w 792"/>
                <a:gd name="T9" fmla="*/ 14 h 807"/>
              </a:gdLst>
              <a:ahLst/>
              <a:cxnLst>
                <a:cxn ang="0">
                  <a:pos x="T0" y="T1"/>
                </a:cxn>
                <a:cxn ang="0">
                  <a:pos x="T2" y="T3"/>
                </a:cxn>
                <a:cxn ang="0">
                  <a:pos x="T4" y="T5"/>
                </a:cxn>
                <a:cxn ang="0">
                  <a:pos x="T6" y="T7"/>
                </a:cxn>
                <a:cxn ang="0">
                  <a:pos x="T8" y="T9"/>
                </a:cxn>
              </a:cxnLst>
              <a:rect l="0" t="0" r="r" b="b"/>
              <a:pathLst>
                <a:path w="792" h="807">
                  <a:moveTo>
                    <a:pt x="402" y="14"/>
                  </a:moveTo>
                  <a:cubicBezTo>
                    <a:pt x="625" y="2"/>
                    <a:pt x="792" y="216"/>
                    <a:pt x="788" y="375"/>
                  </a:cubicBezTo>
                  <a:cubicBezTo>
                    <a:pt x="782" y="645"/>
                    <a:pt x="634" y="807"/>
                    <a:pt x="387" y="806"/>
                  </a:cubicBezTo>
                  <a:cubicBezTo>
                    <a:pt x="174" y="805"/>
                    <a:pt x="5" y="628"/>
                    <a:pt x="3" y="408"/>
                  </a:cubicBezTo>
                  <a:cubicBezTo>
                    <a:pt x="0" y="173"/>
                    <a:pt x="205" y="0"/>
                    <a:pt x="402" y="14"/>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Freeform 16"/>
            <p:cNvSpPr/>
            <p:nvPr/>
          </p:nvSpPr>
          <p:spPr bwMode="auto">
            <a:xfrm>
              <a:off x="7491413" y="2660650"/>
              <a:ext cx="415925" cy="411162"/>
            </a:xfrm>
            <a:custGeom>
              <a:avLst/>
              <a:gdLst>
                <a:gd name="T0" fmla="*/ 718 w 724"/>
                <a:gd name="T1" fmla="*/ 378 h 716"/>
                <a:gd name="T2" fmla="*/ 360 w 724"/>
                <a:gd name="T3" fmla="*/ 712 h 716"/>
                <a:gd name="T4" fmla="*/ 7 w 724"/>
                <a:gd name="T5" fmla="*/ 353 h 716"/>
                <a:gd name="T6" fmla="*/ 364 w 724"/>
                <a:gd name="T7" fmla="*/ 4 h 716"/>
                <a:gd name="T8" fmla="*/ 718 w 724"/>
                <a:gd name="T9" fmla="*/ 378 h 716"/>
              </a:gdLst>
              <a:ahLst/>
              <a:cxnLst>
                <a:cxn ang="0">
                  <a:pos x="T0" y="T1"/>
                </a:cxn>
                <a:cxn ang="0">
                  <a:pos x="T2" y="T3"/>
                </a:cxn>
                <a:cxn ang="0">
                  <a:pos x="T4" y="T5"/>
                </a:cxn>
                <a:cxn ang="0">
                  <a:pos x="T6" y="T7"/>
                </a:cxn>
                <a:cxn ang="0">
                  <a:pos x="T8" y="T9"/>
                </a:cxn>
              </a:cxnLst>
              <a:rect l="0" t="0" r="r" b="b"/>
              <a:pathLst>
                <a:path w="724" h="716">
                  <a:moveTo>
                    <a:pt x="718" y="378"/>
                  </a:moveTo>
                  <a:cubicBezTo>
                    <a:pt x="719" y="564"/>
                    <a:pt x="562" y="716"/>
                    <a:pt x="360" y="712"/>
                  </a:cubicBezTo>
                  <a:cubicBezTo>
                    <a:pt x="138" y="707"/>
                    <a:pt x="0" y="558"/>
                    <a:pt x="7" y="353"/>
                  </a:cubicBezTo>
                  <a:cubicBezTo>
                    <a:pt x="13" y="127"/>
                    <a:pt x="147" y="9"/>
                    <a:pt x="364" y="4"/>
                  </a:cubicBezTo>
                  <a:cubicBezTo>
                    <a:pt x="562" y="0"/>
                    <a:pt x="724" y="132"/>
                    <a:pt x="718" y="378"/>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8" name="Freeform 17"/>
            <p:cNvSpPr/>
            <p:nvPr/>
          </p:nvSpPr>
          <p:spPr bwMode="auto">
            <a:xfrm>
              <a:off x="7954963" y="2605088"/>
              <a:ext cx="360363" cy="363537"/>
            </a:xfrm>
            <a:custGeom>
              <a:avLst/>
              <a:gdLst>
                <a:gd name="T0" fmla="*/ 309 w 625"/>
                <a:gd name="T1" fmla="*/ 614 h 632"/>
                <a:gd name="T2" fmla="*/ 2 w 625"/>
                <a:gd name="T3" fmla="*/ 306 h 632"/>
                <a:gd name="T4" fmla="*/ 313 w 625"/>
                <a:gd name="T5" fmla="*/ 4 h 632"/>
                <a:gd name="T6" fmla="*/ 624 w 625"/>
                <a:gd name="T7" fmla="*/ 308 h 632"/>
                <a:gd name="T8" fmla="*/ 309 w 625"/>
                <a:gd name="T9" fmla="*/ 614 h 632"/>
              </a:gdLst>
              <a:ahLst/>
              <a:cxnLst>
                <a:cxn ang="0">
                  <a:pos x="T0" y="T1"/>
                </a:cxn>
                <a:cxn ang="0">
                  <a:pos x="T2" y="T3"/>
                </a:cxn>
                <a:cxn ang="0">
                  <a:pos x="T4" y="T5"/>
                </a:cxn>
                <a:cxn ang="0">
                  <a:pos x="T6" y="T7"/>
                </a:cxn>
                <a:cxn ang="0">
                  <a:pos x="T8" y="T9"/>
                </a:cxn>
              </a:cxnLst>
              <a:rect l="0" t="0" r="r" b="b"/>
              <a:pathLst>
                <a:path w="625" h="632">
                  <a:moveTo>
                    <a:pt x="309" y="614"/>
                  </a:moveTo>
                  <a:cubicBezTo>
                    <a:pt x="158" y="632"/>
                    <a:pt x="0" y="457"/>
                    <a:pt x="2" y="306"/>
                  </a:cubicBezTo>
                  <a:cubicBezTo>
                    <a:pt x="4" y="145"/>
                    <a:pt x="143" y="0"/>
                    <a:pt x="313" y="4"/>
                  </a:cubicBezTo>
                  <a:cubicBezTo>
                    <a:pt x="502" y="8"/>
                    <a:pt x="622" y="140"/>
                    <a:pt x="624" y="308"/>
                  </a:cubicBezTo>
                  <a:cubicBezTo>
                    <a:pt x="625" y="489"/>
                    <a:pt x="465" y="626"/>
                    <a:pt x="309" y="614"/>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9" name="Freeform 18"/>
            <p:cNvSpPr/>
            <p:nvPr/>
          </p:nvSpPr>
          <p:spPr bwMode="auto">
            <a:xfrm>
              <a:off x="3159125" y="2406650"/>
              <a:ext cx="360363" cy="358775"/>
            </a:xfrm>
            <a:custGeom>
              <a:avLst/>
              <a:gdLst>
                <a:gd name="T0" fmla="*/ 314 w 625"/>
                <a:gd name="T1" fmla="*/ 9 h 623"/>
                <a:gd name="T2" fmla="*/ 622 w 625"/>
                <a:gd name="T3" fmla="*/ 312 h 623"/>
                <a:gd name="T4" fmla="*/ 309 w 625"/>
                <a:gd name="T5" fmla="*/ 619 h 623"/>
                <a:gd name="T6" fmla="*/ 2 w 625"/>
                <a:gd name="T7" fmla="*/ 310 h 623"/>
                <a:gd name="T8" fmla="*/ 314 w 625"/>
                <a:gd name="T9" fmla="*/ 9 h 623"/>
              </a:gdLst>
              <a:ahLst/>
              <a:cxnLst>
                <a:cxn ang="0">
                  <a:pos x="T0" y="T1"/>
                </a:cxn>
                <a:cxn ang="0">
                  <a:pos x="T2" y="T3"/>
                </a:cxn>
                <a:cxn ang="0">
                  <a:pos x="T4" y="T5"/>
                </a:cxn>
                <a:cxn ang="0">
                  <a:pos x="T6" y="T7"/>
                </a:cxn>
                <a:cxn ang="0">
                  <a:pos x="T8" y="T9"/>
                </a:cxn>
              </a:cxnLst>
              <a:rect l="0" t="0" r="r" b="b"/>
              <a:pathLst>
                <a:path w="625" h="623">
                  <a:moveTo>
                    <a:pt x="314" y="9"/>
                  </a:moveTo>
                  <a:cubicBezTo>
                    <a:pt x="477" y="0"/>
                    <a:pt x="625" y="138"/>
                    <a:pt x="622" y="312"/>
                  </a:cubicBezTo>
                  <a:cubicBezTo>
                    <a:pt x="620" y="489"/>
                    <a:pt x="491" y="623"/>
                    <a:pt x="309" y="619"/>
                  </a:cubicBezTo>
                  <a:cubicBezTo>
                    <a:pt x="126" y="615"/>
                    <a:pt x="4" y="481"/>
                    <a:pt x="2" y="310"/>
                  </a:cubicBezTo>
                  <a:cubicBezTo>
                    <a:pt x="0" y="154"/>
                    <a:pt x="135" y="4"/>
                    <a:pt x="314" y="9"/>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Freeform 19"/>
            <p:cNvSpPr/>
            <p:nvPr/>
          </p:nvSpPr>
          <p:spPr bwMode="auto">
            <a:xfrm>
              <a:off x="5754688" y="1377950"/>
              <a:ext cx="366713" cy="357187"/>
            </a:xfrm>
            <a:custGeom>
              <a:avLst/>
              <a:gdLst>
                <a:gd name="T0" fmla="*/ 24 w 636"/>
                <a:gd name="T1" fmla="*/ 315 h 620"/>
                <a:gd name="T2" fmla="*/ 317 w 636"/>
                <a:gd name="T3" fmla="*/ 2 h 620"/>
                <a:gd name="T4" fmla="*/ 632 w 636"/>
                <a:gd name="T5" fmla="*/ 314 h 620"/>
                <a:gd name="T6" fmla="*/ 327 w 636"/>
                <a:gd name="T7" fmla="*/ 620 h 620"/>
                <a:gd name="T8" fmla="*/ 24 w 636"/>
                <a:gd name="T9" fmla="*/ 315 h 620"/>
              </a:gdLst>
              <a:ahLst/>
              <a:cxnLst>
                <a:cxn ang="0">
                  <a:pos x="T0" y="T1"/>
                </a:cxn>
                <a:cxn ang="0">
                  <a:pos x="T2" y="T3"/>
                </a:cxn>
                <a:cxn ang="0">
                  <a:pos x="T4" y="T5"/>
                </a:cxn>
                <a:cxn ang="0">
                  <a:pos x="T6" y="T7"/>
                </a:cxn>
                <a:cxn ang="0">
                  <a:pos x="T8" y="T9"/>
                </a:cxn>
              </a:cxnLst>
              <a:rect l="0" t="0" r="r" b="b"/>
              <a:pathLst>
                <a:path w="636" h="620">
                  <a:moveTo>
                    <a:pt x="24" y="315"/>
                  </a:moveTo>
                  <a:cubicBezTo>
                    <a:pt x="10" y="131"/>
                    <a:pt x="167" y="0"/>
                    <a:pt x="317" y="2"/>
                  </a:cubicBezTo>
                  <a:cubicBezTo>
                    <a:pt x="491" y="4"/>
                    <a:pt x="636" y="145"/>
                    <a:pt x="632" y="314"/>
                  </a:cubicBezTo>
                  <a:cubicBezTo>
                    <a:pt x="628" y="483"/>
                    <a:pt x="474" y="619"/>
                    <a:pt x="327" y="620"/>
                  </a:cubicBezTo>
                  <a:cubicBezTo>
                    <a:pt x="184" y="620"/>
                    <a:pt x="0" y="488"/>
                    <a:pt x="24" y="315"/>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1" name="Freeform 20"/>
            <p:cNvSpPr/>
            <p:nvPr/>
          </p:nvSpPr>
          <p:spPr bwMode="auto">
            <a:xfrm>
              <a:off x="4040188" y="4286250"/>
              <a:ext cx="358775" cy="354012"/>
            </a:xfrm>
            <a:custGeom>
              <a:avLst/>
              <a:gdLst>
                <a:gd name="T0" fmla="*/ 12 w 623"/>
                <a:gd name="T1" fmla="*/ 306 h 616"/>
                <a:gd name="T2" fmla="*/ 311 w 623"/>
                <a:gd name="T3" fmla="*/ 2 h 616"/>
                <a:gd name="T4" fmla="*/ 622 w 623"/>
                <a:gd name="T5" fmla="*/ 298 h 616"/>
                <a:gd name="T6" fmla="*/ 317 w 623"/>
                <a:gd name="T7" fmla="*/ 611 h 616"/>
                <a:gd name="T8" fmla="*/ 12 w 623"/>
                <a:gd name="T9" fmla="*/ 306 h 616"/>
              </a:gdLst>
              <a:ahLst/>
              <a:cxnLst>
                <a:cxn ang="0">
                  <a:pos x="T0" y="T1"/>
                </a:cxn>
                <a:cxn ang="0">
                  <a:pos x="T2" y="T3"/>
                </a:cxn>
                <a:cxn ang="0">
                  <a:pos x="T4" y="T5"/>
                </a:cxn>
                <a:cxn ang="0">
                  <a:pos x="T6" y="T7"/>
                </a:cxn>
                <a:cxn ang="0">
                  <a:pos x="T8" y="T9"/>
                </a:cxn>
              </a:cxnLst>
              <a:rect l="0" t="0" r="r" b="b"/>
              <a:pathLst>
                <a:path w="623" h="616">
                  <a:moveTo>
                    <a:pt x="12" y="306"/>
                  </a:moveTo>
                  <a:cubicBezTo>
                    <a:pt x="2" y="161"/>
                    <a:pt x="127" y="0"/>
                    <a:pt x="311" y="2"/>
                  </a:cubicBezTo>
                  <a:cubicBezTo>
                    <a:pt x="509" y="3"/>
                    <a:pt x="623" y="145"/>
                    <a:pt x="622" y="298"/>
                  </a:cubicBezTo>
                  <a:cubicBezTo>
                    <a:pt x="620" y="472"/>
                    <a:pt x="512" y="605"/>
                    <a:pt x="317" y="611"/>
                  </a:cubicBezTo>
                  <a:cubicBezTo>
                    <a:pt x="149" y="616"/>
                    <a:pt x="0" y="462"/>
                    <a:pt x="12" y="306"/>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2" name="Freeform 21"/>
            <p:cNvSpPr/>
            <p:nvPr/>
          </p:nvSpPr>
          <p:spPr bwMode="auto">
            <a:xfrm>
              <a:off x="7343775" y="4511675"/>
              <a:ext cx="347663" cy="357187"/>
            </a:xfrm>
            <a:custGeom>
              <a:avLst/>
              <a:gdLst>
                <a:gd name="T0" fmla="*/ 305 w 604"/>
                <a:gd name="T1" fmla="*/ 0 h 623"/>
                <a:gd name="T2" fmla="*/ 603 w 604"/>
                <a:gd name="T3" fmla="*/ 313 h 623"/>
                <a:gd name="T4" fmla="*/ 311 w 604"/>
                <a:gd name="T5" fmla="*/ 620 h 623"/>
                <a:gd name="T6" fmla="*/ 10 w 604"/>
                <a:gd name="T7" fmla="*/ 292 h 623"/>
                <a:gd name="T8" fmla="*/ 305 w 604"/>
                <a:gd name="T9" fmla="*/ 0 h 623"/>
              </a:gdLst>
              <a:ahLst/>
              <a:cxnLst>
                <a:cxn ang="0">
                  <a:pos x="T0" y="T1"/>
                </a:cxn>
                <a:cxn ang="0">
                  <a:pos x="T2" y="T3"/>
                </a:cxn>
                <a:cxn ang="0">
                  <a:pos x="T4" y="T5"/>
                </a:cxn>
                <a:cxn ang="0">
                  <a:pos x="T6" y="T7"/>
                </a:cxn>
                <a:cxn ang="0">
                  <a:pos x="T8" y="T9"/>
                </a:cxn>
              </a:cxnLst>
              <a:rect l="0" t="0" r="r" b="b"/>
              <a:pathLst>
                <a:path w="604" h="623">
                  <a:moveTo>
                    <a:pt x="305" y="0"/>
                  </a:moveTo>
                  <a:cubicBezTo>
                    <a:pt x="459" y="1"/>
                    <a:pt x="604" y="153"/>
                    <a:pt x="603" y="313"/>
                  </a:cubicBezTo>
                  <a:cubicBezTo>
                    <a:pt x="602" y="466"/>
                    <a:pt x="457" y="623"/>
                    <a:pt x="311" y="620"/>
                  </a:cubicBezTo>
                  <a:cubicBezTo>
                    <a:pt x="156" y="617"/>
                    <a:pt x="0" y="496"/>
                    <a:pt x="10" y="292"/>
                  </a:cubicBezTo>
                  <a:cubicBezTo>
                    <a:pt x="19" y="135"/>
                    <a:pt x="148" y="0"/>
                    <a:pt x="305" y="0"/>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3" name="Freeform 22"/>
            <p:cNvSpPr/>
            <p:nvPr/>
          </p:nvSpPr>
          <p:spPr bwMode="auto">
            <a:xfrm>
              <a:off x="3262313" y="2844800"/>
              <a:ext cx="296863" cy="287337"/>
            </a:xfrm>
            <a:custGeom>
              <a:avLst/>
              <a:gdLst>
                <a:gd name="T0" fmla="*/ 254 w 516"/>
                <a:gd name="T1" fmla="*/ 3 h 501"/>
                <a:gd name="T2" fmla="*/ 514 w 516"/>
                <a:gd name="T3" fmla="*/ 251 h 501"/>
                <a:gd name="T4" fmla="*/ 255 w 516"/>
                <a:gd name="T5" fmla="*/ 500 h 501"/>
                <a:gd name="T6" fmla="*/ 1 w 516"/>
                <a:gd name="T7" fmla="*/ 248 h 501"/>
                <a:gd name="T8" fmla="*/ 254 w 516"/>
                <a:gd name="T9" fmla="*/ 3 h 501"/>
              </a:gdLst>
              <a:ahLst/>
              <a:cxnLst>
                <a:cxn ang="0">
                  <a:pos x="T0" y="T1"/>
                </a:cxn>
                <a:cxn ang="0">
                  <a:pos x="T2" y="T3"/>
                </a:cxn>
                <a:cxn ang="0">
                  <a:pos x="T4" y="T5"/>
                </a:cxn>
                <a:cxn ang="0">
                  <a:pos x="T6" y="T7"/>
                </a:cxn>
                <a:cxn ang="0">
                  <a:pos x="T8" y="T9"/>
                </a:cxn>
              </a:cxnLst>
              <a:rect l="0" t="0" r="r" b="b"/>
              <a:pathLst>
                <a:path w="516" h="501">
                  <a:moveTo>
                    <a:pt x="254" y="3"/>
                  </a:moveTo>
                  <a:cubicBezTo>
                    <a:pt x="418" y="0"/>
                    <a:pt x="512" y="149"/>
                    <a:pt x="514" y="251"/>
                  </a:cubicBezTo>
                  <a:cubicBezTo>
                    <a:pt x="516" y="371"/>
                    <a:pt x="378" y="501"/>
                    <a:pt x="255" y="500"/>
                  </a:cubicBezTo>
                  <a:cubicBezTo>
                    <a:pt x="119" y="500"/>
                    <a:pt x="0" y="382"/>
                    <a:pt x="1" y="248"/>
                  </a:cubicBezTo>
                  <a:cubicBezTo>
                    <a:pt x="2" y="111"/>
                    <a:pt x="114" y="3"/>
                    <a:pt x="254" y="3"/>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5" name="Freeform 23"/>
            <p:cNvSpPr/>
            <p:nvPr/>
          </p:nvSpPr>
          <p:spPr bwMode="auto">
            <a:xfrm>
              <a:off x="5635625" y="1762125"/>
              <a:ext cx="276225" cy="298450"/>
            </a:xfrm>
            <a:custGeom>
              <a:avLst/>
              <a:gdLst>
                <a:gd name="T0" fmla="*/ 242 w 480"/>
                <a:gd name="T1" fmla="*/ 18 h 520"/>
                <a:gd name="T2" fmla="*/ 478 w 480"/>
                <a:gd name="T3" fmla="*/ 262 h 520"/>
                <a:gd name="T4" fmla="*/ 239 w 480"/>
                <a:gd name="T5" fmla="*/ 517 h 520"/>
                <a:gd name="T6" fmla="*/ 0 w 480"/>
                <a:gd name="T7" fmla="*/ 263 h 520"/>
                <a:gd name="T8" fmla="*/ 242 w 480"/>
                <a:gd name="T9" fmla="*/ 18 h 520"/>
              </a:gdLst>
              <a:ahLst/>
              <a:cxnLst>
                <a:cxn ang="0">
                  <a:pos x="T0" y="T1"/>
                </a:cxn>
                <a:cxn ang="0">
                  <a:pos x="T2" y="T3"/>
                </a:cxn>
                <a:cxn ang="0">
                  <a:pos x="T4" y="T5"/>
                </a:cxn>
                <a:cxn ang="0">
                  <a:pos x="T6" y="T7"/>
                </a:cxn>
                <a:cxn ang="0">
                  <a:pos x="T8" y="T9"/>
                </a:cxn>
              </a:cxnLst>
              <a:rect l="0" t="0" r="r" b="b"/>
              <a:pathLst>
                <a:path w="480" h="520">
                  <a:moveTo>
                    <a:pt x="242" y="18"/>
                  </a:moveTo>
                  <a:cubicBezTo>
                    <a:pt x="365" y="1"/>
                    <a:pt x="475" y="141"/>
                    <a:pt x="478" y="262"/>
                  </a:cubicBezTo>
                  <a:cubicBezTo>
                    <a:pt x="480" y="379"/>
                    <a:pt x="366" y="520"/>
                    <a:pt x="239" y="517"/>
                  </a:cubicBezTo>
                  <a:cubicBezTo>
                    <a:pt x="111" y="513"/>
                    <a:pt x="0" y="398"/>
                    <a:pt x="0" y="263"/>
                  </a:cubicBezTo>
                  <a:cubicBezTo>
                    <a:pt x="0" y="140"/>
                    <a:pt x="108" y="0"/>
                    <a:pt x="242" y="18"/>
                  </a:cubicBezTo>
                  <a:close/>
                </a:path>
              </a:pathLst>
            </a:custGeom>
            <a:solidFill>
              <a:srgbClr val="4F6C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27" name="文本框 26"/>
          <p:cNvSpPr txBox="1"/>
          <p:nvPr/>
        </p:nvSpPr>
        <p:spPr>
          <a:xfrm>
            <a:off x="1255622" y="1437411"/>
            <a:ext cx="1317111" cy="553085"/>
          </a:xfrm>
          <a:prstGeom prst="rect">
            <a:avLst/>
          </a:prstGeom>
          <a:solidFill>
            <a:srgbClr val="076563"/>
          </a:solid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以城市发展</a:t>
            </a: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为前提</a:t>
            </a:r>
            <a:endPar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29" name="文本框 28"/>
          <p:cNvSpPr txBox="1"/>
          <p:nvPr/>
        </p:nvSpPr>
        <p:spPr>
          <a:xfrm>
            <a:off x="1254987" y="4377189"/>
            <a:ext cx="1317111" cy="553085"/>
          </a:xfrm>
          <a:prstGeom prst="rect">
            <a:avLst/>
          </a:prstGeom>
          <a:solidFill>
            <a:srgbClr val="076563"/>
          </a:solid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以空间形态重构为</a:t>
            </a: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手段</a:t>
            </a:r>
            <a:endPar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33" name="文本框 32"/>
          <p:cNvSpPr txBox="1"/>
          <p:nvPr/>
        </p:nvSpPr>
        <p:spPr>
          <a:xfrm flipH="1">
            <a:off x="6352540" y="4377055"/>
            <a:ext cx="1353185" cy="553085"/>
          </a:xfrm>
          <a:prstGeom prst="rect">
            <a:avLst/>
          </a:prstGeom>
          <a:solidFill>
            <a:srgbClr val="076563"/>
          </a:solid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以可持续发展为指导</a:t>
            </a: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思想</a:t>
            </a:r>
            <a:endPar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35" name="文本框 34"/>
          <p:cNvSpPr txBox="1"/>
          <p:nvPr>
            <p:custDataLst>
              <p:tags r:id="rId15"/>
            </p:custDataLst>
          </p:nvPr>
        </p:nvSpPr>
        <p:spPr>
          <a:xfrm>
            <a:off x="6353175" y="1437640"/>
            <a:ext cx="1351915" cy="553085"/>
          </a:xfrm>
          <a:prstGeom prst="rect">
            <a:avLst/>
          </a:prstGeom>
          <a:solidFill>
            <a:srgbClr val="076563"/>
          </a:solid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以功能再生为</a:t>
            </a:r>
            <a:r>
              <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rPr>
              <a:t>目的</a:t>
            </a:r>
            <a:endParaRPr kumimoji="0" lang="zh-CN" altLang="en-US" sz="1500" b="0" i="0" u="none" strike="noStrike" kern="1200" cap="none" spc="0" normalizeH="0" baseline="0" noProof="0" dirty="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36" name="文本框 35"/>
          <p:cNvSpPr txBox="1"/>
          <p:nvPr/>
        </p:nvSpPr>
        <p:spPr>
          <a:xfrm>
            <a:off x="560070" y="2000250"/>
            <a:ext cx="3048000" cy="1198880"/>
          </a:xfrm>
          <a:prstGeom prst="rect">
            <a:avLst/>
          </a:prstGeom>
          <a:noFill/>
        </p:spPr>
        <p:txBody>
          <a:bodyPr wrap="square" rtlCol="0">
            <a:spAutoFit/>
          </a:bodyPr>
          <a:p>
            <a:r>
              <a:rPr lang="zh-CN" altLang="en-US" sz="1200">
                <a:solidFill>
                  <a:schemeClr val="tx1">
                    <a:lumMod val="75000"/>
                    <a:lumOff val="25000"/>
                  </a:schemeClr>
                </a:solidFill>
                <a:latin typeface="思源黑体 Regular" panose="020B0500000000000000" charset="-122"/>
                <a:ea typeface="思源黑体 Regular" panose="020B0500000000000000" charset="-122"/>
              </a:rPr>
              <a:t>工业建筑改造研究及实践，应适应时代及城市核心领域的快速发展，以城市发展为前提，将原</a:t>
            </a:r>
            <a:r>
              <a:rPr lang="en-US" altLang="zh-CN" sz="1200">
                <a:solidFill>
                  <a:schemeClr val="tx1">
                    <a:lumMod val="75000"/>
                    <a:lumOff val="25000"/>
                  </a:schemeClr>
                </a:solidFill>
                <a:latin typeface="思源黑体 Regular" panose="020B0500000000000000" charset="-122"/>
                <a:ea typeface="思源黑体 Regular" panose="020B0500000000000000" charset="-122"/>
              </a:rPr>
              <a:t>701</a:t>
            </a:r>
            <a:r>
              <a:rPr lang="zh-CN" altLang="en-US" sz="1200">
                <a:solidFill>
                  <a:schemeClr val="tx1">
                    <a:lumMod val="75000"/>
                    <a:lumOff val="25000"/>
                  </a:schemeClr>
                </a:solidFill>
                <a:latin typeface="思源黑体 Regular" panose="020B0500000000000000" charset="-122"/>
                <a:ea typeface="思源黑体 Regular" panose="020B0500000000000000" charset="-122"/>
              </a:rPr>
              <a:t>工业建筑空间作为改造再利用核心，通过发展旅游业等完成顺应城市发展趋势的产业重置，推进区域经济、文化发展。</a:t>
            </a:r>
            <a:endParaRPr lang="zh-CN" altLang="en-US" sz="1200">
              <a:solidFill>
                <a:schemeClr val="tx1">
                  <a:lumMod val="75000"/>
                  <a:lumOff val="25000"/>
                </a:schemeClr>
              </a:solidFill>
              <a:latin typeface="思源黑体 Regular" panose="020B0500000000000000" charset="-122"/>
              <a:ea typeface="思源黑体 Regular" panose="020B0500000000000000" charset="-122"/>
            </a:endParaRPr>
          </a:p>
        </p:txBody>
      </p:sp>
      <p:sp>
        <p:nvSpPr>
          <p:cNvPr id="37" name="文本框 36"/>
          <p:cNvSpPr txBox="1"/>
          <p:nvPr/>
        </p:nvSpPr>
        <p:spPr>
          <a:xfrm>
            <a:off x="5521960" y="2007235"/>
            <a:ext cx="3197860" cy="1383665"/>
          </a:xfrm>
          <a:prstGeom prst="rect">
            <a:avLst/>
          </a:prstGeom>
          <a:noFill/>
        </p:spPr>
        <p:txBody>
          <a:bodyPr wrap="square" rtlCol="0" anchor="t">
            <a:spAutoFit/>
          </a:bodyPr>
          <a:p>
            <a:r>
              <a:rPr lang="zh-CN" altLang="en-US" sz="1200">
                <a:solidFill>
                  <a:schemeClr val="tx1">
                    <a:lumMod val="75000"/>
                    <a:lumOff val="25000"/>
                  </a:schemeClr>
                </a:solidFill>
                <a:latin typeface="思源黑体 Regular" panose="020B0500000000000000" charset="-122"/>
                <a:ea typeface="思源黑体 Regular" panose="020B0500000000000000" charset="-122"/>
              </a:rPr>
              <a:t>工业建筑改造的目的除保护外，就是赋予其新的用途，将其再次有效利用起来，重新发挥其建筑隐藏的价值和潜能。</a:t>
            </a:r>
            <a:r>
              <a:rPr lang="en-US" altLang="zh-CN" sz="1200">
                <a:solidFill>
                  <a:schemeClr val="tx1">
                    <a:lumMod val="75000"/>
                    <a:lumOff val="25000"/>
                  </a:schemeClr>
                </a:solidFill>
                <a:latin typeface="思源黑体 Regular" panose="020B0500000000000000" charset="-122"/>
                <a:ea typeface="思源黑体 Regular" panose="020B0500000000000000" charset="-122"/>
              </a:rPr>
              <a:t>701</a:t>
            </a:r>
            <a:r>
              <a:rPr lang="zh-CN" altLang="en-US" sz="1200">
                <a:solidFill>
                  <a:schemeClr val="tx1">
                    <a:lumMod val="75000"/>
                    <a:lumOff val="25000"/>
                  </a:schemeClr>
                </a:solidFill>
                <a:latin typeface="思源黑体 Regular" panose="020B0500000000000000" charset="-122"/>
                <a:ea typeface="思源黑体 Regular" panose="020B0500000000000000" charset="-122"/>
              </a:rPr>
              <a:t>工厂曾经由社会生产的时代需求所确立的功能如今已与时代需求相脱节，为满足当今时代行为活动需求，将旧有功能再生为新功能是工业建筑改造设计的根本目的。</a:t>
            </a:r>
            <a:endParaRPr lang="zh-CN" altLang="en-US" sz="1200">
              <a:solidFill>
                <a:schemeClr val="tx1">
                  <a:lumMod val="75000"/>
                  <a:lumOff val="25000"/>
                </a:schemeClr>
              </a:solidFill>
              <a:latin typeface="思源黑体 Regular" panose="020B0500000000000000" charset="-122"/>
              <a:ea typeface="思源黑体 Regular" panose="020B0500000000000000" charset="-122"/>
            </a:endParaRPr>
          </a:p>
        </p:txBody>
      </p:sp>
      <p:sp>
        <p:nvSpPr>
          <p:cNvPr id="38" name="文本框 37"/>
          <p:cNvSpPr txBox="1"/>
          <p:nvPr/>
        </p:nvSpPr>
        <p:spPr>
          <a:xfrm>
            <a:off x="560070" y="4917440"/>
            <a:ext cx="2978785" cy="1198880"/>
          </a:xfrm>
          <a:prstGeom prst="rect">
            <a:avLst/>
          </a:prstGeom>
          <a:noFill/>
        </p:spPr>
        <p:txBody>
          <a:bodyPr wrap="square" rtlCol="0" anchor="t">
            <a:spAutoFit/>
          </a:bodyPr>
          <a:p>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工业建筑改造随着旧有功能再生为新功能，使用者日常活动需求改变，旧有工业空间形态为了适应新的变化，必然随着功能与需求的变化而变换。但是在空间改造过程中，需保留原有</a:t>
            </a:r>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701</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建筑空间特点，并改造或加入新空间形式。</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39" name="文本框 38"/>
          <p:cNvSpPr txBox="1"/>
          <p:nvPr/>
        </p:nvSpPr>
        <p:spPr>
          <a:xfrm>
            <a:off x="5533390" y="4930140"/>
            <a:ext cx="3197860" cy="1198880"/>
          </a:xfrm>
          <a:prstGeom prst="rect">
            <a:avLst/>
          </a:prstGeom>
          <a:noFill/>
        </p:spPr>
        <p:txBody>
          <a:bodyPr wrap="square" rtlCol="0" anchor="t">
            <a:spAutoFit/>
          </a:bodyPr>
          <a:p>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701</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区域内部及周边区域由于曾经的生产导致周边及内部生态环境较差，生态空间有待改善。同时居民对生活空间的要求也逐渐提升，工业建筑的改造需求正是基于使用人群新的需求的现状，因此在本改造设计过程中需以生态可持续发展作为改造设计的指导思想。</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53" name="矩形 52"/>
          <p:cNvSpPr/>
          <p:nvPr>
            <p:custDataLst>
              <p:tags r:id="rId16"/>
            </p:custDataLst>
          </p:nvPr>
        </p:nvSpPr>
        <p:spPr>
          <a:xfrm>
            <a:off x="560070" y="1356360"/>
            <a:ext cx="2962275" cy="187134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41" name="矩形 40"/>
          <p:cNvSpPr/>
          <p:nvPr>
            <p:custDataLst>
              <p:tags r:id="rId17"/>
            </p:custDataLst>
          </p:nvPr>
        </p:nvSpPr>
        <p:spPr>
          <a:xfrm>
            <a:off x="5521960" y="1328420"/>
            <a:ext cx="3133090" cy="206311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13</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0"/>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3.2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提出措施</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2"/>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6" name="任意多边形: 形状 1"/>
          <p:cNvSpPr/>
          <p:nvPr/>
        </p:nvSpPr>
        <p:spPr>
          <a:xfrm>
            <a:off x="1613105" y="4783063"/>
            <a:ext cx="5917791" cy="718985"/>
          </a:xfrm>
          <a:custGeom>
            <a:avLst/>
            <a:gdLst>
              <a:gd name="connsiteX0" fmla="*/ 3945194 w 7890388"/>
              <a:gd name="connsiteY0" fmla="*/ 77945 h 958646"/>
              <a:gd name="connsiteX1" fmla="*/ 2293374 w 7890388"/>
              <a:gd name="connsiteY1" fmla="*/ 278634 h 958646"/>
              <a:gd name="connsiteX2" fmla="*/ 3945194 w 7890388"/>
              <a:gd name="connsiteY2" fmla="*/ 479323 h 958646"/>
              <a:gd name="connsiteX3" fmla="*/ 5597014 w 7890388"/>
              <a:gd name="connsiteY3" fmla="*/ 278634 h 958646"/>
              <a:gd name="connsiteX4" fmla="*/ 3945194 w 7890388"/>
              <a:gd name="connsiteY4" fmla="*/ 77945 h 958646"/>
              <a:gd name="connsiteX5" fmla="*/ 3945194 w 7890388"/>
              <a:gd name="connsiteY5" fmla="*/ 0 h 958646"/>
              <a:gd name="connsiteX6" fmla="*/ 7890388 w 7890388"/>
              <a:gd name="connsiteY6" fmla="*/ 479323 h 958646"/>
              <a:gd name="connsiteX7" fmla="*/ 3945194 w 7890388"/>
              <a:gd name="connsiteY7" fmla="*/ 958646 h 958646"/>
              <a:gd name="connsiteX8" fmla="*/ 0 w 7890388"/>
              <a:gd name="connsiteY8" fmla="*/ 479323 h 958646"/>
              <a:gd name="connsiteX9" fmla="*/ 3945194 w 7890388"/>
              <a:gd name="connsiteY9" fmla="*/ 0 h 95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90388" h="958646">
                <a:moveTo>
                  <a:pt x="3945194" y="77945"/>
                </a:moveTo>
                <a:cubicBezTo>
                  <a:pt x="3032919" y="77945"/>
                  <a:pt x="2293374" y="167797"/>
                  <a:pt x="2293374" y="278634"/>
                </a:cubicBezTo>
                <a:cubicBezTo>
                  <a:pt x="2293374" y="389471"/>
                  <a:pt x="3032919" y="479323"/>
                  <a:pt x="3945194" y="479323"/>
                </a:cubicBezTo>
                <a:cubicBezTo>
                  <a:pt x="4857469" y="479323"/>
                  <a:pt x="5597014" y="389471"/>
                  <a:pt x="5597014" y="278634"/>
                </a:cubicBezTo>
                <a:cubicBezTo>
                  <a:pt x="5597014" y="167797"/>
                  <a:pt x="4857469" y="77945"/>
                  <a:pt x="3945194" y="77945"/>
                </a:cubicBezTo>
                <a:close/>
                <a:moveTo>
                  <a:pt x="3945194" y="0"/>
                </a:moveTo>
                <a:cubicBezTo>
                  <a:pt x="6124064" y="0"/>
                  <a:pt x="7890388" y="214600"/>
                  <a:pt x="7890388" y="479323"/>
                </a:cubicBezTo>
                <a:cubicBezTo>
                  <a:pt x="7890388" y="744046"/>
                  <a:pt x="6124064" y="958646"/>
                  <a:pt x="3945194" y="958646"/>
                </a:cubicBezTo>
                <a:cubicBezTo>
                  <a:pt x="1766324" y="958646"/>
                  <a:pt x="0" y="744046"/>
                  <a:pt x="0" y="479323"/>
                </a:cubicBezTo>
                <a:cubicBezTo>
                  <a:pt x="0" y="214600"/>
                  <a:pt x="1766324" y="0"/>
                  <a:pt x="3945194" y="0"/>
                </a:cubicBezTo>
                <a:close/>
              </a:path>
            </a:pathLst>
          </a:cu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grpSp>
        <p:nvGrpSpPr>
          <p:cNvPr id="11" name="组合 10"/>
          <p:cNvGrpSpPr/>
          <p:nvPr/>
        </p:nvGrpSpPr>
        <p:grpSpPr>
          <a:xfrm>
            <a:off x="4244807" y="2360640"/>
            <a:ext cx="544733" cy="2687894"/>
            <a:chOff x="5659742" y="1150373"/>
            <a:chExt cx="726310" cy="3583859"/>
          </a:xfrm>
          <a:solidFill>
            <a:srgbClr val="486F6F"/>
          </a:solidFill>
        </p:grpSpPr>
        <p:sp>
          <p:nvSpPr>
            <p:cNvPr id="12" name="矩形 11"/>
            <p:cNvSpPr/>
            <p:nvPr/>
          </p:nvSpPr>
          <p:spPr>
            <a:xfrm>
              <a:off x="5833626" y="1651819"/>
              <a:ext cx="378542" cy="3082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13" name="等腰三角形 12"/>
            <p:cNvSpPr/>
            <p:nvPr/>
          </p:nvSpPr>
          <p:spPr>
            <a:xfrm>
              <a:off x="5659742" y="1150373"/>
              <a:ext cx="726310" cy="501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grpSp>
      <p:grpSp>
        <p:nvGrpSpPr>
          <p:cNvPr id="15" name="组合 14"/>
          <p:cNvGrpSpPr/>
          <p:nvPr/>
        </p:nvGrpSpPr>
        <p:grpSpPr>
          <a:xfrm>
            <a:off x="4687534" y="3212362"/>
            <a:ext cx="372122" cy="1836173"/>
            <a:chOff x="5659742" y="1150373"/>
            <a:chExt cx="726310" cy="3583859"/>
          </a:xfrm>
          <a:solidFill>
            <a:srgbClr val="486F6F"/>
          </a:solidFill>
        </p:grpSpPr>
        <p:sp>
          <p:nvSpPr>
            <p:cNvPr id="16" name="矩形 15"/>
            <p:cNvSpPr/>
            <p:nvPr/>
          </p:nvSpPr>
          <p:spPr>
            <a:xfrm>
              <a:off x="5833626" y="1651819"/>
              <a:ext cx="378542" cy="3082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17" name="等腰三角形 16"/>
            <p:cNvSpPr/>
            <p:nvPr/>
          </p:nvSpPr>
          <p:spPr>
            <a:xfrm>
              <a:off x="5659742" y="1150373"/>
              <a:ext cx="726310" cy="501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grpSp>
      <p:grpSp>
        <p:nvGrpSpPr>
          <p:cNvPr id="18" name="组合 17"/>
          <p:cNvGrpSpPr/>
          <p:nvPr/>
        </p:nvGrpSpPr>
        <p:grpSpPr>
          <a:xfrm>
            <a:off x="4003098" y="3212362"/>
            <a:ext cx="372122" cy="1836173"/>
            <a:chOff x="5659742" y="1150373"/>
            <a:chExt cx="726310" cy="3583859"/>
          </a:xfrm>
          <a:solidFill>
            <a:srgbClr val="486F6F"/>
          </a:solidFill>
        </p:grpSpPr>
        <p:sp>
          <p:nvSpPr>
            <p:cNvPr id="19" name="矩形 18"/>
            <p:cNvSpPr/>
            <p:nvPr/>
          </p:nvSpPr>
          <p:spPr>
            <a:xfrm>
              <a:off x="5833626" y="1651819"/>
              <a:ext cx="378542" cy="3082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sp>
          <p:nvSpPr>
            <p:cNvPr id="20" name="等腰三角形 19"/>
            <p:cNvSpPr/>
            <p:nvPr/>
          </p:nvSpPr>
          <p:spPr>
            <a:xfrm>
              <a:off x="5659742" y="1150373"/>
              <a:ext cx="726310" cy="501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站酷文艺体" panose="02000603000000000000" charset="-122"/>
                <a:ea typeface="站酷文艺体" panose="02000603000000000000" charset="-122"/>
                <a:cs typeface="+mn-cs"/>
              </a:endParaRPr>
            </a:p>
          </p:txBody>
        </p:sp>
      </p:grpSp>
      <p:cxnSp>
        <p:nvCxnSpPr>
          <p:cNvPr id="21" name="直接连接符 20"/>
          <p:cNvCxnSpPr/>
          <p:nvPr/>
        </p:nvCxnSpPr>
        <p:spPr>
          <a:xfrm>
            <a:off x="3091649" y="3345098"/>
            <a:ext cx="0" cy="1437965"/>
          </a:xfrm>
          <a:prstGeom prst="line">
            <a:avLst/>
          </a:prstGeom>
          <a:solidFill>
            <a:srgbClr val="486F6F"/>
          </a:solidFill>
          <a:ln>
            <a:gradFill>
              <a:gsLst>
                <a:gs pos="83000">
                  <a:srgbClr val="076563"/>
                </a:gs>
                <a:gs pos="100000">
                  <a:srgbClr val="076563">
                    <a:alpha val="0"/>
                  </a:srgbClr>
                </a:gs>
              </a:gsLst>
              <a:lin ang="5400000" scaled="1"/>
            </a:gra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747684" y="3964530"/>
            <a:ext cx="0" cy="1194617"/>
          </a:xfrm>
          <a:prstGeom prst="line">
            <a:avLst/>
          </a:prstGeom>
          <a:solidFill>
            <a:srgbClr val="486F6F"/>
          </a:solidFill>
          <a:ln>
            <a:gradFill>
              <a:gsLst>
                <a:gs pos="83000">
                  <a:srgbClr val="076563"/>
                </a:gs>
                <a:gs pos="100000">
                  <a:srgbClr val="076563">
                    <a:alpha val="0"/>
                  </a:srgbClr>
                </a:gs>
              </a:gsLst>
              <a:lin ang="5400000" scaled="1"/>
            </a:gra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83470" y="3345098"/>
            <a:ext cx="0" cy="1437965"/>
          </a:xfrm>
          <a:prstGeom prst="line">
            <a:avLst/>
          </a:prstGeom>
          <a:solidFill>
            <a:srgbClr val="486F6F"/>
          </a:solidFill>
          <a:ln>
            <a:gradFill>
              <a:gsLst>
                <a:gs pos="83000">
                  <a:srgbClr val="076563"/>
                </a:gs>
                <a:gs pos="100000">
                  <a:srgbClr val="076563">
                    <a:alpha val="0"/>
                  </a:srgbClr>
                </a:gs>
              </a:gsLst>
              <a:lin ang="5400000" scaled="1"/>
            </a:gra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423075" y="3964530"/>
            <a:ext cx="0" cy="1194617"/>
          </a:xfrm>
          <a:prstGeom prst="line">
            <a:avLst/>
          </a:prstGeom>
          <a:solidFill>
            <a:srgbClr val="486F6F"/>
          </a:solidFill>
          <a:ln>
            <a:gradFill>
              <a:gsLst>
                <a:gs pos="83000">
                  <a:srgbClr val="076563"/>
                </a:gs>
                <a:gs pos="100000">
                  <a:srgbClr val="076563">
                    <a:alpha val="0"/>
                  </a:srgbClr>
                </a:gs>
              </a:gsLst>
              <a:lin ang="5400000" scaled="1"/>
            </a:gra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rot="0">
            <a:off x="153035" y="897890"/>
            <a:ext cx="289560" cy="235585"/>
            <a:chOff x="431503" y="418769"/>
            <a:chExt cx="710506" cy="685142"/>
          </a:xfrm>
        </p:grpSpPr>
        <p:sp>
          <p:nvSpPr>
            <p:cNvPr id="37" name="矩形 36"/>
            <p:cNvSpPr/>
            <p:nvPr>
              <p:custDataLst>
                <p:tags r:id="rId13"/>
              </p:custDataLst>
            </p:nvPr>
          </p:nvSpPr>
          <p:spPr>
            <a:xfrm>
              <a:off x="508000" y="469900"/>
              <a:ext cx="634009" cy="634011"/>
            </a:xfrm>
            <a:prstGeom prst="rect">
              <a:avLst/>
            </a:prstGeom>
            <a:solidFill>
              <a:srgbClr val="0765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76563"/>
                </a:solidFill>
                <a:effectLst/>
                <a:uLnTx/>
                <a:uFillTx/>
                <a:latin typeface="思源宋体 CN"/>
                <a:ea typeface="Source Han Sans Regular"/>
                <a:cs typeface="+mn-cs"/>
              </a:endParaRPr>
            </a:p>
          </p:txBody>
        </p:sp>
        <p:sp>
          <p:nvSpPr>
            <p:cNvPr id="38" name="矩形 37"/>
            <p:cNvSpPr/>
            <p:nvPr>
              <p:custDataLst>
                <p:tags r:id="rId14"/>
              </p:custDataLst>
            </p:nvPr>
          </p:nvSpPr>
          <p:spPr>
            <a:xfrm>
              <a:off x="431503" y="418769"/>
              <a:ext cx="634008" cy="634011"/>
            </a:xfrm>
            <a:prstGeom prst="rect">
              <a:avLst/>
            </a:prstGeom>
            <a:solidFill>
              <a:srgbClr val="076563">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76563"/>
                </a:solidFill>
                <a:effectLst/>
                <a:uLnTx/>
                <a:uFillTx/>
                <a:latin typeface="思源宋体 CN"/>
                <a:ea typeface="Source Han Sans Regular"/>
                <a:cs typeface="+mn-cs"/>
              </a:endParaRPr>
            </a:p>
          </p:txBody>
        </p:sp>
      </p:grpSp>
      <p:sp>
        <p:nvSpPr>
          <p:cNvPr id="42" name="文本框 41"/>
          <p:cNvSpPr txBox="1"/>
          <p:nvPr/>
        </p:nvSpPr>
        <p:spPr>
          <a:xfrm>
            <a:off x="488950" y="822325"/>
            <a:ext cx="1123950" cy="368300"/>
          </a:xfrm>
          <a:prstGeom prst="rect">
            <a:avLst/>
          </a:prstGeom>
          <a:noFill/>
        </p:spPr>
        <p:txBody>
          <a:bodyPr wrap="square" rtlCol="0">
            <a:spAutoFit/>
          </a:bodyPr>
          <a:p>
            <a:r>
              <a:rPr lang="zh-CN" altLang="en-US" b="1">
                <a:solidFill>
                  <a:srgbClr val="4F6C6F"/>
                </a:solidFill>
                <a:latin typeface="思源黑体 Regular" panose="020B0500000000000000" charset="-122"/>
                <a:ea typeface="思源黑体 Regular" panose="020B0500000000000000" charset="-122"/>
              </a:rPr>
              <a:t>织补策略</a:t>
            </a:r>
            <a:endParaRPr lang="zh-CN" altLang="en-US" b="1">
              <a:solidFill>
                <a:srgbClr val="4F6C6F"/>
              </a:solidFill>
              <a:latin typeface="思源黑体 Regular" panose="020B0500000000000000" charset="-122"/>
              <a:ea typeface="思源黑体 Regular" panose="020B0500000000000000" charset="-122"/>
            </a:endParaRPr>
          </a:p>
        </p:txBody>
      </p:sp>
      <p:sp>
        <p:nvSpPr>
          <p:cNvPr id="43" name="文本框 42"/>
          <p:cNvSpPr txBox="1"/>
          <p:nvPr/>
        </p:nvSpPr>
        <p:spPr>
          <a:xfrm>
            <a:off x="757555" y="3552190"/>
            <a:ext cx="3048000" cy="306705"/>
          </a:xfrm>
          <a:prstGeom prst="rect">
            <a:avLst/>
          </a:prstGeom>
          <a:noFill/>
        </p:spPr>
        <p:txBody>
          <a:bodyPr wrap="square" rtlCol="0">
            <a:spAutoFit/>
          </a:bodyPr>
          <a:p>
            <a:r>
              <a:rPr lang="zh-CN" altLang="en-US" sz="1400">
                <a:solidFill>
                  <a:srgbClr val="4F6C6F"/>
                </a:solidFill>
                <a:latin typeface="思源黑体 Regular" panose="020B0500000000000000" charset="-122"/>
                <a:ea typeface="思源黑体 Regular" panose="020B0500000000000000" charset="-122"/>
              </a:rPr>
              <a:t>织补</a:t>
            </a:r>
            <a:r>
              <a:rPr lang="en-US" altLang="zh-CN" sz="1400">
                <a:solidFill>
                  <a:srgbClr val="4F6C6F"/>
                </a:solidFill>
                <a:latin typeface="思源黑体 Regular" panose="020B0500000000000000" charset="-122"/>
                <a:ea typeface="思源黑体 Regular" panose="020B0500000000000000" charset="-122"/>
              </a:rPr>
              <a:t>701</a:t>
            </a:r>
            <a:r>
              <a:rPr lang="zh-CN" altLang="en-US" sz="1400">
                <a:solidFill>
                  <a:srgbClr val="4F6C6F"/>
                </a:solidFill>
                <a:latin typeface="思源黑体 Regular" panose="020B0500000000000000" charset="-122"/>
                <a:ea typeface="思源黑体 Regular" panose="020B0500000000000000" charset="-122"/>
              </a:rPr>
              <a:t>的形态和肌理</a:t>
            </a:r>
            <a:endParaRPr lang="zh-CN" altLang="en-US" sz="1400">
              <a:solidFill>
                <a:srgbClr val="4F6C6F"/>
              </a:solidFill>
              <a:latin typeface="思源黑体 Regular" panose="020B0500000000000000" charset="-122"/>
              <a:ea typeface="思源黑体 Regular" panose="020B0500000000000000" charset="-122"/>
            </a:endParaRPr>
          </a:p>
        </p:txBody>
      </p:sp>
      <p:sp>
        <p:nvSpPr>
          <p:cNvPr id="50" name="文本框 49"/>
          <p:cNvSpPr txBox="1"/>
          <p:nvPr/>
        </p:nvSpPr>
        <p:spPr>
          <a:xfrm>
            <a:off x="2340610" y="2949575"/>
            <a:ext cx="4572000" cy="306705"/>
          </a:xfrm>
          <a:prstGeom prst="rect">
            <a:avLst/>
          </a:prstGeom>
          <a:noFill/>
        </p:spPr>
        <p:txBody>
          <a:bodyPr wrap="square" rtlCol="0" anchor="t">
            <a:spAutoFit/>
          </a:bodyPr>
          <a:p>
            <a:r>
              <a:rPr lang="zh-CN" altLang="en-US" sz="1400">
                <a:solidFill>
                  <a:srgbClr val="4F6C6F"/>
                </a:solidFill>
                <a:latin typeface="思源黑体 Regular" panose="020B0500000000000000" charset="-122"/>
                <a:ea typeface="思源黑体 Regular" panose="020B0500000000000000" charset="-122"/>
                <a:cs typeface="思源黑体 Regular" panose="020B0500000000000000" charset="-122"/>
              </a:rPr>
              <a:t>织补</a:t>
            </a:r>
            <a:r>
              <a:rPr lang="en-US" altLang="zh-CN" sz="1400">
                <a:solidFill>
                  <a:srgbClr val="4F6C6F"/>
                </a:solidFill>
                <a:latin typeface="思源黑体 Regular" panose="020B0500000000000000" charset="-122"/>
                <a:ea typeface="思源黑体 Regular" panose="020B0500000000000000" charset="-122"/>
                <a:cs typeface="思源黑体 Regular" panose="020B0500000000000000" charset="-122"/>
              </a:rPr>
              <a:t>701</a:t>
            </a:r>
            <a:r>
              <a:rPr lang="zh-CN" altLang="en-US" sz="1400">
                <a:solidFill>
                  <a:srgbClr val="4F6C6F"/>
                </a:solidFill>
                <a:latin typeface="思源黑体 Regular" panose="020B0500000000000000" charset="-122"/>
                <a:ea typeface="思源黑体 Regular" panose="020B0500000000000000" charset="-122"/>
                <a:cs typeface="思源黑体 Regular" panose="020B0500000000000000" charset="-122"/>
              </a:rPr>
              <a:t>产业结构</a:t>
            </a:r>
            <a:endParaRPr lang="zh-CN" altLang="en-US" sz="1400">
              <a:solidFill>
                <a:srgbClr val="4F6C6F"/>
              </a:solidFill>
              <a:latin typeface="思源黑体 Regular" panose="020B0500000000000000" charset="-122"/>
              <a:ea typeface="思源黑体 Regular" panose="020B0500000000000000" charset="-122"/>
              <a:cs typeface="思源黑体 Regular" panose="020B0500000000000000" charset="-122"/>
            </a:endParaRPr>
          </a:p>
        </p:txBody>
      </p:sp>
      <p:sp>
        <p:nvSpPr>
          <p:cNvPr id="51" name="文本框 50"/>
          <p:cNvSpPr txBox="1"/>
          <p:nvPr/>
        </p:nvSpPr>
        <p:spPr>
          <a:xfrm>
            <a:off x="5137150" y="2905760"/>
            <a:ext cx="4572000" cy="306705"/>
          </a:xfrm>
          <a:prstGeom prst="rect">
            <a:avLst/>
          </a:prstGeom>
          <a:noFill/>
        </p:spPr>
        <p:txBody>
          <a:bodyPr wrap="square" rtlCol="0" anchor="t">
            <a:spAutoFit/>
          </a:bodyPr>
          <a:p>
            <a:r>
              <a:rPr lang="zh-CN" altLang="en-US" sz="1400">
                <a:solidFill>
                  <a:srgbClr val="4F6C6F"/>
                </a:solidFill>
                <a:latin typeface="思源黑体 Regular" panose="020B0500000000000000" charset="-122"/>
                <a:ea typeface="思源黑体 Regular" panose="020B0500000000000000" charset="-122"/>
              </a:rPr>
              <a:t>织补</a:t>
            </a:r>
            <a:r>
              <a:rPr lang="en-US" altLang="zh-CN" sz="1400">
                <a:solidFill>
                  <a:srgbClr val="4F6C6F"/>
                </a:solidFill>
                <a:latin typeface="思源黑体 Regular" panose="020B0500000000000000" charset="-122"/>
                <a:ea typeface="思源黑体 Regular" panose="020B0500000000000000" charset="-122"/>
              </a:rPr>
              <a:t>701</a:t>
            </a:r>
            <a:r>
              <a:rPr lang="zh-CN" altLang="en-US" sz="1400">
                <a:solidFill>
                  <a:srgbClr val="4F6C6F"/>
                </a:solidFill>
                <a:latin typeface="思源黑体 Regular" panose="020B0500000000000000" charset="-122"/>
                <a:ea typeface="思源黑体 Regular" panose="020B0500000000000000" charset="-122"/>
              </a:rPr>
              <a:t>配套设施</a:t>
            </a:r>
            <a:endParaRPr lang="zh-CN" altLang="en-US" sz="1400">
              <a:solidFill>
                <a:srgbClr val="4F6C6F"/>
              </a:solidFill>
              <a:latin typeface="思源黑体 Regular" panose="020B0500000000000000" charset="-122"/>
              <a:ea typeface="思源黑体 Regular" panose="020B0500000000000000" charset="-122"/>
            </a:endParaRPr>
          </a:p>
        </p:txBody>
      </p:sp>
      <p:sp>
        <p:nvSpPr>
          <p:cNvPr id="53" name="文本框 52"/>
          <p:cNvSpPr txBox="1"/>
          <p:nvPr>
            <p:custDataLst>
              <p:tags r:id="rId15"/>
            </p:custDataLst>
          </p:nvPr>
        </p:nvSpPr>
        <p:spPr>
          <a:xfrm>
            <a:off x="6615430" y="3552190"/>
            <a:ext cx="4572000" cy="306705"/>
          </a:xfrm>
          <a:prstGeom prst="rect">
            <a:avLst/>
          </a:prstGeom>
          <a:noFill/>
        </p:spPr>
        <p:txBody>
          <a:bodyPr wrap="square" rtlCol="0" anchor="t">
            <a:spAutoFit/>
          </a:bodyPr>
          <a:p>
            <a:r>
              <a:rPr lang="zh-CN" altLang="en-US" sz="1400">
                <a:solidFill>
                  <a:srgbClr val="4F6C6F"/>
                </a:solidFill>
                <a:latin typeface="思源黑体 Regular" panose="020B0500000000000000" charset="-122"/>
                <a:ea typeface="思源黑体 Regular" panose="020B0500000000000000" charset="-122"/>
              </a:rPr>
              <a:t>织补</a:t>
            </a:r>
            <a:r>
              <a:rPr lang="en-US" altLang="zh-CN" sz="1400">
                <a:solidFill>
                  <a:srgbClr val="4F6C6F"/>
                </a:solidFill>
                <a:latin typeface="思源黑体 Regular" panose="020B0500000000000000" charset="-122"/>
                <a:ea typeface="思源黑体 Regular" panose="020B0500000000000000" charset="-122"/>
              </a:rPr>
              <a:t>701</a:t>
            </a:r>
            <a:r>
              <a:rPr lang="zh-CN" altLang="en-US" sz="1400">
                <a:solidFill>
                  <a:srgbClr val="4F6C6F"/>
                </a:solidFill>
                <a:latin typeface="思源黑体 Regular" panose="020B0500000000000000" charset="-122"/>
                <a:ea typeface="思源黑体 Regular" panose="020B0500000000000000" charset="-122"/>
              </a:rPr>
              <a:t>社会生活</a:t>
            </a:r>
            <a:r>
              <a:rPr lang="zh-CN" altLang="en-US" sz="1400">
                <a:solidFill>
                  <a:srgbClr val="4F6C6F"/>
                </a:solidFill>
                <a:latin typeface="思源黑体 Regular" panose="020B0500000000000000" charset="-122"/>
                <a:ea typeface="思源黑体 Regular" panose="020B0500000000000000" charset="-122"/>
              </a:rPr>
              <a:t>网络</a:t>
            </a:r>
            <a:endParaRPr lang="zh-CN" altLang="en-US" sz="1400">
              <a:solidFill>
                <a:srgbClr val="4F6C6F"/>
              </a:solidFill>
              <a:latin typeface="思源黑体 Regular" panose="020B0500000000000000" charset="-122"/>
              <a:ea typeface="思源黑体 Regular" panose="020B0500000000000000" charset="-122"/>
            </a:endParaRPr>
          </a:p>
        </p:txBody>
      </p:sp>
      <p:sp>
        <p:nvSpPr>
          <p:cNvPr id="54" name="文本框 53"/>
          <p:cNvSpPr txBox="1"/>
          <p:nvPr/>
        </p:nvSpPr>
        <p:spPr>
          <a:xfrm>
            <a:off x="153035" y="1188720"/>
            <a:ext cx="8710930" cy="1198880"/>
          </a:xfrm>
          <a:prstGeom prst="rect">
            <a:avLst/>
          </a:prstGeom>
          <a:noFill/>
        </p:spPr>
        <p:txBody>
          <a:bodyPr wrap="square" rtlCol="0" anchor="t">
            <a:spAutoFit/>
          </a:bodyPr>
          <a:p>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辞海里对织补的解释是 “ 仿照织物的经纬线把破的地方补好。”</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a:p>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1.“</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织补城市</a:t>
            </a:r>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就是把旧区内各个点及其周边的城市设计作为一个相关联的整体，采用统一的设计指导思想，贯彻尊重历史的主题，尊重人的生存，通过调动城市设计手段减弱建设拆迁对旧区造成的影响，恢复旧区原有良好的城市风貌。</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a:p>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2.</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织补城市首先是指的织补生活，即城市中的人所赖以生存的生活方式，其次才是织补建筑、环境、景观。</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a:p>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3.</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rPr>
              <a:t>织补是更新的一种策略，织补更强调的是尽量不去破坏已存在着的社会群体和社会网络，在更新的过程中，织补可以保持社会生活的稳定。</a:t>
            </a:r>
            <a:endPar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14</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1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6" name="箭头: 环形 5"/>
          <p:cNvSpPr/>
          <p:nvPr/>
        </p:nvSpPr>
        <p:spPr>
          <a:xfrm>
            <a:off x="1525492" y="1174477"/>
            <a:ext cx="2332198" cy="2332552"/>
          </a:xfrm>
          <a:prstGeom prst="circularArrow">
            <a:avLst>
              <a:gd name="adj1" fmla="val 10980"/>
              <a:gd name="adj2" fmla="val 1142322"/>
              <a:gd name="adj3" fmla="val 4500000"/>
              <a:gd name="adj4" fmla="val 10800000"/>
              <a:gd name="adj5" fmla="val 12500"/>
            </a:avLst>
          </a:prstGeom>
          <a:solidFill>
            <a:srgbClr val="4F6C6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任意多边形: 形状 6"/>
          <p:cNvSpPr/>
          <p:nvPr/>
        </p:nvSpPr>
        <p:spPr>
          <a:xfrm>
            <a:off x="2040985" y="2016599"/>
            <a:ext cx="1295957" cy="64782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p>
            <a:pPr marL="0" marR="0" lvl="0" indent="0" algn="ctr" defTabSz="1866900" rtl="0" eaLnBrk="1" fontAlgn="auto" latinLnBrk="0" hangingPunct="1">
              <a:lnSpc>
                <a:spcPct val="90000"/>
              </a:lnSpc>
              <a:spcBef>
                <a:spcPct val="0"/>
              </a:spcBef>
              <a:spcAft>
                <a:spcPct val="35000"/>
              </a:spcAft>
              <a:buClrTx/>
              <a:buSzTx/>
              <a:buFontTx/>
              <a:buNone/>
              <a:defRPr/>
            </a:pPr>
            <a:r>
              <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rPr>
              <a:t>一</a:t>
            </a:r>
            <a:endPar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8" name="形状 7"/>
          <p:cNvSpPr/>
          <p:nvPr/>
        </p:nvSpPr>
        <p:spPr>
          <a:xfrm>
            <a:off x="877733" y="2514702"/>
            <a:ext cx="2332198" cy="2332552"/>
          </a:xfrm>
          <a:prstGeom prst="leftCircularArrow">
            <a:avLst>
              <a:gd name="adj1" fmla="val 10980"/>
              <a:gd name="adj2" fmla="val 1142322"/>
              <a:gd name="adj3" fmla="val 6300000"/>
              <a:gd name="adj4" fmla="val 18900000"/>
              <a:gd name="adj5" fmla="val 12500"/>
            </a:avLst>
          </a:pr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空心弧 8"/>
          <p:cNvSpPr/>
          <p:nvPr/>
        </p:nvSpPr>
        <p:spPr>
          <a:xfrm>
            <a:off x="1691484" y="4015307"/>
            <a:ext cx="2003719" cy="2004522"/>
          </a:xfrm>
          <a:prstGeom prst="blockArc">
            <a:avLst>
              <a:gd name="adj1" fmla="val 13500000"/>
              <a:gd name="adj2" fmla="val 10800000"/>
              <a:gd name="adj3" fmla="val 12740"/>
            </a:avLst>
          </a:prstGeom>
          <a:solidFill>
            <a:srgbClr val="4F6C6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任意多边形: 形状 9"/>
          <p:cNvSpPr/>
          <p:nvPr/>
        </p:nvSpPr>
        <p:spPr>
          <a:xfrm>
            <a:off x="1508632" y="3352407"/>
            <a:ext cx="1295957" cy="64782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p>
            <a:pPr marL="0" marR="0" lvl="0" indent="0" algn="ctr" defTabSz="1866900" rtl="0" eaLnBrk="1" fontAlgn="auto" latinLnBrk="0" hangingPunct="1">
              <a:lnSpc>
                <a:spcPct val="90000"/>
              </a:lnSpc>
              <a:spcBef>
                <a:spcPct val="0"/>
              </a:spcBef>
              <a:spcAft>
                <a:spcPct val="35000"/>
              </a:spcAft>
              <a:buClrTx/>
              <a:buSzTx/>
              <a:buFontTx/>
              <a:buNone/>
              <a:defRPr/>
            </a:pPr>
            <a:r>
              <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rPr>
              <a:t>二</a:t>
            </a:r>
            <a:endPar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11" name="任意多边形: 形状 10"/>
          <p:cNvSpPr/>
          <p:nvPr/>
        </p:nvSpPr>
        <p:spPr>
          <a:xfrm>
            <a:off x="1977480" y="4785718"/>
            <a:ext cx="1295957" cy="647823"/>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p>
            <a:pPr marL="0" marR="0" lvl="0" indent="0" algn="ctr" defTabSz="1866900" rtl="0" eaLnBrk="1" fontAlgn="auto" latinLnBrk="0" hangingPunct="1">
              <a:lnSpc>
                <a:spcPct val="90000"/>
              </a:lnSpc>
              <a:spcBef>
                <a:spcPct val="0"/>
              </a:spcBef>
              <a:spcAft>
                <a:spcPct val="35000"/>
              </a:spcAft>
              <a:buClrTx/>
              <a:buSzTx/>
              <a:buFontTx/>
              <a:buNone/>
              <a:defRPr/>
            </a:pPr>
            <a:r>
              <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rPr>
              <a:t>三</a:t>
            </a:r>
            <a:endParaRPr kumimoji="0" lang="zh-CN" altLang="en-US" sz="2000" b="0" i="0" u="none" strike="noStrike" kern="1200" cap="none" spc="0" normalizeH="0" baseline="0" noProof="0" dirty="0">
              <a:ln>
                <a:noFill/>
              </a:ln>
              <a:solidFill>
                <a:srgbClr val="076563"/>
              </a:solidFill>
              <a:effectLst/>
              <a:uLnTx/>
              <a:uFillTx/>
              <a:latin typeface="站酷文艺体" panose="02000603000000000000" charset="-122"/>
              <a:ea typeface="站酷文艺体" panose="02000603000000000000" charset="-122"/>
              <a:cs typeface="+mn-cs"/>
            </a:endParaRPr>
          </a:p>
        </p:txBody>
      </p:sp>
      <p:sp>
        <p:nvSpPr>
          <p:cNvPr id="5" name="文本框 4"/>
          <p:cNvSpPr txBox="1"/>
          <p:nvPr/>
        </p:nvSpPr>
        <p:spPr>
          <a:xfrm>
            <a:off x="3857545" y="1557020"/>
            <a:ext cx="3544694" cy="1076325"/>
          </a:xfrm>
          <a:prstGeom prst="rect">
            <a:avLst/>
          </a:prstGeom>
          <a:noFill/>
        </p:spPr>
        <p:txBody>
          <a:bodyPr wrap="square" rtlCol="0">
            <a:spAutoFit/>
          </a:bodyPr>
          <a:p>
            <a:r>
              <a:rPr lang="en-US" altLang="zh-CN" sz="1600">
                <a:latin typeface="思源黑体 Regular" panose="020B0500000000000000" charset="-122"/>
                <a:ea typeface="思源黑体 Regular" panose="020B0500000000000000" charset="-122"/>
              </a:rPr>
              <a:t>1.</a:t>
            </a:r>
            <a:r>
              <a:rPr lang="zh-CN" altLang="en-US" sz="1600">
                <a:latin typeface="思源黑体 Regular" panose="020B0500000000000000" charset="-122"/>
                <a:ea typeface="思源黑体 Regular" panose="020B0500000000000000" charset="-122"/>
              </a:rPr>
              <a:t>保留部分工业元素的情况下，通过现代建筑材料对工业艺术元素进行创新。同时，合理规划道路交通流线，对土地的整体性利用，整合绿化体系。</a:t>
            </a:r>
            <a:endParaRPr lang="zh-CN" altLang="en-US" sz="1600">
              <a:latin typeface="思源黑体 Regular" panose="020B0500000000000000" charset="-122"/>
              <a:ea typeface="思源黑体 Regular" panose="020B0500000000000000" charset="-122"/>
            </a:endParaRPr>
          </a:p>
        </p:txBody>
      </p:sp>
      <p:sp>
        <p:nvSpPr>
          <p:cNvPr id="12" name="文本框 11"/>
          <p:cNvSpPr txBox="1"/>
          <p:nvPr>
            <p:custDataLst>
              <p:tags r:id="rId12"/>
            </p:custDataLst>
          </p:nvPr>
        </p:nvSpPr>
        <p:spPr>
          <a:xfrm>
            <a:off x="3772149" y="3230887"/>
            <a:ext cx="3544694" cy="1076325"/>
          </a:xfrm>
          <a:prstGeom prst="rect">
            <a:avLst/>
          </a:prstGeom>
          <a:noFill/>
        </p:spPr>
        <p:txBody>
          <a:bodyPr wrap="square" rtlCol="0">
            <a:spAutoFit/>
          </a:bodyPr>
          <a:p>
            <a:r>
              <a:rPr lang="en-US" altLang="zh-CN" sz="1600">
                <a:latin typeface="思源黑体 Regular" panose="020B0500000000000000" charset="-122"/>
                <a:ea typeface="思源黑体 Regular" panose="020B0500000000000000" charset="-122"/>
              </a:rPr>
              <a:t>2.</a:t>
            </a:r>
            <a:r>
              <a:rPr lang="zh-CN" altLang="en-US" sz="1600">
                <a:latin typeface="思源黑体 Regular" panose="020B0500000000000000" charset="-122"/>
                <a:ea typeface="思源黑体 Regular" panose="020B0500000000000000" charset="-122"/>
                <a:sym typeface="+mn-ea"/>
              </a:rPr>
              <a:t>合理调整产业与空间结构，</a:t>
            </a:r>
            <a:r>
              <a:rPr lang="zh-CN" altLang="en-US" sz="1600">
                <a:latin typeface="思源黑体 Regular" panose="020B0500000000000000" charset="-122"/>
                <a:ea typeface="思源黑体 Regular" panose="020B0500000000000000" charset="-122"/>
              </a:rPr>
              <a:t>与文创艺术功能共存，如发展成为创意产业园，带动</a:t>
            </a:r>
            <a:r>
              <a:rPr lang="en-US" altLang="zh-CN" sz="1600">
                <a:latin typeface="思源黑体 Regular" panose="020B0500000000000000" charset="-122"/>
                <a:ea typeface="思源黑体 Regular" panose="020B0500000000000000" charset="-122"/>
              </a:rPr>
              <a:t>701</a:t>
            </a:r>
            <a:r>
              <a:rPr lang="zh-CN" altLang="en-US" sz="1600">
                <a:latin typeface="思源黑体 Regular" panose="020B0500000000000000" charset="-122"/>
                <a:ea typeface="思源黑体 Regular" panose="020B0500000000000000" charset="-122"/>
              </a:rPr>
              <a:t>及周边区域旅游、经济、文化快速发展。</a:t>
            </a:r>
            <a:endParaRPr lang="zh-CN" altLang="en-US" sz="1600">
              <a:latin typeface="思源黑体 Regular" panose="020B0500000000000000" charset="-122"/>
              <a:ea typeface="思源黑体 Regular" panose="020B0500000000000000" charset="-122"/>
            </a:endParaRPr>
          </a:p>
        </p:txBody>
      </p:sp>
      <p:sp>
        <p:nvSpPr>
          <p:cNvPr id="27" name="文本框 26"/>
          <p:cNvSpPr txBox="1"/>
          <p:nvPr>
            <p:custDataLst>
              <p:tags r:id="rId13"/>
            </p:custDataLst>
          </p:nvPr>
        </p:nvSpPr>
        <p:spPr>
          <a:xfrm>
            <a:off x="3993129" y="4786002"/>
            <a:ext cx="3544694" cy="829945"/>
          </a:xfrm>
          <a:prstGeom prst="rect">
            <a:avLst/>
          </a:prstGeom>
          <a:noFill/>
        </p:spPr>
        <p:txBody>
          <a:bodyPr wrap="square" rtlCol="0">
            <a:spAutoFit/>
          </a:bodyPr>
          <a:p>
            <a:r>
              <a:rPr lang="en-US" altLang="zh-CN" sz="1600">
                <a:latin typeface="思源黑体 Regular" panose="020B0500000000000000" charset="-122"/>
                <a:ea typeface="思源黑体 Regular" panose="020B0500000000000000" charset="-122"/>
              </a:rPr>
              <a:t>3.</a:t>
            </a:r>
            <a:r>
              <a:rPr lang="zh-CN" altLang="en-US" sz="1600">
                <a:latin typeface="思源黑体 Regular" panose="020B0500000000000000" charset="-122"/>
                <a:ea typeface="思源黑体 Regular" panose="020B0500000000000000" charset="-122"/>
              </a:rPr>
              <a:t>完善</a:t>
            </a:r>
            <a:r>
              <a:rPr lang="zh-CN" altLang="en-US" sz="1600">
                <a:latin typeface="思源黑体 Regular" panose="020B0500000000000000" charset="-122"/>
                <a:ea typeface="思源黑体 Regular" panose="020B0500000000000000" charset="-122"/>
                <a:sym typeface="+mn-ea"/>
              </a:rPr>
              <a:t>公共服务设施，</a:t>
            </a:r>
            <a:r>
              <a:rPr lang="zh-CN" altLang="en-US" sz="1600">
                <a:latin typeface="思源黑体 Regular" panose="020B0500000000000000" charset="-122"/>
                <a:ea typeface="思源黑体 Regular" panose="020B0500000000000000" charset="-122"/>
              </a:rPr>
              <a:t>塑造一些开放有趣的特色空间，如</a:t>
            </a:r>
            <a:r>
              <a:rPr lang="zh-CN" altLang="en-US" sz="1600">
                <a:latin typeface="思源黑体 Regular" panose="020B0500000000000000" charset="-122"/>
                <a:ea typeface="思源黑体 Regular" panose="020B0500000000000000" charset="-122"/>
              </a:rPr>
              <a:t>景观节点、休闲观景平台、公共活动广场等。</a:t>
            </a:r>
            <a:endParaRPr lang="zh-CN" altLang="en-US" sz="1600">
              <a:latin typeface="思源黑体 Regular" panose="020B0500000000000000" charset="-122"/>
              <a:ea typeface="思源黑体 Regular" panose="020B0500000000000000"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0" name="图片 99"/>
          <p:cNvPicPr/>
          <p:nvPr>
            <p:custDataLst>
              <p:tags r:id="rId8"/>
            </p:custDataLst>
          </p:nvPr>
        </p:nvPicPr>
        <p:blipFill>
          <a:blip r:embed="rId9"/>
          <a:stretch>
            <a:fillRect/>
          </a:stretch>
        </p:blipFill>
        <p:spPr>
          <a:xfrm>
            <a:off x="8890" y="542925"/>
            <a:ext cx="9135745" cy="5974715"/>
          </a:xfrm>
          <a:prstGeom prst="rect">
            <a:avLst/>
          </a:prstGeom>
          <a:noFill/>
          <a:ln w="9525">
            <a:noFill/>
          </a:ln>
        </p:spPr>
      </p:pic>
      <p:sp>
        <p:nvSpPr>
          <p:cNvPr id="14" name="文本框 13"/>
          <p:cNvSpPr txBox="1"/>
          <p:nvPr>
            <p:custDataLst>
              <p:tags r:id="rId10"/>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2"/>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01</a:t>
            </a:r>
            <a:endParaRPr lang="en-US" altLang="zh-CN" sz="1015" b="1" dirty="0" smtClean="0">
              <a:solidFill>
                <a:srgbClr val="486F6F"/>
              </a:solidFill>
              <a:latin typeface="思源宋体 Heavy" panose="02020900000000000000" charset="-122"/>
              <a:ea typeface="思源宋体 Heavy" panose="02020900000000000000"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1" name="图片 100"/>
          <p:cNvPicPr/>
          <p:nvPr/>
        </p:nvPicPr>
        <p:blipFill>
          <a:blip r:embed="rId8"/>
          <a:stretch>
            <a:fillRect/>
          </a:stretch>
        </p:blipFill>
        <p:spPr>
          <a:xfrm>
            <a:off x="12065" y="791210"/>
            <a:ext cx="9131935" cy="5381625"/>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01</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W(7YP[)A$Q_LVD)AT8YZ4(S"/>
          <p:cNvPicPr>
            <a:picLocks noChangeAspect="1"/>
          </p:cNvPicPr>
          <p:nvPr/>
        </p:nvPicPr>
        <p:blipFill>
          <a:blip r:embed="rId8"/>
          <a:stretch>
            <a:fillRect/>
          </a:stretch>
        </p:blipFill>
        <p:spPr>
          <a:xfrm>
            <a:off x="8890" y="627380"/>
            <a:ext cx="9144000" cy="561911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01</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435" y="1014095"/>
            <a:ext cx="3869690" cy="3762375"/>
          </a:xfrm>
          <a:prstGeom prst="rect">
            <a:avLst/>
          </a:prstGeom>
          <a:noFill/>
        </p:spPr>
        <p:txBody>
          <a:bodyPr wrap="square" rtlCol="0">
            <a:noAutofit/>
          </a:bodyPr>
          <a:p>
            <a:pPr lvl="0" indent="0" algn="l" fontAlgn="auto">
              <a:lnSpc>
                <a:spcPct val="150000"/>
              </a:lnSpc>
              <a:buClrTx/>
              <a:buSzTx/>
              <a:buFontTx/>
            </a:pPr>
            <a:r>
              <a:rPr lang="en-US" altLang="zh-CN" sz="1000">
                <a:latin typeface="思源黑体 CN" charset="0"/>
                <a:ea typeface="思源黑体 CN" charset="0"/>
                <a:cs typeface="思源黑体 CN" charset="0"/>
                <a:sym typeface="+mn-ea"/>
              </a:rPr>
              <a:t>随着我国经济物质文化的快速发展，城市内原有产业结构和产业功能发生转变，工业建筑与城市的发展开始产生冲突，因而大量工业改造项目应运而生。同时，随着人们物质水平逐渐提高，人们对于公共建筑的多样性、复合性功能需求日益提升，趋同性的工业改造设计已经难以吸引到游客，运营逐渐冷淡。在新</a:t>
            </a:r>
            <a:r>
              <a:rPr lang="en-US" altLang="zh-CN" sz="1000">
                <a:latin typeface="思源黑体 CN" charset="0"/>
                <a:ea typeface="思源黑体 CN" charset="0"/>
                <a:cs typeface="思源黑体 CN" charset="0"/>
                <a:sym typeface="+mn-ea"/>
              </a:rPr>
              <a:t>时代</a:t>
            </a:r>
            <a:r>
              <a:rPr lang="en-US" altLang="zh-CN" sz="1000">
                <a:latin typeface="思源黑体 CN" charset="0"/>
                <a:ea typeface="思源黑体 CN" charset="0"/>
                <a:cs typeface="思源黑体 CN" charset="0"/>
                <a:sym typeface="+mn-ea"/>
              </a:rPr>
              <a:t>新需求的前提下，如何改变工业建筑现状、重塑工业建筑与城市空间关系、满足城市、文化、空间、功能等多方面的需求，是当代工业建筑改建设计时有待解决的问题。</a:t>
            </a:r>
            <a:endParaRPr lang="en-US" altLang="zh-CN" sz="1000">
              <a:latin typeface="思源黑体 CN" charset="0"/>
              <a:ea typeface="思源黑体 CN" charset="0"/>
              <a:cs typeface="思源黑体 CN" charset="0"/>
              <a:sym typeface="+mn-ea"/>
            </a:endParaRPr>
          </a:p>
          <a:p>
            <a:pPr lvl="0" indent="0" algn="l" fontAlgn="auto">
              <a:lnSpc>
                <a:spcPct val="150000"/>
              </a:lnSpc>
              <a:buClrTx/>
              <a:buSzTx/>
              <a:buFontTx/>
            </a:pPr>
            <a:r>
              <a:rPr lang="en-US" altLang="zh-CN" sz="1000">
                <a:latin typeface="思源黑体 CN" charset="0"/>
                <a:ea typeface="思源黑体 CN" charset="0"/>
                <a:cs typeface="思源黑体 CN" charset="0"/>
                <a:sym typeface="+mn-ea"/>
              </a:rPr>
              <a:t>本次调查以铜陵市七</a:t>
            </a:r>
            <a:r>
              <a:rPr lang="en-US" altLang="zh-CN" sz="1000">
                <a:latin typeface="思源黑体 CN" charset="0"/>
                <a:ea typeface="思源黑体 CN" charset="0"/>
                <a:cs typeface="思源黑体 CN" charset="0"/>
                <a:sym typeface="+mn-ea"/>
              </a:rPr>
              <a:t>O</a:t>
            </a:r>
            <a:r>
              <a:rPr lang="en-US" altLang="zh-CN" sz="1000">
                <a:latin typeface="思源黑体 CN" charset="0"/>
                <a:ea typeface="思源黑体 CN" charset="0"/>
                <a:cs typeface="思源黑体 CN" charset="0"/>
                <a:sym typeface="+mn-ea"/>
              </a:rPr>
              <a:t>一工厂为例，聚焦于社会经济体系变革后的社区重构问题，关照当地的工人群体和退休失业群体。在保留原有人群正常生活的同时，引流年轻群体，给予当地未来发展的活力。报告以当地的老年人的群体的生活需求和各地年轻人对工业区未来的基本构想方面入手，采用问卷调查、当地访谈、问卷调查、社会网络分析等多种研究手法，从空间、社会、发展等多个方面深入剖析人员流失后的社区现状与未来前景。最后从【】等方面给出相应的优化建议，以期给予停滞发展的七</a:t>
            </a:r>
            <a:r>
              <a:rPr lang="en-US" altLang="zh-CN" sz="1000">
                <a:latin typeface="思源黑体 CN" charset="0"/>
                <a:ea typeface="思源黑体 CN" charset="0"/>
                <a:cs typeface="思源黑体 CN" charset="0"/>
                <a:sym typeface="+mn-ea"/>
              </a:rPr>
              <a:t>O</a:t>
            </a:r>
            <a:r>
              <a:rPr lang="en-US" altLang="zh-CN" sz="1000">
                <a:latin typeface="思源黑体 CN" charset="0"/>
                <a:ea typeface="思源黑体 CN" charset="0"/>
                <a:cs typeface="思源黑体 CN" charset="0"/>
                <a:sym typeface="+mn-ea"/>
              </a:rPr>
              <a:t>一社区新的发展未来。</a:t>
            </a:r>
            <a:endParaRPr lang="en-US" altLang="zh-CN" sz="1000">
              <a:latin typeface="思源黑体 CN" charset="0"/>
              <a:ea typeface="思源黑体 CN" charset="0"/>
              <a:cs typeface="思源黑体 CN" charset="0"/>
              <a:sym typeface="+mn-ea"/>
            </a:endParaRPr>
          </a:p>
        </p:txBody>
      </p:sp>
      <p:sp>
        <p:nvSpPr>
          <p:cNvPr id="3" name="文本框 2"/>
          <p:cNvSpPr txBox="1"/>
          <p:nvPr/>
        </p:nvSpPr>
        <p:spPr>
          <a:xfrm>
            <a:off x="5768340" y="532765"/>
            <a:ext cx="1828800" cy="398780"/>
          </a:xfrm>
          <a:prstGeom prst="rect">
            <a:avLst/>
          </a:prstGeom>
          <a:noFill/>
        </p:spPr>
        <p:txBody>
          <a:bodyPr wrap="square" rtlCol="0">
            <a:spAutoFit/>
          </a:bodyPr>
          <a:p>
            <a:r>
              <a:rPr lang="zh-CN" altLang="en-US" sz="2000" b="1">
                <a:solidFill>
                  <a:srgbClr val="486F6F"/>
                </a:solidFill>
                <a:latin typeface="思源宋体 Heavy" panose="02020900000000000000" charset="-122"/>
                <a:ea typeface="思源宋体 Heavy" panose="02020900000000000000" charset="-122"/>
              </a:rPr>
              <a:t>目</a:t>
            </a:r>
            <a:r>
              <a:rPr lang="en-US" altLang="zh-CN" sz="2000" b="1">
                <a:solidFill>
                  <a:srgbClr val="486F6F"/>
                </a:solidFill>
                <a:latin typeface="思源宋体 Heavy" panose="02020900000000000000" charset="-122"/>
                <a:ea typeface="思源宋体 Heavy" panose="02020900000000000000" charset="-122"/>
              </a:rPr>
              <a:t>       </a:t>
            </a:r>
            <a:r>
              <a:rPr lang="zh-CN" altLang="en-US" sz="2000" b="1">
                <a:solidFill>
                  <a:srgbClr val="486F6F"/>
                </a:solidFill>
                <a:latin typeface="思源宋体 Heavy" panose="02020900000000000000" charset="-122"/>
                <a:ea typeface="思源宋体 Heavy" panose="02020900000000000000" charset="-122"/>
              </a:rPr>
              <a:t>录</a:t>
            </a:r>
            <a:endParaRPr lang="zh-CN" altLang="en-US" sz="2000" b="1">
              <a:solidFill>
                <a:srgbClr val="486F6F"/>
              </a:solidFill>
              <a:latin typeface="思源宋体 Heavy" panose="02020900000000000000" charset="-122"/>
              <a:ea typeface="思源宋体 Heavy" panose="02020900000000000000" charset="-122"/>
            </a:endParaRPr>
          </a:p>
        </p:txBody>
      </p:sp>
      <p:sp>
        <p:nvSpPr>
          <p:cNvPr id="5" name="文本框 4"/>
          <p:cNvSpPr txBox="1"/>
          <p:nvPr/>
        </p:nvSpPr>
        <p:spPr>
          <a:xfrm>
            <a:off x="8890" y="615315"/>
            <a:ext cx="1506220" cy="398780"/>
          </a:xfrm>
          <a:prstGeom prst="rect">
            <a:avLst/>
          </a:prstGeom>
          <a:noFill/>
        </p:spPr>
        <p:txBody>
          <a:bodyPr wrap="square" rtlCol="0">
            <a:spAutoFit/>
          </a:bodyPr>
          <a:p>
            <a:pPr lvl="0" algn="l">
              <a:buClrTx/>
              <a:buSzTx/>
              <a:buFontTx/>
            </a:pPr>
            <a:r>
              <a:rPr lang="zh-CN" altLang="en-US" sz="2000" b="1">
                <a:solidFill>
                  <a:schemeClr val="tx1"/>
                </a:solidFill>
                <a:latin typeface="思源宋体 Heavy" panose="02020900000000000000" charset="-122"/>
                <a:ea typeface="思源宋体 Heavy" panose="02020900000000000000" charset="-122"/>
                <a:sym typeface="+mn-ea"/>
              </a:rPr>
              <a:t>【摘</a:t>
            </a:r>
            <a:r>
              <a:rPr lang="zh-CN" altLang="en-US" sz="2000" b="1">
                <a:solidFill>
                  <a:schemeClr val="tx1"/>
                </a:solidFill>
                <a:latin typeface="思源宋体 Heavy" panose="02020900000000000000" charset="-122"/>
                <a:ea typeface="思源宋体 Heavy" panose="02020900000000000000" charset="-122"/>
                <a:sym typeface="+mn-ea"/>
              </a:rPr>
              <a:t>     </a:t>
            </a:r>
            <a:r>
              <a:rPr lang="zh-CN" altLang="en-US" sz="2000" b="1">
                <a:solidFill>
                  <a:schemeClr val="tx1"/>
                </a:solidFill>
                <a:latin typeface="思源宋体 Heavy" panose="02020900000000000000" charset="-122"/>
                <a:ea typeface="思源宋体 Heavy" panose="02020900000000000000" charset="-122"/>
                <a:sym typeface="+mn-ea"/>
              </a:rPr>
              <a:t>要</a:t>
            </a:r>
            <a:r>
              <a:rPr lang="zh-CN" altLang="en-US" sz="2000" b="1">
                <a:solidFill>
                  <a:schemeClr val="tx1"/>
                </a:solidFill>
                <a:latin typeface="思源宋体 Heavy" panose="02020900000000000000" charset="-122"/>
                <a:ea typeface="思源宋体 Heavy" panose="02020900000000000000" charset="-122"/>
                <a:sym typeface="+mn-ea"/>
              </a:rPr>
              <a:t>】</a:t>
            </a:r>
            <a:endParaRPr lang="zh-CN" altLang="en-US" sz="2000" b="1">
              <a:solidFill>
                <a:schemeClr val="tx1"/>
              </a:solidFill>
              <a:latin typeface="思源宋体 Heavy" panose="02020900000000000000" charset="-122"/>
              <a:ea typeface="思源宋体 Heavy" panose="02020900000000000000" charset="-122"/>
              <a:sym typeface="+mn-ea"/>
            </a:endParaRPr>
          </a:p>
        </p:txBody>
      </p:sp>
      <p:sp>
        <p:nvSpPr>
          <p:cNvPr id="7" name="文本框 6"/>
          <p:cNvSpPr txBox="1"/>
          <p:nvPr/>
        </p:nvSpPr>
        <p:spPr>
          <a:xfrm>
            <a:off x="8890" y="5029835"/>
            <a:ext cx="1461770" cy="398780"/>
          </a:xfrm>
          <a:prstGeom prst="rect">
            <a:avLst/>
          </a:prstGeom>
          <a:noFill/>
        </p:spPr>
        <p:txBody>
          <a:bodyPr wrap="square" rtlCol="0">
            <a:spAutoFit/>
          </a:bodyPr>
          <a:p>
            <a:r>
              <a:rPr lang="zh-CN" altLang="en-US" sz="2000">
                <a:solidFill>
                  <a:schemeClr val="tx1"/>
                </a:solidFill>
                <a:latin typeface="思源宋体 Heavy" panose="02020900000000000000" charset="-122"/>
                <a:ea typeface="思源宋体 Heavy" panose="02020900000000000000" charset="-122"/>
              </a:rPr>
              <a:t>【</a:t>
            </a:r>
            <a:r>
              <a:rPr lang="zh-CN" altLang="en-US" sz="2000" b="1">
                <a:solidFill>
                  <a:schemeClr val="tx1"/>
                </a:solidFill>
                <a:latin typeface="思源宋体 Heavy" panose="02020900000000000000" charset="-122"/>
                <a:ea typeface="思源宋体 Heavy" panose="02020900000000000000" charset="-122"/>
              </a:rPr>
              <a:t>关键词</a:t>
            </a:r>
            <a:r>
              <a:rPr lang="zh-CN" altLang="en-US" sz="2000">
                <a:solidFill>
                  <a:schemeClr val="tx1"/>
                </a:solidFill>
                <a:latin typeface="思源宋体 Heavy" panose="02020900000000000000" charset="-122"/>
                <a:ea typeface="思源宋体 Heavy" panose="02020900000000000000" charset="-122"/>
              </a:rPr>
              <a:t>】</a:t>
            </a:r>
            <a:endParaRPr lang="zh-CN" altLang="en-US" sz="2000">
              <a:solidFill>
                <a:schemeClr val="tx1"/>
              </a:solidFill>
              <a:latin typeface="思源宋体 Heavy" panose="02020900000000000000" charset="-122"/>
              <a:ea typeface="思源宋体 Heavy" panose="02020900000000000000" charset="-122"/>
            </a:endParaRPr>
          </a:p>
        </p:txBody>
      </p:sp>
      <p:sp>
        <p:nvSpPr>
          <p:cNvPr id="15" name="文本框 14"/>
          <p:cNvSpPr txBox="1"/>
          <p:nvPr/>
        </p:nvSpPr>
        <p:spPr>
          <a:xfrm>
            <a:off x="4321175" y="1010920"/>
            <a:ext cx="1118235" cy="368300"/>
          </a:xfrm>
          <a:prstGeom prst="rect">
            <a:avLst/>
          </a:prstGeom>
          <a:noFill/>
        </p:spPr>
        <p:txBody>
          <a:bodyPr wrap="square" rtlCol="0">
            <a:spAutoFit/>
          </a:bodyPr>
          <a:p>
            <a:r>
              <a:rPr lang="zh-CN" altLang="en-US">
                <a:solidFill>
                  <a:srgbClr val="486F6F"/>
                </a:solidFill>
                <a:latin typeface="思源宋体 Heavy" panose="02020900000000000000" charset="-122"/>
                <a:ea typeface="思源宋体 Heavy" panose="02020900000000000000" charset="-122"/>
              </a:rPr>
              <a:t>一、绪论</a:t>
            </a:r>
            <a:endParaRPr lang="zh-CN" altLang="en-US">
              <a:solidFill>
                <a:srgbClr val="486F6F"/>
              </a:solidFill>
              <a:latin typeface="思源宋体 Heavy" panose="02020900000000000000" charset="-122"/>
              <a:ea typeface="思源宋体 Heavy" panose="02020900000000000000" charset="-122"/>
            </a:endParaRPr>
          </a:p>
        </p:txBody>
      </p:sp>
      <p:cxnSp>
        <p:nvCxnSpPr>
          <p:cNvPr id="16" name="直接连接符 15"/>
          <p:cNvCxnSpPr>
            <a:endCxn id="17" idx="1"/>
          </p:cNvCxnSpPr>
          <p:nvPr/>
        </p:nvCxnSpPr>
        <p:spPr>
          <a:xfrm flipV="1">
            <a:off x="5355383" y="1303183"/>
            <a:ext cx="3132455" cy="12065"/>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488045" y="1149350"/>
            <a:ext cx="448945" cy="306705"/>
          </a:xfrm>
          <a:prstGeom prst="rect">
            <a:avLst/>
          </a:prstGeom>
          <a:noFill/>
        </p:spPr>
        <p:txBody>
          <a:bodyPr wrap="square" rtlCol="0">
            <a:spAutoFit/>
          </a:bodyPr>
          <a:p>
            <a:r>
              <a:rPr lang="en-US" altLang="zh-CN" sz="1400">
                <a:solidFill>
                  <a:srgbClr val="486F6F"/>
                </a:solidFill>
                <a:latin typeface="思源宋体 Heavy" panose="02020900000000000000" charset="-122"/>
                <a:ea typeface="思源宋体 Heavy" panose="02020900000000000000" charset="-122"/>
              </a:rPr>
              <a:t>01</a:t>
            </a:r>
            <a:endParaRPr lang="en-US" altLang="zh-CN" sz="1400">
              <a:solidFill>
                <a:srgbClr val="486F6F"/>
              </a:solidFill>
              <a:latin typeface="思源宋体 Heavy" panose="02020900000000000000" charset="-122"/>
              <a:ea typeface="思源宋体 Heavy" panose="02020900000000000000" charset="-122"/>
            </a:endParaRPr>
          </a:p>
        </p:txBody>
      </p:sp>
      <p:sp>
        <p:nvSpPr>
          <p:cNvPr id="18" name="文本框 17"/>
          <p:cNvSpPr txBox="1"/>
          <p:nvPr/>
        </p:nvSpPr>
        <p:spPr>
          <a:xfrm>
            <a:off x="4650105" y="1379220"/>
            <a:ext cx="1323340" cy="306705"/>
          </a:xfrm>
          <a:prstGeom prst="rect">
            <a:avLst/>
          </a:prstGeom>
          <a:noFill/>
        </p:spPr>
        <p:txBody>
          <a:bodyPr wrap="square" rtlCol="0">
            <a:spAutoFit/>
          </a:bodyPr>
          <a:p>
            <a:r>
              <a:rPr lang="en-US" altLang="zh-CN" sz="1400">
                <a:solidFill>
                  <a:schemeClr val="tx1"/>
                </a:solidFill>
                <a:latin typeface="思源黑体 CN" charset="0"/>
                <a:ea typeface="思源黑体 CN" charset="0"/>
                <a:cs typeface="思源黑体 CN" charset="0"/>
              </a:rPr>
              <a:t>1.1 </a:t>
            </a:r>
            <a:r>
              <a:rPr lang="zh-CN" altLang="en-US" sz="1400">
                <a:solidFill>
                  <a:schemeClr val="tx1"/>
                </a:solidFill>
                <a:latin typeface="思源黑体 CN" charset="0"/>
                <a:ea typeface="思源黑体 CN" charset="0"/>
                <a:cs typeface="思源黑体 CN" charset="0"/>
              </a:rPr>
              <a:t>选题背景</a:t>
            </a:r>
            <a:endParaRPr lang="zh-CN" altLang="en-US" sz="1400">
              <a:solidFill>
                <a:schemeClr val="tx1"/>
              </a:solidFill>
              <a:latin typeface="思源黑体 CN" charset="0"/>
              <a:ea typeface="思源黑体 CN" charset="0"/>
              <a:cs typeface="思源黑体 CN" charset="0"/>
            </a:endParaRPr>
          </a:p>
        </p:txBody>
      </p:sp>
      <p:cxnSp>
        <p:nvCxnSpPr>
          <p:cNvPr id="19" name="直接连接符 18"/>
          <p:cNvCxnSpPr>
            <a:endCxn id="28" idx="1"/>
          </p:cNvCxnSpPr>
          <p:nvPr/>
        </p:nvCxnSpPr>
        <p:spPr>
          <a:xfrm flipV="1">
            <a:off x="5839937" y="1610017"/>
            <a:ext cx="2647950" cy="1270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50105" y="1685925"/>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1.2 </a:t>
            </a:r>
            <a:r>
              <a:rPr lang="en-US" altLang="zh-CN" sz="1400">
                <a:latin typeface="思源黑体 CN" charset="0"/>
                <a:ea typeface="思源黑体 CN" charset="0"/>
                <a:cs typeface="思源黑体 CN" charset="0"/>
                <a:sym typeface="+mn-ea"/>
              </a:rPr>
              <a:t>选题的目的与意义</a:t>
            </a:r>
            <a:endParaRPr lang="en-US" altLang="zh-CN" sz="1400">
              <a:latin typeface="思源黑体 CN" charset="0"/>
              <a:ea typeface="思源黑体 CN" charset="0"/>
              <a:cs typeface="思源黑体 CN" charset="0"/>
              <a:sym typeface="+mn-ea"/>
            </a:endParaRPr>
          </a:p>
        </p:txBody>
      </p:sp>
      <p:cxnSp>
        <p:nvCxnSpPr>
          <p:cNvPr id="23" name="直接连接符 22"/>
          <p:cNvCxnSpPr/>
          <p:nvPr/>
        </p:nvCxnSpPr>
        <p:spPr>
          <a:xfrm>
            <a:off x="6600445" y="1891408"/>
            <a:ext cx="188658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488045" y="1456055"/>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01</a:t>
            </a:r>
            <a:endParaRPr lang="en-US" altLang="zh-CN" sz="1400" b="1">
              <a:solidFill>
                <a:schemeClr val="tx1"/>
              </a:solidFill>
              <a:latin typeface="微软雅黑 Light" panose="020B0502040204020203" charset="-122"/>
              <a:ea typeface="微软雅黑 Light" panose="020B0502040204020203" charset="-122"/>
            </a:endParaRPr>
          </a:p>
        </p:txBody>
      </p:sp>
      <p:sp>
        <p:nvSpPr>
          <p:cNvPr id="13" name="文本框 12"/>
          <p:cNvSpPr txBox="1"/>
          <p:nvPr/>
        </p:nvSpPr>
        <p:spPr>
          <a:xfrm>
            <a:off x="178435" y="5502910"/>
            <a:ext cx="2995930" cy="460375"/>
          </a:xfrm>
          <a:prstGeom prst="rect">
            <a:avLst/>
          </a:prstGeom>
          <a:noFill/>
        </p:spPr>
        <p:txBody>
          <a:bodyPr wrap="square" rtlCol="0">
            <a:spAutoFit/>
          </a:bodyPr>
          <a:p>
            <a:r>
              <a:rPr lang="zh-CN" altLang="en-US" sz="1200">
                <a:latin typeface="思源黑体 CN" charset="0"/>
                <a:ea typeface="思源黑体 CN" charset="0"/>
              </a:rPr>
              <a:t>工业建筑</a:t>
            </a:r>
            <a:r>
              <a:rPr lang="en-US" altLang="zh-CN" sz="1200">
                <a:latin typeface="思源黑体 CN" charset="0"/>
                <a:ea typeface="思源黑体 CN" charset="0"/>
                <a:cs typeface="思源黑体 CN" charset="0"/>
              </a:rPr>
              <a:t>改造</a:t>
            </a:r>
            <a:r>
              <a:rPr lang="zh-CN" altLang="en-US" sz="1200">
                <a:latin typeface="思源黑体 CN" charset="0"/>
                <a:ea typeface="思源黑体 CN" charset="0"/>
              </a:rPr>
              <a:t>；大型工人</a:t>
            </a:r>
            <a:r>
              <a:rPr lang="en-US" altLang="zh-CN" sz="1200">
                <a:latin typeface="思源黑体 CN" charset="0"/>
                <a:ea typeface="思源黑体 CN" charset="0"/>
                <a:cs typeface="思源黑体 CN" charset="0"/>
              </a:rPr>
              <a:t>社区</a:t>
            </a:r>
            <a:r>
              <a:rPr lang="zh-CN" altLang="en-US" sz="1200">
                <a:latin typeface="思源黑体 CN" charset="0"/>
                <a:ea typeface="思源黑体 CN" charset="0"/>
              </a:rPr>
              <a:t>；</a:t>
            </a:r>
            <a:r>
              <a:rPr lang="zh-CN" altLang="en-US" sz="1200">
                <a:latin typeface="思源黑体 CN" charset="0"/>
                <a:ea typeface="思源黑体 CN" charset="0"/>
                <a:sym typeface="+mn-ea"/>
              </a:rPr>
              <a:t>社会</a:t>
            </a:r>
            <a:r>
              <a:rPr lang="en-US" altLang="zh-CN" sz="1200">
                <a:latin typeface="思源黑体 CN" charset="0"/>
                <a:ea typeface="思源黑体 CN" charset="0"/>
                <a:cs typeface="思源黑体 CN" charset="0"/>
                <a:sym typeface="+mn-ea"/>
              </a:rPr>
              <a:t>重构;</a:t>
            </a:r>
            <a:endParaRPr lang="en-US" altLang="zh-CN" sz="1200">
              <a:latin typeface="思源黑体 CN" charset="0"/>
              <a:ea typeface="思源黑体 CN" charset="0"/>
              <a:cs typeface="思源黑体 CN" charset="0"/>
              <a:sym typeface="+mn-ea"/>
            </a:endParaRPr>
          </a:p>
          <a:p>
            <a:r>
              <a:rPr lang="zh-CN" altLang="en-US" sz="1200">
                <a:latin typeface="思源黑体 CN" charset="0"/>
                <a:ea typeface="思源黑体 CN" charset="0"/>
              </a:rPr>
              <a:t>织补城市；共生</a:t>
            </a:r>
            <a:r>
              <a:rPr lang="zh-CN" altLang="en-US" sz="1200">
                <a:latin typeface="思源黑体 CN" charset="0"/>
                <a:ea typeface="思源黑体 CN" charset="0"/>
              </a:rPr>
              <a:t>理念</a:t>
            </a:r>
            <a:endParaRPr lang="zh-CN" altLang="en-US" sz="1200">
              <a:latin typeface="思源黑体 CN" charset="0"/>
              <a:ea typeface="思源黑体 CN" charset="0"/>
            </a:endParaRPr>
          </a:p>
        </p:txBody>
      </p:sp>
      <p:sp>
        <p:nvSpPr>
          <p:cNvPr id="14" name="文本框 13"/>
          <p:cNvSpPr txBox="1"/>
          <p:nvPr>
            <p:custDataLst>
              <p:tags r:id="rId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cxnSp>
        <p:nvCxnSpPr>
          <p:cNvPr id="21" name="直接连接符 20"/>
          <p:cNvCxnSpPr/>
          <p:nvPr>
            <p:custDataLst>
              <p:tags r:id="rId2"/>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3"/>
            </p:custDataLst>
          </p:nvPr>
        </p:nvSpPr>
        <p:spPr>
          <a:xfrm>
            <a:off x="1470660" y="281940"/>
            <a:ext cx="764286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 Seven 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25" name="图片 24" descr="未标题-3"/>
          <p:cNvPicPr>
            <a:picLocks noChangeAspect="1"/>
          </p:cNvPicPr>
          <p:nvPr>
            <p:custDataLst>
              <p:tags r:id="rId4"/>
            </p:custDataLst>
          </p:nvPr>
        </p:nvPicPr>
        <p:blipFill>
          <a:blip r:embed="rId5"/>
          <a:stretch>
            <a:fillRect/>
          </a:stretch>
        </p:blipFill>
        <p:spPr>
          <a:xfrm>
            <a:off x="8654788" y="69746"/>
            <a:ext cx="492942" cy="442933"/>
          </a:xfrm>
          <a:prstGeom prst="rect">
            <a:avLst/>
          </a:prstGeom>
        </p:spPr>
      </p:pic>
      <p:cxnSp>
        <p:nvCxnSpPr>
          <p:cNvPr id="26" name="直接连接符 25"/>
          <p:cNvCxnSpPr/>
          <p:nvPr>
            <p:custDataLst>
              <p:tags r:id="rId6"/>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cxnSp>
        <p:nvCxnSpPr>
          <p:cNvPr id="29" name="直接连接符 28"/>
          <p:cNvCxnSpPr/>
          <p:nvPr>
            <p:custDataLst>
              <p:tags r:id="rId9"/>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488045" y="1762760"/>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02</a:t>
            </a:r>
            <a:endParaRPr lang="en-US" altLang="zh-CN" sz="1400" b="1">
              <a:solidFill>
                <a:schemeClr val="tx1"/>
              </a:solidFill>
              <a:latin typeface="微软雅黑 Light" panose="020B0502040204020203" charset="-122"/>
              <a:ea typeface="微软雅黑 Light" panose="020B0502040204020203" charset="-122"/>
            </a:endParaRPr>
          </a:p>
        </p:txBody>
      </p:sp>
      <p:sp>
        <p:nvSpPr>
          <p:cNvPr id="63" name="文本框 62"/>
          <p:cNvSpPr txBox="1"/>
          <p:nvPr/>
        </p:nvSpPr>
        <p:spPr>
          <a:xfrm>
            <a:off x="4321175" y="1919605"/>
            <a:ext cx="1581150" cy="368300"/>
          </a:xfrm>
          <a:prstGeom prst="rect">
            <a:avLst/>
          </a:prstGeom>
          <a:noFill/>
        </p:spPr>
        <p:txBody>
          <a:bodyPr wrap="square" rtlCol="0">
            <a:spAutoFit/>
          </a:bodyPr>
          <a:p>
            <a:r>
              <a:rPr lang="zh-CN" altLang="en-US">
                <a:solidFill>
                  <a:srgbClr val="486F6F"/>
                </a:solidFill>
                <a:latin typeface="思源宋体 Heavy" panose="02020900000000000000" charset="-122"/>
                <a:ea typeface="思源宋体 Heavy" panose="02020900000000000000" charset="-122"/>
              </a:rPr>
              <a:t>二、</a:t>
            </a:r>
            <a:r>
              <a:rPr lang="zh-CN" altLang="en-US">
                <a:solidFill>
                  <a:srgbClr val="486F6F"/>
                </a:solidFill>
                <a:latin typeface="思源宋体 Heavy" panose="02020900000000000000" charset="-122"/>
                <a:ea typeface="思源宋体 Heavy" panose="02020900000000000000" charset="-122"/>
              </a:rPr>
              <a:t>现状调研</a:t>
            </a:r>
            <a:endParaRPr lang="zh-CN" altLang="en-US">
              <a:solidFill>
                <a:srgbClr val="486F6F"/>
              </a:solidFill>
              <a:latin typeface="思源宋体 Heavy" panose="02020900000000000000" charset="-122"/>
              <a:ea typeface="思源宋体 Heavy" panose="02020900000000000000" charset="-122"/>
            </a:endParaRPr>
          </a:p>
        </p:txBody>
      </p:sp>
      <p:cxnSp>
        <p:nvCxnSpPr>
          <p:cNvPr id="64" name="直接连接符 63"/>
          <p:cNvCxnSpPr>
            <a:endCxn id="65" idx="1"/>
          </p:cNvCxnSpPr>
          <p:nvPr/>
        </p:nvCxnSpPr>
        <p:spPr>
          <a:xfrm flipV="1">
            <a:off x="5858938" y="2211868"/>
            <a:ext cx="2628900" cy="8890"/>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8488045" y="2058035"/>
            <a:ext cx="448945" cy="306705"/>
          </a:xfrm>
          <a:prstGeom prst="rect">
            <a:avLst/>
          </a:prstGeom>
          <a:noFill/>
        </p:spPr>
        <p:txBody>
          <a:bodyPr wrap="square" rtlCol="0">
            <a:spAutoFit/>
          </a:bodyPr>
          <a:p>
            <a:r>
              <a:rPr lang="en-US" altLang="zh-CN" sz="1400">
                <a:solidFill>
                  <a:srgbClr val="486F6F"/>
                </a:solidFill>
                <a:latin typeface="思源宋体 Heavy" panose="02020900000000000000" charset="-122"/>
                <a:ea typeface="思源宋体 Heavy" panose="02020900000000000000" charset="-122"/>
              </a:rPr>
              <a:t>03</a:t>
            </a:r>
            <a:endParaRPr lang="en-US" altLang="zh-CN" sz="1400">
              <a:solidFill>
                <a:srgbClr val="486F6F"/>
              </a:solidFill>
              <a:latin typeface="思源宋体 Heavy" panose="02020900000000000000" charset="-122"/>
              <a:ea typeface="思源宋体 Heavy" panose="02020900000000000000" charset="-122"/>
            </a:endParaRPr>
          </a:p>
        </p:txBody>
      </p:sp>
      <p:sp>
        <p:nvSpPr>
          <p:cNvPr id="66" name="文本框 65"/>
          <p:cNvSpPr txBox="1"/>
          <p:nvPr/>
        </p:nvSpPr>
        <p:spPr>
          <a:xfrm>
            <a:off x="4654550" y="2619375"/>
            <a:ext cx="1323340" cy="306705"/>
          </a:xfrm>
          <a:prstGeom prst="rect">
            <a:avLst/>
          </a:prstGeom>
          <a:noFill/>
        </p:spPr>
        <p:txBody>
          <a:bodyPr wrap="square" rtlCol="0">
            <a:spAutoFit/>
          </a:bodyPr>
          <a:p>
            <a:r>
              <a:rPr lang="en-US" altLang="zh-CN" sz="1400">
                <a:solidFill>
                  <a:schemeClr val="tx1"/>
                </a:solidFill>
                <a:latin typeface="思源黑体 CN" charset="0"/>
                <a:ea typeface="思源黑体 CN" charset="0"/>
                <a:cs typeface="思源黑体 CN" charset="0"/>
              </a:rPr>
              <a:t>2.2 </a:t>
            </a:r>
            <a:r>
              <a:rPr lang="zh-CN" altLang="en-US" sz="1400">
                <a:solidFill>
                  <a:schemeClr val="tx1"/>
                </a:solidFill>
                <a:latin typeface="思源黑体 CN" charset="0"/>
                <a:ea typeface="思源黑体 CN" charset="0"/>
                <a:cs typeface="思源黑体 CN" charset="0"/>
              </a:rPr>
              <a:t>区位分析</a:t>
            </a:r>
            <a:endParaRPr lang="zh-CN" altLang="en-US" sz="1400">
              <a:solidFill>
                <a:schemeClr val="tx1"/>
              </a:solidFill>
              <a:latin typeface="思源黑体 CN" charset="0"/>
              <a:ea typeface="思源黑体 CN" charset="0"/>
              <a:cs typeface="思源黑体 CN" charset="0"/>
            </a:endParaRPr>
          </a:p>
        </p:txBody>
      </p:sp>
      <p:cxnSp>
        <p:nvCxnSpPr>
          <p:cNvPr id="67" name="直接连接符 66"/>
          <p:cNvCxnSpPr/>
          <p:nvPr/>
        </p:nvCxnSpPr>
        <p:spPr>
          <a:xfrm flipV="1">
            <a:off x="5844382" y="2850172"/>
            <a:ext cx="2647950" cy="1270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8488045" y="2364740"/>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03</a:t>
            </a:r>
            <a:endParaRPr lang="en-US" altLang="zh-CN" sz="1400" b="1">
              <a:solidFill>
                <a:schemeClr val="tx1"/>
              </a:solidFill>
              <a:latin typeface="微软雅黑 Light" panose="020B0502040204020203" charset="-122"/>
              <a:ea typeface="微软雅黑 Light" panose="020B0502040204020203" charset="-122"/>
            </a:endParaRPr>
          </a:p>
        </p:txBody>
      </p:sp>
      <p:sp>
        <p:nvSpPr>
          <p:cNvPr id="71" name="文本框 70"/>
          <p:cNvSpPr txBox="1"/>
          <p:nvPr/>
        </p:nvSpPr>
        <p:spPr>
          <a:xfrm>
            <a:off x="8488045" y="2671445"/>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04</a:t>
            </a:r>
            <a:endParaRPr lang="en-US" altLang="zh-CN" sz="1400" b="1">
              <a:solidFill>
                <a:schemeClr val="tx1"/>
              </a:solidFill>
              <a:latin typeface="微软雅黑 Light" panose="020B0502040204020203" charset="-122"/>
              <a:ea typeface="微软雅黑 Light" panose="020B0502040204020203" charset="-122"/>
            </a:endParaRPr>
          </a:p>
        </p:txBody>
      </p:sp>
      <p:sp>
        <p:nvSpPr>
          <p:cNvPr id="72" name="文本框 71"/>
          <p:cNvSpPr txBox="1"/>
          <p:nvPr/>
        </p:nvSpPr>
        <p:spPr>
          <a:xfrm>
            <a:off x="4321175" y="4191000"/>
            <a:ext cx="1825625" cy="368300"/>
          </a:xfrm>
          <a:prstGeom prst="rect">
            <a:avLst/>
          </a:prstGeom>
          <a:noFill/>
        </p:spPr>
        <p:txBody>
          <a:bodyPr wrap="square" rtlCol="0">
            <a:spAutoFit/>
          </a:bodyPr>
          <a:p>
            <a:r>
              <a:rPr lang="zh-CN" altLang="en-US">
                <a:solidFill>
                  <a:srgbClr val="486F6F"/>
                </a:solidFill>
                <a:latin typeface="思源宋体 Heavy" panose="02020900000000000000" charset="-122"/>
                <a:ea typeface="思源宋体 Heavy" panose="02020900000000000000" charset="-122"/>
              </a:rPr>
              <a:t>三、问题与</a:t>
            </a:r>
            <a:r>
              <a:rPr lang="zh-CN" altLang="en-US">
                <a:solidFill>
                  <a:srgbClr val="486F6F"/>
                </a:solidFill>
                <a:latin typeface="思源宋体 Heavy" panose="02020900000000000000" charset="-122"/>
                <a:ea typeface="思源宋体 Heavy" panose="02020900000000000000" charset="-122"/>
              </a:rPr>
              <a:t>建议</a:t>
            </a:r>
            <a:endParaRPr lang="zh-CN" altLang="en-US">
              <a:solidFill>
                <a:srgbClr val="486F6F"/>
              </a:solidFill>
              <a:latin typeface="思源宋体 Heavy" panose="02020900000000000000" charset="-122"/>
              <a:ea typeface="思源宋体 Heavy" panose="02020900000000000000" charset="-122"/>
            </a:endParaRPr>
          </a:p>
        </p:txBody>
      </p:sp>
      <p:cxnSp>
        <p:nvCxnSpPr>
          <p:cNvPr id="73" name="直接连接符 72"/>
          <p:cNvCxnSpPr/>
          <p:nvPr/>
        </p:nvCxnSpPr>
        <p:spPr>
          <a:xfrm flipV="1">
            <a:off x="6062138" y="4483263"/>
            <a:ext cx="2425700" cy="635"/>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8488045" y="4329430"/>
            <a:ext cx="448945" cy="306705"/>
          </a:xfrm>
          <a:prstGeom prst="rect">
            <a:avLst/>
          </a:prstGeom>
          <a:noFill/>
        </p:spPr>
        <p:txBody>
          <a:bodyPr wrap="square" rtlCol="0">
            <a:spAutoFit/>
          </a:bodyPr>
          <a:p>
            <a:r>
              <a:rPr lang="en-US" altLang="zh-CN" sz="1400">
                <a:solidFill>
                  <a:srgbClr val="486F6F"/>
                </a:solidFill>
                <a:latin typeface="思源宋体 Heavy" panose="02020900000000000000" charset="-122"/>
                <a:ea typeface="思源宋体 Heavy" panose="02020900000000000000" charset="-122"/>
              </a:rPr>
              <a:t>11</a:t>
            </a:r>
            <a:endParaRPr lang="en-US" altLang="zh-CN" sz="1400">
              <a:solidFill>
                <a:srgbClr val="486F6F"/>
              </a:solidFill>
              <a:latin typeface="思源宋体 Heavy" panose="02020900000000000000" charset="-122"/>
              <a:ea typeface="思源宋体 Heavy" panose="02020900000000000000" charset="-122"/>
            </a:endParaRPr>
          </a:p>
        </p:txBody>
      </p:sp>
      <p:sp>
        <p:nvSpPr>
          <p:cNvPr id="75" name="文本框 74"/>
          <p:cNvSpPr txBox="1"/>
          <p:nvPr/>
        </p:nvSpPr>
        <p:spPr>
          <a:xfrm>
            <a:off x="4650105" y="4559300"/>
            <a:ext cx="1323340" cy="306705"/>
          </a:xfrm>
          <a:prstGeom prst="rect">
            <a:avLst/>
          </a:prstGeom>
          <a:noFill/>
        </p:spPr>
        <p:txBody>
          <a:bodyPr wrap="square" rtlCol="0">
            <a:spAutoFit/>
          </a:bodyPr>
          <a:p>
            <a:r>
              <a:rPr lang="en-US" altLang="zh-CN" sz="1400">
                <a:solidFill>
                  <a:schemeClr val="tx1"/>
                </a:solidFill>
                <a:latin typeface="思源黑体 CN" charset="0"/>
                <a:ea typeface="思源黑体 CN" charset="0"/>
                <a:cs typeface="思源黑体 CN" charset="0"/>
              </a:rPr>
              <a:t>3.1 </a:t>
            </a:r>
            <a:r>
              <a:rPr lang="zh-CN" altLang="en-US" sz="1400">
                <a:solidFill>
                  <a:schemeClr val="tx1"/>
                </a:solidFill>
                <a:latin typeface="思源黑体 CN" charset="0"/>
                <a:ea typeface="思源黑体 CN" charset="0"/>
                <a:cs typeface="思源黑体 CN" charset="0"/>
              </a:rPr>
              <a:t>优化建议</a:t>
            </a:r>
            <a:endParaRPr lang="zh-CN" altLang="en-US" sz="1400">
              <a:solidFill>
                <a:schemeClr val="tx1"/>
              </a:solidFill>
              <a:latin typeface="思源黑体 CN" charset="0"/>
              <a:ea typeface="思源黑体 CN" charset="0"/>
              <a:cs typeface="思源黑体 CN" charset="0"/>
            </a:endParaRPr>
          </a:p>
        </p:txBody>
      </p:sp>
      <p:cxnSp>
        <p:nvCxnSpPr>
          <p:cNvPr id="76" name="直接连接符 75"/>
          <p:cNvCxnSpPr>
            <a:endCxn id="79" idx="1"/>
          </p:cNvCxnSpPr>
          <p:nvPr/>
        </p:nvCxnSpPr>
        <p:spPr>
          <a:xfrm>
            <a:off x="5845652" y="4770412"/>
            <a:ext cx="2642235" cy="19685"/>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4650105" y="4866005"/>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3.2 提出措施</a:t>
            </a:r>
            <a:endParaRPr lang="en-US" altLang="zh-CN" sz="1400">
              <a:latin typeface="思源黑体 CN" charset="0"/>
              <a:ea typeface="思源黑体 CN" charset="0"/>
              <a:cs typeface="思源黑体 CN" charset="0"/>
              <a:sym typeface="+mn-ea"/>
            </a:endParaRPr>
          </a:p>
        </p:txBody>
      </p:sp>
      <p:cxnSp>
        <p:nvCxnSpPr>
          <p:cNvPr id="78" name="直接连接符 77"/>
          <p:cNvCxnSpPr/>
          <p:nvPr/>
        </p:nvCxnSpPr>
        <p:spPr>
          <a:xfrm>
            <a:off x="5846065" y="5071488"/>
            <a:ext cx="264096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8488045" y="4636135"/>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11</a:t>
            </a:r>
            <a:endParaRPr lang="en-US" altLang="zh-CN" sz="1400" b="1">
              <a:solidFill>
                <a:schemeClr val="tx1"/>
              </a:solidFill>
              <a:latin typeface="微软雅黑 Light" panose="020B0502040204020203" charset="-122"/>
              <a:ea typeface="微软雅黑 Light" panose="020B0502040204020203" charset="-122"/>
            </a:endParaRPr>
          </a:p>
        </p:txBody>
      </p:sp>
      <p:sp>
        <p:nvSpPr>
          <p:cNvPr id="80" name="文本框 79"/>
          <p:cNvSpPr txBox="1"/>
          <p:nvPr/>
        </p:nvSpPr>
        <p:spPr>
          <a:xfrm>
            <a:off x="8488045" y="4942840"/>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13</a:t>
            </a:r>
            <a:endParaRPr lang="en-US" altLang="zh-CN" sz="1400" b="1">
              <a:solidFill>
                <a:schemeClr val="tx1"/>
              </a:solidFill>
              <a:latin typeface="微软雅黑 Light" panose="020B0502040204020203" charset="-122"/>
              <a:ea typeface="微软雅黑 Light" panose="020B0502040204020203" charset="-122"/>
            </a:endParaRPr>
          </a:p>
        </p:txBody>
      </p:sp>
      <p:sp>
        <p:nvSpPr>
          <p:cNvPr id="81" name="文本框 80"/>
          <p:cNvSpPr txBox="1"/>
          <p:nvPr/>
        </p:nvSpPr>
        <p:spPr>
          <a:xfrm>
            <a:off x="4321175" y="5183505"/>
            <a:ext cx="2717165" cy="368300"/>
          </a:xfrm>
          <a:prstGeom prst="rect">
            <a:avLst/>
          </a:prstGeom>
          <a:noFill/>
        </p:spPr>
        <p:txBody>
          <a:bodyPr wrap="square" rtlCol="0">
            <a:spAutoFit/>
          </a:bodyPr>
          <a:p>
            <a:r>
              <a:rPr lang="zh-CN" altLang="en-US">
                <a:solidFill>
                  <a:srgbClr val="486F6F"/>
                </a:solidFill>
                <a:latin typeface="思源宋体 Heavy" panose="02020900000000000000" charset="-122"/>
                <a:ea typeface="思源宋体 Heavy" panose="02020900000000000000" charset="-122"/>
              </a:rPr>
              <a:t>四、</a:t>
            </a:r>
            <a:r>
              <a:rPr lang="zh-CN" altLang="en-US">
                <a:solidFill>
                  <a:srgbClr val="486F6F"/>
                </a:solidFill>
                <a:latin typeface="思源宋体 Heavy" panose="02020900000000000000" charset="-122"/>
                <a:ea typeface="思源宋体 Heavy" panose="02020900000000000000" charset="-122"/>
              </a:rPr>
              <a:t>案例分析安乡乐创</a:t>
            </a:r>
            <a:endParaRPr lang="zh-CN" altLang="en-US">
              <a:solidFill>
                <a:srgbClr val="486F6F"/>
              </a:solidFill>
              <a:latin typeface="思源宋体 Heavy" panose="02020900000000000000" charset="-122"/>
              <a:ea typeface="思源宋体 Heavy" panose="02020900000000000000" charset="-122"/>
            </a:endParaRPr>
          </a:p>
        </p:txBody>
      </p:sp>
      <p:cxnSp>
        <p:nvCxnSpPr>
          <p:cNvPr id="82" name="直接连接符 81"/>
          <p:cNvCxnSpPr/>
          <p:nvPr/>
        </p:nvCxnSpPr>
        <p:spPr>
          <a:xfrm flipV="1">
            <a:off x="6734603" y="5475768"/>
            <a:ext cx="1753235" cy="8255"/>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8488045" y="5321935"/>
            <a:ext cx="448945" cy="306705"/>
          </a:xfrm>
          <a:prstGeom prst="rect">
            <a:avLst/>
          </a:prstGeom>
          <a:noFill/>
        </p:spPr>
        <p:txBody>
          <a:bodyPr wrap="square" rtlCol="0">
            <a:spAutoFit/>
          </a:bodyPr>
          <a:p>
            <a:r>
              <a:rPr lang="en-US" altLang="zh-CN" sz="1400">
                <a:solidFill>
                  <a:srgbClr val="486F6F"/>
                </a:solidFill>
                <a:latin typeface="思源宋体 Heavy" panose="02020900000000000000" charset="-122"/>
                <a:ea typeface="思源宋体 Heavy" panose="02020900000000000000" charset="-122"/>
              </a:rPr>
              <a:t>01</a:t>
            </a:r>
            <a:endParaRPr lang="en-US" altLang="zh-CN" sz="1400">
              <a:solidFill>
                <a:srgbClr val="486F6F"/>
              </a:solidFill>
              <a:latin typeface="思源宋体 Heavy" panose="02020900000000000000" charset="-122"/>
              <a:ea typeface="思源宋体 Heavy" panose="02020900000000000000" charset="-122"/>
            </a:endParaRPr>
          </a:p>
        </p:txBody>
      </p:sp>
      <p:sp>
        <p:nvSpPr>
          <p:cNvPr id="90" name="文本框 89"/>
          <p:cNvSpPr txBox="1"/>
          <p:nvPr/>
        </p:nvSpPr>
        <p:spPr>
          <a:xfrm>
            <a:off x="4321175" y="5615940"/>
            <a:ext cx="1118235" cy="368300"/>
          </a:xfrm>
          <a:prstGeom prst="rect">
            <a:avLst/>
          </a:prstGeom>
          <a:noFill/>
        </p:spPr>
        <p:txBody>
          <a:bodyPr wrap="square" rtlCol="0">
            <a:spAutoFit/>
          </a:bodyPr>
          <a:p>
            <a:r>
              <a:rPr lang="zh-CN" altLang="en-US">
                <a:solidFill>
                  <a:srgbClr val="486F6F"/>
                </a:solidFill>
                <a:latin typeface="思源宋体 Heavy" panose="02020900000000000000" charset="-122"/>
                <a:ea typeface="思源宋体 Heavy" panose="02020900000000000000" charset="-122"/>
              </a:rPr>
              <a:t>五、</a:t>
            </a:r>
            <a:r>
              <a:rPr lang="zh-CN" altLang="en-US">
                <a:solidFill>
                  <a:srgbClr val="486F6F"/>
                </a:solidFill>
                <a:latin typeface="思源宋体 Heavy" panose="02020900000000000000" charset="-122"/>
                <a:ea typeface="思源宋体 Heavy" panose="02020900000000000000" charset="-122"/>
              </a:rPr>
              <a:t>附录</a:t>
            </a:r>
            <a:endParaRPr lang="zh-CN" altLang="en-US">
              <a:solidFill>
                <a:srgbClr val="486F6F"/>
              </a:solidFill>
              <a:latin typeface="思源宋体 Heavy" panose="02020900000000000000" charset="-122"/>
              <a:ea typeface="思源宋体 Heavy" panose="02020900000000000000" charset="-122"/>
            </a:endParaRPr>
          </a:p>
        </p:txBody>
      </p:sp>
      <p:cxnSp>
        <p:nvCxnSpPr>
          <p:cNvPr id="91" name="直接连接符 90"/>
          <p:cNvCxnSpPr/>
          <p:nvPr/>
        </p:nvCxnSpPr>
        <p:spPr>
          <a:xfrm flipV="1">
            <a:off x="5355383" y="5908203"/>
            <a:ext cx="3132455" cy="12065"/>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8488045" y="5754370"/>
            <a:ext cx="448945" cy="306705"/>
          </a:xfrm>
          <a:prstGeom prst="rect">
            <a:avLst/>
          </a:prstGeom>
          <a:noFill/>
        </p:spPr>
        <p:txBody>
          <a:bodyPr wrap="square" rtlCol="0">
            <a:spAutoFit/>
          </a:bodyPr>
          <a:p>
            <a:r>
              <a:rPr lang="en-US" altLang="zh-CN" sz="1400">
                <a:solidFill>
                  <a:srgbClr val="486F6F"/>
                </a:solidFill>
                <a:latin typeface="思源宋体 Heavy" panose="02020900000000000000" charset="-122"/>
                <a:ea typeface="思源宋体 Heavy" panose="02020900000000000000" charset="-122"/>
              </a:rPr>
              <a:t>01</a:t>
            </a:r>
            <a:endParaRPr lang="en-US" altLang="zh-CN" sz="1400">
              <a:solidFill>
                <a:srgbClr val="486F6F"/>
              </a:solidFill>
              <a:latin typeface="思源宋体 Heavy" panose="02020900000000000000" charset="-122"/>
              <a:ea typeface="思源宋体 Heavy" panose="02020900000000000000" charset="-122"/>
            </a:endParaRPr>
          </a:p>
        </p:txBody>
      </p:sp>
      <p:sp>
        <p:nvSpPr>
          <p:cNvPr id="6" name="文本框 5"/>
          <p:cNvSpPr txBox="1"/>
          <p:nvPr/>
        </p:nvSpPr>
        <p:spPr>
          <a:xfrm>
            <a:off x="4654550" y="2926080"/>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2.4 </a:t>
            </a:r>
            <a:r>
              <a:rPr lang="zh-CN" altLang="en-US" sz="1400">
                <a:latin typeface="思源黑体 CN" charset="0"/>
                <a:ea typeface="思源黑体 CN" charset="0"/>
                <a:cs typeface="思源黑体 CN" charset="0"/>
                <a:sym typeface="+mn-ea"/>
              </a:rPr>
              <a:t>现状分析</a:t>
            </a:r>
            <a:endParaRPr lang="zh-CN" altLang="en-US" sz="1400">
              <a:latin typeface="思源黑体 CN" charset="0"/>
              <a:ea typeface="思源黑体 CN" charset="0"/>
              <a:cs typeface="思源黑体 CN" charset="0"/>
              <a:sym typeface="+mn-ea"/>
            </a:endParaRPr>
          </a:p>
        </p:txBody>
      </p:sp>
      <p:cxnSp>
        <p:nvCxnSpPr>
          <p:cNvPr id="8" name="直接连接符 7"/>
          <p:cNvCxnSpPr/>
          <p:nvPr/>
        </p:nvCxnSpPr>
        <p:spPr>
          <a:xfrm>
            <a:off x="5860670" y="3131563"/>
            <a:ext cx="263080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654550" y="3248025"/>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2.5 </a:t>
            </a:r>
            <a:r>
              <a:rPr lang="zh-CN" altLang="en-US" sz="1400">
                <a:latin typeface="思源黑体 CN" charset="0"/>
                <a:ea typeface="思源黑体 CN" charset="0"/>
                <a:cs typeface="思源黑体 CN" charset="0"/>
                <a:sym typeface="+mn-ea"/>
              </a:rPr>
              <a:t>人群</a:t>
            </a:r>
            <a:r>
              <a:rPr lang="zh-CN" altLang="en-US" sz="1400">
                <a:latin typeface="思源黑体 CN" charset="0"/>
                <a:ea typeface="思源黑体 CN" charset="0"/>
                <a:cs typeface="思源黑体 CN" charset="0"/>
                <a:sym typeface="+mn-ea"/>
              </a:rPr>
              <a:t>分析</a:t>
            </a:r>
            <a:endParaRPr lang="zh-CN" altLang="en-US" sz="1400">
              <a:latin typeface="思源黑体 CN" charset="0"/>
              <a:ea typeface="思源黑体 CN" charset="0"/>
              <a:cs typeface="思源黑体 CN" charset="0"/>
              <a:sym typeface="+mn-ea"/>
            </a:endParaRPr>
          </a:p>
        </p:txBody>
      </p:sp>
      <p:cxnSp>
        <p:nvCxnSpPr>
          <p:cNvPr id="11" name="直接连接符 10"/>
          <p:cNvCxnSpPr/>
          <p:nvPr/>
        </p:nvCxnSpPr>
        <p:spPr>
          <a:xfrm>
            <a:off x="5840350" y="3453508"/>
            <a:ext cx="265112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488045" y="2993390"/>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06</a:t>
            </a:r>
            <a:endParaRPr lang="en-US" altLang="zh-CN" sz="1400" b="1">
              <a:solidFill>
                <a:schemeClr val="tx1"/>
              </a:solidFill>
              <a:latin typeface="微软雅黑 Light" panose="020B0502040204020203" charset="-122"/>
              <a:ea typeface="微软雅黑 Light" panose="020B0502040204020203" charset="-122"/>
            </a:endParaRPr>
          </a:p>
        </p:txBody>
      </p:sp>
      <p:sp>
        <p:nvSpPr>
          <p:cNvPr id="20" name="文本框 19"/>
          <p:cNvSpPr txBox="1"/>
          <p:nvPr/>
        </p:nvSpPr>
        <p:spPr>
          <a:xfrm>
            <a:off x="4655820" y="2312035"/>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2.1 </a:t>
            </a:r>
            <a:r>
              <a:rPr lang="zh-CN" altLang="en-US" sz="1400">
                <a:latin typeface="思源黑体 CN" charset="0"/>
                <a:ea typeface="思源黑体 CN" charset="0"/>
                <a:cs typeface="思源黑体 CN" charset="0"/>
                <a:sym typeface="+mn-ea"/>
              </a:rPr>
              <a:t>气候分析</a:t>
            </a:r>
            <a:endParaRPr lang="zh-CN" altLang="en-US" sz="1400">
              <a:latin typeface="思源黑体 CN" charset="0"/>
              <a:ea typeface="思源黑体 CN" charset="0"/>
              <a:cs typeface="思源黑体 CN" charset="0"/>
              <a:sym typeface="+mn-ea"/>
            </a:endParaRPr>
          </a:p>
        </p:txBody>
      </p:sp>
      <p:sp>
        <p:nvSpPr>
          <p:cNvPr id="31" name="文本框 30"/>
          <p:cNvSpPr txBox="1"/>
          <p:nvPr/>
        </p:nvSpPr>
        <p:spPr>
          <a:xfrm>
            <a:off x="8488045" y="3300095"/>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07</a:t>
            </a:r>
            <a:endParaRPr lang="en-US" altLang="zh-CN" sz="1400" b="1">
              <a:solidFill>
                <a:schemeClr val="tx1"/>
              </a:solidFill>
              <a:latin typeface="微软雅黑 Light" panose="020B0502040204020203" charset="-122"/>
              <a:ea typeface="微软雅黑 Light" panose="020B0502040204020203" charset="-122"/>
            </a:endParaRPr>
          </a:p>
        </p:txBody>
      </p:sp>
      <p:cxnSp>
        <p:nvCxnSpPr>
          <p:cNvPr id="44" name="直接连接符 43"/>
          <p:cNvCxnSpPr/>
          <p:nvPr/>
        </p:nvCxnSpPr>
        <p:spPr>
          <a:xfrm>
            <a:off x="5831460" y="2517518"/>
            <a:ext cx="266128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650105" y="3529965"/>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2.6 </a:t>
            </a:r>
            <a:r>
              <a:rPr lang="zh-CN" altLang="en-US" sz="1400">
                <a:latin typeface="思源黑体 CN" charset="0"/>
                <a:ea typeface="思源黑体 CN" charset="0"/>
                <a:cs typeface="思源黑体 CN" charset="0"/>
                <a:sym typeface="+mn-ea"/>
              </a:rPr>
              <a:t>实地走访调研</a:t>
            </a:r>
            <a:endParaRPr lang="zh-CN" altLang="en-US" sz="1400">
              <a:latin typeface="思源黑体 CN" charset="0"/>
              <a:ea typeface="思源黑体 CN" charset="0"/>
              <a:cs typeface="思源黑体 CN" charset="0"/>
              <a:sym typeface="+mn-ea"/>
            </a:endParaRPr>
          </a:p>
        </p:txBody>
      </p:sp>
      <p:cxnSp>
        <p:nvCxnSpPr>
          <p:cNvPr id="46" name="直接连接符 45"/>
          <p:cNvCxnSpPr/>
          <p:nvPr/>
        </p:nvCxnSpPr>
        <p:spPr>
          <a:xfrm>
            <a:off x="6181345" y="3735448"/>
            <a:ext cx="230568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8488045" y="3606800"/>
            <a:ext cx="50355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08</a:t>
            </a:r>
            <a:endParaRPr lang="en-US" altLang="zh-CN" sz="1400" b="1">
              <a:solidFill>
                <a:schemeClr val="tx1"/>
              </a:solidFill>
              <a:latin typeface="微软雅黑 Light" panose="020B0502040204020203" charset="-122"/>
              <a:ea typeface="微软雅黑 Light" panose="020B0502040204020203" charset="-122"/>
            </a:endParaRPr>
          </a:p>
        </p:txBody>
      </p:sp>
      <p:sp>
        <p:nvSpPr>
          <p:cNvPr id="48" name="文本框 47"/>
          <p:cNvSpPr txBox="1"/>
          <p:nvPr/>
        </p:nvSpPr>
        <p:spPr>
          <a:xfrm>
            <a:off x="4650105" y="3836670"/>
            <a:ext cx="2112010" cy="306705"/>
          </a:xfrm>
          <a:prstGeom prst="rect">
            <a:avLst/>
          </a:prstGeom>
          <a:noFill/>
        </p:spPr>
        <p:txBody>
          <a:bodyPr wrap="square" rtlCol="0">
            <a:spAutoFit/>
          </a:bodyPr>
          <a:p>
            <a:pPr lvl="0" algn="l">
              <a:buClrTx/>
              <a:buSzTx/>
              <a:buFontTx/>
            </a:pPr>
            <a:r>
              <a:rPr lang="en-US" altLang="zh-CN" sz="1400">
                <a:latin typeface="思源黑体 CN" charset="0"/>
                <a:ea typeface="思源黑体 CN" charset="0"/>
                <a:cs typeface="思源黑体 CN" charset="0"/>
                <a:sym typeface="+mn-ea"/>
              </a:rPr>
              <a:t>2.7 </a:t>
            </a:r>
            <a:r>
              <a:rPr lang="zh-CN" altLang="en-US" sz="1400">
                <a:latin typeface="思源黑体 CN" charset="0"/>
                <a:ea typeface="思源黑体 CN" charset="0"/>
                <a:cs typeface="思源黑体 CN" charset="0"/>
                <a:sym typeface="+mn-ea"/>
              </a:rPr>
              <a:t>线上问卷</a:t>
            </a:r>
            <a:r>
              <a:rPr lang="zh-CN" altLang="en-US" sz="1400">
                <a:latin typeface="思源黑体 CN" charset="0"/>
                <a:ea typeface="思源黑体 CN" charset="0"/>
                <a:cs typeface="思源黑体 CN" charset="0"/>
                <a:sym typeface="+mn-ea"/>
              </a:rPr>
              <a:t>调查</a:t>
            </a:r>
            <a:endParaRPr lang="zh-CN" altLang="en-US" sz="1400">
              <a:latin typeface="思源黑体 CN" charset="0"/>
              <a:ea typeface="思源黑体 CN" charset="0"/>
              <a:cs typeface="思源黑体 CN" charset="0"/>
              <a:sym typeface="+mn-ea"/>
            </a:endParaRPr>
          </a:p>
        </p:txBody>
      </p:sp>
      <p:cxnSp>
        <p:nvCxnSpPr>
          <p:cNvPr id="49" name="直接连接符 48"/>
          <p:cNvCxnSpPr/>
          <p:nvPr/>
        </p:nvCxnSpPr>
        <p:spPr>
          <a:xfrm>
            <a:off x="6201665" y="4042153"/>
            <a:ext cx="2285365" cy="0"/>
          </a:xfrm>
          <a:prstGeom prst="line">
            <a:avLst/>
          </a:prstGeom>
          <a:ln w="2222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8488045" y="3913505"/>
            <a:ext cx="407035" cy="306705"/>
          </a:xfrm>
          <a:prstGeom prst="rect">
            <a:avLst/>
          </a:prstGeom>
          <a:noFill/>
        </p:spPr>
        <p:txBody>
          <a:bodyPr wrap="square" rtlCol="0">
            <a:spAutoFit/>
          </a:bodyPr>
          <a:p>
            <a:r>
              <a:rPr lang="en-US" altLang="zh-CN" sz="1400" b="1">
                <a:solidFill>
                  <a:schemeClr val="tx1"/>
                </a:solidFill>
                <a:latin typeface="微软雅黑 Light" panose="020B0502040204020203" charset="-122"/>
                <a:ea typeface="微软雅黑 Light" panose="020B0502040204020203" charset="-122"/>
              </a:rPr>
              <a:t>10</a:t>
            </a:r>
            <a:endParaRPr lang="en-US" altLang="zh-CN" sz="1400" b="1">
              <a:solidFill>
                <a:schemeClr val="tx1"/>
              </a:solidFill>
              <a:latin typeface="微软雅黑 Light" panose="020B0502040204020203" charset="-122"/>
              <a:ea typeface="微软雅黑 Light" panose="020B0502040204020203"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FHO4EMD7}LHIN55R~]L@TAL"/>
          <p:cNvPicPr>
            <a:picLocks noChangeAspect="1"/>
          </p:cNvPicPr>
          <p:nvPr>
            <p:custDataLst>
              <p:tags r:id="rId8"/>
            </p:custDataLst>
          </p:nvPr>
        </p:nvPicPr>
        <p:blipFill>
          <a:blip r:embed="rId9"/>
          <a:stretch>
            <a:fillRect/>
          </a:stretch>
        </p:blipFill>
        <p:spPr>
          <a:xfrm>
            <a:off x="-635" y="678180"/>
            <a:ext cx="9144000" cy="5607685"/>
          </a:xfrm>
          <a:prstGeom prst="rect">
            <a:avLst/>
          </a:prstGeom>
        </p:spPr>
      </p:pic>
      <p:sp>
        <p:nvSpPr>
          <p:cNvPr id="24" name="文本框 23"/>
          <p:cNvSpPr txBox="1"/>
          <p:nvPr>
            <p:custDataLst>
              <p:tags r:id="rId10"/>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1"/>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02</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2"/>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BNGPUG6[K8I}H$)OXIQA2M7"/>
          <p:cNvPicPr>
            <a:picLocks noChangeAspect="1"/>
          </p:cNvPicPr>
          <p:nvPr/>
        </p:nvPicPr>
        <p:blipFill>
          <a:blip r:embed="rId8"/>
          <a:stretch>
            <a:fillRect/>
          </a:stretch>
        </p:blipFill>
        <p:spPr>
          <a:xfrm>
            <a:off x="0" y="633730"/>
            <a:ext cx="9144000" cy="558990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03</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ALS6G4}BLW`K_5(9ZFT2TFH"/>
          <p:cNvPicPr>
            <a:picLocks noChangeAspect="1"/>
          </p:cNvPicPr>
          <p:nvPr/>
        </p:nvPicPr>
        <p:blipFill>
          <a:blip r:embed="rId8"/>
          <a:stretch>
            <a:fillRect/>
          </a:stretch>
        </p:blipFill>
        <p:spPr>
          <a:xfrm>
            <a:off x="0" y="636270"/>
            <a:ext cx="9144000" cy="5585460"/>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04</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6F~80R%5U][JR{QJ@D7A%C9"/>
          <p:cNvPicPr>
            <a:picLocks noChangeAspect="1"/>
          </p:cNvPicPr>
          <p:nvPr/>
        </p:nvPicPr>
        <p:blipFill>
          <a:blip r:embed="rId8"/>
          <a:stretch>
            <a:fillRect/>
          </a:stretch>
        </p:blipFill>
        <p:spPr>
          <a:xfrm>
            <a:off x="0" y="607060"/>
            <a:ext cx="9144000" cy="564324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05</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5" name="文本框 4"/>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GFSKG`Q%V2W%K5(P411%TZN"/>
          <p:cNvPicPr>
            <a:picLocks noChangeAspect="1"/>
          </p:cNvPicPr>
          <p:nvPr/>
        </p:nvPicPr>
        <p:blipFill>
          <a:blip r:embed="rId8"/>
          <a:stretch>
            <a:fillRect/>
          </a:stretch>
        </p:blipFill>
        <p:spPr>
          <a:xfrm>
            <a:off x="0" y="621665"/>
            <a:ext cx="9144000" cy="561403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06</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GS{T72XWW57[%LW}52X"/>
          <p:cNvPicPr>
            <a:picLocks noChangeAspect="1"/>
          </p:cNvPicPr>
          <p:nvPr/>
        </p:nvPicPr>
        <p:blipFill>
          <a:blip r:embed="rId8"/>
          <a:stretch>
            <a:fillRect/>
          </a:stretch>
        </p:blipFill>
        <p:spPr>
          <a:xfrm>
            <a:off x="0" y="590550"/>
            <a:ext cx="9144000" cy="567626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07</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KEJU93641SFG7V8X0[U}9EQ"/>
          <p:cNvPicPr>
            <a:picLocks noChangeAspect="1"/>
          </p:cNvPicPr>
          <p:nvPr/>
        </p:nvPicPr>
        <p:blipFill>
          <a:blip r:embed="rId8"/>
          <a:stretch>
            <a:fillRect/>
          </a:stretch>
        </p:blipFill>
        <p:spPr>
          <a:xfrm>
            <a:off x="0" y="623570"/>
            <a:ext cx="9144000" cy="5610225"/>
          </a:xfrm>
          <a:prstGeom prst="rect">
            <a:avLst/>
          </a:prstGeom>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08</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3" name="文本框 2"/>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K_SO8}6L{HCH1)463[LBMVG"/>
          <p:cNvPicPr>
            <a:picLocks noChangeAspect="1"/>
          </p:cNvPicPr>
          <p:nvPr/>
        </p:nvPicPr>
        <p:blipFill>
          <a:blip r:embed="rId8"/>
          <a:stretch>
            <a:fillRect/>
          </a:stretch>
        </p:blipFill>
        <p:spPr>
          <a:xfrm>
            <a:off x="0" y="607060"/>
            <a:ext cx="9144000" cy="5643245"/>
          </a:xfrm>
          <a:prstGeom prst="rect">
            <a:avLst/>
          </a:prstGeom>
        </p:spPr>
      </p:pic>
      <p:sp>
        <p:nvSpPr>
          <p:cNvPr id="14" name="文本框 13"/>
          <p:cNvSpPr txBox="1"/>
          <p:nvPr>
            <p:custDataLst>
              <p:tags r:id="rId9"/>
            </p:custDataLst>
          </p:nvPr>
        </p:nvSpPr>
        <p:spPr>
          <a:xfrm>
            <a:off x="3252470" y="13335"/>
            <a:ext cx="5398135" cy="275590"/>
          </a:xfrm>
          <a:prstGeom prst="rect">
            <a:avLst/>
          </a:prstGeom>
          <a:noFill/>
        </p:spPr>
        <p:txBody>
          <a:bodyPr wrap="square" rtlCol="0">
            <a:spAutoFit/>
          </a:bodyPr>
          <a:p>
            <a:pPr algn="ctr"/>
            <a:r>
              <a:rPr lang="zh-CN" altLang="en-US" sz="1200" b="1">
                <a:latin typeface="思源宋体" panose="02020400000000000000" charset="-122"/>
                <a:ea typeface="思源宋体" panose="02020400000000000000" charset="-122"/>
                <a:cs typeface="思源宋体" panose="02020400000000000000" charset="-122"/>
              </a:rPr>
              <a:t>安乡乐创</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0"/>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1"/>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09</a:t>
            </a:r>
            <a:endParaRPr lang="en-US" altLang="zh-CN" sz="1015" b="1" dirty="0" smtClean="0">
              <a:solidFill>
                <a:srgbClr val="486F6F"/>
              </a:solidFill>
              <a:latin typeface="思源宋体 Heavy" panose="02020900000000000000" charset="-122"/>
              <a:ea typeface="思源宋体 Heavy" panose="020209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descr="`YPBSR0H2CQ]%(0QL_N)2ET"/>
          <p:cNvPicPr>
            <a:picLocks noChangeAspect="1"/>
          </p:cNvPicPr>
          <p:nvPr/>
        </p:nvPicPr>
        <p:blipFill>
          <a:blip r:embed="rId8"/>
          <a:stretch>
            <a:fillRect/>
          </a:stretch>
        </p:blipFill>
        <p:spPr>
          <a:xfrm>
            <a:off x="0" y="643890"/>
            <a:ext cx="9144000" cy="5570220"/>
          </a:xfrm>
          <a:prstGeom prst="rect">
            <a:avLst/>
          </a:prstGeom>
        </p:spPr>
      </p:pic>
      <p:sp>
        <p:nvSpPr>
          <p:cNvPr id="14" name="文本框 13"/>
          <p:cNvSpPr txBox="1"/>
          <p:nvPr>
            <p:custDataLst>
              <p:tags r:id="rId9"/>
            </p:custDataLst>
          </p:nvPr>
        </p:nvSpPr>
        <p:spPr>
          <a:xfrm>
            <a:off x="3252470" y="13335"/>
            <a:ext cx="5398135" cy="275590"/>
          </a:xfrm>
          <a:prstGeom prst="rect">
            <a:avLst/>
          </a:prstGeom>
          <a:noFill/>
        </p:spPr>
        <p:txBody>
          <a:bodyPr wrap="square" rtlCol="0">
            <a:spAutoFit/>
          </a:bodyPr>
          <a:p>
            <a:pPr algn="ctr"/>
            <a:r>
              <a:rPr lang="zh-CN" altLang="en-US" sz="1200" b="1">
                <a:latin typeface="思源宋体" panose="02020400000000000000" charset="-122"/>
                <a:ea typeface="思源宋体" panose="02020400000000000000" charset="-122"/>
                <a:cs typeface="思源宋体" panose="02020400000000000000" charset="-122"/>
              </a:rPr>
              <a:t>安乡乐创</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0"/>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1"/>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10</a:t>
            </a:r>
            <a:endParaRPr lang="en-US" altLang="zh-CN" sz="1015" b="1" dirty="0" smtClean="0">
              <a:solidFill>
                <a:srgbClr val="486F6F"/>
              </a:solidFill>
              <a:latin typeface="思源宋体 Heavy" panose="02020900000000000000" charset="-122"/>
              <a:ea typeface="思源宋体 Heavy" panose="020209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3" name="图片 102"/>
          <p:cNvPicPr/>
          <p:nvPr/>
        </p:nvPicPr>
        <p:blipFill>
          <a:blip r:embed="rId8"/>
          <a:stretch>
            <a:fillRect/>
          </a:stretch>
        </p:blipFill>
        <p:spPr>
          <a:xfrm>
            <a:off x="-635" y="708660"/>
            <a:ext cx="9093835" cy="5396865"/>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11</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01</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1" name="矩形 50"/>
          <p:cNvSpPr/>
          <p:nvPr>
            <p:custDataLst>
              <p:tags r:id="rId9"/>
            </p:custDataLst>
          </p:nvPr>
        </p:nvSpPr>
        <p:spPr>
          <a:xfrm>
            <a:off x="120015" y="899795"/>
            <a:ext cx="2524125" cy="547179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3" name="矩形 52"/>
          <p:cNvSpPr/>
          <p:nvPr>
            <p:custDataLst>
              <p:tags r:id="rId10"/>
            </p:custDataLst>
          </p:nvPr>
        </p:nvSpPr>
        <p:spPr>
          <a:xfrm>
            <a:off x="2814955" y="895350"/>
            <a:ext cx="6020435" cy="220789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4" name="矩形 53"/>
          <p:cNvSpPr/>
          <p:nvPr>
            <p:custDataLst>
              <p:tags r:id="rId11"/>
            </p:custDataLst>
          </p:nvPr>
        </p:nvSpPr>
        <p:spPr>
          <a:xfrm>
            <a:off x="2816225" y="3295650"/>
            <a:ext cx="3197225" cy="307657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5" name="矩形 54"/>
          <p:cNvSpPr/>
          <p:nvPr>
            <p:custDataLst>
              <p:tags r:id="rId12"/>
            </p:custDataLst>
          </p:nvPr>
        </p:nvSpPr>
        <p:spPr>
          <a:xfrm>
            <a:off x="6282690" y="3296285"/>
            <a:ext cx="2552700" cy="307467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6" name="圆角矩形 55"/>
          <p:cNvSpPr/>
          <p:nvPr>
            <p:custDataLst>
              <p:tags r:id="rId13"/>
            </p:custDataLst>
          </p:nvPr>
        </p:nvSpPr>
        <p:spPr>
          <a:xfrm>
            <a:off x="8890" y="806450"/>
            <a:ext cx="201739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7" name="文本框 56"/>
          <p:cNvSpPr txBox="1"/>
          <p:nvPr>
            <p:custDataLst>
              <p:tags r:id="rId14"/>
            </p:custDataLst>
          </p:nvPr>
        </p:nvSpPr>
        <p:spPr>
          <a:xfrm>
            <a:off x="0" y="807720"/>
            <a:ext cx="2026285"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1.1.1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社会发展带来的矛盾</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58" name="圆角矩形 57"/>
          <p:cNvSpPr/>
          <p:nvPr>
            <p:custDataLst>
              <p:tags r:id="rId15"/>
            </p:custDataLst>
          </p:nvPr>
        </p:nvSpPr>
        <p:spPr>
          <a:xfrm>
            <a:off x="2727325" y="754380"/>
            <a:ext cx="302704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9" name="圆角矩形 58"/>
          <p:cNvSpPr/>
          <p:nvPr>
            <p:custDataLst>
              <p:tags r:id="rId16"/>
            </p:custDataLst>
          </p:nvPr>
        </p:nvSpPr>
        <p:spPr>
          <a:xfrm>
            <a:off x="2727325" y="3171190"/>
            <a:ext cx="2137410"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60" name="圆角矩形 59"/>
          <p:cNvSpPr/>
          <p:nvPr>
            <p:custDataLst>
              <p:tags r:id="rId17"/>
            </p:custDataLst>
          </p:nvPr>
        </p:nvSpPr>
        <p:spPr>
          <a:xfrm>
            <a:off x="6132830" y="3169920"/>
            <a:ext cx="2259330"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2" name="文本框 51"/>
          <p:cNvSpPr txBox="1"/>
          <p:nvPr>
            <p:custDataLst>
              <p:tags r:id="rId18"/>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9"/>
            </p:custDataLst>
          </p:nvPr>
        </p:nvSpPr>
        <p:spPr>
          <a:xfrm>
            <a:off x="53340" y="470535"/>
            <a:ext cx="154368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1.</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1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选题背景</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2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2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3" name="文本框 2"/>
          <p:cNvSpPr txBox="1"/>
          <p:nvPr>
            <p:custDataLst>
              <p:tags r:id="rId22"/>
            </p:custDataLst>
          </p:nvPr>
        </p:nvSpPr>
        <p:spPr>
          <a:xfrm>
            <a:off x="2727325" y="754380"/>
            <a:ext cx="3027680" cy="257810"/>
          </a:xfrm>
          <a:prstGeom prst="rect">
            <a:avLst/>
          </a:prstGeom>
          <a:noFill/>
        </p:spPr>
        <p:txBody>
          <a:bodyPr wrap="square" rtlCol="0">
            <a:noAutofit/>
          </a:bodyPr>
          <a:p>
            <a:r>
              <a:rPr lang="en-US" altLang="zh-CN" sz="1400" b="1">
                <a:solidFill>
                  <a:schemeClr val="bg1"/>
                </a:solidFill>
                <a:latin typeface="思源宋体 SemiBold" panose="02020600000000000000" charset="-122"/>
                <a:ea typeface="思源宋体 SemiBold" panose="02020600000000000000" charset="-122"/>
                <a:cs typeface="思源宋体 SemiBold" panose="02020600000000000000" charset="-122"/>
              </a:rPr>
              <a:t>1.1.2</a:t>
            </a:r>
            <a:r>
              <a:rPr lang="zh-CN" altLang="en-US" sz="1400" b="1">
                <a:solidFill>
                  <a:schemeClr val="bg1"/>
                </a:solidFill>
                <a:latin typeface="思源宋体 SemiBold" panose="02020600000000000000" charset="-122"/>
                <a:ea typeface="思源宋体 SemiBold" panose="02020600000000000000" charset="-122"/>
                <a:cs typeface="思源宋体 SemiBold" panose="02020600000000000000" charset="-122"/>
              </a:rPr>
              <a:t>七</a:t>
            </a:r>
            <a:r>
              <a:rPr lang="en-US" altLang="zh-CN" sz="1400" b="1">
                <a:solidFill>
                  <a:schemeClr val="bg1"/>
                </a:solidFill>
                <a:latin typeface="思源宋体 SemiBold" panose="02020600000000000000" charset="-122"/>
                <a:ea typeface="思源宋体 SemiBold" panose="02020600000000000000" charset="-122"/>
                <a:cs typeface="思源宋体 SemiBold" panose="02020600000000000000" charset="-122"/>
              </a:rPr>
              <a:t>O</a:t>
            </a:r>
            <a:r>
              <a:rPr lang="zh-CN" altLang="en-US" sz="1400" b="1">
                <a:solidFill>
                  <a:schemeClr val="bg1"/>
                </a:solidFill>
                <a:latin typeface="思源宋体 SemiBold" panose="02020600000000000000" charset="-122"/>
                <a:ea typeface="思源宋体 SemiBold" panose="02020600000000000000" charset="-122"/>
                <a:cs typeface="思源宋体 SemiBold" panose="02020600000000000000" charset="-122"/>
              </a:rPr>
              <a:t>一工厂的兴盛和</a:t>
            </a:r>
            <a:r>
              <a:rPr lang="zh-CN" altLang="en-US" sz="1400" b="1">
                <a:solidFill>
                  <a:schemeClr val="bg1"/>
                </a:solidFill>
                <a:latin typeface="思源宋体 SemiBold" panose="02020600000000000000" charset="-122"/>
                <a:ea typeface="思源宋体 SemiBold" panose="02020600000000000000" charset="-122"/>
                <a:cs typeface="思源宋体 SemiBold" panose="02020600000000000000" charset="-122"/>
              </a:rPr>
              <a:t>没落</a:t>
            </a:r>
            <a:endParaRPr lang="zh-CN" altLang="en-US" sz="14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14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5" name="文本框 4"/>
          <p:cNvSpPr txBox="1"/>
          <p:nvPr>
            <p:custDataLst>
              <p:tags r:id="rId23"/>
            </p:custDataLst>
          </p:nvPr>
        </p:nvSpPr>
        <p:spPr>
          <a:xfrm>
            <a:off x="2727325" y="3172460"/>
            <a:ext cx="2042795"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1.1.3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七</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O</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一的现状与</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困境</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 name="矩形 5"/>
          <p:cNvSpPr/>
          <p:nvPr/>
        </p:nvSpPr>
        <p:spPr>
          <a:xfrm>
            <a:off x="175895" y="112776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38760" y="108648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生产方式发生改变</a:t>
            </a:r>
            <a:endParaRPr lang="zh-CN" altLang="en-US" sz="1000" b="1">
              <a:solidFill>
                <a:srgbClr val="486F6F"/>
              </a:solidFill>
              <a:latin typeface="思源黑体 CN" charset="0"/>
              <a:ea typeface="思源黑体 CN" charset="0"/>
            </a:endParaRPr>
          </a:p>
        </p:txBody>
      </p:sp>
      <p:sp>
        <p:nvSpPr>
          <p:cNvPr id="8" name="矩形 7"/>
          <p:cNvSpPr/>
          <p:nvPr/>
        </p:nvSpPr>
        <p:spPr>
          <a:xfrm>
            <a:off x="165100" y="2892425"/>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238760" y="2846070"/>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经济方式发生改变</a:t>
            </a:r>
            <a:endParaRPr lang="zh-CN" altLang="en-US" sz="1000" b="1">
              <a:solidFill>
                <a:srgbClr val="486F6F"/>
              </a:solidFill>
              <a:latin typeface="思源黑体 CN" charset="0"/>
              <a:ea typeface="思源黑体 CN" charset="0"/>
            </a:endParaRPr>
          </a:p>
        </p:txBody>
      </p:sp>
      <p:sp>
        <p:nvSpPr>
          <p:cNvPr id="10" name="矩形 9"/>
          <p:cNvSpPr/>
          <p:nvPr/>
        </p:nvSpPr>
        <p:spPr>
          <a:xfrm>
            <a:off x="193675" y="444246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38760" y="4391660"/>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社会结构发生改变</a:t>
            </a:r>
            <a:endParaRPr lang="zh-CN" altLang="en-US" sz="1000" b="1">
              <a:solidFill>
                <a:srgbClr val="486F6F"/>
              </a:solidFill>
              <a:latin typeface="思源黑体 CN" charset="0"/>
              <a:ea typeface="思源黑体 CN" charset="0"/>
            </a:endParaRPr>
          </a:p>
        </p:txBody>
      </p:sp>
      <p:sp>
        <p:nvSpPr>
          <p:cNvPr id="12" name="文本框 11"/>
          <p:cNvSpPr txBox="1"/>
          <p:nvPr/>
        </p:nvSpPr>
        <p:spPr>
          <a:xfrm>
            <a:off x="120015" y="1276985"/>
            <a:ext cx="2473960" cy="1630045"/>
          </a:xfrm>
          <a:prstGeom prst="rect">
            <a:avLst/>
          </a:prstGeom>
          <a:noFill/>
        </p:spPr>
        <p:txBody>
          <a:bodyPr wrap="square" rtlCol="0">
            <a:spAutoFit/>
          </a:bodyPr>
          <a:p>
            <a:r>
              <a:rPr lang="zh-CN" altLang="en-US" sz="1000">
                <a:latin typeface="思源黑体 CN" charset="0"/>
                <a:ea typeface="思源黑体 CN" charset="0"/>
                <a:cs typeface="思源黑体 CN" charset="0"/>
              </a:rPr>
              <a:t>1970年，上海铁路局决定在安徽省铜陵市建造</a:t>
            </a:r>
            <a:r>
              <a:rPr lang="zh-CN" altLang="en-US" sz="1000" b="1">
                <a:solidFill>
                  <a:srgbClr val="486F6F"/>
                </a:solidFill>
                <a:latin typeface="思源黑体 CN" charset="0"/>
                <a:ea typeface="思源黑体 CN" charset="0"/>
                <a:cs typeface="思源黑体 CN" charset="0"/>
              </a:rPr>
              <a:t>蒸汽机车厂</a:t>
            </a:r>
            <a:r>
              <a:rPr lang="zh-CN" altLang="en-US" sz="1000">
                <a:latin typeface="思源黑体 CN" charset="0"/>
                <a:ea typeface="思源黑体 CN" charset="0"/>
                <a:cs typeface="思源黑体 CN" charset="0"/>
              </a:rPr>
              <a:t>。国营工厂的兴起，吸引了近万名热血青年来到铜陵市郊区，建设战备后方。并兴办一些与生产经营无关的机构设施，来承担社会职能、服务职工生活。于是，七零一城诞生了。</a:t>
            </a:r>
            <a:endParaRPr lang="zh-CN" altLang="en-US" sz="1000">
              <a:latin typeface="思源黑体 CN" charset="0"/>
              <a:ea typeface="思源黑体 CN" charset="0"/>
              <a:cs typeface="思源黑体 CN" charset="0"/>
            </a:endParaRPr>
          </a:p>
          <a:p>
            <a:r>
              <a:rPr lang="en-US" altLang="zh-CN" sz="1000">
                <a:latin typeface="思源黑体 CN" charset="0"/>
                <a:ea typeface="思源黑体 CN" charset="0"/>
                <a:cs typeface="思源黑体 CN" charset="0"/>
              </a:rPr>
              <a:t>50</a:t>
            </a:r>
            <a:r>
              <a:rPr lang="zh-CN" altLang="en-US" sz="1000">
                <a:latin typeface="思源黑体 CN" charset="0"/>
                <a:ea typeface="思源黑体 CN" charset="0"/>
                <a:cs typeface="思源黑体 CN" charset="0"/>
              </a:rPr>
              <a:t>年后，</a:t>
            </a:r>
            <a:r>
              <a:rPr lang="zh-CN" altLang="en-US" sz="1000" b="1">
                <a:solidFill>
                  <a:srgbClr val="486F6F"/>
                </a:solidFill>
                <a:latin typeface="思源黑体 CN" charset="0"/>
                <a:ea typeface="思源黑体 CN" charset="0"/>
                <a:cs typeface="思源黑体 CN" charset="0"/>
              </a:rPr>
              <a:t>高铁</a:t>
            </a:r>
            <a:r>
              <a:rPr lang="zh-CN" altLang="en-US" sz="1000">
                <a:latin typeface="思源黑体 CN" charset="0"/>
                <a:ea typeface="思源黑体 CN" charset="0"/>
                <a:cs typeface="思源黑体 CN" charset="0"/>
              </a:rPr>
              <a:t>成为了人们必不可少的出行工具，伴随着蒸汽火车一同消失的还有七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一工厂的大批员工和订单，</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一城</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的荣光终究不复往昔。</a:t>
            </a:r>
            <a:endParaRPr lang="zh-CN" altLang="en-US" sz="1000">
              <a:latin typeface="思源黑体 CN" charset="0"/>
              <a:ea typeface="思源黑体 CN" charset="0"/>
              <a:cs typeface="思源黑体 CN" charset="0"/>
            </a:endParaRPr>
          </a:p>
        </p:txBody>
      </p:sp>
      <p:sp>
        <p:nvSpPr>
          <p:cNvPr id="16" name="文本框 15"/>
          <p:cNvSpPr txBox="1"/>
          <p:nvPr/>
        </p:nvSpPr>
        <p:spPr>
          <a:xfrm>
            <a:off x="120015" y="3026410"/>
            <a:ext cx="2473960" cy="1447165"/>
          </a:xfrm>
          <a:prstGeom prst="rect">
            <a:avLst/>
          </a:prstGeom>
          <a:noFill/>
        </p:spPr>
        <p:txBody>
          <a:bodyPr wrap="square" rtlCol="0">
            <a:noAutofit/>
          </a:bodyPr>
          <a:p>
            <a:r>
              <a:rPr lang="en-US" altLang="zh-CN" sz="1000">
                <a:latin typeface="思源黑体 CN" charset="0"/>
                <a:ea typeface="思源黑体 CN" charset="0"/>
                <a:cs typeface="思源黑体 CN" charset="0"/>
              </a:rPr>
              <a:t>1978</a:t>
            </a:r>
            <a:r>
              <a:rPr lang="zh-CN" altLang="en-US" sz="1000">
                <a:latin typeface="思源黑体 CN" charset="0"/>
                <a:ea typeface="思源黑体 CN" charset="0"/>
                <a:cs typeface="思源黑体 CN" charset="0"/>
              </a:rPr>
              <a:t>年改革开放后，十一届三中全会在北京召开，公布了市场放开的经济计划，而一直按照</a:t>
            </a:r>
            <a:r>
              <a:rPr lang="zh-CN" altLang="en-US" sz="1000" b="1">
                <a:solidFill>
                  <a:srgbClr val="486F6F"/>
                </a:solidFill>
                <a:latin typeface="思源黑体 CN" charset="0"/>
                <a:ea typeface="思源黑体 CN" charset="0"/>
                <a:cs typeface="思源黑体 CN" charset="0"/>
              </a:rPr>
              <a:t>计划经济</a:t>
            </a:r>
            <a:r>
              <a:rPr lang="zh-CN" altLang="en-US" sz="1000">
                <a:latin typeface="思源黑体 CN" charset="0"/>
                <a:ea typeface="思源黑体 CN" charset="0"/>
                <a:cs typeface="思源黑体 CN" charset="0"/>
              </a:rPr>
              <a:t>生产的“七0一”工厂，因为</a:t>
            </a:r>
            <a:r>
              <a:rPr lang="zh-CN" altLang="en-US" sz="1000" b="1">
                <a:solidFill>
                  <a:srgbClr val="486F6F"/>
                </a:solidFill>
                <a:latin typeface="思源黑体 CN" charset="0"/>
                <a:ea typeface="思源黑体 CN" charset="0"/>
                <a:cs typeface="思源黑体 CN" charset="0"/>
              </a:rPr>
              <a:t>产品单一</a:t>
            </a:r>
            <a:r>
              <a:rPr lang="zh-CN" altLang="en-US" sz="1000">
                <a:latin typeface="思源黑体 CN" charset="0"/>
                <a:ea typeface="思源黑体 CN" charset="0"/>
                <a:cs typeface="思源黑体 CN" charset="0"/>
              </a:rPr>
              <a:t>，难以适应市场经济而</a:t>
            </a:r>
            <a:r>
              <a:rPr lang="zh-CN" altLang="en-US" sz="1000">
                <a:latin typeface="思源黑体 CN" charset="0"/>
                <a:ea typeface="思源黑体 CN" charset="0"/>
                <a:cs typeface="思源黑体 CN" charset="0"/>
              </a:rPr>
              <a:t>了阵痛——效益下滑、待遇下降、工人下岗，701的人也如同701的产品，有的走，有的留。这其中有的人在厂里上了技校、电大，然后走上工作岗位，而有的人则奔向了祖国的四面八方。</a:t>
            </a:r>
            <a:endParaRPr lang="zh-CN" altLang="en-US" sz="1000">
              <a:latin typeface="思源黑体 CN" charset="0"/>
              <a:ea typeface="思源黑体 CN" charset="0"/>
              <a:cs typeface="思源黑体 CN" charset="0"/>
            </a:endParaRPr>
          </a:p>
        </p:txBody>
      </p:sp>
      <p:sp>
        <p:nvSpPr>
          <p:cNvPr id="17" name="文本框 16"/>
          <p:cNvSpPr txBox="1"/>
          <p:nvPr/>
        </p:nvSpPr>
        <p:spPr>
          <a:xfrm>
            <a:off x="120015" y="4592955"/>
            <a:ext cx="2473960" cy="1711960"/>
          </a:xfrm>
          <a:prstGeom prst="rect">
            <a:avLst/>
          </a:prstGeom>
          <a:noFill/>
        </p:spPr>
        <p:txBody>
          <a:bodyPr wrap="square" rtlCol="0">
            <a:noAutofit/>
          </a:bodyPr>
          <a:p>
            <a:r>
              <a:rPr lang="en-US" altLang="zh-CN" sz="1000">
                <a:latin typeface="思源黑体 CN" charset="0"/>
                <a:ea typeface="思源黑体 CN" charset="0"/>
                <a:cs typeface="思源黑体 CN" charset="0"/>
              </a:rPr>
              <a:t>1974</a:t>
            </a:r>
            <a:r>
              <a:rPr lang="zh-CN" altLang="en-US" sz="1000">
                <a:latin typeface="思源黑体 CN" charset="0"/>
                <a:ea typeface="思源黑体 CN" charset="0"/>
                <a:cs typeface="思源黑体 CN" charset="0"/>
              </a:rPr>
              <a:t>年，七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一所属的铜陵县（现更名为义安区）改属铜陵市，繁华的铜陵县</a:t>
            </a:r>
            <a:r>
              <a:rPr lang="zh-CN" altLang="en-US" sz="1000">
                <a:latin typeface="思源黑体 CN" charset="0"/>
                <a:ea typeface="思源黑体 CN" charset="0"/>
                <a:cs typeface="思源黑体 CN" charset="0"/>
              </a:rPr>
              <a:t>立刻成为铜陵当地的经济贸易中心，聚集了来自五湖四海的有志青年，而有</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小上海</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美誉的</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一城</a:t>
            </a:r>
            <a:r>
              <a:rPr lang="en-US" altLang="zh-CN" sz="1000">
                <a:latin typeface="思源黑体 CN" charset="0"/>
                <a:ea typeface="思源黑体 CN" charset="0"/>
                <a:cs typeface="思源黑体 CN" charset="0"/>
              </a:rPr>
              <a:t>”</a:t>
            </a:r>
            <a:r>
              <a:rPr lang="zh-CN" altLang="en-US" sz="1000">
                <a:latin typeface="思源黑体 CN" charset="0"/>
                <a:ea typeface="思源黑体 CN" charset="0"/>
                <a:cs typeface="思源黑体 CN" charset="0"/>
              </a:rPr>
              <a:t>更是在教育、经济、娱乐等方面出类拔萃，为铜陵市的经济发展带来不可磨灭的</a:t>
            </a:r>
            <a:r>
              <a:rPr lang="zh-CN" altLang="en-US" sz="1000">
                <a:latin typeface="思源黑体 CN" charset="0"/>
                <a:ea typeface="思源黑体 CN" charset="0"/>
                <a:cs typeface="思源黑体 CN" charset="0"/>
              </a:rPr>
              <a:t>贡献。</a:t>
            </a:r>
            <a:endParaRPr lang="zh-CN" altLang="en-US" sz="1000">
              <a:latin typeface="思源黑体 CN" charset="0"/>
              <a:ea typeface="思源黑体 CN" charset="0"/>
              <a:cs typeface="思源黑体 CN" charset="0"/>
            </a:endParaRPr>
          </a:p>
          <a:p>
            <a:r>
              <a:rPr lang="zh-CN" altLang="en-US" sz="1000">
                <a:latin typeface="思源黑体 CN" charset="0"/>
                <a:ea typeface="思源黑体 CN" charset="0"/>
                <a:cs typeface="思源黑体 CN" charset="0"/>
              </a:rPr>
              <a:t>随着时代的发展，</a:t>
            </a:r>
            <a:r>
              <a:rPr lang="en-US" altLang="zh-CN" sz="1000">
                <a:latin typeface="思源黑体 CN" charset="0"/>
                <a:ea typeface="思源黑体 CN" charset="0"/>
                <a:cs typeface="思源黑体 CN" charset="0"/>
              </a:rPr>
              <a:t>2015</a:t>
            </a:r>
            <a:r>
              <a:rPr lang="zh-CN" altLang="en-US" sz="1000">
                <a:latin typeface="思源黑体 CN" charset="0"/>
                <a:ea typeface="思源黑体 CN" charset="0"/>
                <a:cs typeface="思源黑体 CN" charset="0"/>
              </a:rPr>
              <a:t>年铜陵县更名为铜陵市义安区，</a:t>
            </a:r>
            <a:r>
              <a:rPr lang="zh-CN" altLang="en-US" sz="1000" b="1">
                <a:solidFill>
                  <a:srgbClr val="486F6F"/>
                </a:solidFill>
                <a:latin typeface="思源黑体 CN" charset="0"/>
                <a:ea typeface="思源黑体 CN" charset="0"/>
                <a:cs typeface="思源黑体 CN" charset="0"/>
              </a:rPr>
              <a:t>发展资源逐渐向铜官区倾斜</a:t>
            </a:r>
            <a:r>
              <a:rPr lang="zh-CN" altLang="en-US" sz="1000">
                <a:latin typeface="思源黑体 CN" charset="0"/>
                <a:ea typeface="思源黑体 CN" charset="0"/>
                <a:cs typeface="思源黑体 CN" charset="0"/>
              </a:rPr>
              <a:t>，大量人力物力被调走，失去了养料的七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一工厂也</a:t>
            </a:r>
            <a:r>
              <a:rPr lang="zh-CN" altLang="en-US" sz="1000">
                <a:latin typeface="思源黑体 CN" charset="0"/>
                <a:ea typeface="思源黑体 CN" charset="0"/>
                <a:cs typeface="思源黑体 CN" charset="0"/>
              </a:rPr>
              <a:t>渐渐走向衰落。</a:t>
            </a:r>
            <a:endParaRPr lang="zh-CN" altLang="en-US" sz="1000">
              <a:latin typeface="思源黑体 CN" charset="0"/>
              <a:ea typeface="思源黑体 CN" charset="0"/>
              <a:cs typeface="思源黑体 CN" charset="0"/>
            </a:endParaRPr>
          </a:p>
          <a:p>
            <a:endParaRPr lang="zh-CN" altLang="en-US" sz="1000">
              <a:latin typeface="思源黑体 CN" charset="0"/>
              <a:ea typeface="思源黑体 CN" charset="0"/>
              <a:cs typeface="思源黑体 CN" charset="0"/>
            </a:endParaRPr>
          </a:p>
        </p:txBody>
      </p:sp>
      <p:cxnSp>
        <p:nvCxnSpPr>
          <p:cNvPr id="18" name="直接连接符 17"/>
          <p:cNvCxnSpPr/>
          <p:nvPr/>
        </p:nvCxnSpPr>
        <p:spPr>
          <a:xfrm>
            <a:off x="3992245" y="1162685"/>
            <a:ext cx="0" cy="1863725"/>
          </a:xfrm>
          <a:prstGeom prst="line">
            <a:avLst/>
          </a:prstGeom>
          <a:ln w="28575" cmpd="sng">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137150" y="1162685"/>
            <a:ext cx="0" cy="1863725"/>
          </a:xfrm>
          <a:prstGeom prst="line">
            <a:avLst/>
          </a:prstGeom>
          <a:ln w="28575" cmpd="sng">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82690" y="1162685"/>
            <a:ext cx="0" cy="1863725"/>
          </a:xfrm>
          <a:prstGeom prst="line">
            <a:avLst/>
          </a:prstGeom>
          <a:ln w="28575" cmpd="sng">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559040" y="1162685"/>
            <a:ext cx="0" cy="1863725"/>
          </a:xfrm>
          <a:prstGeom prst="line">
            <a:avLst/>
          </a:prstGeom>
          <a:ln w="28575" cmpd="sng">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2997835" y="1162685"/>
            <a:ext cx="807720" cy="1625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4138930" y="1162685"/>
            <a:ext cx="807720" cy="1625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247005" y="1162685"/>
            <a:ext cx="807720" cy="1625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6545580" y="1162685"/>
            <a:ext cx="807720" cy="1625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7710170" y="1162685"/>
            <a:ext cx="807720" cy="162560"/>
          </a:xfrm>
          <a:prstGeom prst="round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3079750" y="1087120"/>
            <a:ext cx="725805" cy="189865"/>
          </a:xfrm>
          <a:prstGeom prst="rect">
            <a:avLst/>
          </a:prstGeom>
          <a:noFill/>
        </p:spPr>
        <p:txBody>
          <a:bodyPr wrap="square" rtlCol="0">
            <a:noAutofit/>
          </a:bodyPr>
          <a:p>
            <a:r>
              <a:rPr lang="en-US" altLang="zh-CN" sz="1400" b="1">
                <a:solidFill>
                  <a:schemeClr val="bg1"/>
                </a:solidFill>
                <a:latin typeface="思源黑体 CN" charset="0"/>
                <a:ea typeface="思源黑体 CN" charset="0"/>
                <a:cs typeface="思源黑体 CN" charset="0"/>
              </a:rPr>
              <a:t>1970</a:t>
            </a:r>
            <a:endParaRPr lang="en-US" altLang="zh-CN" sz="1400" b="1">
              <a:solidFill>
                <a:schemeClr val="bg1"/>
              </a:solidFill>
              <a:latin typeface="思源黑体 CN" charset="0"/>
              <a:ea typeface="思源黑体 CN" charset="0"/>
              <a:cs typeface="思源黑体 CN" charset="0"/>
            </a:endParaRPr>
          </a:p>
        </p:txBody>
      </p:sp>
      <p:sp>
        <p:nvSpPr>
          <p:cNvPr id="31" name="文本框 30"/>
          <p:cNvSpPr txBox="1"/>
          <p:nvPr/>
        </p:nvSpPr>
        <p:spPr>
          <a:xfrm>
            <a:off x="4251325" y="1087120"/>
            <a:ext cx="725805" cy="189865"/>
          </a:xfrm>
          <a:prstGeom prst="rect">
            <a:avLst/>
          </a:prstGeom>
          <a:noFill/>
        </p:spPr>
        <p:txBody>
          <a:bodyPr wrap="square" rtlCol="0">
            <a:noAutofit/>
          </a:bodyPr>
          <a:p>
            <a:r>
              <a:rPr lang="en-US" altLang="zh-CN" sz="1400" b="1">
                <a:solidFill>
                  <a:schemeClr val="bg1"/>
                </a:solidFill>
                <a:latin typeface="思源黑体 CN" charset="0"/>
                <a:ea typeface="思源黑体 CN" charset="0"/>
                <a:cs typeface="思源黑体 CN" charset="0"/>
              </a:rPr>
              <a:t>1980</a:t>
            </a:r>
            <a:endParaRPr lang="en-US" altLang="zh-CN" sz="1400" b="1">
              <a:solidFill>
                <a:schemeClr val="bg1"/>
              </a:solidFill>
              <a:latin typeface="思源黑体 CN" charset="0"/>
              <a:ea typeface="思源黑体 CN" charset="0"/>
              <a:cs typeface="思源黑体 CN" charset="0"/>
            </a:endParaRPr>
          </a:p>
        </p:txBody>
      </p:sp>
      <p:sp>
        <p:nvSpPr>
          <p:cNvPr id="32" name="文本框 31"/>
          <p:cNvSpPr txBox="1"/>
          <p:nvPr/>
        </p:nvSpPr>
        <p:spPr>
          <a:xfrm>
            <a:off x="5328920" y="1087120"/>
            <a:ext cx="725805" cy="189865"/>
          </a:xfrm>
          <a:prstGeom prst="rect">
            <a:avLst/>
          </a:prstGeom>
          <a:noFill/>
        </p:spPr>
        <p:txBody>
          <a:bodyPr wrap="square" rtlCol="0">
            <a:noAutofit/>
          </a:bodyPr>
          <a:p>
            <a:r>
              <a:rPr lang="en-US" altLang="zh-CN" sz="1400" b="1">
                <a:solidFill>
                  <a:schemeClr val="bg1"/>
                </a:solidFill>
                <a:latin typeface="思源黑体 CN" charset="0"/>
                <a:ea typeface="思源黑体 CN" charset="0"/>
                <a:cs typeface="思源黑体 CN" charset="0"/>
              </a:rPr>
              <a:t>1990</a:t>
            </a:r>
            <a:endParaRPr lang="en-US" altLang="zh-CN" sz="1400" b="1">
              <a:solidFill>
                <a:schemeClr val="bg1"/>
              </a:solidFill>
              <a:latin typeface="思源黑体 CN" charset="0"/>
              <a:ea typeface="思源黑体 CN" charset="0"/>
              <a:cs typeface="思源黑体 CN" charset="0"/>
            </a:endParaRPr>
          </a:p>
        </p:txBody>
      </p:sp>
      <p:sp>
        <p:nvSpPr>
          <p:cNvPr id="34" name="文本框 33"/>
          <p:cNvSpPr txBox="1"/>
          <p:nvPr/>
        </p:nvSpPr>
        <p:spPr>
          <a:xfrm>
            <a:off x="6627495" y="1087120"/>
            <a:ext cx="725805" cy="189865"/>
          </a:xfrm>
          <a:prstGeom prst="rect">
            <a:avLst/>
          </a:prstGeom>
          <a:noFill/>
        </p:spPr>
        <p:txBody>
          <a:bodyPr wrap="square" rtlCol="0">
            <a:noAutofit/>
          </a:bodyPr>
          <a:p>
            <a:r>
              <a:rPr lang="en-US" altLang="zh-CN" sz="1400" b="1">
                <a:solidFill>
                  <a:schemeClr val="bg1"/>
                </a:solidFill>
                <a:latin typeface="思源黑体 CN" charset="0"/>
                <a:ea typeface="思源黑体 CN" charset="0"/>
                <a:cs typeface="思源黑体 CN" charset="0"/>
              </a:rPr>
              <a:t>2000</a:t>
            </a:r>
            <a:endParaRPr lang="en-US" altLang="zh-CN" sz="1400" b="1">
              <a:solidFill>
                <a:schemeClr val="bg1"/>
              </a:solidFill>
              <a:latin typeface="思源黑体 CN" charset="0"/>
              <a:ea typeface="思源黑体 CN" charset="0"/>
              <a:cs typeface="思源黑体 CN" charset="0"/>
            </a:endParaRPr>
          </a:p>
        </p:txBody>
      </p:sp>
      <p:sp>
        <p:nvSpPr>
          <p:cNvPr id="35" name="文本框 34"/>
          <p:cNvSpPr txBox="1"/>
          <p:nvPr/>
        </p:nvSpPr>
        <p:spPr>
          <a:xfrm>
            <a:off x="7756525" y="1087120"/>
            <a:ext cx="725805" cy="189865"/>
          </a:xfrm>
          <a:prstGeom prst="rect">
            <a:avLst/>
          </a:prstGeom>
          <a:noFill/>
        </p:spPr>
        <p:txBody>
          <a:bodyPr wrap="square" rtlCol="0">
            <a:noAutofit/>
          </a:bodyPr>
          <a:p>
            <a:r>
              <a:rPr lang="en-US" altLang="zh-CN" sz="1400" b="1">
                <a:solidFill>
                  <a:schemeClr val="bg1"/>
                </a:solidFill>
                <a:latin typeface="思源黑体 CN" charset="0"/>
                <a:ea typeface="思源黑体 CN" charset="0"/>
                <a:cs typeface="思源黑体 CN" charset="0"/>
              </a:rPr>
              <a:t>FUTHER</a:t>
            </a:r>
            <a:endParaRPr lang="en-US" altLang="zh-CN" sz="1400" b="1">
              <a:solidFill>
                <a:schemeClr val="bg1"/>
              </a:solidFill>
              <a:latin typeface="思源黑体 CN" charset="0"/>
              <a:ea typeface="思源黑体 CN" charset="0"/>
              <a:cs typeface="思源黑体 CN" charset="0"/>
            </a:endParaRPr>
          </a:p>
        </p:txBody>
      </p:sp>
      <p:pic>
        <p:nvPicPr>
          <p:cNvPr id="36" name="图片 35" descr="火车站.jpg"/>
          <p:cNvPicPr>
            <a:picLocks noChangeAspect="1"/>
          </p:cNvPicPr>
          <p:nvPr/>
        </p:nvPicPr>
        <p:blipFill>
          <a:blip r:embed="rId24"/>
          <a:stretch>
            <a:fillRect/>
          </a:stretch>
        </p:blipFill>
        <p:spPr>
          <a:xfrm>
            <a:off x="2623820" y="2444750"/>
            <a:ext cx="1627505" cy="575945"/>
          </a:xfrm>
          <a:prstGeom prst="rect">
            <a:avLst/>
          </a:prstGeom>
        </p:spPr>
      </p:pic>
      <p:pic>
        <p:nvPicPr>
          <p:cNvPr id="37" name="图片 36" descr="老照片.jpg"/>
          <p:cNvPicPr>
            <a:picLocks noChangeAspect="1"/>
          </p:cNvPicPr>
          <p:nvPr/>
        </p:nvPicPr>
        <p:blipFill>
          <a:blip r:embed="rId25"/>
          <a:stretch>
            <a:fillRect/>
          </a:stretch>
        </p:blipFill>
        <p:spPr>
          <a:xfrm>
            <a:off x="3877310" y="2444750"/>
            <a:ext cx="1331595" cy="532765"/>
          </a:xfrm>
          <a:prstGeom prst="rect">
            <a:avLst/>
          </a:prstGeom>
        </p:spPr>
      </p:pic>
      <p:pic>
        <p:nvPicPr>
          <p:cNvPr id="42" name="图片 41" descr="厂房"/>
          <p:cNvPicPr>
            <a:picLocks noChangeAspect="1"/>
          </p:cNvPicPr>
          <p:nvPr/>
        </p:nvPicPr>
        <p:blipFill>
          <a:blip r:embed="rId26"/>
          <a:stretch>
            <a:fillRect/>
          </a:stretch>
        </p:blipFill>
        <p:spPr>
          <a:xfrm>
            <a:off x="4977130" y="2235835"/>
            <a:ext cx="1304925" cy="979170"/>
          </a:xfrm>
          <a:prstGeom prst="rect">
            <a:avLst/>
          </a:prstGeom>
        </p:spPr>
      </p:pic>
      <p:pic>
        <p:nvPicPr>
          <p:cNvPr id="43" name="图片 42" descr="FA19A4030001204D8ECD61BAC0D820CD"/>
          <p:cNvPicPr>
            <a:picLocks noChangeAspect="1"/>
          </p:cNvPicPr>
          <p:nvPr/>
        </p:nvPicPr>
        <p:blipFill>
          <a:blip r:embed="rId27"/>
          <a:stretch>
            <a:fillRect/>
          </a:stretch>
        </p:blipFill>
        <p:spPr>
          <a:xfrm>
            <a:off x="5868670" y="1388110"/>
            <a:ext cx="1742440" cy="2323465"/>
          </a:xfrm>
          <a:prstGeom prst="rect">
            <a:avLst/>
          </a:prstGeom>
        </p:spPr>
      </p:pic>
      <p:pic>
        <p:nvPicPr>
          <p:cNvPr id="62" name="图片 61" descr="未标题-1"/>
          <p:cNvPicPr>
            <a:picLocks noChangeAspect="1"/>
          </p:cNvPicPr>
          <p:nvPr/>
        </p:nvPicPr>
        <p:blipFill>
          <a:blip r:embed="rId28"/>
          <a:stretch>
            <a:fillRect/>
          </a:stretch>
        </p:blipFill>
        <p:spPr>
          <a:xfrm>
            <a:off x="6410325" y="1750060"/>
            <a:ext cx="3070225" cy="1600200"/>
          </a:xfrm>
          <a:prstGeom prst="rect">
            <a:avLst/>
          </a:prstGeom>
        </p:spPr>
      </p:pic>
      <p:sp>
        <p:nvSpPr>
          <p:cNvPr id="63" name="文本框 62"/>
          <p:cNvSpPr txBox="1"/>
          <p:nvPr/>
        </p:nvSpPr>
        <p:spPr>
          <a:xfrm>
            <a:off x="2861310" y="1360170"/>
            <a:ext cx="1093470" cy="922020"/>
          </a:xfrm>
          <a:prstGeom prst="rect">
            <a:avLst/>
          </a:prstGeom>
          <a:noFill/>
        </p:spPr>
        <p:txBody>
          <a:bodyPr wrap="square" rtlCol="0">
            <a:spAutoFit/>
          </a:bodyPr>
          <a:p>
            <a:r>
              <a:rPr lang="zh-CN" altLang="en-US" sz="900">
                <a:latin typeface="思源黑体 CN" charset="0"/>
                <a:ea typeface="思源黑体 CN" charset="0"/>
                <a:cs typeface="思源黑体 CN" charset="0"/>
              </a:rPr>
              <a:t>1970年，七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一蒸汽车辆厂正式成立，</a:t>
            </a:r>
            <a:r>
              <a:rPr lang="zh-CN" altLang="en-US" sz="900" b="1">
                <a:solidFill>
                  <a:srgbClr val="4F6C6F"/>
                </a:solidFill>
                <a:latin typeface="思源黑体 CN" charset="0"/>
                <a:ea typeface="思源黑体 CN" charset="0"/>
                <a:cs typeface="思源黑体 CN" charset="0"/>
              </a:rPr>
              <a:t>万名</a:t>
            </a:r>
            <a:r>
              <a:rPr lang="zh-CN" altLang="en-US" sz="900">
                <a:latin typeface="思源黑体 CN" charset="0"/>
                <a:ea typeface="思源黑体 CN" charset="0"/>
                <a:cs typeface="思源黑体 CN" charset="0"/>
              </a:rPr>
              <a:t>有志青年从全国各地奔赴铜陵，为中国的未来而奋斗</a:t>
            </a:r>
            <a:endParaRPr lang="zh-CN" altLang="en-US" sz="900">
              <a:latin typeface="思源黑体 CN" charset="0"/>
              <a:ea typeface="思源黑体 CN" charset="0"/>
              <a:cs typeface="思源黑体 CN" charset="0"/>
            </a:endParaRPr>
          </a:p>
        </p:txBody>
      </p:sp>
      <p:sp>
        <p:nvSpPr>
          <p:cNvPr id="64" name="文本框 63"/>
          <p:cNvSpPr txBox="1"/>
          <p:nvPr/>
        </p:nvSpPr>
        <p:spPr>
          <a:xfrm>
            <a:off x="4043680" y="1360170"/>
            <a:ext cx="1093470" cy="1060450"/>
          </a:xfrm>
          <a:prstGeom prst="rect">
            <a:avLst/>
          </a:prstGeom>
          <a:noFill/>
        </p:spPr>
        <p:txBody>
          <a:bodyPr wrap="square" rtlCol="0">
            <a:spAutoFit/>
          </a:bodyPr>
          <a:p>
            <a:r>
              <a:rPr lang="zh-CN" altLang="en-US" sz="900">
                <a:latin typeface="思源黑体 CN" charset="0"/>
                <a:ea typeface="思源黑体 CN" charset="0"/>
                <a:cs typeface="思源黑体 CN" charset="0"/>
              </a:rPr>
              <a:t>19</a:t>
            </a:r>
            <a:r>
              <a:rPr lang="en-US" altLang="zh-CN" sz="900">
                <a:latin typeface="思源黑体 CN" charset="0"/>
                <a:ea typeface="思源黑体 CN" charset="0"/>
                <a:cs typeface="思源黑体 CN" charset="0"/>
              </a:rPr>
              <a:t>8</a:t>
            </a:r>
            <a:r>
              <a:rPr lang="zh-CN" altLang="en-US" sz="900">
                <a:latin typeface="思源黑体 CN" charset="0"/>
                <a:ea typeface="思源黑体 CN" charset="0"/>
                <a:cs typeface="思源黑体 CN" charset="0"/>
              </a:rPr>
              <a:t>0年，</a:t>
            </a:r>
            <a:r>
              <a:rPr sz="900">
                <a:latin typeface="思源黑体 CN" charset="0"/>
                <a:ea typeface="思源黑体 CN" charset="0"/>
                <a:cs typeface="思源黑体 CN" charset="0"/>
              </a:rPr>
              <a:t>七零一管辖的家属区、医院、俱乐部，甚至七零一火车站</a:t>
            </a:r>
            <a:r>
              <a:rPr lang="zh-CN" sz="900">
                <a:latin typeface="思源黑体 CN" charset="0"/>
                <a:ea typeface="思源黑体 CN" charset="0"/>
                <a:cs typeface="思源黑体 CN" charset="0"/>
              </a:rPr>
              <a:t>纷纷成立，</a:t>
            </a:r>
            <a:r>
              <a:rPr lang="en-US" altLang="zh-CN" sz="900">
                <a:latin typeface="思源黑体 CN" charset="0"/>
                <a:ea typeface="思源黑体 CN" charset="0"/>
                <a:cs typeface="思源黑体 CN" charset="0"/>
              </a:rPr>
              <a:t>“</a:t>
            </a:r>
            <a:r>
              <a:rPr lang="zh-CN" altLang="en-US" sz="900" b="1">
                <a:solidFill>
                  <a:srgbClr val="4F6C6F"/>
                </a:solidFill>
                <a:latin typeface="思源黑体 CN" charset="0"/>
                <a:ea typeface="思源黑体 CN" charset="0"/>
                <a:cs typeface="思源黑体 CN" charset="0"/>
              </a:rPr>
              <a:t>小上海</a:t>
            </a:r>
            <a:r>
              <a:rPr lang="en-US" altLang="zh-CN" sz="900">
                <a:latin typeface="思源黑体 CN" charset="0"/>
                <a:ea typeface="思源黑体 CN" charset="0"/>
                <a:cs typeface="思源黑体 CN" charset="0"/>
              </a:rPr>
              <a:t>”</a:t>
            </a:r>
            <a:r>
              <a:rPr lang="zh-CN" altLang="en-US" sz="900">
                <a:latin typeface="思源黑体 CN" charset="0"/>
                <a:ea typeface="思源黑体 CN" charset="0"/>
                <a:cs typeface="思源黑体 CN" charset="0"/>
              </a:rPr>
              <a:t>远近闻名</a:t>
            </a:r>
            <a:endParaRPr lang="zh-CN" altLang="en-US" sz="900">
              <a:latin typeface="思源黑体 CN" charset="0"/>
              <a:ea typeface="思源黑体 CN" charset="0"/>
              <a:cs typeface="思源黑体 CN" charset="0"/>
            </a:endParaRPr>
          </a:p>
        </p:txBody>
      </p:sp>
      <p:sp>
        <p:nvSpPr>
          <p:cNvPr id="65" name="文本框 64"/>
          <p:cNvSpPr txBox="1"/>
          <p:nvPr/>
        </p:nvSpPr>
        <p:spPr>
          <a:xfrm>
            <a:off x="5208905" y="1360170"/>
            <a:ext cx="1093470" cy="1198880"/>
          </a:xfrm>
          <a:prstGeom prst="rect">
            <a:avLst/>
          </a:prstGeom>
          <a:noFill/>
        </p:spPr>
        <p:txBody>
          <a:bodyPr wrap="square" rtlCol="0">
            <a:spAutoFit/>
          </a:bodyPr>
          <a:p>
            <a:r>
              <a:rPr lang="zh-CN" altLang="en-US" sz="900">
                <a:latin typeface="思源黑体 CN" charset="0"/>
                <a:ea typeface="思源黑体 CN" charset="0"/>
                <a:cs typeface="思源黑体 CN" charset="0"/>
              </a:rPr>
              <a:t>19</a:t>
            </a:r>
            <a:r>
              <a:rPr lang="en-US" altLang="zh-CN" sz="900">
                <a:latin typeface="思源黑体 CN" charset="0"/>
                <a:ea typeface="思源黑体 CN" charset="0"/>
                <a:cs typeface="思源黑体 CN" charset="0"/>
              </a:rPr>
              <a:t>9</a:t>
            </a:r>
            <a:r>
              <a:rPr lang="zh-CN" altLang="en-US" sz="900">
                <a:latin typeface="思源黑体 CN" charset="0"/>
                <a:ea typeface="思源黑体 CN" charset="0"/>
                <a:cs typeface="思源黑体 CN" charset="0"/>
              </a:rPr>
              <a:t>0年，厂里</a:t>
            </a:r>
            <a:r>
              <a:rPr lang="zh-CN" altLang="en-US" sz="900" b="1">
                <a:solidFill>
                  <a:srgbClr val="4F6C6F"/>
                </a:solidFill>
                <a:latin typeface="思源黑体 CN" charset="0"/>
                <a:ea typeface="思源黑体 CN" charset="0"/>
                <a:cs typeface="思源黑体 CN" charset="0"/>
              </a:rPr>
              <a:t>效益越来越差</a:t>
            </a:r>
            <a:r>
              <a:rPr lang="zh-CN" altLang="en-US" sz="900">
                <a:latin typeface="思源黑体 CN" charset="0"/>
                <a:ea typeface="思源黑体 CN" charset="0"/>
                <a:cs typeface="思源黑体 CN" charset="0"/>
              </a:rPr>
              <a:t>，701厂没了订单，有能耐的工人还是纷纷离职他去。701厂生产的机车、车厢，已经不适合高速铁路。</a:t>
            </a:r>
            <a:endParaRPr lang="zh-CN" altLang="en-US" sz="900">
              <a:latin typeface="思源黑体 CN" charset="0"/>
              <a:ea typeface="思源黑体 CN" charset="0"/>
              <a:cs typeface="思源黑体 CN" charset="0"/>
            </a:endParaRPr>
          </a:p>
        </p:txBody>
      </p:sp>
      <p:sp>
        <p:nvSpPr>
          <p:cNvPr id="66" name="文本框 65"/>
          <p:cNvSpPr txBox="1"/>
          <p:nvPr/>
        </p:nvSpPr>
        <p:spPr>
          <a:xfrm>
            <a:off x="6372225" y="1360170"/>
            <a:ext cx="1093470" cy="1337945"/>
          </a:xfrm>
          <a:prstGeom prst="rect">
            <a:avLst/>
          </a:prstGeom>
          <a:noFill/>
        </p:spPr>
        <p:txBody>
          <a:bodyPr wrap="square" rtlCol="0">
            <a:spAutoFit/>
          </a:bodyPr>
          <a:p>
            <a:r>
              <a:rPr lang="en-US" altLang="zh-CN" sz="900">
                <a:latin typeface="思源黑体 CN" charset="0"/>
                <a:ea typeface="思源黑体 CN" charset="0"/>
                <a:cs typeface="思源黑体 CN" charset="0"/>
              </a:rPr>
              <a:t>2000</a:t>
            </a:r>
            <a:r>
              <a:rPr lang="zh-CN" altLang="en-US" sz="900">
                <a:latin typeface="思源黑体 CN" charset="0"/>
                <a:ea typeface="思源黑体 CN" charset="0"/>
                <a:cs typeface="思源黑体 CN" charset="0"/>
              </a:rPr>
              <a:t>年，当年来自祖国四面八方的701工人，纷纷回到上海、江浙，也有的去了海南。</a:t>
            </a:r>
            <a:r>
              <a:rPr lang="zh-CN" altLang="en-US" sz="900">
                <a:solidFill>
                  <a:schemeClr val="bg1"/>
                </a:solidFill>
                <a:latin typeface="思源黑体 CN" charset="0"/>
                <a:ea typeface="思源黑体 CN" charset="0"/>
                <a:cs typeface="思源黑体 CN" charset="0"/>
              </a:rPr>
              <a:t>留下来</a:t>
            </a:r>
            <a:r>
              <a:rPr lang="zh-CN" altLang="en-US" sz="900">
                <a:solidFill>
                  <a:schemeClr val="tx1"/>
                </a:solidFill>
                <a:latin typeface="思源黑体 CN" charset="0"/>
                <a:ea typeface="思源黑体 CN" charset="0"/>
                <a:cs typeface="思源黑体 CN" charset="0"/>
              </a:rPr>
              <a:t>的，多</a:t>
            </a:r>
            <a:r>
              <a:rPr lang="zh-CN" altLang="en-US" sz="900">
                <a:solidFill>
                  <a:schemeClr val="bg1"/>
                </a:solidFill>
                <a:latin typeface="思源黑体 CN" charset="0"/>
                <a:ea typeface="思源黑体 CN" charset="0"/>
                <a:cs typeface="思源黑体 CN" charset="0"/>
              </a:rPr>
              <a:t>是</a:t>
            </a:r>
            <a:r>
              <a:rPr lang="zh-CN" altLang="en-US" sz="900" b="1">
                <a:solidFill>
                  <a:schemeClr val="bg1"/>
                </a:solidFill>
                <a:latin typeface="思源黑体 CN" charset="0"/>
                <a:ea typeface="思源黑体 CN" charset="0"/>
                <a:cs typeface="思源黑体 CN" charset="0"/>
              </a:rPr>
              <a:t>等待退休</a:t>
            </a:r>
            <a:r>
              <a:rPr lang="zh-CN" altLang="en-US" sz="900">
                <a:solidFill>
                  <a:schemeClr val="tx1"/>
                </a:solidFill>
                <a:latin typeface="思源黑体 CN" charset="0"/>
                <a:ea typeface="思源黑体 CN" charset="0"/>
                <a:cs typeface="思源黑体 CN" charset="0"/>
              </a:rPr>
              <a:t>的老</a:t>
            </a:r>
            <a:r>
              <a:rPr lang="zh-CN" altLang="en-US" sz="900">
                <a:solidFill>
                  <a:schemeClr val="bg1"/>
                </a:solidFill>
                <a:latin typeface="思源黑体 CN" charset="0"/>
                <a:ea typeface="思源黑体 CN" charset="0"/>
                <a:cs typeface="思源黑体 CN" charset="0"/>
              </a:rPr>
              <a:t>工人和</a:t>
            </a:r>
            <a:r>
              <a:rPr lang="zh-CN" altLang="en-US" sz="900" b="1">
                <a:solidFill>
                  <a:schemeClr val="bg1"/>
                </a:solidFill>
                <a:latin typeface="思源黑体 CN" charset="0"/>
                <a:ea typeface="思源黑体 CN" charset="0"/>
                <a:cs typeface="思源黑体 CN" charset="0"/>
              </a:rPr>
              <a:t>没有一技之长的本地工人</a:t>
            </a:r>
            <a:r>
              <a:rPr lang="zh-CN" altLang="en-US" sz="900">
                <a:solidFill>
                  <a:schemeClr val="bg1"/>
                </a:solidFill>
                <a:latin typeface="思源黑体 CN" charset="0"/>
                <a:ea typeface="思源黑体 CN" charset="0"/>
                <a:cs typeface="思源黑体 CN" charset="0"/>
              </a:rPr>
              <a:t>。</a:t>
            </a:r>
            <a:endParaRPr lang="zh-CN" altLang="en-US" sz="900">
              <a:solidFill>
                <a:schemeClr val="bg1"/>
              </a:solidFill>
              <a:latin typeface="思源黑体 CN" charset="0"/>
              <a:ea typeface="思源黑体 CN" charset="0"/>
              <a:cs typeface="思源黑体 CN" charset="0"/>
            </a:endParaRPr>
          </a:p>
        </p:txBody>
      </p:sp>
      <p:sp>
        <p:nvSpPr>
          <p:cNvPr id="67" name="文本框 66"/>
          <p:cNvSpPr txBox="1"/>
          <p:nvPr/>
        </p:nvSpPr>
        <p:spPr>
          <a:xfrm>
            <a:off x="7611110" y="1360170"/>
            <a:ext cx="1093470" cy="1337945"/>
          </a:xfrm>
          <a:prstGeom prst="rect">
            <a:avLst/>
          </a:prstGeom>
          <a:noFill/>
        </p:spPr>
        <p:txBody>
          <a:bodyPr wrap="square" rtlCol="0">
            <a:spAutoFit/>
          </a:bodyPr>
          <a:p>
            <a:r>
              <a:rPr lang="zh-CN" altLang="en-US" sz="900">
                <a:solidFill>
                  <a:schemeClr val="tx1"/>
                </a:solidFill>
                <a:latin typeface="思源黑体 CN" charset="0"/>
                <a:ea typeface="思源黑体 CN" charset="0"/>
                <a:cs typeface="思源黑体 CN" charset="0"/>
              </a:rPr>
              <a:t>如今，昔日的繁华只剩老旧的建筑，遍地的棋牌室成为了那些退休员工最后的娱乐，伴随着学校</a:t>
            </a:r>
            <a:r>
              <a:rPr lang="zh-CN" altLang="en-US" sz="900">
                <a:solidFill>
                  <a:schemeClr val="bg1"/>
                </a:solidFill>
                <a:latin typeface="思源黑体 CN" charset="0"/>
                <a:ea typeface="思源黑体 CN" charset="0"/>
                <a:cs typeface="思源黑体 CN" charset="0"/>
              </a:rPr>
              <a:t>的</a:t>
            </a:r>
            <a:r>
              <a:rPr lang="zh-CN" altLang="en-US" sz="900">
                <a:solidFill>
                  <a:schemeClr val="tx1"/>
                </a:solidFill>
                <a:latin typeface="思源黑体 CN" charset="0"/>
                <a:ea typeface="思源黑体 CN" charset="0"/>
                <a:cs typeface="思源黑体 CN" charset="0"/>
              </a:rPr>
              <a:t>纷纷倒闭，七</a:t>
            </a:r>
            <a:r>
              <a:rPr lang="en-US" altLang="zh-CN" sz="900">
                <a:solidFill>
                  <a:schemeClr val="tx1"/>
                </a:solidFill>
                <a:latin typeface="思源黑体 CN" charset="0"/>
                <a:ea typeface="思源黑体 CN" charset="0"/>
                <a:cs typeface="思源黑体 CN" charset="0"/>
              </a:rPr>
              <a:t>O</a:t>
            </a:r>
            <a:r>
              <a:rPr lang="zh-CN" altLang="en-US" sz="900">
                <a:solidFill>
                  <a:schemeClr val="bg1"/>
                </a:solidFill>
                <a:latin typeface="思源黑体 CN" charset="0"/>
                <a:ea typeface="思源黑体 CN" charset="0"/>
                <a:cs typeface="思源黑体 CN" charset="0"/>
              </a:rPr>
              <a:t>一的未来又该何去何从</a:t>
            </a:r>
            <a:r>
              <a:rPr lang="zh-CN" altLang="en-US" sz="900">
                <a:solidFill>
                  <a:schemeClr val="tx1"/>
                </a:solidFill>
                <a:latin typeface="思源黑体 CN" charset="0"/>
                <a:ea typeface="思源黑体 CN" charset="0"/>
                <a:cs typeface="思源黑体 CN" charset="0"/>
              </a:rPr>
              <a:t>？</a:t>
            </a:r>
            <a:endParaRPr lang="zh-CN" altLang="en-US" sz="900">
              <a:solidFill>
                <a:schemeClr val="tx1"/>
              </a:solidFill>
              <a:latin typeface="思源黑体 CN" charset="0"/>
              <a:ea typeface="思源黑体 CN" charset="0"/>
              <a:cs typeface="思源黑体 CN" charset="0"/>
            </a:endParaRPr>
          </a:p>
        </p:txBody>
      </p:sp>
      <p:pic>
        <p:nvPicPr>
          <p:cNvPr id="71" name="图片 70" descr="未标题-1"/>
          <p:cNvPicPr>
            <a:picLocks noChangeAspect="1"/>
          </p:cNvPicPr>
          <p:nvPr/>
        </p:nvPicPr>
        <p:blipFill>
          <a:blip r:embed="rId29"/>
          <a:srcRect t="41713" r="63757" b="12640"/>
          <a:stretch>
            <a:fillRect/>
          </a:stretch>
        </p:blipFill>
        <p:spPr>
          <a:xfrm>
            <a:off x="2811145" y="4592955"/>
            <a:ext cx="1327785" cy="941070"/>
          </a:xfrm>
          <a:prstGeom prst="rect">
            <a:avLst/>
          </a:prstGeom>
        </p:spPr>
      </p:pic>
      <p:pic>
        <p:nvPicPr>
          <p:cNvPr id="72" name="图片 71" descr="未标题-15"/>
          <p:cNvPicPr>
            <a:picLocks noChangeAspect="1"/>
          </p:cNvPicPr>
          <p:nvPr/>
        </p:nvPicPr>
        <p:blipFill>
          <a:blip r:embed="rId30"/>
          <a:srcRect l="37581" t="32334" r="39580" b="32334"/>
          <a:stretch>
            <a:fillRect/>
          </a:stretch>
        </p:blipFill>
        <p:spPr>
          <a:xfrm>
            <a:off x="4843145" y="3295650"/>
            <a:ext cx="1160780" cy="1010285"/>
          </a:xfrm>
          <a:prstGeom prst="rect">
            <a:avLst/>
          </a:prstGeom>
        </p:spPr>
      </p:pic>
      <p:sp>
        <p:nvSpPr>
          <p:cNvPr id="73" name="矩形 72"/>
          <p:cNvSpPr/>
          <p:nvPr/>
        </p:nvSpPr>
        <p:spPr>
          <a:xfrm>
            <a:off x="2881630" y="3540125"/>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文本框 73"/>
          <p:cNvSpPr txBox="1"/>
          <p:nvPr/>
        </p:nvSpPr>
        <p:spPr>
          <a:xfrm>
            <a:off x="2955290" y="3493770"/>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基础设施</a:t>
            </a:r>
            <a:r>
              <a:rPr lang="zh-CN" altLang="en-US" sz="1000" b="1">
                <a:solidFill>
                  <a:srgbClr val="486F6F"/>
                </a:solidFill>
                <a:latin typeface="思源黑体 CN" charset="0"/>
                <a:ea typeface="思源黑体 CN" charset="0"/>
              </a:rPr>
              <a:t>不齐</a:t>
            </a:r>
            <a:endParaRPr lang="zh-CN" altLang="en-US" sz="1000" b="1">
              <a:solidFill>
                <a:srgbClr val="486F6F"/>
              </a:solidFill>
              <a:latin typeface="思源黑体 CN" charset="0"/>
              <a:ea typeface="思源黑体 CN" charset="0"/>
            </a:endParaRPr>
          </a:p>
        </p:txBody>
      </p:sp>
      <p:sp>
        <p:nvSpPr>
          <p:cNvPr id="75" name="矩形 74"/>
          <p:cNvSpPr/>
          <p:nvPr/>
        </p:nvSpPr>
        <p:spPr>
          <a:xfrm>
            <a:off x="4177665" y="451993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文本框 75"/>
          <p:cNvSpPr txBox="1"/>
          <p:nvPr/>
        </p:nvSpPr>
        <p:spPr>
          <a:xfrm>
            <a:off x="4251325" y="447357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娱乐设施</a:t>
            </a:r>
            <a:r>
              <a:rPr lang="zh-CN" altLang="en-US" sz="1000" b="1">
                <a:solidFill>
                  <a:srgbClr val="486F6F"/>
                </a:solidFill>
                <a:latin typeface="思源黑体 CN" charset="0"/>
                <a:ea typeface="思源黑体 CN" charset="0"/>
              </a:rPr>
              <a:t>欠缺</a:t>
            </a:r>
            <a:endParaRPr lang="zh-CN" altLang="en-US" sz="1000" b="1">
              <a:solidFill>
                <a:srgbClr val="486F6F"/>
              </a:solidFill>
              <a:latin typeface="思源黑体 CN" charset="0"/>
              <a:ea typeface="思源黑体 CN" charset="0"/>
            </a:endParaRPr>
          </a:p>
        </p:txBody>
      </p:sp>
      <p:sp>
        <p:nvSpPr>
          <p:cNvPr id="77" name="矩形 76"/>
          <p:cNvSpPr/>
          <p:nvPr/>
        </p:nvSpPr>
        <p:spPr>
          <a:xfrm>
            <a:off x="2881630" y="554863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文本框 77"/>
          <p:cNvSpPr txBox="1"/>
          <p:nvPr/>
        </p:nvSpPr>
        <p:spPr>
          <a:xfrm>
            <a:off x="2955290" y="550227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未来发展</a:t>
            </a:r>
            <a:r>
              <a:rPr lang="zh-CN" altLang="en-US" sz="1000" b="1">
                <a:solidFill>
                  <a:srgbClr val="486F6F"/>
                </a:solidFill>
                <a:latin typeface="思源黑体 CN" charset="0"/>
                <a:ea typeface="思源黑体 CN" charset="0"/>
              </a:rPr>
              <a:t>迷茫</a:t>
            </a:r>
            <a:endParaRPr lang="zh-CN" altLang="en-US" sz="1000" b="1">
              <a:solidFill>
                <a:srgbClr val="486F6F"/>
              </a:solidFill>
              <a:latin typeface="思源黑体 CN" charset="0"/>
              <a:ea typeface="思源黑体 CN" charset="0"/>
            </a:endParaRPr>
          </a:p>
        </p:txBody>
      </p:sp>
      <p:sp>
        <p:nvSpPr>
          <p:cNvPr id="79" name="文本框 78"/>
          <p:cNvSpPr txBox="1"/>
          <p:nvPr/>
        </p:nvSpPr>
        <p:spPr>
          <a:xfrm>
            <a:off x="2881630" y="3711575"/>
            <a:ext cx="1983105" cy="859155"/>
          </a:xfrm>
          <a:prstGeom prst="rect">
            <a:avLst/>
          </a:prstGeom>
          <a:noFill/>
        </p:spPr>
        <p:txBody>
          <a:bodyPr wrap="square" rtlCol="0">
            <a:noAutofit/>
          </a:bodyPr>
          <a:p>
            <a:r>
              <a:rPr lang="en-US" altLang="zh-CN" sz="900">
                <a:latin typeface="思源黑体 CN" charset="0"/>
                <a:ea typeface="思源黑体 CN" charset="0"/>
                <a:cs typeface="思源黑体 CN" charset="0"/>
              </a:rPr>
              <a:t>2010</a:t>
            </a:r>
            <a:r>
              <a:rPr lang="zh-CN" altLang="en-US" sz="900">
                <a:latin typeface="思源黑体 CN" charset="0"/>
                <a:ea typeface="思源黑体 CN" charset="0"/>
                <a:cs typeface="思源黑体 CN" charset="0"/>
              </a:rPr>
              <a:t>年起，七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一社区的教育设施，如幼儿园，小学，中学等因</a:t>
            </a:r>
            <a:r>
              <a:rPr lang="zh-CN" altLang="en-US" sz="900" b="1">
                <a:solidFill>
                  <a:srgbClr val="4F6C6F"/>
                </a:solidFill>
                <a:latin typeface="思源黑体 CN" charset="0"/>
                <a:ea typeface="思源黑体 CN" charset="0"/>
                <a:cs typeface="思源黑体 CN" charset="0"/>
              </a:rPr>
              <a:t>老师离职</a:t>
            </a:r>
            <a:r>
              <a:rPr lang="zh-CN" altLang="en-US" sz="900">
                <a:latin typeface="思源黑体 CN" charset="0"/>
                <a:ea typeface="思源黑体 CN" charset="0"/>
                <a:cs typeface="思源黑体 CN" charset="0"/>
              </a:rPr>
              <a:t>，学生人数不够等问题纷纷倒闭，失去了基础教育设施的七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一工厂缺少了吸引年轻人在此定居的吸引力，年轻劳动力纷纷</a:t>
            </a:r>
            <a:r>
              <a:rPr lang="zh-CN" altLang="en-US" sz="900">
                <a:latin typeface="思源黑体 CN" charset="0"/>
                <a:ea typeface="思源黑体 CN" charset="0"/>
                <a:cs typeface="思源黑体 CN" charset="0"/>
              </a:rPr>
              <a:t>流失</a:t>
            </a:r>
            <a:endParaRPr lang="zh-CN" altLang="en-US" sz="900">
              <a:latin typeface="思源黑体 CN" charset="0"/>
              <a:ea typeface="思源黑体 CN" charset="0"/>
              <a:cs typeface="思源黑体 CN" charset="0"/>
            </a:endParaRPr>
          </a:p>
        </p:txBody>
      </p:sp>
      <p:sp>
        <p:nvSpPr>
          <p:cNvPr id="80" name="文本框 79"/>
          <p:cNvSpPr txBox="1"/>
          <p:nvPr/>
        </p:nvSpPr>
        <p:spPr>
          <a:xfrm>
            <a:off x="4043680" y="4643120"/>
            <a:ext cx="1983105" cy="1028700"/>
          </a:xfrm>
          <a:prstGeom prst="rect">
            <a:avLst/>
          </a:prstGeom>
          <a:noFill/>
        </p:spPr>
        <p:txBody>
          <a:bodyPr wrap="square" rtlCol="0">
            <a:noAutofit/>
          </a:bodyPr>
          <a:p>
            <a:r>
              <a:rPr lang="zh-CN" altLang="en-US" sz="900">
                <a:latin typeface="思源黑体 CN" charset="0"/>
                <a:ea typeface="思源黑体 CN" charset="0"/>
                <a:cs typeface="思源黑体 CN" charset="0"/>
              </a:rPr>
              <a:t>曾经深受欢迎的七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一体育馆，健身房，</a:t>
            </a:r>
            <a:r>
              <a:rPr lang="en-US" altLang="zh-CN" sz="900">
                <a:latin typeface="思源黑体 CN" charset="0"/>
                <a:ea typeface="思源黑体 CN" charset="0"/>
                <a:cs typeface="思源黑体 CN" charset="0"/>
              </a:rPr>
              <a:t>KTV</a:t>
            </a:r>
            <a:r>
              <a:rPr lang="zh-CN" altLang="en-US" sz="900">
                <a:latin typeface="思源黑体 CN" charset="0"/>
                <a:ea typeface="思源黑体 CN" charset="0"/>
                <a:cs typeface="思源黑体 CN" charset="0"/>
              </a:rPr>
              <a:t>等设施因为无人光顾而纷纷</a:t>
            </a:r>
            <a:r>
              <a:rPr lang="zh-CN" altLang="en-US" sz="900" b="1">
                <a:solidFill>
                  <a:srgbClr val="4F6C6F"/>
                </a:solidFill>
                <a:latin typeface="思源黑体 CN" charset="0"/>
                <a:ea typeface="思源黑体 CN" charset="0"/>
                <a:cs typeface="思源黑体 CN" charset="0"/>
              </a:rPr>
              <a:t>倒闭</a:t>
            </a:r>
            <a:r>
              <a:rPr lang="zh-CN" altLang="en-US" sz="900">
                <a:latin typeface="思源黑体 CN" charset="0"/>
                <a:ea typeface="思源黑体 CN" charset="0"/>
                <a:cs typeface="思源黑体 CN" charset="0"/>
              </a:rPr>
              <a:t>，只有大大小小的棋牌室与麻将桌成为了当地居民消磨时间的唯一去处，而年轻人无法认同这种本地的娱乐方式，只能选择呆在家中，或不远万里前往铜陵市区</a:t>
            </a:r>
            <a:r>
              <a:rPr lang="zh-CN" altLang="en-US" sz="900">
                <a:latin typeface="思源黑体 CN" charset="0"/>
                <a:ea typeface="思源黑体 CN" charset="0"/>
                <a:cs typeface="思源黑体 CN" charset="0"/>
              </a:rPr>
              <a:t>娱乐。</a:t>
            </a:r>
            <a:endParaRPr lang="zh-CN" altLang="en-US" sz="900">
              <a:latin typeface="思源黑体 CN" charset="0"/>
              <a:ea typeface="思源黑体 CN" charset="0"/>
              <a:cs typeface="思源黑体 CN" charset="0"/>
            </a:endParaRPr>
          </a:p>
        </p:txBody>
      </p:sp>
      <p:sp>
        <p:nvSpPr>
          <p:cNvPr id="81" name="文本框 80"/>
          <p:cNvSpPr txBox="1"/>
          <p:nvPr/>
        </p:nvSpPr>
        <p:spPr>
          <a:xfrm>
            <a:off x="2860040" y="5676265"/>
            <a:ext cx="3073400" cy="661035"/>
          </a:xfrm>
          <a:prstGeom prst="rect">
            <a:avLst/>
          </a:prstGeom>
          <a:noFill/>
        </p:spPr>
        <p:txBody>
          <a:bodyPr wrap="square" rtlCol="0">
            <a:noAutofit/>
          </a:bodyPr>
          <a:p>
            <a:r>
              <a:rPr lang="zh-CN" altLang="en-US" sz="900">
                <a:latin typeface="思源黑体 CN" charset="0"/>
                <a:ea typeface="思源黑体 CN" charset="0"/>
                <a:cs typeface="思源黑体 CN" charset="0"/>
              </a:rPr>
              <a:t>在这个火车运输式微的时代，七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一工厂却成为了整个七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一社区生存下去的唯一命脉。</a:t>
            </a:r>
            <a:r>
              <a:rPr lang="zh-CN" altLang="en-US" sz="900" b="1">
                <a:solidFill>
                  <a:srgbClr val="4F6C6F"/>
                </a:solidFill>
                <a:latin typeface="思源黑体 CN" charset="0"/>
                <a:ea typeface="思源黑体 CN" charset="0"/>
                <a:cs typeface="思源黑体 CN" charset="0"/>
              </a:rPr>
              <a:t>缺少新兴产业</a:t>
            </a:r>
            <a:r>
              <a:rPr lang="zh-CN" altLang="en-US" sz="900">
                <a:latin typeface="思源黑体 CN" charset="0"/>
                <a:ea typeface="思源黑体 CN" charset="0"/>
                <a:cs typeface="思源黑体 CN" charset="0"/>
              </a:rPr>
              <a:t>的七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一没有可以吸引年轻人的</a:t>
            </a:r>
            <a:r>
              <a:rPr lang="zh-CN" altLang="en-US" sz="900">
                <a:latin typeface="思源黑体 CN" charset="0"/>
                <a:ea typeface="思源黑体 CN" charset="0"/>
                <a:cs typeface="思源黑体 CN" charset="0"/>
              </a:rPr>
              <a:t>前景。曾经人声鼎沸的</a:t>
            </a:r>
            <a:r>
              <a:rPr lang="en-US" altLang="zh-CN" sz="900">
                <a:latin typeface="思源黑体 CN" charset="0"/>
                <a:ea typeface="思源黑体 CN" charset="0"/>
                <a:cs typeface="思源黑体 CN" charset="0"/>
              </a:rPr>
              <a:t>“</a:t>
            </a:r>
            <a:r>
              <a:rPr lang="zh-CN" altLang="en-US" sz="900">
                <a:latin typeface="思源黑体 CN" charset="0"/>
                <a:ea typeface="思源黑体 CN" charset="0"/>
                <a:cs typeface="思源黑体 CN" charset="0"/>
              </a:rPr>
              <a:t>小上海</a:t>
            </a:r>
            <a:r>
              <a:rPr lang="en-US" altLang="zh-CN" sz="900">
                <a:latin typeface="思源黑体 CN" charset="0"/>
                <a:ea typeface="思源黑体 CN" charset="0"/>
                <a:cs typeface="思源黑体 CN" charset="0"/>
              </a:rPr>
              <a:t>”</a:t>
            </a:r>
            <a:r>
              <a:rPr lang="zh-CN" altLang="en-US" sz="900">
                <a:latin typeface="思源黑体 CN" charset="0"/>
                <a:ea typeface="思源黑体 CN" charset="0"/>
                <a:cs typeface="思源黑体 CN" charset="0"/>
              </a:rPr>
              <a:t>沦为</a:t>
            </a:r>
            <a:r>
              <a:rPr lang="en-US" altLang="zh-CN" sz="900">
                <a:latin typeface="思源黑体 CN" charset="0"/>
                <a:ea typeface="思源黑体 CN" charset="0"/>
                <a:cs typeface="思源黑体 CN" charset="0"/>
              </a:rPr>
              <a:t>“</a:t>
            </a:r>
            <a:r>
              <a:rPr lang="zh-CN" altLang="en-US" sz="900">
                <a:latin typeface="思源黑体 CN" charset="0"/>
                <a:ea typeface="思源黑体 CN" charset="0"/>
                <a:cs typeface="思源黑体 CN" charset="0"/>
              </a:rPr>
              <a:t>小麻将</a:t>
            </a:r>
            <a:r>
              <a:rPr lang="en-US" altLang="zh-CN" sz="900">
                <a:latin typeface="思源黑体 CN" charset="0"/>
                <a:ea typeface="思源黑体 CN" charset="0"/>
                <a:cs typeface="思源黑体 CN" charset="0"/>
              </a:rPr>
              <a:t>”</a:t>
            </a:r>
            <a:r>
              <a:rPr lang="zh-CN" altLang="en-US" sz="900">
                <a:latin typeface="思源黑体 CN" charset="0"/>
                <a:ea typeface="思源黑体 CN" charset="0"/>
                <a:cs typeface="思源黑体 CN" charset="0"/>
              </a:rPr>
              <a:t>，七</a:t>
            </a:r>
            <a:r>
              <a:rPr lang="en-US" altLang="zh-CN" sz="900">
                <a:latin typeface="思源黑体 CN" charset="0"/>
                <a:ea typeface="思源黑体 CN" charset="0"/>
                <a:cs typeface="思源黑体 CN" charset="0"/>
              </a:rPr>
              <a:t>O</a:t>
            </a:r>
            <a:r>
              <a:rPr lang="zh-CN" altLang="en-US" sz="900">
                <a:latin typeface="思源黑体 CN" charset="0"/>
                <a:ea typeface="思源黑体 CN" charset="0"/>
                <a:cs typeface="思源黑体 CN" charset="0"/>
              </a:rPr>
              <a:t>一未来的发展</a:t>
            </a:r>
            <a:r>
              <a:rPr lang="zh-CN" altLang="en-US" sz="900">
                <a:latin typeface="思源黑体 CN" charset="0"/>
                <a:ea typeface="思源黑体 CN" charset="0"/>
                <a:cs typeface="思源黑体 CN" charset="0"/>
              </a:rPr>
              <a:t>又该</a:t>
            </a:r>
            <a:r>
              <a:rPr lang="zh-CN" altLang="en-US" sz="900">
                <a:latin typeface="思源黑体 CN" charset="0"/>
                <a:ea typeface="思源黑体 CN" charset="0"/>
                <a:cs typeface="思源黑体 CN" charset="0"/>
              </a:rPr>
              <a:t>何去何从？</a:t>
            </a:r>
            <a:endParaRPr lang="zh-CN" altLang="en-US" sz="900">
              <a:latin typeface="思源黑体 CN" charset="0"/>
              <a:ea typeface="思源黑体 CN" charset="0"/>
              <a:cs typeface="思源黑体 CN" charset="0"/>
            </a:endParaRPr>
          </a:p>
        </p:txBody>
      </p:sp>
      <p:sp>
        <p:nvSpPr>
          <p:cNvPr id="83" name="文本框 82"/>
          <p:cNvSpPr txBox="1"/>
          <p:nvPr>
            <p:custDataLst>
              <p:tags r:id="rId31"/>
            </p:custDataLst>
          </p:nvPr>
        </p:nvSpPr>
        <p:spPr>
          <a:xfrm>
            <a:off x="6132830" y="3172460"/>
            <a:ext cx="2042795"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1.1.4</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工业建筑的</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发展前景</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84" name="文本框 83"/>
          <p:cNvSpPr txBox="1"/>
          <p:nvPr/>
        </p:nvSpPr>
        <p:spPr>
          <a:xfrm>
            <a:off x="6357620" y="3540125"/>
            <a:ext cx="2346960" cy="2544445"/>
          </a:xfrm>
          <a:prstGeom prst="rect">
            <a:avLst/>
          </a:prstGeom>
          <a:noFill/>
        </p:spPr>
        <p:txBody>
          <a:bodyPr wrap="square" rtlCol="0">
            <a:noAutofit/>
          </a:bodyPr>
          <a:p>
            <a:r>
              <a:rPr sz="1000">
                <a:latin typeface="思源黑体 CN" charset="0"/>
                <a:ea typeface="思源黑体 CN" charset="0"/>
                <a:cs typeface="思源黑体 CN" charset="0"/>
              </a:rPr>
              <a:t>工业建筑作为城市工业化发展的历史阶段产物，本身承载着时代进程中的物质、历史与精神文化内涵。它们作为工业革命百年进程的历史见证者，延续着人们工业文化的历史记忆和不断发展的建筑设计思想，形成了每个城市特色的时代景观与历史纪录。</a:t>
            </a:r>
            <a:endParaRPr sz="1000">
              <a:latin typeface="思源黑体 CN" charset="0"/>
              <a:ea typeface="思源黑体 CN" charset="0"/>
              <a:cs typeface="思源黑体 CN" charset="0"/>
            </a:endParaRPr>
          </a:p>
          <a:p>
            <a:r>
              <a:rPr sz="1000">
                <a:latin typeface="思源黑体 CN" charset="0"/>
                <a:ea typeface="思源黑体 CN" charset="0"/>
                <a:cs typeface="思源黑体 CN" charset="0"/>
              </a:rPr>
              <a:t>但是我国当前高速的城市发展在促进了城市空间与产业结构调整的同时，也导致了城市中的工业建筑在时代进步中面临不同的命运结局。其中大部分被时代所遗弃，彻底的</a:t>
            </a:r>
            <a:r>
              <a:rPr sz="1000" b="1">
                <a:solidFill>
                  <a:srgbClr val="4F6C6F"/>
                </a:solidFill>
                <a:latin typeface="思源黑体 CN" charset="0"/>
                <a:ea typeface="思源黑体 CN" charset="0"/>
                <a:cs typeface="思源黑体 CN" charset="0"/>
              </a:rPr>
              <a:t>拆除</a:t>
            </a:r>
            <a:r>
              <a:rPr sz="1000">
                <a:latin typeface="思源黑体 CN" charset="0"/>
                <a:ea typeface="思源黑体 CN" charset="0"/>
                <a:cs typeface="思源黑体 CN" charset="0"/>
              </a:rPr>
              <a:t>，部分则是</a:t>
            </a:r>
            <a:r>
              <a:rPr sz="1000" b="1">
                <a:solidFill>
                  <a:srgbClr val="4F6C6F"/>
                </a:solidFill>
                <a:latin typeface="思源黑体 CN" charset="0"/>
                <a:ea typeface="思源黑体 CN" charset="0"/>
                <a:cs typeface="思源黑体 CN" charset="0"/>
              </a:rPr>
              <a:t>更新功能</a:t>
            </a:r>
            <a:r>
              <a:rPr sz="1000">
                <a:latin typeface="思源黑体 CN" charset="0"/>
                <a:ea typeface="思源黑体 CN" charset="0"/>
                <a:cs typeface="思源黑体 CN" charset="0"/>
              </a:rPr>
              <a:t>，被重新利用。</a:t>
            </a:r>
            <a:r>
              <a:rPr lang="zh-CN" sz="1000">
                <a:latin typeface="思源黑体 CN" charset="0"/>
                <a:ea typeface="思源黑体 CN" charset="0"/>
                <a:cs typeface="思源黑体 CN" charset="0"/>
              </a:rPr>
              <a:t>如何给走向衰败的工业园区赋予新的未来，是我们正在研究的课题。本次调研将通过不同的调研手段，去探寻工业建筑的</a:t>
            </a:r>
            <a:r>
              <a:rPr lang="zh-CN" sz="1000">
                <a:latin typeface="思源黑体 CN" charset="0"/>
                <a:ea typeface="思源黑体 CN" charset="0"/>
                <a:cs typeface="思源黑体 CN" charset="0"/>
              </a:rPr>
              <a:t>未来。</a:t>
            </a:r>
            <a:endParaRPr lang="zh-CN" sz="1000">
              <a:latin typeface="思源黑体 CN" charset="0"/>
              <a:ea typeface="思源黑体 CN" charset="0"/>
              <a:cs typeface="思源黑体 CN" charset="0"/>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4" name="图片 103"/>
          <p:cNvPicPr/>
          <p:nvPr/>
        </p:nvPicPr>
        <p:blipFill>
          <a:blip r:embed="rId8"/>
          <a:stretch>
            <a:fillRect/>
          </a:stretch>
        </p:blipFill>
        <p:spPr>
          <a:xfrm>
            <a:off x="8890" y="725805"/>
            <a:ext cx="9135110" cy="5422265"/>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12</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5" name="图片 104"/>
          <p:cNvPicPr/>
          <p:nvPr/>
        </p:nvPicPr>
        <p:blipFill>
          <a:blip r:embed="rId8"/>
          <a:stretch>
            <a:fillRect/>
          </a:stretch>
        </p:blipFill>
        <p:spPr>
          <a:xfrm>
            <a:off x="8890" y="601345"/>
            <a:ext cx="9144635" cy="5426075"/>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13</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6" name="图片 105"/>
          <p:cNvPicPr/>
          <p:nvPr/>
        </p:nvPicPr>
        <p:blipFill>
          <a:blip r:embed="rId8"/>
          <a:stretch>
            <a:fillRect/>
          </a:stretch>
        </p:blipFill>
        <p:spPr>
          <a:xfrm>
            <a:off x="-635" y="716915"/>
            <a:ext cx="9135110" cy="5440680"/>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14</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07" name="图片 106"/>
          <p:cNvPicPr/>
          <p:nvPr/>
        </p:nvPicPr>
        <p:blipFill>
          <a:blip r:embed="rId8"/>
          <a:stretch>
            <a:fillRect/>
          </a:stretch>
        </p:blipFill>
        <p:spPr>
          <a:xfrm>
            <a:off x="8890" y="712470"/>
            <a:ext cx="9134475" cy="5449570"/>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15</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10" name="图片 109"/>
          <p:cNvPicPr/>
          <p:nvPr/>
        </p:nvPicPr>
        <p:blipFill>
          <a:blip r:embed="rId8"/>
          <a:stretch>
            <a:fillRect/>
          </a:stretch>
        </p:blipFill>
        <p:spPr>
          <a:xfrm>
            <a:off x="-635" y="825500"/>
            <a:ext cx="9144635" cy="5408930"/>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16</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custDataLst>
              <p:tags r:id="rId1"/>
            </p:custDataLst>
          </p:nvPr>
        </p:nvCxnSpPr>
        <p:spPr>
          <a:xfrm flipV="1">
            <a:off x="-397" y="218783"/>
            <a:ext cx="8651240" cy="3683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未标题-3"/>
          <p:cNvPicPr>
            <a:picLocks noChangeAspect="1"/>
          </p:cNvPicPr>
          <p:nvPr>
            <p:custDataLst>
              <p:tags r:id="rId2"/>
            </p:custDataLst>
          </p:nvPr>
        </p:nvPicPr>
        <p:blipFill>
          <a:blip r:embed="rId3"/>
          <a:stretch>
            <a:fillRect/>
          </a:stretch>
        </p:blipFill>
        <p:spPr>
          <a:xfrm>
            <a:off x="8650978" y="-104"/>
            <a:ext cx="492942" cy="442933"/>
          </a:xfrm>
          <a:prstGeom prst="rect">
            <a:avLst/>
          </a:prstGeom>
        </p:spPr>
      </p:pic>
      <p:cxnSp>
        <p:nvCxnSpPr>
          <p:cNvPr id="4" name="直接连接符 3"/>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descr="未标题-2"/>
          <p:cNvPicPr>
            <a:picLocks noChangeAspect="1"/>
          </p:cNvPicPr>
          <p:nvPr>
            <p:custDataLst>
              <p:tags r:id="rId5"/>
            </p:custDataLst>
          </p:nvPr>
        </p:nvPicPr>
        <p:blipFill>
          <a:blip r:embed="rId6"/>
          <a:stretch>
            <a:fillRect/>
          </a:stretch>
        </p:blipFill>
        <p:spPr>
          <a:xfrm>
            <a:off x="9169" y="6372393"/>
            <a:ext cx="478653" cy="485798"/>
          </a:xfrm>
          <a:prstGeom prst="rect">
            <a:avLst/>
          </a:prstGeom>
        </p:spPr>
      </p:pic>
      <p:cxnSp>
        <p:nvCxnSpPr>
          <p:cNvPr id="9" name="直接连接符 8"/>
          <p:cNvCxnSpPr/>
          <p:nvPr>
            <p:custDataLst>
              <p:tags r:id="rId7"/>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111" name="图片 110"/>
          <p:cNvPicPr/>
          <p:nvPr/>
        </p:nvPicPr>
        <p:blipFill>
          <a:blip r:embed="rId8"/>
          <a:stretch>
            <a:fillRect/>
          </a:stretch>
        </p:blipFill>
        <p:spPr>
          <a:xfrm>
            <a:off x="8890" y="718185"/>
            <a:ext cx="9145270" cy="5437505"/>
          </a:xfrm>
          <a:prstGeom prst="rect">
            <a:avLst/>
          </a:prstGeom>
          <a:noFill/>
          <a:ln w="9525">
            <a:noFill/>
          </a:ln>
        </p:spPr>
      </p:pic>
      <p:sp>
        <p:nvSpPr>
          <p:cNvPr id="24" name="文本框 23"/>
          <p:cNvSpPr txBox="1"/>
          <p:nvPr>
            <p:custDataLst>
              <p:tags r:id="rId9"/>
            </p:custDataLst>
          </p:nvPr>
        </p:nvSpPr>
        <p:spPr>
          <a:xfrm>
            <a:off x="2620010" y="281940"/>
            <a:ext cx="6030595" cy="213995"/>
          </a:xfrm>
          <a:prstGeom prst="rect">
            <a:avLst/>
          </a:prstGeom>
          <a:noFill/>
        </p:spPr>
        <p:txBody>
          <a:bodyPr wrap="square" rtlCol="0">
            <a:spAutoFit/>
          </a:bodyPr>
          <a:p>
            <a:pPr algn="ct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Research on rural innovation and entrepreneurship environment based on the analysis of the needs of returnees </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48" name="灯片编号占位符 29"/>
          <p:cNvSpPr>
            <a:spLocks noGrp="1"/>
          </p:cNvSpPr>
          <p:nvPr>
            <p:custDataLst>
              <p:tags r:id="rId10"/>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17</a:t>
            </a:r>
            <a:endParaRPr lang="en-US" altLang="zh-CN" sz="1015" b="1" dirty="0" smtClean="0">
              <a:solidFill>
                <a:srgbClr val="486F6F"/>
              </a:solidFill>
              <a:latin typeface="思源宋体 Heavy" panose="02020900000000000000" charset="-122"/>
              <a:ea typeface="思源宋体 Heavy" panose="02020900000000000000" charset="-122"/>
            </a:endParaRPr>
          </a:p>
        </p:txBody>
      </p:sp>
      <p:sp>
        <p:nvSpPr>
          <p:cNvPr id="2" name="文本框 1"/>
          <p:cNvSpPr txBox="1"/>
          <p:nvPr>
            <p:custDataLst>
              <p:tags r:id="rId11"/>
            </p:custDataLst>
          </p:nvPr>
        </p:nvSpPr>
        <p:spPr>
          <a:xfrm>
            <a:off x="3799205" y="-3810"/>
            <a:ext cx="5398135" cy="275590"/>
          </a:xfrm>
          <a:prstGeom prst="rect">
            <a:avLst/>
          </a:prstGeom>
          <a:noFill/>
        </p:spPr>
        <p:txBody>
          <a:bodyPr wrap="square" rtlCol="0">
            <a:spAutoFit/>
          </a:bodyPr>
          <a:p>
            <a:pPr algn="l">
              <a:buClrTx/>
              <a:buSzTx/>
              <a:buFontTx/>
            </a:pPr>
            <a:r>
              <a:rPr lang="zh-CN" altLang="en-US" sz="1200" b="1">
                <a:latin typeface="思源宋体" panose="02020400000000000000" charset="-122"/>
                <a:ea typeface="思源宋体" panose="02020400000000000000" charset="-122"/>
                <a:cs typeface="思源宋体" panose="02020400000000000000" charset="-122"/>
              </a:rPr>
              <a:t>安乡乐创——</a:t>
            </a:r>
            <a:r>
              <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rPr>
              <a:t>基于返乡入乡人员需求分析的乡村创新创业环境调查研究</a:t>
            </a:r>
            <a:endParaRPr lang="zh-CN" altLang="en-US" sz="1200" b="1">
              <a:solidFill>
                <a:schemeClr val="bg2">
                  <a:lumMod val="50000"/>
                </a:schemeClr>
              </a:solidFill>
              <a:latin typeface="思源宋体" panose="02020400000000000000" charset="-122"/>
              <a:ea typeface="思源宋体" panose="02020400000000000000" charset="-122"/>
              <a:cs typeface="思源宋体" panose="02020400000000000000"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9" name="图片 48" descr="未标题-2"/>
          <p:cNvPicPr>
            <a:picLocks noChangeAspect="1"/>
          </p:cNvPicPr>
          <p:nvPr>
            <p:custDataLst>
              <p:tags r:id="rId6"/>
            </p:custDataLst>
          </p:nvPr>
        </p:nvPicPr>
        <p:blipFill>
          <a:blip r:embed="rId7"/>
          <a:stretch>
            <a:fillRect/>
          </a:stretch>
        </p:blipFill>
        <p:spPr>
          <a:xfrm>
            <a:off x="9169" y="6372393"/>
            <a:ext cx="478653" cy="485798"/>
          </a:xfrm>
          <a:prstGeom prst="rect">
            <a:avLst/>
          </a:prstGeom>
        </p:spPr>
      </p:pic>
      <p:sp>
        <p:nvSpPr>
          <p:cNvPr id="52" name="文本框 51"/>
          <p:cNvSpPr txBox="1"/>
          <p:nvPr>
            <p:custDataLst>
              <p:tags r:id="rId8"/>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9"/>
            </p:custDataLst>
          </p:nvPr>
        </p:nvSpPr>
        <p:spPr>
          <a:xfrm>
            <a:off x="53340" y="470535"/>
            <a:ext cx="2790825" cy="231775"/>
          </a:xfrm>
          <a:prstGeom prst="rect">
            <a:avLst/>
          </a:prstGeom>
          <a:noFill/>
        </p:spPr>
        <p:txBody>
          <a:bodyPr wrap="square" rtlCol="0">
            <a:noAutofit/>
          </a:bodyPr>
          <a:p>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附录</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一</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cxnSp>
        <p:nvCxnSpPr>
          <p:cNvPr id="5" name="直接连接符 4"/>
          <p:cNvCxnSpPr/>
          <p:nvPr/>
        </p:nvCxnSpPr>
        <p:spPr>
          <a:xfrm>
            <a:off x="4331335" y="574040"/>
            <a:ext cx="0" cy="5892800"/>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30" y="970280"/>
            <a:ext cx="4216400" cy="645160"/>
          </a:xfrm>
          <a:prstGeom prst="rect">
            <a:avLst/>
          </a:prstGeom>
          <a:noFill/>
        </p:spPr>
        <p:txBody>
          <a:bodyPr wrap="square" rtlCol="0">
            <a:spAutoFit/>
          </a:bodyPr>
          <a:p>
            <a:r>
              <a:rPr lang="en-US" altLang="zh-CN">
                <a:latin typeface="思源黑体 CN" charset="0"/>
                <a:ea typeface="思源黑体 CN" charset="0"/>
                <a:cs typeface="思源黑体 CN" charset="0"/>
              </a:rPr>
              <a:t>[1]</a:t>
            </a:r>
            <a:r>
              <a:rPr lang="zh-CN" altLang="en-US">
                <a:latin typeface="思源黑体 CN" charset="0"/>
                <a:ea typeface="思源黑体 CN" charset="0"/>
                <a:cs typeface="思源黑体 CN" charset="0"/>
              </a:rPr>
              <a:t>柯林·罗</a:t>
            </a:r>
            <a:r>
              <a:rPr lang="en-US" altLang="zh-CN">
                <a:latin typeface="思源黑体 CN" charset="0"/>
                <a:ea typeface="思源黑体 CN" charset="0"/>
                <a:cs typeface="思源黑体 CN" charset="0"/>
              </a:rPr>
              <a:t>,</a:t>
            </a:r>
            <a:r>
              <a:rPr lang="zh-CN" altLang="en-US">
                <a:latin typeface="思源黑体 CN" charset="0"/>
                <a:ea typeface="思源黑体 CN" charset="0"/>
                <a:cs typeface="思源黑体 CN" charset="0"/>
              </a:rPr>
              <a:t>弗瑞德·科特 拼贴城市</a:t>
            </a:r>
            <a:r>
              <a:rPr lang="en-US" altLang="zh-CN">
                <a:latin typeface="思源黑体 CN" charset="0"/>
                <a:ea typeface="思源黑体 CN" charset="0"/>
                <a:cs typeface="思源黑体 CN" charset="0"/>
              </a:rPr>
              <a:t>[M]</a:t>
            </a:r>
            <a:r>
              <a:rPr lang="zh-CN" altLang="en-US">
                <a:latin typeface="思源黑体 CN" charset="0"/>
                <a:ea typeface="思源黑体 CN" charset="0"/>
                <a:cs typeface="思源黑体 CN" charset="0"/>
              </a:rPr>
              <a:t>童明译 北京</a:t>
            </a:r>
            <a:r>
              <a:rPr lang="en-US" altLang="zh-CN">
                <a:latin typeface="思源黑体 CN" charset="0"/>
                <a:ea typeface="思源黑体 CN" charset="0"/>
                <a:cs typeface="思源黑体 CN" charset="0"/>
              </a:rPr>
              <a:t>:</a:t>
            </a:r>
            <a:r>
              <a:rPr lang="zh-CN" altLang="en-US">
                <a:latin typeface="思源黑体 CN" charset="0"/>
                <a:ea typeface="思源黑体 CN" charset="0"/>
                <a:cs typeface="思源黑体 CN" charset="0"/>
              </a:rPr>
              <a:t>中国建筑工业出版社</a:t>
            </a:r>
            <a:endParaRPr lang="zh-CN" altLang="en-US">
              <a:latin typeface="思源黑体 CN" charset="0"/>
              <a:ea typeface="思源黑体 CN" charset="0"/>
              <a:cs typeface="思源黑体 CN" charset="0"/>
            </a:endParaRPr>
          </a:p>
        </p:txBody>
      </p:sp>
      <p:sp>
        <p:nvSpPr>
          <p:cNvPr id="15" name="文本框 14"/>
          <p:cNvSpPr txBox="1"/>
          <p:nvPr/>
        </p:nvSpPr>
        <p:spPr>
          <a:xfrm>
            <a:off x="74930" y="1615440"/>
            <a:ext cx="4216400" cy="645160"/>
          </a:xfrm>
          <a:prstGeom prst="rect">
            <a:avLst/>
          </a:prstGeom>
          <a:noFill/>
        </p:spPr>
        <p:txBody>
          <a:bodyPr wrap="square" rtlCol="0">
            <a:spAutoFit/>
          </a:bodyPr>
          <a:p>
            <a:r>
              <a:rPr lang="en-US" altLang="zh-CN">
                <a:latin typeface="思源黑体 CN" charset="0"/>
                <a:ea typeface="思源黑体 CN" charset="0"/>
                <a:cs typeface="思源黑体 CN" charset="0"/>
              </a:rPr>
              <a:t>[2]</a:t>
            </a:r>
            <a:r>
              <a:rPr>
                <a:latin typeface="思源黑体 CN" charset="0"/>
                <a:ea typeface="思源黑体 CN" charset="0"/>
                <a:cs typeface="思源黑体 CN" charset="0"/>
              </a:rPr>
              <a:t>王建国 城市设计 南京 东南大学出版社</a:t>
            </a:r>
            <a:r>
              <a:rPr lang="zh-CN" altLang="en-US">
                <a:latin typeface="思源黑体 CN" charset="0"/>
                <a:ea typeface="思源黑体 CN" charset="0"/>
                <a:cs typeface="思源黑体 CN" charset="0"/>
              </a:rPr>
              <a:t></a:t>
            </a:r>
            <a:endParaRPr lang="zh-CN" altLang="en-US">
              <a:latin typeface="思源黑体 CN" charset="0"/>
              <a:ea typeface="思源黑体 CN" charset="0"/>
              <a:cs typeface="思源黑体 CN" charset="0"/>
            </a:endParaRPr>
          </a:p>
        </p:txBody>
      </p:sp>
      <p:sp>
        <p:nvSpPr>
          <p:cNvPr id="20" name="文本框 19"/>
          <p:cNvSpPr txBox="1"/>
          <p:nvPr/>
        </p:nvSpPr>
        <p:spPr>
          <a:xfrm>
            <a:off x="120015" y="3145790"/>
            <a:ext cx="4216400" cy="922020"/>
          </a:xfrm>
          <a:prstGeom prst="rect">
            <a:avLst/>
          </a:prstGeom>
          <a:noFill/>
        </p:spPr>
        <p:txBody>
          <a:bodyPr wrap="square" rtlCol="0">
            <a:spAutoFit/>
          </a:bodyPr>
          <a:p>
            <a:r>
              <a:rPr lang="en-US" altLang="zh-CN">
                <a:latin typeface="思源黑体 CN" charset="0"/>
                <a:ea typeface="思源黑体 CN" charset="0"/>
                <a:cs typeface="思源黑体 CN" charset="0"/>
              </a:rPr>
              <a:t>[4]</a:t>
            </a:r>
            <a:r>
              <a:rPr lang="zh-CN" altLang="en-US">
                <a:latin typeface="思源黑体 CN" charset="0"/>
                <a:ea typeface="思源黑体 CN" charset="0"/>
                <a:cs typeface="思源黑体 CN" charset="0"/>
              </a:rPr>
              <a:t>薛敏</a:t>
            </a:r>
            <a:r>
              <a:rPr>
                <a:latin typeface="思源黑体 CN" charset="0"/>
                <a:ea typeface="思源黑体 CN" charset="0"/>
                <a:cs typeface="思源黑体 CN" charset="0"/>
              </a:rPr>
              <a:t> 动态城市发展的织补策略研究— 以西安市旧区更新为</a:t>
            </a:r>
            <a:r>
              <a:rPr lang="zh-CN">
                <a:latin typeface="思源黑体 CN" charset="0"/>
                <a:ea typeface="思源黑体 CN" charset="0"/>
                <a:cs typeface="思源黑体 CN" charset="0"/>
              </a:rPr>
              <a:t>例</a:t>
            </a:r>
            <a:r>
              <a:rPr>
                <a:latin typeface="思源黑体 CN" charset="0"/>
                <a:ea typeface="思源黑体 CN" charset="0"/>
                <a:cs typeface="思源黑体 CN" charset="0"/>
              </a:rPr>
              <a:t> </a:t>
            </a:r>
            <a:r>
              <a:rPr lang="zh-CN">
                <a:latin typeface="思源黑体 CN" charset="0"/>
                <a:ea typeface="思源黑体 CN" charset="0"/>
                <a:cs typeface="思源黑体 CN" charset="0"/>
              </a:rPr>
              <a:t>西安</a:t>
            </a:r>
            <a:r>
              <a:rPr>
                <a:latin typeface="思源黑体 CN" charset="0"/>
                <a:ea typeface="思源黑体 CN" charset="0"/>
                <a:cs typeface="思源黑体 CN" charset="0"/>
              </a:rPr>
              <a:t> </a:t>
            </a:r>
            <a:r>
              <a:rPr lang="zh-CN">
                <a:latin typeface="思源黑体 CN" charset="0"/>
                <a:ea typeface="思源黑体 CN" charset="0"/>
                <a:cs typeface="思源黑体 CN" charset="0"/>
              </a:rPr>
              <a:t>长安大学</a:t>
            </a:r>
            <a:r>
              <a:rPr lang="en-US" altLang="zh-CN">
                <a:latin typeface="思源黑体 CN" charset="0"/>
                <a:ea typeface="思源黑体 CN" charset="0"/>
                <a:cs typeface="思源黑体 CN" charset="0"/>
              </a:rPr>
              <a:t> 2010</a:t>
            </a:r>
            <a:endParaRPr lang="en-US" altLang="zh-CN">
              <a:latin typeface="思源黑体 CN" charset="0"/>
              <a:ea typeface="思源黑体 CN" charset="0"/>
              <a:cs typeface="思源黑体 CN" charset="0"/>
            </a:endParaRPr>
          </a:p>
        </p:txBody>
      </p:sp>
      <p:sp>
        <p:nvSpPr>
          <p:cNvPr id="21" name="文本框 20"/>
          <p:cNvSpPr txBox="1"/>
          <p:nvPr/>
        </p:nvSpPr>
        <p:spPr>
          <a:xfrm>
            <a:off x="120015" y="4023995"/>
            <a:ext cx="4216400" cy="922020"/>
          </a:xfrm>
          <a:prstGeom prst="rect">
            <a:avLst/>
          </a:prstGeom>
          <a:noFill/>
        </p:spPr>
        <p:txBody>
          <a:bodyPr wrap="square" rtlCol="0">
            <a:spAutoFit/>
          </a:bodyPr>
          <a:p>
            <a:r>
              <a:rPr lang="en-US" altLang="zh-CN">
                <a:latin typeface="思源黑体 CN" charset="0"/>
                <a:ea typeface="思源黑体 CN" charset="0"/>
                <a:cs typeface="思源黑体 CN" charset="0"/>
              </a:rPr>
              <a:t>[5]</a:t>
            </a:r>
            <a:r>
              <a:rPr lang="zh-CN" altLang="en-US">
                <a:latin typeface="思源黑体 CN" charset="0"/>
                <a:ea typeface="思源黑体 CN" charset="0"/>
                <a:cs typeface="思源黑体 CN" charset="0"/>
              </a:rPr>
              <a:t>姚博龙</a:t>
            </a:r>
            <a:r>
              <a:rPr>
                <a:latin typeface="思源黑体 CN" charset="0"/>
                <a:ea typeface="思源黑体 CN" charset="0"/>
                <a:cs typeface="思源黑体 CN" charset="0"/>
              </a:rPr>
              <a:t> 基于共生视角下的工业建筑改造设计研究 ————台泥开放生态循环工厂改造设计 </a:t>
            </a:r>
            <a:r>
              <a:rPr lang="zh-CN">
                <a:latin typeface="思源黑体 CN" charset="0"/>
                <a:ea typeface="思源黑体 CN" charset="0"/>
                <a:cs typeface="思源黑体 CN" charset="0"/>
              </a:rPr>
              <a:t>天津</a:t>
            </a:r>
            <a:r>
              <a:rPr>
                <a:latin typeface="思源黑体 CN" charset="0"/>
                <a:ea typeface="思源黑体 CN" charset="0"/>
                <a:cs typeface="思源黑体 CN" charset="0"/>
              </a:rPr>
              <a:t> </a:t>
            </a:r>
            <a:r>
              <a:rPr lang="zh-CN">
                <a:latin typeface="思源黑体 CN" charset="0"/>
                <a:ea typeface="思源黑体 CN" charset="0"/>
                <a:cs typeface="思源黑体 CN" charset="0"/>
              </a:rPr>
              <a:t>天津大学</a:t>
            </a:r>
            <a:r>
              <a:rPr lang="en-US" altLang="zh-CN">
                <a:latin typeface="思源黑体 CN" charset="0"/>
                <a:ea typeface="思源黑体 CN" charset="0"/>
                <a:cs typeface="思源黑体 CN" charset="0"/>
              </a:rPr>
              <a:t> 2020</a:t>
            </a:r>
            <a:endParaRPr lang="en-US" altLang="zh-CN">
              <a:latin typeface="思源黑体 CN" charset="0"/>
              <a:ea typeface="思源黑体 CN" charset="0"/>
              <a:cs typeface="思源黑体 CN" charset="0"/>
            </a:endParaRPr>
          </a:p>
        </p:txBody>
      </p:sp>
      <p:sp>
        <p:nvSpPr>
          <p:cNvPr id="22" name="文本框 21"/>
          <p:cNvSpPr txBox="1"/>
          <p:nvPr/>
        </p:nvSpPr>
        <p:spPr>
          <a:xfrm>
            <a:off x="74930" y="2260600"/>
            <a:ext cx="4216400" cy="922020"/>
          </a:xfrm>
          <a:prstGeom prst="rect">
            <a:avLst/>
          </a:prstGeom>
          <a:noFill/>
        </p:spPr>
        <p:txBody>
          <a:bodyPr wrap="square" rtlCol="0">
            <a:spAutoFit/>
          </a:bodyPr>
          <a:p>
            <a:r>
              <a:rPr lang="en-US" altLang="zh-CN">
                <a:latin typeface="思源黑体 CN" charset="0"/>
                <a:ea typeface="思源黑体 CN" charset="0"/>
                <a:cs typeface="思源黑体 CN" charset="0"/>
              </a:rPr>
              <a:t>[3]</a:t>
            </a:r>
            <a:r>
              <a:rPr>
                <a:latin typeface="思源黑体 CN" charset="0"/>
                <a:ea typeface="思源黑体 CN" charset="0"/>
                <a:cs typeface="思源黑体 CN" charset="0"/>
              </a:rPr>
              <a:t>王建国,蒋楠.后工业时代中国产业类历史建筑遗产保护性再利用[J].建筑学报,2006(08):8-11</a:t>
            </a:r>
            <a:endParaRPr>
              <a:latin typeface="思源黑体 CN" charset="0"/>
              <a:ea typeface="思源黑体 CN" charset="0"/>
              <a:cs typeface="思源黑体 CN" charset="0"/>
            </a:endParaRPr>
          </a:p>
        </p:txBody>
      </p:sp>
      <p:sp>
        <p:nvSpPr>
          <p:cNvPr id="30" name="文本框 29"/>
          <p:cNvSpPr txBox="1"/>
          <p:nvPr>
            <p:custDataLst>
              <p:tags r:id="rId12"/>
            </p:custDataLst>
          </p:nvPr>
        </p:nvSpPr>
        <p:spPr>
          <a:xfrm>
            <a:off x="4432300" y="470535"/>
            <a:ext cx="2790825" cy="231775"/>
          </a:xfrm>
          <a:prstGeom prst="rect">
            <a:avLst/>
          </a:prstGeom>
          <a:noFill/>
        </p:spPr>
        <p:txBody>
          <a:bodyPr wrap="square" rtlCol="0">
            <a:noAutofit/>
          </a:bodyPr>
          <a:p>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附录</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二</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84" name="文本框 83"/>
          <p:cNvSpPr txBox="1"/>
          <p:nvPr>
            <p:custDataLst>
              <p:tags r:id="rId13"/>
            </p:custDataLst>
          </p:nvPr>
        </p:nvSpPr>
        <p:spPr>
          <a:xfrm>
            <a:off x="4528820" y="970280"/>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1</a:t>
            </a:r>
            <a:r>
              <a:rPr lang="zh-CN" altLang="en-US" sz="1400">
                <a:latin typeface="思源黑体 CN" charset="0"/>
                <a:ea typeface="思源黑体 CN" charset="0"/>
                <a:cs typeface="思源黑体 CN" charset="0"/>
              </a:rPr>
              <a:t>、您的性别</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33" name="椭圆 32"/>
          <p:cNvSpPr/>
          <p:nvPr/>
        </p:nvSpPr>
        <p:spPr>
          <a:xfrm>
            <a:off x="4657090" y="13620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55"/>
          <p:cNvSpPr txBox="1"/>
          <p:nvPr/>
        </p:nvSpPr>
        <p:spPr>
          <a:xfrm>
            <a:off x="4768850" y="1269365"/>
            <a:ext cx="8496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男性</a:t>
            </a:r>
            <a:endParaRPr lang="zh-CN" altLang="en-US" sz="1400">
              <a:latin typeface="思源黑体 CN" charset="0"/>
              <a:ea typeface="思源黑体 CN" charset="0"/>
              <a:cs typeface="思源黑体 CN" charset="0"/>
            </a:endParaRPr>
          </a:p>
        </p:txBody>
      </p:sp>
      <p:sp>
        <p:nvSpPr>
          <p:cNvPr id="65" name="椭圆 64"/>
          <p:cNvSpPr/>
          <p:nvPr/>
        </p:nvSpPr>
        <p:spPr>
          <a:xfrm>
            <a:off x="5506720" y="135255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文本框 65"/>
          <p:cNvSpPr txBox="1"/>
          <p:nvPr/>
        </p:nvSpPr>
        <p:spPr>
          <a:xfrm>
            <a:off x="5618480" y="1259840"/>
            <a:ext cx="8496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女性</a:t>
            </a:r>
            <a:endParaRPr lang="zh-CN" altLang="en-US" sz="1400">
              <a:latin typeface="思源黑体 CN" charset="0"/>
              <a:ea typeface="思源黑体 CN" charset="0"/>
              <a:cs typeface="思源黑体 CN" charset="0"/>
            </a:endParaRPr>
          </a:p>
        </p:txBody>
      </p:sp>
      <p:sp>
        <p:nvSpPr>
          <p:cNvPr id="67" name="椭圆 66"/>
          <p:cNvSpPr/>
          <p:nvPr/>
        </p:nvSpPr>
        <p:spPr>
          <a:xfrm>
            <a:off x="6280150" y="13620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6391910" y="1269365"/>
            <a:ext cx="8496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保密</a:t>
            </a:r>
            <a:endParaRPr lang="zh-CN" altLang="en-US" sz="1400">
              <a:latin typeface="思源黑体 CN" charset="0"/>
              <a:ea typeface="思源黑体 CN" charset="0"/>
              <a:cs typeface="思源黑体 CN" charset="0"/>
            </a:endParaRPr>
          </a:p>
        </p:txBody>
      </p:sp>
      <p:sp>
        <p:nvSpPr>
          <p:cNvPr id="75" name="文本框 74"/>
          <p:cNvSpPr txBox="1"/>
          <p:nvPr>
            <p:custDataLst>
              <p:tags r:id="rId14"/>
            </p:custDataLst>
          </p:nvPr>
        </p:nvSpPr>
        <p:spPr>
          <a:xfrm>
            <a:off x="4528820" y="1651635"/>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2</a:t>
            </a:r>
            <a:r>
              <a:rPr lang="zh-CN" altLang="en-US" sz="1400">
                <a:latin typeface="思源黑体 CN" charset="0"/>
                <a:ea typeface="思源黑体 CN" charset="0"/>
                <a:cs typeface="思源黑体 CN" charset="0"/>
              </a:rPr>
              <a:t>、您的</a:t>
            </a:r>
            <a:r>
              <a:rPr lang="zh-CN" altLang="en-US" sz="1400">
                <a:latin typeface="思源黑体 CN" charset="0"/>
                <a:ea typeface="思源黑体 CN" charset="0"/>
                <a:cs typeface="思源黑体 CN" charset="0"/>
              </a:rPr>
              <a:t>年龄</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76" name="椭圆 75"/>
          <p:cNvSpPr/>
          <p:nvPr/>
        </p:nvSpPr>
        <p:spPr>
          <a:xfrm>
            <a:off x="4657090" y="204343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文本框 76"/>
          <p:cNvSpPr txBox="1"/>
          <p:nvPr/>
        </p:nvSpPr>
        <p:spPr>
          <a:xfrm>
            <a:off x="4768850" y="195072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18岁以下</a:t>
            </a:r>
            <a:endParaRPr lang="zh-CN" altLang="en-US" sz="1400">
              <a:latin typeface="思源黑体 CN" charset="0"/>
              <a:ea typeface="思源黑体 CN" charset="0"/>
              <a:cs typeface="思源黑体 CN" charset="0"/>
            </a:endParaRPr>
          </a:p>
        </p:txBody>
      </p:sp>
      <p:sp>
        <p:nvSpPr>
          <p:cNvPr id="86" name="椭圆 85"/>
          <p:cNvSpPr/>
          <p:nvPr/>
        </p:nvSpPr>
        <p:spPr>
          <a:xfrm>
            <a:off x="5808980" y="204343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文本框 86"/>
          <p:cNvSpPr txBox="1"/>
          <p:nvPr/>
        </p:nvSpPr>
        <p:spPr>
          <a:xfrm>
            <a:off x="5920740" y="195072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18-24岁</a:t>
            </a:r>
            <a:endParaRPr lang="zh-CN" altLang="en-US" sz="1400">
              <a:latin typeface="思源黑体 CN" charset="0"/>
              <a:ea typeface="思源黑体 CN" charset="0"/>
              <a:cs typeface="思源黑体 CN" charset="0"/>
            </a:endParaRPr>
          </a:p>
        </p:txBody>
      </p:sp>
      <p:sp>
        <p:nvSpPr>
          <p:cNvPr id="88" name="椭圆 87"/>
          <p:cNvSpPr/>
          <p:nvPr/>
        </p:nvSpPr>
        <p:spPr>
          <a:xfrm>
            <a:off x="6764020" y="204343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文本框 88"/>
          <p:cNvSpPr txBox="1"/>
          <p:nvPr/>
        </p:nvSpPr>
        <p:spPr>
          <a:xfrm>
            <a:off x="6875780" y="195072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25-34岁</a:t>
            </a:r>
            <a:endParaRPr lang="zh-CN" altLang="en-US" sz="1400">
              <a:latin typeface="思源黑体 CN" charset="0"/>
              <a:ea typeface="思源黑体 CN" charset="0"/>
              <a:cs typeface="思源黑体 CN" charset="0"/>
            </a:endParaRPr>
          </a:p>
        </p:txBody>
      </p:sp>
      <p:sp>
        <p:nvSpPr>
          <p:cNvPr id="90" name="椭圆 89"/>
          <p:cNvSpPr/>
          <p:nvPr/>
        </p:nvSpPr>
        <p:spPr>
          <a:xfrm>
            <a:off x="4657090" y="239649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文本框 90"/>
          <p:cNvSpPr txBox="1"/>
          <p:nvPr/>
        </p:nvSpPr>
        <p:spPr>
          <a:xfrm>
            <a:off x="4768850" y="230378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35-54岁</a:t>
            </a:r>
            <a:endParaRPr lang="zh-CN" altLang="en-US" sz="1400">
              <a:latin typeface="思源黑体 CN" charset="0"/>
              <a:ea typeface="思源黑体 CN" charset="0"/>
              <a:cs typeface="思源黑体 CN" charset="0"/>
            </a:endParaRPr>
          </a:p>
        </p:txBody>
      </p:sp>
      <p:grpSp>
        <p:nvGrpSpPr>
          <p:cNvPr id="94" name="组合 93"/>
          <p:cNvGrpSpPr/>
          <p:nvPr/>
        </p:nvGrpSpPr>
        <p:grpSpPr>
          <a:xfrm>
            <a:off x="5808980" y="2299970"/>
            <a:ext cx="1170940" cy="306705"/>
            <a:chOff x="9148" y="3622"/>
            <a:chExt cx="1844" cy="483"/>
          </a:xfrm>
        </p:grpSpPr>
        <p:sp>
          <p:nvSpPr>
            <p:cNvPr id="92" name="椭圆 91"/>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3" name="文本框 92"/>
            <p:cNvSpPr txBox="1"/>
            <p:nvPr/>
          </p:nvSpPr>
          <p:spPr>
            <a:xfrm>
              <a:off x="9324" y="3622"/>
              <a:ext cx="1668" cy="483"/>
            </a:xfrm>
            <a:prstGeom prst="rect">
              <a:avLst/>
            </a:prstGeom>
            <a:noFill/>
          </p:spPr>
          <p:txBody>
            <a:bodyPr wrap="square" rtlCol="0">
              <a:spAutoFit/>
            </a:bodyPr>
            <a:p>
              <a:r>
                <a:rPr lang="zh-CN" altLang="en-US" sz="1400">
                  <a:latin typeface="思源黑体 CN" charset="0"/>
                  <a:ea typeface="思源黑体 CN" charset="0"/>
                  <a:cs typeface="思源黑体 CN" charset="0"/>
                </a:rPr>
                <a:t>55岁以上</a:t>
              </a:r>
              <a:endParaRPr lang="zh-CN" altLang="en-US" sz="1400">
                <a:latin typeface="思源黑体 CN" charset="0"/>
                <a:ea typeface="思源黑体 CN" charset="0"/>
                <a:cs typeface="思源黑体 CN" charset="0"/>
              </a:endParaRPr>
            </a:p>
          </p:txBody>
        </p:sp>
      </p:grpSp>
      <p:sp>
        <p:nvSpPr>
          <p:cNvPr id="106" name="文本框 105"/>
          <p:cNvSpPr txBox="1"/>
          <p:nvPr>
            <p:custDataLst>
              <p:tags r:id="rId15"/>
            </p:custDataLst>
          </p:nvPr>
        </p:nvSpPr>
        <p:spPr>
          <a:xfrm>
            <a:off x="4528820" y="2610485"/>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3</a:t>
            </a:r>
            <a:r>
              <a:rPr lang="zh-CN" altLang="en-US" sz="1400">
                <a:latin typeface="思源黑体 CN" charset="0"/>
                <a:ea typeface="思源黑体 CN" charset="0"/>
                <a:cs typeface="思源黑体 CN" charset="0"/>
              </a:rPr>
              <a:t>、您的</a:t>
            </a:r>
            <a:r>
              <a:rPr lang="zh-CN" altLang="en-US" sz="1400">
                <a:latin typeface="思源黑体 CN" charset="0"/>
                <a:ea typeface="思源黑体 CN" charset="0"/>
                <a:cs typeface="思源黑体 CN" charset="0"/>
              </a:rPr>
              <a:t>受教育程度</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107" name="椭圆 106"/>
          <p:cNvSpPr/>
          <p:nvPr/>
        </p:nvSpPr>
        <p:spPr>
          <a:xfrm>
            <a:off x="4657090" y="30683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文本框 107"/>
          <p:cNvSpPr txBox="1"/>
          <p:nvPr/>
        </p:nvSpPr>
        <p:spPr>
          <a:xfrm>
            <a:off x="4768850" y="2975610"/>
            <a:ext cx="12179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初中或以下</a:t>
            </a:r>
            <a:endParaRPr lang="zh-CN" altLang="en-US" sz="1400">
              <a:latin typeface="思源黑体 CN" charset="0"/>
              <a:ea typeface="思源黑体 CN" charset="0"/>
              <a:cs typeface="思源黑体 CN" charset="0"/>
            </a:endParaRPr>
          </a:p>
        </p:txBody>
      </p:sp>
      <p:sp>
        <p:nvSpPr>
          <p:cNvPr id="109" name="椭圆 108"/>
          <p:cNvSpPr/>
          <p:nvPr/>
        </p:nvSpPr>
        <p:spPr>
          <a:xfrm>
            <a:off x="5967730" y="30683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0" name="文本框 109"/>
          <p:cNvSpPr txBox="1"/>
          <p:nvPr/>
        </p:nvSpPr>
        <p:spPr>
          <a:xfrm>
            <a:off x="6079490" y="297561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高中</a:t>
            </a:r>
            <a:endParaRPr lang="zh-CN" altLang="en-US" sz="1400">
              <a:latin typeface="思源黑体 CN" charset="0"/>
              <a:ea typeface="思源黑体 CN" charset="0"/>
              <a:cs typeface="思源黑体 CN" charset="0"/>
            </a:endParaRPr>
          </a:p>
        </p:txBody>
      </p:sp>
      <p:sp>
        <p:nvSpPr>
          <p:cNvPr id="111" name="椭圆 110"/>
          <p:cNvSpPr/>
          <p:nvPr/>
        </p:nvSpPr>
        <p:spPr>
          <a:xfrm>
            <a:off x="6764020" y="30683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2" name="文本框 111"/>
          <p:cNvSpPr txBox="1"/>
          <p:nvPr/>
        </p:nvSpPr>
        <p:spPr>
          <a:xfrm>
            <a:off x="6875780" y="297561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大专</a:t>
            </a:r>
            <a:endParaRPr lang="zh-CN" altLang="en-US" sz="1400">
              <a:latin typeface="思源黑体 CN" charset="0"/>
              <a:ea typeface="思源黑体 CN" charset="0"/>
              <a:cs typeface="思源黑体 CN" charset="0"/>
            </a:endParaRPr>
          </a:p>
        </p:txBody>
      </p:sp>
      <p:sp>
        <p:nvSpPr>
          <p:cNvPr id="113" name="椭圆 112"/>
          <p:cNvSpPr/>
          <p:nvPr/>
        </p:nvSpPr>
        <p:spPr>
          <a:xfrm>
            <a:off x="4657090" y="34213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4" name="文本框 113"/>
          <p:cNvSpPr txBox="1"/>
          <p:nvPr/>
        </p:nvSpPr>
        <p:spPr>
          <a:xfrm>
            <a:off x="4768850" y="3328670"/>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本科</a:t>
            </a:r>
            <a:endParaRPr lang="zh-CN" altLang="en-US" sz="1400">
              <a:latin typeface="思源黑体 CN" charset="0"/>
              <a:ea typeface="思源黑体 CN" charset="0"/>
              <a:cs typeface="思源黑体 CN" charset="0"/>
            </a:endParaRPr>
          </a:p>
        </p:txBody>
      </p:sp>
      <p:grpSp>
        <p:nvGrpSpPr>
          <p:cNvPr id="115" name="组合 114"/>
          <p:cNvGrpSpPr/>
          <p:nvPr/>
        </p:nvGrpSpPr>
        <p:grpSpPr>
          <a:xfrm>
            <a:off x="5358765" y="3324860"/>
            <a:ext cx="1329690" cy="306705"/>
            <a:chOff x="9148" y="3622"/>
            <a:chExt cx="2094" cy="483"/>
          </a:xfrm>
        </p:grpSpPr>
        <p:sp>
          <p:nvSpPr>
            <p:cNvPr id="116" name="椭圆 115"/>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7" name="文本框 116"/>
            <p:cNvSpPr txBox="1"/>
            <p:nvPr/>
          </p:nvSpPr>
          <p:spPr>
            <a:xfrm>
              <a:off x="9324" y="3622"/>
              <a:ext cx="1918" cy="483"/>
            </a:xfrm>
            <a:prstGeom prst="rect">
              <a:avLst/>
            </a:prstGeom>
            <a:noFill/>
          </p:spPr>
          <p:txBody>
            <a:bodyPr wrap="square" rtlCol="0">
              <a:spAutoFit/>
            </a:bodyPr>
            <a:p>
              <a:r>
                <a:rPr lang="zh-CN" altLang="en-US" sz="1400">
                  <a:latin typeface="思源黑体 CN" charset="0"/>
                  <a:ea typeface="思源黑体 CN" charset="0"/>
                  <a:cs typeface="思源黑体 CN" charset="0"/>
                </a:rPr>
                <a:t>硕士及以上</a:t>
              </a:r>
              <a:endParaRPr lang="zh-CN" altLang="en-US" sz="1400">
                <a:latin typeface="思源黑体 CN" charset="0"/>
                <a:ea typeface="思源黑体 CN" charset="0"/>
                <a:cs typeface="思源黑体 CN" charset="0"/>
              </a:endParaRPr>
            </a:p>
          </p:txBody>
        </p:sp>
      </p:grpSp>
      <p:sp>
        <p:nvSpPr>
          <p:cNvPr id="128" name="文本框 127"/>
          <p:cNvSpPr txBox="1"/>
          <p:nvPr>
            <p:custDataLst>
              <p:tags r:id="rId16"/>
            </p:custDataLst>
          </p:nvPr>
        </p:nvSpPr>
        <p:spPr>
          <a:xfrm>
            <a:off x="4528820" y="3635375"/>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4</a:t>
            </a:r>
            <a:r>
              <a:rPr lang="zh-CN" altLang="en-US" sz="1400">
                <a:latin typeface="思源黑体 CN" charset="0"/>
                <a:ea typeface="思源黑体 CN" charset="0"/>
                <a:cs typeface="思源黑体 CN" charset="0"/>
              </a:rPr>
              <a:t>、您的</a:t>
            </a:r>
            <a:r>
              <a:rPr lang="zh-CN" altLang="en-US" sz="1400">
                <a:latin typeface="思源黑体 CN" charset="0"/>
                <a:ea typeface="思源黑体 CN" charset="0"/>
                <a:cs typeface="思源黑体 CN" charset="0"/>
              </a:rPr>
              <a:t>职业</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129" name="椭圆 128"/>
          <p:cNvSpPr/>
          <p:nvPr/>
        </p:nvSpPr>
        <p:spPr>
          <a:xfrm>
            <a:off x="4657090" y="409321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0" name="文本框 129"/>
          <p:cNvSpPr txBox="1"/>
          <p:nvPr/>
        </p:nvSpPr>
        <p:spPr>
          <a:xfrm>
            <a:off x="4768850" y="4000500"/>
            <a:ext cx="267906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政府工作人员（含事业单位）</a:t>
            </a:r>
            <a:endParaRPr lang="zh-CN" altLang="en-US" sz="1400">
              <a:latin typeface="思源黑体 CN" charset="0"/>
              <a:ea typeface="思源黑体 CN" charset="0"/>
              <a:cs typeface="思源黑体 CN" charset="0"/>
            </a:endParaRPr>
          </a:p>
        </p:txBody>
      </p:sp>
      <p:sp>
        <p:nvSpPr>
          <p:cNvPr id="134" name="椭圆 133"/>
          <p:cNvSpPr/>
          <p:nvPr/>
        </p:nvSpPr>
        <p:spPr>
          <a:xfrm>
            <a:off x="4657090" y="444627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5" name="文本框 134"/>
          <p:cNvSpPr txBox="1"/>
          <p:nvPr/>
        </p:nvSpPr>
        <p:spPr>
          <a:xfrm>
            <a:off x="4768850" y="4353560"/>
            <a:ext cx="236982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企业经理（含私营企业主）</a:t>
            </a:r>
            <a:endParaRPr lang="zh-CN" altLang="en-US" sz="1400">
              <a:latin typeface="思源黑体 CN" charset="0"/>
              <a:ea typeface="思源黑体 CN" charset="0"/>
              <a:cs typeface="思源黑体 CN" charset="0"/>
            </a:endParaRPr>
          </a:p>
        </p:txBody>
      </p:sp>
      <p:grpSp>
        <p:nvGrpSpPr>
          <p:cNvPr id="136" name="组合 135"/>
          <p:cNvGrpSpPr/>
          <p:nvPr/>
        </p:nvGrpSpPr>
        <p:grpSpPr>
          <a:xfrm>
            <a:off x="4657090" y="4752975"/>
            <a:ext cx="1329690" cy="306705"/>
            <a:chOff x="9148" y="3622"/>
            <a:chExt cx="2094" cy="483"/>
          </a:xfrm>
        </p:grpSpPr>
        <p:sp>
          <p:nvSpPr>
            <p:cNvPr id="137" name="椭圆 136"/>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8" name="文本框 137"/>
            <p:cNvSpPr txBox="1"/>
            <p:nvPr/>
          </p:nvSpPr>
          <p:spPr>
            <a:xfrm>
              <a:off x="9324" y="3622"/>
              <a:ext cx="1918" cy="483"/>
            </a:xfrm>
            <a:prstGeom prst="rect">
              <a:avLst/>
            </a:prstGeom>
            <a:noFill/>
          </p:spPr>
          <p:txBody>
            <a:bodyPr wrap="square" rtlCol="0">
              <a:spAutoFit/>
            </a:bodyPr>
            <a:p>
              <a:r>
                <a:rPr lang="zh-CN" altLang="en-US" sz="1400">
                  <a:latin typeface="思源黑体 CN" charset="0"/>
                  <a:ea typeface="思源黑体 CN" charset="0"/>
                  <a:cs typeface="思源黑体 CN" charset="0"/>
                </a:rPr>
                <a:t>公司职员</a:t>
              </a:r>
              <a:endParaRPr lang="zh-CN" altLang="en-US" sz="1400">
                <a:latin typeface="思源黑体 CN" charset="0"/>
                <a:ea typeface="思源黑体 CN" charset="0"/>
                <a:cs typeface="思源黑体 CN" charset="0"/>
              </a:endParaRPr>
            </a:p>
          </p:txBody>
        </p:sp>
      </p:grpSp>
      <p:grpSp>
        <p:nvGrpSpPr>
          <p:cNvPr id="139" name="组合 138"/>
          <p:cNvGrpSpPr/>
          <p:nvPr/>
        </p:nvGrpSpPr>
        <p:grpSpPr>
          <a:xfrm>
            <a:off x="4657725" y="5059680"/>
            <a:ext cx="4367530" cy="521970"/>
            <a:chOff x="9148" y="3622"/>
            <a:chExt cx="6878" cy="822"/>
          </a:xfrm>
        </p:grpSpPr>
        <p:sp>
          <p:nvSpPr>
            <p:cNvPr id="140" name="椭圆 139"/>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1" name="文本框 140"/>
            <p:cNvSpPr txBox="1"/>
            <p:nvPr/>
          </p:nvSpPr>
          <p:spPr>
            <a:xfrm>
              <a:off x="9324" y="3622"/>
              <a:ext cx="6702" cy="822"/>
            </a:xfrm>
            <a:prstGeom prst="rect">
              <a:avLst/>
            </a:prstGeom>
            <a:noFill/>
          </p:spPr>
          <p:txBody>
            <a:bodyPr wrap="square" rtlCol="0">
              <a:spAutoFit/>
            </a:bodyPr>
            <a:p>
              <a:r>
                <a:rPr lang="zh-CN" altLang="en-US" sz="1400">
                  <a:latin typeface="思源黑体 CN" charset="0"/>
                  <a:ea typeface="思源黑体 CN" charset="0"/>
                  <a:cs typeface="思源黑体 CN" charset="0"/>
                </a:rPr>
                <a:t>专业技术人员（如教师、律师、医生、会计、工程师等）</a:t>
              </a:r>
              <a:endParaRPr lang="zh-CN" altLang="en-US" sz="1400">
                <a:latin typeface="思源黑体 CN" charset="0"/>
                <a:ea typeface="思源黑体 CN" charset="0"/>
                <a:cs typeface="思源黑体 CN" charset="0"/>
              </a:endParaRPr>
            </a:p>
          </p:txBody>
        </p:sp>
      </p:grpSp>
      <p:grpSp>
        <p:nvGrpSpPr>
          <p:cNvPr id="142" name="组合 141"/>
          <p:cNvGrpSpPr/>
          <p:nvPr/>
        </p:nvGrpSpPr>
        <p:grpSpPr>
          <a:xfrm>
            <a:off x="4657725" y="5652770"/>
            <a:ext cx="701040" cy="306705"/>
            <a:chOff x="9148" y="3622"/>
            <a:chExt cx="1104" cy="483"/>
          </a:xfrm>
        </p:grpSpPr>
        <p:sp>
          <p:nvSpPr>
            <p:cNvPr id="143" name="椭圆 142"/>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4" name="文本框 143"/>
            <p:cNvSpPr txBox="1"/>
            <p:nvPr/>
          </p:nvSpPr>
          <p:spPr>
            <a:xfrm>
              <a:off x="9324" y="3622"/>
              <a:ext cx="928" cy="483"/>
            </a:xfrm>
            <a:prstGeom prst="rect">
              <a:avLst/>
            </a:prstGeom>
            <a:noFill/>
          </p:spPr>
          <p:txBody>
            <a:bodyPr wrap="square" rtlCol="0">
              <a:spAutoFit/>
            </a:bodyPr>
            <a:p>
              <a:r>
                <a:rPr lang="zh-CN" altLang="en-US" sz="1400">
                  <a:latin typeface="思源黑体 CN" charset="0"/>
                  <a:ea typeface="思源黑体 CN" charset="0"/>
                  <a:cs typeface="思源黑体 CN" charset="0"/>
                </a:rPr>
                <a:t>农民</a:t>
              </a:r>
              <a:endParaRPr lang="zh-CN" altLang="en-US" sz="1400">
                <a:latin typeface="思源黑体 CN" charset="0"/>
                <a:ea typeface="思源黑体 CN" charset="0"/>
                <a:cs typeface="思源黑体 CN" charset="0"/>
              </a:endParaRPr>
            </a:p>
          </p:txBody>
        </p:sp>
      </p:grpSp>
      <p:grpSp>
        <p:nvGrpSpPr>
          <p:cNvPr id="145" name="组合 144"/>
          <p:cNvGrpSpPr/>
          <p:nvPr/>
        </p:nvGrpSpPr>
        <p:grpSpPr>
          <a:xfrm>
            <a:off x="4657090" y="6052185"/>
            <a:ext cx="701675" cy="306705"/>
            <a:chOff x="9148" y="3622"/>
            <a:chExt cx="1105" cy="483"/>
          </a:xfrm>
        </p:grpSpPr>
        <p:sp>
          <p:nvSpPr>
            <p:cNvPr id="146" name="椭圆 145"/>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7" name="文本框 146"/>
            <p:cNvSpPr txBox="1"/>
            <p:nvPr/>
          </p:nvSpPr>
          <p:spPr>
            <a:xfrm>
              <a:off x="9324" y="3622"/>
              <a:ext cx="929" cy="483"/>
            </a:xfrm>
            <a:prstGeom prst="rect">
              <a:avLst/>
            </a:prstGeom>
            <a:noFill/>
          </p:spPr>
          <p:txBody>
            <a:bodyPr wrap="square" rtlCol="0">
              <a:spAutoFit/>
            </a:bodyPr>
            <a:p>
              <a:r>
                <a:rPr lang="zh-CN" altLang="en-US" sz="1400">
                  <a:latin typeface="思源黑体 CN" charset="0"/>
                  <a:ea typeface="思源黑体 CN" charset="0"/>
                  <a:cs typeface="思源黑体 CN" charset="0"/>
                </a:rPr>
                <a:t>学生</a:t>
              </a:r>
              <a:endParaRPr lang="zh-CN" altLang="en-US" sz="1400">
                <a:latin typeface="思源黑体 CN" charset="0"/>
                <a:ea typeface="思源黑体 CN" charset="0"/>
                <a:cs typeface="思源黑体 CN" charset="0"/>
              </a:endParaRPr>
            </a:p>
          </p:txBody>
        </p:sp>
      </p:grpSp>
      <p:grpSp>
        <p:nvGrpSpPr>
          <p:cNvPr id="149" name="组合 148"/>
          <p:cNvGrpSpPr/>
          <p:nvPr/>
        </p:nvGrpSpPr>
        <p:grpSpPr>
          <a:xfrm>
            <a:off x="5767070" y="5652770"/>
            <a:ext cx="701040" cy="306705"/>
            <a:chOff x="9148" y="3622"/>
            <a:chExt cx="1104" cy="483"/>
          </a:xfrm>
        </p:grpSpPr>
        <p:sp>
          <p:nvSpPr>
            <p:cNvPr id="150" name="椭圆 149"/>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1" name="文本框 150"/>
            <p:cNvSpPr txBox="1"/>
            <p:nvPr/>
          </p:nvSpPr>
          <p:spPr>
            <a:xfrm>
              <a:off x="9324" y="3622"/>
              <a:ext cx="928" cy="483"/>
            </a:xfrm>
            <a:prstGeom prst="rect">
              <a:avLst/>
            </a:prstGeom>
            <a:noFill/>
          </p:spPr>
          <p:txBody>
            <a:bodyPr wrap="square" rtlCol="0">
              <a:spAutoFit/>
            </a:bodyPr>
            <a:p>
              <a:r>
                <a:rPr lang="zh-CN" altLang="en-US" sz="1400">
                  <a:latin typeface="思源黑体 CN" charset="0"/>
                  <a:ea typeface="思源黑体 CN" charset="0"/>
                  <a:cs typeface="思源黑体 CN" charset="0"/>
                </a:rPr>
                <a:t>退休</a:t>
              </a:r>
              <a:endParaRPr lang="zh-CN" altLang="en-US" sz="1400">
                <a:latin typeface="思源黑体 CN" charset="0"/>
                <a:ea typeface="思源黑体 CN" charset="0"/>
                <a:cs typeface="思源黑体 CN" charset="0"/>
              </a:endParaRPr>
            </a:p>
          </p:txBody>
        </p:sp>
      </p:grpSp>
      <p:grpSp>
        <p:nvGrpSpPr>
          <p:cNvPr id="152" name="组合 151"/>
          <p:cNvGrpSpPr/>
          <p:nvPr/>
        </p:nvGrpSpPr>
        <p:grpSpPr>
          <a:xfrm>
            <a:off x="5767070" y="6065520"/>
            <a:ext cx="701040" cy="306705"/>
            <a:chOff x="9148" y="3622"/>
            <a:chExt cx="1104" cy="483"/>
          </a:xfrm>
        </p:grpSpPr>
        <p:sp>
          <p:nvSpPr>
            <p:cNvPr id="153" name="椭圆 152"/>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4" name="文本框 153"/>
            <p:cNvSpPr txBox="1"/>
            <p:nvPr/>
          </p:nvSpPr>
          <p:spPr>
            <a:xfrm>
              <a:off x="9324" y="3622"/>
              <a:ext cx="928" cy="483"/>
            </a:xfrm>
            <a:prstGeom prst="rect">
              <a:avLst/>
            </a:prstGeom>
            <a:noFill/>
          </p:spPr>
          <p:txBody>
            <a:bodyPr wrap="square" rtlCol="0">
              <a:spAutoFit/>
            </a:bodyPr>
            <a:p>
              <a:r>
                <a:rPr lang="zh-CN" altLang="en-US" sz="1400">
                  <a:latin typeface="思源黑体 CN" charset="0"/>
                  <a:ea typeface="思源黑体 CN" charset="0"/>
                  <a:cs typeface="思源黑体 CN" charset="0"/>
                </a:rPr>
                <a:t>退休</a:t>
              </a:r>
              <a:endParaRPr lang="zh-CN" altLang="en-US" sz="1400">
                <a:latin typeface="思源黑体 CN" charset="0"/>
                <a:ea typeface="思源黑体 CN" charset="0"/>
                <a:cs typeface="思源黑体 CN" charset="0"/>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9" name="图片 48" descr="未标题-2"/>
          <p:cNvPicPr>
            <a:picLocks noChangeAspect="1"/>
          </p:cNvPicPr>
          <p:nvPr>
            <p:custDataLst>
              <p:tags r:id="rId6"/>
            </p:custDataLst>
          </p:nvPr>
        </p:nvPicPr>
        <p:blipFill>
          <a:blip r:embed="rId7"/>
          <a:stretch>
            <a:fillRect/>
          </a:stretch>
        </p:blipFill>
        <p:spPr>
          <a:xfrm>
            <a:off x="9169" y="6372393"/>
            <a:ext cx="478653" cy="485798"/>
          </a:xfrm>
          <a:prstGeom prst="rect">
            <a:avLst/>
          </a:prstGeom>
        </p:spPr>
      </p:pic>
      <p:sp>
        <p:nvSpPr>
          <p:cNvPr id="52" name="文本框 51"/>
          <p:cNvSpPr txBox="1"/>
          <p:nvPr>
            <p:custDataLst>
              <p:tags r:id="rId8"/>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9"/>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0"/>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cxnSp>
        <p:nvCxnSpPr>
          <p:cNvPr id="5" name="直接连接符 4"/>
          <p:cNvCxnSpPr/>
          <p:nvPr/>
        </p:nvCxnSpPr>
        <p:spPr>
          <a:xfrm>
            <a:off x="4331335" y="574040"/>
            <a:ext cx="0" cy="5892800"/>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84" name="文本框 83"/>
          <p:cNvSpPr txBox="1"/>
          <p:nvPr>
            <p:custDataLst>
              <p:tags r:id="rId11"/>
            </p:custDataLst>
          </p:nvPr>
        </p:nvSpPr>
        <p:spPr>
          <a:xfrm>
            <a:off x="4528820" y="970280"/>
            <a:ext cx="4496435" cy="299085"/>
          </a:xfrm>
          <a:prstGeom prst="rect">
            <a:avLst/>
          </a:prstGeom>
          <a:noFill/>
        </p:spPr>
        <p:txBody>
          <a:bodyPr wrap="square" rtlCol="0">
            <a:noAutofit/>
          </a:bodyPr>
          <a:p>
            <a:r>
              <a:rPr lang="en-US" sz="1400">
                <a:latin typeface="思源黑体 CN" charset="0"/>
                <a:ea typeface="思源黑体 CN" charset="0"/>
                <a:cs typeface="思源黑体 CN" charset="0"/>
              </a:rPr>
              <a:t>10</a:t>
            </a:r>
            <a:r>
              <a:rPr lang="zh-CN" altLang="en-US" sz="1400">
                <a:latin typeface="思源黑体 CN" charset="0"/>
                <a:ea typeface="思源黑体 CN" charset="0"/>
                <a:cs typeface="思源黑体 CN" charset="0"/>
              </a:rPr>
              <a:t>、如果要参加的话，您更希望参加工业旅行中哪些</a:t>
            </a:r>
            <a:endParaRPr lang="zh-CN" altLang="en-US" sz="1400">
              <a:latin typeface="思源黑体 CN" charset="0"/>
              <a:ea typeface="思源黑体 CN" charset="0"/>
              <a:cs typeface="思源黑体 CN" charset="0"/>
            </a:endParaRPr>
          </a:p>
        </p:txBody>
      </p:sp>
      <p:sp>
        <p:nvSpPr>
          <p:cNvPr id="3" name="文本框 2"/>
          <p:cNvSpPr txBox="1"/>
          <p:nvPr>
            <p:custDataLst>
              <p:tags r:id="rId12"/>
            </p:custDataLst>
          </p:nvPr>
        </p:nvSpPr>
        <p:spPr>
          <a:xfrm>
            <a:off x="247015" y="970280"/>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5</a:t>
            </a:r>
            <a:r>
              <a:rPr lang="zh-CN" altLang="en-US" sz="1400">
                <a:latin typeface="思源黑体 CN" charset="0"/>
                <a:ea typeface="思源黑体 CN" charset="0"/>
                <a:cs typeface="思源黑体 CN" charset="0"/>
              </a:rPr>
              <a:t>、您是否参加过工业旅游</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4" name="椭圆 3"/>
          <p:cNvSpPr/>
          <p:nvPr/>
        </p:nvSpPr>
        <p:spPr>
          <a:xfrm>
            <a:off x="375285" y="13620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87045" y="1269365"/>
            <a:ext cx="99822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经常参加</a:t>
            </a:r>
            <a:endParaRPr lang="zh-CN" altLang="en-US" sz="1400">
              <a:latin typeface="思源黑体 CN" charset="0"/>
              <a:ea typeface="思源黑体 CN" charset="0"/>
              <a:cs typeface="思源黑体 CN" charset="0"/>
            </a:endParaRPr>
          </a:p>
        </p:txBody>
      </p:sp>
      <p:sp>
        <p:nvSpPr>
          <p:cNvPr id="7" name="椭圆 6"/>
          <p:cNvSpPr/>
          <p:nvPr/>
        </p:nvSpPr>
        <p:spPr>
          <a:xfrm>
            <a:off x="1373505" y="13620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485265" y="1269365"/>
            <a:ext cx="8496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参加过</a:t>
            </a:r>
            <a:endParaRPr lang="zh-CN" altLang="en-US" sz="1400">
              <a:latin typeface="思源黑体 CN" charset="0"/>
              <a:ea typeface="思源黑体 CN" charset="0"/>
              <a:cs typeface="思源黑体 CN" charset="0"/>
            </a:endParaRPr>
          </a:p>
        </p:txBody>
      </p:sp>
      <p:sp>
        <p:nvSpPr>
          <p:cNvPr id="10" name="椭圆 9"/>
          <p:cNvSpPr/>
          <p:nvPr/>
        </p:nvSpPr>
        <p:spPr>
          <a:xfrm>
            <a:off x="2294890" y="13620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406650" y="1269365"/>
            <a:ext cx="124650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没参加过</a:t>
            </a:r>
            <a:endParaRPr lang="zh-CN" altLang="en-US" sz="1400">
              <a:latin typeface="思源黑体 CN" charset="0"/>
              <a:ea typeface="思源黑体 CN" charset="0"/>
              <a:cs typeface="思源黑体 CN" charset="0"/>
            </a:endParaRPr>
          </a:p>
        </p:txBody>
      </p:sp>
      <p:sp>
        <p:nvSpPr>
          <p:cNvPr id="12" name="文本框 11"/>
          <p:cNvSpPr txBox="1"/>
          <p:nvPr>
            <p:custDataLst>
              <p:tags r:id="rId13"/>
            </p:custDataLst>
          </p:nvPr>
        </p:nvSpPr>
        <p:spPr>
          <a:xfrm>
            <a:off x="247015" y="1651635"/>
            <a:ext cx="3524250" cy="299085"/>
          </a:xfrm>
          <a:prstGeom prst="rect">
            <a:avLst/>
          </a:prstGeom>
          <a:noFill/>
        </p:spPr>
        <p:txBody>
          <a:bodyPr wrap="square" rtlCol="0">
            <a:noAutofit/>
          </a:bodyPr>
          <a:p>
            <a:r>
              <a:rPr lang="en-US" sz="1400">
                <a:latin typeface="思源黑体 CN" charset="0"/>
                <a:ea typeface="思源黑体 CN" charset="0"/>
                <a:cs typeface="思源黑体 CN" charset="0"/>
              </a:rPr>
              <a:t>6</a:t>
            </a:r>
            <a:r>
              <a:rPr lang="zh-CN" altLang="en-US" sz="1400">
                <a:latin typeface="思源黑体 CN" charset="0"/>
                <a:ea typeface="思源黑体 CN" charset="0"/>
                <a:cs typeface="思源黑体 CN" charset="0"/>
              </a:rPr>
              <a:t>、您没有参加过工业旅行的原因包含哪些</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31" name="文本框 30"/>
          <p:cNvSpPr txBox="1"/>
          <p:nvPr>
            <p:custDataLst>
              <p:tags r:id="rId14"/>
            </p:custDataLst>
          </p:nvPr>
        </p:nvSpPr>
        <p:spPr>
          <a:xfrm>
            <a:off x="247015" y="2880995"/>
            <a:ext cx="2346960" cy="299085"/>
          </a:xfrm>
          <a:prstGeom prst="rect">
            <a:avLst/>
          </a:prstGeom>
          <a:noFill/>
        </p:spPr>
        <p:txBody>
          <a:bodyPr wrap="square" rtlCol="0">
            <a:noAutofit/>
          </a:bodyPr>
          <a:p>
            <a:r>
              <a:rPr lang="en-US" sz="1400">
                <a:latin typeface="思源黑体 CN" charset="0"/>
                <a:ea typeface="思源黑体 CN" charset="0"/>
                <a:cs typeface="思源黑体 CN" charset="0"/>
              </a:rPr>
              <a:t>7</a:t>
            </a:r>
            <a:r>
              <a:rPr lang="zh-CN" altLang="en-US" sz="1400">
                <a:latin typeface="思源黑体 CN" charset="0"/>
                <a:ea typeface="思源黑体 CN" charset="0"/>
                <a:cs typeface="思源黑体 CN" charset="0"/>
              </a:rPr>
              <a:t>、您参加工业旅游的目的</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50" name="文本框 49"/>
          <p:cNvSpPr txBox="1"/>
          <p:nvPr>
            <p:custDataLst>
              <p:tags r:id="rId15"/>
            </p:custDataLst>
          </p:nvPr>
        </p:nvSpPr>
        <p:spPr>
          <a:xfrm>
            <a:off x="247015" y="4157345"/>
            <a:ext cx="3975735" cy="299085"/>
          </a:xfrm>
          <a:prstGeom prst="rect">
            <a:avLst/>
          </a:prstGeom>
          <a:noFill/>
        </p:spPr>
        <p:txBody>
          <a:bodyPr wrap="square" rtlCol="0">
            <a:noAutofit/>
          </a:bodyPr>
          <a:p>
            <a:r>
              <a:rPr lang="en-US" sz="1400">
                <a:latin typeface="思源黑体 CN" charset="0"/>
                <a:ea typeface="思源黑体 CN" charset="0"/>
                <a:cs typeface="思源黑体 CN" charset="0"/>
              </a:rPr>
              <a:t>8</a:t>
            </a:r>
            <a:r>
              <a:rPr lang="zh-CN" altLang="en-US" sz="1400">
                <a:latin typeface="思源黑体 CN" charset="0"/>
                <a:ea typeface="思源黑体 CN" charset="0"/>
                <a:cs typeface="思源黑体 CN" charset="0"/>
              </a:rPr>
              <a:t>、如果您的家乡在发展工业旅游，您的态度是</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51" name="椭圆 50"/>
          <p:cNvSpPr/>
          <p:nvPr/>
        </p:nvSpPr>
        <p:spPr>
          <a:xfrm>
            <a:off x="375285" y="46151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文本框 52"/>
          <p:cNvSpPr txBox="1"/>
          <p:nvPr/>
        </p:nvSpPr>
        <p:spPr>
          <a:xfrm>
            <a:off x="487045" y="4522470"/>
            <a:ext cx="267906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完全没兴趣</a:t>
            </a:r>
            <a:endParaRPr lang="zh-CN" altLang="en-US" sz="1400">
              <a:latin typeface="思源黑体 CN" charset="0"/>
              <a:ea typeface="思源黑体 CN" charset="0"/>
              <a:cs typeface="思源黑体 CN" charset="0"/>
            </a:endParaRPr>
          </a:p>
        </p:txBody>
      </p:sp>
      <p:sp>
        <p:nvSpPr>
          <p:cNvPr id="54" name="椭圆 53"/>
          <p:cNvSpPr/>
          <p:nvPr/>
        </p:nvSpPr>
        <p:spPr>
          <a:xfrm>
            <a:off x="375285" y="496824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文本框 54"/>
          <p:cNvSpPr txBox="1"/>
          <p:nvPr/>
        </p:nvSpPr>
        <p:spPr>
          <a:xfrm>
            <a:off x="487045" y="4875530"/>
            <a:ext cx="236982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有点兴趣</a:t>
            </a:r>
            <a:endParaRPr lang="zh-CN" altLang="en-US" sz="1400">
              <a:latin typeface="思源黑体 CN" charset="0"/>
              <a:ea typeface="思源黑体 CN" charset="0"/>
              <a:cs typeface="思源黑体 CN" charset="0"/>
            </a:endParaRPr>
          </a:p>
        </p:txBody>
      </p:sp>
      <p:grpSp>
        <p:nvGrpSpPr>
          <p:cNvPr id="57" name="组合 56"/>
          <p:cNvGrpSpPr/>
          <p:nvPr/>
        </p:nvGrpSpPr>
        <p:grpSpPr>
          <a:xfrm>
            <a:off x="375285" y="5274945"/>
            <a:ext cx="1329690" cy="306705"/>
            <a:chOff x="9148" y="3622"/>
            <a:chExt cx="2094" cy="483"/>
          </a:xfrm>
        </p:grpSpPr>
        <p:sp>
          <p:nvSpPr>
            <p:cNvPr id="58" name="椭圆 57"/>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文本框 58"/>
            <p:cNvSpPr txBox="1"/>
            <p:nvPr/>
          </p:nvSpPr>
          <p:spPr>
            <a:xfrm>
              <a:off x="9324" y="3622"/>
              <a:ext cx="1918" cy="483"/>
            </a:xfrm>
            <a:prstGeom prst="rect">
              <a:avLst/>
            </a:prstGeom>
            <a:noFill/>
          </p:spPr>
          <p:txBody>
            <a:bodyPr wrap="square" rtlCol="0">
              <a:spAutoFit/>
            </a:bodyPr>
            <a:p>
              <a:r>
                <a:rPr lang="zh-CN" altLang="en-US" sz="1400">
                  <a:latin typeface="思源黑体 CN" charset="0"/>
                  <a:ea typeface="思源黑体 CN" charset="0"/>
                  <a:cs typeface="思源黑体 CN" charset="0"/>
                </a:rPr>
                <a:t>很有兴趣</a:t>
              </a:r>
              <a:endParaRPr lang="zh-CN" altLang="en-US" sz="1400">
                <a:latin typeface="思源黑体 CN" charset="0"/>
                <a:ea typeface="思源黑体 CN" charset="0"/>
                <a:cs typeface="思源黑体 CN" charset="0"/>
              </a:endParaRPr>
            </a:p>
          </p:txBody>
        </p:sp>
      </p:grpSp>
      <p:sp>
        <p:nvSpPr>
          <p:cNvPr id="80" name="椭圆 79"/>
          <p:cNvSpPr/>
          <p:nvPr/>
        </p:nvSpPr>
        <p:spPr>
          <a:xfrm>
            <a:off x="375285" y="20859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文本框 80"/>
          <p:cNvSpPr txBox="1"/>
          <p:nvPr/>
        </p:nvSpPr>
        <p:spPr>
          <a:xfrm>
            <a:off x="487045" y="199326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没有足够的吸引力</a:t>
            </a:r>
            <a:endParaRPr lang="zh-CN" altLang="en-US" sz="1400">
              <a:latin typeface="思源黑体 CN" charset="0"/>
              <a:ea typeface="思源黑体 CN" charset="0"/>
              <a:cs typeface="思源黑体 CN" charset="0"/>
            </a:endParaRPr>
          </a:p>
        </p:txBody>
      </p:sp>
      <p:sp>
        <p:nvSpPr>
          <p:cNvPr id="82" name="椭圆 81"/>
          <p:cNvSpPr/>
          <p:nvPr/>
        </p:nvSpPr>
        <p:spPr>
          <a:xfrm>
            <a:off x="2122170" y="20859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文本框 82"/>
          <p:cNvSpPr txBox="1"/>
          <p:nvPr/>
        </p:nvSpPr>
        <p:spPr>
          <a:xfrm>
            <a:off x="2233930" y="1993265"/>
            <a:ext cx="154876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没有足够的了解</a:t>
            </a:r>
            <a:endParaRPr lang="zh-CN" altLang="en-US" sz="1400">
              <a:latin typeface="思源黑体 CN" charset="0"/>
              <a:ea typeface="思源黑体 CN" charset="0"/>
              <a:cs typeface="思源黑体 CN" charset="0"/>
            </a:endParaRPr>
          </a:p>
        </p:txBody>
      </p:sp>
      <p:sp>
        <p:nvSpPr>
          <p:cNvPr id="85" name="椭圆 84"/>
          <p:cNvSpPr/>
          <p:nvPr/>
        </p:nvSpPr>
        <p:spPr>
          <a:xfrm>
            <a:off x="375920" y="23926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6" name="文本框 95"/>
          <p:cNvSpPr txBox="1"/>
          <p:nvPr/>
        </p:nvSpPr>
        <p:spPr>
          <a:xfrm>
            <a:off x="487045" y="2303780"/>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没有足够的时间</a:t>
            </a:r>
            <a:endParaRPr lang="zh-CN" altLang="en-US" sz="1400">
              <a:latin typeface="思源黑体 CN" charset="0"/>
              <a:ea typeface="思源黑体 CN" charset="0"/>
              <a:cs typeface="思源黑体 CN" charset="0"/>
            </a:endParaRPr>
          </a:p>
        </p:txBody>
      </p:sp>
      <p:sp>
        <p:nvSpPr>
          <p:cNvPr id="97" name="椭圆 96"/>
          <p:cNvSpPr/>
          <p:nvPr/>
        </p:nvSpPr>
        <p:spPr>
          <a:xfrm>
            <a:off x="2122805" y="23926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8" name="文本框 97"/>
          <p:cNvSpPr txBox="1"/>
          <p:nvPr/>
        </p:nvSpPr>
        <p:spPr>
          <a:xfrm>
            <a:off x="2233930" y="2303780"/>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没有足够的预算</a:t>
            </a:r>
            <a:endParaRPr lang="zh-CN" altLang="en-US" sz="1400">
              <a:latin typeface="思源黑体 CN" charset="0"/>
              <a:ea typeface="思源黑体 CN" charset="0"/>
              <a:cs typeface="思源黑体 CN" charset="0"/>
            </a:endParaRPr>
          </a:p>
        </p:txBody>
      </p:sp>
      <p:sp>
        <p:nvSpPr>
          <p:cNvPr id="99" name="椭圆 98"/>
          <p:cNvSpPr/>
          <p:nvPr/>
        </p:nvSpPr>
        <p:spPr>
          <a:xfrm>
            <a:off x="375920" y="269176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487045" y="260286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sp>
        <p:nvSpPr>
          <p:cNvPr id="101" name="椭圆 100"/>
          <p:cNvSpPr/>
          <p:nvPr/>
        </p:nvSpPr>
        <p:spPr>
          <a:xfrm>
            <a:off x="375285" y="326961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 name="文本框 101"/>
          <p:cNvSpPr txBox="1"/>
          <p:nvPr/>
        </p:nvSpPr>
        <p:spPr>
          <a:xfrm>
            <a:off x="487045" y="317690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家庭度假</a:t>
            </a:r>
            <a:endParaRPr lang="zh-CN" altLang="en-US" sz="1400">
              <a:latin typeface="思源黑体 CN" charset="0"/>
              <a:ea typeface="思源黑体 CN" charset="0"/>
              <a:cs typeface="思源黑体 CN" charset="0"/>
            </a:endParaRPr>
          </a:p>
        </p:txBody>
      </p:sp>
      <p:sp>
        <p:nvSpPr>
          <p:cNvPr id="103" name="椭圆 102"/>
          <p:cNvSpPr/>
          <p:nvPr/>
        </p:nvSpPr>
        <p:spPr>
          <a:xfrm>
            <a:off x="1812290" y="328231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 name="文本框 103"/>
          <p:cNvSpPr txBox="1"/>
          <p:nvPr/>
        </p:nvSpPr>
        <p:spPr>
          <a:xfrm>
            <a:off x="1924050" y="3189605"/>
            <a:ext cx="154876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观光游览</a:t>
            </a:r>
            <a:endParaRPr lang="zh-CN" altLang="en-US" sz="1400">
              <a:latin typeface="思源黑体 CN" charset="0"/>
              <a:ea typeface="思源黑体 CN" charset="0"/>
              <a:cs typeface="思源黑体 CN" charset="0"/>
            </a:endParaRPr>
          </a:p>
        </p:txBody>
      </p:sp>
      <p:sp>
        <p:nvSpPr>
          <p:cNvPr id="105" name="椭圆 104"/>
          <p:cNvSpPr/>
          <p:nvPr/>
        </p:nvSpPr>
        <p:spPr>
          <a:xfrm>
            <a:off x="375920" y="35763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8" name="文本框 117"/>
          <p:cNvSpPr txBox="1"/>
          <p:nvPr/>
        </p:nvSpPr>
        <p:spPr>
          <a:xfrm>
            <a:off x="487045" y="3487420"/>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公务科研调查</a:t>
            </a:r>
            <a:endParaRPr lang="zh-CN" altLang="en-US" sz="1400">
              <a:latin typeface="思源黑体 CN" charset="0"/>
              <a:ea typeface="思源黑体 CN" charset="0"/>
              <a:cs typeface="思源黑体 CN" charset="0"/>
            </a:endParaRPr>
          </a:p>
        </p:txBody>
      </p:sp>
      <p:sp>
        <p:nvSpPr>
          <p:cNvPr id="119" name="椭圆 118"/>
          <p:cNvSpPr/>
          <p:nvPr/>
        </p:nvSpPr>
        <p:spPr>
          <a:xfrm>
            <a:off x="1792605" y="3618230"/>
            <a:ext cx="131445"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0" name="文本框 119"/>
          <p:cNvSpPr txBox="1"/>
          <p:nvPr/>
        </p:nvSpPr>
        <p:spPr>
          <a:xfrm>
            <a:off x="1903730" y="3529330"/>
            <a:ext cx="2319020" cy="306705"/>
          </a:xfrm>
          <a:prstGeom prst="rect">
            <a:avLst/>
          </a:prstGeom>
          <a:noFill/>
        </p:spPr>
        <p:txBody>
          <a:bodyPr wrap="square" rtlCol="0">
            <a:spAutoFit/>
          </a:bodyPr>
          <a:p>
            <a:r>
              <a:rPr lang="zh-CN" altLang="en-US" sz="1400">
                <a:latin typeface="思源黑体 CN" charset="0"/>
                <a:ea typeface="思源黑体 CN" charset="0"/>
                <a:cs typeface="思源黑体 CN" charset="0"/>
                <a:sym typeface="+mn-ea"/>
              </a:rPr>
              <a:t>学校或单位组织的教育活动</a:t>
            </a:r>
            <a:endParaRPr lang="zh-CN" altLang="en-US" sz="1400">
              <a:latin typeface="思源黑体 CN" charset="0"/>
              <a:ea typeface="思源黑体 CN" charset="0"/>
              <a:cs typeface="思源黑体 CN" charset="0"/>
            </a:endParaRPr>
          </a:p>
        </p:txBody>
      </p:sp>
      <p:sp>
        <p:nvSpPr>
          <p:cNvPr id="121" name="椭圆 120"/>
          <p:cNvSpPr/>
          <p:nvPr/>
        </p:nvSpPr>
        <p:spPr>
          <a:xfrm>
            <a:off x="375920" y="38754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3" name="椭圆 122"/>
          <p:cNvSpPr/>
          <p:nvPr/>
        </p:nvSpPr>
        <p:spPr>
          <a:xfrm>
            <a:off x="1812290" y="38754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文本框 123"/>
          <p:cNvSpPr txBox="1"/>
          <p:nvPr/>
        </p:nvSpPr>
        <p:spPr>
          <a:xfrm>
            <a:off x="1923415" y="378650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sp>
        <p:nvSpPr>
          <p:cNvPr id="125" name="文本框 124"/>
          <p:cNvSpPr txBox="1"/>
          <p:nvPr/>
        </p:nvSpPr>
        <p:spPr>
          <a:xfrm>
            <a:off x="487680" y="378650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购物</a:t>
            </a:r>
            <a:endParaRPr lang="zh-CN" altLang="en-US" sz="1400">
              <a:latin typeface="思源黑体 CN" charset="0"/>
              <a:ea typeface="思源黑体 CN" charset="0"/>
              <a:cs typeface="思源黑体 CN" charset="0"/>
            </a:endParaRPr>
          </a:p>
        </p:txBody>
      </p:sp>
      <p:sp>
        <p:nvSpPr>
          <p:cNvPr id="126" name="文本框 125"/>
          <p:cNvSpPr txBox="1"/>
          <p:nvPr>
            <p:custDataLst>
              <p:tags r:id="rId16"/>
            </p:custDataLst>
          </p:nvPr>
        </p:nvSpPr>
        <p:spPr>
          <a:xfrm>
            <a:off x="247015" y="5591810"/>
            <a:ext cx="3975735" cy="299085"/>
          </a:xfrm>
          <a:prstGeom prst="rect">
            <a:avLst/>
          </a:prstGeom>
          <a:noFill/>
        </p:spPr>
        <p:txBody>
          <a:bodyPr wrap="square" rtlCol="0">
            <a:noAutofit/>
          </a:bodyPr>
          <a:p>
            <a:r>
              <a:rPr lang="en-US" sz="1400">
                <a:latin typeface="思源黑体 CN" charset="0"/>
                <a:ea typeface="思源黑体 CN" charset="0"/>
                <a:cs typeface="思源黑体 CN" charset="0"/>
              </a:rPr>
              <a:t>9</a:t>
            </a:r>
            <a:r>
              <a:rPr lang="zh-CN" altLang="en-US" sz="1400">
                <a:latin typeface="思源黑体 CN" charset="0"/>
                <a:ea typeface="思源黑体 CN" charset="0"/>
                <a:cs typeface="思源黑体 CN" charset="0"/>
              </a:rPr>
              <a:t>在工业旅游中，您最感兴趣的因素有哪些</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127" name="椭圆 126"/>
          <p:cNvSpPr/>
          <p:nvPr/>
        </p:nvSpPr>
        <p:spPr>
          <a:xfrm>
            <a:off x="375285" y="59836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文本框 130"/>
          <p:cNvSpPr txBox="1"/>
          <p:nvPr/>
        </p:nvSpPr>
        <p:spPr>
          <a:xfrm>
            <a:off x="487045" y="5890895"/>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娱乐性</a:t>
            </a:r>
            <a:endParaRPr lang="zh-CN" altLang="en-US" sz="1400">
              <a:latin typeface="思源黑体 CN" charset="0"/>
              <a:ea typeface="思源黑体 CN" charset="0"/>
              <a:cs typeface="思源黑体 CN" charset="0"/>
            </a:endParaRPr>
          </a:p>
        </p:txBody>
      </p:sp>
      <p:sp>
        <p:nvSpPr>
          <p:cNvPr id="132" name="椭圆 131"/>
          <p:cNvSpPr/>
          <p:nvPr/>
        </p:nvSpPr>
        <p:spPr>
          <a:xfrm>
            <a:off x="1527175" y="59836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 name="文本框 132"/>
          <p:cNvSpPr txBox="1"/>
          <p:nvPr/>
        </p:nvSpPr>
        <p:spPr>
          <a:xfrm>
            <a:off x="1638935" y="5890895"/>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知识性</a:t>
            </a:r>
            <a:endParaRPr lang="zh-CN" altLang="en-US" sz="1400">
              <a:latin typeface="思源黑体 CN" charset="0"/>
              <a:ea typeface="思源黑体 CN" charset="0"/>
              <a:cs typeface="思源黑体 CN" charset="0"/>
            </a:endParaRPr>
          </a:p>
        </p:txBody>
      </p:sp>
      <p:sp>
        <p:nvSpPr>
          <p:cNvPr id="148" name="椭圆 147"/>
          <p:cNvSpPr/>
          <p:nvPr/>
        </p:nvSpPr>
        <p:spPr>
          <a:xfrm>
            <a:off x="2482215" y="59836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5" name="文本框 154"/>
          <p:cNvSpPr txBox="1"/>
          <p:nvPr/>
        </p:nvSpPr>
        <p:spPr>
          <a:xfrm>
            <a:off x="2593975" y="5890895"/>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舒适性</a:t>
            </a:r>
            <a:endParaRPr lang="zh-CN" altLang="en-US" sz="1400">
              <a:latin typeface="思源黑体 CN" charset="0"/>
              <a:ea typeface="思源黑体 CN" charset="0"/>
              <a:cs typeface="思源黑体 CN" charset="0"/>
            </a:endParaRPr>
          </a:p>
        </p:txBody>
      </p:sp>
      <p:sp>
        <p:nvSpPr>
          <p:cNvPr id="156" name="椭圆 155"/>
          <p:cNvSpPr/>
          <p:nvPr/>
        </p:nvSpPr>
        <p:spPr>
          <a:xfrm>
            <a:off x="375285" y="633666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7" name="文本框 156"/>
          <p:cNvSpPr txBox="1"/>
          <p:nvPr/>
        </p:nvSpPr>
        <p:spPr>
          <a:xfrm>
            <a:off x="487045" y="6243955"/>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美观性</a:t>
            </a:r>
            <a:endParaRPr lang="zh-CN" altLang="en-US" sz="1400">
              <a:latin typeface="思源黑体 CN" charset="0"/>
              <a:ea typeface="思源黑体 CN" charset="0"/>
              <a:cs typeface="思源黑体 CN" charset="0"/>
            </a:endParaRPr>
          </a:p>
        </p:txBody>
      </p:sp>
      <p:grpSp>
        <p:nvGrpSpPr>
          <p:cNvPr id="158" name="组合 157"/>
          <p:cNvGrpSpPr/>
          <p:nvPr/>
        </p:nvGrpSpPr>
        <p:grpSpPr>
          <a:xfrm>
            <a:off x="1527175" y="6240145"/>
            <a:ext cx="1170940" cy="306705"/>
            <a:chOff x="9148" y="3622"/>
            <a:chExt cx="1844" cy="483"/>
          </a:xfrm>
        </p:grpSpPr>
        <p:sp>
          <p:nvSpPr>
            <p:cNvPr id="159" name="椭圆 158"/>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文本框 159"/>
            <p:cNvSpPr txBox="1"/>
            <p:nvPr/>
          </p:nvSpPr>
          <p:spPr>
            <a:xfrm>
              <a:off x="9324" y="3622"/>
              <a:ext cx="1668" cy="483"/>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grpSp>
      <p:sp>
        <p:nvSpPr>
          <p:cNvPr id="163" name="椭圆 162"/>
          <p:cNvSpPr/>
          <p:nvPr/>
        </p:nvSpPr>
        <p:spPr>
          <a:xfrm>
            <a:off x="4805045" y="13639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4" name="文本框 163"/>
          <p:cNvSpPr txBox="1"/>
          <p:nvPr/>
        </p:nvSpPr>
        <p:spPr>
          <a:xfrm>
            <a:off x="4921885" y="1275080"/>
            <a:ext cx="380301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体验互动（如在车辆厂体验火车头的组装过程）</a:t>
            </a:r>
            <a:endParaRPr lang="zh-CN" altLang="en-US" sz="1400">
              <a:latin typeface="思源黑体 CN" charset="0"/>
              <a:ea typeface="思源黑体 CN" charset="0"/>
              <a:cs typeface="思源黑体 CN" charset="0"/>
            </a:endParaRPr>
          </a:p>
        </p:txBody>
      </p:sp>
      <p:sp>
        <p:nvSpPr>
          <p:cNvPr id="167" name="椭圆 166"/>
          <p:cNvSpPr/>
          <p:nvPr/>
        </p:nvSpPr>
        <p:spPr>
          <a:xfrm>
            <a:off x="4805680" y="167068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文本框 167"/>
          <p:cNvSpPr txBox="1"/>
          <p:nvPr/>
        </p:nvSpPr>
        <p:spPr>
          <a:xfrm>
            <a:off x="4916805" y="1581785"/>
            <a:ext cx="285623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文化教育（如某种工业博物馆）</a:t>
            </a:r>
            <a:endParaRPr lang="zh-CN" altLang="en-US" sz="1400">
              <a:latin typeface="思源黑体 CN" charset="0"/>
              <a:ea typeface="思源黑体 CN" charset="0"/>
              <a:cs typeface="思源黑体 CN" charset="0"/>
            </a:endParaRPr>
          </a:p>
        </p:txBody>
      </p:sp>
      <p:sp>
        <p:nvSpPr>
          <p:cNvPr id="171" name="椭圆 170"/>
          <p:cNvSpPr/>
          <p:nvPr/>
        </p:nvSpPr>
        <p:spPr>
          <a:xfrm>
            <a:off x="4805680" y="196977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2" name="文本框 171"/>
          <p:cNvSpPr txBox="1"/>
          <p:nvPr/>
        </p:nvSpPr>
        <p:spPr>
          <a:xfrm>
            <a:off x="4916805" y="1880870"/>
            <a:ext cx="305117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休闲娱乐（如拍照打卡、购买文创）</a:t>
            </a:r>
            <a:endParaRPr lang="zh-CN" altLang="en-US" sz="1400">
              <a:latin typeface="思源黑体 CN" charset="0"/>
              <a:ea typeface="思源黑体 CN" charset="0"/>
              <a:cs typeface="思源黑体 CN" charset="0"/>
            </a:endParaRPr>
          </a:p>
        </p:txBody>
      </p:sp>
      <p:sp>
        <p:nvSpPr>
          <p:cNvPr id="173" name="椭圆 172"/>
          <p:cNvSpPr/>
          <p:nvPr/>
        </p:nvSpPr>
        <p:spPr>
          <a:xfrm>
            <a:off x="4805680" y="229425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 name="文本框 173"/>
          <p:cNvSpPr txBox="1"/>
          <p:nvPr/>
        </p:nvSpPr>
        <p:spPr>
          <a:xfrm>
            <a:off x="4916805" y="2187575"/>
            <a:ext cx="365315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观光游览（如某工厂参观、观看制作流程）</a:t>
            </a:r>
            <a:endParaRPr lang="zh-CN" altLang="en-US" sz="1400">
              <a:latin typeface="思源黑体 CN" charset="0"/>
              <a:ea typeface="思源黑体 CN" charset="0"/>
              <a:cs typeface="思源黑体 CN" charset="0"/>
            </a:endParaRPr>
          </a:p>
        </p:txBody>
      </p:sp>
      <p:sp>
        <p:nvSpPr>
          <p:cNvPr id="175" name="椭圆 174"/>
          <p:cNvSpPr/>
          <p:nvPr/>
        </p:nvSpPr>
        <p:spPr>
          <a:xfrm>
            <a:off x="4805680" y="259334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6" name="文本框 175"/>
          <p:cNvSpPr txBox="1"/>
          <p:nvPr/>
        </p:nvSpPr>
        <p:spPr>
          <a:xfrm>
            <a:off x="4921885" y="2504440"/>
            <a:ext cx="305117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sp>
        <p:nvSpPr>
          <p:cNvPr id="177" name="文本框 176"/>
          <p:cNvSpPr txBox="1"/>
          <p:nvPr>
            <p:custDataLst>
              <p:tags r:id="rId17"/>
            </p:custDataLst>
          </p:nvPr>
        </p:nvSpPr>
        <p:spPr>
          <a:xfrm>
            <a:off x="4528820" y="2811145"/>
            <a:ext cx="4496435" cy="299085"/>
          </a:xfrm>
          <a:prstGeom prst="rect">
            <a:avLst/>
          </a:prstGeom>
          <a:noFill/>
        </p:spPr>
        <p:txBody>
          <a:bodyPr wrap="square" rtlCol="0">
            <a:noAutofit/>
          </a:bodyPr>
          <a:p>
            <a:r>
              <a:rPr lang="en-US" sz="1400">
                <a:latin typeface="思源黑体 CN" charset="0"/>
                <a:ea typeface="思源黑体 CN" charset="0"/>
                <a:cs typeface="思源黑体 CN" charset="0"/>
              </a:rPr>
              <a:t>11</a:t>
            </a:r>
            <a:r>
              <a:rPr lang="zh-CN" altLang="en-US" sz="1400">
                <a:latin typeface="思源黑体 CN" charset="0"/>
                <a:ea typeface="思源黑体 CN" charset="0"/>
                <a:cs typeface="思源黑体 CN" charset="0"/>
              </a:rPr>
              <a:t>、您认为传统工业园区等是否适合经过改造并转向发展文化旅游业？</a:t>
            </a:r>
            <a:endParaRPr lang="zh-CN" altLang="en-US" sz="1400">
              <a:latin typeface="思源黑体 CN" charset="0"/>
              <a:ea typeface="思源黑体 CN" charset="0"/>
              <a:cs typeface="思源黑体 CN" charset="0"/>
            </a:endParaRPr>
          </a:p>
        </p:txBody>
      </p:sp>
      <p:sp>
        <p:nvSpPr>
          <p:cNvPr id="179" name="椭圆 178"/>
          <p:cNvSpPr/>
          <p:nvPr/>
        </p:nvSpPr>
        <p:spPr>
          <a:xfrm>
            <a:off x="4805680" y="34747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0" name="文本框 179"/>
          <p:cNvSpPr txBox="1"/>
          <p:nvPr/>
        </p:nvSpPr>
        <p:spPr>
          <a:xfrm>
            <a:off x="4916805" y="3385820"/>
            <a:ext cx="356425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适合，工业园等可以改造为工业园区</a:t>
            </a:r>
            <a:endParaRPr lang="zh-CN" altLang="en-US" sz="1400">
              <a:latin typeface="思源黑体 CN" charset="0"/>
              <a:ea typeface="思源黑体 CN" charset="0"/>
              <a:cs typeface="思源黑体 CN" charset="0"/>
            </a:endParaRPr>
          </a:p>
        </p:txBody>
      </p:sp>
      <p:sp>
        <p:nvSpPr>
          <p:cNvPr id="181" name="椭圆 180"/>
          <p:cNvSpPr/>
          <p:nvPr/>
        </p:nvSpPr>
        <p:spPr>
          <a:xfrm>
            <a:off x="4805680" y="377380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2" name="文本框 181"/>
          <p:cNvSpPr txBox="1"/>
          <p:nvPr/>
        </p:nvSpPr>
        <p:spPr>
          <a:xfrm>
            <a:off x="4916805" y="3684905"/>
            <a:ext cx="305117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不适合，工业园区应当做好产品开发</a:t>
            </a:r>
            <a:endParaRPr lang="zh-CN" altLang="en-US" sz="1400">
              <a:latin typeface="思源黑体 CN" charset="0"/>
              <a:ea typeface="思源黑体 CN" charset="0"/>
              <a:cs typeface="思源黑体 CN" charset="0"/>
            </a:endParaRPr>
          </a:p>
        </p:txBody>
      </p:sp>
      <p:sp>
        <p:nvSpPr>
          <p:cNvPr id="186" name="文本框 185"/>
          <p:cNvSpPr txBox="1"/>
          <p:nvPr>
            <p:custDataLst>
              <p:tags r:id="rId18"/>
            </p:custDataLst>
          </p:nvPr>
        </p:nvSpPr>
        <p:spPr>
          <a:xfrm>
            <a:off x="4528820" y="3991610"/>
            <a:ext cx="4496435" cy="299085"/>
          </a:xfrm>
          <a:prstGeom prst="rect">
            <a:avLst/>
          </a:prstGeom>
          <a:noFill/>
        </p:spPr>
        <p:txBody>
          <a:bodyPr wrap="square" rtlCol="0">
            <a:noAutofit/>
          </a:bodyPr>
          <a:p>
            <a:r>
              <a:rPr lang="en-US" sz="1400">
                <a:latin typeface="思源黑体 CN" charset="0"/>
                <a:ea typeface="思源黑体 CN" charset="0"/>
                <a:cs typeface="思源黑体 CN" charset="0"/>
              </a:rPr>
              <a:t>12</a:t>
            </a:r>
            <a:r>
              <a:rPr lang="zh-CN" altLang="en-US" sz="1400">
                <a:latin typeface="思源黑体 CN" charset="0"/>
                <a:ea typeface="思源黑体 CN" charset="0"/>
                <a:cs typeface="思源黑体 CN" charset="0"/>
              </a:rPr>
              <a:t>、若您参观工业遗址，您最期望看到什么？</a:t>
            </a:r>
            <a:endParaRPr lang="zh-CN" altLang="en-US" sz="1400">
              <a:latin typeface="思源黑体 CN" charset="0"/>
              <a:ea typeface="思源黑体 CN" charset="0"/>
              <a:cs typeface="思源黑体 CN" charset="0"/>
            </a:endParaRPr>
          </a:p>
        </p:txBody>
      </p:sp>
      <p:sp>
        <p:nvSpPr>
          <p:cNvPr id="192" name="椭圆 191"/>
          <p:cNvSpPr/>
          <p:nvPr>
            <p:custDataLst>
              <p:tags r:id="rId19"/>
            </p:custDataLst>
          </p:nvPr>
        </p:nvSpPr>
        <p:spPr>
          <a:xfrm>
            <a:off x="4812030" y="440118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3" name="文本框 192"/>
          <p:cNvSpPr txBox="1"/>
          <p:nvPr>
            <p:custDataLst>
              <p:tags r:id="rId20"/>
            </p:custDataLst>
          </p:nvPr>
        </p:nvSpPr>
        <p:spPr>
          <a:xfrm>
            <a:off x="4923790" y="4308475"/>
            <a:ext cx="199834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充满工厂沧桑感的建筑</a:t>
            </a:r>
            <a:endParaRPr lang="zh-CN" altLang="en-US" sz="1400">
              <a:latin typeface="思源黑体 CN" charset="0"/>
              <a:ea typeface="思源黑体 CN" charset="0"/>
              <a:cs typeface="思源黑体 CN" charset="0"/>
            </a:endParaRPr>
          </a:p>
        </p:txBody>
      </p:sp>
      <p:sp>
        <p:nvSpPr>
          <p:cNvPr id="196" name="椭圆 195"/>
          <p:cNvSpPr/>
          <p:nvPr>
            <p:custDataLst>
              <p:tags r:id="rId21"/>
            </p:custDataLst>
          </p:nvPr>
        </p:nvSpPr>
        <p:spPr>
          <a:xfrm>
            <a:off x="4812665" y="470789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7" name="文本框 196"/>
          <p:cNvSpPr txBox="1"/>
          <p:nvPr>
            <p:custDataLst>
              <p:tags r:id="rId22"/>
            </p:custDataLst>
          </p:nvPr>
        </p:nvSpPr>
        <p:spPr>
          <a:xfrm>
            <a:off x="4923790" y="4618990"/>
            <a:ext cx="213931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特色工业历史、文化展示</a:t>
            </a:r>
            <a:endParaRPr lang="zh-CN" altLang="en-US" sz="1400">
              <a:latin typeface="思源黑体 CN" charset="0"/>
              <a:ea typeface="思源黑体 CN" charset="0"/>
              <a:cs typeface="思源黑体 CN" charset="0"/>
            </a:endParaRPr>
          </a:p>
        </p:txBody>
      </p:sp>
      <p:sp>
        <p:nvSpPr>
          <p:cNvPr id="199" name="椭圆 198"/>
          <p:cNvSpPr/>
          <p:nvPr>
            <p:custDataLst>
              <p:tags r:id="rId23"/>
            </p:custDataLst>
          </p:nvPr>
        </p:nvSpPr>
        <p:spPr>
          <a:xfrm>
            <a:off x="4812665" y="50069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0" name="文本框 199"/>
          <p:cNvSpPr txBox="1"/>
          <p:nvPr>
            <p:custDataLst>
              <p:tags r:id="rId24"/>
            </p:custDataLst>
          </p:nvPr>
        </p:nvSpPr>
        <p:spPr>
          <a:xfrm>
            <a:off x="4923790" y="4925695"/>
            <a:ext cx="213931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创意工作体验坊</a:t>
            </a:r>
            <a:endParaRPr lang="zh-CN" altLang="en-US" sz="1400">
              <a:latin typeface="思源黑体 CN" charset="0"/>
              <a:ea typeface="思源黑体 CN" charset="0"/>
              <a:cs typeface="思源黑体 CN" charset="0"/>
            </a:endParaRPr>
          </a:p>
        </p:txBody>
      </p:sp>
      <p:sp>
        <p:nvSpPr>
          <p:cNvPr id="201" name="椭圆 200"/>
          <p:cNvSpPr/>
          <p:nvPr>
            <p:custDataLst>
              <p:tags r:id="rId25"/>
            </p:custDataLst>
          </p:nvPr>
        </p:nvSpPr>
        <p:spPr>
          <a:xfrm>
            <a:off x="4812030" y="536638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2" name="文本框 201"/>
          <p:cNvSpPr txBox="1"/>
          <p:nvPr>
            <p:custDataLst>
              <p:tags r:id="rId26"/>
            </p:custDataLst>
          </p:nvPr>
        </p:nvSpPr>
        <p:spPr>
          <a:xfrm>
            <a:off x="4923790" y="5273675"/>
            <a:ext cx="39973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特色玩乐设施或运动健身（如卡丁车、攀岩等）</a:t>
            </a:r>
            <a:endParaRPr lang="zh-CN" altLang="en-US" sz="1400">
              <a:latin typeface="思源黑体 CN" charset="0"/>
              <a:ea typeface="思源黑体 CN" charset="0"/>
              <a:cs typeface="思源黑体 CN" charset="0"/>
            </a:endParaRPr>
          </a:p>
        </p:txBody>
      </p:sp>
      <p:sp>
        <p:nvSpPr>
          <p:cNvPr id="203" name="椭圆 202"/>
          <p:cNvSpPr/>
          <p:nvPr>
            <p:custDataLst>
              <p:tags r:id="rId27"/>
            </p:custDataLst>
          </p:nvPr>
        </p:nvSpPr>
        <p:spPr>
          <a:xfrm>
            <a:off x="4812665" y="567309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4" name="文本框 203"/>
          <p:cNvSpPr txBox="1"/>
          <p:nvPr>
            <p:custDataLst>
              <p:tags r:id="rId28"/>
            </p:custDataLst>
          </p:nvPr>
        </p:nvSpPr>
        <p:spPr>
          <a:xfrm>
            <a:off x="4923790" y="5584190"/>
            <a:ext cx="213931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商业文创步行街</a:t>
            </a:r>
            <a:endParaRPr lang="zh-CN" altLang="en-US" sz="1400">
              <a:latin typeface="思源黑体 CN" charset="0"/>
              <a:ea typeface="思源黑体 CN" charset="0"/>
              <a:cs typeface="思源黑体 CN" charset="0"/>
            </a:endParaRPr>
          </a:p>
        </p:txBody>
      </p:sp>
      <p:sp>
        <p:nvSpPr>
          <p:cNvPr id="205" name="椭圆 204"/>
          <p:cNvSpPr/>
          <p:nvPr>
            <p:custDataLst>
              <p:tags r:id="rId29"/>
            </p:custDataLst>
          </p:nvPr>
        </p:nvSpPr>
        <p:spPr>
          <a:xfrm>
            <a:off x="4812665" y="597217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6" name="文本框 205"/>
          <p:cNvSpPr txBox="1"/>
          <p:nvPr>
            <p:custDataLst>
              <p:tags r:id="rId30"/>
            </p:custDataLst>
          </p:nvPr>
        </p:nvSpPr>
        <p:spPr>
          <a:xfrm>
            <a:off x="4923790" y="5890895"/>
            <a:ext cx="213931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工业风格的特色餐饮</a:t>
            </a:r>
            <a:endParaRPr lang="zh-CN" altLang="en-US" sz="1400">
              <a:latin typeface="思源黑体 CN" charset="0"/>
              <a:ea typeface="思源黑体 CN" charset="0"/>
              <a:cs typeface="思源黑体 CN" charset="0"/>
            </a:endParaRPr>
          </a:p>
        </p:txBody>
      </p:sp>
      <p:sp>
        <p:nvSpPr>
          <p:cNvPr id="207" name="椭圆 206"/>
          <p:cNvSpPr/>
          <p:nvPr>
            <p:custDataLst>
              <p:tags r:id="rId31"/>
            </p:custDataLst>
          </p:nvPr>
        </p:nvSpPr>
        <p:spPr>
          <a:xfrm>
            <a:off x="4812665" y="627888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8" name="文本框 207"/>
          <p:cNvSpPr txBox="1"/>
          <p:nvPr>
            <p:custDataLst>
              <p:tags r:id="rId32"/>
            </p:custDataLst>
          </p:nvPr>
        </p:nvSpPr>
        <p:spPr>
          <a:xfrm>
            <a:off x="4923790" y="6197600"/>
            <a:ext cx="268605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特色空间体验（如拍照打卡圣地）</a:t>
            </a:r>
            <a:endParaRPr lang="zh-CN" altLang="en-US" sz="1400">
              <a:latin typeface="思源黑体 CN" charset="0"/>
              <a:ea typeface="思源黑体 CN" charset="0"/>
              <a:cs typeface="思源黑体 CN" charset="0"/>
            </a:endParaRPr>
          </a:p>
        </p:txBody>
      </p:sp>
      <p:grpSp>
        <p:nvGrpSpPr>
          <p:cNvPr id="209" name="组合 208"/>
          <p:cNvGrpSpPr/>
          <p:nvPr/>
        </p:nvGrpSpPr>
        <p:grpSpPr>
          <a:xfrm>
            <a:off x="7773035" y="6188075"/>
            <a:ext cx="1170940" cy="306705"/>
            <a:chOff x="9148" y="3622"/>
            <a:chExt cx="1844" cy="483"/>
          </a:xfrm>
        </p:grpSpPr>
        <p:sp>
          <p:nvSpPr>
            <p:cNvPr id="210" name="椭圆 209"/>
            <p:cNvSpPr/>
            <p:nvPr/>
          </p:nvSpPr>
          <p:spPr>
            <a:xfrm>
              <a:off x="9148" y="3768"/>
              <a:ext cx="176" cy="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1" name="文本框 210"/>
            <p:cNvSpPr txBox="1"/>
            <p:nvPr/>
          </p:nvSpPr>
          <p:spPr>
            <a:xfrm>
              <a:off x="9324" y="3622"/>
              <a:ext cx="1668" cy="483"/>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grpSp>
    </p:spTree>
    <p:custDataLst>
      <p:tags r:id="rId3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9" name="图片 48" descr="未标题-2"/>
          <p:cNvPicPr>
            <a:picLocks noChangeAspect="1"/>
          </p:cNvPicPr>
          <p:nvPr>
            <p:custDataLst>
              <p:tags r:id="rId6"/>
            </p:custDataLst>
          </p:nvPr>
        </p:nvPicPr>
        <p:blipFill>
          <a:blip r:embed="rId7"/>
          <a:stretch>
            <a:fillRect/>
          </a:stretch>
        </p:blipFill>
        <p:spPr>
          <a:xfrm>
            <a:off x="9169" y="6372393"/>
            <a:ext cx="478653" cy="485798"/>
          </a:xfrm>
          <a:prstGeom prst="rect">
            <a:avLst/>
          </a:prstGeom>
        </p:spPr>
      </p:pic>
      <p:sp>
        <p:nvSpPr>
          <p:cNvPr id="52" name="文本框 51"/>
          <p:cNvSpPr txBox="1"/>
          <p:nvPr>
            <p:custDataLst>
              <p:tags r:id="rId8"/>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9"/>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0"/>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cxnSp>
        <p:nvCxnSpPr>
          <p:cNvPr id="5" name="直接连接符 4"/>
          <p:cNvCxnSpPr/>
          <p:nvPr/>
        </p:nvCxnSpPr>
        <p:spPr>
          <a:xfrm>
            <a:off x="4331335" y="574040"/>
            <a:ext cx="0" cy="5892800"/>
          </a:xfrm>
          <a:prstGeom prst="line">
            <a:avLst/>
          </a:prstGeom>
          <a:ln w="28575" cmpd="sng">
            <a:solidFill>
              <a:srgbClr val="486F6F"/>
            </a:solidFill>
            <a:prstDash val="sysDot"/>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1"/>
            </p:custDataLst>
          </p:nvPr>
        </p:nvSpPr>
        <p:spPr>
          <a:xfrm>
            <a:off x="247015" y="970280"/>
            <a:ext cx="3975735" cy="506095"/>
          </a:xfrm>
          <a:prstGeom prst="rect">
            <a:avLst/>
          </a:prstGeom>
          <a:noFill/>
        </p:spPr>
        <p:txBody>
          <a:bodyPr wrap="square" rtlCol="0">
            <a:noAutofit/>
          </a:bodyPr>
          <a:p>
            <a:pPr algn="l"/>
            <a:r>
              <a:rPr lang="en-US" sz="1400">
                <a:latin typeface="思源黑体 CN" charset="0"/>
                <a:ea typeface="思源黑体 CN" charset="0"/>
                <a:cs typeface="思源黑体 CN" charset="0"/>
              </a:rPr>
              <a:t>13</a:t>
            </a:r>
            <a:r>
              <a:rPr lang="zh-CN" altLang="en-US" sz="1400">
                <a:latin typeface="思源黑体 CN" charset="0"/>
                <a:ea typeface="思源黑体 CN" charset="0"/>
                <a:cs typeface="思源黑体 CN" charset="0"/>
              </a:rPr>
              <a:t>、您认为国内目前工业文化旅游在规划方面的</a:t>
            </a:r>
            <a:r>
              <a:rPr lang="en-US" altLang="zh-CN" sz="1400">
                <a:latin typeface="思源黑体 CN" charset="0"/>
                <a:ea typeface="思源黑体 CN" charset="0"/>
                <a:cs typeface="思源黑体 CN" charset="0"/>
              </a:rPr>
              <a:t> </a:t>
            </a:r>
            <a:r>
              <a:rPr lang="zh-CN" altLang="en-US" sz="1400">
                <a:latin typeface="思源黑体 CN" charset="0"/>
                <a:ea typeface="思源黑体 CN" charset="0"/>
                <a:cs typeface="思源黑体 CN" charset="0"/>
              </a:rPr>
              <a:t>不足有哪些？</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50" name="文本框 49"/>
          <p:cNvSpPr txBox="1"/>
          <p:nvPr>
            <p:custDataLst>
              <p:tags r:id="rId12"/>
            </p:custDataLst>
          </p:nvPr>
        </p:nvSpPr>
        <p:spPr>
          <a:xfrm>
            <a:off x="246380" y="3520440"/>
            <a:ext cx="3975735" cy="299085"/>
          </a:xfrm>
          <a:prstGeom prst="rect">
            <a:avLst/>
          </a:prstGeom>
          <a:noFill/>
        </p:spPr>
        <p:txBody>
          <a:bodyPr wrap="square" rtlCol="0">
            <a:noAutofit/>
          </a:bodyPr>
          <a:p>
            <a:r>
              <a:rPr lang="en-US" sz="1400">
                <a:latin typeface="思源黑体 CN" charset="0"/>
                <a:ea typeface="思源黑体 CN" charset="0"/>
                <a:cs typeface="思源黑体 CN" charset="0"/>
              </a:rPr>
              <a:t>14</a:t>
            </a:r>
            <a:r>
              <a:rPr lang="zh-CN" altLang="en-US" sz="1400">
                <a:latin typeface="思源黑体 CN" charset="0"/>
                <a:ea typeface="思源黑体 CN" charset="0"/>
                <a:cs typeface="思源黑体 CN" charset="0"/>
              </a:rPr>
              <a:t>、如果您的家乡在发展工业旅游，您是否愿意考虑或推荐他人来此地工作？</a:t>
            </a:r>
            <a:endParaRPr lang="zh-CN" altLang="en-US" sz="1400">
              <a:latin typeface="思源黑体 CN" charset="0"/>
              <a:ea typeface="思源黑体 CN" charset="0"/>
              <a:cs typeface="思源黑体 CN" charset="0"/>
            </a:endParaRPr>
          </a:p>
          <a:p>
            <a:endParaRPr lang="zh-CN" altLang="en-US" sz="1400">
              <a:latin typeface="思源黑体 CN" charset="0"/>
              <a:ea typeface="思源黑体 CN" charset="0"/>
              <a:cs typeface="思源黑体 CN" charset="0"/>
            </a:endParaRPr>
          </a:p>
        </p:txBody>
      </p:sp>
      <p:sp>
        <p:nvSpPr>
          <p:cNvPr id="127" name="椭圆 126"/>
          <p:cNvSpPr/>
          <p:nvPr/>
        </p:nvSpPr>
        <p:spPr>
          <a:xfrm>
            <a:off x="375920" y="419798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文本框 130"/>
          <p:cNvSpPr txBox="1"/>
          <p:nvPr/>
        </p:nvSpPr>
        <p:spPr>
          <a:xfrm>
            <a:off x="487680" y="4105275"/>
            <a:ext cx="110871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完全不考虑</a:t>
            </a:r>
            <a:endParaRPr lang="zh-CN" altLang="en-US" sz="1400">
              <a:latin typeface="思源黑体 CN" charset="0"/>
              <a:ea typeface="思源黑体 CN" charset="0"/>
              <a:cs typeface="思源黑体 CN" charset="0"/>
            </a:endParaRPr>
          </a:p>
        </p:txBody>
      </p:sp>
      <p:sp>
        <p:nvSpPr>
          <p:cNvPr id="132" name="椭圆 131"/>
          <p:cNvSpPr/>
          <p:nvPr/>
        </p:nvSpPr>
        <p:spPr>
          <a:xfrm>
            <a:off x="1844040" y="419798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 name="文本框 132"/>
          <p:cNvSpPr txBox="1"/>
          <p:nvPr/>
        </p:nvSpPr>
        <p:spPr>
          <a:xfrm>
            <a:off x="1955800" y="4105275"/>
            <a:ext cx="1059180"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可以考虑</a:t>
            </a:r>
            <a:endParaRPr lang="zh-CN" altLang="en-US" sz="1400">
              <a:latin typeface="思源黑体 CN" charset="0"/>
              <a:ea typeface="思源黑体 CN" charset="0"/>
              <a:cs typeface="思源黑体 CN" charset="0"/>
            </a:endParaRPr>
          </a:p>
        </p:txBody>
      </p:sp>
      <p:sp>
        <p:nvSpPr>
          <p:cNvPr id="64" name="椭圆 63"/>
          <p:cNvSpPr/>
          <p:nvPr>
            <p:custDataLst>
              <p:tags r:id="rId13"/>
            </p:custDataLst>
          </p:nvPr>
        </p:nvSpPr>
        <p:spPr>
          <a:xfrm>
            <a:off x="375920" y="16205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文本框 64"/>
          <p:cNvSpPr txBox="1"/>
          <p:nvPr>
            <p:custDataLst>
              <p:tags r:id="rId14"/>
            </p:custDataLst>
          </p:nvPr>
        </p:nvSpPr>
        <p:spPr>
          <a:xfrm>
            <a:off x="487680" y="1527810"/>
            <a:ext cx="283146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工业生产的展示过程缺乏互动</a:t>
            </a:r>
            <a:endParaRPr lang="zh-CN" altLang="en-US" sz="1400">
              <a:latin typeface="思源黑体 CN" charset="0"/>
              <a:ea typeface="思源黑体 CN" charset="0"/>
              <a:cs typeface="思源黑体 CN" charset="0"/>
            </a:endParaRPr>
          </a:p>
        </p:txBody>
      </p:sp>
      <p:sp>
        <p:nvSpPr>
          <p:cNvPr id="66" name="椭圆 65"/>
          <p:cNvSpPr/>
          <p:nvPr>
            <p:custDataLst>
              <p:tags r:id="rId15"/>
            </p:custDataLst>
          </p:nvPr>
        </p:nvSpPr>
        <p:spPr>
          <a:xfrm>
            <a:off x="376555" y="192722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文本框 66"/>
          <p:cNvSpPr txBox="1"/>
          <p:nvPr>
            <p:custDataLst>
              <p:tags r:id="rId16"/>
            </p:custDataLst>
          </p:nvPr>
        </p:nvSpPr>
        <p:spPr>
          <a:xfrm>
            <a:off x="487680" y="1838325"/>
            <a:ext cx="213931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景区环境脏乱差</a:t>
            </a:r>
            <a:endParaRPr lang="zh-CN" altLang="en-US" sz="1400">
              <a:latin typeface="思源黑体 CN" charset="0"/>
              <a:ea typeface="思源黑体 CN" charset="0"/>
              <a:cs typeface="思源黑体 CN" charset="0"/>
            </a:endParaRPr>
          </a:p>
        </p:txBody>
      </p:sp>
      <p:sp>
        <p:nvSpPr>
          <p:cNvPr id="68" name="椭圆 67"/>
          <p:cNvSpPr/>
          <p:nvPr>
            <p:custDataLst>
              <p:tags r:id="rId17"/>
            </p:custDataLst>
          </p:nvPr>
        </p:nvSpPr>
        <p:spPr>
          <a:xfrm>
            <a:off x="376555" y="222631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文本框 68"/>
          <p:cNvSpPr txBox="1"/>
          <p:nvPr>
            <p:custDataLst>
              <p:tags r:id="rId18"/>
            </p:custDataLst>
          </p:nvPr>
        </p:nvSpPr>
        <p:spPr>
          <a:xfrm>
            <a:off x="487680" y="2145030"/>
            <a:ext cx="213931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缺少标志性建筑物</a:t>
            </a:r>
            <a:endParaRPr lang="zh-CN" altLang="en-US" sz="1400">
              <a:latin typeface="思源黑体 CN" charset="0"/>
              <a:ea typeface="思源黑体 CN" charset="0"/>
              <a:cs typeface="思源黑体 CN" charset="0"/>
            </a:endParaRPr>
          </a:p>
        </p:txBody>
      </p:sp>
      <p:sp>
        <p:nvSpPr>
          <p:cNvPr id="70" name="椭圆 69"/>
          <p:cNvSpPr/>
          <p:nvPr>
            <p:custDataLst>
              <p:tags r:id="rId19"/>
            </p:custDataLst>
          </p:nvPr>
        </p:nvSpPr>
        <p:spPr>
          <a:xfrm>
            <a:off x="375920" y="258572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custDataLst>
              <p:tags r:id="rId20"/>
            </p:custDataLst>
          </p:nvPr>
        </p:nvSpPr>
        <p:spPr>
          <a:xfrm>
            <a:off x="487680" y="2493010"/>
            <a:ext cx="399732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道路偏远，缺乏指引</a:t>
            </a:r>
            <a:endParaRPr lang="zh-CN" altLang="en-US" sz="1400">
              <a:latin typeface="思源黑体 CN" charset="0"/>
              <a:ea typeface="思源黑体 CN" charset="0"/>
              <a:cs typeface="思源黑体 CN" charset="0"/>
            </a:endParaRPr>
          </a:p>
        </p:txBody>
      </p:sp>
      <p:sp>
        <p:nvSpPr>
          <p:cNvPr id="72" name="椭圆 71"/>
          <p:cNvSpPr/>
          <p:nvPr>
            <p:custDataLst>
              <p:tags r:id="rId21"/>
            </p:custDataLst>
          </p:nvPr>
        </p:nvSpPr>
        <p:spPr>
          <a:xfrm>
            <a:off x="376555" y="289242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custDataLst>
              <p:tags r:id="rId22"/>
            </p:custDataLst>
          </p:nvPr>
        </p:nvSpPr>
        <p:spPr>
          <a:xfrm>
            <a:off x="487680" y="2803525"/>
            <a:ext cx="213931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没有相关的配套设施</a:t>
            </a:r>
            <a:endParaRPr lang="zh-CN" altLang="en-US" sz="1400">
              <a:latin typeface="思源黑体 CN" charset="0"/>
              <a:ea typeface="思源黑体 CN" charset="0"/>
              <a:cs typeface="思源黑体 CN" charset="0"/>
            </a:endParaRPr>
          </a:p>
        </p:txBody>
      </p:sp>
      <p:sp>
        <p:nvSpPr>
          <p:cNvPr id="74" name="椭圆 73"/>
          <p:cNvSpPr/>
          <p:nvPr>
            <p:custDataLst>
              <p:tags r:id="rId23"/>
            </p:custDataLst>
          </p:nvPr>
        </p:nvSpPr>
        <p:spPr>
          <a:xfrm>
            <a:off x="376555" y="319151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文本框 74"/>
          <p:cNvSpPr txBox="1"/>
          <p:nvPr>
            <p:custDataLst>
              <p:tags r:id="rId24"/>
            </p:custDataLst>
          </p:nvPr>
        </p:nvSpPr>
        <p:spPr>
          <a:xfrm>
            <a:off x="487680" y="3110230"/>
            <a:ext cx="2139315" cy="306705"/>
          </a:xfrm>
          <a:prstGeom prst="rect">
            <a:avLst/>
          </a:prstGeom>
          <a:noFill/>
        </p:spPr>
        <p:txBody>
          <a:bodyPr wrap="square" rtlCol="0">
            <a:spAutoFit/>
          </a:bodyPr>
          <a:p>
            <a:pPr algn="l"/>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sp>
        <p:nvSpPr>
          <p:cNvPr id="86" name="文本框 85"/>
          <p:cNvSpPr txBox="1"/>
          <p:nvPr>
            <p:custDataLst>
              <p:tags r:id="rId25"/>
            </p:custDataLst>
          </p:nvPr>
        </p:nvSpPr>
        <p:spPr>
          <a:xfrm>
            <a:off x="248285" y="4601210"/>
            <a:ext cx="3310890" cy="299085"/>
          </a:xfrm>
          <a:prstGeom prst="rect">
            <a:avLst/>
          </a:prstGeom>
          <a:noFill/>
        </p:spPr>
        <p:txBody>
          <a:bodyPr wrap="square" rtlCol="0">
            <a:noAutofit/>
          </a:bodyPr>
          <a:p>
            <a:r>
              <a:rPr lang="en-US" sz="1400">
                <a:latin typeface="思源黑体 CN" charset="0"/>
                <a:ea typeface="思源黑体 CN" charset="0"/>
                <a:cs typeface="思源黑体 CN" charset="0"/>
              </a:rPr>
              <a:t>15</a:t>
            </a:r>
            <a:r>
              <a:rPr lang="zh-CN" altLang="en-US" sz="1400">
                <a:latin typeface="思源黑体 CN" charset="0"/>
                <a:ea typeface="思源黑体 CN" charset="0"/>
                <a:cs typeface="思源黑体 CN" charset="0"/>
              </a:rPr>
              <a:t>、不考虑或推荐他人的原因是？</a:t>
            </a:r>
            <a:endParaRPr lang="zh-CN" altLang="en-US" sz="1400">
              <a:latin typeface="思源黑体 CN" charset="0"/>
              <a:ea typeface="思源黑体 CN" charset="0"/>
              <a:cs typeface="思源黑体 CN" charset="0"/>
            </a:endParaRPr>
          </a:p>
        </p:txBody>
      </p:sp>
      <p:sp>
        <p:nvSpPr>
          <p:cNvPr id="87" name="椭圆 86"/>
          <p:cNvSpPr/>
          <p:nvPr>
            <p:custDataLst>
              <p:tags r:id="rId26"/>
            </p:custDataLst>
          </p:nvPr>
        </p:nvSpPr>
        <p:spPr>
          <a:xfrm>
            <a:off x="376555" y="496506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27"/>
            </p:custDataLst>
          </p:nvPr>
        </p:nvSpPr>
        <p:spPr>
          <a:xfrm>
            <a:off x="488315" y="4872355"/>
            <a:ext cx="219519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工厂位于郊区，路程较远</a:t>
            </a:r>
            <a:endParaRPr lang="zh-CN" altLang="en-US" sz="1400">
              <a:latin typeface="思源黑体 CN" charset="0"/>
              <a:ea typeface="思源黑体 CN" charset="0"/>
              <a:cs typeface="思源黑体 CN" charset="0"/>
            </a:endParaRPr>
          </a:p>
        </p:txBody>
      </p:sp>
      <p:sp>
        <p:nvSpPr>
          <p:cNvPr id="91" name="椭圆 90"/>
          <p:cNvSpPr/>
          <p:nvPr>
            <p:custDataLst>
              <p:tags r:id="rId28"/>
            </p:custDataLst>
          </p:nvPr>
        </p:nvSpPr>
        <p:spPr>
          <a:xfrm>
            <a:off x="377190" y="527177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文本框 91"/>
          <p:cNvSpPr txBox="1"/>
          <p:nvPr>
            <p:custDataLst>
              <p:tags r:id="rId29"/>
            </p:custDataLst>
          </p:nvPr>
        </p:nvSpPr>
        <p:spPr>
          <a:xfrm>
            <a:off x="488315" y="5182870"/>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没有发展前景</a:t>
            </a:r>
            <a:endParaRPr lang="zh-CN" altLang="en-US" sz="1400">
              <a:latin typeface="思源黑体 CN" charset="0"/>
              <a:ea typeface="思源黑体 CN" charset="0"/>
              <a:cs typeface="思源黑体 CN" charset="0"/>
            </a:endParaRPr>
          </a:p>
        </p:txBody>
      </p:sp>
      <p:sp>
        <p:nvSpPr>
          <p:cNvPr id="95" name="椭圆 94"/>
          <p:cNvSpPr/>
          <p:nvPr>
            <p:custDataLst>
              <p:tags r:id="rId30"/>
            </p:custDataLst>
          </p:nvPr>
        </p:nvSpPr>
        <p:spPr>
          <a:xfrm>
            <a:off x="377190" y="5570855"/>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4" name="文本框 133"/>
          <p:cNvSpPr txBox="1"/>
          <p:nvPr>
            <p:custDataLst>
              <p:tags r:id="rId31"/>
            </p:custDataLst>
          </p:nvPr>
        </p:nvSpPr>
        <p:spPr>
          <a:xfrm>
            <a:off x="488315" y="5489575"/>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配套设施不齐全</a:t>
            </a:r>
            <a:endParaRPr lang="zh-CN" altLang="en-US" sz="1400">
              <a:latin typeface="思源黑体 CN" charset="0"/>
              <a:ea typeface="思源黑体 CN" charset="0"/>
              <a:cs typeface="思源黑体 CN" charset="0"/>
            </a:endParaRPr>
          </a:p>
        </p:txBody>
      </p:sp>
      <p:sp>
        <p:nvSpPr>
          <p:cNvPr id="135" name="椭圆 134"/>
          <p:cNvSpPr/>
          <p:nvPr>
            <p:custDataLst>
              <p:tags r:id="rId32"/>
            </p:custDataLst>
          </p:nvPr>
        </p:nvSpPr>
        <p:spPr>
          <a:xfrm>
            <a:off x="377190" y="5877560"/>
            <a:ext cx="111760" cy="111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6" name="文本框 135"/>
          <p:cNvSpPr txBox="1"/>
          <p:nvPr>
            <p:custDataLst>
              <p:tags r:id="rId33"/>
            </p:custDataLst>
          </p:nvPr>
        </p:nvSpPr>
        <p:spPr>
          <a:xfrm>
            <a:off x="488315" y="5796280"/>
            <a:ext cx="1635125" cy="306705"/>
          </a:xfrm>
          <a:prstGeom prst="rect">
            <a:avLst/>
          </a:prstGeom>
          <a:noFill/>
        </p:spPr>
        <p:txBody>
          <a:bodyPr wrap="square" rtlCol="0">
            <a:spAutoFit/>
          </a:bodyPr>
          <a:p>
            <a:r>
              <a:rPr lang="zh-CN" altLang="en-US" sz="1400">
                <a:latin typeface="思源黑体 CN" charset="0"/>
                <a:ea typeface="思源黑体 CN" charset="0"/>
                <a:cs typeface="思源黑体 CN" charset="0"/>
              </a:rPr>
              <a:t>其他</a:t>
            </a:r>
            <a:endParaRPr lang="zh-CN" altLang="en-US" sz="1400">
              <a:latin typeface="思源黑体 CN" charset="0"/>
              <a:ea typeface="思源黑体 CN" charset="0"/>
              <a:cs typeface="思源黑体 CN" charset="0"/>
            </a:endParaRPr>
          </a:p>
        </p:txBody>
      </p:sp>
      <p:pic>
        <p:nvPicPr>
          <p:cNvPr id="137" name="图片 136" descr="6{B0L6]Q(Z~D@X5}%WOTO~1"/>
          <p:cNvPicPr>
            <a:picLocks noChangeAspect="1"/>
          </p:cNvPicPr>
          <p:nvPr/>
        </p:nvPicPr>
        <p:blipFill>
          <a:blip r:embed="rId34"/>
          <a:stretch>
            <a:fillRect/>
          </a:stretch>
        </p:blipFill>
        <p:spPr>
          <a:xfrm>
            <a:off x="4528820" y="2409825"/>
            <a:ext cx="4539615" cy="733425"/>
          </a:xfrm>
          <a:prstGeom prst="rect">
            <a:avLst/>
          </a:prstGeom>
        </p:spPr>
      </p:pic>
      <p:pic>
        <p:nvPicPr>
          <p:cNvPr id="138" name="图片 137" descr="@546X8~MLU]`T8%O}1OCTEN"/>
          <p:cNvPicPr>
            <a:picLocks noChangeAspect="1"/>
          </p:cNvPicPr>
          <p:nvPr/>
        </p:nvPicPr>
        <p:blipFill>
          <a:blip r:embed="rId35"/>
          <a:stretch>
            <a:fillRect/>
          </a:stretch>
        </p:blipFill>
        <p:spPr>
          <a:xfrm>
            <a:off x="4429760" y="3879215"/>
            <a:ext cx="4604385" cy="706120"/>
          </a:xfrm>
          <a:prstGeom prst="rect">
            <a:avLst/>
          </a:prstGeom>
        </p:spPr>
      </p:pic>
      <p:pic>
        <p:nvPicPr>
          <p:cNvPr id="139" name="图片 138" descr="5F8`EV%Y(T{84[S{@YK9)IL"/>
          <p:cNvPicPr>
            <a:picLocks noChangeAspect="1"/>
          </p:cNvPicPr>
          <p:nvPr/>
        </p:nvPicPr>
        <p:blipFill>
          <a:blip r:embed="rId36"/>
          <a:stretch>
            <a:fillRect/>
          </a:stretch>
        </p:blipFill>
        <p:spPr>
          <a:xfrm>
            <a:off x="4563110" y="5321300"/>
            <a:ext cx="4476115" cy="668020"/>
          </a:xfrm>
          <a:prstGeom prst="rect">
            <a:avLst/>
          </a:prstGeom>
        </p:spPr>
      </p:pic>
      <p:pic>
        <p:nvPicPr>
          <p:cNvPr id="140" name="图片 139" descr="X9B~)CDE%`0QC6OH1LNMJ(F"/>
          <p:cNvPicPr>
            <a:picLocks noChangeAspect="1"/>
          </p:cNvPicPr>
          <p:nvPr/>
        </p:nvPicPr>
        <p:blipFill>
          <a:blip r:embed="rId37"/>
          <a:stretch>
            <a:fillRect/>
          </a:stretch>
        </p:blipFill>
        <p:spPr>
          <a:xfrm>
            <a:off x="4533900" y="970280"/>
            <a:ext cx="4514850" cy="703580"/>
          </a:xfrm>
          <a:prstGeom prst="rect">
            <a:avLst/>
          </a:prstGeom>
        </p:spPr>
      </p:pic>
    </p:spTree>
    <p:custDataLst>
      <p:tags r:id="rId3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8890" y="806450"/>
            <a:ext cx="201739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cxnSp>
        <p:nvCxnSpPr>
          <p:cNvPr id="44" name="直接连接符 43"/>
          <p:cNvCxnSpPr/>
          <p:nvPr>
            <p:custDataLst>
              <p:tags r:id="rId2"/>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3"/>
            </p:custDataLst>
          </p:nvPr>
        </p:nvPicPr>
        <p:blipFill>
          <a:blip r:embed="rId4"/>
          <a:stretch>
            <a:fillRect/>
          </a:stretch>
        </p:blipFill>
        <p:spPr>
          <a:xfrm>
            <a:off x="8654788" y="69746"/>
            <a:ext cx="492942" cy="442933"/>
          </a:xfrm>
          <a:prstGeom prst="rect">
            <a:avLst/>
          </a:prstGeom>
        </p:spPr>
      </p:pic>
      <p:cxnSp>
        <p:nvCxnSpPr>
          <p:cNvPr id="46" name="直接连接符 45"/>
          <p:cNvCxnSpPr/>
          <p:nvPr>
            <p:custDataLst>
              <p:tags r:id="rId5"/>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6"/>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7"/>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02</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8"/>
            </p:custDataLst>
          </p:nvPr>
        </p:nvPicPr>
        <p:blipFill>
          <a:blip r:embed="rId9"/>
          <a:stretch>
            <a:fillRect/>
          </a:stretch>
        </p:blipFill>
        <p:spPr>
          <a:xfrm>
            <a:off x="9169" y="6372393"/>
            <a:ext cx="478653" cy="485798"/>
          </a:xfrm>
          <a:prstGeom prst="rect">
            <a:avLst/>
          </a:prstGeom>
        </p:spPr>
      </p:pic>
      <p:sp>
        <p:nvSpPr>
          <p:cNvPr id="51" name="矩形 50"/>
          <p:cNvSpPr/>
          <p:nvPr>
            <p:custDataLst>
              <p:tags r:id="rId10"/>
            </p:custDataLst>
          </p:nvPr>
        </p:nvSpPr>
        <p:spPr>
          <a:xfrm>
            <a:off x="120015" y="899795"/>
            <a:ext cx="2422525" cy="291592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3" name="矩形 52"/>
          <p:cNvSpPr/>
          <p:nvPr>
            <p:custDataLst>
              <p:tags r:id="rId11"/>
            </p:custDataLst>
          </p:nvPr>
        </p:nvSpPr>
        <p:spPr>
          <a:xfrm>
            <a:off x="2844800" y="895350"/>
            <a:ext cx="5990590" cy="220789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4" name="矩形 53"/>
          <p:cNvSpPr/>
          <p:nvPr>
            <p:custDataLst>
              <p:tags r:id="rId12"/>
            </p:custDataLst>
          </p:nvPr>
        </p:nvSpPr>
        <p:spPr>
          <a:xfrm>
            <a:off x="120015" y="3990975"/>
            <a:ext cx="2421890" cy="232600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5" name="矩形 54"/>
          <p:cNvSpPr/>
          <p:nvPr>
            <p:custDataLst>
              <p:tags r:id="rId13"/>
            </p:custDataLst>
          </p:nvPr>
        </p:nvSpPr>
        <p:spPr>
          <a:xfrm>
            <a:off x="4572000" y="3375025"/>
            <a:ext cx="4263390" cy="317563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7" name="文本框 56"/>
          <p:cNvSpPr txBox="1"/>
          <p:nvPr>
            <p:custDataLst>
              <p:tags r:id="rId14"/>
            </p:custDataLst>
          </p:nvPr>
        </p:nvSpPr>
        <p:spPr>
          <a:xfrm>
            <a:off x="8890" y="807720"/>
            <a:ext cx="2026285"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a:t>
            </a:r>
            <a:r>
              <a:rPr 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2.1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研究目的</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58" name="圆角矩形 57"/>
          <p:cNvSpPr/>
          <p:nvPr>
            <p:custDataLst>
              <p:tags r:id="rId15"/>
            </p:custDataLst>
          </p:nvPr>
        </p:nvSpPr>
        <p:spPr>
          <a:xfrm>
            <a:off x="2700655" y="806450"/>
            <a:ext cx="175450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9" name="圆角矩形 58"/>
          <p:cNvSpPr/>
          <p:nvPr>
            <p:custDataLst>
              <p:tags r:id="rId16"/>
            </p:custDataLst>
          </p:nvPr>
        </p:nvSpPr>
        <p:spPr>
          <a:xfrm>
            <a:off x="0" y="3853180"/>
            <a:ext cx="175450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60" name="圆角矩形 59"/>
          <p:cNvSpPr/>
          <p:nvPr>
            <p:custDataLst>
              <p:tags r:id="rId17"/>
            </p:custDataLst>
          </p:nvPr>
        </p:nvSpPr>
        <p:spPr>
          <a:xfrm>
            <a:off x="4455160" y="3228340"/>
            <a:ext cx="175450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2" name="文本框 51"/>
          <p:cNvSpPr txBox="1"/>
          <p:nvPr>
            <p:custDataLst>
              <p:tags r:id="rId18"/>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9"/>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1.</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2 </a:t>
            </a:r>
            <a:r>
              <a:rPr lang="en-US" altLang="zh-CN">
                <a:latin typeface="思源宋体 Heavy" panose="02020900000000000000" charset="-122"/>
                <a:ea typeface="思源宋体 Heavy" panose="02020900000000000000" charset="-122"/>
                <a:cs typeface="思源宋体 Heavy" panose="02020900000000000000" charset="-122"/>
                <a:sym typeface="+mn-ea"/>
              </a:rPr>
              <a:t>选题的目的与意义</a:t>
            </a:r>
            <a:endParaRPr lang="en-US" altLang="zh-CN">
              <a:latin typeface="思源宋体 Heavy" panose="02020900000000000000" charset="-122"/>
              <a:ea typeface="思源宋体 Heavy" panose="02020900000000000000" charset="-122"/>
              <a:cs typeface="思源宋体 Heavy" panose="02020900000000000000" charset="-122"/>
              <a:sym typeface="+mn-ea"/>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2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2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6" name="矩形 5"/>
          <p:cNvSpPr/>
          <p:nvPr>
            <p:custDataLst>
              <p:tags r:id="rId22"/>
            </p:custDataLst>
          </p:nvPr>
        </p:nvSpPr>
        <p:spPr>
          <a:xfrm>
            <a:off x="175895" y="112776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custDataLst>
              <p:tags r:id="rId23"/>
            </p:custDataLst>
          </p:nvPr>
        </p:nvSpPr>
        <p:spPr>
          <a:xfrm>
            <a:off x="238760" y="108648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探寻七</a:t>
            </a:r>
            <a:r>
              <a:rPr lang="en-US" altLang="zh-CN" sz="1000" b="1">
                <a:solidFill>
                  <a:srgbClr val="486F6F"/>
                </a:solidFill>
                <a:latin typeface="思源黑体 CN" charset="0"/>
                <a:ea typeface="思源黑体 CN" charset="0"/>
              </a:rPr>
              <a:t>O</a:t>
            </a:r>
            <a:r>
              <a:rPr lang="zh-CN" altLang="en-US" sz="1000" b="1">
                <a:solidFill>
                  <a:srgbClr val="486F6F"/>
                </a:solidFill>
                <a:latin typeface="思源黑体 CN" charset="0"/>
                <a:ea typeface="思源黑体 CN" charset="0"/>
              </a:rPr>
              <a:t>一社区现状</a:t>
            </a:r>
            <a:r>
              <a:rPr lang="zh-CN" altLang="en-US" sz="1000" b="1">
                <a:solidFill>
                  <a:srgbClr val="486F6F"/>
                </a:solidFill>
                <a:latin typeface="思源黑体 CN" charset="0"/>
                <a:ea typeface="思源黑体 CN" charset="0"/>
              </a:rPr>
              <a:t>与困境</a:t>
            </a:r>
            <a:endParaRPr lang="zh-CN" altLang="en-US" sz="1000" b="1">
              <a:solidFill>
                <a:srgbClr val="486F6F"/>
              </a:solidFill>
              <a:latin typeface="思源黑体 CN" charset="0"/>
              <a:ea typeface="思源黑体 CN" charset="0"/>
            </a:endParaRPr>
          </a:p>
        </p:txBody>
      </p:sp>
      <p:sp>
        <p:nvSpPr>
          <p:cNvPr id="3" name="矩形 2"/>
          <p:cNvSpPr/>
          <p:nvPr>
            <p:custDataLst>
              <p:tags r:id="rId24"/>
            </p:custDataLst>
          </p:nvPr>
        </p:nvSpPr>
        <p:spPr>
          <a:xfrm>
            <a:off x="175895" y="2178685"/>
            <a:ext cx="128905"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25"/>
            </p:custDataLst>
          </p:nvPr>
        </p:nvSpPr>
        <p:spPr>
          <a:xfrm>
            <a:off x="238760" y="2137410"/>
            <a:ext cx="2178685"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分析七</a:t>
            </a:r>
            <a:r>
              <a:rPr lang="en-US" altLang="zh-CN" sz="1000" b="1">
                <a:solidFill>
                  <a:srgbClr val="486F6F"/>
                </a:solidFill>
                <a:latin typeface="思源黑体 CN" charset="0"/>
                <a:ea typeface="思源黑体 CN" charset="0"/>
              </a:rPr>
              <a:t>O</a:t>
            </a:r>
            <a:r>
              <a:rPr lang="zh-CN" altLang="en-US" sz="1000" b="1">
                <a:solidFill>
                  <a:srgbClr val="486F6F"/>
                </a:solidFill>
                <a:latin typeface="思源黑体 CN" charset="0"/>
                <a:ea typeface="思源黑体 CN" charset="0"/>
              </a:rPr>
              <a:t>一工厂困境形成的原因</a:t>
            </a:r>
            <a:r>
              <a:rPr lang="zh-CN" altLang="en-US" sz="1000" b="1">
                <a:solidFill>
                  <a:srgbClr val="486F6F"/>
                </a:solidFill>
                <a:latin typeface="思源黑体 CN" charset="0"/>
                <a:ea typeface="思源黑体 CN" charset="0"/>
              </a:rPr>
              <a:t>机制</a:t>
            </a:r>
            <a:endParaRPr lang="zh-CN" altLang="en-US" sz="1000" b="1">
              <a:solidFill>
                <a:srgbClr val="486F6F"/>
              </a:solidFill>
              <a:latin typeface="思源黑体 CN" charset="0"/>
              <a:ea typeface="思源黑体 CN" charset="0"/>
            </a:endParaRPr>
          </a:p>
        </p:txBody>
      </p:sp>
      <p:sp>
        <p:nvSpPr>
          <p:cNvPr id="12" name="文本框 11"/>
          <p:cNvSpPr txBox="1"/>
          <p:nvPr>
            <p:custDataLst>
              <p:tags r:id="rId26"/>
            </p:custDataLst>
          </p:nvPr>
        </p:nvSpPr>
        <p:spPr>
          <a:xfrm>
            <a:off x="120015" y="1276985"/>
            <a:ext cx="2473960" cy="860425"/>
          </a:xfrm>
          <a:prstGeom prst="rect">
            <a:avLst/>
          </a:prstGeom>
          <a:noFill/>
        </p:spPr>
        <p:txBody>
          <a:bodyPr wrap="square" rtlCol="0">
            <a:spAutoFit/>
          </a:bodyPr>
          <a:p>
            <a:r>
              <a:rPr lang="zh-CN" altLang="en-US" sz="1000">
                <a:latin typeface="思源黑体 CN" charset="0"/>
                <a:ea typeface="思源黑体 CN" charset="0"/>
                <a:cs typeface="思源黑体 CN" charset="0"/>
              </a:rPr>
              <a:t>通过对七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一社区进行</a:t>
            </a:r>
            <a:r>
              <a:rPr lang="zh-CN" altLang="en-US" sz="1000" b="1">
                <a:solidFill>
                  <a:srgbClr val="4F6C6F"/>
                </a:solidFill>
                <a:latin typeface="思源黑体 CN" charset="0"/>
                <a:ea typeface="思源黑体 CN" charset="0"/>
                <a:cs typeface="思源黑体 CN" charset="0"/>
              </a:rPr>
              <a:t>走访和调查</a:t>
            </a:r>
            <a:r>
              <a:rPr lang="zh-CN" altLang="en-US" sz="1000">
                <a:latin typeface="思源黑体 CN" charset="0"/>
                <a:ea typeface="思源黑体 CN" charset="0"/>
                <a:cs typeface="思源黑体 CN" charset="0"/>
              </a:rPr>
              <a:t>，对七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一工厂的现状分析，</a:t>
            </a:r>
            <a:r>
              <a:rPr lang="zh-CN" altLang="en-US" sz="1000">
                <a:latin typeface="思源黑体 CN" charset="0"/>
                <a:ea typeface="思源黑体 CN" charset="0"/>
                <a:cs typeface="思源黑体 CN" charset="0"/>
                <a:sym typeface="+mn-ea"/>
              </a:rPr>
              <a:t>详细记录七</a:t>
            </a:r>
            <a:r>
              <a:rPr lang="en-US" altLang="zh-CN" sz="1000">
                <a:latin typeface="思源黑体 CN" charset="0"/>
                <a:ea typeface="思源黑体 CN" charset="0"/>
                <a:cs typeface="思源黑体 CN" charset="0"/>
                <a:sym typeface="+mn-ea"/>
              </a:rPr>
              <a:t>O</a:t>
            </a:r>
            <a:r>
              <a:rPr lang="zh-CN" altLang="en-US" sz="1000">
                <a:latin typeface="思源黑体 CN" charset="0"/>
                <a:ea typeface="思源黑体 CN" charset="0"/>
                <a:cs typeface="思源黑体 CN" charset="0"/>
                <a:sym typeface="+mn-ea"/>
              </a:rPr>
              <a:t>一社区居民在当地的生活感受。</a:t>
            </a:r>
            <a:r>
              <a:rPr lang="zh-CN" altLang="en-US" sz="1000">
                <a:latin typeface="思源黑体 CN" charset="0"/>
                <a:ea typeface="思源黑体 CN" charset="0"/>
                <a:cs typeface="思源黑体 CN" charset="0"/>
              </a:rPr>
              <a:t>并对当地人遇到的困境和问题进行详细的记录、梳理、分析和总结。</a:t>
            </a:r>
            <a:endParaRPr lang="zh-CN" altLang="en-US" sz="1000">
              <a:latin typeface="思源黑体 CN" charset="0"/>
              <a:ea typeface="思源黑体 CN" charset="0"/>
              <a:cs typeface="思源黑体 CN" charset="0"/>
            </a:endParaRPr>
          </a:p>
        </p:txBody>
      </p:sp>
      <p:sp>
        <p:nvSpPr>
          <p:cNvPr id="9" name="文本框 8"/>
          <p:cNvSpPr txBox="1"/>
          <p:nvPr>
            <p:custDataLst>
              <p:tags r:id="rId27"/>
            </p:custDataLst>
          </p:nvPr>
        </p:nvSpPr>
        <p:spPr>
          <a:xfrm>
            <a:off x="120015" y="2348865"/>
            <a:ext cx="2473960" cy="706755"/>
          </a:xfrm>
          <a:prstGeom prst="rect">
            <a:avLst/>
          </a:prstGeom>
          <a:noFill/>
        </p:spPr>
        <p:txBody>
          <a:bodyPr wrap="square" rtlCol="0">
            <a:spAutoFit/>
          </a:bodyPr>
          <a:p>
            <a:r>
              <a:rPr lang="zh-CN" altLang="en-US" sz="1000">
                <a:latin typeface="思源黑体 CN" charset="0"/>
                <a:ea typeface="思源黑体 CN" charset="0"/>
                <a:cs typeface="思源黑体 CN" charset="0"/>
              </a:rPr>
              <a:t>针对七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一工厂当地遇到的问题和困境，借助</a:t>
            </a:r>
            <a:r>
              <a:rPr lang="zh-CN" altLang="en-US" sz="1000" b="1">
                <a:solidFill>
                  <a:srgbClr val="4F6C6F"/>
                </a:solidFill>
                <a:latin typeface="思源黑体 CN" charset="0"/>
                <a:ea typeface="思源黑体 CN" charset="0"/>
                <a:cs typeface="思源黑体 CN" charset="0"/>
              </a:rPr>
              <a:t>描述性统计、推断统计、相关性分析、因素分析</a:t>
            </a:r>
            <a:r>
              <a:rPr lang="zh-CN" altLang="en-US" sz="1000">
                <a:latin typeface="思源黑体 CN" charset="0"/>
                <a:ea typeface="思源黑体 CN" charset="0"/>
                <a:cs typeface="思源黑体 CN" charset="0"/>
              </a:rPr>
              <a:t>等不同的分析手段，以求得到问题形成的原因</a:t>
            </a:r>
            <a:endParaRPr lang="zh-CN" altLang="en-US" sz="1000">
              <a:latin typeface="思源黑体 CN" charset="0"/>
              <a:ea typeface="思源黑体 CN" charset="0"/>
              <a:cs typeface="思源黑体 CN" charset="0"/>
            </a:endParaRPr>
          </a:p>
        </p:txBody>
      </p:sp>
      <p:sp>
        <p:nvSpPr>
          <p:cNvPr id="10" name="矩形 9"/>
          <p:cNvSpPr/>
          <p:nvPr>
            <p:custDataLst>
              <p:tags r:id="rId28"/>
            </p:custDataLst>
          </p:nvPr>
        </p:nvSpPr>
        <p:spPr>
          <a:xfrm>
            <a:off x="175895" y="3051175"/>
            <a:ext cx="12954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29"/>
            </p:custDataLst>
          </p:nvPr>
        </p:nvSpPr>
        <p:spPr>
          <a:xfrm>
            <a:off x="238760" y="3009900"/>
            <a:ext cx="2178685"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寻求七</a:t>
            </a:r>
            <a:r>
              <a:rPr lang="en-US" altLang="zh-CN" sz="1000" b="1">
                <a:solidFill>
                  <a:srgbClr val="486F6F"/>
                </a:solidFill>
                <a:latin typeface="思源黑体 CN" charset="0"/>
                <a:ea typeface="思源黑体 CN" charset="0"/>
              </a:rPr>
              <a:t>O</a:t>
            </a:r>
            <a:r>
              <a:rPr lang="zh-CN" altLang="en-US" sz="1000" b="1">
                <a:solidFill>
                  <a:srgbClr val="486F6F"/>
                </a:solidFill>
                <a:latin typeface="思源黑体 CN" charset="0"/>
                <a:ea typeface="思源黑体 CN" charset="0"/>
              </a:rPr>
              <a:t>一工厂未来</a:t>
            </a:r>
            <a:r>
              <a:rPr lang="zh-CN" altLang="en-US" sz="1000" b="1">
                <a:solidFill>
                  <a:srgbClr val="486F6F"/>
                </a:solidFill>
                <a:latin typeface="思源黑体 CN" charset="0"/>
                <a:ea typeface="思源黑体 CN" charset="0"/>
              </a:rPr>
              <a:t>发展方向</a:t>
            </a:r>
            <a:endParaRPr lang="zh-CN" altLang="en-US" sz="1000" b="1">
              <a:solidFill>
                <a:srgbClr val="486F6F"/>
              </a:solidFill>
              <a:latin typeface="思源黑体 CN" charset="0"/>
              <a:ea typeface="思源黑体 CN" charset="0"/>
            </a:endParaRPr>
          </a:p>
        </p:txBody>
      </p:sp>
      <p:sp>
        <p:nvSpPr>
          <p:cNvPr id="13" name="文本框 12"/>
          <p:cNvSpPr txBox="1"/>
          <p:nvPr>
            <p:custDataLst>
              <p:tags r:id="rId30"/>
            </p:custDataLst>
          </p:nvPr>
        </p:nvSpPr>
        <p:spPr>
          <a:xfrm>
            <a:off x="120015" y="3229610"/>
            <a:ext cx="2473960" cy="553085"/>
          </a:xfrm>
          <a:prstGeom prst="rect">
            <a:avLst/>
          </a:prstGeom>
          <a:noFill/>
        </p:spPr>
        <p:txBody>
          <a:bodyPr wrap="square" rtlCol="0">
            <a:spAutoFit/>
          </a:bodyPr>
          <a:p>
            <a:r>
              <a:rPr lang="zh-CN" altLang="en-US" sz="1000">
                <a:latin typeface="思源黑体 CN" charset="0"/>
                <a:ea typeface="思源黑体 CN" charset="0"/>
                <a:cs typeface="思源黑体 CN" charset="0"/>
              </a:rPr>
              <a:t>从问题形成的原因中</a:t>
            </a:r>
            <a:r>
              <a:rPr lang="zh-CN" altLang="en-US" sz="1000" b="1">
                <a:solidFill>
                  <a:srgbClr val="4F6C6F"/>
                </a:solidFill>
                <a:latin typeface="思源黑体 CN" charset="0"/>
                <a:ea typeface="思源黑体 CN" charset="0"/>
                <a:cs typeface="思源黑体 CN" charset="0"/>
              </a:rPr>
              <a:t>思考</a:t>
            </a:r>
            <a:r>
              <a:rPr lang="zh-CN" altLang="en-US" sz="1000">
                <a:latin typeface="思源黑体 CN" charset="0"/>
                <a:ea typeface="思源黑体 CN" charset="0"/>
                <a:cs typeface="思源黑体 CN" charset="0"/>
              </a:rPr>
              <a:t>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一工厂的未来发展，将七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一工厂当作工厂改建的案例探寻工厂建筑复兴的</a:t>
            </a:r>
            <a:r>
              <a:rPr lang="zh-CN" altLang="en-US" sz="1000">
                <a:latin typeface="思源黑体 CN" charset="0"/>
                <a:ea typeface="思源黑体 CN" charset="0"/>
                <a:cs typeface="思源黑体 CN" charset="0"/>
              </a:rPr>
              <a:t>有效措施</a:t>
            </a:r>
            <a:endParaRPr lang="zh-CN" altLang="en-US" sz="1000">
              <a:latin typeface="思源黑体 CN" charset="0"/>
              <a:ea typeface="思源黑体 CN" charset="0"/>
              <a:cs typeface="思源黑体 CN" charset="0"/>
            </a:endParaRPr>
          </a:p>
        </p:txBody>
      </p:sp>
      <p:sp>
        <p:nvSpPr>
          <p:cNvPr id="83" name="文本框 82"/>
          <p:cNvSpPr txBox="1"/>
          <p:nvPr>
            <p:custDataLst>
              <p:tags r:id="rId31"/>
            </p:custDataLst>
          </p:nvPr>
        </p:nvSpPr>
        <p:spPr>
          <a:xfrm>
            <a:off x="4572000" y="3230880"/>
            <a:ext cx="1754505"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1.2.5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研究</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框架</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pic>
        <p:nvPicPr>
          <p:cNvPr id="16" name="图片 15" descr="siweidaotu"/>
          <p:cNvPicPr>
            <a:picLocks noChangeAspect="1"/>
          </p:cNvPicPr>
          <p:nvPr/>
        </p:nvPicPr>
        <p:blipFill>
          <a:blip r:embed="rId32"/>
          <a:stretch>
            <a:fillRect/>
          </a:stretch>
        </p:blipFill>
        <p:spPr>
          <a:xfrm>
            <a:off x="4729480" y="3550920"/>
            <a:ext cx="3990340" cy="2964815"/>
          </a:xfrm>
          <a:prstGeom prst="rect">
            <a:avLst/>
          </a:prstGeom>
        </p:spPr>
      </p:pic>
      <p:sp>
        <p:nvSpPr>
          <p:cNvPr id="17" name="矩形 16"/>
          <p:cNvSpPr/>
          <p:nvPr>
            <p:custDataLst>
              <p:tags r:id="rId33"/>
            </p:custDataLst>
          </p:nvPr>
        </p:nvSpPr>
        <p:spPr>
          <a:xfrm>
            <a:off x="2838450" y="3375025"/>
            <a:ext cx="1496695" cy="310515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8" name="圆角矩形 17"/>
          <p:cNvSpPr/>
          <p:nvPr>
            <p:custDataLst>
              <p:tags r:id="rId34"/>
            </p:custDataLst>
          </p:nvPr>
        </p:nvSpPr>
        <p:spPr>
          <a:xfrm>
            <a:off x="2717165" y="3230880"/>
            <a:ext cx="120205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9" name="文本框 18"/>
          <p:cNvSpPr txBox="1"/>
          <p:nvPr>
            <p:custDataLst>
              <p:tags r:id="rId35"/>
            </p:custDataLst>
          </p:nvPr>
        </p:nvSpPr>
        <p:spPr>
          <a:xfrm>
            <a:off x="2717165" y="3228340"/>
            <a:ext cx="1275080"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1.2.4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相关资料</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79" name="文本框 78"/>
          <p:cNvSpPr txBox="1"/>
          <p:nvPr>
            <p:custDataLst>
              <p:tags r:id="rId36"/>
            </p:custDataLst>
          </p:nvPr>
        </p:nvSpPr>
        <p:spPr>
          <a:xfrm>
            <a:off x="2886075" y="3782695"/>
            <a:ext cx="1342390" cy="757555"/>
          </a:xfrm>
          <a:prstGeom prst="rect">
            <a:avLst/>
          </a:prstGeom>
          <a:noFill/>
        </p:spPr>
        <p:txBody>
          <a:bodyPr wrap="square" rtlCol="0">
            <a:noAutofit/>
          </a:bodyPr>
          <a:p>
            <a:r>
              <a:rPr sz="900">
                <a:latin typeface="思源黑体 CN" charset="0"/>
                <a:ea typeface="思源黑体 CN" charset="0"/>
                <a:cs typeface="思源黑体 CN" charset="0"/>
              </a:rPr>
              <a:t>针对建筑遗产保护与更新的相关问题进行深入研究，并指出工业建筑更新改造具有丰富的文化内涵与艺术价值</a:t>
            </a:r>
            <a:r>
              <a:rPr lang="zh-CN" sz="900">
                <a:latin typeface="思源黑体 CN" charset="0"/>
                <a:ea typeface="思源黑体 CN" charset="0"/>
                <a:cs typeface="思源黑体 CN" charset="0"/>
              </a:rPr>
              <a:t>。</a:t>
            </a:r>
            <a:endParaRPr lang="zh-CN" sz="900">
              <a:latin typeface="思源黑体 CN" charset="0"/>
              <a:ea typeface="思源黑体 CN" charset="0"/>
              <a:cs typeface="思源黑体 CN" charset="0"/>
            </a:endParaRPr>
          </a:p>
        </p:txBody>
      </p:sp>
      <p:sp>
        <p:nvSpPr>
          <p:cNvPr id="23" name="文本框 22"/>
          <p:cNvSpPr txBox="1"/>
          <p:nvPr>
            <p:custDataLst>
              <p:tags r:id="rId37"/>
            </p:custDataLst>
          </p:nvPr>
        </p:nvSpPr>
        <p:spPr>
          <a:xfrm>
            <a:off x="2845435" y="3453765"/>
            <a:ext cx="1504950" cy="306070"/>
          </a:xfrm>
          <a:prstGeom prst="rect">
            <a:avLst/>
          </a:prstGeom>
          <a:noFill/>
        </p:spPr>
        <p:txBody>
          <a:bodyPr wrap="square" rtlCol="0">
            <a:noAutofit/>
          </a:bodyPr>
          <a:p>
            <a:pPr algn="l">
              <a:buClrTx/>
              <a:buSzTx/>
              <a:buFontTx/>
            </a:pPr>
            <a:r>
              <a:rPr lang="zh-CN" altLang="en-US" sz="1000" b="1">
                <a:solidFill>
                  <a:srgbClr val="486F6F"/>
                </a:solidFill>
                <a:latin typeface="思源黑体 CN" charset="0"/>
                <a:ea typeface="思源黑体 CN" charset="0"/>
                <a:sym typeface="+mn-ea"/>
              </a:rPr>
              <a:t>王建国</a:t>
            </a:r>
            <a:r>
              <a:rPr lang="en-US" altLang="zh-CN" sz="1000" b="1">
                <a:solidFill>
                  <a:srgbClr val="486F6F"/>
                </a:solidFill>
                <a:latin typeface="思源黑体 CN" charset="0"/>
                <a:ea typeface="思源黑体 CN" charset="0"/>
                <a:sym typeface="+mn-ea"/>
              </a:rPr>
              <a:t>:</a:t>
            </a:r>
            <a:r>
              <a:rPr lang="zh-CN" altLang="en-US" sz="1000" b="1">
                <a:solidFill>
                  <a:srgbClr val="486F6F"/>
                </a:solidFill>
                <a:latin typeface="思源黑体 CN" charset="0"/>
                <a:ea typeface="思源黑体 CN" charset="0"/>
                <a:sym typeface="+mn-ea"/>
              </a:rPr>
              <a:t>《后工业时代产业建筑遗产保护更新》</a:t>
            </a:r>
            <a:endParaRPr lang="zh-CN" altLang="en-US" sz="1000" b="1">
              <a:solidFill>
                <a:srgbClr val="486F6F"/>
              </a:solidFill>
              <a:latin typeface="思源黑体 CN" charset="0"/>
              <a:ea typeface="思源黑体 CN" charset="0"/>
              <a:sym typeface="+mn-ea"/>
            </a:endParaRPr>
          </a:p>
        </p:txBody>
      </p:sp>
      <p:sp>
        <p:nvSpPr>
          <p:cNvPr id="25" name="文本框 24"/>
          <p:cNvSpPr txBox="1"/>
          <p:nvPr>
            <p:custDataLst>
              <p:tags r:id="rId38"/>
            </p:custDataLst>
          </p:nvPr>
        </p:nvSpPr>
        <p:spPr>
          <a:xfrm>
            <a:off x="2886075" y="4775200"/>
            <a:ext cx="1342390" cy="757555"/>
          </a:xfrm>
          <a:prstGeom prst="rect">
            <a:avLst/>
          </a:prstGeom>
          <a:noFill/>
        </p:spPr>
        <p:txBody>
          <a:bodyPr wrap="square" rtlCol="0">
            <a:noAutofit/>
          </a:bodyPr>
          <a:p>
            <a:r>
              <a:rPr sz="900">
                <a:latin typeface="思源黑体 CN" charset="0"/>
                <a:ea typeface="思源黑体 CN" charset="0"/>
                <a:cs typeface="思源黑体 CN" charset="0"/>
              </a:rPr>
              <a:t>结合相关我国工业筒仓活化与改造实例进行调查与分析研究，为工业筒仓这一建筑类型的改造设计提供了理论依据。</a:t>
            </a:r>
            <a:endParaRPr sz="900">
              <a:latin typeface="思源黑体 CN" charset="0"/>
              <a:ea typeface="思源黑体 CN" charset="0"/>
              <a:cs typeface="思源黑体 CN" charset="0"/>
            </a:endParaRPr>
          </a:p>
        </p:txBody>
      </p:sp>
      <p:sp>
        <p:nvSpPr>
          <p:cNvPr id="26" name="文本框 25"/>
          <p:cNvSpPr txBox="1"/>
          <p:nvPr>
            <p:custDataLst>
              <p:tags r:id="rId39"/>
            </p:custDataLst>
          </p:nvPr>
        </p:nvSpPr>
        <p:spPr>
          <a:xfrm>
            <a:off x="2845435" y="4453890"/>
            <a:ext cx="1504950" cy="306070"/>
          </a:xfrm>
          <a:prstGeom prst="rect">
            <a:avLst/>
          </a:prstGeom>
          <a:noFill/>
        </p:spPr>
        <p:txBody>
          <a:bodyPr wrap="square" rtlCol="0">
            <a:noAutofit/>
          </a:bodyPr>
          <a:p>
            <a:pPr algn="l">
              <a:buClrTx/>
              <a:buSzTx/>
              <a:buFontTx/>
            </a:pPr>
            <a:r>
              <a:rPr lang="zh-CN" altLang="en-US" sz="1000" b="1">
                <a:solidFill>
                  <a:srgbClr val="486F6F"/>
                </a:solidFill>
                <a:latin typeface="思源黑体 CN" charset="0"/>
                <a:ea typeface="思源黑体 CN" charset="0"/>
                <a:sym typeface="+mn-ea"/>
              </a:rPr>
              <a:t>刘付英</a:t>
            </a:r>
            <a:r>
              <a:rPr lang="en-US" altLang="zh-CN" sz="1000" b="1">
                <a:solidFill>
                  <a:srgbClr val="486F6F"/>
                </a:solidFill>
                <a:latin typeface="思源黑体 CN" charset="0"/>
                <a:ea typeface="思源黑体 CN" charset="0"/>
                <a:sym typeface="+mn-ea"/>
              </a:rPr>
              <a:t>:</a:t>
            </a:r>
            <a:r>
              <a:rPr lang="zh-CN" altLang="en-US" sz="1000" b="1">
                <a:solidFill>
                  <a:srgbClr val="486F6F"/>
                </a:solidFill>
                <a:latin typeface="思源黑体 CN" charset="0"/>
                <a:ea typeface="思源黑体 CN" charset="0"/>
                <a:sym typeface="+mn-ea"/>
              </a:rPr>
              <a:t>《工业遗产保护——筒仓活化与再生》</a:t>
            </a:r>
            <a:endParaRPr lang="zh-CN" altLang="en-US" sz="1000" b="1">
              <a:solidFill>
                <a:srgbClr val="486F6F"/>
              </a:solidFill>
              <a:latin typeface="思源黑体 CN" charset="0"/>
              <a:ea typeface="思源黑体 CN" charset="0"/>
              <a:sym typeface="+mn-ea"/>
            </a:endParaRPr>
          </a:p>
        </p:txBody>
      </p:sp>
      <p:sp>
        <p:nvSpPr>
          <p:cNvPr id="27" name="文本框 26"/>
          <p:cNvSpPr txBox="1"/>
          <p:nvPr>
            <p:custDataLst>
              <p:tags r:id="rId40"/>
            </p:custDataLst>
          </p:nvPr>
        </p:nvSpPr>
        <p:spPr>
          <a:xfrm>
            <a:off x="2885440" y="5993130"/>
            <a:ext cx="1342390" cy="454025"/>
          </a:xfrm>
          <a:prstGeom prst="rect">
            <a:avLst/>
          </a:prstGeom>
          <a:noFill/>
        </p:spPr>
        <p:txBody>
          <a:bodyPr wrap="square" rtlCol="0">
            <a:noAutofit/>
          </a:bodyPr>
          <a:p>
            <a:r>
              <a:rPr sz="900">
                <a:latin typeface="思源黑体 CN" charset="0"/>
                <a:ea typeface="思源黑体 CN" charset="0"/>
                <a:cs typeface="思源黑体 CN" charset="0"/>
              </a:rPr>
              <a:t>解决了工业建筑与城市如何共生、可持续发展的问题。</a:t>
            </a:r>
            <a:endParaRPr sz="900">
              <a:latin typeface="思源黑体 CN" charset="0"/>
              <a:ea typeface="思源黑体 CN" charset="0"/>
              <a:cs typeface="思源黑体 CN" charset="0"/>
            </a:endParaRPr>
          </a:p>
        </p:txBody>
      </p:sp>
      <p:sp>
        <p:nvSpPr>
          <p:cNvPr id="28" name="文本框 27"/>
          <p:cNvSpPr txBox="1"/>
          <p:nvPr>
            <p:custDataLst>
              <p:tags r:id="rId41"/>
            </p:custDataLst>
          </p:nvPr>
        </p:nvSpPr>
        <p:spPr>
          <a:xfrm>
            <a:off x="2882900" y="5516245"/>
            <a:ext cx="1504950" cy="306070"/>
          </a:xfrm>
          <a:prstGeom prst="rect">
            <a:avLst/>
          </a:prstGeom>
          <a:noFill/>
        </p:spPr>
        <p:txBody>
          <a:bodyPr wrap="square" rtlCol="0">
            <a:noAutofit/>
          </a:bodyPr>
          <a:p>
            <a:pPr algn="l">
              <a:buClrTx/>
              <a:buSzTx/>
              <a:buFontTx/>
            </a:pPr>
            <a:r>
              <a:rPr lang="zh-CN" altLang="en-US" sz="1000" b="1">
                <a:solidFill>
                  <a:srgbClr val="486F6F"/>
                </a:solidFill>
                <a:latin typeface="思源黑体 CN" charset="0"/>
                <a:ea typeface="思源黑体 CN" charset="0"/>
                <a:sym typeface="+mn-ea"/>
              </a:rPr>
              <a:t>盖鸿章</a:t>
            </a:r>
            <a:r>
              <a:rPr lang="en-US" altLang="zh-CN" sz="1000" b="1">
                <a:solidFill>
                  <a:srgbClr val="486F6F"/>
                </a:solidFill>
                <a:latin typeface="思源黑体 CN" charset="0"/>
                <a:ea typeface="思源黑体 CN" charset="0"/>
                <a:sym typeface="+mn-ea"/>
              </a:rPr>
              <a:t>:</a:t>
            </a:r>
            <a:r>
              <a:rPr lang="zh-CN" altLang="en-US" sz="1000" b="1">
                <a:solidFill>
                  <a:srgbClr val="486F6F"/>
                </a:solidFill>
                <a:latin typeface="思源黑体 CN" charset="0"/>
                <a:ea typeface="思源黑体 CN" charset="0"/>
                <a:sym typeface="+mn-ea"/>
              </a:rPr>
              <a:t>《可持续理念下的旧工业建筑与城市共生设计研究》</a:t>
            </a:r>
            <a:endParaRPr lang="zh-CN" altLang="en-US" sz="1000" b="1">
              <a:solidFill>
                <a:srgbClr val="486F6F"/>
              </a:solidFill>
              <a:latin typeface="思源黑体 CN" charset="0"/>
              <a:ea typeface="思源黑体 CN" charset="0"/>
              <a:sym typeface="+mn-ea"/>
            </a:endParaRPr>
          </a:p>
        </p:txBody>
      </p:sp>
      <p:sp>
        <p:nvSpPr>
          <p:cNvPr id="29" name="文本框 28"/>
          <p:cNvSpPr txBox="1"/>
          <p:nvPr>
            <p:custDataLst>
              <p:tags r:id="rId42"/>
            </p:custDataLst>
          </p:nvPr>
        </p:nvSpPr>
        <p:spPr>
          <a:xfrm>
            <a:off x="2700020" y="806450"/>
            <a:ext cx="1275080"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1.2.3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研究理论</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31" name="文本框 30"/>
          <p:cNvSpPr txBox="1"/>
          <p:nvPr>
            <p:custDataLst>
              <p:tags r:id="rId43"/>
            </p:custDataLst>
          </p:nvPr>
        </p:nvSpPr>
        <p:spPr>
          <a:xfrm>
            <a:off x="3002280" y="108648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织补城市</a:t>
            </a:r>
            <a:endParaRPr lang="zh-CN" altLang="en-US" sz="1000" b="1">
              <a:solidFill>
                <a:srgbClr val="486F6F"/>
              </a:solidFill>
              <a:latin typeface="思源黑体 CN" charset="0"/>
              <a:ea typeface="思源黑体 CN" charset="0"/>
            </a:endParaRPr>
          </a:p>
        </p:txBody>
      </p:sp>
      <p:sp>
        <p:nvSpPr>
          <p:cNvPr id="32" name="矩形 31"/>
          <p:cNvSpPr/>
          <p:nvPr>
            <p:custDataLst>
              <p:tags r:id="rId44"/>
            </p:custDataLst>
          </p:nvPr>
        </p:nvSpPr>
        <p:spPr>
          <a:xfrm>
            <a:off x="2919095" y="112776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2838450" y="1256030"/>
            <a:ext cx="5814060" cy="810895"/>
          </a:xfrm>
          <a:prstGeom prst="rect">
            <a:avLst/>
          </a:prstGeom>
          <a:noFill/>
        </p:spPr>
        <p:txBody>
          <a:bodyPr wrap="square" rtlCol="0">
            <a:noAutofit/>
          </a:bodyPr>
          <a:p>
            <a:r>
              <a:rPr lang="zh-CN" altLang="en-US" sz="1000">
                <a:latin typeface="思源黑体 CN" charset="0"/>
                <a:ea typeface="思源黑体 CN" charset="0"/>
                <a:cs typeface="思源黑体 CN" charset="0"/>
              </a:rPr>
              <a:t>柯林 ·罗 在 《拼贴城市》一书中更多的是以文脉主义的对策来解决城市的空间问题，即对城市肌理的织补，这种思想在二十世纪七十年代的西方得到广泛的响应。随着织补城市肌理概念的不断延伸，原本从城市肌理塑造出发的狭义概念逐渐对从微观城市环境的关注扩展到整个城市和城市的市民，涉及到城市生活的各个层次最终发展成涉及城市各个系统的广义 “ 织补” 概念。织补更强调的是尽量不去破坏，已存在着的社会群体和社会网络，在更新的过程中，织补可以保持社会生活的稳定。</a:t>
            </a:r>
            <a:endParaRPr lang="zh-CN" altLang="en-US" sz="1000">
              <a:latin typeface="思源黑体 CN" charset="0"/>
              <a:ea typeface="思源黑体 CN" charset="0"/>
              <a:cs typeface="思源黑体 CN" charset="0"/>
            </a:endParaRPr>
          </a:p>
          <a:p>
            <a:endParaRPr lang="zh-CN" altLang="en-US" sz="1000">
              <a:latin typeface="思源黑体 CN" charset="0"/>
              <a:ea typeface="思源黑体 CN" charset="0"/>
              <a:cs typeface="思源黑体 CN" charset="0"/>
            </a:endParaRPr>
          </a:p>
        </p:txBody>
      </p:sp>
      <p:sp>
        <p:nvSpPr>
          <p:cNvPr id="35" name="文本框 34"/>
          <p:cNvSpPr txBox="1"/>
          <p:nvPr>
            <p:custDataLst>
              <p:tags r:id="rId45"/>
            </p:custDataLst>
          </p:nvPr>
        </p:nvSpPr>
        <p:spPr>
          <a:xfrm>
            <a:off x="3002280" y="206692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共生</a:t>
            </a:r>
            <a:r>
              <a:rPr lang="zh-CN" altLang="en-US" sz="1000" b="1">
                <a:solidFill>
                  <a:srgbClr val="486F6F"/>
                </a:solidFill>
                <a:latin typeface="思源黑体 CN" charset="0"/>
                <a:ea typeface="思源黑体 CN" charset="0"/>
              </a:rPr>
              <a:t>理念</a:t>
            </a:r>
            <a:endParaRPr lang="zh-CN" altLang="en-US" sz="1000" b="1">
              <a:solidFill>
                <a:srgbClr val="486F6F"/>
              </a:solidFill>
              <a:latin typeface="思源黑体 CN" charset="0"/>
              <a:ea typeface="思源黑体 CN" charset="0"/>
            </a:endParaRPr>
          </a:p>
        </p:txBody>
      </p:sp>
      <p:sp>
        <p:nvSpPr>
          <p:cNvPr id="36" name="矩形 35"/>
          <p:cNvSpPr/>
          <p:nvPr>
            <p:custDataLst>
              <p:tags r:id="rId46"/>
            </p:custDataLst>
          </p:nvPr>
        </p:nvSpPr>
        <p:spPr>
          <a:xfrm>
            <a:off x="2919095" y="210820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2845435" y="2236470"/>
            <a:ext cx="5813425" cy="668020"/>
          </a:xfrm>
          <a:prstGeom prst="rect">
            <a:avLst/>
          </a:prstGeom>
          <a:noFill/>
        </p:spPr>
        <p:txBody>
          <a:bodyPr wrap="square" rtlCol="0">
            <a:noAutofit/>
          </a:bodyPr>
          <a:p>
            <a:r>
              <a:rPr lang="zh-CN" altLang="en-US" sz="1000">
                <a:latin typeface="思源黑体 CN" charset="0"/>
                <a:ea typeface="思源黑体 CN" charset="0"/>
                <a:cs typeface="思源黑体 CN" charset="0"/>
              </a:rPr>
              <a:t>“共生理论”表达的是一种多个研究对象“共生”与“契合”，达到稳定发展的状态的理念。“共生”既是工业建筑改善自身现状解决与城市关系问题的目的，同时也可以作为解决问题的结果。而对于本身就具有浓厚文化内涵及特征的工业建筑来说，其建筑及空间本身就渗透着我们工业发展的历史记忆与情感，“共生理论”对建筑的保留与重塑，以及改造建筑以满足新时代人们生活、文化、娱乐等多种复合型的需求更具有深刻的指导意义。</a:t>
            </a:r>
            <a:endParaRPr lang="zh-CN" altLang="en-US" sz="1000">
              <a:latin typeface="思源黑体 CN" charset="0"/>
              <a:ea typeface="思源黑体 CN" charset="0"/>
              <a:cs typeface="思源黑体 CN" charset="0"/>
            </a:endParaRPr>
          </a:p>
        </p:txBody>
      </p:sp>
      <p:sp>
        <p:nvSpPr>
          <p:cNvPr id="38" name="文本框 37"/>
          <p:cNvSpPr txBox="1"/>
          <p:nvPr>
            <p:custDataLst>
              <p:tags r:id="rId47"/>
            </p:custDataLst>
          </p:nvPr>
        </p:nvSpPr>
        <p:spPr>
          <a:xfrm>
            <a:off x="53340" y="3853180"/>
            <a:ext cx="1605280"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1.2.2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研究方法</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39" name="矩形 38"/>
          <p:cNvSpPr/>
          <p:nvPr>
            <p:custDataLst>
              <p:tags r:id="rId48"/>
            </p:custDataLst>
          </p:nvPr>
        </p:nvSpPr>
        <p:spPr>
          <a:xfrm>
            <a:off x="175895" y="4152265"/>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custDataLst>
              <p:tags r:id="rId49"/>
            </p:custDataLst>
          </p:nvPr>
        </p:nvSpPr>
        <p:spPr>
          <a:xfrm>
            <a:off x="238760" y="4110990"/>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文献研究</a:t>
            </a:r>
            <a:r>
              <a:rPr lang="zh-CN" altLang="en-US" sz="1000" b="1">
                <a:solidFill>
                  <a:srgbClr val="486F6F"/>
                </a:solidFill>
                <a:latin typeface="思源黑体 CN" charset="0"/>
                <a:ea typeface="思源黑体 CN" charset="0"/>
              </a:rPr>
              <a:t>法</a:t>
            </a:r>
            <a:endParaRPr lang="zh-CN" altLang="en-US" sz="1000" b="1">
              <a:solidFill>
                <a:srgbClr val="486F6F"/>
              </a:solidFill>
              <a:latin typeface="思源黑体 CN" charset="0"/>
              <a:ea typeface="思源黑体 CN" charset="0"/>
            </a:endParaRPr>
          </a:p>
        </p:txBody>
      </p:sp>
      <p:sp>
        <p:nvSpPr>
          <p:cNvPr id="41" name="文本框 40"/>
          <p:cNvSpPr txBox="1"/>
          <p:nvPr>
            <p:custDataLst>
              <p:tags r:id="rId50"/>
            </p:custDataLst>
          </p:nvPr>
        </p:nvSpPr>
        <p:spPr>
          <a:xfrm>
            <a:off x="68580" y="4280535"/>
            <a:ext cx="2473960" cy="860425"/>
          </a:xfrm>
          <a:prstGeom prst="rect">
            <a:avLst/>
          </a:prstGeom>
          <a:noFill/>
        </p:spPr>
        <p:txBody>
          <a:bodyPr wrap="square" rtlCol="0">
            <a:spAutoFit/>
          </a:bodyPr>
          <a:p>
            <a:r>
              <a:rPr sz="1000">
                <a:latin typeface="思源黑体 CN" charset="0"/>
                <a:ea typeface="思源黑体 CN" charset="0"/>
                <a:cs typeface="思源黑体 CN" charset="0"/>
              </a:rPr>
              <a:t>根据论文确定的研究对象和内容广泛阅读国内外相关文献资料并进行系统的整</a:t>
            </a:r>
            <a:endParaRPr sz="1000">
              <a:latin typeface="思源黑体 CN" charset="0"/>
              <a:ea typeface="思源黑体 CN" charset="0"/>
              <a:cs typeface="思源黑体 CN" charset="0"/>
            </a:endParaRPr>
          </a:p>
          <a:p>
            <a:r>
              <a:rPr sz="1000">
                <a:latin typeface="思源黑体 CN" charset="0"/>
                <a:ea typeface="思源黑体 CN" charset="0"/>
                <a:cs typeface="思源黑体 CN" charset="0"/>
              </a:rPr>
              <a:t>理通过书籍、杂志、期刊文章了解课题的国内外研究动态获取与课题相关的实例研究和理论成果。</a:t>
            </a:r>
            <a:endParaRPr sz="1000">
              <a:latin typeface="思源黑体 CN" charset="0"/>
              <a:ea typeface="思源黑体 CN" charset="0"/>
              <a:cs typeface="思源黑体 CN" charset="0"/>
            </a:endParaRPr>
          </a:p>
        </p:txBody>
      </p:sp>
      <p:sp>
        <p:nvSpPr>
          <p:cNvPr id="42" name="矩形 41"/>
          <p:cNvSpPr/>
          <p:nvPr>
            <p:custDataLst>
              <p:tags r:id="rId51"/>
            </p:custDataLst>
          </p:nvPr>
        </p:nvSpPr>
        <p:spPr>
          <a:xfrm>
            <a:off x="153035" y="511048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custDataLst>
              <p:tags r:id="rId52"/>
            </p:custDataLst>
          </p:nvPr>
        </p:nvSpPr>
        <p:spPr>
          <a:xfrm>
            <a:off x="215900" y="506920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比较分析法</a:t>
            </a:r>
            <a:endParaRPr lang="zh-CN" altLang="en-US" sz="1000" b="1">
              <a:solidFill>
                <a:srgbClr val="486F6F"/>
              </a:solidFill>
              <a:latin typeface="思源黑体 CN" charset="0"/>
              <a:ea typeface="思源黑体 CN" charset="0"/>
            </a:endParaRPr>
          </a:p>
        </p:txBody>
      </p:sp>
      <p:sp>
        <p:nvSpPr>
          <p:cNvPr id="50" name="文本框 49"/>
          <p:cNvSpPr txBox="1"/>
          <p:nvPr>
            <p:custDataLst>
              <p:tags r:id="rId53"/>
            </p:custDataLst>
          </p:nvPr>
        </p:nvSpPr>
        <p:spPr>
          <a:xfrm>
            <a:off x="45720" y="5238750"/>
            <a:ext cx="2473960" cy="553085"/>
          </a:xfrm>
          <a:prstGeom prst="rect">
            <a:avLst/>
          </a:prstGeom>
          <a:noFill/>
        </p:spPr>
        <p:txBody>
          <a:bodyPr wrap="square" rtlCol="0">
            <a:spAutoFit/>
          </a:bodyPr>
          <a:p>
            <a:r>
              <a:rPr sz="1000">
                <a:latin typeface="思源黑体 CN" charset="0"/>
                <a:ea typeface="思源黑体 CN" charset="0"/>
                <a:cs typeface="思源黑体 CN" charset="0"/>
              </a:rPr>
              <a:t>比较分析法是一种被普遍运用的方法主要是分析事物之间的区别和联系是一种</a:t>
            </a:r>
            <a:endParaRPr sz="1000">
              <a:latin typeface="思源黑体 CN" charset="0"/>
              <a:ea typeface="思源黑体 CN" charset="0"/>
              <a:cs typeface="思源黑体 CN" charset="0"/>
            </a:endParaRPr>
          </a:p>
          <a:p>
            <a:r>
              <a:rPr sz="1000">
                <a:latin typeface="思源黑体 CN" charset="0"/>
                <a:ea typeface="思源黑体 CN" charset="0"/>
                <a:cs typeface="思源黑体 CN" charset="0"/>
              </a:rPr>
              <a:t>定性而非定量的研究方法。</a:t>
            </a:r>
            <a:endParaRPr sz="1000">
              <a:latin typeface="思源黑体 CN" charset="0"/>
              <a:ea typeface="思源黑体 CN" charset="0"/>
              <a:cs typeface="思源黑体 CN" charset="0"/>
            </a:endParaRPr>
          </a:p>
        </p:txBody>
      </p:sp>
      <p:sp>
        <p:nvSpPr>
          <p:cNvPr id="62" name="矩形 61"/>
          <p:cNvSpPr/>
          <p:nvPr>
            <p:custDataLst>
              <p:tags r:id="rId54"/>
            </p:custDataLst>
          </p:nvPr>
        </p:nvSpPr>
        <p:spPr>
          <a:xfrm>
            <a:off x="153035" y="5784850"/>
            <a:ext cx="128270" cy="128270"/>
          </a:xfrm>
          <a:prstGeom prst="rect">
            <a:avLst/>
          </a:prstGeom>
          <a:solidFill>
            <a:srgbClr val="48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文本框 62"/>
          <p:cNvSpPr txBox="1"/>
          <p:nvPr>
            <p:custDataLst>
              <p:tags r:id="rId55"/>
            </p:custDataLst>
          </p:nvPr>
        </p:nvSpPr>
        <p:spPr>
          <a:xfrm>
            <a:off x="215900" y="5743575"/>
            <a:ext cx="1681480" cy="169545"/>
          </a:xfrm>
          <a:prstGeom prst="rect">
            <a:avLst/>
          </a:prstGeom>
          <a:noFill/>
        </p:spPr>
        <p:txBody>
          <a:bodyPr wrap="square" rtlCol="0">
            <a:noAutofit/>
          </a:bodyPr>
          <a:p>
            <a:r>
              <a:rPr lang="zh-CN" altLang="en-US" sz="1000" b="1">
                <a:solidFill>
                  <a:srgbClr val="486F6F"/>
                </a:solidFill>
                <a:latin typeface="思源黑体 CN" charset="0"/>
                <a:ea typeface="思源黑体 CN" charset="0"/>
              </a:rPr>
              <a:t>实地调研法</a:t>
            </a:r>
            <a:endParaRPr lang="zh-CN" altLang="en-US" sz="1000" b="1">
              <a:solidFill>
                <a:srgbClr val="486F6F"/>
              </a:solidFill>
              <a:latin typeface="思源黑体 CN" charset="0"/>
              <a:ea typeface="思源黑体 CN" charset="0"/>
            </a:endParaRPr>
          </a:p>
        </p:txBody>
      </p:sp>
      <p:sp>
        <p:nvSpPr>
          <p:cNvPr id="64" name="文本框 63"/>
          <p:cNvSpPr txBox="1"/>
          <p:nvPr>
            <p:custDataLst>
              <p:tags r:id="rId56"/>
            </p:custDataLst>
          </p:nvPr>
        </p:nvSpPr>
        <p:spPr>
          <a:xfrm>
            <a:off x="120015" y="5927090"/>
            <a:ext cx="2473960" cy="398780"/>
          </a:xfrm>
          <a:prstGeom prst="rect">
            <a:avLst/>
          </a:prstGeom>
          <a:noFill/>
        </p:spPr>
        <p:txBody>
          <a:bodyPr wrap="square" rtlCol="0">
            <a:spAutoFit/>
          </a:bodyPr>
          <a:p>
            <a:r>
              <a:rPr sz="1000">
                <a:latin typeface="思源黑体 CN" charset="0"/>
                <a:ea typeface="思源黑体 CN" charset="0"/>
                <a:cs typeface="思源黑体 CN" charset="0"/>
              </a:rPr>
              <a:t>通过实地观察了解</a:t>
            </a:r>
            <a:r>
              <a:rPr lang="zh-CN" sz="1000">
                <a:latin typeface="思源黑体 CN" charset="0"/>
                <a:ea typeface="思源黑体 CN" charset="0"/>
                <a:cs typeface="思源黑体 CN" charset="0"/>
              </a:rPr>
              <a:t>七</a:t>
            </a:r>
            <a:r>
              <a:rPr lang="en-US" altLang="zh-CN" sz="1000">
                <a:latin typeface="思源黑体 CN" charset="0"/>
                <a:ea typeface="思源黑体 CN" charset="0"/>
                <a:cs typeface="思源黑体 CN" charset="0"/>
              </a:rPr>
              <a:t>O</a:t>
            </a:r>
            <a:r>
              <a:rPr lang="zh-CN" altLang="en-US" sz="1000">
                <a:latin typeface="思源黑体 CN" charset="0"/>
                <a:ea typeface="思源黑体 CN" charset="0"/>
                <a:cs typeface="思源黑体 CN" charset="0"/>
              </a:rPr>
              <a:t>以</a:t>
            </a:r>
            <a:r>
              <a:rPr sz="1000">
                <a:latin typeface="思源黑体 CN" charset="0"/>
                <a:ea typeface="思源黑体 CN" charset="0"/>
                <a:cs typeface="思源黑体 CN" charset="0"/>
              </a:rPr>
              <a:t>的现状有利于更好的发现问题并有针对性的解决问题</a:t>
            </a:r>
            <a:endParaRPr sz="1000">
              <a:latin typeface="思源黑体 CN" charset="0"/>
              <a:ea typeface="思源黑体 CN" charset="0"/>
              <a:cs typeface="思源黑体 CN" charset="0"/>
            </a:endParaRPr>
          </a:p>
        </p:txBody>
      </p:sp>
    </p:spTree>
    <p:custDataLst>
      <p:tags r:id="rId5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custDataLst>
              <p:tags r:id="rId1"/>
            </p:custDataLst>
          </p:nvPr>
        </p:nvSpPr>
        <p:spPr>
          <a:xfrm>
            <a:off x="6637655" y="901700"/>
            <a:ext cx="120205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cxnSp>
        <p:nvCxnSpPr>
          <p:cNvPr id="44" name="直接连接符 43"/>
          <p:cNvCxnSpPr/>
          <p:nvPr>
            <p:custDataLst>
              <p:tags r:id="rId2"/>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3"/>
            </p:custDataLst>
          </p:nvPr>
        </p:nvPicPr>
        <p:blipFill>
          <a:blip r:embed="rId4"/>
          <a:stretch>
            <a:fillRect/>
          </a:stretch>
        </p:blipFill>
        <p:spPr>
          <a:xfrm>
            <a:off x="8654788" y="69746"/>
            <a:ext cx="492942" cy="442933"/>
          </a:xfrm>
          <a:prstGeom prst="rect">
            <a:avLst/>
          </a:prstGeom>
        </p:spPr>
      </p:pic>
      <p:cxnSp>
        <p:nvCxnSpPr>
          <p:cNvPr id="46" name="直接连接符 45"/>
          <p:cNvCxnSpPr/>
          <p:nvPr>
            <p:custDataLst>
              <p:tags r:id="rId5"/>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6"/>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7"/>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03</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8"/>
            </p:custDataLst>
          </p:nvPr>
        </p:nvPicPr>
        <p:blipFill>
          <a:blip r:embed="rId9"/>
          <a:stretch>
            <a:fillRect/>
          </a:stretch>
        </p:blipFill>
        <p:spPr>
          <a:xfrm>
            <a:off x="9169" y="6372393"/>
            <a:ext cx="478653" cy="485798"/>
          </a:xfrm>
          <a:prstGeom prst="rect">
            <a:avLst/>
          </a:prstGeom>
        </p:spPr>
      </p:pic>
      <p:sp>
        <p:nvSpPr>
          <p:cNvPr id="52" name="文本框 51"/>
          <p:cNvSpPr txBox="1"/>
          <p:nvPr>
            <p:custDataLst>
              <p:tags r:id="rId10"/>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1"/>
            </p:custDataLst>
          </p:nvPr>
        </p:nvSpPr>
        <p:spPr>
          <a:xfrm>
            <a:off x="53340" y="470535"/>
            <a:ext cx="2790825" cy="22796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1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气候</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分析</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2"/>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3"/>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2" name="图片 1" descr="气象分析"/>
          <p:cNvPicPr>
            <a:picLocks noChangeAspect="1"/>
          </p:cNvPicPr>
          <p:nvPr/>
        </p:nvPicPr>
        <p:blipFill>
          <a:blip r:embed="rId14"/>
          <a:srcRect t="5235" r="13985" b="7444"/>
          <a:stretch>
            <a:fillRect/>
          </a:stretch>
        </p:blipFill>
        <p:spPr>
          <a:xfrm>
            <a:off x="252730" y="838200"/>
            <a:ext cx="6384925" cy="5556885"/>
          </a:xfrm>
          <a:prstGeom prst="rect">
            <a:avLst/>
          </a:prstGeom>
        </p:spPr>
      </p:pic>
      <p:sp>
        <p:nvSpPr>
          <p:cNvPr id="17" name="矩形 16"/>
          <p:cNvSpPr/>
          <p:nvPr>
            <p:custDataLst>
              <p:tags r:id="rId15"/>
            </p:custDataLst>
          </p:nvPr>
        </p:nvSpPr>
        <p:spPr>
          <a:xfrm>
            <a:off x="6828155" y="1048385"/>
            <a:ext cx="2116455" cy="4991735"/>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19" name="文本框 18"/>
          <p:cNvSpPr txBox="1"/>
          <p:nvPr>
            <p:custDataLst>
              <p:tags r:id="rId16"/>
            </p:custDataLst>
          </p:nvPr>
        </p:nvSpPr>
        <p:spPr>
          <a:xfrm>
            <a:off x="6564630" y="901700"/>
            <a:ext cx="1275080" cy="257810"/>
          </a:xfrm>
          <a:prstGeom prst="rect">
            <a:avLst/>
          </a:prstGeom>
          <a:noFill/>
        </p:spPr>
        <p:txBody>
          <a:bodyPr wrap="square" rtlCol="0">
            <a:noAutofit/>
          </a:bodyPr>
          <a:p>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相关资料</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37" name="文本框 36"/>
          <p:cNvSpPr txBox="1"/>
          <p:nvPr>
            <p:custDataLst>
              <p:tags r:id="rId17"/>
            </p:custDataLst>
          </p:nvPr>
        </p:nvSpPr>
        <p:spPr>
          <a:xfrm>
            <a:off x="6828155" y="1268730"/>
            <a:ext cx="2055495" cy="4683125"/>
          </a:xfrm>
          <a:prstGeom prst="rect">
            <a:avLst/>
          </a:prstGeom>
          <a:noFill/>
        </p:spPr>
        <p:txBody>
          <a:bodyPr wrap="square" rtlCol="0">
            <a:noAutofit/>
          </a:bodyPr>
          <a:p>
            <a:r>
              <a:rPr lang="zh-CN" altLang="en-US" sz="1200">
                <a:latin typeface="思源黑体 CN" charset="0"/>
                <a:ea typeface="思源黑体 CN" charset="0"/>
                <a:cs typeface="思源黑体 CN" charset="0"/>
              </a:rPr>
              <a:t>铜陵市属于北亚热带湿润季风气候，特点是季风明显，四季分明，全年气候温暖湿润，雨量丰沛，湿度较大，日照充足，雨热同季，无霜期长。虽然铜陵地处欧亚大陆之东部，距海洋350千米，但受江浙一带山系所阻挡，海洋性气候并不明显，冬夏温差比较显著，冷暖气团交锋频繁，气候多变，降水年际变化大，冬季受内蒙古高压控制，北方冷空气南侵，天气晴朗、寒冷、干燥，夏季太平洋副热带高压增强，天气炎热，春、秋两季是冬、夏交替过渡的季节，春季南北气流交锋频繁，锋面进退不定，造成雨水偏多，天气多变，常出现低温连绵阴雨天气。秋季以后太平洋副热带高压开始退缩，内蒙古高压增强，铜陵地区又渐受北方冷气团控制，天气晴朗少雨，出现秋季干旱。</a:t>
            </a:r>
            <a:endParaRPr lang="zh-CN" altLang="en-US" sz="1200">
              <a:latin typeface="思源黑体 CN" charset="0"/>
              <a:ea typeface="思源黑体 CN" charset="0"/>
              <a:cs typeface="思源黑体 CN"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04</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0"/>
            </p:custDataLst>
          </p:nvPr>
        </p:nvSpPr>
        <p:spPr>
          <a:xfrm>
            <a:off x="53340" y="39687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2.2</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r>
              <a:rPr lang="zh-CN" altLang="en-US">
                <a:latin typeface="思源宋体 Heavy" panose="02020900000000000000" charset="-122"/>
                <a:ea typeface="思源宋体 Heavy" panose="02020900000000000000" charset="-122"/>
                <a:cs typeface="思源宋体 Heavy" panose="02020900000000000000" charset="-122"/>
                <a:sym typeface="+mn-ea"/>
              </a:rPr>
              <a:t>区位分析</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2"/>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2" name="图片 1" descr="场地分析 (3)"/>
          <p:cNvPicPr>
            <a:picLocks noChangeAspect="1"/>
          </p:cNvPicPr>
          <p:nvPr/>
        </p:nvPicPr>
        <p:blipFill>
          <a:blip r:embed="rId13"/>
          <a:srcRect l="22868" r="26391"/>
          <a:stretch>
            <a:fillRect/>
          </a:stretch>
        </p:blipFill>
        <p:spPr>
          <a:xfrm>
            <a:off x="5123815" y="506730"/>
            <a:ext cx="3872865" cy="6078855"/>
          </a:xfrm>
          <a:prstGeom prst="rect">
            <a:avLst/>
          </a:prstGeom>
        </p:spPr>
      </p:pic>
      <p:pic>
        <p:nvPicPr>
          <p:cNvPr id="3" name="图片 2" descr="区位及周边要素"/>
          <p:cNvPicPr>
            <a:picLocks noChangeAspect="1"/>
          </p:cNvPicPr>
          <p:nvPr>
            <p:custDataLst>
              <p:tags r:id="rId14"/>
            </p:custDataLst>
          </p:nvPr>
        </p:nvPicPr>
        <p:blipFill>
          <a:blip r:embed="rId15"/>
          <a:srcRect l="9661" t="23791" r="9950" b="25523"/>
          <a:stretch>
            <a:fillRect/>
          </a:stretch>
        </p:blipFill>
        <p:spPr>
          <a:xfrm>
            <a:off x="120015" y="1849755"/>
            <a:ext cx="5293360" cy="2670810"/>
          </a:xfrm>
          <a:prstGeom prst="rect">
            <a:avLst/>
          </a:prstGeom>
        </p:spPr>
      </p:pic>
      <p:pic>
        <p:nvPicPr>
          <p:cNvPr id="4" name="图片 3" descr="区位分析"/>
          <p:cNvPicPr>
            <a:picLocks noChangeAspect="1"/>
          </p:cNvPicPr>
          <p:nvPr>
            <p:custDataLst>
              <p:tags r:id="rId16"/>
            </p:custDataLst>
          </p:nvPr>
        </p:nvPicPr>
        <p:blipFill>
          <a:blip r:embed="rId17"/>
          <a:stretch>
            <a:fillRect/>
          </a:stretch>
        </p:blipFill>
        <p:spPr>
          <a:xfrm>
            <a:off x="120015" y="4471035"/>
            <a:ext cx="5294630" cy="1901190"/>
          </a:xfrm>
          <a:prstGeom prst="rect">
            <a:avLst/>
          </a:prstGeom>
        </p:spPr>
      </p:pic>
      <p:sp>
        <p:nvSpPr>
          <p:cNvPr id="5" name="文本框 4"/>
          <p:cNvSpPr txBox="1"/>
          <p:nvPr>
            <p:custDataLst>
              <p:tags r:id="rId18"/>
            </p:custDataLst>
          </p:nvPr>
        </p:nvSpPr>
        <p:spPr>
          <a:xfrm>
            <a:off x="222885" y="868045"/>
            <a:ext cx="5042535" cy="741680"/>
          </a:xfrm>
          <a:prstGeom prst="rect">
            <a:avLst/>
          </a:prstGeom>
          <a:noFill/>
        </p:spPr>
        <p:txBody>
          <a:bodyPr wrap="square" rtlCol="0">
            <a:noAutofit/>
          </a:bodyPr>
          <a:p>
            <a:r>
              <a:rPr lang="zh-CN" altLang="en-US" sz="1200">
                <a:latin typeface="思源黑体 Regular" panose="020B0500000000000000" charset="-122"/>
                <a:ea typeface="思源黑体 Regular" panose="020B0500000000000000" charset="-122"/>
                <a:cs typeface="思源黑体 Regular" panose="020B0500000000000000" charset="-122"/>
              </a:rPr>
              <a:t>七零一车辆厂位于安徽省铜陵市义安区顺安镇009县道，其周边分布着中车长江车辆有限公司，铜兴家园内有七零一宾馆，铜陵市七零一小学，铜陵市第十八中学，明星综合商店等。</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主干道为009县道，在铜兴家园入口的十字路口设有唯一公交站点及公交车站</a:t>
            </a:r>
            <a:r>
              <a:rPr lang="zh-CN" altLang="en-US" sz="1200">
                <a:sym typeface="+mn-ea"/>
              </a:rPr>
              <a:t>。</a:t>
            </a:r>
            <a:endParaRPr lang="zh-CN" altLang="en-US" sz="1200"/>
          </a:p>
          <a:p>
            <a:endParaRPr lang="zh-CN" altLang="en-US" sz="1400">
              <a:latin typeface="思源黑体 Regular" panose="020B0500000000000000" charset="-122"/>
              <a:ea typeface="思源黑体 Regular" panose="020B0500000000000000" charset="-122"/>
              <a:cs typeface="思源黑体 Regular" panose="020B0500000000000000" charset="-122"/>
            </a:endParaRPr>
          </a:p>
          <a:p>
            <a:endParaRPr lang="zh-CN" altLang="en-US" sz="1400">
              <a:latin typeface="思源黑体 Regular" panose="020B0500000000000000" charset="-122"/>
              <a:ea typeface="思源黑体 Regular" panose="020B0500000000000000" charset="-122"/>
              <a:cs typeface="思源黑体 Regular" panose="020B0500000000000000" charset="-122"/>
            </a:endParaRPr>
          </a:p>
        </p:txBody>
      </p:sp>
      <p:sp>
        <p:nvSpPr>
          <p:cNvPr id="17" name="矩形 16"/>
          <p:cNvSpPr/>
          <p:nvPr>
            <p:custDataLst>
              <p:tags r:id="rId19"/>
            </p:custDataLst>
          </p:nvPr>
        </p:nvSpPr>
        <p:spPr>
          <a:xfrm>
            <a:off x="142875" y="796290"/>
            <a:ext cx="5271135" cy="88519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05</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0"/>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2.3</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现状分析</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1"/>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2"/>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2" name="图片 1" descr="现状分析psd"/>
          <p:cNvPicPr>
            <a:picLocks noChangeAspect="1"/>
          </p:cNvPicPr>
          <p:nvPr/>
        </p:nvPicPr>
        <p:blipFill>
          <a:blip r:embed="rId13"/>
          <a:srcRect t="15360" b="10705"/>
          <a:stretch>
            <a:fillRect/>
          </a:stretch>
        </p:blipFill>
        <p:spPr>
          <a:xfrm>
            <a:off x="0" y="1591945"/>
            <a:ext cx="9144000" cy="4780280"/>
          </a:xfrm>
          <a:prstGeom prst="rect">
            <a:avLst/>
          </a:prstGeom>
        </p:spPr>
      </p:pic>
      <p:sp>
        <p:nvSpPr>
          <p:cNvPr id="17" name="文本框 16"/>
          <p:cNvSpPr txBox="1"/>
          <p:nvPr>
            <p:custDataLst>
              <p:tags r:id="rId14"/>
            </p:custDataLst>
          </p:nvPr>
        </p:nvSpPr>
        <p:spPr>
          <a:xfrm>
            <a:off x="53340" y="819785"/>
            <a:ext cx="8905240" cy="829945"/>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“周边杂草丛生，垃圾成堆，还有一些破败的砖瓦房，车站里面有老旧的铁轨，锈迹斑斑的火车头和已经废弃的火车厢。 随着旅游业的不断发展以及人们对生态城市的需求，过去的铁路所形成的的道路已经框架已经不能承载起时代发展带给城市形态和布局的变化，</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跟着原有的铁路轨迹也最终被废弃遗忘。越来越多的废弃铁路在城市中成为灰色区域，曾经重要的城市血脉，却如今盘踞在那块狭长的土地上扮演着被遗弃的角色，影响着城市的发展，影响着日常生活，大大降低了周边居民的生活质量。 </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人群需求层次分析 psd"/>
          <p:cNvPicPr>
            <a:picLocks noChangeAspect="1"/>
          </p:cNvPicPr>
          <p:nvPr/>
        </p:nvPicPr>
        <p:blipFill>
          <a:blip r:embed="rId1"/>
          <a:srcRect l="11720" t="21018" r="13450" b="13944"/>
          <a:stretch>
            <a:fillRect/>
          </a:stretch>
        </p:blipFill>
        <p:spPr>
          <a:xfrm>
            <a:off x="4951730" y="1143000"/>
            <a:ext cx="3971290" cy="3016250"/>
          </a:xfrm>
          <a:prstGeom prst="rect">
            <a:avLst/>
          </a:prstGeom>
        </p:spPr>
      </p:pic>
      <p:cxnSp>
        <p:nvCxnSpPr>
          <p:cNvPr id="44" name="直接连接符 43"/>
          <p:cNvCxnSpPr/>
          <p:nvPr>
            <p:custDataLst>
              <p:tags r:id="rId2"/>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3"/>
            </p:custDataLst>
          </p:nvPr>
        </p:nvPicPr>
        <p:blipFill>
          <a:blip r:embed="rId4"/>
          <a:stretch>
            <a:fillRect/>
          </a:stretch>
        </p:blipFill>
        <p:spPr>
          <a:xfrm>
            <a:off x="8654788" y="69746"/>
            <a:ext cx="492942" cy="442933"/>
          </a:xfrm>
          <a:prstGeom prst="rect">
            <a:avLst/>
          </a:prstGeom>
        </p:spPr>
      </p:pic>
      <p:cxnSp>
        <p:nvCxnSpPr>
          <p:cNvPr id="46" name="直接连接符 45"/>
          <p:cNvCxnSpPr/>
          <p:nvPr>
            <p:custDataLst>
              <p:tags r:id="rId5"/>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6"/>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7"/>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06</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8"/>
            </p:custDataLst>
          </p:nvPr>
        </p:nvPicPr>
        <p:blipFill>
          <a:blip r:embed="rId9"/>
          <a:stretch>
            <a:fillRect/>
          </a:stretch>
        </p:blipFill>
        <p:spPr>
          <a:xfrm>
            <a:off x="9169" y="6372393"/>
            <a:ext cx="478653" cy="485798"/>
          </a:xfrm>
          <a:prstGeom prst="rect">
            <a:avLst/>
          </a:prstGeom>
        </p:spPr>
      </p:pic>
      <p:sp>
        <p:nvSpPr>
          <p:cNvPr id="52" name="文本框 51"/>
          <p:cNvSpPr txBox="1"/>
          <p:nvPr>
            <p:custDataLst>
              <p:tags r:id="rId10"/>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61" name="文本框 60"/>
          <p:cNvSpPr txBox="1"/>
          <p:nvPr>
            <p:custDataLst>
              <p:tags r:id="rId11"/>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2.4</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人群分析</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
        <p:nvSpPr>
          <p:cNvPr id="14" name="文本框 13"/>
          <p:cNvSpPr txBox="1"/>
          <p:nvPr>
            <p:custDataLst>
              <p:tags r:id="rId12"/>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3"/>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2" name="图片 1" descr="人群分析"/>
          <p:cNvPicPr>
            <a:picLocks noChangeAspect="1"/>
          </p:cNvPicPr>
          <p:nvPr/>
        </p:nvPicPr>
        <p:blipFill>
          <a:blip r:embed="rId14"/>
          <a:srcRect l="10896" t="33804" r="10281" b="7819"/>
          <a:stretch>
            <a:fillRect/>
          </a:stretch>
        </p:blipFill>
        <p:spPr>
          <a:xfrm>
            <a:off x="4942840" y="4493895"/>
            <a:ext cx="4201160" cy="1867535"/>
          </a:xfrm>
          <a:prstGeom prst="rect">
            <a:avLst/>
          </a:prstGeom>
        </p:spPr>
      </p:pic>
      <p:pic>
        <p:nvPicPr>
          <p:cNvPr id="3" name="图片 2" descr="人群需求分析  (5)"/>
          <p:cNvPicPr>
            <a:picLocks noChangeAspect="1"/>
          </p:cNvPicPr>
          <p:nvPr/>
        </p:nvPicPr>
        <p:blipFill>
          <a:blip r:embed="rId15"/>
          <a:srcRect l="20966" t="15337" r="20953" b="16642"/>
          <a:stretch>
            <a:fillRect/>
          </a:stretch>
        </p:blipFill>
        <p:spPr>
          <a:xfrm>
            <a:off x="307975" y="3161665"/>
            <a:ext cx="4387215" cy="3052445"/>
          </a:xfrm>
          <a:prstGeom prst="rect">
            <a:avLst/>
          </a:prstGeom>
        </p:spPr>
      </p:pic>
      <p:sp>
        <p:nvSpPr>
          <p:cNvPr id="7" name="文本框 6"/>
          <p:cNvSpPr txBox="1"/>
          <p:nvPr>
            <p:custDataLst>
              <p:tags r:id="rId16"/>
            </p:custDataLst>
          </p:nvPr>
        </p:nvSpPr>
        <p:spPr>
          <a:xfrm>
            <a:off x="5413375" y="836295"/>
            <a:ext cx="3048000" cy="306705"/>
          </a:xfrm>
          <a:prstGeom prst="rect">
            <a:avLst/>
          </a:prstGeom>
          <a:noFill/>
        </p:spPr>
        <p:txBody>
          <a:bodyPr wrap="square" rtlCol="0">
            <a:spAutoFit/>
          </a:bodyPr>
          <a:p>
            <a:r>
              <a:rPr lang="zh-CN" altLang="en-US" sz="1400" b="1">
                <a:solidFill>
                  <a:srgbClr val="486F6F"/>
                </a:solidFill>
                <a:latin typeface="思源黑体 Regular" panose="020B0500000000000000" charset="-122"/>
                <a:ea typeface="思源黑体 Regular" panose="020B0500000000000000" charset="-122"/>
              </a:rPr>
              <a:t>人群需求层次分析</a:t>
            </a:r>
            <a:endParaRPr lang="zh-CN" altLang="en-US" sz="1400" b="1">
              <a:solidFill>
                <a:srgbClr val="486F6F"/>
              </a:solidFill>
              <a:latin typeface="思源黑体 Regular" panose="020B0500000000000000" charset="-122"/>
              <a:ea typeface="思源黑体 Regular" panose="020B0500000000000000" charset="-122"/>
            </a:endParaRPr>
          </a:p>
        </p:txBody>
      </p:sp>
      <p:sp>
        <p:nvSpPr>
          <p:cNvPr id="53" name="矩形 52"/>
          <p:cNvSpPr/>
          <p:nvPr>
            <p:custDataLst>
              <p:tags r:id="rId17"/>
            </p:custDataLst>
          </p:nvPr>
        </p:nvSpPr>
        <p:spPr>
          <a:xfrm>
            <a:off x="233680" y="1037590"/>
            <a:ext cx="4596765" cy="5340350"/>
          </a:xfrm>
          <a:prstGeom prst="rect">
            <a:avLst/>
          </a:prstGeom>
          <a:noFill/>
          <a:ln w="28575" cmpd="sng">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15">
              <a:sym typeface="+mn-ea"/>
            </a:endParaRPr>
          </a:p>
        </p:txBody>
      </p:sp>
      <p:sp>
        <p:nvSpPr>
          <p:cNvPr id="58" name="圆角矩形 57"/>
          <p:cNvSpPr/>
          <p:nvPr>
            <p:custDataLst>
              <p:tags r:id="rId18"/>
            </p:custDataLst>
          </p:nvPr>
        </p:nvSpPr>
        <p:spPr>
          <a:xfrm>
            <a:off x="89535" y="891540"/>
            <a:ext cx="1825625" cy="25908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34" name="文本框 33"/>
          <p:cNvSpPr txBox="1"/>
          <p:nvPr>
            <p:custDataLst>
              <p:tags r:id="rId19"/>
            </p:custDataLst>
          </p:nvPr>
        </p:nvSpPr>
        <p:spPr>
          <a:xfrm>
            <a:off x="307975" y="1221740"/>
            <a:ext cx="4328160" cy="2084705"/>
          </a:xfrm>
          <a:prstGeom prst="rect">
            <a:avLst/>
          </a:prstGeom>
          <a:noFill/>
        </p:spPr>
        <p:txBody>
          <a:bodyPr wrap="square" rtlCol="0">
            <a:noAutofit/>
          </a:bodyPr>
          <a:p>
            <a:r>
              <a:rPr lang="zh-CN" altLang="en-US" sz="1200">
                <a:latin typeface="思源黑体 CN" charset="0"/>
                <a:ea typeface="思源黑体 CN" charset="0"/>
                <a:cs typeface="思源黑体 CN" charset="0"/>
              </a:rPr>
              <a:t>结合第七次人口普查数据，七</a:t>
            </a:r>
            <a:r>
              <a:rPr lang="en-US" altLang="zh-CN" sz="1200">
                <a:latin typeface="思源黑体 CN" charset="0"/>
                <a:ea typeface="思源黑体 CN" charset="0"/>
                <a:cs typeface="思源黑体 CN" charset="0"/>
              </a:rPr>
              <a:t>O</a:t>
            </a:r>
            <a:r>
              <a:rPr lang="zh-CN" altLang="en-US" sz="1200">
                <a:latin typeface="思源黑体 CN" charset="0"/>
                <a:ea typeface="思源黑体 CN" charset="0"/>
                <a:cs typeface="思源黑体 CN" charset="0"/>
              </a:rPr>
              <a:t>一社区总人口</a:t>
            </a:r>
            <a:r>
              <a:rPr lang="en-US" altLang="zh-CN" sz="1200">
                <a:latin typeface="思源黑体 CN" charset="0"/>
                <a:ea typeface="思源黑体 CN" charset="0"/>
                <a:cs typeface="思源黑体 CN" charset="0"/>
              </a:rPr>
              <a:t>3324</a:t>
            </a:r>
            <a:r>
              <a:rPr lang="zh-CN" altLang="en-US" sz="1200">
                <a:latin typeface="思源黑体 CN" charset="0"/>
                <a:ea typeface="思源黑体 CN" charset="0"/>
                <a:cs typeface="思源黑体 CN" charset="0"/>
              </a:rPr>
              <a:t>人，其中</a:t>
            </a:r>
            <a:r>
              <a:rPr lang="en-US" altLang="zh-CN" sz="1200">
                <a:latin typeface="思源黑体 CN" charset="0"/>
                <a:ea typeface="思源黑体 CN" charset="0"/>
                <a:cs typeface="思源黑体 CN" charset="0"/>
              </a:rPr>
              <a:t>60</a:t>
            </a:r>
            <a:r>
              <a:rPr lang="zh-CN" altLang="en-US" sz="1200">
                <a:latin typeface="思源黑体 CN" charset="0"/>
                <a:ea typeface="思源黑体 CN" charset="0"/>
                <a:cs typeface="思源黑体 CN" charset="0"/>
              </a:rPr>
              <a:t>周岁以上</a:t>
            </a:r>
            <a:r>
              <a:rPr lang="en-US" altLang="zh-CN" sz="1200">
                <a:latin typeface="思源黑体 CN" charset="0"/>
                <a:ea typeface="思源黑体 CN" charset="0"/>
                <a:cs typeface="思源黑体 CN" charset="0"/>
              </a:rPr>
              <a:t>1477</a:t>
            </a:r>
            <a:r>
              <a:rPr lang="zh-CN" altLang="en-US" sz="1200">
                <a:latin typeface="思源黑体 CN" charset="0"/>
                <a:ea typeface="思源黑体 CN" charset="0"/>
                <a:cs typeface="思源黑体 CN" charset="0"/>
              </a:rPr>
              <a:t>人，</a:t>
            </a:r>
            <a:r>
              <a:rPr lang="en-US" altLang="zh-CN" sz="1200">
                <a:latin typeface="思源黑体 CN" charset="0"/>
                <a:ea typeface="思源黑体 CN" charset="0"/>
                <a:cs typeface="思源黑体 CN" charset="0"/>
              </a:rPr>
              <a:t>70</a:t>
            </a:r>
            <a:r>
              <a:rPr lang="zh-CN" altLang="en-US" sz="1200">
                <a:latin typeface="思源黑体 CN" charset="0"/>
                <a:ea typeface="思源黑体 CN" charset="0"/>
                <a:cs typeface="思源黑体 CN" charset="0"/>
              </a:rPr>
              <a:t>周岁以上</a:t>
            </a:r>
            <a:r>
              <a:rPr lang="en-US" altLang="zh-CN" sz="1200">
                <a:latin typeface="思源黑体 CN" charset="0"/>
                <a:ea typeface="思源黑体 CN" charset="0"/>
                <a:cs typeface="思源黑体 CN" charset="0"/>
              </a:rPr>
              <a:t>691</a:t>
            </a:r>
            <a:r>
              <a:rPr lang="zh-CN" altLang="en-US" sz="1200">
                <a:latin typeface="思源黑体 CN" charset="0"/>
                <a:ea typeface="思源黑体 CN" charset="0"/>
                <a:cs typeface="思源黑体 CN" charset="0"/>
              </a:rPr>
              <a:t>人，</a:t>
            </a:r>
            <a:r>
              <a:rPr lang="en-US" altLang="zh-CN" sz="1200">
                <a:latin typeface="思源黑体 CN" charset="0"/>
                <a:ea typeface="思源黑体 CN" charset="0"/>
                <a:cs typeface="思源黑体 CN" charset="0"/>
              </a:rPr>
              <a:t>80</a:t>
            </a:r>
            <a:r>
              <a:rPr lang="zh-CN" altLang="en-US" sz="1200">
                <a:latin typeface="思源黑体 CN" charset="0"/>
                <a:ea typeface="思源黑体 CN" charset="0"/>
                <a:cs typeface="思源黑体 CN" charset="0"/>
              </a:rPr>
              <a:t>周岁以上</a:t>
            </a:r>
            <a:r>
              <a:rPr lang="en-US" altLang="zh-CN" sz="1200">
                <a:latin typeface="思源黑体 CN" charset="0"/>
                <a:ea typeface="思源黑体 CN" charset="0"/>
                <a:cs typeface="思源黑体 CN" charset="0"/>
              </a:rPr>
              <a:t>226</a:t>
            </a:r>
            <a:r>
              <a:rPr lang="zh-CN" altLang="en-US" sz="1200">
                <a:latin typeface="思源黑体 CN" charset="0"/>
                <a:ea typeface="思源黑体 CN" charset="0"/>
                <a:cs typeface="思源黑体 CN" charset="0"/>
              </a:rPr>
              <a:t>人，</a:t>
            </a:r>
            <a:r>
              <a:rPr lang="en-US" altLang="zh-CN" sz="1200">
                <a:latin typeface="思源黑体 CN" charset="0"/>
                <a:ea typeface="思源黑体 CN" charset="0"/>
                <a:cs typeface="思源黑体 CN" charset="0"/>
              </a:rPr>
              <a:t>90</a:t>
            </a:r>
            <a:r>
              <a:rPr lang="zh-CN" altLang="en-US" sz="1200">
                <a:latin typeface="思源黑体 CN" charset="0"/>
                <a:ea typeface="思源黑体 CN" charset="0"/>
                <a:cs typeface="思源黑体 CN" charset="0"/>
              </a:rPr>
              <a:t>周岁以上</a:t>
            </a:r>
            <a:r>
              <a:rPr lang="en-US" altLang="zh-CN" sz="1200">
                <a:latin typeface="思源黑体 CN" charset="0"/>
                <a:ea typeface="思源黑体 CN" charset="0"/>
                <a:cs typeface="思源黑体 CN" charset="0"/>
              </a:rPr>
              <a:t>14</a:t>
            </a:r>
            <a:r>
              <a:rPr lang="zh-CN" altLang="en-US" sz="1200">
                <a:latin typeface="思源黑体 CN" charset="0"/>
                <a:ea typeface="思源黑体 CN" charset="0"/>
                <a:cs typeface="思源黑体 CN" charset="0"/>
              </a:rPr>
              <a:t>人。整个七</a:t>
            </a:r>
            <a:r>
              <a:rPr lang="en-US" altLang="zh-CN" sz="1200">
                <a:latin typeface="思源黑体 CN" charset="0"/>
                <a:ea typeface="思源黑体 CN" charset="0"/>
                <a:cs typeface="思源黑体 CN" charset="0"/>
              </a:rPr>
              <a:t>O</a:t>
            </a:r>
            <a:r>
              <a:rPr lang="zh-CN" altLang="en-US" sz="1200">
                <a:latin typeface="思源黑体 CN" charset="0"/>
                <a:ea typeface="思源黑体 CN" charset="0"/>
                <a:cs typeface="思源黑体 CN" charset="0"/>
              </a:rPr>
              <a:t>一社区老龄化程度严重，老年人的需求分析成为本次调研的重要部分。其中，对于居住、交流、活动和工作的需求占据了老年人一天时间的绝大部分。七</a:t>
            </a:r>
            <a:r>
              <a:rPr lang="en-US" altLang="zh-CN" sz="1200">
                <a:latin typeface="思源黑体 CN" charset="0"/>
                <a:ea typeface="思源黑体 CN" charset="0"/>
                <a:cs typeface="思源黑体 CN" charset="0"/>
              </a:rPr>
              <a:t>O</a:t>
            </a:r>
            <a:r>
              <a:rPr lang="zh-CN" altLang="en-US" sz="1200">
                <a:latin typeface="思源黑体 CN" charset="0"/>
                <a:ea typeface="思源黑体 CN" charset="0"/>
                <a:cs typeface="思源黑体 CN" charset="0"/>
              </a:rPr>
              <a:t>一社区的老人主要分为退休职工和员工家属两类群体。退休职工拥有足够的退休金，因此这类老人需要重点关注他们的心理健康和日常陪伴，强化心理健康教育。员工家属拥有子女配偶等配偶，这类老人主要一般对周围基础设置、交通设施、便民设施等要求较高，需要齐全的配套设施满足老人和一家人的生活需求。</a:t>
            </a:r>
            <a:endParaRPr lang="zh-CN" altLang="en-US" sz="1200">
              <a:latin typeface="思源黑体 CN" charset="0"/>
              <a:ea typeface="思源黑体 CN" charset="0"/>
              <a:cs typeface="思源黑体 CN" charset="0"/>
            </a:endParaRPr>
          </a:p>
        </p:txBody>
      </p:sp>
      <p:sp>
        <p:nvSpPr>
          <p:cNvPr id="38" name="文本框 37"/>
          <p:cNvSpPr txBox="1"/>
          <p:nvPr>
            <p:custDataLst>
              <p:tags r:id="rId20"/>
            </p:custDataLst>
          </p:nvPr>
        </p:nvSpPr>
        <p:spPr>
          <a:xfrm>
            <a:off x="120015" y="887730"/>
            <a:ext cx="1605280" cy="257810"/>
          </a:xfrm>
          <a:prstGeom prst="rect">
            <a:avLst/>
          </a:prstGeom>
          <a:noFill/>
        </p:spPr>
        <p:txBody>
          <a:bodyPr wrap="square" rtlCol="0">
            <a:noAutofit/>
          </a:bodyPr>
          <a:p>
            <a:r>
              <a:rPr 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2.4.1  </a:t>
            </a:r>
            <a:r>
              <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rPr>
              <a:t>人群需求分析</a:t>
            </a:r>
            <a:r>
              <a:rPr lang="en-US" altLang="zh-CN" sz="1200" b="1">
                <a:solidFill>
                  <a:schemeClr val="bg1"/>
                </a:solidFill>
                <a:latin typeface="思源宋体 SemiBold" panose="02020600000000000000" charset="-122"/>
                <a:ea typeface="思源宋体 SemiBold" panose="02020600000000000000" charset="-122"/>
                <a:cs typeface="思源宋体 SemiBold" panose="02020600000000000000" charset="-122"/>
              </a:rPr>
              <a:t> </a:t>
            </a:r>
            <a:endParaRPr lang="zh-CN" altLang="en-US" sz="120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custDataLst>
              <p:tags r:id="rId1"/>
            </p:custDataLst>
          </p:nvPr>
        </p:nvCxnSpPr>
        <p:spPr>
          <a:xfrm>
            <a:off x="9128" y="281648"/>
            <a:ext cx="8645525" cy="6985"/>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pic>
        <p:nvPicPr>
          <p:cNvPr id="45" name="图片 44" descr="未标题-3"/>
          <p:cNvPicPr>
            <a:picLocks noChangeAspect="1"/>
          </p:cNvPicPr>
          <p:nvPr>
            <p:custDataLst>
              <p:tags r:id="rId2"/>
            </p:custDataLst>
          </p:nvPr>
        </p:nvPicPr>
        <p:blipFill>
          <a:blip r:embed="rId3"/>
          <a:stretch>
            <a:fillRect/>
          </a:stretch>
        </p:blipFill>
        <p:spPr>
          <a:xfrm>
            <a:off x="8654788" y="69746"/>
            <a:ext cx="492942" cy="442933"/>
          </a:xfrm>
          <a:prstGeom prst="rect">
            <a:avLst/>
          </a:prstGeom>
        </p:spPr>
      </p:pic>
      <p:cxnSp>
        <p:nvCxnSpPr>
          <p:cNvPr id="46" name="直接连接符 45"/>
          <p:cNvCxnSpPr/>
          <p:nvPr>
            <p:custDataLst>
              <p:tags r:id="rId4"/>
            </p:custDataLst>
          </p:nvPr>
        </p:nvCxnSpPr>
        <p:spPr>
          <a:xfrm flipV="1">
            <a:off x="373160" y="6708563"/>
            <a:ext cx="6606540" cy="2032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
            </p:custDataLst>
          </p:nvPr>
        </p:nvCxnSpPr>
        <p:spPr>
          <a:xfrm>
            <a:off x="442458" y="6617792"/>
            <a:ext cx="3549650" cy="3810"/>
          </a:xfrm>
          <a:prstGeom prst="line">
            <a:avLst/>
          </a:prstGeom>
          <a:ln w="28575" cmpd="sng">
            <a:solidFill>
              <a:srgbClr val="486F6F"/>
            </a:solidFill>
            <a:prstDash val="solid"/>
          </a:ln>
        </p:spPr>
        <p:style>
          <a:lnRef idx="1">
            <a:schemeClr val="accent1"/>
          </a:lnRef>
          <a:fillRef idx="0">
            <a:schemeClr val="accent1"/>
          </a:fillRef>
          <a:effectRef idx="0">
            <a:schemeClr val="accent1"/>
          </a:effectRef>
          <a:fontRef idx="minor">
            <a:schemeClr val="tx1"/>
          </a:fontRef>
        </p:style>
      </p:cxnSp>
      <p:sp>
        <p:nvSpPr>
          <p:cNvPr id="48" name="灯片编号占位符 29"/>
          <p:cNvSpPr>
            <a:spLocks noGrp="1"/>
          </p:cNvSpPr>
          <p:nvPr>
            <p:custDataLst>
              <p:tags r:id="rId6"/>
            </p:custDataLst>
          </p:nvPr>
        </p:nvSpPr>
        <p:spPr>
          <a:xfrm>
            <a:off x="7506511" y="6550815"/>
            <a:ext cx="1518820" cy="178208"/>
          </a:xfrm>
          <a:prstGeom prst="rect">
            <a:avLst/>
          </a:prstGeom>
        </p:spPr>
        <p:txBody>
          <a:bodyPr vert="horz" lIns="91440" tIns="45720" rIns="91440" bIns="45720" rtlCol="0" anchor="ctr">
            <a:noAutofit/>
          </a:bodyPr>
          <a:lstStyle>
            <a:defPPr>
              <a:defRPr lang="zh-CN"/>
            </a:defPPr>
            <a:lvl1pPr marL="0" algn="r" defTabSz="914400" rtl="0" eaLnBrk="1" latinLnBrk="0" hangingPunct="1">
              <a:defRPr sz="1000"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15" b="1" smtClean="0">
                <a:solidFill>
                  <a:srgbClr val="486F6F"/>
                </a:solidFill>
                <a:latin typeface="思源宋体 Heavy" panose="02020900000000000000" charset="-122"/>
                <a:ea typeface="思源宋体 Heavy" panose="02020900000000000000" charset="-122"/>
              </a:rPr>
              <a:t>07</a:t>
            </a:r>
            <a:endParaRPr lang="en-US" altLang="zh-CN" sz="1015" b="1" dirty="0" smtClean="0">
              <a:solidFill>
                <a:srgbClr val="486F6F"/>
              </a:solidFill>
              <a:latin typeface="思源宋体 Heavy" panose="02020900000000000000" charset="-122"/>
              <a:ea typeface="思源宋体 Heavy" panose="02020900000000000000" charset="-122"/>
            </a:endParaRPr>
          </a:p>
        </p:txBody>
      </p:sp>
      <p:pic>
        <p:nvPicPr>
          <p:cNvPr id="49" name="图片 48" descr="未标题-2"/>
          <p:cNvPicPr>
            <a:picLocks noChangeAspect="1"/>
          </p:cNvPicPr>
          <p:nvPr>
            <p:custDataLst>
              <p:tags r:id="rId7"/>
            </p:custDataLst>
          </p:nvPr>
        </p:nvPicPr>
        <p:blipFill>
          <a:blip r:embed="rId8"/>
          <a:stretch>
            <a:fillRect/>
          </a:stretch>
        </p:blipFill>
        <p:spPr>
          <a:xfrm>
            <a:off x="9169" y="6372393"/>
            <a:ext cx="478653" cy="485798"/>
          </a:xfrm>
          <a:prstGeom prst="rect">
            <a:avLst/>
          </a:prstGeom>
        </p:spPr>
      </p:pic>
      <p:sp>
        <p:nvSpPr>
          <p:cNvPr id="52" name="文本框 51"/>
          <p:cNvSpPr txBox="1"/>
          <p:nvPr>
            <p:custDataLst>
              <p:tags r:id="rId9"/>
            </p:custDataLst>
          </p:nvPr>
        </p:nvSpPr>
        <p:spPr>
          <a:xfrm>
            <a:off x="120294" y="342379"/>
            <a:ext cx="1476682" cy="181460"/>
          </a:xfrm>
          <a:prstGeom prst="rect">
            <a:avLst/>
          </a:prstGeom>
          <a:noFill/>
        </p:spPr>
        <p:txBody>
          <a:bodyPr wrap="square" rtlCol="0">
            <a:noAutofit/>
          </a:bodyPr>
          <a:p>
            <a:r>
              <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rPr>
              <a:t>的</a:t>
            </a:r>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a:p>
            <a:endParaRPr lang="zh-CN" altLang="en-US" sz="790" b="1">
              <a:solidFill>
                <a:schemeClr val="bg1"/>
              </a:solidFill>
              <a:latin typeface="思源宋体 SemiBold" panose="02020600000000000000" charset="-122"/>
              <a:ea typeface="思源宋体 SemiBold" panose="02020600000000000000" charset="-122"/>
              <a:cs typeface="思源宋体 SemiBold" panose="02020600000000000000" charset="-122"/>
            </a:endParaRPr>
          </a:p>
        </p:txBody>
      </p:sp>
      <p:sp>
        <p:nvSpPr>
          <p:cNvPr id="14" name="文本框 13"/>
          <p:cNvSpPr txBox="1"/>
          <p:nvPr>
            <p:custDataLst>
              <p:tags r:id="rId10"/>
            </p:custDataLst>
          </p:nvPr>
        </p:nvSpPr>
        <p:spPr>
          <a:xfrm>
            <a:off x="3174365" y="13335"/>
            <a:ext cx="5480685" cy="275590"/>
          </a:xfrm>
          <a:prstGeom prst="rect">
            <a:avLst/>
          </a:prstGeom>
          <a:noFill/>
        </p:spPr>
        <p:txBody>
          <a:bodyPr wrap="square" rtlCol="0">
            <a:spAutoFit/>
          </a:bodyPr>
          <a:p>
            <a:r>
              <a:rPr lang="zh-CN" altLang="en-US" sz="1200" b="1">
                <a:latin typeface="思源宋体" panose="02020400000000000000" charset="-122"/>
                <a:ea typeface="思源宋体" panose="02020400000000000000" charset="-122"/>
                <a:cs typeface="思源宋体" panose="02020400000000000000" charset="-122"/>
              </a:rPr>
              <a:t>从</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小上海</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到</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latin typeface="思源宋体" panose="02020400000000000000" charset="-122"/>
                <a:ea typeface="思源宋体" panose="02020400000000000000" charset="-122"/>
                <a:cs typeface="思源宋体" panose="02020400000000000000" charset="-122"/>
              </a:rPr>
              <a:t>小麻将</a:t>
            </a:r>
            <a:r>
              <a:rPr lang="en-US" altLang="zh-CN" sz="1200" b="1">
                <a:latin typeface="思源宋体" panose="02020400000000000000" charset="-122"/>
                <a:ea typeface="思源宋体" panose="02020400000000000000" charset="-122"/>
                <a:cs typeface="思源宋体" panose="02020400000000000000" charset="-122"/>
              </a:rPr>
              <a:t>”——</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铜陵市七</a:t>
            </a:r>
            <a:r>
              <a:rPr lang="en-US" altLang="zh-CN" sz="1200" b="1">
                <a:solidFill>
                  <a:schemeClr val="bg1">
                    <a:lumMod val="50000"/>
                  </a:schemeClr>
                </a:solidFill>
                <a:latin typeface="思源宋体" panose="02020400000000000000" charset="-122"/>
                <a:ea typeface="思源宋体" panose="02020400000000000000" charset="-122"/>
                <a:cs typeface="思源宋体" panose="02020400000000000000" charset="-122"/>
              </a:rPr>
              <a:t>O</a:t>
            </a:r>
            <a:r>
              <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rPr>
              <a:t>一社区人员流失后社区现状困难调研</a:t>
            </a:r>
            <a:endParaRPr lang="zh-CN" altLang="en-US" sz="12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custDataLst>
              <p:tags r:id="rId11"/>
            </p:custDataLst>
          </p:nvPr>
        </p:nvSpPr>
        <p:spPr>
          <a:xfrm>
            <a:off x="1658620" y="290830"/>
            <a:ext cx="7061200" cy="213995"/>
          </a:xfrm>
          <a:prstGeom prst="rect">
            <a:avLst/>
          </a:prstGeom>
          <a:noFill/>
        </p:spPr>
        <p:txBody>
          <a:bodyPr wrap="square" rtlCol="0">
            <a:spAutoFit/>
          </a:bodyPr>
          <a:p>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A Difficult Investigation of the Current Situation of the Community after the Loss of Personnel in the</a:t>
            </a:r>
            <a:r>
              <a:rPr lang="en-US" sz="800" b="1">
                <a:solidFill>
                  <a:schemeClr val="bg1">
                    <a:lumMod val="50000"/>
                  </a:schemeClr>
                </a:solidFill>
                <a:latin typeface="思源宋体" panose="02020400000000000000" charset="-122"/>
                <a:ea typeface="思源宋体" panose="02020400000000000000" charset="-122"/>
                <a:cs typeface="思源宋体" panose="02020400000000000000" charset="-122"/>
              </a:rPr>
              <a:t>7</a:t>
            </a:r>
            <a:r>
              <a:rPr sz="800" b="1">
                <a:solidFill>
                  <a:schemeClr val="bg1">
                    <a:lumMod val="50000"/>
                  </a:schemeClr>
                </a:solidFill>
                <a:latin typeface="思源宋体" panose="02020400000000000000" charset="-122"/>
                <a:ea typeface="思源宋体" panose="02020400000000000000" charset="-122"/>
                <a:cs typeface="思源宋体" panose="02020400000000000000" charset="-122"/>
              </a:rPr>
              <a:t>O1 Community of Tongling City</a:t>
            </a:r>
            <a:endParaRPr sz="800" b="1">
              <a:solidFill>
                <a:schemeClr val="bg1">
                  <a:lumMod val="50000"/>
                </a:schemeClr>
              </a:solidFill>
              <a:latin typeface="思源宋体" panose="02020400000000000000" charset="-122"/>
              <a:ea typeface="思源宋体" panose="02020400000000000000" charset="-122"/>
              <a:cs typeface="思源宋体" panose="02020400000000000000" charset="-122"/>
            </a:endParaRPr>
          </a:p>
        </p:txBody>
      </p:sp>
      <p:pic>
        <p:nvPicPr>
          <p:cNvPr id="5" name="图片 4" descr="保安"/>
          <p:cNvPicPr>
            <a:picLocks noChangeAspect="1"/>
          </p:cNvPicPr>
          <p:nvPr>
            <p:custDataLst>
              <p:tags r:id="rId12"/>
            </p:custDataLst>
          </p:nvPr>
        </p:nvPicPr>
        <p:blipFill>
          <a:blip r:embed="rId13"/>
          <a:stretch>
            <a:fillRect/>
          </a:stretch>
        </p:blipFill>
        <p:spPr>
          <a:xfrm>
            <a:off x="119698" y="748983"/>
            <a:ext cx="626269" cy="1551146"/>
          </a:xfrm>
          <a:prstGeom prst="rect">
            <a:avLst/>
          </a:prstGeom>
        </p:spPr>
      </p:pic>
      <p:sp>
        <p:nvSpPr>
          <p:cNvPr id="3" name="流程图: 可选过程 2"/>
          <p:cNvSpPr/>
          <p:nvPr>
            <p:custDataLst>
              <p:tags r:id="rId14"/>
            </p:custDataLst>
          </p:nvPr>
        </p:nvSpPr>
        <p:spPr>
          <a:xfrm>
            <a:off x="746125" y="108648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15"/>
            </p:custDataLst>
          </p:nvPr>
        </p:nvSpPr>
        <p:spPr>
          <a:xfrm>
            <a:off x="74612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访谈对象：王师傅</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47</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身份：中国中车保安</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访谈地点：中国中车接待室</a:t>
            </a:r>
            <a:endParaRPr lang="zh-CN" altLang="en-US" sz="1200">
              <a:solidFill>
                <a:schemeClr val="bg1"/>
              </a:solidFill>
              <a:latin typeface="思源黑体 CN" charset="0"/>
              <a:ea typeface="思源黑体 CN" charset="0"/>
              <a:sym typeface="+mn-ea"/>
            </a:endParaRPr>
          </a:p>
        </p:txBody>
      </p:sp>
      <p:pic>
        <p:nvPicPr>
          <p:cNvPr id="26" name="图片 25" descr="未标题-1"/>
          <p:cNvPicPr>
            <a:picLocks noChangeAspect="1"/>
          </p:cNvPicPr>
          <p:nvPr>
            <p:custDataLst>
              <p:tags r:id="rId16"/>
            </p:custDataLst>
          </p:nvPr>
        </p:nvPicPr>
        <p:blipFill>
          <a:blip r:embed="rId17"/>
          <a:stretch>
            <a:fillRect/>
          </a:stretch>
        </p:blipFill>
        <p:spPr>
          <a:xfrm>
            <a:off x="3059430" y="772160"/>
            <a:ext cx="803275" cy="1386840"/>
          </a:xfrm>
          <a:prstGeom prst="rect">
            <a:avLst/>
          </a:prstGeom>
        </p:spPr>
      </p:pic>
      <p:sp>
        <p:nvSpPr>
          <p:cNvPr id="4" name="流程图: 可选过程 3"/>
          <p:cNvSpPr/>
          <p:nvPr>
            <p:custDataLst>
              <p:tags r:id="rId18"/>
            </p:custDataLst>
          </p:nvPr>
        </p:nvSpPr>
        <p:spPr>
          <a:xfrm>
            <a:off x="3862705" y="108648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pic>
        <p:nvPicPr>
          <p:cNvPr id="6" name="图片 5" descr="未标题-1"/>
          <p:cNvPicPr>
            <a:picLocks noChangeAspect="1"/>
          </p:cNvPicPr>
          <p:nvPr/>
        </p:nvPicPr>
        <p:blipFill>
          <a:blip r:embed="rId19"/>
          <a:stretch>
            <a:fillRect/>
          </a:stretch>
        </p:blipFill>
        <p:spPr>
          <a:xfrm>
            <a:off x="6130925" y="772160"/>
            <a:ext cx="835025" cy="1409065"/>
          </a:xfrm>
          <a:prstGeom prst="rect">
            <a:avLst/>
          </a:prstGeom>
        </p:spPr>
      </p:pic>
      <p:sp>
        <p:nvSpPr>
          <p:cNvPr id="7" name="流程图: 可选过程 6"/>
          <p:cNvSpPr/>
          <p:nvPr>
            <p:custDataLst>
              <p:tags r:id="rId20"/>
            </p:custDataLst>
          </p:nvPr>
        </p:nvSpPr>
        <p:spPr>
          <a:xfrm>
            <a:off x="6979920" y="1101725"/>
            <a:ext cx="1984534" cy="877729"/>
          </a:xfrm>
          <a:prstGeom prst="flowChartAlternateProcess">
            <a:avLst/>
          </a:prstGeom>
          <a:solidFill>
            <a:srgbClr val="486F6F"/>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21"/>
            </p:custDataLst>
          </p:nvPr>
        </p:nvSpPr>
        <p:spPr>
          <a:xfrm>
            <a:off x="3863340"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访谈对象：李工</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24</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身份：在职工人</a:t>
            </a:r>
            <a:r>
              <a:rPr lang="en-US" altLang="zh-CN" sz="1200">
                <a:solidFill>
                  <a:schemeClr val="bg1"/>
                </a:solidFill>
                <a:latin typeface="思源黑体 CN" charset="0"/>
                <a:ea typeface="思源黑体 CN" charset="0"/>
                <a:sym typeface="+mn-ea"/>
              </a:rPr>
              <a:t>(</a:t>
            </a:r>
            <a:r>
              <a:rPr lang="zh-CN" altLang="en-US" sz="1200">
                <a:solidFill>
                  <a:schemeClr val="bg1"/>
                </a:solidFill>
                <a:latin typeface="思源黑体 CN" charset="0"/>
                <a:ea typeface="思源黑体 CN" charset="0"/>
                <a:sym typeface="+mn-ea"/>
              </a:rPr>
              <a:t>大学生）</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访谈地点：职工宿舍楼下</a:t>
            </a:r>
            <a:endParaRPr lang="zh-CN" altLang="en-US" sz="1200">
              <a:solidFill>
                <a:schemeClr val="bg1"/>
              </a:solidFill>
              <a:latin typeface="思源黑体 CN" charset="0"/>
              <a:ea typeface="思源黑体 CN" charset="0"/>
              <a:sym typeface="+mn-ea"/>
            </a:endParaRPr>
          </a:p>
        </p:txBody>
      </p:sp>
      <p:sp>
        <p:nvSpPr>
          <p:cNvPr id="9" name="文本框 8"/>
          <p:cNvSpPr txBox="1"/>
          <p:nvPr>
            <p:custDataLst>
              <p:tags r:id="rId22"/>
            </p:custDataLst>
          </p:nvPr>
        </p:nvSpPr>
        <p:spPr>
          <a:xfrm>
            <a:off x="6980555" y="1101408"/>
            <a:ext cx="2038826" cy="806291"/>
          </a:xfrm>
          <a:prstGeom prst="rect">
            <a:avLst/>
          </a:prstGeom>
          <a:noFill/>
        </p:spPr>
        <p:txBody>
          <a:bodyPr wrap="square" rtlCol="0" anchor="t">
            <a:noAutofit/>
          </a:bodyPr>
          <a:p>
            <a:r>
              <a:rPr lang="zh-CN" altLang="en-US" sz="1200">
                <a:solidFill>
                  <a:schemeClr val="bg1"/>
                </a:solidFill>
                <a:latin typeface="思源黑体 CN" charset="0"/>
                <a:ea typeface="思源黑体 CN" charset="0"/>
                <a:sym typeface="+mn-ea"/>
              </a:rPr>
              <a:t>访谈对象：吴阿姨</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年龄：</a:t>
            </a:r>
            <a:r>
              <a:rPr lang="en-US" altLang="zh-CN" sz="1200">
                <a:solidFill>
                  <a:schemeClr val="bg1"/>
                </a:solidFill>
                <a:latin typeface="思源黑体 CN" charset="0"/>
                <a:ea typeface="思源黑体 CN" charset="0"/>
                <a:sym typeface="+mn-ea"/>
              </a:rPr>
              <a:t>45</a:t>
            </a:r>
            <a:r>
              <a:rPr lang="zh-CN" altLang="en-US" sz="1200">
                <a:solidFill>
                  <a:schemeClr val="bg1"/>
                </a:solidFill>
                <a:latin typeface="思源黑体 CN" charset="0"/>
                <a:ea typeface="思源黑体 CN" charset="0"/>
                <a:sym typeface="+mn-ea"/>
              </a:rPr>
              <a:t>岁</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身份：水果店老板</a:t>
            </a:r>
            <a:endParaRPr lang="zh-CN" altLang="en-US" sz="1200">
              <a:solidFill>
                <a:schemeClr val="bg1"/>
              </a:solidFill>
              <a:latin typeface="思源黑体 CN" charset="0"/>
              <a:ea typeface="思源黑体 CN" charset="0"/>
              <a:sym typeface="+mn-ea"/>
            </a:endParaRPr>
          </a:p>
          <a:p>
            <a:r>
              <a:rPr lang="zh-CN" altLang="en-US" sz="1200">
                <a:solidFill>
                  <a:schemeClr val="bg1"/>
                </a:solidFill>
                <a:latin typeface="思源黑体 CN" charset="0"/>
                <a:ea typeface="思源黑体 CN" charset="0"/>
                <a:sym typeface="+mn-ea"/>
              </a:rPr>
              <a:t>访谈地点：水果店门口</a:t>
            </a:r>
            <a:endParaRPr lang="zh-CN" altLang="en-US" sz="1200">
              <a:solidFill>
                <a:schemeClr val="bg1"/>
              </a:solidFill>
              <a:latin typeface="思源黑体 CN" charset="0"/>
              <a:ea typeface="思源黑体 CN" charset="0"/>
              <a:sym typeface="+mn-ea"/>
            </a:endParaRPr>
          </a:p>
        </p:txBody>
      </p:sp>
      <p:sp>
        <p:nvSpPr>
          <p:cNvPr id="18" name="等腰三角形 17"/>
          <p:cNvSpPr/>
          <p:nvPr>
            <p:custDataLst>
              <p:tags r:id="rId23"/>
            </p:custDataLst>
          </p:nvPr>
        </p:nvSpPr>
        <p:spPr>
          <a:xfrm>
            <a:off x="183674"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0" name="等腰三角形 9"/>
          <p:cNvSpPr/>
          <p:nvPr>
            <p:custDataLst>
              <p:tags r:id="rId24"/>
            </p:custDataLst>
          </p:nvPr>
        </p:nvSpPr>
        <p:spPr>
          <a:xfrm>
            <a:off x="6299994"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1" name="等腰三角形 10"/>
          <p:cNvSpPr/>
          <p:nvPr>
            <p:custDataLst>
              <p:tags r:id="rId25"/>
            </p:custDataLst>
          </p:nvPr>
        </p:nvSpPr>
        <p:spPr>
          <a:xfrm>
            <a:off x="3242469" y="252523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15" name="文本框 14"/>
          <p:cNvSpPr txBox="1"/>
          <p:nvPr>
            <p:custDataLst>
              <p:tags r:id="rId26"/>
            </p:custDataLst>
          </p:nvPr>
        </p:nvSpPr>
        <p:spPr>
          <a:xfrm>
            <a:off x="318770" y="2476500"/>
            <a:ext cx="224282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请问现在这个工厂的现况如何</a:t>
            </a:r>
            <a:r>
              <a:rPr lang="zh-CN" altLang="en-US" sz="1200">
                <a:latin typeface="思源黑体 Medium" panose="020B0600000000000000" charset="-122"/>
                <a:ea typeface="思源黑体 Medium" panose="020B0600000000000000" charset="-122"/>
                <a:sym typeface="+mn-ea"/>
              </a:rPr>
              <a:t>？</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16" name="文本框 15"/>
          <p:cNvSpPr txBox="1"/>
          <p:nvPr>
            <p:custDataLst>
              <p:tags r:id="rId27"/>
            </p:custDataLst>
          </p:nvPr>
        </p:nvSpPr>
        <p:spPr>
          <a:xfrm>
            <a:off x="183515" y="2828925"/>
            <a:ext cx="2690495" cy="719455"/>
          </a:xfrm>
          <a:prstGeom prst="rect">
            <a:avLst/>
          </a:prstGeom>
          <a:noFill/>
        </p:spPr>
        <p:txBody>
          <a:bodyPr wrap="square" rtlCol="0" anchor="t">
            <a:no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现在这个工厂原身是701车辆厂，现在有一千多人，曾经最多三千人，经历过大规模的裁员，现在情况比较稳定。</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a:p>
            <a:endParaRPr lang="zh-CN" altLang="en-US"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 name="流程图: 可选过程 11"/>
          <p:cNvSpPr/>
          <p:nvPr/>
        </p:nvSpPr>
        <p:spPr>
          <a:xfrm>
            <a:off x="194945" y="2840990"/>
            <a:ext cx="2604770" cy="79248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等腰三角形 12"/>
          <p:cNvSpPr/>
          <p:nvPr>
            <p:custDataLst>
              <p:tags r:id="rId28"/>
            </p:custDataLst>
          </p:nvPr>
        </p:nvSpPr>
        <p:spPr>
          <a:xfrm>
            <a:off x="195104" y="407717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22" name="文本框 21"/>
          <p:cNvSpPr txBox="1"/>
          <p:nvPr>
            <p:custDataLst>
              <p:tags r:id="rId29"/>
            </p:custDataLst>
          </p:nvPr>
        </p:nvSpPr>
        <p:spPr>
          <a:xfrm>
            <a:off x="318770" y="4010660"/>
            <a:ext cx="27317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请问工厂里的工人工作生活情况如何？</a:t>
            </a:r>
            <a:endParaRPr lang="zh-CN" altLang="en-US" sz="1200"/>
          </a:p>
          <a:p>
            <a:endParaRPr lang="zh-CN" altLang="en-US" sz="1200">
              <a:latin typeface="思源黑体 CN" charset="0"/>
              <a:ea typeface="思源黑体 CN" charset="0"/>
              <a:sym typeface="+mn-ea"/>
            </a:endParaRPr>
          </a:p>
        </p:txBody>
      </p:sp>
      <p:sp>
        <p:nvSpPr>
          <p:cNvPr id="17" name="文本框 16"/>
          <p:cNvSpPr txBox="1"/>
          <p:nvPr/>
        </p:nvSpPr>
        <p:spPr>
          <a:xfrm>
            <a:off x="194945" y="4413250"/>
            <a:ext cx="2604770" cy="101473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待遇很好，工资也不错，配套设施也挺齐全，员工宿舍从老杨冲搬至厂前新区 ，去年新建了</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新厂房，旧大楼废弃不用了。现在还在招聘，也有大学生来这边工作。 </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9" name="流程图: 可选过程 18"/>
          <p:cNvSpPr/>
          <p:nvPr/>
        </p:nvSpPr>
        <p:spPr>
          <a:xfrm>
            <a:off x="183515" y="4413250"/>
            <a:ext cx="2616200" cy="102870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custDataLst>
              <p:tags r:id="rId30"/>
            </p:custDataLst>
          </p:nvPr>
        </p:nvSpPr>
        <p:spPr>
          <a:xfrm>
            <a:off x="3368675" y="2459355"/>
            <a:ext cx="2642235"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请问您愿意在这里工作的原因是什么？</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20" name="文本框 19"/>
          <p:cNvSpPr txBox="1"/>
          <p:nvPr/>
        </p:nvSpPr>
        <p:spPr>
          <a:xfrm>
            <a:off x="3305810" y="2840990"/>
            <a:ext cx="2825115" cy="64516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“工</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作</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稳定</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，工资也不错，也包食宿，</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住宿条件好</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，单人间，工厂里也有员工食堂。</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1" name="流程图: 可选过程 20"/>
          <p:cNvSpPr/>
          <p:nvPr/>
        </p:nvSpPr>
        <p:spPr>
          <a:xfrm>
            <a:off x="3309620" y="2840355"/>
            <a:ext cx="2750185" cy="64579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custDataLst>
              <p:tags r:id="rId31"/>
            </p:custDataLst>
          </p:nvPr>
        </p:nvSpPr>
        <p:spPr>
          <a:xfrm>
            <a:off x="3243104" y="3873341"/>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25" name="文本框 24"/>
          <p:cNvSpPr txBox="1"/>
          <p:nvPr>
            <p:custDataLst>
              <p:tags r:id="rId32"/>
            </p:custDataLst>
          </p:nvPr>
        </p:nvSpPr>
        <p:spPr>
          <a:xfrm>
            <a:off x="3368675" y="3818255"/>
            <a:ext cx="2642235"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您考虑过当地基础设施缺失对您未来的影响吗？以后愿意留在这里生活吗？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28" name="文本框 27"/>
          <p:cNvSpPr txBox="1"/>
          <p:nvPr/>
        </p:nvSpPr>
        <p:spPr>
          <a:xfrm>
            <a:off x="3305810" y="4363085"/>
            <a:ext cx="2824480" cy="460375"/>
          </a:xfrm>
          <a:prstGeom prst="rect">
            <a:avLst/>
          </a:prstGeom>
          <a:noFill/>
        </p:spPr>
        <p:txBody>
          <a:bodyPr wrap="square" rtlCol="0">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目前</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对未来</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也</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没有</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什么</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想法</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走一步看一步</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吧，暂时看</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可以一直在这里</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endParaRPr>
          </a:p>
        </p:txBody>
      </p:sp>
      <p:sp>
        <p:nvSpPr>
          <p:cNvPr id="29" name="流程图: 可选过程 28"/>
          <p:cNvSpPr/>
          <p:nvPr/>
        </p:nvSpPr>
        <p:spPr>
          <a:xfrm>
            <a:off x="3310255" y="4363085"/>
            <a:ext cx="2750185" cy="44640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等腰三角形 30"/>
          <p:cNvSpPr/>
          <p:nvPr>
            <p:custDataLst>
              <p:tags r:id="rId33"/>
            </p:custDataLst>
          </p:nvPr>
        </p:nvSpPr>
        <p:spPr>
          <a:xfrm>
            <a:off x="3243739" y="5122386"/>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35" name="文本框 34"/>
          <p:cNvSpPr txBox="1"/>
          <p:nvPr>
            <p:custDataLst>
              <p:tags r:id="rId34"/>
            </p:custDataLst>
          </p:nvPr>
        </p:nvSpPr>
        <p:spPr>
          <a:xfrm>
            <a:off x="3368675" y="5067935"/>
            <a:ext cx="2124075"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那有什么不满意的地方吗？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32" name="文本框 31"/>
          <p:cNvSpPr txBox="1"/>
          <p:nvPr/>
        </p:nvSpPr>
        <p:spPr>
          <a:xfrm>
            <a:off x="3310255" y="5443855"/>
            <a:ext cx="2835275" cy="645160"/>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都挺好的，非要说的话就是</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没有娱乐场所</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只能</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在宿舍</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打打电脑玩</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玩</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手机</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周末</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可以</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坐车去市里</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玩，也挺方便。</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3" name="流程图: 可选过程 32"/>
          <p:cNvSpPr/>
          <p:nvPr/>
        </p:nvSpPr>
        <p:spPr>
          <a:xfrm>
            <a:off x="3305810" y="5440680"/>
            <a:ext cx="2754630" cy="63754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custDataLst>
              <p:tags r:id="rId35"/>
            </p:custDataLst>
          </p:nvPr>
        </p:nvSpPr>
        <p:spPr>
          <a:xfrm>
            <a:off x="6445885" y="2477135"/>
            <a:ext cx="25793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请问您在这生活便捷吗？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36" name="文本框 35"/>
          <p:cNvSpPr txBox="1"/>
          <p:nvPr>
            <p:custDataLst>
              <p:tags r:id="rId36"/>
            </p:custDataLst>
          </p:nvPr>
        </p:nvSpPr>
        <p:spPr>
          <a:xfrm>
            <a:off x="6299835" y="2840990"/>
            <a:ext cx="2725420" cy="829945"/>
          </a:xfrm>
          <a:prstGeom prst="rect">
            <a:avLst/>
          </a:prstGeom>
          <a:noFill/>
        </p:spPr>
        <p:txBody>
          <a:bodyPr wrap="square" rtlCol="0" anchor="t">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我在这住了</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二十多年</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了，都挺好的，</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哪里都挺满意</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的，生活挺方便的。</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菜市场很近</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，就在隔壁，</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娱乐也</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是有的，有</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棋牌室</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，平时可以去打打牌。</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流程图: 可选过程 36"/>
          <p:cNvSpPr/>
          <p:nvPr/>
        </p:nvSpPr>
        <p:spPr>
          <a:xfrm>
            <a:off x="6342380" y="2840990"/>
            <a:ext cx="2613660" cy="828675"/>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等腰三角形 37"/>
          <p:cNvSpPr/>
          <p:nvPr>
            <p:custDataLst>
              <p:tags r:id="rId37"/>
            </p:custDataLst>
          </p:nvPr>
        </p:nvSpPr>
        <p:spPr>
          <a:xfrm>
            <a:off x="6299994" y="4010501"/>
            <a:ext cx="190024" cy="137160"/>
          </a:xfrm>
          <a:prstGeom prst="triangle">
            <a:avLst/>
          </a:prstGeom>
          <a:solidFill>
            <a:srgbClr val="486F6F"/>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350"/>
          </a:p>
        </p:txBody>
      </p:sp>
      <p:sp>
        <p:nvSpPr>
          <p:cNvPr id="39" name="文本框 38"/>
          <p:cNvSpPr txBox="1"/>
          <p:nvPr>
            <p:custDataLst>
              <p:tags r:id="rId38"/>
            </p:custDataLst>
          </p:nvPr>
        </p:nvSpPr>
        <p:spPr>
          <a:xfrm>
            <a:off x="6440170" y="3955415"/>
            <a:ext cx="2579370" cy="259080"/>
          </a:xfrm>
          <a:prstGeom prst="rect">
            <a:avLst/>
          </a:prstGeom>
          <a:noFill/>
        </p:spPr>
        <p:txBody>
          <a:bodyPr wrap="square" rtlCol="0" anchor="t">
            <a:noAutofit/>
          </a:bodyPr>
          <a:p>
            <a:r>
              <a:rPr lang="zh-CN" altLang="en-US" sz="1200">
                <a:latin typeface="思源黑体 Medium" panose="020B0600000000000000" charset="-122"/>
                <a:ea typeface="思源黑体 Medium" panose="020B0600000000000000" charset="-122"/>
                <a:sym typeface="+mn-ea"/>
              </a:rPr>
              <a:t>那交通呢便捷吗？平时常去市里吗？</a:t>
            </a:r>
            <a:endParaRPr lang="zh-CN" altLang="en-US" sz="1200">
              <a:latin typeface="思源黑体 Medium" panose="020B0600000000000000" charset="-122"/>
              <a:ea typeface="思源黑体 Medium" panose="020B0600000000000000" charset="-122"/>
            </a:endParaRPr>
          </a:p>
          <a:p>
            <a:endParaRPr lang="zh-CN" altLang="en-US" sz="1200">
              <a:latin typeface="思源黑体 Medium" panose="020B0600000000000000" charset="-122"/>
              <a:ea typeface="思源黑体 Medium" panose="020B0600000000000000" charset="-122"/>
              <a:sym typeface="+mn-ea"/>
            </a:endParaRPr>
          </a:p>
        </p:txBody>
      </p:sp>
      <p:sp>
        <p:nvSpPr>
          <p:cNvPr id="41" name="文本框 40"/>
          <p:cNvSpPr txBox="1"/>
          <p:nvPr>
            <p:custDataLst>
              <p:tags r:id="rId39"/>
            </p:custDataLst>
          </p:nvPr>
        </p:nvSpPr>
        <p:spPr>
          <a:xfrm>
            <a:off x="6299835" y="4363085"/>
            <a:ext cx="2725420" cy="829945"/>
          </a:xfrm>
          <a:prstGeom prst="rect">
            <a:avLst/>
          </a:prstGeom>
          <a:noFill/>
        </p:spPr>
        <p:txBody>
          <a:bodyPr wrap="square" rtlCol="0">
            <a:spAutoFit/>
          </a:bodyPr>
          <a:p>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这边坐公交车挺方便的，交通很方便，都挺好的。我只有需要进货的时候会</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去市里进货</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，平时</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其他时间都</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呆</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在701</a:t>
            </a:r>
            <a:r>
              <a:rPr lang="zh-CN" altLang="en-US" sz="1200">
                <a:latin typeface="思源黑体 Regular" panose="020B0500000000000000" charset="-122"/>
                <a:ea typeface="思源黑体 Regular" panose="020B0500000000000000" charset="-122"/>
                <a:cs typeface="思源黑体 Regular" panose="020B0500000000000000" charset="-122"/>
                <a:sym typeface="+mn-ea"/>
              </a:rPr>
              <a:t>。</a:t>
            </a:r>
            <a:r>
              <a:rPr lang="en-US" altLang="zh-CN" sz="1200">
                <a:latin typeface="思源黑体 Regular" panose="020B0500000000000000" charset="-122"/>
                <a:ea typeface="思源黑体 Regular" panose="020B0500000000000000" charset="-122"/>
                <a:cs typeface="思源黑体 Regular" panose="020B0500000000000000" charset="-122"/>
                <a:sym typeface="+mn-ea"/>
              </a:rPr>
              <a:t>”</a:t>
            </a:r>
            <a:endParaRPr lang="en-US" altLang="zh-CN" sz="1200">
              <a:latin typeface="思源黑体 Regular" panose="020B0500000000000000" charset="-122"/>
              <a:ea typeface="思源黑体 Regular" panose="020B0500000000000000" charset="-122"/>
              <a:cs typeface="思源黑体 Regular" panose="020B0500000000000000" charset="-122"/>
            </a:endParaRPr>
          </a:p>
        </p:txBody>
      </p:sp>
      <p:sp>
        <p:nvSpPr>
          <p:cNvPr id="43" name="流程图: 可选过程 42"/>
          <p:cNvSpPr/>
          <p:nvPr/>
        </p:nvSpPr>
        <p:spPr>
          <a:xfrm>
            <a:off x="6341745" y="4389120"/>
            <a:ext cx="2614295" cy="803910"/>
          </a:xfrm>
          <a:prstGeom prst="flowChartAlternateProcess">
            <a:avLst/>
          </a:prstGeom>
          <a:noFill/>
          <a:ln>
            <a:solidFill>
              <a:srgbClr val="486F6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custDataLst>
              <p:tags r:id="rId40"/>
            </p:custDataLst>
          </p:nvPr>
        </p:nvSpPr>
        <p:spPr>
          <a:xfrm>
            <a:off x="53340" y="470535"/>
            <a:ext cx="2790825" cy="231775"/>
          </a:xfrm>
          <a:prstGeom prst="rect">
            <a:avLst/>
          </a:prstGeom>
          <a:noFill/>
        </p:spPr>
        <p:txBody>
          <a:bodyPr wrap="square" rtlCol="0">
            <a:noAutofit/>
          </a:bodyPr>
          <a:p>
            <a:r>
              <a:rPr lang="en-US" altLang="zh-CN">
                <a:solidFill>
                  <a:schemeClr val="tx1"/>
                </a:solidFill>
                <a:latin typeface="思源宋体 Heavy" panose="02020900000000000000" charset="-122"/>
                <a:ea typeface="思源宋体 Heavy" panose="02020900000000000000" charset="-122"/>
                <a:cs typeface="思源宋体 Heavy" panose="02020900000000000000" charset="-122"/>
              </a:rPr>
              <a:t>2.</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5</a:t>
            </a:r>
            <a:r>
              <a:rPr lang="zh-CN" altLang="en-US">
                <a:solidFill>
                  <a:schemeClr val="tx1"/>
                </a:solidFill>
                <a:latin typeface="思源宋体 Heavy" panose="02020900000000000000" charset="-122"/>
                <a:ea typeface="思源宋体 Heavy" panose="02020900000000000000" charset="-122"/>
                <a:cs typeface="思源宋体 Heavy" panose="02020900000000000000" charset="-122"/>
              </a:rPr>
              <a:t>实地走访调研</a:t>
            </a:r>
            <a:r>
              <a:rPr lang="en-US">
                <a:solidFill>
                  <a:schemeClr val="tx1"/>
                </a:solidFill>
                <a:latin typeface="思源宋体 Heavy" panose="02020900000000000000" charset="-122"/>
                <a:ea typeface="思源宋体 Heavy" panose="02020900000000000000" charset="-122"/>
                <a:cs typeface="思源宋体 Heavy" panose="02020900000000000000" charset="-122"/>
              </a:rPr>
              <a:t> </a:t>
            </a:r>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a:p>
            <a:endParaRPr lang="zh-CN" altLang="en-US">
              <a:solidFill>
                <a:schemeClr val="tx1"/>
              </a:solidFill>
              <a:latin typeface="思源宋体 Heavy" panose="02020900000000000000" charset="-122"/>
              <a:ea typeface="思源宋体 Heavy" panose="02020900000000000000" charset="-122"/>
              <a:cs typeface="思源宋体 Heavy" panose="02020900000000000000" charset="-122"/>
            </a:endParaRPr>
          </a:p>
        </p:txBody>
      </p:sp>
    </p:spTree>
    <p:custDataLst>
      <p:tags r:id="rId4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UNIT_PLACING_PICTURE_USER_VIEWPORT" val="{&quot;height&quot;:3257,&quot;width&quot;:1315}"/>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UNIT_PLACING_PICTURE_USER_VIEWPORT" val="{&quot;height&quot;:9409,&quot;width&quot;:14387}"/>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UNIT_PLACING_PICTURE_USER_VIEWPORT" val="{&quot;height&quot;:8831,&quot;width&quot;:14400}"/>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UNIT_PLACING_PICTURE_USER_VIEWPORT" val="{&quot;height&quot;:821.2881889763779,&quot;width&quot;:492.21102362204726}"/>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
</p:tagLst>
</file>

<file path=ppt/tags/tag661.xml><?xml version="1.0" encoding="utf-8"?>
<p:tagLst xmlns:p="http://schemas.openxmlformats.org/presentationml/2006/main">
  <p:tag name="COMMONDATA" val="eyJoZGlkIjoiZjQwZmY0NDc3YjAyNzk1NjBlY2JiNWFiYmQxZjhiMzAifQ=="/>
  <p:tag name="KSO_WPP_MARK_KEY" val="349b70ff-a4ec-4cbb-b71e-4e1d83aee622"/>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F35B0BEE-F18A-47BB-8FCB-E00DA2F2635D-1">
      <extobjdata type="F35B0BEE-F18A-47BB-8FCB-E00DA2F2635D" data="ewoJIkRlc2lnbklkIiA6ICJlMjIzMDNjNC1kNmQ0LTQ5YTgtYTQwNS04ZTU0MGZkNTAwMWIiCn0K"/>
    </extobj>
  </extobjs>
</s:customData>
</file>

<file path=customXml/itemProps660.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14647</Words>
  <Application>WPS 演示</Application>
  <PresentationFormat>宽屏</PresentationFormat>
  <Paragraphs>903</Paragraphs>
  <Slides>38</Slides>
  <Notes>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38</vt:i4>
      </vt:variant>
    </vt:vector>
  </HeadingPairs>
  <TitlesOfParts>
    <vt:vector size="59" baseType="lpstr">
      <vt:lpstr>Arial</vt:lpstr>
      <vt:lpstr>宋体</vt:lpstr>
      <vt:lpstr>Wingdings</vt:lpstr>
      <vt:lpstr>Wingdings</vt:lpstr>
      <vt:lpstr>思源宋体</vt:lpstr>
      <vt:lpstr>思源黑体 CN</vt:lpstr>
      <vt:lpstr>黑体</vt:lpstr>
      <vt:lpstr>思源宋体 Heavy</vt:lpstr>
      <vt:lpstr>微软雅黑 Light</vt:lpstr>
      <vt:lpstr>思源宋体 SemiBold</vt:lpstr>
      <vt:lpstr>思源黑体 Regular</vt:lpstr>
      <vt:lpstr>思源黑体 Medium</vt:lpstr>
      <vt:lpstr>微软雅黑</vt:lpstr>
      <vt:lpstr>Arial Unicode MS</vt:lpstr>
      <vt:lpstr>Calibri</vt:lpstr>
      <vt:lpstr>站酷文艺体</vt:lpstr>
      <vt:lpstr>思源宋体 CN</vt:lpstr>
      <vt:lpstr>Source Han Sans Regular</vt:lpstr>
      <vt:lpstr>等线</vt:lpstr>
      <vt:lpstr>AMGDT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几度秋凉</cp:lastModifiedBy>
  <cp:revision>165</cp:revision>
  <dcterms:created xsi:type="dcterms:W3CDTF">2019-06-19T02:08:00Z</dcterms:created>
  <dcterms:modified xsi:type="dcterms:W3CDTF">2023-04-21T02:16:00Z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8A968D92D387493390B7A78C5256B4B5_13</vt:lpwstr>
  </property>
</Properties>
</file>