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emf" ContentType="image/x-e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5"/>
  </p:handoutMasterIdLst>
  <p:sldIdLst>
    <p:sldId id="256" r:id="rId3"/>
    <p:sldId id="644" r:id="rId5"/>
    <p:sldId id="678" r:id="rId6"/>
    <p:sldId id="680" r:id="rId7"/>
    <p:sldId id="681" r:id="rId8"/>
    <p:sldId id="682" r:id="rId9"/>
    <p:sldId id="683" r:id="rId10"/>
    <p:sldId id="684" r:id="rId11"/>
    <p:sldId id="685" r:id="rId12"/>
    <p:sldId id="686" r:id="rId13"/>
    <p:sldId id="643" r:id="rId14"/>
  </p:sldIdLst>
  <p:sldSz cx="9144000" cy="6858000" type="screen4x3"/>
  <p:notesSz cx="6858000" cy="9144000"/>
  <p:custDataLst>
    <p:tags r:id="rId19"/>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8000"/>
    <a:srgbClr val="CC00CC"/>
    <a:srgbClr val="009D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20" autoAdjust="0"/>
    <p:restoredTop sz="94660"/>
  </p:normalViewPr>
  <p:slideViewPr>
    <p:cSldViewPr showGuides="1">
      <p:cViewPr varScale="1">
        <p:scale>
          <a:sx n="83" d="100"/>
          <a:sy n="83" d="100"/>
        </p:scale>
        <p:origin x="378" y="54"/>
      </p:cViewPr>
      <p:guideLst>
        <p:guide orient="horz" pos="2160"/>
        <p:guide pos="2880"/>
      </p:guideLst>
    </p:cSldViewPr>
  </p:slideViewPr>
  <p:notesTextViewPr>
    <p:cViewPr>
      <p:scale>
        <a:sx n="100" d="100"/>
        <a:sy n="100" d="100"/>
      </p:scale>
      <p:origin x="0" y="0"/>
    </p:cViewPr>
  </p:notesTextViewPr>
  <p:notesViewPr>
    <p:cSldViewPr>
      <p:cViewPr varScale="1">
        <p:scale>
          <a:sx n="51" d="100"/>
          <a:sy n="51" d="100"/>
        </p:scale>
        <p:origin x="-270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3.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AB63313-8C27-41A3-B123-EF6DCA2E8CD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8C239AA-DB5E-4A54-98F8-769575B75F0D}"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vl1pPr>
          </a:lstStyle>
          <a:p>
            <a:pPr>
              <a:defRPr/>
            </a:pPr>
            <a:endParaRPr lang="zh-CN" altLang="en-US"/>
          </a:p>
        </p:txBody>
      </p:sp>
      <p:sp>
        <p:nvSpPr>
          <p:cNvPr id="808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pPr>
              <a:defRPr/>
            </a:pPr>
            <a:endParaRPr lang="en-US" altLang="zh-CN"/>
          </a:p>
        </p:txBody>
      </p:sp>
      <p:sp>
        <p:nvSpPr>
          <p:cNvPr id="1976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09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809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vl1pPr>
          </a:lstStyle>
          <a:p>
            <a:pPr>
              <a:defRPr/>
            </a:pPr>
            <a:endParaRPr lang="en-US" altLang="zh-CN"/>
          </a:p>
        </p:txBody>
      </p:sp>
      <p:sp>
        <p:nvSpPr>
          <p:cNvPr id="809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vl1pPr>
          </a:lstStyle>
          <a:p>
            <a:pPr>
              <a:defRPr/>
            </a:pPr>
            <a:fld id="{2D714F83-8343-4517-9562-7F197208A867}"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幻灯片图像占位符 1"/>
          <p:cNvSpPr>
            <a:spLocks noGrp="1" noRot="1" noChangeAspect="1" noTextEdit="1"/>
          </p:cNvSpPr>
          <p:nvPr>
            <p:ph type="sldImg"/>
          </p:nvPr>
        </p:nvSpPr>
        <p:spPr/>
      </p:sp>
      <p:sp>
        <p:nvSpPr>
          <p:cNvPr id="198659" name="备注占位符 2"/>
          <p:cNvSpPr>
            <a:spLocks noGrp="1"/>
          </p:cNvSpPr>
          <p:nvPr>
            <p:ph type="body" idx="1"/>
          </p:nvPr>
        </p:nvSpPr>
        <p:spPr>
          <a:noFill/>
        </p:spPr>
        <p:txBody>
          <a:bodyPr/>
          <a:lstStyle/>
          <a:p>
            <a:pPr eaLnBrk="1" hangingPunct="1"/>
            <a:endParaRPr lang="zh-CN" altLang="en-US"/>
          </a:p>
        </p:txBody>
      </p:sp>
      <p:sp>
        <p:nvSpPr>
          <p:cNvPr id="19866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F50D8D1-6D7D-48C7-8605-64F20C924239}" type="slidenum">
              <a:rPr lang="zh-CN" altLang="en-US"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E2B4A21-3793-455C-A778-A44115FE52E4}" type="slidenum">
              <a:rPr lang="zh-CN" altLang="en-US" smtClean="0">
                <a:solidFill>
                  <a:prstClr val="black"/>
                </a:solidFill>
              </a:rPr>
            </a:fld>
            <a:endParaRPr lang="en-US" altLang="zh-CN">
              <a:solidFill>
                <a:prstClr val="black"/>
              </a:solidFill>
            </a:endParaRPr>
          </a:p>
        </p:txBody>
      </p:sp>
      <p:sp>
        <p:nvSpPr>
          <p:cNvPr id="199683" name="Rectangle 2"/>
          <p:cNvSpPr>
            <a:spLocks noGrp="1" noRot="1" noChangeAspect="1" noChangeArrowheads="1" noTextEdit="1"/>
          </p:cNvSpPr>
          <p:nvPr>
            <p:ph type="sldImg"/>
          </p:nvPr>
        </p:nvSpPr>
        <p:spPr/>
      </p:sp>
      <p:sp>
        <p:nvSpPr>
          <p:cNvPr id="199684" name="Rectangle 3"/>
          <p:cNvSpPr>
            <a:spLocks noGrp="1" noChangeArrowheads="1"/>
          </p:cNvSpPr>
          <p:nvPr>
            <p:ph type="body" idx="1"/>
          </p:nvPr>
        </p:nvSpPr>
        <p:spPr>
          <a:noFill/>
        </p:spPr>
        <p:txBody>
          <a:bodyPr/>
          <a:lstStyle/>
          <a:p>
            <a:pPr eaLnBrk="1" hangingPunct="1"/>
            <a:r>
              <a:rPr lang="zh-CN" altLang="en-US"/>
              <a:t>本页是二级标题的汇总，图标不足可以复制并改序号，注意奇数和偶数图标不同。</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CEA140-DCA7-4A4A-9DA8-B3750D6B43EB}" type="slidenum">
              <a:rPr lang="zh-CN" altLang="en-US" smtClean="0">
                <a:solidFill>
                  <a:prstClr val="black"/>
                </a:solidFill>
              </a:rPr>
            </a:fld>
            <a:endParaRPr lang="en-US" altLang="zh-CN">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PhAnim="0" showMasterSp="0">
  <p:cSld name="标题幻灯片">
    <p:spTree>
      <p:nvGrpSpPr>
        <p:cNvPr id="1" name=""/>
        <p:cNvGrpSpPr/>
        <p:nvPr/>
      </p:nvGrpSpPr>
      <p:grpSpPr>
        <a:xfrm>
          <a:off x="0" y="0"/>
          <a:ext cx="0" cy="0"/>
          <a:chOff x="0" y="0"/>
          <a:chExt cx="0" cy="0"/>
        </a:xfrm>
      </p:grpSpPr>
      <p:sp>
        <p:nvSpPr>
          <p:cNvPr id="3075" name="Rectangle 3"/>
          <p:cNvSpPr>
            <a:spLocks noGrp="1" noChangeArrowheads="1"/>
          </p:cNvSpPr>
          <p:nvPr>
            <p:ph type="subTitle" idx="1"/>
          </p:nvPr>
        </p:nvSpPr>
        <p:spPr>
          <a:xfrm>
            <a:off x="4572000" y="41910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solidFill>
                  <a:schemeClr val="bg1">
                    <a:lumMod val="50000"/>
                  </a:schemeClr>
                </a:solidFill>
                <a:latin typeface="微软雅黑" panose="020B0503020204020204" pitchFamily="34" charset="-122"/>
                <a:ea typeface="微软雅黑" panose="020B0503020204020204" pitchFamily="34" charset="-122"/>
              </a:defRPr>
            </a:lvl1pPr>
          </a:lstStyle>
          <a:p>
            <a:pPr lvl="0"/>
            <a:r>
              <a:rPr lang="zh-CN" altLang="en-US" noProof="0" dirty="0"/>
              <a:t>单击此处编辑母版副标题样式</a:t>
            </a:r>
            <a:endParaRPr lang="en-US" altLang="zh-CN" noProof="0" dirty="0"/>
          </a:p>
        </p:txBody>
      </p:sp>
      <p:sp>
        <p:nvSpPr>
          <p:cNvPr id="3074" name="Rectangle 2"/>
          <p:cNvSpPr>
            <a:spLocks noGrp="1" noChangeArrowheads="1"/>
          </p:cNvSpPr>
          <p:nvPr>
            <p:ph type="ctrTitle"/>
          </p:nvPr>
        </p:nvSpPr>
        <p:spPr>
          <a:xfrm>
            <a:off x="3657600" y="2018506"/>
            <a:ext cx="5279231"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solidFill>
                  <a:srgbClr val="009DFF"/>
                </a:solidFill>
                <a:latin typeface="微软雅黑" panose="020B0503020204020204" pitchFamily="34" charset="-122"/>
                <a:ea typeface="微软雅黑" panose="020B0503020204020204" pitchFamily="34" charset="-122"/>
              </a:defRPr>
            </a:lvl1pPr>
          </a:lstStyle>
          <a:p>
            <a:pPr lvl="0"/>
            <a:r>
              <a:rPr lang="zh-CN" altLang="en-US" noProof="0" dirty="0"/>
              <a:t>单击此处编辑母版标题样式</a:t>
            </a:r>
            <a:endParaRPr lang="en-US" altLang="zh-CN" noProof="0" dirty="0"/>
          </a:p>
        </p:txBody>
      </p:sp>
      <p:sp>
        <p:nvSpPr>
          <p:cNvPr id="60" name="Rectangle 4"/>
          <p:cNvSpPr>
            <a:spLocks noGrp="1" noChangeArrowheads="1"/>
          </p:cNvSpPr>
          <p:nvPr>
            <p:ph type="dt" sz="half" idx="10"/>
          </p:nvPr>
        </p:nvSpPr>
        <p:spPr>
          <a:xfrm>
            <a:off x="304800" y="6400800"/>
            <a:ext cx="2133600" cy="320675"/>
          </a:xfrm>
        </p:spPr>
        <p:txBody>
          <a:bodyPr/>
          <a:lstStyle>
            <a:lvl1pPr algn="r">
              <a:defRPr>
                <a:latin typeface="+mj-lt"/>
              </a:defRPr>
            </a:lvl1pPr>
          </a:lstStyle>
          <a:p>
            <a:pPr>
              <a:defRPr/>
            </a:pPr>
            <a:endParaRPr lang="en-US" altLang="zh-CN"/>
          </a:p>
        </p:txBody>
      </p:sp>
      <p:sp>
        <p:nvSpPr>
          <p:cNvPr id="61" name="Rectangle 5"/>
          <p:cNvSpPr>
            <a:spLocks noGrp="1" noChangeArrowheads="1"/>
          </p:cNvSpPr>
          <p:nvPr>
            <p:ph type="ftr" sz="quarter" idx="11"/>
          </p:nvPr>
        </p:nvSpPr>
        <p:spPr>
          <a:xfrm>
            <a:off x="6172200" y="6400800"/>
            <a:ext cx="2895600" cy="320675"/>
          </a:xfrm>
        </p:spPr>
        <p:txBody>
          <a:bodyPr/>
          <a:lstStyle>
            <a:lvl1pPr algn="r">
              <a:defRPr>
                <a:latin typeface="+mj-lt"/>
              </a:defRPr>
            </a:lvl1pPr>
          </a:lstStyle>
          <a:p>
            <a:pPr>
              <a:defRPr/>
            </a:pPr>
            <a:endParaRPr lang="en-US" altLang="zh-CN"/>
          </a:p>
        </p:txBody>
      </p:sp>
      <p:sp>
        <p:nvSpPr>
          <p:cNvPr id="62" name="Rectangle 6"/>
          <p:cNvSpPr>
            <a:spLocks noGrp="1" noChangeArrowheads="1"/>
          </p:cNvSpPr>
          <p:nvPr>
            <p:ph type="sldNum" sz="quarter" idx="12"/>
          </p:nvPr>
        </p:nvSpPr>
        <p:spPr>
          <a:xfrm>
            <a:off x="3733800" y="6400800"/>
            <a:ext cx="2133600" cy="320675"/>
          </a:xfrm>
        </p:spPr>
        <p:txBody>
          <a:bodyPr/>
          <a:lstStyle>
            <a:lvl1pPr>
              <a:defRPr>
                <a:latin typeface="+mj-lt"/>
              </a:defRPr>
            </a:lvl1pPr>
          </a:lstStyle>
          <a:p>
            <a:pPr>
              <a:defRPr/>
            </a:pPr>
            <a:fld id="{70ADD3C4-0B60-4E5E-ADBE-04BFB95BDC5B}" type="slidenum">
              <a:rPr lang="zh-CN" altLang="en-US"/>
            </a:fld>
            <a:endParaRPr lang="en-US" altLang="zh-CN"/>
          </a:p>
        </p:txBody>
      </p:sp>
      <p:pic>
        <p:nvPicPr>
          <p:cNvPr id="9" name="Picture 7" descr="PPT-White-Cover-Graphic-No-Image.png"/>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9B726C8F-C6C2-4764-A46E-DFB77F81AB64}" type="slidenum">
              <a:rPr lang="zh-CN" altLang="en-US"/>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1C4E664D-05AB-4E5C-9B1C-96E1DB581BE5}" type="slidenum">
              <a:rPr lang="zh-CN" altLang="en-US"/>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457200" y="1600200"/>
            <a:ext cx="4038600" cy="47244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CED72921-245A-41CB-8E25-F0C376D08726}" type="slidenum">
              <a:rPr lang="zh-CN" altLang="en-US"/>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endParaRPr lang="zh-CN" altLang="en-US"/>
          </a:p>
        </p:txBody>
      </p:sp>
      <p:sp>
        <p:nvSpPr>
          <p:cNvPr id="3" name="图表占位符 2"/>
          <p:cNvSpPr>
            <a:spLocks noGrp="1"/>
          </p:cNvSpPr>
          <p:nvPr>
            <p:ph type="chart" idx="1" hasCustomPrompt="1"/>
          </p:nvPr>
        </p:nvSpPr>
        <p:spPr>
          <a:xfrm>
            <a:off x="457200" y="1600200"/>
            <a:ext cx="8229600" cy="4724400"/>
          </a:xfrm>
        </p:spPr>
        <p:txBody>
          <a:bodyPr/>
          <a:lstStyle/>
          <a:p>
            <a:pPr lvl="0"/>
            <a:r>
              <a:rPr lang="zh-CN" altLang="en-US" noProof="0"/>
              <a:t>单击图标添加图表</a:t>
            </a:r>
            <a:endParaRPr lang="zh-CN" altLang="en-US" noProof="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734D18EC-6089-4979-A410-A4B2FFEFF7E3}" type="slidenum">
              <a:rPr lang="zh-CN" altLang="en-US"/>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endParaRPr lang="zh-CN" altLang="en-US"/>
          </a:p>
        </p:txBody>
      </p:sp>
      <p:sp>
        <p:nvSpPr>
          <p:cNvPr id="3" name="表格占位符 2"/>
          <p:cNvSpPr>
            <a:spLocks noGrp="1"/>
          </p:cNvSpPr>
          <p:nvPr>
            <p:ph type="tbl" idx="1" hasCustomPrompt="1"/>
          </p:nvPr>
        </p:nvSpPr>
        <p:spPr>
          <a:xfrm>
            <a:off x="457200" y="1600200"/>
            <a:ext cx="8229600" cy="4724400"/>
          </a:xfrm>
        </p:spPr>
        <p:txBody>
          <a:bodyPr/>
          <a:lstStyle/>
          <a:p>
            <a:pPr lvl="0"/>
            <a:r>
              <a:rPr lang="zh-CN" altLang="en-US" noProof="0"/>
              <a:t>单击图标添加表格</a:t>
            </a:r>
            <a:endParaRPr lang="zh-CN" altLang="en-US" noProof="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10DEFD3E-F591-403B-9BA1-6FC5D5189E1F}" type="slidenum">
              <a:rPr lang="zh-CN" altLang="en-US"/>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200">
                <a:solidFill>
                  <a:srgbClr val="009DFF"/>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600200"/>
            <a:ext cx="8229600" cy="4038600"/>
          </a:xfrm>
        </p:spPr>
        <p:txBody>
          <a:bodyPr/>
          <a:lstStyle>
            <a:lvl1pPr marL="0" indent="457200">
              <a:lnSpc>
                <a:spcPts val="2800"/>
              </a:lnSpc>
              <a:spcBef>
                <a:spcPts val="100"/>
              </a:spcBef>
              <a:spcAft>
                <a:spcPts val="100"/>
              </a:spcAft>
              <a:buFontTx/>
              <a:buNone/>
              <a:defRPr sz="1800">
                <a:solidFill>
                  <a:schemeClr val="bg2"/>
                </a:solidFill>
              </a:defRPr>
            </a:lvl1pPr>
            <a:lvl2pPr>
              <a:defRPr sz="1600">
                <a:solidFill>
                  <a:schemeClr val="bg2">
                    <a:lumMod val="75000"/>
                  </a:schemeClr>
                </a:solidFill>
              </a:defRPr>
            </a:lvl2pPr>
            <a:lvl3pPr>
              <a:defRPr sz="1600">
                <a:solidFill>
                  <a:schemeClr val="bg2"/>
                </a:solidFill>
              </a:defRPr>
            </a:lvl3pPr>
            <a:lvl4pPr>
              <a:defRPr sz="1050">
                <a:solidFill>
                  <a:schemeClr val="bg2">
                    <a:lumMod val="75000"/>
                  </a:schemeClr>
                </a:solidFill>
              </a:defRPr>
            </a:lvl4pPr>
            <a:lvl5pPr>
              <a:defRPr sz="1000">
                <a:solidFill>
                  <a:schemeClr val="bg2">
                    <a:lumMod val="75000"/>
                  </a:schemeClr>
                </a:solidFill>
              </a:defRPr>
            </a:lvl5pPr>
          </a:lstStyle>
          <a:p>
            <a:pPr lvl="0"/>
            <a:r>
              <a:rPr lang="zh-CN" altLang="en-US" dirty="0"/>
              <a:t>单击此处编辑母版文本样式</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D504CACB-C88D-4C6F-8DC1-60D885361832}" type="slidenum">
              <a:rPr lang="zh-CN" altLang="en-US"/>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alpha val="0"/>
          </a:schemeClr>
        </a:solidFill>
        <a:effectLst/>
      </p:bgPr>
    </p:bg>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6E3EE875-17D5-4F4C-9B9D-B3931DA279EE}" type="slidenum">
              <a:rPr lang="zh-CN" altLang="en-US"/>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5FE073EE-5D2D-4501-99D1-AFE4C735526F}" type="slidenum">
              <a:rPr lang="zh-CN" altLang="en-US"/>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34FED9DF-7CA0-4224-A77F-BF0B3CAC2718}" type="slidenum">
              <a:rPr lang="zh-CN" altLang="en-US"/>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FD1811D9-3C2D-42DD-8BDE-E2FD348FE64C}" type="slidenum">
              <a:rPr lang="zh-CN" altLang="en-US"/>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49FAE195-9CC1-4019-B18F-8A065A85188C}" type="slidenum">
              <a:rPr lang="zh-CN" altLang="en-US"/>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5709A42C-641B-4833-8913-6FDD90429B35}" type="slidenum">
              <a:rPr lang="zh-CN" altLang="en-US"/>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429DB5D5-77BE-4C57-9D7A-F4A5B28E9331}" type="slidenum">
              <a:rPr lang="zh-CN" altLang="en-US"/>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2.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7" name="Picture 9"/>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bwMode="auto">
          <a:xfrm>
            <a:off x="0" y="0"/>
            <a:ext cx="9143999" cy="6858000"/>
          </a:xfrm>
          <a:prstGeom prst="rect">
            <a:avLst/>
          </a:prstGeom>
          <a:noFill/>
          <a:ln w="9525">
            <a:noFill/>
            <a:miter lim="800000"/>
            <a:headEnd/>
            <a:tailEnd/>
          </a:ln>
        </p:spPr>
      </p:pic>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atin typeface="+mn-lt"/>
                <a:ea typeface="宋体" panose="02010600030101010101" pitchFamily="2" charset="-122"/>
              </a:defRPr>
            </a:lvl1pPr>
          </a:lstStyle>
          <a:p>
            <a:pPr>
              <a:defRPr/>
            </a:pPr>
            <a:endParaRPr lang="en-US" altLang="zh-CN"/>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b="0">
                <a:latin typeface="+mn-lt"/>
                <a:ea typeface="宋体" panose="02010600030101010101" pitchFamily="2" charset="-122"/>
              </a:defRPr>
            </a:lvl1pPr>
          </a:lstStyle>
          <a:p>
            <a:pPr>
              <a:defRPr/>
            </a:pPr>
            <a:endParaRPr lang="en-US" altLang="zh-CN"/>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atin typeface="+mn-lt"/>
                <a:ea typeface="宋体" panose="02010600030101010101" pitchFamily="2" charset="-122"/>
              </a:defRPr>
            </a:lvl1pPr>
          </a:lstStyle>
          <a:p>
            <a:pPr>
              <a:defRPr/>
            </a:pPr>
            <a:fld id="{7BD597C1-DF5A-4941-AA31-ECF355D79B5B}" type="slidenum">
              <a:rPr lang="zh-CN" altLang="en-US"/>
            </a:fld>
            <a:endParaRPr lang="en-US" altLang="zh-CN"/>
          </a:p>
        </p:txBody>
      </p:sp>
      <p:sp>
        <p:nvSpPr>
          <p:cNvPr id="1067" name="Rectangle 3"/>
          <p:cNvSpPr>
            <a:spLocks noGrp="1" noChangeArrowheads="1"/>
          </p:cNvSpPr>
          <p:nvPr>
            <p:ph type="body" idx="1"/>
          </p:nvPr>
        </p:nvSpPr>
        <p:spPr bwMode="gray">
          <a:xfrm>
            <a:off x="457200" y="1600200"/>
            <a:ext cx="8229600" cy="384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dirty="0"/>
              <a:t>单击此处编辑母版文本样式</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dirty="0"/>
              <a:t>单击此处编辑母版标题样式</a:t>
            </a:r>
            <a:endParaRPr lang="en-US" altLang="zh-CN" dirty="0"/>
          </a:p>
        </p:txBody>
      </p:sp>
      <p:sp>
        <p:nvSpPr>
          <p:cNvPr id="9" name="Text Box 17"/>
          <p:cNvSpPr txBox="1">
            <a:spLocks noChangeArrowheads="1"/>
          </p:cNvSpPr>
          <p:nvPr userDrawn="1"/>
        </p:nvSpPr>
        <p:spPr bwMode="auto">
          <a:xfrm>
            <a:off x="8880475" y="6600825"/>
            <a:ext cx="134938" cy="138113"/>
          </a:xfrm>
          <a:prstGeom prst="rect">
            <a:avLst/>
          </a:prstGeom>
          <a:noFill/>
          <a:ln w="9525">
            <a:noFill/>
            <a:miter lim="800000"/>
          </a:ln>
          <a:effectLst/>
        </p:spPr>
        <p:txBody>
          <a:bodyPr wrap="none" lIns="0" tIns="0" rIns="0" bIns="0" anchor="ctr">
            <a:spAutoFit/>
          </a:bodyPr>
          <a:lstStyle/>
          <a:p>
            <a:pPr algn="ctr"/>
            <a:fld id="{79125F6A-B37E-4A29-AA61-51C39A140E81}" type="slidenum">
              <a:rPr lang="zh-CN" altLang="en-US" sz="900">
                <a:solidFill>
                  <a:srgbClr val="009DD9"/>
                </a:solidFill>
                <a:latin typeface="Calibri" panose="020F0502020204030204" pitchFamily="34" charset="0"/>
              </a:rPr>
            </a:fld>
            <a:endParaRPr lang="en-US" altLang="zh-CN" sz="900" dirty="0">
              <a:solidFill>
                <a:srgbClr val="009DD9"/>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trips(downRight)">
                                      <p:cBhvr>
                                        <p:cTn id="7"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txStyles>
    <p:titleStyle>
      <a:lvl1pPr algn="l" rtl="0" eaLnBrk="0" fontAlgn="base" hangingPunct="0">
        <a:spcBef>
          <a:spcPct val="0"/>
        </a:spcBef>
        <a:spcAft>
          <a:spcPct val="0"/>
        </a:spcAft>
        <a:defRPr sz="3200" b="1">
          <a:solidFill>
            <a:srgbClr val="009DFF"/>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3600" b="1">
          <a:solidFill>
            <a:srgbClr val="FFFFFF"/>
          </a:solidFill>
          <a:latin typeface="Arial" panose="020B0604020202020204" pitchFamily="34" charset="0"/>
        </a:defRPr>
      </a:lvl2pPr>
      <a:lvl3pPr algn="l" rtl="0" eaLnBrk="0" fontAlgn="base" hangingPunct="0">
        <a:spcBef>
          <a:spcPct val="0"/>
        </a:spcBef>
        <a:spcAft>
          <a:spcPct val="0"/>
        </a:spcAft>
        <a:defRPr sz="3600" b="1">
          <a:solidFill>
            <a:srgbClr val="FFFFFF"/>
          </a:solidFill>
          <a:latin typeface="Arial" panose="020B0604020202020204" pitchFamily="34" charset="0"/>
        </a:defRPr>
      </a:lvl3pPr>
      <a:lvl4pPr algn="l" rtl="0" eaLnBrk="0" fontAlgn="base" hangingPunct="0">
        <a:spcBef>
          <a:spcPct val="0"/>
        </a:spcBef>
        <a:spcAft>
          <a:spcPct val="0"/>
        </a:spcAft>
        <a:defRPr sz="3600" b="1">
          <a:solidFill>
            <a:srgbClr val="FFFFFF"/>
          </a:solidFill>
          <a:latin typeface="Arial" panose="020B0604020202020204" pitchFamily="34" charset="0"/>
        </a:defRPr>
      </a:lvl4pPr>
      <a:lvl5pPr algn="l" rtl="0" eaLnBrk="0" fontAlgn="base" hangingPunct="0">
        <a:spcBef>
          <a:spcPct val="0"/>
        </a:spcBef>
        <a:spcAft>
          <a:spcPct val="0"/>
        </a:spcAft>
        <a:defRPr sz="3600" b="1">
          <a:solidFill>
            <a:srgbClr val="FFFFFF"/>
          </a:solidFill>
          <a:latin typeface="Arial" panose="020B0604020202020204" pitchFamily="34" charset="0"/>
        </a:defRPr>
      </a:lvl5pPr>
      <a:lvl6pPr marL="457200" algn="l" rtl="0" eaLnBrk="1" fontAlgn="base" hangingPunct="1">
        <a:spcBef>
          <a:spcPct val="0"/>
        </a:spcBef>
        <a:spcAft>
          <a:spcPct val="0"/>
        </a:spcAft>
        <a:defRPr sz="3600" b="1">
          <a:solidFill>
            <a:srgbClr val="FFFFFF"/>
          </a:solidFill>
          <a:latin typeface="Arial" panose="020B0604020202020204" pitchFamily="34" charset="0"/>
        </a:defRPr>
      </a:lvl6pPr>
      <a:lvl7pPr marL="914400" algn="l" rtl="0" eaLnBrk="1" fontAlgn="base" hangingPunct="1">
        <a:spcBef>
          <a:spcPct val="0"/>
        </a:spcBef>
        <a:spcAft>
          <a:spcPct val="0"/>
        </a:spcAft>
        <a:defRPr sz="3600" b="1">
          <a:solidFill>
            <a:srgbClr val="FFFFFF"/>
          </a:solidFill>
          <a:latin typeface="Arial" panose="020B0604020202020204" pitchFamily="34" charset="0"/>
        </a:defRPr>
      </a:lvl7pPr>
      <a:lvl8pPr marL="1371600" algn="l" rtl="0" eaLnBrk="1" fontAlgn="base" hangingPunct="1">
        <a:spcBef>
          <a:spcPct val="0"/>
        </a:spcBef>
        <a:spcAft>
          <a:spcPct val="0"/>
        </a:spcAft>
        <a:defRPr sz="3600" b="1">
          <a:solidFill>
            <a:srgbClr val="FFFFFF"/>
          </a:solidFill>
          <a:latin typeface="Arial" panose="020B0604020202020204" pitchFamily="34" charset="0"/>
        </a:defRPr>
      </a:lvl8pPr>
      <a:lvl9pPr marL="1828800" algn="l" rtl="0" eaLnBrk="1" fontAlgn="base" hangingPunct="1">
        <a:spcBef>
          <a:spcPct val="0"/>
        </a:spcBef>
        <a:spcAft>
          <a:spcPct val="0"/>
        </a:spcAft>
        <a:defRPr sz="3600" b="1">
          <a:solidFill>
            <a:srgbClr val="FFFFFF"/>
          </a:solidFill>
          <a:latin typeface="Arial" panose="020B0604020202020204" pitchFamily="34" charset="0"/>
        </a:defRPr>
      </a:lvl9pPr>
    </p:titleStyle>
    <p:bodyStyle>
      <a:lvl1pPr marL="342900" indent="-342900" algn="l" rtl="0" eaLnBrk="0" fontAlgn="base" hangingPunct="0">
        <a:spcBef>
          <a:spcPts val="800"/>
        </a:spcBef>
        <a:spcAft>
          <a:spcPts val="800"/>
        </a:spcAft>
        <a:buChar char="•"/>
        <a:defRPr sz="2400">
          <a:solidFill>
            <a:schemeClr val="bg2">
              <a:lumMod val="60000"/>
              <a:lumOff val="40000"/>
            </a:schemeClr>
          </a:solidFill>
          <a:latin typeface="微软雅黑" panose="020B0503020204020204" pitchFamily="34" charset="-122"/>
          <a:ea typeface="微软雅黑" panose="020B0503020204020204" pitchFamily="34" charset="-122"/>
          <a:cs typeface="+mn-cs"/>
        </a:defRPr>
      </a:lvl1pPr>
      <a:lvl2pPr marL="742950" indent="-285750" algn="l" rtl="0" eaLnBrk="0" fontAlgn="base" hangingPunct="0">
        <a:spcBef>
          <a:spcPts val="500"/>
        </a:spcBef>
        <a:spcAft>
          <a:spcPts val="500"/>
        </a:spcAft>
        <a:buChar char="–"/>
        <a:defRPr sz="2000">
          <a:solidFill>
            <a:schemeClr val="bg2">
              <a:lumMod val="60000"/>
              <a:lumOff val="40000"/>
            </a:schemeClr>
          </a:solidFill>
          <a:latin typeface="微软雅黑" panose="020B0503020204020204" pitchFamily="34" charset="-122"/>
          <a:ea typeface="微软雅黑" panose="020B0503020204020204" pitchFamily="34" charset="-122"/>
        </a:defRPr>
      </a:lvl2pPr>
      <a:lvl3pPr marL="1143000" indent="-228600" algn="l" rtl="0" eaLnBrk="0" fontAlgn="base" hangingPunct="0">
        <a:spcBef>
          <a:spcPts val="400"/>
        </a:spcBef>
        <a:spcAft>
          <a:spcPts val="400"/>
        </a:spcAft>
        <a:buChar char="•"/>
        <a:defRPr sz="1600">
          <a:solidFill>
            <a:schemeClr val="bg2">
              <a:lumMod val="60000"/>
              <a:lumOff val="40000"/>
            </a:schemeClr>
          </a:solidFill>
          <a:latin typeface="微软雅黑" panose="020B0503020204020204" pitchFamily="34" charset="-122"/>
          <a:ea typeface="微软雅黑" panose="020B0503020204020204" pitchFamily="34" charset="-122"/>
        </a:defRPr>
      </a:lvl3pPr>
      <a:lvl4pPr marL="1600200" indent="-228600" algn="l" rtl="0" eaLnBrk="0" fontAlgn="base" hangingPunct="0">
        <a:spcBef>
          <a:spcPts val="300"/>
        </a:spcBef>
        <a:spcAft>
          <a:spcPts val="300"/>
        </a:spcAft>
        <a:buChar char="–"/>
        <a:defRPr sz="1200">
          <a:solidFill>
            <a:schemeClr val="bg2">
              <a:lumMod val="60000"/>
              <a:lumOff val="40000"/>
            </a:schemeClr>
          </a:solidFill>
          <a:latin typeface="微软雅黑" panose="020B0503020204020204" pitchFamily="34" charset="-122"/>
          <a:ea typeface="微软雅黑" panose="020B0503020204020204" pitchFamily="34" charset="-122"/>
        </a:defRPr>
      </a:lvl4pPr>
      <a:lvl5pPr marL="2057400" indent="-228600" algn="l" rtl="0" eaLnBrk="0" fontAlgn="base" hangingPunct="0">
        <a:spcBef>
          <a:spcPts val="200"/>
        </a:spcBef>
        <a:spcAft>
          <a:spcPts val="200"/>
        </a:spcAft>
        <a:buChar char="»"/>
        <a:defRPr sz="1050">
          <a:solidFill>
            <a:schemeClr val="bg2">
              <a:lumMod val="60000"/>
              <a:lumOff val="40000"/>
            </a:schemeClr>
          </a:solidFill>
          <a:latin typeface="微软雅黑" panose="020B0503020204020204" pitchFamily="34" charset="-122"/>
          <a:ea typeface="微软雅黑" panose="020B0503020204020204" pitchFamily="34"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7.jpeg"/><Relationship Id="rId4" Type="http://schemas.microsoft.com/office/2007/relationships/hdphoto" Target="../media/image6.wdp"/><Relationship Id="rId3" Type="http://schemas.openxmlformats.org/officeDocument/2006/relationships/image" Target="../media/image5.jpeg"/><Relationship Id="rId2" Type="http://schemas.microsoft.com/office/2007/relationships/hdphoto" Target="../media/image4.wdp"/><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6.jpeg"/><Relationship Id="rId4" Type="http://schemas.microsoft.com/office/2007/relationships/hdphoto" Target="../media/image6.wdp"/><Relationship Id="rId3" Type="http://schemas.openxmlformats.org/officeDocument/2006/relationships/image" Target="../media/image5.jpeg"/><Relationship Id="rId2" Type="http://schemas.microsoft.com/office/2007/relationships/hdphoto" Target="../media/image4.wdp"/><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image" Target="../media/image11.jpeg"/><Relationship Id="rId3" Type="http://schemas.openxmlformats.org/officeDocument/2006/relationships/image" Target="../media/image10.GIF"/><Relationship Id="rId2" Type="http://schemas.openxmlformats.org/officeDocument/2006/relationships/image" Target="../media/image9.png"/><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DOCUME~1\l\APPLIC~1\360se6\USERDA~1\Temp\94.jpg"/>
          <p:cNvPicPr>
            <a:picLocks noChangeAspect="1" noChangeArrowheads="1"/>
          </p:cNvPicPr>
          <p:nvPr/>
        </p:nvPicPr>
        <p:blipFill>
          <a:blip r:embed="rId1" cstate="print">
            <a:extLst>
              <a:ext uri="{BEBA8EAE-BF5A-486C-A8C5-ECC9F3942E4B}">
                <a14:imgProps xmlns:a14="http://schemas.microsoft.com/office/drawing/2010/main">
                  <a14:imgLayer r:embed="rId2">
                    <a14:imgEffect>
                      <a14:saturation sat="300000"/>
                    </a14:imgEffect>
                  </a14:imgLayer>
                </a14:imgProps>
              </a:ext>
              <a:ext uri="{28A0092B-C50C-407E-A947-70E740481C1C}">
                <a14:useLocalDpi xmlns:a14="http://schemas.microsoft.com/office/drawing/2010/main" val="0"/>
              </a:ext>
            </a:extLst>
          </a:blip>
          <a:srcRect/>
          <a:stretch>
            <a:fillRect/>
          </a:stretch>
        </p:blipFill>
        <p:spPr bwMode="auto">
          <a:xfrm>
            <a:off x="1015104" y="3627620"/>
            <a:ext cx="859530" cy="6448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075" name="Rectangle 2"/>
          <p:cNvSpPr>
            <a:spLocks noGrp="1" noChangeArrowheads="1"/>
          </p:cNvSpPr>
          <p:nvPr>
            <p:ph type="ctrTitle"/>
          </p:nvPr>
        </p:nvSpPr>
        <p:spPr>
          <a:xfrm>
            <a:off x="2057400" y="2590800"/>
            <a:ext cx="6978015" cy="1717675"/>
          </a:xfrm>
        </p:spPr>
        <p:txBody>
          <a:bodyPr/>
          <a:lstStyle/>
          <a:p>
            <a:pPr marL="0" indent="0" latinLnBrk="0">
              <a:lnSpc>
                <a:spcPct val="150000"/>
              </a:lnSpc>
            </a:pPr>
            <a:r>
              <a:rPr lang="en-US" altLang="zh-CN" dirty="0"/>
              <a:t>博天环境</a:t>
            </a:r>
            <a:r>
              <a:rPr lang="zh-CN" altLang="en-US" dirty="0"/>
              <a:t>财务造假案例</a:t>
            </a:r>
            <a:r>
              <a:rPr lang="zh-CN" altLang="en-US" dirty="0"/>
              <a:t>分析</a:t>
            </a:r>
            <a:endParaRPr lang="zh-CN" altLang="en-US" dirty="0"/>
          </a:p>
        </p:txBody>
      </p:sp>
      <p:pic>
        <p:nvPicPr>
          <p:cNvPr id="13" name="Picture 2" descr="C:\Documents and Settings\l\桌面\140530265690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tretch>
            <a:fillRect/>
          </a:stretch>
        </p:blipFill>
        <p:spPr bwMode="auto">
          <a:xfrm>
            <a:off x="-8792" y="1981200"/>
            <a:ext cx="787529" cy="4882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9"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4642"/>
          <a:stretch>
            <a:fillRect/>
          </a:stretch>
        </p:blipFill>
        <p:spPr bwMode="auto">
          <a:xfrm>
            <a:off x="0" y="4572000"/>
            <a:ext cx="766679" cy="6518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additive="base">
                                        <p:cTn id="7" dur="500" fill="hold"/>
                                        <p:tgtEl>
                                          <p:spTgt spid="3075"/>
                                        </p:tgtEl>
                                        <p:attrNameLst>
                                          <p:attrName>ppt_x</p:attrName>
                                        </p:attrNameLst>
                                      </p:cBhvr>
                                      <p:tavLst>
                                        <p:tav tm="0">
                                          <p:val>
                                            <p:strVal val="#ppt_x"/>
                                          </p:val>
                                        </p:tav>
                                        <p:tav tm="100000">
                                          <p:val>
                                            <p:strVal val="#ppt_x"/>
                                          </p:val>
                                        </p:tav>
                                      </p:tavLst>
                                    </p:anim>
                                    <p:anim calcmode="lin" valueType="num">
                                      <p:cBhvr additive="base">
                                        <p:cTn id="8"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2023年6月8日，财政部网站公示三份行政处罚事项决定书，认定中兴财光华会计师事务所（特殊普通合伙）和两位注册会计师在博天环境2021年度财务报表审计中，未保持应有的职业怀疑，未履行必要的审计程序未获取充分适当的审计证据，导致未发现博天环境财务造假事实、财务报表存在重大错报，出具了标准无保留意见的审计报告，发表的审计意见类型不恰当。 </a:t>
            </a:r>
            <a:endParaRPr lang="zh-CN" altLang="en-US"/>
          </a:p>
          <a:p>
            <a:r>
              <a:rPr lang="zh-CN" altLang="en-US"/>
              <a:t>财政部表示，依据《中华人民共和国注册会计师法》第三十九条的规定，决定给予中兴财光华所警告、没收违法所得220万元并处罚款440万元的行政处罚。</a:t>
            </a:r>
            <a:endParaRPr lang="zh-CN" altLang="en-US"/>
          </a:p>
          <a:p>
            <a:r>
              <a:rPr lang="zh-CN" altLang="en-US"/>
              <a:t>2024年2月2日晚间，*ST博天公告，因公司收到《行政处罚决定书》将被实施重大违法强制退市，公司股票自2024年2月5日开市起停牌。公告同日，公司收到中国证监会北京监管局《行政处罚决定书》（〔2024〕2号）。</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WordArt 3"/>
          <p:cNvSpPr>
            <a:spLocks noChangeArrowheads="1" noChangeShapeType="1" noTextEdit="1"/>
          </p:cNvSpPr>
          <p:nvPr/>
        </p:nvSpPr>
        <p:spPr bwMode="gray">
          <a:xfrm>
            <a:off x="3505200" y="3581400"/>
            <a:ext cx="4724400" cy="530225"/>
          </a:xfrm>
          <a:prstGeom prst="rect">
            <a:avLst/>
          </a:prstGeom>
        </p:spPr>
        <p:txBody>
          <a:bodyPr wrap="none" fromWordArt="1">
            <a:prstTxWarp prst="textDeflate">
              <a:avLst>
                <a:gd name="adj" fmla="val 0"/>
              </a:avLst>
            </a:prstTxWarp>
          </a:bodyPr>
          <a:lstStyle/>
          <a:p>
            <a:pPr algn="ctr"/>
            <a:r>
              <a:rPr lang="en-US" altLang="zh-CN" sz="5400" b="1" kern="10" dirty="0">
                <a:ln w="19050">
                  <a:solidFill>
                    <a:schemeClr val="bg1"/>
                  </a:solidFill>
                  <a:round/>
                </a:ln>
                <a:gradFill rotWithShape="1">
                  <a:gsLst>
                    <a:gs pos="0">
                      <a:schemeClr val="tx1"/>
                    </a:gs>
                    <a:gs pos="100000">
                      <a:schemeClr val="accent1"/>
                    </a:gs>
                  </a:gsLst>
                  <a:lin ang="5400000" scaled="1"/>
                </a:gradFill>
                <a:effectLst>
                  <a:outerShdw dist="71842" dir="2700000" algn="ctr" rotWithShape="0">
                    <a:schemeClr val="bg2">
                      <a:alpha val="50000"/>
                    </a:schemeClr>
                  </a:outerShdw>
                </a:effectLst>
                <a:latin typeface="Verdana" panose="020B0604030504040204"/>
              </a:rPr>
              <a:t>Thank You !</a:t>
            </a:r>
            <a:endParaRPr lang="zh-CN" altLang="en-US" sz="5400" b="1" kern="10" dirty="0">
              <a:ln w="19050">
                <a:solidFill>
                  <a:schemeClr val="bg1"/>
                </a:solidFill>
                <a:round/>
              </a:ln>
              <a:gradFill rotWithShape="1">
                <a:gsLst>
                  <a:gs pos="0">
                    <a:schemeClr val="tx1"/>
                  </a:gs>
                  <a:gs pos="100000">
                    <a:schemeClr val="accent1"/>
                  </a:gs>
                </a:gsLst>
                <a:lin ang="5400000" scaled="1"/>
              </a:gradFill>
              <a:effectLst>
                <a:outerShdw dist="71842" dir="2700000" algn="ctr" rotWithShape="0">
                  <a:schemeClr val="bg2">
                    <a:alpha val="50000"/>
                  </a:schemeClr>
                </a:outerShdw>
              </a:effectLst>
              <a:latin typeface="Verdana" panose="020B0604030504040204"/>
            </a:endParaRPr>
          </a:p>
        </p:txBody>
      </p:sp>
      <p:sp>
        <p:nvSpPr>
          <p:cNvPr id="196612" name="Text Box 4"/>
          <p:cNvSpPr txBox="1">
            <a:spLocks noChangeArrowheads="1"/>
          </p:cNvSpPr>
          <p:nvPr/>
        </p:nvSpPr>
        <p:spPr bwMode="auto">
          <a:xfrm>
            <a:off x="4937125" y="2819400"/>
            <a:ext cx="17081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90000"/>
              </a:lnSpc>
            </a:pPr>
            <a:r>
              <a:rPr lang="zh-CN" altLang="en-US" sz="2800">
                <a:solidFill>
                  <a:schemeClr val="bg1"/>
                </a:solidFill>
                <a:latin typeface="微软雅黑" panose="020B0503020204020204" pitchFamily="34" charset="-122"/>
                <a:ea typeface="微软雅黑" panose="020B0503020204020204" pitchFamily="34" charset="-122"/>
              </a:rPr>
              <a:t>谢谢观赏</a:t>
            </a:r>
            <a:endParaRPr lang="zh-CN" altLang="en-US" sz="2800">
              <a:solidFill>
                <a:schemeClr val="bg1"/>
              </a:solidFill>
              <a:latin typeface="微软雅黑" panose="020B0503020204020204" pitchFamily="34" charset="-122"/>
              <a:ea typeface="微软雅黑" panose="020B0503020204020204" pitchFamily="34" charset="-122"/>
            </a:endParaRPr>
          </a:p>
        </p:txBody>
      </p:sp>
      <p:pic>
        <p:nvPicPr>
          <p:cNvPr id="5" name="Picture 4" descr="c:\DOCUME~1\l\APPLIC~1\360se6\USERDA~1\Temp\94.jpg"/>
          <p:cNvPicPr>
            <a:picLocks noChangeAspect="1" noChangeArrowheads="1"/>
          </p:cNvPicPr>
          <p:nvPr/>
        </p:nvPicPr>
        <p:blipFill>
          <a:blip r:embed="rId1" cstate="print">
            <a:extLst>
              <a:ext uri="{BEBA8EAE-BF5A-486C-A8C5-ECC9F3942E4B}">
                <a14:imgProps xmlns:a14="http://schemas.microsoft.com/office/drawing/2010/main">
                  <a14:imgLayer r:embed="rId2">
                    <a14:imgEffect>
                      <a14:saturation sat="300000"/>
                    </a14:imgEffect>
                  </a14:imgLayer>
                </a14:imgProps>
              </a:ext>
              <a:ext uri="{28A0092B-C50C-407E-A947-70E740481C1C}">
                <a14:useLocalDpi xmlns:a14="http://schemas.microsoft.com/office/drawing/2010/main" val="0"/>
              </a:ext>
            </a:extLst>
          </a:blip>
          <a:srcRect/>
          <a:stretch>
            <a:fillRect/>
          </a:stretch>
        </p:blipFill>
        <p:spPr bwMode="auto">
          <a:xfrm>
            <a:off x="1015104" y="3627620"/>
            <a:ext cx="859530" cy="6448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2" descr="C:\Documents and Settings\l\桌面\140530265690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tretch>
            <a:fillRect/>
          </a:stretch>
        </p:blipFill>
        <p:spPr bwMode="auto">
          <a:xfrm>
            <a:off x="0" y="1981200"/>
            <a:ext cx="787529" cy="4882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4642"/>
          <a:stretch>
            <a:fillRect/>
          </a:stretch>
        </p:blipFill>
        <p:spPr bwMode="auto">
          <a:xfrm>
            <a:off x="0" y="4572000"/>
            <a:ext cx="766679" cy="6518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l\桌面\300534007714134063344742967_950.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3961" b="3385"/>
          <a:stretch>
            <a:fillRect/>
          </a:stretch>
        </p:blipFill>
        <p:spPr bwMode="auto">
          <a:xfrm>
            <a:off x="6572975" y="3810000"/>
            <a:ext cx="2113101" cy="1765519"/>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8791" y="-8792"/>
            <a:ext cx="9144791" cy="6858594"/>
          </a:xfrm>
          <a:prstGeom prst="rect">
            <a:avLst/>
          </a:prstGeom>
          <a:noFill/>
          <a:ln>
            <a:noFill/>
          </a:ln>
        </p:spPr>
      </p:pic>
      <p:sp>
        <p:nvSpPr>
          <p:cNvPr id="57" name="矩形 56"/>
          <p:cNvSpPr/>
          <p:nvPr/>
        </p:nvSpPr>
        <p:spPr>
          <a:xfrm>
            <a:off x="2600325" y="1251585"/>
            <a:ext cx="3549015" cy="539750"/>
          </a:xfrm>
          <a:prstGeom prst="rect">
            <a:avLst/>
          </a:prstGeom>
        </p:spPr>
        <p:txBody>
          <a:bodyPr wrap="square" anchor="b">
            <a:spAutoFit/>
          </a:bodyPr>
          <a:lstStyle/>
          <a:p>
            <a:pPr algn="ctr" fontAlgn="auto">
              <a:lnSpc>
                <a:spcPts val="3500"/>
              </a:lnSpc>
              <a:spcAft>
                <a:spcPts val="0"/>
              </a:spcAft>
              <a:defRPr/>
            </a:pPr>
            <a:r>
              <a:rPr lang="zh-CN" altLang="en-US" sz="3200" b="1" i="1" dirty="0">
                <a:solidFill>
                  <a:srgbClr val="333333">
                    <a:lumMod val="60000"/>
                    <a:lumOff val="40000"/>
                  </a:srgbClr>
                </a:solidFill>
                <a:latin typeface="微软雅黑" panose="020B0503020204020204" pitchFamily="34" charset="-122"/>
                <a:ea typeface="微软雅黑" panose="020B0503020204020204" pitchFamily="34" charset="-122"/>
              </a:rPr>
              <a:t>案例</a:t>
            </a:r>
            <a:r>
              <a:rPr lang="zh-CN" altLang="en-US" sz="3200" b="1" i="1" dirty="0">
                <a:solidFill>
                  <a:srgbClr val="333333">
                    <a:lumMod val="60000"/>
                    <a:lumOff val="40000"/>
                  </a:srgbClr>
                </a:solidFill>
                <a:latin typeface="微软雅黑" panose="020B0503020204020204" pitchFamily="34" charset="-122"/>
                <a:ea typeface="微软雅黑" panose="020B0503020204020204" pitchFamily="34" charset="-122"/>
              </a:rPr>
              <a:t>分析主要内容：</a:t>
            </a:r>
            <a:endParaRPr lang="en-US" altLang="zh-CN" sz="3200" b="1" i="1" dirty="0">
              <a:solidFill>
                <a:srgbClr val="333333">
                  <a:lumMod val="60000"/>
                  <a:lumOff val="40000"/>
                </a:srgbClr>
              </a:solidFill>
              <a:latin typeface="微软雅黑" panose="020B0503020204020204" pitchFamily="34" charset="-122"/>
              <a:ea typeface="微软雅黑" panose="020B0503020204020204" pitchFamily="34" charset="-122"/>
            </a:endParaRPr>
          </a:p>
        </p:txBody>
      </p:sp>
      <p:sp>
        <p:nvSpPr>
          <p:cNvPr id="58" name="Text Box 5"/>
          <p:cNvSpPr txBox="1">
            <a:spLocks noChangeArrowheads="1"/>
          </p:cNvSpPr>
          <p:nvPr/>
        </p:nvSpPr>
        <p:spPr bwMode="auto">
          <a:xfrm>
            <a:off x="1709420" y="2590800"/>
            <a:ext cx="6715125" cy="2333625"/>
          </a:xfrm>
          <a:prstGeom prst="rect">
            <a:avLst/>
          </a:prstGeom>
          <a:noFill/>
          <a:ln w="9525">
            <a:noFill/>
            <a:miter lim="800000"/>
          </a:ln>
        </p:spPr>
        <p:txBody>
          <a:bodyPr wrap="square">
            <a:noAutofit/>
          </a:bodyPr>
          <a:lstStyle/>
          <a:p>
            <a:pPr marL="342900" indent="-342900" fontAlgn="auto">
              <a:lnSpc>
                <a:spcPct val="150000"/>
              </a:lnSpc>
              <a:spcBef>
                <a:spcPct val="50000"/>
              </a:spcBef>
              <a:spcAft>
                <a:spcPts val="0"/>
              </a:spcAft>
              <a:buFontTx/>
              <a:buBlip>
                <a:blip r:embed="rId3"/>
              </a:buBlip>
            </a:pPr>
            <a:r>
              <a:rPr lang="x-none" altLang="zh-CN" sz="2000" b="1" dirty="0">
                <a:solidFill>
                  <a:srgbClr val="00B0F0"/>
                </a:solidFill>
              </a:rPr>
              <a:t>第一节 </a:t>
            </a:r>
            <a:r>
              <a:rPr lang="en-US" altLang="x-none" sz="2000" b="1" dirty="0">
                <a:solidFill>
                  <a:srgbClr val="00B0F0"/>
                </a:solidFill>
              </a:rPr>
              <a:t> </a:t>
            </a:r>
            <a:r>
              <a:rPr lang="zh-CN" altLang="x-none" sz="2000" b="1" dirty="0">
                <a:solidFill>
                  <a:srgbClr val="00B0F0"/>
                </a:solidFill>
              </a:rPr>
              <a:t>博天环境公司简介</a:t>
            </a:r>
            <a:endParaRPr lang="x-none" altLang="zh-CN" sz="2000" b="1" dirty="0">
              <a:solidFill>
                <a:srgbClr val="00B0F0"/>
              </a:solidFill>
            </a:endParaRPr>
          </a:p>
          <a:p>
            <a:pPr marL="342900" indent="-342900" fontAlgn="auto">
              <a:lnSpc>
                <a:spcPct val="150000"/>
              </a:lnSpc>
              <a:spcBef>
                <a:spcPct val="50000"/>
              </a:spcBef>
              <a:spcAft>
                <a:spcPts val="0"/>
              </a:spcAft>
              <a:buFontTx/>
              <a:buBlip>
                <a:blip r:embed="rId3"/>
              </a:buBlip>
            </a:pPr>
            <a:r>
              <a:rPr lang="x-none" altLang="zh-CN" sz="2000" b="1" dirty="0">
                <a:solidFill>
                  <a:srgbClr val="000000"/>
                </a:solidFill>
              </a:rPr>
              <a:t>第二节  </a:t>
            </a:r>
            <a:r>
              <a:rPr lang="zh-CN" altLang="x-none" sz="2000" b="1" dirty="0">
                <a:solidFill>
                  <a:srgbClr val="000000"/>
                </a:solidFill>
              </a:rPr>
              <a:t>博天环境财务造假</a:t>
            </a:r>
            <a:r>
              <a:rPr lang="x-none" altLang="zh-CN" sz="2000" b="1" dirty="0">
                <a:solidFill>
                  <a:schemeClr val="tx1"/>
                </a:solidFill>
                <a:sym typeface="+mn-ea"/>
              </a:rPr>
              <a:t>案例介绍</a:t>
            </a:r>
            <a:endParaRPr lang="x-none" altLang="zh-CN" sz="2000" b="1" dirty="0">
              <a:solidFill>
                <a:schemeClr val="tx1"/>
              </a:solidFill>
              <a:sym typeface="+mn-ea"/>
            </a:endParaRPr>
          </a:p>
          <a:p>
            <a:pPr marL="342900" indent="-342900" fontAlgn="auto">
              <a:lnSpc>
                <a:spcPct val="150000"/>
              </a:lnSpc>
              <a:spcBef>
                <a:spcPct val="50000"/>
              </a:spcBef>
              <a:spcAft>
                <a:spcPts val="0"/>
              </a:spcAft>
              <a:buFontTx/>
              <a:buBlip>
                <a:blip r:embed="rId3"/>
              </a:buBlip>
            </a:pPr>
            <a:r>
              <a:rPr lang="zh-CN" altLang="x-none" sz="2000" b="1" dirty="0">
                <a:solidFill>
                  <a:srgbClr val="000000"/>
                </a:solidFill>
                <a:sym typeface="+mn-ea"/>
              </a:rPr>
              <a:t>第三节</a:t>
            </a:r>
            <a:r>
              <a:rPr lang="en-US" altLang="zh-CN" sz="2000" b="1" dirty="0">
                <a:solidFill>
                  <a:srgbClr val="000000"/>
                </a:solidFill>
                <a:sym typeface="+mn-ea"/>
              </a:rPr>
              <a:t>  </a:t>
            </a:r>
            <a:r>
              <a:rPr lang="zh-CN" altLang="x-none" sz="2000" b="1" dirty="0">
                <a:solidFill>
                  <a:srgbClr val="000000"/>
                </a:solidFill>
                <a:sym typeface="+mn-ea"/>
              </a:rPr>
              <a:t>中兴财光华审计失败的原因</a:t>
            </a:r>
            <a:endParaRPr lang="zh-CN" altLang="x-none" sz="2000" b="1" dirty="0">
              <a:solidFill>
                <a:srgbClr val="000000"/>
              </a:solidFill>
            </a:endParaRPr>
          </a:p>
          <a:p>
            <a:pPr marL="0" indent="0" fontAlgn="auto">
              <a:lnSpc>
                <a:spcPct val="150000"/>
              </a:lnSpc>
              <a:spcBef>
                <a:spcPct val="50000"/>
              </a:spcBef>
              <a:spcAft>
                <a:spcPts val="0"/>
              </a:spcAft>
              <a:buFontTx/>
              <a:buNone/>
            </a:pPr>
            <a:endParaRPr lang="en-US" altLang="zh-CN" sz="2000" b="1" dirty="0">
              <a:solidFill>
                <a:srgbClr val="000000"/>
              </a:solidFill>
            </a:endParaRPr>
          </a:p>
          <a:p>
            <a:pPr marL="0" indent="0" fontAlgn="auto">
              <a:lnSpc>
                <a:spcPct val="150000"/>
              </a:lnSpc>
              <a:spcBef>
                <a:spcPct val="50000"/>
              </a:spcBef>
              <a:spcAft>
                <a:spcPts val="0"/>
              </a:spcAft>
              <a:buFontTx/>
              <a:buNone/>
            </a:pPr>
            <a:endParaRPr lang="en-US" altLang="zh-CN" sz="2000" b="1" dirty="0">
              <a:solidFill>
                <a:srgbClr val="000000"/>
              </a:solidFill>
            </a:endParaRPr>
          </a:p>
        </p:txBody>
      </p:sp>
      <p:sp>
        <p:nvSpPr>
          <p:cNvPr id="59" name="Line 14"/>
          <p:cNvSpPr>
            <a:spLocks noChangeShapeType="1"/>
          </p:cNvSpPr>
          <p:nvPr/>
        </p:nvSpPr>
        <p:spPr bwMode="auto">
          <a:xfrm>
            <a:off x="2504188" y="1791058"/>
            <a:ext cx="5125338" cy="0"/>
          </a:xfrm>
          <a:prstGeom prst="line">
            <a:avLst/>
          </a:prstGeom>
          <a:noFill/>
          <a:ln w="19050">
            <a:solidFill>
              <a:schemeClr val="bg2"/>
            </a:solidFill>
            <a:prstDash val="sysDot"/>
            <a:round/>
            <a:headEnd type="oval" w="med" len="med"/>
            <a:tailEnd type="oval" w="med" len="med"/>
          </a:ln>
        </p:spPr>
        <p:txBody>
          <a:bodyPr/>
          <a:lstStyle/>
          <a:p>
            <a:pPr marL="285750" indent="-285750" fontAlgn="auto">
              <a:spcBef>
                <a:spcPts val="0"/>
              </a:spcBef>
              <a:spcAft>
                <a:spcPts val="0"/>
              </a:spcAft>
              <a:buFontTx/>
              <a:buBlip>
                <a:blip r:embed="rId4"/>
              </a:buBlip>
            </a:pPr>
            <a:endParaRPr lang="zh-CN" altLang="en-US">
              <a:solidFill>
                <a:srgbClr val="BF990E">
                  <a:lumMod val="95000"/>
                  <a:lumOff val="5000"/>
                </a:srgbClr>
              </a:solidFill>
              <a:latin typeface="微软雅黑" panose="020B0503020204020204" pitchFamily="34" charset="-122"/>
              <a:ea typeface="微软雅黑" panose="020B0503020204020204" pitchFamily="34" charset="-122"/>
            </a:endParaRPr>
          </a:p>
        </p:txBody>
      </p:sp>
      <p:sp>
        <p:nvSpPr>
          <p:cNvPr id="7" name="Text Box 17"/>
          <p:cNvSpPr txBox="1">
            <a:spLocks noChangeArrowheads="1"/>
          </p:cNvSpPr>
          <p:nvPr/>
        </p:nvSpPr>
        <p:spPr bwMode="auto">
          <a:xfrm>
            <a:off x="8880475" y="6600825"/>
            <a:ext cx="134938" cy="138113"/>
          </a:xfrm>
          <a:prstGeom prst="rect">
            <a:avLst/>
          </a:prstGeom>
          <a:noFill/>
          <a:ln w="9525">
            <a:noFill/>
            <a:miter lim="800000"/>
          </a:ln>
          <a:effectLst/>
        </p:spPr>
        <p:txBody>
          <a:bodyPr wrap="none" lIns="0" tIns="0" rIns="0" bIns="0" anchor="ctr">
            <a:spAutoFit/>
          </a:bodyPr>
          <a:lstStyle/>
          <a:p>
            <a:pPr algn="ctr"/>
            <a:fld id="{79125F6A-B37E-4A29-AA61-51C39A140E81}" type="slidenum">
              <a:rPr lang="zh-CN" altLang="en-US" sz="900">
                <a:solidFill>
                  <a:srgbClr val="009DD9"/>
                </a:solidFill>
                <a:latin typeface="Calibri" panose="020F0502020204030204" pitchFamily="34" charset="0"/>
              </a:rPr>
            </a:fld>
            <a:endParaRPr lang="en-US" altLang="zh-CN" sz="900" dirty="0">
              <a:solidFill>
                <a:srgbClr val="009DD9"/>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wipe(down)">
                                      <p:cBhvr>
                                        <p:cTn id="10" dur="500"/>
                                        <p:tgtEl>
                                          <p:spTgt spid="5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down)">
                                      <p:cBhvr>
                                        <p:cTn id="1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en-US" dirty="0"/>
              <a:t>一、</a:t>
            </a:r>
            <a:r>
              <a:rPr lang="zh-CN" altLang="x-none" dirty="0">
                <a:solidFill>
                  <a:srgbClr val="00B0F0"/>
                </a:solidFill>
                <a:sym typeface="+mn-ea"/>
              </a:rPr>
              <a:t>博天环境公司简介</a:t>
            </a:r>
            <a:endParaRPr lang="zh-CN" altLang="en-US" dirty="0"/>
          </a:p>
        </p:txBody>
      </p:sp>
      <p:sp>
        <p:nvSpPr>
          <p:cNvPr id="5" name="内容占位符 4"/>
          <p:cNvSpPr>
            <a:spLocks noGrp="1"/>
          </p:cNvSpPr>
          <p:nvPr>
            <p:ph idx="1"/>
          </p:nvPr>
        </p:nvSpPr>
        <p:spPr/>
        <p:txBody>
          <a:bodyPr/>
          <a:lstStyle/>
          <a:p>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rPr>
              <a:t>博天环境集团股份有限公司成立于1995年，于2017年2月17日在上交所主板上市（股票代码：603603），主要为高端工业水处理系统和城市水环境提供技术开发、咨询设计、核心设备制造、系统集成、项目管理、投资运营等一体化的解决方案，以实现水资源的保护和有效利用。</a:t>
            </a:r>
            <a:endPar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5562600" y="3662045"/>
            <a:ext cx="3074035" cy="2891155"/>
          </a:xfrm>
          <a:prstGeom prst="rect">
            <a:avLst/>
          </a:prstGeom>
        </p:spPr>
      </p:pic>
      <p:pic>
        <p:nvPicPr>
          <p:cNvPr id="4" name="图片 3"/>
          <p:cNvPicPr>
            <a:picLocks noChangeAspect="1"/>
          </p:cNvPicPr>
          <p:nvPr/>
        </p:nvPicPr>
        <p:blipFill>
          <a:blip r:embed="rId2"/>
          <a:stretch>
            <a:fillRect/>
          </a:stretch>
        </p:blipFill>
        <p:spPr>
          <a:xfrm>
            <a:off x="990600" y="4038600"/>
            <a:ext cx="3767455" cy="231648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457200" y="2133600"/>
            <a:ext cx="8229600" cy="4038600"/>
          </a:xfrm>
        </p:spPr>
        <p:txBody>
          <a:bodyPr/>
          <a:p>
            <a:r>
              <a:rPr lang="zh-CN" altLang="en-US"/>
              <a:t>公司名称：博天环境集团股份有限公司</a:t>
            </a:r>
            <a:endParaRPr lang="zh-CN" altLang="en-US"/>
          </a:p>
          <a:p>
            <a:r>
              <a:rPr lang="zh-CN" altLang="en-US"/>
              <a:t>成立时间：1995年1月18日</a:t>
            </a:r>
            <a:endParaRPr lang="zh-CN" altLang="en-US"/>
          </a:p>
          <a:p>
            <a:r>
              <a:rPr lang="zh-CN" altLang="en-US"/>
              <a:t>公司口号：中国领先的水环境整体解决方案的综合服务商</a:t>
            </a:r>
            <a:endParaRPr lang="zh-CN" altLang="en-US"/>
          </a:p>
          <a:p>
            <a:r>
              <a:rPr lang="zh-CN" altLang="en-US"/>
              <a:t>法定代表人：赵笠钧（兼任董事长兼总裁）</a:t>
            </a:r>
            <a:endParaRPr lang="zh-CN" altLang="en-US"/>
          </a:p>
          <a:p>
            <a:r>
              <a:rPr lang="zh-CN" altLang="en-US"/>
              <a:t>注册资本：96849.5801万人民币</a:t>
            </a:r>
            <a:endParaRPr lang="zh-CN" altLang="en-US"/>
          </a:p>
          <a:p>
            <a:r>
              <a:rPr lang="zh-CN" altLang="en-US"/>
              <a:t>实缴资本：41507.9056万人民币</a:t>
            </a:r>
            <a:endParaRPr lang="zh-CN" altLang="en-US"/>
          </a:p>
          <a:p>
            <a:r>
              <a:rPr lang="zh-CN" altLang="en-US"/>
              <a:t>注册地址：北京市海淀区西直门北大街60号5层09号</a:t>
            </a:r>
            <a:endParaRPr lang="zh-CN" altLang="en-US"/>
          </a:p>
          <a:p>
            <a:r>
              <a:rPr lang="zh-CN" altLang="en-US"/>
              <a:t>行业领域：生态保护和环境治理业</a:t>
            </a:r>
            <a:endParaRPr lang="zh-CN" altLang="en-US"/>
          </a:p>
          <a:p>
            <a:r>
              <a:rPr lang="zh-CN" altLang="en-US"/>
              <a:t>企业规模：超大型（员工人数602人，截至2023年）</a:t>
            </a:r>
            <a:endParaRPr lang="zh-CN" altLang="en-US"/>
          </a:p>
          <a:p>
            <a:r>
              <a:rPr lang="zh-CN" altLang="en-US"/>
              <a:t>经营范围：包括水污染治理、水处理技术、水资源管理技术、生态修复技术开发等，以及承接水和环境项目的工程设计、技术咨询、运营管理等。</a:t>
            </a:r>
            <a:endParaRPr lang="zh-CN" altLang="en-US"/>
          </a:p>
        </p:txBody>
      </p:sp>
      <p:pic>
        <p:nvPicPr>
          <p:cNvPr id="5" name="图片 4"/>
          <p:cNvPicPr>
            <a:picLocks noChangeAspect="1"/>
          </p:cNvPicPr>
          <p:nvPr/>
        </p:nvPicPr>
        <p:blipFill>
          <a:blip r:embed="rId1"/>
          <a:stretch>
            <a:fillRect/>
          </a:stretch>
        </p:blipFill>
        <p:spPr>
          <a:xfrm>
            <a:off x="5420995" y="151765"/>
            <a:ext cx="3694430" cy="219329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609600" y="609600"/>
            <a:ext cx="8229600" cy="4038600"/>
          </a:xfrm>
        </p:spPr>
        <p:txBody>
          <a:bodyPr/>
          <a:p>
            <a:r>
              <a:rPr lang="zh-CN" altLang="en-US"/>
              <a:t>二、公司业务与发展</a:t>
            </a:r>
            <a:endParaRPr lang="zh-CN" altLang="en-US"/>
          </a:p>
          <a:p>
            <a:r>
              <a:rPr lang="zh-CN" altLang="en-US"/>
              <a:t>博天环境作为环保领域的先行者，通过不断的技术进步和模式创新，已逐步发展成为中国领先的水环境整体解决方案的综合服务商。</a:t>
            </a:r>
            <a:endParaRPr lang="zh-CN" altLang="en-US"/>
          </a:p>
          <a:p>
            <a:r>
              <a:rPr lang="zh-CN" altLang="en-US"/>
              <a:t>公司主要为高端工业水处理系统和城市水环境提供技术开发、咨询设计、核心设备制造、系统集成、项目管理、投资运营等一体化的解决方案，以实现水资源的保护和有效利用。</a:t>
            </a:r>
            <a:endParaRPr lang="zh-CN" altLang="en-US"/>
          </a:p>
          <a:p>
            <a:r>
              <a:rPr lang="zh-CN" altLang="en-US"/>
              <a:t>博天环境在石油化工、煤化工、城市水环境、钢铁冶金等多个行业内完成了数百项水环境综合服务项目，并在技术难度高、项目规模大的能源化工水处理领域奠定了领先的市场地位和突出的竞争优势。</a:t>
            </a:r>
            <a:endParaRPr lang="zh-CN" altLang="en-US"/>
          </a:p>
          <a:p>
            <a:r>
              <a:rPr lang="zh-CN" altLang="en-US"/>
              <a:t>三、公司荣誉与资质</a:t>
            </a:r>
            <a:endParaRPr lang="zh-CN" altLang="en-US"/>
          </a:p>
          <a:p>
            <a:r>
              <a:rPr lang="zh-CN" altLang="en-US"/>
              <a:t>博天环境是国家级高新技术企业，已获得了40余项具备技术领先性并和实用性的专利，被知识产权局评为“北京市专利试点企业”。</a:t>
            </a:r>
            <a:endParaRPr lang="zh-CN" altLang="en-US"/>
          </a:p>
          <a:p>
            <a:r>
              <a:rPr lang="zh-CN" altLang="en-US"/>
              <a:t>公司子公司博天设计研究院被北京市科委认定为“北京市科技研发机构”，自主研发了多项实用性强、投资造价低、能耗节约的专有技术工艺。</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x-none" dirty="0">
                <a:solidFill>
                  <a:srgbClr val="00B0F0"/>
                </a:solidFill>
                <a:sym typeface="+mn-ea"/>
              </a:rPr>
              <a:t>二、博天环境财务造假</a:t>
            </a:r>
            <a:r>
              <a:rPr lang="zh-CN" altLang="x-none" dirty="0">
                <a:solidFill>
                  <a:srgbClr val="00B0F0"/>
                </a:solidFill>
                <a:sym typeface="+mn-ea"/>
              </a:rPr>
              <a:t>案例介绍</a:t>
            </a:r>
            <a:endParaRPr lang="zh-CN" altLang="x-none" dirty="0">
              <a:solidFill>
                <a:srgbClr val="00B0F0"/>
              </a:solidFill>
            </a:endParaRPr>
          </a:p>
        </p:txBody>
      </p:sp>
      <p:sp>
        <p:nvSpPr>
          <p:cNvPr id="3" name="内容占位符 2"/>
          <p:cNvSpPr>
            <a:spLocks noGrp="1"/>
          </p:cNvSpPr>
          <p:nvPr>
            <p:ph idx="1"/>
          </p:nvPr>
        </p:nvSpPr>
        <p:spPr>
          <a:xfrm>
            <a:off x="457200" y="1066165"/>
            <a:ext cx="8229600" cy="4572635"/>
          </a:xfrm>
        </p:spPr>
        <p:txBody>
          <a:bodyPr/>
          <a:p>
            <a:r>
              <a:rPr lang="zh-CN" altLang="en-US"/>
              <a:t>2024年2月2日晚间，博天环境公告显示，公司财务连续5年造假，遭强制退市。同时，公司及4位高管被罚1300万元。 经查明，博天环境披露的2017年至2021年年度报告通过多种方式虚增或虚减营业收入、利润，导致2017年至2021年年度报告存在虚假记载。经过查阅证监会处罚公告及有关文献， 发现博天环境存在如下造假事实，具体如表1所示。</a:t>
            </a:r>
            <a:endParaRPr lang="zh-CN" altLang="en-US"/>
          </a:p>
          <a:p>
            <a:pPr algn="ctr"/>
            <a:r>
              <a:rPr lang="zh-CN" altLang="en-US" sz="1400">
                <a:latin typeface="宋体" panose="02010600030101010101" pitchFamily="2" charset="-122"/>
                <a:ea typeface="宋体" panose="02010600030101010101" pitchFamily="2" charset="-122"/>
                <a:cs typeface="宋体" panose="02010600030101010101" pitchFamily="2" charset="-122"/>
              </a:rPr>
              <a:t>表1 博天环境虚增收入、利润表                单位：亿元</a:t>
            </a:r>
            <a:endParaRPr lang="zh-CN" altLang="en-US" sz="1400">
              <a:latin typeface="宋体" panose="02010600030101010101" pitchFamily="2" charset="-122"/>
              <a:ea typeface="宋体" panose="02010600030101010101" pitchFamily="2" charset="-122"/>
              <a:cs typeface="宋体" panose="02010600030101010101" pitchFamily="2" charset="-122"/>
            </a:endParaRPr>
          </a:p>
          <a:p>
            <a:pPr algn="ctr"/>
            <a:endParaRPr lang="zh-CN" altLang="en-US" sz="1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5" name="表格 4"/>
          <p:cNvGraphicFramePr/>
          <p:nvPr>
            <p:custDataLst>
              <p:tags r:id="rId1"/>
            </p:custDataLst>
          </p:nvPr>
        </p:nvGraphicFramePr>
        <p:xfrm>
          <a:off x="990600" y="3505200"/>
          <a:ext cx="7016750" cy="2954020"/>
        </p:xfrm>
        <a:graphic>
          <a:graphicData uri="http://schemas.openxmlformats.org/drawingml/2006/table">
            <a:tbl>
              <a:tblPr/>
              <a:tblGrid>
                <a:gridCol w="986790"/>
                <a:gridCol w="1475740"/>
                <a:gridCol w="1478915"/>
                <a:gridCol w="1357630"/>
                <a:gridCol w="1717675"/>
              </a:tblGrid>
              <a:tr h="1108075">
                <a:tc>
                  <a:txBody>
                    <a:bodyPr/>
                    <a:p>
                      <a:pPr marL="0" indent="0" algn="ctr">
                        <a:spcBef>
                          <a:spcPct val="0"/>
                        </a:spcBef>
                        <a:spcAft>
                          <a:spcPct val="0"/>
                        </a:spcAft>
                      </a:pPr>
                      <a:r>
                        <a:rPr lang="zh-CN" sz="1600" b="1">
                          <a:solidFill>
                            <a:srgbClr val="000000"/>
                          </a:solidFill>
                          <a:latin typeface="宋体" panose="02010600030101010101" pitchFamily="2" charset="-122"/>
                          <a:ea typeface="宋体" panose="02010600030101010101" pitchFamily="2" charset="-122"/>
                        </a:rPr>
                        <a:t>年份</a:t>
                      </a:r>
                      <a:endParaRPr lang="zh-CN" sz="1600" b="1">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9050" cap="flat" cmpd="sng">
                      <a:solidFill>
                        <a:srgbClr val="8EAADB"/>
                      </a:solidFill>
                      <a:prstDash val="solid"/>
                      <a:headEnd type="none" w="med" len="med"/>
                      <a:tailEnd type="none" w="med" len="med"/>
                    </a:lnB>
                    <a:noFill/>
                  </a:tcPr>
                </a:tc>
                <a:tc>
                  <a:txBody>
                    <a:bodyPr/>
                    <a:p>
                      <a:pPr marL="0" indent="0" algn="ctr">
                        <a:spcBef>
                          <a:spcPct val="0"/>
                        </a:spcBef>
                        <a:spcAft>
                          <a:spcPct val="0"/>
                        </a:spcAft>
                      </a:pPr>
                      <a:r>
                        <a:rPr lang="zh-CN" sz="1600" b="1">
                          <a:solidFill>
                            <a:srgbClr val="000000"/>
                          </a:solidFill>
                          <a:latin typeface="宋体" panose="02010600030101010101" pitchFamily="2" charset="-122"/>
                          <a:ea typeface="宋体" panose="02010600030101010101" pitchFamily="2" charset="-122"/>
                        </a:rPr>
                        <a:t>虚增营业收入</a:t>
                      </a:r>
                      <a:endParaRPr lang="zh-CN" sz="1600" b="1">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9050" cap="flat" cmpd="sng">
                      <a:solidFill>
                        <a:srgbClr val="8EAADB"/>
                      </a:solidFill>
                      <a:prstDash val="solid"/>
                      <a:headEnd type="none" w="med" len="med"/>
                      <a:tailEnd type="none" w="med" len="med"/>
                    </a:lnB>
                    <a:noFill/>
                  </a:tcPr>
                </a:tc>
                <a:tc>
                  <a:txBody>
                    <a:bodyPr/>
                    <a:p>
                      <a:pPr marL="0" indent="0" algn="ctr">
                        <a:spcBef>
                          <a:spcPct val="0"/>
                        </a:spcBef>
                        <a:spcAft>
                          <a:spcPct val="0"/>
                        </a:spcAft>
                      </a:pPr>
                      <a:r>
                        <a:rPr lang="zh-CN" sz="1600" b="1">
                          <a:solidFill>
                            <a:srgbClr val="000000"/>
                          </a:solidFill>
                          <a:latin typeface="宋体" panose="02010600030101010101" pitchFamily="2" charset="-122"/>
                          <a:ea typeface="宋体" panose="02010600030101010101" pitchFamily="2" charset="-122"/>
                        </a:rPr>
                        <a:t>占当期披露营业收入的比例</a:t>
                      </a:r>
                      <a:endParaRPr lang="zh-CN" sz="1600" b="1">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9050" cap="flat" cmpd="sng">
                      <a:solidFill>
                        <a:srgbClr val="8EAADB"/>
                      </a:solidFill>
                      <a:prstDash val="solid"/>
                      <a:headEnd type="none" w="med" len="med"/>
                      <a:tailEnd type="none" w="med" len="med"/>
                    </a:lnB>
                    <a:noFill/>
                  </a:tcPr>
                </a:tc>
                <a:tc>
                  <a:txBody>
                    <a:bodyPr/>
                    <a:p>
                      <a:pPr marL="0" indent="0" algn="ctr">
                        <a:spcBef>
                          <a:spcPct val="0"/>
                        </a:spcBef>
                        <a:spcAft>
                          <a:spcPct val="0"/>
                        </a:spcAft>
                      </a:pPr>
                      <a:r>
                        <a:rPr lang="zh-CN" sz="1600" b="1">
                          <a:solidFill>
                            <a:srgbClr val="000000"/>
                          </a:solidFill>
                          <a:latin typeface="宋体" panose="02010600030101010101" pitchFamily="2" charset="-122"/>
                          <a:ea typeface="宋体" panose="02010600030101010101" pitchFamily="2" charset="-122"/>
                        </a:rPr>
                        <a:t>虚增营业利润</a:t>
                      </a:r>
                      <a:endParaRPr lang="zh-CN" sz="1600" b="1">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9050" cap="flat" cmpd="sng">
                      <a:solidFill>
                        <a:srgbClr val="8EAADB"/>
                      </a:solidFill>
                      <a:prstDash val="solid"/>
                      <a:headEnd type="none" w="med" len="med"/>
                      <a:tailEnd type="none" w="med" len="med"/>
                    </a:lnB>
                    <a:noFill/>
                  </a:tcPr>
                </a:tc>
                <a:tc>
                  <a:txBody>
                    <a:bodyPr/>
                    <a:p>
                      <a:pPr marL="0" indent="0" algn="ctr">
                        <a:spcBef>
                          <a:spcPct val="0"/>
                        </a:spcBef>
                        <a:spcAft>
                          <a:spcPct val="0"/>
                        </a:spcAft>
                      </a:pPr>
                      <a:r>
                        <a:rPr lang="zh-CN" sz="1600" b="1">
                          <a:solidFill>
                            <a:srgbClr val="000000"/>
                          </a:solidFill>
                          <a:latin typeface="宋体" panose="02010600030101010101" pitchFamily="2" charset="-122"/>
                          <a:ea typeface="宋体" panose="02010600030101010101" pitchFamily="2" charset="-122"/>
                        </a:rPr>
                        <a:t>占合并利润表当期利润总额的比例</a:t>
                      </a:r>
                      <a:endParaRPr lang="zh-CN" sz="1600" b="1">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9050" cap="flat" cmpd="sng">
                      <a:solidFill>
                        <a:srgbClr val="8EAADB"/>
                      </a:solidFill>
                      <a:prstDash val="solid"/>
                      <a:headEnd type="none" w="med" len="med"/>
                      <a:tailEnd type="none" w="med" len="med"/>
                    </a:lnB>
                    <a:noFill/>
                  </a:tcPr>
                </a:tc>
              </a:tr>
              <a:tr h="368935">
                <a:tc>
                  <a:txBody>
                    <a:bodyPr/>
                    <a:p>
                      <a:pPr marL="0" indent="0" algn="ctr">
                        <a:spcBef>
                          <a:spcPct val="0"/>
                        </a:spcBef>
                        <a:spcAft>
                          <a:spcPct val="0"/>
                        </a:spcAft>
                      </a:pPr>
                      <a:r>
                        <a:rPr lang="en-US" altLang="zh-CN" sz="1600" b="1">
                          <a:solidFill>
                            <a:srgbClr val="000000"/>
                          </a:solidFill>
                          <a:latin typeface="宋体" panose="02010600030101010101" pitchFamily="2" charset="-122"/>
                          <a:ea typeface="宋体" panose="02010600030101010101" pitchFamily="2" charset="-122"/>
                        </a:rPr>
                        <a:t>2</a:t>
                      </a:r>
                      <a:r>
                        <a:rPr lang="en-US" altLang="zh-CN" sz="1600" b="1">
                          <a:solidFill>
                            <a:srgbClr val="000000"/>
                          </a:solidFill>
                          <a:latin typeface="宋体" panose="02010600030101010101" pitchFamily="2" charset="-122"/>
                          <a:ea typeface="宋体" panose="02010600030101010101" pitchFamily="2" charset="-122"/>
                        </a:rPr>
                        <a:t>017</a:t>
                      </a:r>
                      <a:endParaRPr lang="en-US" altLang="zh-CN" sz="1600" b="1">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90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0"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3</a:t>
                      </a:r>
                      <a:r>
                        <a:rPr lang="en-US" altLang="zh-CN" sz="1600">
                          <a:solidFill>
                            <a:srgbClr val="000000"/>
                          </a:solidFill>
                          <a:latin typeface="宋体" panose="02010600030101010101" pitchFamily="2" charset="-122"/>
                          <a:ea typeface="宋体" panose="02010600030101010101" pitchFamily="2" charset="-122"/>
                        </a:rPr>
                        <a:t>.47</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90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0"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1</a:t>
                      </a:r>
                      <a:r>
                        <a:rPr lang="en-US" altLang="zh-CN" sz="1600">
                          <a:solidFill>
                            <a:srgbClr val="000000"/>
                          </a:solidFill>
                          <a:latin typeface="宋体" panose="02010600030101010101" pitchFamily="2" charset="-122"/>
                          <a:ea typeface="宋体" panose="02010600030101010101" pitchFamily="2" charset="-122"/>
                        </a:rPr>
                        <a:t>1.4%</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90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0"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1.18</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90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0"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7</a:t>
                      </a:r>
                      <a:r>
                        <a:rPr lang="en-US" altLang="zh-CN" sz="1600">
                          <a:solidFill>
                            <a:srgbClr val="000000"/>
                          </a:solidFill>
                          <a:latin typeface="宋体" panose="02010600030101010101" pitchFamily="2" charset="-122"/>
                          <a:ea typeface="宋体" panose="02010600030101010101" pitchFamily="2" charset="-122"/>
                        </a:rPr>
                        <a:t>0.68%</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90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r>
              <a:tr h="368935">
                <a:tc>
                  <a:txBody>
                    <a:bodyPr/>
                    <a:p>
                      <a:pPr marL="0" indent="0" algn="ctr">
                        <a:spcBef>
                          <a:spcPct val="0"/>
                        </a:spcBef>
                        <a:spcAft>
                          <a:spcPct val="0"/>
                        </a:spcAft>
                      </a:pPr>
                      <a:r>
                        <a:rPr lang="en-US" altLang="zh-CN" sz="1600" b="1">
                          <a:solidFill>
                            <a:srgbClr val="000000"/>
                          </a:solidFill>
                          <a:latin typeface="宋体" panose="02010600030101010101" pitchFamily="2" charset="-122"/>
                          <a:ea typeface="宋体" panose="02010600030101010101" pitchFamily="2" charset="-122"/>
                        </a:rPr>
                        <a:t>2</a:t>
                      </a:r>
                      <a:r>
                        <a:rPr lang="en-US" altLang="zh-CN" sz="1600" b="1">
                          <a:solidFill>
                            <a:srgbClr val="000000"/>
                          </a:solidFill>
                          <a:latin typeface="宋体" panose="02010600030101010101" pitchFamily="2" charset="-122"/>
                          <a:ea typeface="宋体" panose="02010600030101010101" pitchFamily="2" charset="-122"/>
                        </a:rPr>
                        <a:t>018</a:t>
                      </a:r>
                      <a:endParaRPr lang="en-US" altLang="zh-CN" sz="1600" b="1">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noFill/>
                  </a:tcPr>
                </a:tc>
                <a:tc>
                  <a:txBody>
                    <a:bodyPr/>
                    <a:p>
                      <a:pPr marL="0"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1</a:t>
                      </a:r>
                      <a:r>
                        <a:rPr lang="en-US" altLang="zh-CN" sz="1600">
                          <a:solidFill>
                            <a:srgbClr val="000000"/>
                          </a:solidFill>
                          <a:latin typeface="宋体" panose="02010600030101010101" pitchFamily="2" charset="-122"/>
                          <a:ea typeface="宋体" panose="02010600030101010101" pitchFamily="2" charset="-122"/>
                        </a:rPr>
                        <a:t>0.98</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noFill/>
                  </a:tcPr>
                </a:tc>
                <a:tc>
                  <a:txBody>
                    <a:bodyPr/>
                    <a:p>
                      <a:pPr marL="0"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2</a:t>
                      </a:r>
                      <a:r>
                        <a:rPr lang="en-US" altLang="zh-CN" sz="1600">
                          <a:solidFill>
                            <a:srgbClr val="000000"/>
                          </a:solidFill>
                          <a:latin typeface="宋体" panose="02010600030101010101" pitchFamily="2" charset="-122"/>
                          <a:ea typeface="宋体" panose="02010600030101010101" pitchFamily="2" charset="-122"/>
                        </a:rPr>
                        <a:t>5.33%</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noFill/>
                  </a:tcPr>
                </a:tc>
                <a:tc>
                  <a:txBody>
                    <a:bodyPr/>
                    <a:p>
                      <a:pPr marL="0"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5</a:t>
                      </a:r>
                      <a:r>
                        <a:rPr lang="en-US" altLang="zh-CN" sz="1600">
                          <a:solidFill>
                            <a:srgbClr val="000000"/>
                          </a:solidFill>
                          <a:latin typeface="宋体" panose="02010600030101010101" pitchFamily="2" charset="-122"/>
                          <a:ea typeface="宋体" panose="02010600030101010101" pitchFamily="2" charset="-122"/>
                        </a:rPr>
                        <a:t>.01</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noFill/>
                  </a:tcPr>
                </a:tc>
                <a:tc>
                  <a:txBody>
                    <a:bodyPr/>
                    <a:p>
                      <a:pPr marL="0"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223</a:t>
                      </a:r>
                      <a:r>
                        <a:rPr lang="zh-CN" sz="1600">
                          <a:solidFill>
                            <a:srgbClr val="000000"/>
                          </a:solidFill>
                          <a:latin typeface="宋体" panose="02010600030101010101" pitchFamily="2" charset="-122"/>
                          <a:ea typeface="宋体" panose="02010600030101010101" pitchFamily="2" charset="-122"/>
                        </a:rPr>
                        <a:t>．</a:t>
                      </a:r>
                      <a:r>
                        <a:rPr lang="en-US" altLang="zh-CN" sz="1600">
                          <a:solidFill>
                            <a:srgbClr val="000000"/>
                          </a:solidFill>
                          <a:latin typeface="宋体" panose="02010600030101010101" pitchFamily="2" charset="-122"/>
                          <a:ea typeface="宋体" panose="02010600030101010101" pitchFamily="2" charset="-122"/>
                        </a:rPr>
                        <a:t>0</a:t>
                      </a:r>
                      <a:r>
                        <a:rPr lang="en-US" altLang="zh-CN" sz="1600">
                          <a:solidFill>
                            <a:srgbClr val="000000"/>
                          </a:solidFill>
                          <a:latin typeface="宋体" panose="02010600030101010101" pitchFamily="2" charset="-122"/>
                          <a:ea typeface="宋体" panose="02010600030101010101" pitchFamily="2" charset="-122"/>
                        </a:rPr>
                        <a:t>8%</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noFill/>
                  </a:tcPr>
                </a:tc>
              </a:tr>
              <a:tr h="368935">
                <a:tc>
                  <a:txBody>
                    <a:bodyPr/>
                    <a:p>
                      <a:pPr marL="0" indent="0" algn="ctr">
                        <a:spcBef>
                          <a:spcPct val="0"/>
                        </a:spcBef>
                        <a:spcAft>
                          <a:spcPct val="0"/>
                        </a:spcAft>
                      </a:pPr>
                      <a:r>
                        <a:rPr lang="en-US" altLang="zh-CN" sz="1600" b="1">
                          <a:solidFill>
                            <a:srgbClr val="000000"/>
                          </a:solidFill>
                          <a:latin typeface="宋体" panose="02010600030101010101" pitchFamily="2" charset="-122"/>
                          <a:ea typeface="宋体" panose="02010600030101010101" pitchFamily="2" charset="-122"/>
                        </a:rPr>
                        <a:t>2</a:t>
                      </a:r>
                      <a:r>
                        <a:rPr lang="en-US" altLang="zh-CN" sz="1600" b="1">
                          <a:solidFill>
                            <a:srgbClr val="000000"/>
                          </a:solidFill>
                          <a:latin typeface="宋体" panose="02010600030101010101" pitchFamily="2" charset="-122"/>
                          <a:ea typeface="宋体" panose="02010600030101010101" pitchFamily="2" charset="-122"/>
                        </a:rPr>
                        <a:t>019</a:t>
                      </a:r>
                      <a:endParaRPr lang="en-US" altLang="zh-CN" sz="1600" b="1">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0"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0</a:t>
                      </a:r>
                      <a:r>
                        <a:rPr lang="en-US" altLang="zh-CN" sz="1600">
                          <a:solidFill>
                            <a:srgbClr val="000000"/>
                          </a:solidFill>
                          <a:latin typeface="宋体" panose="02010600030101010101" pitchFamily="2" charset="-122"/>
                          <a:ea typeface="宋体" panose="02010600030101010101" pitchFamily="2" charset="-122"/>
                        </a:rPr>
                        <a:t>.29</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0"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0</a:t>
                      </a:r>
                      <a:r>
                        <a:rPr lang="en-US" altLang="zh-CN" sz="1600">
                          <a:solidFill>
                            <a:srgbClr val="000000"/>
                          </a:solidFill>
                          <a:latin typeface="宋体" panose="02010600030101010101" pitchFamily="2" charset="-122"/>
                          <a:ea typeface="宋体" panose="02010600030101010101" pitchFamily="2" charset="-122"/>
                        </a:rPr>
                        <a:t>.99%</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0"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1</a:t>
                      </a:r>
                      <a:r>
                        <a:rPr lang="en-US" altLang="zh-CN" sz="1600">
                          <a:solidFill>
                            <a:srgbClr val="000000"/>
                          </a:solidFill>
                          <a:latin typeface="宋体" panose="02010600030101010101" pitchFamily="2" charset="-122"/>
                          <a:ea typeface="宋体" panose="02010600030101010101" pitchFamily="2" charset="-122"/>
                        </a:rPr>
                        <a:t>.16</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0"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1</a:t>
                      </a:r>
                      <a:r>
                        <a:rPr lang="en-US" altLang="zh-CN" sz="1600">
                          <a:solidFill>
                            <a:srgbClr val="000000"/>
                          </a:solidFill>
                          <a:latin typeface="宋体" panose="02010600030101010101" pitchFamily="2" charset="-122"/>
                          <a:ea typeface="宋体" panose="02010600030101010101" pitchFamily="2" charset="-122"/>
                        </a:rPr>
                        <a:t>4.01%</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r>
              <a:tr h="369570">
                <a:tc>
                  <a:txBody>
                    <a:bodyPr/>
                    <a:p>
                      <a:pPr marL="0" indent="0" algn="ctr">
                        <a:spcBef>
                          <a:spcPct val="0"/>
                        </a:spcBef>
                        <a:spcAft>
                          <a:spcPct val="0"/>
                        </a:spcAft>
                      </a:pPr>
                      <a:r>
                        <a:rPr lang="en-US" altLang="zh-CN" sz="1600" b="1">
                          <a:solidFill>
                            <a:srgbClr val="000000"/>
                          </a:solidFill>
                          <a:latin typeface="宋体" panose="02010600030101010101" pitchFamily="2" charset="-122"/>
                          <a:ea typeface="宋体" panose="02010600030101010101" pitchFamily="2" charset="-122"/>
                        </a:rPr>
                        <a:t>2</a:t>
                      </a:r>
                      <a:r>
                        <a:rPr lang="en-US" altLang="zh-CN" sz="1600" b="1">
                          <a:solidFill>
                            <a:srgbClr val="000000"/>
                          </a:solidFill>
                          <a:latin typeface="宋体" panose="02010600030101010101" pitchFamily="2" charset="-122"/>
                          <a:ea typeface="宋体" panose="02010600030101010101" pitchFamily="2" charset="-122"/>
                        </a:rPr>
                        <a:t>020</a:t>
                      </a:r>
                      <a:endParaRPr lang="en-US" altLang="zh-CN" sz="1600" b="1">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noFill/>
                  </a:tcPr>
                </a:tc>
                <a:tc>
                  <a:txBody>
                    <a:bodyPr/>
                    <a:p>
                      <a:pPr marL="0"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noFill/>
                  </a:tcPr>
                </a:tc>
                <a:tc>
                  <a:txBody>
                    <a:bodyPr/>
                    <a:p>
                      <a:pPr marL="0"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noFill/>
                  </a:tcPr>
                </a:tc>
                <a:tc>
                  <a:txBody>
                    <a:bodyPr/>
                    <a:p>
                      <a:pPr marL="0"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0</a:t>
                      </a:r>
                      <a:r>
                        <a:rPr lang="en-US" altLang="zh-CN" sz="1600">
                          <a:solidFill>
                            <a:srgbClr val="000000"/>
                          </a:solidFill>
                          <a:latin typeface="宋体" panose="02010600030101010101" pitchFamily="2" charset="-122"/>
                          <a:ea typeface="宋体" panose="02010600030101010101" pitchFamily="2" charset="-122"/>
                        </a:rPr>
                        <a:t>.49</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noFill/>
                  </a:tcPr>
                </a:tc>
                <a:tc>
                  <a:txBody>
                    <a:bodyPr/>
                    <a:p>
                      <a:pPr marL="0"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1</a:t>
                      </a:r>
                      <a:r>
                        <a:rPr lang="en-US" altLang="zh-CN" sz="1600">
                          <a:solidFill>
                            <a:srgbClr val="000000"/>
                          </a:solidFill>
                          <a:latin typeface="宋体" panose="02010600030101010101" pitchFamily="2" charset="-122"/>
                          <a:ea typeface="宋体" panose="02010600030101010101" pitchFamily="2" charset="-122"/>
                        </a:rPr>
                        <a:t>1.9%</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noFill/>
                  </a:tcPr>
                </a:tc>
              </a:tr>
              <a:tr h="369570">
                <a:tc>
                  <a:txBody>
                    <a:bodyPr/>
                    <a:p>
                      <a:pPr marL="0" indent="0" algn="ctr">
                        <a:spcBef>
                          <a:spcPct val="0"/>
                        </a:spcBef>
                        <a:spcAft>
                          <a:spcPct val="0"/>
                        </a:spcAft>
                      </a:pPr>
                      <a:r>
                        <a:rPr lang="en-US" altLang="zh-CN" sz="1600" b="1">
                          <a:solidFill>
                            <a:srgbClr val="000000"/>
                          </a:solidFill>
                          <a:latin typeface="宋体" panose="02010600030101010101" pitchFamily="2" charset="-122"/>
                          <a:ea typeface="宋体" panose="02010600030101010101" pitchFamily="2" charset="-122"/>
                        </a:rPr>
                        <a:t>2</a:t>
                      </a:r>
                      <a:r>
                        <a:rPr lang="en-US" altLang="zh-CN" sz="1600" b="1">
                          <a:solidFill>
                            <a:srgbClr val="000000"/>
                          </a:solidFill>
                          <a:latin typeface="宋体" panose="02010600030101010101" pitchFamily="2" charset="-122"/>
                          <a:ea typeface="宋体" panose="02010600030101010101" pitchFamily="2" charset="-122"/>
                        </a:rPr>
                        <a:t>021</a:t>
                      </a:r>
                      <a:endParaRPr lang="en-US" altLang="zh-CN" sz="1600" b="1">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0"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0"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0"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2</a:t>
                      </a:r>
                      <a:r>
                        <a:rPr lang="en-US" altLang="zh-CN" sz="1600">
                          <a:solidFill>
                            <a:srgbClr val="000000"/>
                          </a:solidFill>
                          <a:latin typeface="宋体" panose="02010600030101010101" pitchFamily="2" charset="-122"/>
                          <a:ea typeface="宋体" panose="02010600030101010101" pitchFamily="2" charset="-122"/>
                        </a:rPr>
                        <a:t>.49</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0" indent="0" algn="ctr">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1</a:t>
                      </a:r>
                      <a:r>
                        <a:rPr lang="en-US" altLang="zh-CN" sz="1600">
                          <a:solidFill>
                            <a:srgbClr val="000000"/>
                          </a:solidFill>
                          <a:latin typeface="宋体" panose="02010600030101010101" pitchFamily="2" charset="-122"/>
                          <a:ea typeface="宋体" panose="02010600030101010101" pitchFamily="2" charset="-122"/>
                        </a:rPr>
                        <a:t>7.37%</a:t>
                      </a:r>
                      <a:endParaRPr lang="en-US" altLang="zh-CN" sz="1600">
                        <a:solidFill>
                          <a:srgbClr val="000000"/>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8EAADB"/>
                      </a:solidFill>
                      <a:prstDash val="solid"/>
                      <a:headEnd type="none" w="med" len="med"/>
                      <a:tailEnd type="none" w="med" len="med"/>
                    </a:lnL>
                    <a:lnR w="1270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457200" y="973455"/>
            <a:ext cx="8229600" cy="3750945"/>
          </a:xfrm>
        </p:spPr>
        <p:txBody>
          <a:bodyPr/>
          <a:p>
            <a:r>
              <a:rPr lang="zh-CN" altLang="en-US"/>
              <a:t>此外,2023年3月31日,博天环境披露《关于前期会计差错更正及追溯调整的公告》,主动更正相关年度案涉虚假记载金额等会计差错,对2017年度至2021年度合并财务报表和母公司财务报表进行追溯调整,涉及对各年度主要财务指标和合并资产负债表的影响,自认更正如下会计差错，具体如表2所示。</a:t>
            </a:r>
            <a:endParaRPr lang="zh-CN" altLang="en-US"/>
          </a:p>
          <a:p>
            <a:pPr algn="ctr"/>
            <a:r>
              <a:rPr lang="zh-CN" altLang="en-US" sz="1400">
                <a:latin typeface="宋体" panose="02010600030101010101" pitchFamily="2" charset="-122"/>
                <a:ea typeface="宋体" panose="02010600030101010101" pitchFamily="2" charset="-122"/>
                <a:cs typeface="宋体" panose="02010600030101010101" pitchFamily="2" charset="-122"/>
              </a:rPr>
              <a:t>表2 博天环境会计差错更正情况                单位：亿元</a:t>
            </a:r>
            <a:endParaRPr lang="zh-CN" altLang="en-US" sz="1400">
              <a:latin typeface="宋体" panose="02010600030101010101" pitchFamily="2" charset="-122"/>
              <a:ea typeface="宋体" panose="02010600030101010101" pitchFamily="2" charset="-122"/>
              <a:cs typeface="宋体" panose="02010600030101010101" pitchFamily="2" charset="-122"/>
            </a:endParaRPr>
          </a:p>
          <a:p>
            <a:pPr algn="ctr"/>
            <a:endParaRPr lang="zh-CN" altLang="en-US" sz="1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表格 3"/>
          <p:cNvGraphicFramePr/>
          <p:nvPr>
            <p:custDataLst>
              <p:tags r:id="rId1"/>
            </p:custDataLst>
          </p:nvPr>
        </p:nvGraphicFramePr>
        <p:xfrm>
          <a:off x="777240" y="2667000"/>
          <a:ext cx="7707630" cy="3575685"/>
        </p:xfrm>
        <a:graphic>
          <a:graphicData uri="http://schemas.openxmlformats.org/drawingml/2006/table">
            <a:tbl>
              <a:tblPr/>
              <a:tblGrid>
                <a:gridCol w="1625600"/>
                <a:gridCol w="1219835"/>
                <a:gridCol w="1218565"/>
                <a:gridCol w="1219835"/>
                <a:gridCol w="1218565"/>
                <a:gridCol w="1205230"/>
              </a:tblGrid>
              <a:tr h="223520">
                <a:tc>
                  <a:txBody>
                    <a:bodyPr/>
                    <a:p>
                      <a:pPr marL="68580" indent="0" algn="ctr">
                        <a:spcBef>
                          <a:spcPct val="0"/>
                        </a:spcBef>
                        <a:spcAft>
                          <a:spcPct val="0"/>
                        </a:spcAft>
                      </a:pPr>
                      <a:r>
                        <a:rPr lang="zh-CN" sz="1400" b="1">
                          <a:solidFill>
                            <a:srgbClr val="000000"/>
                          </a:solidFill>
                          <a:latin typeface="宋体" panose="02010600030101010101" pitchFamily="2" charset="-122"/>
                          <a:ea typeface="宋体" panose="02010600030101010101" pitchFamily="2" charset="-122"/>
                        </a:rPr>
                        <a:t>会计数据</a:t>
                      </a:r>
                      <a:endParaRPr lang="zh-CN" sz="1400" b="1">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90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rPr>
                        <a:t>2</a:t>
                      </a:r>
                      <a:r>
                        <a:rPr lang="en-US" altLang="zh-CN" sz="1400" b="1">
                          <a:solidFill>
                            <a:srgbClr val="000000"/>
                          </a:solidFill>
                          <a:latin typeface="宋体" panose="02010600030101010101" pitchFamily="2" charset="-122"/>
                          <a:ea typeface="宋体" panose="02010600030101010101" pitchFamily="2" charset="-122"/>
                        </a:rPr>
                        <a:t>017</a:t>
                      </a:r>
                      <a:endParaRPr lang="en-US" altLang="zh-CN" sz="1400" b="1">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90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rPr>
                        <a:t>2</a:t>
                      </a:r>
                      <a:r>
                        <a:rPr lang="en-US" altLang="zh-CN" sz="1400" b="1">
                          <a:solidFill>
                            <a:srgbClr val="000000"/>
                          </a:solidFill>
                          <a:latin typeface="宋体" panose="02010600030101010101" pitchFamily="2" charset="-122"/>
                          <a:ea typeface="宋体" panose="02010600030101010101" pitchFamily="2" charset="-122"/>
                        </a:rPr>
                        <a:t>018</a:t>
                      </a:r>
                      <a:endParaRPr lang="en-US" altLang="zh-CN" sz="1400" b="1">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90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rPr>
                        <a:t>2</a:t>
                      </a:r>
                      <a:r>
                        <a:rPr lang="en-US" altLang="zh-CN" sz="1400" b="1">
                          <a:solidFill>
                            <a:srgbClr val="000000"/>
                          </a:solidFill>
                          <a:latin typeface="宋体" panose="02010600030101010101" pitchFamily="2" charset="-122"/>
                          <a:ea typeface="宋体" panose="02010600030101010101" pitchFamily="2" charset="-122"/>
                        </a:rPr>
                        <a:t>019</a:t>
                      </a:r>
                      <a:endParaRPr lang="en-US" altLang="zh-CN" sz="1400" b="1">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90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rPr>
                        <a:t>2</a:t>
                      </a:r>
                      <a:r>
                        <a:rPr lang="en-US" altLang="zh-CN" sz="1400" b="1">
                          <a:solidFill>
                            <a:srgbClr val="000000"/>
                          </a:solidFill>
                          <a:latin typeface="宋体" panose="02010600030101010101" pitchFamily="2" charset="-122"/>
                          <a:ea typeface="宋体" panose="02010600030101010101" pitchFamily="2" charset="-122"/>
                        </a:rPr>
                        <a:t>020</a:t>
                      </a:r>
                      <a:endParaRPr lang="en-US" altLang="zh-CN" sz="1400" b="1">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90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rPr>
                        <a:t>2</a:t>
                      </a:r>
                      <a:r>
                        <a:rPr lang="en-US" altLang="zh-CN" sz="1400" b="1">
                          <a:solidFill>
                            <a:srgbClr val="000000"/>
                          </a:solidFill>
                          <a:latin typeface="宋体" panose="02010600030101010101" pitchFamily="2" charset="-122"/>
                          <a:ea typeface="宋体" panose="02010600030101010101" pitchFamily="2" charset="-122"/>
                        </a:rPr>
                        <a:t>021</a:t>
                      </a:r>
                      <a:endParaRPr lang="en-US" altLang="zh-CN" sz="1400" b="1">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9050" cap="flat" cmpd="sng">
                      <a:solidFill>
                        <a:srgbClr val="8EAADB"/>
                      </a:solidFill>
                      <a:prstDash val="solid"/>
                      <a:headEnd type="none" w="med" len="med"/>
                      <a:tailEnd type="none" w="med" len="med"/>
                    </a:lnB>
                    <a:noFill/>
                  </a:tcPr>
                </a:tc>
              </a:tr>
              <a:tr h="447040">
                <a:tc>
                  <a:txBody>
                    <a:bodyPr/>
                    <a:p>
                      <a:pPr marL="68580" indent="0" algn="ctr">
                        <a:spcBef>
                          <a:spcPct val="0"/>
                        </a:spcBef>
                        <a:spcAft>
                          <a:spcPct val="0"/>
                        </a:spcAft>
                      </a:pPr>
                      <a:r>
                        <a:rPr lang="zh-CN" sz="1400" b="1">
                          <a:solidFill>
                            <a:srgbClr val="000000"/>
                          </a:solidFill>
                          <a:latin typeface="宋体" panose="02010600030101010101" pitchFamily="2" charset="-122"/>
                          <a:ea typeface="宋体" panose="02010600030101010101" pitchFamily="2" charset="-122"/>
                        </a:rPr>
                        <a:t>调整前的应收账款</a:t>
                      </a:r>
                      <a:endParaRPr lang="zh-CN" sz="1400" b="1">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90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1</a:t>
                      </a:r>
                      <a:r>
                        <a:rPr lang="en-US" altLang="zh-CN" sz="1400">
                          <a:solidFill>
                            <a:srgbClr val="000000"/>
                          </a:solidFill>
                          <a:latin typeface="宋体" panose="02010600030101010101" pitchFamily="2" charset="-122"/>
                          <a:ea typeface="宋体" panose="02010600030101010101" pitchFamily="2" charset="-122"/>
                        </a:rPr>
                        <a:t>8.18</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90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2</a:t>
                      </a:r>
                      <a:r>
                        <a:rPr lang="en-US" altLang="zh-CN" sz="1400">
                          <a:solidFill>
                            <a:srgbClr val="000000"/>
                          </a:solidFill>
                          <a:latin typeface="宋体" panose="02010600030101010101" pitchFamily="2" charset="-122"/>
                          <a:ea typeface="宋体" panose="02010600030101010101" pitchFamily="2" charset="-122"/>
                        </a:rPr>
                        <a:t>0.52</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90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1</a:t>
                      </a:r>
                      <a:r>
                        <a:rPr lang="en-US" altLang="zh-CN" sz="1400">
                          <a:solidFill>
                            <a:srgbClr val="000000"/>
                          </a:solidFill>
                          <a:latin typeface="宋体" panose="02010600030101010101" pitchFamily="2" charset="-122"/>
                          <a:ea typeface="宋体" panose="02010600030101010101" pitchFamily="2" charset="-122"/>
                        </a:rPr>
                        <a:t>5.75</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90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1</a:t>
                      </a:r>
                      <a:r>
                        <a:rPr lang="en-US" altLang="zh-CN" sz="1400">
                          <a:solidFill>
                            <a:srgbClr val="000000"/>
                          </a:solidFill>
                          <a:latin typeface="宋体" panose="02010600030101010101" pitchFamily="2" charset="-122"/>
                          <a:ea typeface="宋体" panose="02010600030101010101" pitchFamily="2" charset="-122"/>
                        </a:rPr>
                        <a:t>2.63</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90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1</a:t>
                      </a:r>
                      <a:r>
                        <a:rPr lang="en-US" altLang="zh-CN" sz="1400">
                          <a:solidFill>
                            <a:srgbClr val="000000"/>
                          </a:solidFill>
                          <a:latin typeface="宋体" panose="02010600030101010101" pitchFamily="2" charset="-122"/>
                          <a:ea typeface="宋体" panose="02010600030101010101" pitchFamily="2" charset="-122"/>
                        </a:rPr>
                        <a:t>5.22</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90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r>
              <a:tr h="223520">
                <a:tc>
                  <a:txBody>
                    <a:bodyPr/>
                    <a:p>
                      <a:pPr marL="68580" indent="0" algn="ctr">
                        <a:spcBef>
                          <a:spcPct val="0"/>
                        </a:spcBef>
                        <a:spcAft>
                          <a:spcPct val="0"/>
                        </a:spcAft>
                      </a:pPr>
                      <a:r>
                        <a:rPr lang="zh-CN" sz="1400" b="1">
                          <a:solidFill>
                            <a:srgbClr val="000000"/>
                          </a:solidFill>
                          <a:latin typeface="宋体" panose="02010600030101010101" pitchFamily="2" charset="-122"/>
                          <a:ea typeface="宋体" panose="02010600030101010101" pitchFamily="2" charset="-122"/>
                        </a:rPr>
                        <a:t>差错</a:t>
                      </a:r>
                      <a:endParaRPr lang="zh-CN" sz="1400" b="1">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0.72</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3.93</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0.07</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a:t>
                      </a:r>
                      <a:r>
                        <a:rPr lang="en-US" altLang="zh-CN" sz="1400">
                          <a:solidFill>
                            <a:srgbClr val="000000"/>
                          </a:solidFill>
                          <a:latin typeface="宋体" panose="02010600030101010101" pitchFamily="2" charset="-122"/>
                          <a:ea typeface="宋体" panose="02010600030101010101" pitchFamily="2" charset="-122"/>
                        </a:rPr>
                        <a:t>0.04</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4</a:t>
                      </a:r>
                      <a:r>
                        <a:rPr lang="en-US" altLang="zh-CN" sz="1400">
                          <a:solidFill>
                            <a:srgbClr val="000000"/>
                          </a:solidFill>
                          <a:latin typeface="宋体" panose="02010600030101010101" pitchFamily="2" charset="-122"/>
                          <a:ea typeface="宋体" panose="02010600030101010101" pitchFamily="2" charset="-122"/>
                        </a:rPr>
                        <a:t>.19</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r>
              <a:tr h="447040">
                <a:tc>
                  <a:txBody>
                    <a:bodyPr/>
                    <a:p>
                      <a:pPr marL="68580" indent="0" algn="ctr">
                        <a:spcBef>
                          <a:spcPct val="0"/>
                        </a:spcBef>
                        <a:spcAft>
                          <a:spcPct val="0"/>
                        </a:spcAft>
                      </a:pPr>
                      <a:r>
                        <a:rPr lang="zh-CN" sz="1400" b="1">
                          <a:solidFill>
                            <a:srgbClr val="000000"/>
                          </a:solidFill>
                          <a:latin typeface="宋体" panose="02010600030101010101" pitchFamily="2" charset="-122"/>
                          <a:ea typeface="宋体" panose="02010600030101010101" pitchFamily="2" charset="-122"/>
                        </a:rPr>
                        <a:t>调整前的应收账款</a:t>
                      </a:r>
                      <a:endParaRPr lang="zh-CN" sz="1400" b="1">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1</a:t>
                      </a:r>
                      <a:r>
                        <a:rPr lang="en-US" altLang="zh-CN" sz="1400">
                          <a:solidFill>
                            <a:srgbClr val="000000"/>
                          </a:solidFill>
                          <a:latin typeface="宋体" panose="02010600030101010101" pitchFamily="2" charset="-122"/>
                          <a:ea typeface="宋体" panose="02010600030101010101" pitchFamily="2" charset="-122"/>
                        </a:rPr>
                        <a:t>7.46</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1</a:t>
                      </a:r>
                      <a:r>
                        <a:rPr lang="en-US" altLang="zh-CN" sz="1400">
                          <a:solidFill>
                            <a:srgbClr val="000000"/>
                          </a:solidFill>
                          <a:latin typeface="宋体" panose="02010600030101010101" pitchFamily="2" charset="-122"/>
                          <a:ea typeface="宋体" panose="02010600030101010101" pitchFamily="2" charset="-122"/>
                        </a:rPr>
                        <a:t>6.59</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1</a:t>
                      </a:r>
                      <a:r>
                        <a:rPr lang="en-US" altLang="zh-CN" sz="1400">
                          <a:solidFill>
                            <a:srgbClr val="000000"/>
                          </a:solidFill>
                          <a:latin typeface="宋体" panose="02010600030101010101" pitchFamily="2" charset="-122"/>
                          <a:ea typeface="宋体" panose="02010600030101010101" pitchFamily="2" charset="-122"/>
                        </a:rPr>
                        <a:t>5.68</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1</a:t>
                      </a:r>
                      <a:r>
                        <a:rPr lang="en-US" altLang="zh-CN" sz="1400">
                          <a:solidFill>
                            <a:srgbClr val="000000"/>
                          </a:solidFill>
                          <a:latin typeface="宋体" panose="02010600030101010101" pitchFamily="2" charset="-122"/>
                          <a:ea typeface="宋体" panose="02010600030101010101" pitchFamily="2" charset="-122"/>
                        </a:rPr>
                        <a:t>2.67</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1</a:t>
                      </a:r>
                      <a:r>
                        <a:rPr lang="en-US" altLang="zh-CN" sz="1400">
                          <a:solidFill>
                            <a:srgbClr val="000000"/>
                          </a:solidFill>
                          <a:latin typeface="宋体" panose="02010600030101010101" pitchFamily="2" charset="-122"/>
                          <a:ea typeface="宋体" panose="02010600030101010101" pitchFamily="2" charset="-122"/>
                        </a:rPr>
                        <a:t>1.03</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r>
              <a:tr h="447040">
                <a:tc>
                  <a:txBody>
                    <a:bodyPr/>
                    <a:p>
                      <a:pPr marL="68580" indent="0" algn="ctr">
                        <a:spcBef>
                          <a:spcPct val="0"/>
                        </a:spcBef>
                        <a:spcAft>
                          <a:spcPct val="0"/>
                        </a:spcAft>
                      </a:pPr>
                      <a:r>
                        <a:rPr lang="zh-CN" sz="1400" b="1">
                          <a:solidFill>
                            <a:srgbClr val="000000"/>
                          </a:solidFill>
                          <a:latin typeface="宋体" panose="02010600030101010101" pitchFamily="2" charset="-122"/>
                          <a:ea typeface="宋体" panose="02010600030101010101" pitchFamily="2" charset="-122"/>
                        </a:rPr>
                        <a:t>调整前的在建工程</a:t>
                      </a:r>
                      <a:endParaRPr lang="zh-CN" sz="1400" b="1">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2</a:t>
                      </a:r>
                      <a:r>
                        <a:rPr lang="en-US" altLang="zh-CN" sz="1400">
                          <a:solidFill>
                            <a:srgbClr val="000000"/>
                          </a:solidFill>
                          <a:latin typeface="宋体" panose="02010600030101010101" pitchFamily="2" charset="-122"/>
                          <a:ea typeface="宋体" panose="02010600030101010101" pitchFamily="2" charset="-122"/>
                        </a:rPr>
                        <a:t>3.87</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4</a:t>
                      </a:r>
                      <a:r>
                        <a:rPr lang="en-US" altLang="zh-CN" sz="1400">
                          <a:solidFill>
                            <a:srgbClr val="000000"/>
                          </a:solidFill>
                          <a:latin typeface="宋体" panose="02010600030101010101" pitchFamily="2" charset="-122"/>
                          <a:ea typeface="宋体" panose="02010600030101010101" pitchFamily="2" charset="-122"/>
                        </a:rPr>
                        <a:t>3.45</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4</a:t>
                      </a:r>
                      <a:r>
                        <a:rPr lang="en-US" altLang="zh-CN" sz="1400">
                          <a:solidFill>
                            <a:srgbClr val="000000"/>
                          </a:solidFill>
                          <a:latin typeface="宋体" panose="02010600030101010101" pitchFamily="2" charset="-122"/>
                          <a:ea typeface="宋体" panose="02010600030101010101" pitchFamily="2" charset="-122"/>
                        </a:rPr>
                        <a:t>6.55</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3</a:t>
                      </a:r>
                      <a:r>
                        <a:rPr lang="en-US" altLang="zh-CN" sz="1400">
                          <a:solidFill>
                            <a:srgbClr val="000000"/>
                          </a:solidFill>
                          <a:latin typeface="宋体" panose="02010600030101010101" pitchFamily="2" charset="-122"/>
                          <a:ea typeface="宋体" panose="02010600030101010101" pitchFamily="2" charset="-122"/>
                        </a:rPr>
                        <a:t>9.64</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r>
              <a:tr h="223520">
                <a:tc>
                  <a:txBody>
                    <a:bodyPr/>
                    <a:p>
                      <a:pPr marL="68580" indent="0" algn="ctr">
                        <a:spcBef>
                          <a:spcPct val="0"/>
                        </a:spcBef>
                        <a:spcAft>
                          <a:spcPct val="0"/>
                        </a:spcAft>
                      </a:pPr>
                      <a:r>
                        <a:rPr lang="zh-CN" sz="1400" b="1">
                          <a:solidFill>
                            <a:srgbClr val="000000"/>
                          </a:solidFill>
                          <a:latin typeface="宋体" panose="02010600030101010101" pitchFamily="2" charset="-122"/>
                          <a:ea typeface="宋体" panose="02010600030101010101" pitchFamily="2" charset="-122"/>
                        </a:rPr>
                        <a:t>差错</a:t>
                      </a:r>
                      <a:endParaRPr lang="zh-CN" sz="1400" b="1">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2.79</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10.59</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8.81</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8</a:t>
                      </a:r>
                      <a:r>
                        <a:rPr lang="en-US" altLang="zh-CN" sz="1400">
                          <a:solidFill>
                            <a:srgbClr val="000000"/>
                          </a:solidFill>
                          <a:latin typeface="宋体" panose="02010600030101010101" pitchFamily="2" charset="-122"/>
                          <a:ea typeface="宋体" panose="02010600030101010101" pitchFamily="2" charset="-122"/>
                        </a:rPr>
                        <a:t>.22</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r>
              <a:tr h="447040">
                <a:tc>
                  <a:txBody>
                    <a:bodyPr/>
                    <a:p>
                      <a:pPr marL="68580" indent="0" algn="ctr">
                        <a:spcBef>
                          <a:spcPct val="0"/>
                        </a:spcBef>
                        <a:spcAft>
                          <a:spcPct val="0"/>
                        </a:spcAft>
                      </a:pPr>
                      <a:r>
                        <a:rPr lang="zh-CN" sz="1400" b="1">
                          <a:solidFill>
                            <a:srgbClr val="000000"/>
                          </a:solidFill>
                          <a:latin typeface="宋体" panose="02010600030101010101" pitchFamily="2" charset="-122"/>
                          <a:ea typeface="宋体" panose="02010600030101010101" pitchFamily="2" charset="-122"/>
                        </a:rPr>
                        <a:t>调整后的在建工程</a:t>
                      </a:r>
                      <a:endParaRPr lang="zh-CN" sz="1400" b="1">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2</a:t>
                      </a:r>
                      <a:r>
                        <a:rPr lang="en-US" altLang="zh-CN" sz="1400">
                          <a:solidFill>
                            <a:srgbClr val="000000"/>
                          </a:solidFill>
                          <a:latin typeface="宋体" panose="02010600030101010101" pitchFamily="2" charset="-122"/>
                          <a:ea typeface="宋体" panose="02010600030101010101" pitchFamily="2" charset="-122"/>
                        </a:rPr>
                        <a:t>1.08</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3</a:t>
                      </a:r>
                      <a:r>
                        <a:rPr lang="en-US" altLang="zh-CN" sz="1400">
                          <a:solidFill>
                            <a:srgbClr val="000000"/>
                          </a:solidFill>
                          <a:latin typeface="宋体" panose="02010600030101010101" pitchFamily="2" charset="-122"/>
                          <a:ea typeface="宋体" panose="02010600030101010101" pitchFamily="2" charset="-122"/>
                        </a:rPr>
                        <a:t>2.8</a:t>
                      </a:r>
                      <a:r>
                        <a:rPr lang="en-US" altLang="zh-CN" sz="1400">
                          <a:solidFill>
                            <a:srgbClr val="000000"/>
                          </a:solidFill>
                          <a:latin typeface="宋体" panose="02010600030101010101" pitchFamily="2" charset="-122"/>
                          <a:ea typeface="宋体" panose="02010600030101010101" pitchFamily="2" charset="-122"/>
                        </a:rPr>
                        <a:t>6</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3</a:t>
                      </a:r>
                      <a:r>
                        <a:rPr lang="en-US" altLang="zh-CN" sz="1400">
                          <a:solidFill>
                            <a:srgbClr val="000000"/>
                          </a:solidFill>
                          <a:latin typeface="宋体" panose="02010600030101010101" pitchFamily="2" charset="-122"/>
                          <a:ea typeface="宋体" panose="02010600030101010101" pitchFamily="2" charset="-122"/>
                        </a:rPr>
                        <a:t>7.74</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3</a:t>
                      </a:r>
                      <a:r>
                        <a:rPr lang="en-US" altLang="zh-CN" sz="1400">
                          <a:solidFill>
                            <a:srgbClr val="000000"/>
                          </a:solidFill>
                          <a:latin typeface="宋体" panose="02010600030101010101" pitchFamily="2" charset="-122"/>
                          <a:ea typeface="宋体" panose="02010600030101010101" pitchFamily="2" charset="-122"/>
                        </a:rPr>
                        <a:t>1.41</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r>
              <a:tr h="447040">
                <a:tc>
                  <a:txBody>
                    <a:bodyPr/>
                    <a:p>
                      <a:pPr marL="68580" indent="0" algn="ctr">
                        <a:spcBef>
                          <a:spcPct val="0"/>
                        </a:spcBef>
                        <a:spcAft>
                          <a:spcPct val="0"/>
                        </a:spcAft>
                      </a:pPr>
                      <a:r>
                        <a:rPr lang="zh-CN" sz="1400" b="1">
                          <a:solidFill>
                            <a:srgbClr val="000000"/>
                          </a:solidFill>
                          <a:latin typeface="宋体" panose="02010600030101010101" pitchFamily="2" charset="-122"/>
                          <a:ea typeface="宋体" panose="02010600030101010101" pitchFamily="2" charset="-122"/>
                        </a:rPr>
                        <a:t>调整前的应付账款</a:t>
                      </a:r>
                      <a:endParaRPr lang="zh-CN" sz="1400" b="1">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2</a:t>
                      </a:r>
                      <a:r>
                        <a:rPr lang="en-US" altLang="zh-CN" sz="1400">
                          <a:solidFill>
                            <a:srgbClr val="000000"/>
                          </a:solidFill>
                          <a:latin typeface="宋体" panose="02010600030101010101" pitchFamily="2" charset="-122"/>
                          <a:ea typeface="宋体" panose="02010600030101010101" pitchFamily="2" charset="-122"/>
                        </a:rPr>
                        <a:t>0.82</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3</a:t>
                      </a:r>
                      <a:r>
                        <a:rPr lang="en-US" altLang="zh-CN" sz="1400">
                          <a:solidFill>
                            <a:srgbClr val="000000"/>
                          </a:solidFill>
                          <a:latin typeface="宋体" panose="02010600030101010101" pitchFamily="2" charset="-122"/>
                          <a:ea typeface="宋体" panose="02010600030101010101" pitchFamily="2" charset="-122"/>
                        </a:rPr>
                        <a:t>2.96</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3</a:t>
                      </a:r>
                      <a:r>
                        <a:rPr lang="en-US" altLang="zh-CN" sz="1400">
                          <a:solidFill>
                            <a:srgbClr val="000000"/>
                          </a:solidFill>
                          <a:latin typeface="宋体" panose="02010600030101010101" pitchFamily="2" charset="-122"/>
                          <a:ea typeface="宋体" panose="02010600030101010101" pitchFamily="2" charset="-122"/>
                        </a:rPr>
                        <a:t>1.71</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3</a:t>
                      </a:r>
                      <a:r>
                        <a:rPr lang="en-US" altLang="zh-CN" sz="1400">
                          <a:solidFill>
                            <a:srgbClr val="000000"/>
                          </a:solidFill>
                          <a:latin typeface="宋体" panose="02010600030101010101" pitchFamily="2" charset="-122"/>
                          <a:ea typeface="宋体" panose="02010600030101010101" pitchFamily="2" charset="-122"/>
                        </a:rPr>
                        <a:t>1.50</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3</a:t>
                      </a:r>
                      <a:r>
                        <a:rPr lang="en-US" altLang="zh-CN" sz="1400">
                          <a:solidFill>
                            <a:srgbClr val="000000"/>
                          </a:solidFill>
                          <a:latin typeface="宋体" panose="02010600030101010101" pitchFamily="2" charset="-122"/>
                          <a:ea typeface="宋体" panose="02010600030101010101" pitchFamily="2" charset="-122"/>
                        </a:rPr>
                        <a:t>1.84</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r>
              <a:tr h="222885">
                <a:tc>
                  <a:txBody>
                    <a:bodyPr/>
                    <a:p>
                      <a:pPr marL="68580" indent="0" algn="ctr">
                        <a:spcBef>
                          <a:spcPct val="0"/>
                        </a:spcBef>
                        <a:spcAft>
                          <a:spcPct val="0"/>
                        </a:spcAft>
                      </a:pPr>
                      <a:r>
                        <a:rPr lang="zh-CN" sz="1400" b="1">
                          <a:solidFill>
                            <a:srgbClr val="000000"/>
                          </a:solidFill>
                          <a:latin typeface="宋体" panose="02010600030101010101" pitchFamily="2" charset="-122"/>
                          <a:ea typeface="宋体" panose="02010600030101010101" pitchFamily="2" charset="-122"/>
                        </a:rPr>
                        <a:t>差错</a:t>
                      </a:r>
                      <a:endParaRPr lang="zh-CN" sz="1400" b="1">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2</a:t>
                      </a:r>
                      <a:r>
                        <a:rPr lang="en-US" altLang="zh-CN" sz="1400">
                          <a:solidFill>
                            <a:srgbClr val="000000"/>
                          </a:solidFill>
                          <a:latin typeface="宋体" panose="02010600030101010101" pitchFamily="2" charset="-122"/>
                          <a:ea typeface="宋体" panose="02010600030101010101" pitchFamily="2" charset="-122"/>
                        </a:rPr>
                        <a:t>.26</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7.9</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3.50</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3</a:t>
                      </a:r>
                      <a:r>
                        <a:rPr lang="en-US" altLang="zh-CN" sz="1400">
                          <a:solidFill>
                            <a:srgbClr val="000000"/>
                          </a:solidFill>
                          <a:latin typeface="宋体" panose="02010600030101010101" pitchFamily="2" charset="-122"/>
                          <a:ea typeface="宋体" panose="02010600030101010101" pitchFamily="2" charset="-122"/>
                        </a:rPr>
                        <a:t>.51</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3</a:t>
                      </a:r>
                      <a:r>
                        <a:rPr lang="en-US" altLang="zh-CN" sz="1400">
                          <a:solidFill>
                            <a:srgbClr val="000000"/>
                          </a:solidFill>
                          <a:latin typeface="宋体" panose="02010600030101010101" pitchFamily="2" charset="-122"/>
                          <a:ea typeface="宋体" panose="02010600030101010101" pitchFamily="2" charset="-122"/>
                        </a:rPr>
                        <a:t>.58</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12700" cap="flat" cmpd="sng">
                      <a:solidFill>
                        <a:srgbClr val="8EAADB"/>
                      </a:solidFill>
                      <a:prstDash val="solid"/>
                      <a:headEnd type="none" w="med" len="med"/>
                      <a:tailEnd type="none" w="med" len="med"/>
                    </a:lnT>
                    <a:lnB w="6350" cap="flat" cmpd="sng">
                      <a:solidFill>
                        <a:srgbClr val="8EAADB"/>
                      </a:solidFill>
                      <a:prstDash val="solid"/>
                      <a:headEnd type="none" w="med" len="med"/>
                      <a:tailEnd type="none" w="med" len="med"/>
                    </a:lnB>
                    <a:noFill/>
                  </a:tcPr>
                </a:tc>
              </a:tr>
              <a:tr h="447040">
                <a:tc>
                  <a:txBody>
                    <a:bodyPr/>
                    <a:p>
                      <a:pPr marL="68580" indent="0" algn="ctr">
                        <a:spcBef>
                          <a:spcPct val="0"/>
                        </a:spcBef>
                        <a:spcAft>
                          <a:spcPct val="0"/>
                        </a:spcAft>
                      </a:pPr>
                      <a:r>
                        <a:rPr lang="zh-CN" sz="1400" b="1">
                          <a:solidFill>
                            <a:srgbClr val="000000"/>
                          </a:solidFill>
                          <a:latin typeface="宋体" panose="02010600030101010101" pitchFamily="2" charset="-122"/>
                          <a:ea typeface="宋体" panose="02010600030101010101" pitchFamily="2" charset="-122"/>
                        </a:rPr>
                        <a:t>调整前的应付账款</a:t>
                      </a:r>
                      <a:endParaRPr lang="zh-CN" sz="1400" b="1">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1</a:t>
                      </a:r>
                      <a:r>
                        <a:rPr lang="en-US" altLang="zh-CN" sz="1400">
                          <a:solidFill>
                            <a:srgbClr val="000000"/>
                          </a:solidFill>
                          <a:latin typeface="宋体" panose="02010600030101010101" pitchFamily="2" charset="-122"/>
                          <a:ea typeface="宋体" panose="02010600030101010101" pitchFamily="2" charset="-122"/>
                        </a:rPr>
                        <a:t>8.56</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2</a:t>
                      </a:r>
                      <a:r>
                        <a:rPr lang="en-US" altLang="zh-CN" sz="1400">
                          <a:solidFill>
                            <a:srgbClr val="000000"/>
                          </a:solidFill>
                          <a:latin typeface="宋体" panose="02010600030101010101" pitchFamily="2" charset="-122"/>
                          <a:ea typeface="宋体" panose="02010600030101010101" pitchFamily="2" charset="-122"/>
                        </a:rPr>
                        <a:t>5.06</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2</a:t>
                      </a:r>
                      <a:r>
                        <a:rPr lang="en-US" altLang="zh-CN" sz="1400">
                          <a:solidFill>
                            <a:srgbClr val="000000"/>
                          </a:solidFill>
                          <a:latin typeface="宋体" panose="02010600030101010101" pitchFamily="2" charset="-122"/>
                          <a:ea typeface="宋体" panose="02010600030101010101" pitchFamily="2" charset="-122"/>
                        </a:rPr>
                        <a:t>8.21</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2</a:t>
                      </a:r>
                      <a:r>
                        <a:rPr lang="en-US" altLang="zh-CN" sz="1400">
                          <a:solidFill>
                            <a:srgbClr val="000000"/>
                          </a:solidFill>
                          <a:latin typeface="宋体" panose="02010600030101010101" pitchFamily="2" charset="-122"/>
                          <a:ea typeface="宋体" panose="02010600030101010101" pitchFamily="2" charset="-122"/>
                        </a:rPr>
                        <a:t>7.99</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c>
                  <a:txBody>
                    <a:bodyPr/>
                    <a:p>
                      <a:pPr marL="68580" indent="0" algn="ctr">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2</a:t>
                      </a:r>
                      <a:r>
                        <a:rPr lang="en-US" altLang="zh-CN" sz="1400">
                          <a:solidFill>
                            <a:srgbClr val="000000"/>
                          </a:solidFill>
                          <a:latin typeface="宋体" panose="02010600030101010101" pitchFamily="2" charset="-122"/>
                          <a:ea typeface="宋体" panose="02010600030101010101" pitchFamily="2" charset="-122"/>
                        </a:rPr>
                        <a:t>8.25</a:t>
                      </a:r>
                      <a:endParaRPr lang="en-US" altLang="zh-CN" sz="140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8EAADB"/>
                      </a:solidFill>
                      <a:prstDash val="solid"/>
                      <a:headEnd type="none" w="med" len="med"/>
                      <a:tailEnd type="none" w="med" len="med"/>
                    </a:lnL>
                    <a:lnR w="6350" cap="flat" cmpd="sng">
                      <a:solidFill>
                        <a:srgbClr val="8EAADB"/>
                      </a:solidFill>
                      <a:prstDash val="solid"/>
                      <a:headEnd type="none" w="med" len="med"/>
                      <a:tailEnd type="none" w="med" len="med"/>
                    </a:lnR>
                    <a:lnT w="6350" cap="flat" cmpd="sng">
                      <a:solidFill>
                        <a:srgbClr val="8EAADB"/>
                      </a:solidFill>
                      <a:prstDash val="solid"/>
                      <a:headEnd type="none" w="med" len="med"/>
                      <a:tailEnd type="none" w="med" len="med"/>
                    </a:lnT>
                    <a:lnB w="12700" cap="flat" cmpd="sng">
                      <a:solidFill>
                        <a:srgbClr val="8EAADB"/>
                      </a:solidFill>
                      <a:prstDash val="solid"/>
                      <a:headEnd type="none" w="med" len="med"/>
                      <a:tailEnd type="none" w="med" len="med"/>
                    </a:lnB>
                    <a:solidFill>
                      <a:srgbClr val="D9E2F3"/>
                    </a:solid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三、中兴财光华审计失败的原因</a:t>
            </a:r>
            <a:endParaRPr lang="zh-CN" altLang="en-US"/>
          </a:p>
        </p:txBody>
      </p:sp>
      <p:sp>
        <p:nvSpPr>
          <p:cNvPr id="3" name="内容占位符 2"/>
          <p:cNvSpPr>
            <a:spLocks noGrp="1"/>
          </p:cNvSpPr>
          <p:nvPr>
            <p:ph idx="1"/>
          </p:nvPr>
        </p:nvSpPr>
        <p:spPr>
          <a:xfrm>
            <a:off x="533400" y="990600"/>
            <a:ext cx="8229600" cy="4038600"/>
          </a:xfrm>
        </p:spPr>
        <p:txBody>
          <a:bodyPr/>
          <a:p>
            <a:r>
              <a:rPr lang="zh-CN" altLang="en-US"/>
              <a:t>中兴财光华为博天环境近三年财务报表提供审计服务，审计师出的审计报告和内控报告连续三年都给了无保留意见，仅仅在“三、与持续经营相关的重大不确定性”提示了公司可能因为亏损，持续经营能力存在重大不确定性，如表 3所示。</a:t>
            </a:r>
            <a:endParaRPr lang="zh-CN" altLang="en-US"/>
          </a:p>
          <a:p>
            <a:pPr algn="ctr"/>
            <a:r>
              <a:rPr lang="zh-CN" altLang="en-US">
                <a:latin typeface="宋体" panose="02010600030101010101" pitchFamily="2" charset="-122"/>
                <a:ea typeface="宋体" panose="02010600030101010101" pitchFamily="2" charset="-122"/>
                <a:cs typeface="宋体" panose="02010600030101010101" pitchFamily="2" charset="-122"/>
              </a:rPr>
              <a:t>表3</a:t>
            </a:r>
            <a:r>
              <a:rPr lang="en-US" altLang="zh-CN">
                <a:latin typeface="宋体" panose="02010600030101010101" pitchFamily="2" charset="-122"/>
                <a:ea typeface="宋体" panose="02010600030101010101" pitchFamily="2" charset="-122"/>
                <a:cs typeface="宋体" panose="02010600030101010101" pitchFamily="2" charset="-122"/>
              </a:rPr>
              <a:t>  </a:t>
            </a:r>
            <a:r>
              <a:rPr lang="zh-CN" altLang="en-US">
                <a:latin typeface="宋体" panose="02010600030101010101" pitchFamily="2" charset="-122"/>
                <a:ea typeface="宋体" panose="02010600030101010101" pitchFamily="2" charset="-122"/>
                <a:cs typeface="宋体" panose="02010600030101010101" pitchFamily="2" charset="-122"/>
              </a:rPr>
              <a:t>博天环境历年年报审计情况</a:t>
            </a:r>
            <a:endParaRPr lang="zh-CN" altLang="en-US">
              <a:latin typeface="宋体" panose="02010600030101010101" pitchFamily="2" charset="-122"/>
              <a:ea typeface="宋体" panose="02010600030101010101" pitchFamily="2" charset="-122"/>
              <a:cs typeface="宋体" panose="02010600030101010101" pitchFamily="2" charset="-122"/>
            </a:endParaRPr>
          </a:p>
          <a:p>
            <a:endParaRPr lang="zh-CN" altLang="en-US"/>
          </a:p>
          <a:p>
            <a:endParaRPr lang="zh-CN" altLang="en-US"/>
          </a:p>
        </p:txBody>
      </p:sp>
      <p:pic>
        <p:nvPicPr>
          <p:cNvPr id="7" name="图片 6"/>
          <p:cNvPicPr>
            <a:picLocks noChangeAspect="1"/>
          </p:cNvPicPr>
          <p:nvPr/>
        </p:nvPicPr>
        <p:blipFill>
          <a:blip r:embed="rId1"/>
          <a:stretch>
            <a:fillRect/>
          </a:stretch>
        </p:blipFill>
        <p:spPr>
          <a:xfrm>
            <a:off x="1328420" y="2974340"/>
            <a:ext cx="7193915" cy="294957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6" name="内容占位符 5"/>
          <p:cNvSpPr/>
          <p:nvPr>
            <p:ph idx="1"/>
          </p:nvPr>
        </p:nvSpPr>
        <p:spPr>
          <a:xfrm>
            <a:off x="533400" y="381000"/>
            <a:ext cx="8229600" cy="4038600"/>
          </a:xfrm>
        </p:spPr>
        <p:txBody>
          <a:bodyPr/>
          <a:p>
            <a:r>
              <a:rPr lang="zh-CN" altLang="en-US"/>
              <a:t>对于中兴财光华所，财政部指出，</a:t>
            </a:r>
            <a:endParaRPr lang="zh-CN" altLang="en-US"/>
          </a:p>
          <a:p>
            <a:r>
              <a:rPr lang="zh-CN" altLang="en-US" b="1"/>
              <a:t>一未保持应有的职业怀疑，职业判断错误</a:t>
            </a:r>
            <a:r>
              <a:rPr lang="zh-CN" altLang="en-US"/>
              <a:t>。包括未发现博天环境通过伪造验工计价原始凭证及债权债务转让协议实施造假；审计选样时未对后期冲销的记账凭证进行关注；对相互矛盾的原始凭证未保持应有的关注等。</a:t>
            </a:r>
            <a:endParaRPr lang="zh-CN" altLang="en-US"/>
          </a:p>
          <a:p>
            <a:r>
              <a:rPr lang="zh-CN" altLang="en-US" b="1"/>
              <a:t>二是审计程序执行不到位，未获取充分适当的审计证据</a:t>
            </a:r>
            <a:r>
              <a:rPr lang="zh-CN" altLang="en-US"/>
              <a:t>。包括存货盘点及在建工程盘点程序执行不到位；减值测试程序执行不到位；截止性测试审计程序实施不到位等。财政部还表示，“中兴财光华所在对博天环境2021年度财务报表审计中，未对博天环境的所有PPP项目进行分析，导致未发现博天环境2021年财务报表存在的错报。</a:t>
            </a:r>
            <a:endParaRPr lang="zh-CN" altLang="en-US"/>
          </a:p>
          <a:p>
            <a:r>
              <a:rPr lang="zh-CN" altLang="en-US" b="1"/>
              <a:t>三是不恰当利用专家工作。</a:t>
            </a:r>
            <a:r>
              <a:rPr lang="zh-CN" altLang="en-US"/>
              <a:t>中兴财光华所在对博天环境2021年度财务报表审计中，实施了访谈评估师、获取评估报告程序，但未分析评估机构采用的评估方法及模型、重要假设、关键参数的恰当性，未结合评估机构的计算过程考虑专家选择的假设和方法的适当性和合理性，导致未发现相关评估报告由于博天环境财务造假事实造成的评估结论不恰当。</a:t>
            </a:r>
            <a:endParaRPr lang="zh-CN" altLang="en-US"/>
          </a:p>
          <a:p>
            <a:r>
              <a:rPr lang="zh-CN" altLang="en-US" b="1"/>
              <a:t>四是内控审计程序执行不到位。</a:t>
            </a:r>
            <a:r>
              <a:rPr lang="zh-CN" altLang="en-US"/>
              <a:t>包括控制测试过程记录不完整、控制测试数量与控制频率存在矛盾、未对可能存在控制偏差的事项予以关注、其他程序执行不到位等。</a:t>
            </a:r>
            <a:endParaRPr lang="zh-CN" altLang="en-US"/>
          </a:p>
        </p:txBody>
      </p:sp>
    </p:spTree>
  </p:cSld>
  <p:clrMapOvr>
    <a:masterClrMapping/>
  </p:clrMapOvr>
</p:sld>
</file>

<file path=ppt/tags/tag1.xml><?xml version="1.0" encoding="utf-8"?>
<p:tagLst xmlns:p="http://schemas.openxmlformats.org/presentationml/2006/main">
  <p:tag name="TABLE_ENDDRAG_ORIGIN_RECT" val="552*232"/>
  <p:tag name="TABLE_ENDDRAG_RECT" val="96*257*552*232"/>
</p:tagLst>
</file>

<file path=ppt/tags/tag2.xml><?xml version="1.0" encoding="utf-8"?>
<p:tagLst xmlns:p="http://schemas.openxmlformats.org/presentationml/2006/main">
  <p:tag name="TABLE_ENDDRAG_ORIGIN_RECT" val="564*288"/>
  <p:tag name="TABLE_ENDDRAG_RECT" val="61*210*564*288"/>
</p:tagLst>
</file>

<file path=ppt/tags/tag3.xml><?xml version="1.0" encoding="utf-8"?>
<p:tagLst xmlns:p="http://schemas.openxmlformats.org/presentationml/2006/main">
  <p:tag name="commondata" val="eyJoZGlkIjoiNGNhYmY5OGY0NTU4MzE2NjEwYjE1ZmU0ZGFlY2YyMmYifQ=="/>
</p:tagLst>
</file>

<file path=ppt/theme/theme1.xml><?xml version="1.0" encoding="utf-8"?>
<a:theme xmlns:a="http://schemas.openxmlformats.org/drawingml/2006/main" name="Default Design">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581TGp_gold_light_ani</Template>
  <TotalTime>0</TotalTime>
  <Words>2620</Words>
  <Application>WPS 演示</Application>
  <PresentationFormat>全屏显示(4:3)</PresentationFormat>
  <Paragraphs>247</Paragraphs>
  <Slides>11</Slides>
  <Notes>53</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11</vt:i4>
      </vt:variant>
    </vt:vector>
  </HeadingPairs>
  <TitlesOfParts>
    <vt:vector size="22" baseType="lpstr">
      <vt:lpstr>Arial</vt:lpstr>
      <vt:lpstr>宋体</vt:lpstr>
      <vt:lpstr>Wingdings</vt:lpstr>
      <vt:lpstr>Calibri</vt:lpstr>
      <vt:lpstr>微软雅黑</vt:lpstr>
      <vt:lpstr>Verdana</vt:lpstr>
      <vt:lpstr>Arial Unicode MS</vt:lpstr>
      <vt:lpstr>Franklin Gothic Book</vt:lpstr>
      <vt:lpstr>Franklin Gothic Medium</vt:lpstr>
      <vt:lpstr>黑体</vt:lpstr>
      <vt:lpstr>Default Design</vt:lpstr>
      <vt:lpstr>博天环境财务造假案例分析</vt:lpstr>
      <vt:lpstr>PowerPoint 演示文稿</vt:lpstr>
      <vt:lpstr>一、博天环境公司简介</vt:lpstr>
      <vt:lpstr>PowerPoint 演示文稿</vt:lpstr>
      <vt:lpstr>PowerPoint 演示文稿</vt:lpstr>
      <vt:lpstr>二、博天环境财务造假案例介绍</vt:lpstr>
      <vt:lpstr>PowerPoint 演示文稿</vt:lpstr>
      <vt:lpstr>三、中兴财光华审计失败的原因</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Sung Ha, Park</dc:creator>
  <cp:lastModifiedBy>Danny</cp:lastModifiedBy>
  <cp:revision>413</cp:revision>
  <dcterms:created xsi:type="dcterms:W3CDTF">2004-07-21T02:43:00Z</dcterms:created>
  <dcterms:modified xsi:type="dcterms:W3CDTF">2024-07-03T03:14:13Z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7EDB7DCDCCF947E4A4165302902650B2_13</vt:lpwstr>
  </property>
  <property fmtid="{D5CDD505-2E9C-101B-9397-08002B2CF9AE}" pid="3" name="KSOProductBuildVer">
    <vt:lpwstr>2052-12.1.0.17133</vt:lpwstr>
  </property>
</Properties>
</file>