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Default Extension="wmf" ContentType="image/x-w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5" r:id="rId4"/>
  </p:sldMasterIdLst>
  <p:notesMasterIdLst>
    <p:notesMasterId r:id="rId6"/>
  </p:notesMasterIdLst>
  <p:handoutMasterIdLst>
    <p:handoutMasterId r:id="rId83"/>
  </p:handoutMasterIdLst>
  <p:sldIdLst>
    <p:sldId id="256" r:id="rId5"/>
    <p:sldId id="644" r:id="rId7"/>
    <p:sldId id="616" r:id="rId8"/>
    <p:sldId id="625" r:id="rId9"/>
    <p:sldId id="696" r:id="rId10"/>
    <p:sldId id="285" r:id="rId11"/>
    <p:sldId id="575" r:id="rId12"/>
    <p:sldId id="321" r:id="rId13"/>
    <p:sldId id="558" r:id="rId14"/>
    <p:sldId id="579" r:id="rId15"/>
    <p:sldId id="574" r:id="rId16"/>
    <p:sldId id="580" r:id="rId17"/>
    <p:sldId id="582" r:id="rId18"/>
    <p:sldId id="581" r:id="rId19"/>
    <p:sldId id="626" r:id="rId20"/>
    <p:sldId id="645" r:id="rId21"/>
    <p:sldId id="646" r:id="rId22"/>
    <p:sldId id="647" r:id="rId23"/>
    <p:sldId id="648" r:id="rId24"/>
    <p:sldId id="583" r:id="rId25"/>
    <p:sldId id="615" r:id="rId26"/>
    <p:sldId id="687" r:id="rId27"/>
    <p:sldId id="627" r:id="rId28"/>
    <p:sldId id="586" r:id="rId29"/>
    <p:sldId id="587" r:id="rId30"/>
    <p:sldId id="591" r:id="rId31"/>
    <p:sldId id="629" r:id="rId32"/>
    <p:sldId id="628" r:id="rId33"/>
    <p:sldId id="630" r:id="rId34"/>
    <p:sldId id="622" r:id="rId35"/>
    <p:sldId id="631" r:id="rId36"/>
    <p:sldId id="589" r:id="rId37"/>
    <p:sldId id="653" r:id="rId38"/>
    <p:sldId id="654" r:id="rId39"/>
    <p:sldId id="657" r:id="rId40"/>
    <p:sldId id="664" r:id="rId41"/>
    <p:sldId id="658" r:id="rId42"/>
    <p:sldId id="665" r:id="rId43"/>
    <p:sldId id="590" r:id="rId44"/>
    <p:sldId id="642" r:id="rId45"/>
    <p:sldId id="662" r:id="rId46"/>
    <p:sldId id="661" r:id="rId47"/>
    <p:sldId id="660" r:id="rId48"/>
    <p:sldId id="594" r:id="rId49"/>
    <p:sldId id="663" r:id="rId50"/>
    <p:sldId id="595" r:id="rId51"/>
    <p:sldId id="611" r:id="rId52"/>
    <p:sldId id="666" r:id="rId53"/>
    <p:sldId id="612" r:id="rId54"/>
    <p:sldId id="667" r:id="rId55"/>
    <p:sldId id="668" r:id="rId56"/>
    <p:sldId id="601" r:id="rId57"/>
    <p:sldId id="669" r:id="rId58"/>
    <p:sldId id="599" r:id="rId59"/>
    <p:sldId id="600" r:id="rId60"/>
    <p:sldId id="670" r:id="rId61"/>
    <p:sldId id="602" r:id="rId62"/>
    <p:sldId id="605" r:id="rId63"/>
    <p:sldId id="671" r:id="rId64"/>
    <p:sldId id="672" r:id="rId65"/>
    <p:sldId id="688" r:id="rId66"/>
    <p:sldId id="689" r:id="rId67"/>
    <p:sldId id="690" r:id="rId68"/>
    <p:sldId id="673" r:id="rId69"/>
    <p:sldId id="681" r:id="rId70"/>
    <p:sldId id="680" r:id="rId71"/>
    <p:sldId id="679" r:id="rId72"/>
    <p:sldId id="691" r:id="rId73"/>
    <p:sldId id="678" r:id="rId74"/>
    <p:sldId id="677" r:id="rId75"/>
    <p:sldId id="682" r:id="rId76"/>
    <p:sldId id="675" r:id="rId77"/>
    <p:sldId id="674" r:id="rId78"/>
    <p:sldId id="683" r:id="rId79"/>
    <p:sldId id="684" r:id="rId80"/>
    <p:sldId id="686" r:id="rId81"/>
    <p:sldId id="643" r:id="rId82"/>
  </p:sldIdLst>
  <p:sldSz cx="9144000" cy="6858000" type="screen4x3"/>
  <p:notesSz cx="6858000" cy="9144000"/>
  <p:custDataLst>
    <p:tags r:id="rId87"/>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CC00CC"/>
    <a:srgbClr val="009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20" autoAdjust="0"/>
    <p:restoredTop sz="94660"/>
  </p:normalViewPr>
  <p:slideViewPr>
    <p:cSldViewPr showGuides="1">
      <p:cViewPr varScale="1">
        <p:scale>
          <a:sx n="83" d="100"/>
          <a:sy n="83" d="100"/>
        </p:scale>
        <p:origin x="378" y="54"/>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70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7" Type="http://schemas.openxmlformats.org/officeDocument/2006/relationships/tags" Target="tags/tag1.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B63313-8C27-41A3-B123-EF6DCA2E8CD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C239AA-DB5E-4A54-98F8-769575B75F0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zh-CN" altLang="en-US"/>
          </a:p>
        </p:txBody>
      </p:sp>
      <p:sp>
        <p:nvSpPr>
          <p:cNvPr id="808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1976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9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809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809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2D714F83-8343-4517-9562-7F197208A867}"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幻灯片图像占位符 1"/>
          <p:cNvSpPr>
            <a:spLocks noGrp="1" noRot="1" noChangeAspect="1" noTextEdit="1"/>
          </p:cNvSpPr>
          <p:nvPr>
            <p:ph type="sldImg"/>
          </p:nvPr>
        </p:nvSpPr>
        <p:spPr/>
      </p:sp>
      <p:sp>
        <p:nvSpPr>
          <p:cNvPr id="198659" name="备注占位符 2"/>
          <p:cNvSpPr>
            <a:spLocks noGrp="1"/>
          </p:cNvSpPr>
          <p:nvPr>
            <p:ph type="body" idx="1"/>
          </p:nvPr>
        </p:nvSpPr>
        <p:spPr>
          <a:noFill/>
        </p:spPr>
        <p:txBody>
          <a:bodyPr/>
          <a:lstStyle/>
          <a:p>
            <a:pPr eaLnBrk="1" hangingPunct="1"/>
            <a:endParaRPr lang="zh-CN" altLang="en-US"/>
          </a:p>
        </p:txBody>
      </p:sp>
      <p:sp>
        <p:nvSpPr>
          <p:cNvPr id="19866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50D8D1-6D7D-48C7-8605-64F20C924239}"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fld>
            <a:endParaRPr lang="en-US" altLang="zh-CN"/>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D1C1ED-3717-43D1-AB90-4EB9513B9085}" type="slidenum">
              <a:rPr lang="zh-CN" altLang="en-US" smtClean="0"/>
            </a:fld>
            <a:endParaRPr lang="en-US" altLang="zh-CN"/>
          </a:p>
        </p:txBody>
      </p:sp>
      <p:sp>
        <p:nvSpPr>
          <p:cNvPr id="200707" name="Rectangle 2"/>
          <p:cNvSpPr>
            <a:spLocks noGrp="1" noRot="1" noChangeAspect="1" noChangeArrowheads="1" noTextEdit="1"/>
          </p:cNvSpPr>
          <p:nvPr>
            <p:ph type="sldImg"/>
          </p:nvPr>
        </p:nvSpPr>
        <p:spPr/>
      </p:sp>
      <p:sp>
        <p:nvSpPr>
          <p:cNvPr id="200708" name="Rectangle 3"/>
          <p:cNvSpPr>
            <a:spLocks noGrp="1" noChangeArrowheads="1"/>
          </p:cNvSpPr>
          <p:nvPr>
            <p:ph type="body" idx="1"/>
          </p:nvPr>
        </p:nvSpPr>
        <p:spPr>
          <a:noFill/>
        </p:spPr>
        <p:txBody>
          <a:bodyPr/>
          <a:lstStyle/>
          <a:p>
            <a:pPr eaLnBrk="1" hangingPunct="1"/>
            <a:r>
              <a:rPr lang="zh-CN" altLang="en-US"/>
              <a:t>本页是一个二级标题下三级标题的汇总，图标不足可复制。</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D1C1ED-3717-43D1-AB90-4EB9513B9085}" type="slidenum">
              <a:rPr lang="zh-CN" altLang="en-US" smtClean="0"/>
            </a:fld>
            <a:endParaRPr lang="en-US" altLang="zh-CN"/>
          </a:p>
        </p:txBody>
      </p:sp>
      <p:sp>
        <p:nvSpPr>
          <p:cNvPr id="200707" name="Rectangle 2"/>
          <p:cNvSpPr>
            <a:spLocks noGrp="1" noRot="1" noChangeAspect="1" noChangeArrowheads="1" noTextEdit="1"/>
          </p:cNvSpPr>
          <p:nvPr>
            <p:ph type="sldImg"/>
          </p:nvPr>
        </p:nvSpPr>
        <p:spPr/>
      </p:sp>
      <p:sp>
        <p:nvSpPr>
          <p:cNvPr id="200708" name="Rectangle 3"/>
          <p:cNvSpPr>
            <a:spLocks noGrp="1" noChangeArrowheads="1"/>
          </p:cNvSpPr>
          <p:nvPr>
            <p:ph type="body" idx="1"/>
          </p:nvPr>
        </p:nvSpPr>
        <p:spPr>
          <a:noFill/>
        </p:spPr>
        <p:txBody>
          <a:bodyPr/>
          <a:lstStyle/>
          <a:p>
            <a:pPr eaLnBrk="1" hangingPunct="1"/>
            <a:r>
              <a:rPr lang="zh-CN" altLang="en-US"/>
              <a:t>本页是一个二级标题下三级标题的汇总，图标不足可复制。</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dirty="0"/>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solidFill>
                  <a:prstClr val="black"/>
                </a:solidFill>
              </a:rPr>
            </a:fld>
            <a:endParaRPr lang="en-US" altLang="zh-CN">
              <a:solidFill>
                <a:prstClr val="black"/>
              </a:solidFill>
            </a:endParaRPr>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fld>
            <a:endParaRPr lang="en-US" altLang="zh-CN"/>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solidFill>
                  <a:prstClr val="black"/>
                </a:solidFill>
              </a:rPr>
            </a:fld>
            <a:endParaRPr lang="en-US" altLang="zh-CN">
              <a:solidFill>
                <a:prstClr val="black"/>
              </a:solidFill>
            </a:endParaRPr>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D1C1ED-3717-43D1-AB90-4EB9513B9085}" type="slidenum">
              <a:rPr lang="zh-CN" altLang="en-US" smtClean="0"/>
            </a:fld>
            <a:endParaRPr lang="en-US" altLang="zh-CN"/>
          </a:p>
        </p:txBody>
      </p:sp>
      <p:sp>
        <p:nvSpPr>
          <p:cNvPr id="200707" name="Rectangle 2"/>
          <p:cNvSpPr>
            <a:spLocks noGrp="1" noRot="1" noChangeAspect="1" noChangeArrowheads="1" noTextEdit="1"/>
          </p:cNvSpPr>
          <p:nvPr>
            <p:ph type="sldImg"/>
          </p:nvPr>
        </p:nvSpPr>
        <p:spPr/>
      </p:sp>
      <p:sp>
        <p:nvSpPr>
          <p:cNvPr id="200708" name="Rectangle 3"/>
          <p:cNvSpPr>
            <a:spLocks noGrp="1" noChangeArrowheads="1"/>
          </p:cNvSpPr>
          <p:nvPr>
            <p:ph type="body" idx="1"/>
          </p:nvPr>
        </p:nvSpPr>
        <p:spPr>
          <a:noFill/>
        </p:spPr>
        <p:txBody>
          <a:bodyPr/>
          <a:lstStyle/>
          <a:p>
            <a:pPr eaLnBrk="1" hangingPunct="1"/>
            <a:r>
              <a:rPr lang="zh-CN" altLang="en-US"/>
              <a:t>本页是一个二级标题下三级标题的汇总，图标不足可复制。</a:t>
            </a:r>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dirty="0"/>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ED71D8-9453-4271-A0EF-CDCB0BCFF242}" type="slidenum">
              <a:rPr lang="zh-CN" altLang="en-US" smtClean="0"/>
            </a:fld>
            <a:endParaRPr lang="en-US" altLang="zh-CN"/>
          </a:p>
        </p:txBody>
      </p:sp>
      <p:sp>
        <p:nvSpPr>
          <p:cNvPr id="201731" name="Rectangle 2"/>
          <p:cNvSpPr>
            <a:spLocks noGrp="1" noRot="1" noChangeAspect="1" noChangeArrowheads="1" noTextEdit="1"/>
          </p:cNvSpPr>
          <p:nvPr>
            <p:ph type="sldImg"/>
          </p:nvPr>
        </p:nvSpPr>
        <p:spPr/>
      </p:sp>
      <p:sp>
        <p:nvSpPr>
          <p:cNvPr id="201732" name="Rectangle 3"/>
          <p:cNvSpPr>
            <a:spLocks noGrp="1" noChangeArrowheads="1"/>
          </p:cNvSpPr>
          <p:nvPr>
            <p:ph type="body" idx="1"/>
          </p:nvPr>
        </p:nvSpPr>
        <p:spPr>
          <a:noFill/>
        </p:spPr>
        <p:txBody>
          <a:bodyPr/>
          <a:lstStyle/>
          <a:p>
            <a:pPr eaLnBrk="1" hangingPunct="1"/>
            <a:r>
              <a:rPr lang="zh-CN" altLang="en-US" dirty="0"/>
              <a:t>适当配图！</a:t>
            </a:r>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solidFill>
                  <a:prstClr val="black"/>
                </a:solidFill>
              </a:rPr>
            </a:fld>
            <a:endParaRPr lang="en-US" altLang="zh-CN">
              <a:solidFill>
                <a:prstClr val="black"/>
              </a:solidFill>
            </a:endParaRPr>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ED71D8-9453-4271-A0EF-CDCB0BCFF242}" type="slidenum">
              <a:rPr lang="zh-CN" altLang="en-US" smtClean="0"/>
            </a:fld>
            <a:endParaRPr lang="en-US" altLang="zh-CN"/>
          </a:p>
        </p:txBody>
      </p:sp>
      <p:sp>
        <p:nvSpPr>
          <p:cNvPr id="201731" name="Rectangle 2"/>
          <p:cNvSpPr>
            <a:spLocks noGrp="1" noRot="1" noChangeAspect="1" noChangeArrowheads="1" noTextEdit="1"/>
          </p:cNvSpPr>
          <p:nvPr>
            <p:ph type="sldImg"/>
          </p:nvPr>
        </p:nvSpPr>
        <p:spPr/>
      </p:sp>
      <p:sp>
        <p:nvSpPr>
          <p:cNvPr id="201732" name="Rectangle 3"/>
          <p:cNvSpPr>
            <a:spLocks noGrp="1" noChangeArrowheads="1"/>
          </p:cNvSpPr>
          <p:nvPr>
            <p:ph type="body" idx="1"/>
          </p:nvPr>
        </p:nvSpPr>
        <p:spPr>
          <a:noFill/>
        </p:spPr>
        <p:txBody>
          <a:bodyPr/>
          <a:lstStyle/>
          <a:p>
            <a:pPr eaLnBrk="1" hangingPunct="1"/>
            <a:r>
              <a:rPr lang="zh-CN" altLang="en-US" dirty="0"/>
              <a:t>适当配图！</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fld>
            <a:endParaRPr lang="en-US" altLang="zh-CN"/>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D1C1ED-3717-43D1-AB90-4EB9513B9085}" type="slidenum">
              <a:rPr lang="zh-CN" altLang="en-US" smtClean="0"/>
            </a:fld>
            <a:endParaRPr lang="en-US" altLang="zh-CN"/>
          </a:p>
        </p:txBody>
      </p:sp>
      <p:sp>
        <p:nvSpPr>
          <p:cNvPr id="200707" name="Rectangle 2"/>
          <p:cNvSpPr>
            <a:spLocks noGrp="1" noRot="1" noChangeAspect="1" noChangeArrowheads="1" noTextEdit="1"/>
          </p:cNvSpPr>
          <p:nvPr>
            <p:ph type="sldImg"/>
          </p:nvPr>
        </p:nvSpPr>
        <p:spPr/>
      </p:sp>
      <p:sp>
        <p:nvSpPr>
          <p:cNvPr id="200708" name="Rectangle 3"/>
          <p:cNvSpPr>
            <a:spLocks noGrp="1" noChangeArrowheads="1"/>
          </p:cNvSpPr>
          <p:nvPr>
            <p:ph type="body" idx="1"/>
          </p:nvPr>
        </p:nvSpPr>
        <p:spPr>
          <a:noFill/>
        </p:spPr>
        <p:txBody>
          <a:bodyPr/>
          <a:lstStyle/>
          <a:p>
            <a:pPr eaLnBrk="1" hangingPunct="1"/>
            <a:r>
              <a:rPr lang="zh-CN" altLang="en-US"/>
              <a:t>本页是一个二级标题下三级标题的汇总，图标不足可复制。</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dirty="0"/>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subTitle" idx="1"/>
          </p:nvPr>
        </p:nvSpPr>
        <p:spPr>
          <a:xfrm>
            <a:off x="4572000" y="41910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solidFill>
                  <a:schemeClr val="bg1">
                    <a:lumMod val="50000"/>
                  </a:schemeClr>
                </a:solidFill>
                <a:latin typeface="微软雅黑" panose="020B0503020204020204" pitchFamily="34" charset="-122"/>
                <a:ea typeface="微软雅黑" panose="020B0503020204020204" pitchFamily="34" charset="-122"/>
              </a:defRPr>
            </a:lvl1pPr>
          </a:lstStyle>
          <a:p>
            <a:pPr lvl="0"/>
            <a:r>
              <a:rPr lang="zh-CN" altLang="en-US" noProof="0" dirty="0"/>
              <a:t>单击此处编辑母版副标题样式</a:t>
            </a:r>
            <a:endParaRPr lang="en-US" altLang="zh-CN" noProof="0" dirty="0"/>
          </a:p>
        </p:txBody>
      </p:sp>
      <p:sp>
        <p:nvSpPr>
          <p:cNvPr id="3074" name="Rectangle 2"/>
          <p:cNvSpPr>
            <a:spLocks noGrp="1" noChangeArrowheads="1"/>
          </p:cNvSpPr>
          <p:nvPr>
            <p:ph type="ctrTitle"/>
          </p:nvPr>
        </p:nvSpPr>
        <p:spPr>
          <a:xfrm>
            <a:off x="3657600" y="2018506"/>
            <a:ext cx="5279231"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solidFill>
                  <a:srgbClr val="009DFF"/>
                </a:solidFill>
                <a:latin typeface="微软雅黑" panose="020B0503020204020204" pitchFamily="34" charset="-122"/>
                <a:ea typeface="微软雅黑" panose="020B0503020204020204" pitchFamily="34" charset="-122"/>
              </a:defRPr>
            </a:lvl1pPr>
          </a:lstStyle>
          <a:p>
            <a:pPr lvl="0"/>
            <a:r>
              <a:rPr lang="zh-CN" altLang="en-US" noProof="0" dirty="0"/>
              <a:t>单击此处编辑母版标题样式</a:t>
            </a:r>
            <a:endParaRPr lang="en-US" altLang="zh-CN" noProof="0" dirty="0"/>
          </a:p>
        </p:txBody>
      </p:sp>
      <p:sp>
        <p:nvSpPr>
          <p:cNvPr id="60" name="Rectangle 4"/>
          <p:cNvSpPr>
            <a:spLocks noGrp="1" noChangeArrowheads="1"/>
          </p:cNvSpPr>
          <p:nvPr>
            <p:ph type="dt" sz="half" idx="10"/>
          </p:nvPr>
        </p:nvSpPr>
        <p:spPr>
          <a:xfrm>
            <a:off x="304800" y="6400800"/>
            <a:ext cx="2133600" cy="320675"/>
          </a:xfrm>
        </p:spPr>
        <p:txBody>
          <a:bodyPr/>
          <a:lstStyle>
            <a:lvl1pPr algn="r">
              <a:defRPr>
                <a:latin typeface="+mj-lt"/>
              </a:defRPr>
            </a:lvl1pPr>
          </a:lstStyle>
          <a:p>
            <a:pPr>
              <a:defRPr/>
            </a:pPr>
            <a:endParaRPr lang="en-US" altLang="zh-CN"/>
          </a:p>
        </p:txBody>
      </p:sp>
      <p:sp>
        <p:nvSpPr>
          <p:cNvPr id="61" name="Rectangle 5"/>
          <p:cNvSpPr>
            <a:spLocks noGrp="1" noChangeArrowheads="1"/>
          </p:cNvSpPr>
          <p:nvPr>
            <p:ph type="ftr" sz="quarter" idx="11"/>
          </p:nvPr>
        </p:nvSpPr>
        <p:spPr>
          <a:xfrm>
            <a:off x="6172200" y="6400800"/>
            <a:ext cx="2895600" cy="320675"/>
          </a:xfrm>
        </p:spPr>
        <p:txBody>
          <a:bodyPr/>
          <a:lstStyle>
            <a:lvl1pPr algn="r">
              <a:defRPr>
                <a:latin typeface="+mj-lt"/>
              </a:defRPr>
            </a:lvl1pPr>
          </a:lstStyle>
          <a:p>
            <a:pPr>
              <a:defRPr/>
            </a:pPr>
            <a:endParaRPr lang="en-US" altLang="zh-CN"/>
          </a:p>
        </p:txBody>
      </p:sp>
      <p:sp>
        <p:nvSpPr>
          <p:cNvPr id="62" name="Rectangle 6"/>
          <p:cNvSpPr>
            <a:spLocks noGrp="1" noChangeArrowheads="1"/>
          </p:cNvSpPr>
          <p:nvPr>
            <p:ph type="sldNum" sz="quarter" idx="12"/>
          </p:nvPr>
        </p:nvSpPr>
        <p:spPr>
          <a:xfrm>
            <a:off x="3733800" y="6400800"/>
            <a:ext cx="2133600" cy="320675"/>
          </a:xfrm>
        </p:spPr>
        <p:txBody>
          <a:bodyPr/>
          <a:lstStyle>
            <a:lvl1pPr>
              <a:defRPr>
                <a:latin typeface="+mj-lt"/>
              </a:defRPr>
            </a:lvl1pPr>
          </a:lstStyle>
          <a:p>
            <a:pPr>
              <a:defRPr/>
            </a:pPr>
            <a:fld id="{70ADD3C4-0B60-4E5E-ADBE-04BFB95BDC5B}" type="slidenum">
              <a:rPr lang="zh-CN" altLang="en-US"/>
            </a:fld>
            <a:endParaRPr lang="en-US" altLang="zh-CN"/>
          </a:p>
        </p:txBody>
      </p:sp>
      <p:pic>
        <p:nvPicPr>
          <p:cNvPr id="9" name="Picture 7" descr="PPT-White-Cover-Graphic-No-Image.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B726C8F-C6C2-4764-A46E-DFB77F81AB64}"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C4E664D-05AB-4E5C-9B1C-96E1DB581BE5}"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ED72921-245A-41CB-8E25-F0C376D08726}"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图表占位符 2"/>
          <p:cNvSpPr>
            <a:spLocks noGrp="1"/>
          </p:cNvSpPr>
          <p:nvPr>
            <p:ph type="chart" idx="1" hasCustomPrompt="1"/>
          </p:nvPr>
        </p:nvSpPr>
        <p:spPr>
          <a:xfrm>
            <a:off x="457200" y="1600200"/>
            <a:ext cx="8229600" cy="4724400"/>
          </a:xfrm>
        </p:spPr>
        <p:txBody>
          <a:bodyPr/>
          <a:lstStyle/>
          <a:p>
            <a:pPr lvl="0"/>
            <a:r>
              <a:rPr lang="zh-CN" altLang="en-US" noProof="0"/>
              <a:t>单击图标添加图表</a:t>
            </a:r>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34D18EC-6089-4979-A410-A4B2FFEFF7E3}"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表格占位符 2"/>
          <p:cNvSpPr>
            <a:spLocks noGrp="1"/>
          </p:cNvSpPr>
          <p:nvPr>
            <p:ph type="tbl" idx="1" hasCustomPrompt="1"/>
          </p:nvPr>
        </p:nvSpPr>
        <p:spPr>
          <a:xfrm>
            <a:off x="457200" y="1600200"/>
            <a:ext cx="8229600" cy="4724400"/>
          </a:xfrm>
        </p:spPr>
        <p:txBody>
          <a:bodyPr/>
          <a:lstStyle/>
          <a:p>
            <a:pPr lvl="0"/>
            <a:r>
              <a:rPr lang="zh-CN" altLang="en-US" noProof="0"/>
              <a:t>单击图标添加表格</a:t>
            </a:r>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0DEFD3E-F591-403B-9BA1-6FC5D5189E1F}" type="slidenum">
              <a:rPr lang="zh-CN" altLang="en-US"/>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3074" name="Group 2"/>
          <p:cNvGrpSpPr/>
          <p:nvPr/>
        </p:nvGrpSpPr>
        <p:grpSpPr bwMode="auto">
          <a:xfrm>
            <a:off x="0" y="0"/>
            <a:ext cx="8478838" cy="6173788"/>
            <a:chOff x="0" y="0"/>
            <a:chExt cx="5341" cy="3889"/>
          </a:xfrm>
        </p:grpSpPr>
        <p:sp>
          <p:nvSpPr>
            <p:cNvPr id="3075" name="Freeform 3"/>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3076" name="Freeform 4"/>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3077" name="Freeform 5"/>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3078" name="Freeform 6"/>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grpSp>
      <p:sp>
        <p:nvSpPr>
          <p:cNvPr id="3079" name="Rectangle 7"/>
          <p:cNvSpPr>
            <a:spLocks noGrp="1" noChangeArrowheads="1"/>
          </p:cNvSpPr>
          <p:nvPr>
            <p:ph type="ctrTitle" sz="quarter"/>
          </p:nvPr>
        </p:nvSpPr>
        <p:spPr>
          <a:xfrm>
            <a:off x="685800" y="1143000"/>
            <a:ext cx="7772400" cy="1143000"/>
          </a:xfrm>
        </p:spPr>
        <p:txBody>
          <a:bodyPr/>
          <a:lstStyle>
            <a:lvl1pPr>
              <a:defRPr/>
            </a:lvl1pPr>
          </a:lstStyle>
          <a:p>
            <a:pPr lvl="0"/>
            <a:r>
              <a:rPr lang="zh-CN" altLang="en-US" noProof="0"/>
              <a:t>单击此处编辑母版标题样式</a:t>
            </a:r>
            <a:endParaRPr lang="zh-CN" altLang="en-US" noProof="0"/>
          </a:p>
        </p:txBody>
      </p:sp>
      <p:sp>
        <p:nvSpPr>
          <p:cNvPr id="3080" name="Rectangle 8"/>
          <p:cNvSpPr>
            <a:spLocks noGrp="1" noChangeArrowheads="1"/>
          </p:cNvSpPr>
          <p:nvPr>
            <p:ph type="subTitle" sz="quarter" idx="1"/>
          </p:nvPr>
        </p:nvSpPr>
        <p:spPr>
          <a:xfrm>
            <a:off x="1371600" y="2819400"/>
            <a:ext cx="6400800" cy="17526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3081" name="Rectangle 9"/>
          <p:cNvSpPr>
            <a:spLocks noGrp="1" noChangeArrowheads="1"/>
          </p:cNvSpPr>
          <p:nvPr>
            <p:ph type="dt" sz="quarter" idx="2"/>
          </p:nvPr>
        </p:nvSpPr>
        <p:spPr/>
        <p:txBody>
          <a:bodyPr/>
          <a:lstStyle>
            <a:lvl1pPr>
              <a:defRPr>
                <a:solidFill>
                  <a:srgbClr val="FFFFFF"/>
                </a:solidFill>
              </a:defRPr>
            </a:lvl1pPr>
          </a:lstStyle>
          <a:p>
            <a:endParaRPr lang="en-US" altLang="zh-CN"/>
          </a:p>
        </p:txBody>
      </p:sp>
      <p:sp>
        <p:nvSpPr>
          <p:cNvPr id="3082" name="Rectangle 10"/>
          <p:cNvSpPr>
            <a:spLocks noGrp="1" noChangeArrowheads="1"/>
          </p:cNvSpPr>
          <p:nvPr>
            <p:ph type="ftr" sz="quarter" idx="3"/>
          </p:nvPr>
        </p:nvSpPr>
        <p:spPr/>
        <p:txBody>
          <a:bodyPr/>
          <a:lstStyle>
            <a:lvl1pPr>
              <a:defRPr>
                <a:solidFill>
                  <a:srgbClr val="FFFFFF"/>
                </a:solidFill>
              </a:defRPr>
            </a:lvl1pPr>
          </a:lstStyle>
          <a:p>
            <a:endParaRPr lang="en-US" altLang="zh-CN"/>
          </a:p>
        </p:txBody>
      </p:sp>
      <p:sp>
        <p:nvSpPr>
          <p:cNvPr id="3083" name="Rectangle 11"/>
          <p:cNvSpPr>
            <a:spLocks noGrp="1" noChangeArrowheads="1"/>
          </p:cNvSpPr>
          <p:nvPr>
            <p:ph type="sldNum" sz="quarter" idx="4"/>
          </p:nvPr>
        </p:nvSpPr>
        <p:spPr/>
        <p:txBody>
          <a:bodyPr/>
          <a:lstStyle>
            <a:lvl1pPr>
              <a:defRPr>
                <a:solidFill>
                  <a:srgbClr val="FFFFFF"/>
                </a:solidFill>
              </a:defRPr>
            </a:lvl1pPr>
          </a:lstStyle>
          <a:p>
            <a:fld id="{97417AA3-630A-43DE-AA7F-3B7C9063EED5}" type="slidenum">
              <a:rPr lang="zh-CN" altLang="en-US"/>
            </a:fld>
            <a:endParaRPr lang="en-US" altLang="zh-CN"/>
          </a:p>
        </p:txBody>
      </p:sp>
    </p:spTree>
  </p:cSld>
  <p:clrMapOvr>
    <a:masterClrMapping/>
  </p:clrMapOvr>
  <p:transition spd="med">
    <p:zoom dir="in"/>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9CF25FFC-3BAE-4B17-B42F-EA3AB54AF613}"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AD194A78-3736-4718-89C2-DE7485F7D902}"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85800" y="1641475"/>
            <a:ext cx="3810000"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41475"/>
            <a:ext cx="3810000" cy="4454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1FD5345C-BF1C-47DF-ACB0-694C63234483}"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FFFFFF"/>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FFFFFF"/>
              </a:solidFill>
            </a:endParaRPr>
          </a:p>
        </p:txBody>
      </p:sp>
      <p:sp>
        <p:nvSpPr>
          <p:cNvPr id="9" name="灯片编号占位符 8"/>
          <p:cNvSpPr>
            <a:spLocks noGrp="1"/>
          </p:cNvSpPr>
          <p:nvPr>
            <p:ph type="sldNum" sz="quarter" idx="12"/>
          </p:nvPr>
        </p:nvSpPr>
        <p:spPr/>
        <p:txBody>
          <a:bodyPr/>
          <a:lstStyle>
            <a:lvl1pPr>
              <a:defRPr/>
            </a:lvl1pPr>
          </a:lstStyle>
          <a:p>
            <a:fld id="{6B2D111A-6D6F-47C9-93FC-105578AEDB72}"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solidFill>
                  <a:srgbClr val="009DF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038600"/>
          </a:xfrm>
        </p:spPr>
        <p:txBody>
          <a:bodyPr/>
          <a:lstStyle>
            <a:lvl1pPr marL="0" indent="457200">
              <a:lnSpc>
                <a:spcPts val="2800"/>
              </a:lnSpc>
              <a:spcBef>
                <a:spcPts val="100"/>
              </a:spcBef>
              <a:spcAft>
                <a:spcPts val="100"/>
              </a:spcAft>
              <a:buFontTx/>
              <a:buNone/>
              <a:defRPr sz="1800">
                <a:solidFill>
                  <a:schemeClr val="bg2"/>
                </a:solidFill>
              </a:defRPr>
            </a:lvl1pPr>
            <a:lvl2pPr>
              <a:defRPr sz="1600">
                <a:solidFill>
                  <a:schemeClr val="bg2">
                    <a:lumMod val="75000"/>
                  </a:schemeClr>
                </a:solidFill>
              </a:defRPr>
            </a:lvl2pPr>
            <a:lvl3pPr>
              <a:defRPr sz="1600">
                <a:solidFill>
                  <a:schemeClr val="bg2"/>
                </a:solidFill>
              </a:defRPr>
            </a:lvl3pPr>
            <a:lvl4pPr>
              <a:defRPr sz="1050">
                <a:solidFill>
                  <a:schemeClr val="bg2">
                    <a:lumMod val="75000"/>
                  </a:schemeClr>
                </a:solidFill>
              </a:defRPr>
            </a:lvl4pPr>
            <a:lvl5pPr>
              <a:defRPr sz="1000">
                <a:solidFill>
                  <a:schemeClr val="bg2">
                    <a:lumMod val="75000"/>
                  </a:schemeClr>
                </a:solidFill>
              </a:defRPr>
            </a:lvl5pPr>
          </a:lstStyle>
          <a:p>
            <a:pPr lvl="0"/>
            <a:r>
              <a:rPr lang="zh-CN" altLang="en-US" dirty="0"/>
              <a:t>单击此处编辑母版文本样式</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504CACB-C88D-4C6F-8DC1-60D885361832}" type="slidenum">
              <a:rPr lang="zh-CN" altLang="en-US"/>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FFFFFF"/>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FFFFFF"/>
              </a:solidFill>
            </a:endParaRPr>
          </a:p>
        </p:txBody>
      </p:sp>
      <p:sp>
        <p:nvSpPr>
          <p:cNvPr id="5" name="灯片编号占位符 4"/>
          <p:cNvSpPr>
            <a:spLocks noGrp="1"/>
          </p:cNvSpPr>
          <p:nvPr>
            <p:ph type="sldNum" sz="quarter" idx="12"/>
          </p:nvPr>
        </p:nvSpPr>
        <p:spPr/>
        <p:txBody>
          <a:bodyPr/>
          <a:lstStyle>
            <a:lvl1pPr>
              <a:defRPr/>
            </a:lvl1pPr>
          </a:lstStyle>
          <a:p>
            <a:fld id="{191F3667-2D10-4C49-BEF9-1A0D08BC1158}"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FFFFFF"/>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FFFFFF"/>
              </a:solidFill>
            </a:endParaRPr>
          </a:p>
        </p:txBody>
      </p:sp>
      <p:sp>
        <p:nvSpPr>
          <p:cNvPr id="4" name="灯片编号占位符 3"/>
          <p:cNvSpPr>
            <a:spLocks noGrp="1"/>
          </p:cNvSpPr>
          <p:nvPr>
            <p:ph type="sldNum" sz="quarter" idx="12"/>
          </p:nvPr>
        </p:nvSpPr>
        <p:spPr/>
        <p:txBody>
          <a:bodyPr/>
          <a:lstStyle>
            <a:lvl1pPr>
              <a:defRPr/>
            </a:lvl1pPr>
          </a:lstStyle>
          <a:p>
            <a:fld id="{1C576CBE-4302-4B6A-B1CB-5DE4BE03ADBC}"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5AE6D06A-E21F-4C73-AFDB-CE473A4509ED}"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F197B4DF-A942-44BC-ABB7-66BA8FDB4F32}"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32786C14-3397-4289-B432-C37E0586A70A}"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28600"/>
            <a:ext cx="1943100" cy="5867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85800" y="228600"/>
            <a:ext cx="5676900" cy="5867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6E6FA05D-1F9A-4A48-A6DE-20F5C05B4FC6}" type="slidenum">
              <a:rPr lang="zh-CN" altLang="en-US">
                <a:solidFill>
                  <a:srgbClr val="FFFFFF"/>
                </a:solidFill>
              </a:rPr>
            </a:fld>
            <a:endParaRPr lang="en-US" altLang="zh-CN">
              <a:solidFill>
                <a:srgbClr val="FFFFFF"/>
              </a:solidFill>
            </a:endParaRPr>
          </a:p>
        </p:txBody>
      </p:sp>
    </p:spTree>
  </p:cSld>
  <p:clrMapOvr>
    <a:masterClrMapping/>
  </p:clrMapOvr>
  <p:transition spd="med">
    <p:zoom dir="in"/>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326" name="Picture 14" descr="AuditMasterBrown"/>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43000" y="1905000"/>
            <a:ext cx="6858000" cy="3238500"/>
          </a:xfrm>
          <a:prstGeom prst="rect">
            <a:avLst/>
          </a:prstGeom>
          <a:noFill/>
          <a:extLst>
            <a:ext uri="{909E8E84-426E-40DD-AFC4-6F175D3DCCD1}">
              <a14:hiddenFill xmlns:a14="http://schemas.microsoft.com/office/drawing/2010/main">
                <a:solidFill>
                  <a:srgbClr val="FFFFFF"/>
                </a:solidFill>
              </a14:hiddenFill>
            </a:ext>
          </a:extLst>
        </p:spPr>
      </p:pic>
      <p:sp>
        <p:nvSpPr>
          <p:cNvPr id="13321" name="Rectangle 9"/>
          <p:cNvSpPr>
            <a:spLocks noGrp="1" noChangeArrowheads="1"/>
          </p:cNvSpPr>
          <p:nvPr>
            <p:ph type="dt" sz="half" idx="2"/>
          </p:nvPr>
        </p:nvSpPr>
        <p:spPr bwMode="auto">
          <a:xfrm>
            <a:off x="457200" y="6248400"/>
            <a:ext cx="2133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mn-ea"/>
              </a:defRPr>
            </a:lvl1pPr>
          </a:lstStyle>
          <a:p>
            <a:endParaRPr lang="en-US" altLang="zh-CN">
              <a:solidFill>
                <a:srgbClr val="000000"/>
              </a:solidFill>
              <a:latin typeface="Arial" panose="020B0604020202020204" pitchFamily="34" charset="0"/>
            </a:endParaRPr>
          </a:p>
        </p:txBody>
      </p:sp>
      <p:sp>
        <p:nvSpPr>
          <p:cNvPr id="13322" name="Rectangle 10"/>
          <p:cNvSpPr>
            <a:spLocks noGrp="1" noChangeArrowheads="1"/>
          </p:cNvSpPr>
          <p:nvPr>
            <p:ph type="ftr" sz="quarter" idx="3"/>
          </p:nvPr>
        </p:nvSpPr>
        <p:spPr bwMode="auto">
          <a:xfrm>
            <a:off x="3124200" y="6248400"/>
            <a:ext cx="2895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mn-ea"/>
              </a:defRPr>
            </a:lvl1pPr>
          </a:lstStyle>
          <a:p>
            <a:endParaRPr lang="en-US" altLang="zh-CN">
              <a:solidFill>
                <a:srgbClr val="000000"/>
              </a:solidFill>
              <a:latin typeface="Arial" panose="020B0604020202020204" pitchFamily="34" charset="0"/>
            </a:endParaRPr>
          </a:p>
        </p:txBody>
      </p:sp>
      <p:sp>
        <p:nvSpPr>
          <p:cNvPr id="13323" name="Rectangle 11"/>
          <p:cNvSpPr>
            <a:spLocks noGrp="1" noChangeArrowheads="1"/>
          </p:cNvSpPr>
          <p:nvPr>
            <p:ph type="sldNum" sz="quarter" idx="4"/>
          </p:nvPr>
        </p:nvSpPr>
        <p:spPr bwMode="auto">
          <a:xfrm>
            <a:off x="6553200" y="6248400"/>
            <a:ext cx="2133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mn-ea"/>
              </a:defRPr>
            </a:lvl1pPr>
          </a:lstStyle>
          <a:p>
            <a:fld id="{13CB7D48-ABC4-4B21-8C93-B664765A2768}" type="slidenum">
              <a:rPr lang="zh-CN" altLang="en-US" smtClean="0">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
        <p:nvSpPr>
          <p:cNvPr id="13324" name="Rectangle 12"/>
          <p:cNvSpPr>
            <a:spLocks noGrp="1" noChangeArrowheads="1"/>
          </p:cNvSpPr>
          <p:nvPr>
            <p:ph type="ctrTitle"/>
          </p:nvPr>
        </p:nvSpPr>
        <p:spPr>
          <a:xfrm>
            <a:off x="685800" y="1219200"/>
            <a:ext cx="7772400" cy="1933575"/>
          </a:xfrm>
        </p:spPr>
        <p:txBody>
          <a:bodyPr anchor="b"/>
          <a:lstStyle>
            <a:lvl1pPr algn="r">
              <a:defRPr sz="4400"/>
            </a:lvl1pPr>
          </a:lstStyle>
          <a:p>
            <a:pPr lvl="0"/>
            <a:r>
              <a:rPr lang="en-US" altLang="zh-CN" noProof="0"/>
              <a:t>Click to edit Master title style</a:t>
            </a:r>
            <a:endParaRPr lang="en-US" altLang="zh-CN" noProof="0"/>
          </a:p>
        </p:txBody>
      </p:sp>
      <p:sp>
        <p:nvSpPr>
          <p:cNvPr id="13325"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pPr lvl="0"/>
            <a:r>
              <a:rPr lang="en-US" altLang="zh-CN" noProof="0"/>
              <a:t>Click to edit Master subtitle style</a:t>
            </a:r>
            <a:endParaRPr lang="en-US" altLang="zh-CN" noProof="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alpha val="0"/>
          </a:schemeClr>
        </a:solidFill>
        <a:effectLst/>
      </p:bgPr>
    </p:bg>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E3EE875-17D5-4F4C-9B9D-B3931DA279EE}" type="slidenum">
              <a:rPr lang="zh-CN" altLang="en-US"/>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65100"/>
            <a:ext cx="2076450" cy="63119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381000" y="165100"/>
            <a:ext cx="6076950" cy="63119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FE073EE-5D2D-4501-99D1-AFE4C735526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34FED9DF-7CA0-4224-A77F-BF0B3CAC2718}"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D1811D9-3C2D-42DD-8BDE-E2FD348FE64C}"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9FAE195-9CC1-4019-B18F-8A065A85188C}"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709A42C-641B-4833-8913-6FDD90429B35}"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29DB5D5-77BE-4C57-9D7A-F4A5B28E9331}"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3" Type="http://schemas.openxmlformats.org/officeDocument/2006/relationships/theme" Target="../theme/theme3.xml"/><Relationship Id="rId12" Type="http://schemas.openxmlformats.org/officeDocument/2006/relationships/image" Target="../media/image4.png"/><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bwMode="auto">
          <a:xfrm>
            <a:off x="0" y="0"/>
            <a:ext cx="9143999" cy="6858000"/>
          </a:xfrm>
          <a:prstGeom prst="rect">
            <a:avLst/>
          </a:prstGeom>
          <a:noFill/>
          <a:ln w="9525">
            <a:noFill/>
            <a:miter lim="800000"/>
            <a:headEnd/>
            <a:tailEnd/>
          </a:ln>
        </p:spPr>
      </p:pic>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mn-lt"/>
                <a:ea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b="0">
                <a:latin typeface="+mn-lt"/>
                <a:ea typeface="宋体" panose="02010600030101010101" pitchFamily="2" charset="-122"/>
              </a:defRPr>
            </a:lvl1pPr>
          </a:lstStyle>
          <a:p>
            <a:pPr>
              <a:defRPr/>
            </a:pPr>
            <a:endParaRPr lang="en-US" altLang="zh-CN"/>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mn-lt"/>
                <a:ea typeface="宋体" panose="02010600030101010101" pitchFamily="2" charset="-122"/>
              </a:defRPr>
            </a:lvl1pPr>
          </a:lstStyle>
          <a:p>
            <a:pPr>
              <a:defRPr/>
            </a:pPr>
            <a:fld id="{7BD597C1-DF5A-4941-AA31-ECF355D79B5B}" type="slidenum">
              <a:rPr lang="zh-CN" altLang="en-US"/>
            </a:fld>
            <a:endParaRPr lang="en-US" altLang="zh-CN"/>
          </a:p>
        </p:txBody>
      </p:sp>
      <p:sp>
        <p:nvSpPr>
          <p:cNvPr id="1067" name="Rectangle 3"/>
          <p:cNvSpPr>
            <a:spLocks noGrp="1" noChangeArrowheads="1"/>
          </p:cNvSpPr>
          <p:nvPr>
            <p:ph type="body" idx="1"/>
          </p:nvPr>
        </p:nvSpPr>
        <p:spPr bwMode="gray">
          <a:xfrm>
            <a:off x="457200" y="1600200"/>
            <a:ext cx="8229600" cy="384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
        <p:nvSpPr>
          <p:cNvPr id="9" name="Text Box 17"/>
          <p:cNvSpPr txBox="1">
            <a:spLocks noChangeArrowheads="1"/>
          </p:cNvSpPr>
          <p:nvPr userDrawn="1"/>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0" fontAlgn="base" hangingPunct="0">
        <a:spcBef>
          <a:spcPct val="0"/>
        </a:spcBef>
        <a:spcAft>
          <a:spcPct val="0"/>
        </a:spcAft>
        <a:defRPr sz="3200" b="1">
          <a:solidFill>
            <a:srgbClr val="009DFF"/>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3600" b="1">
          <a:solidFill>
            <a:srgbClr val="FFFFFF"/>
          </a:solidFill>
          <a:latin typeface="Arial" panose="020B0604020202020204" pitchFamily="34" charset="0"/>
        </a:defRPr>
      </a:lvl2pPr>
      <a:lvl3pPr algn="l" rtl="0" eaLnBrk="0" fontAlgn="base" hangingPunct="0">
        <a:spcBef>
          <a:spcPct val="0"/>
        </a:spcBef>
        <a:spcAft>
          <a:spcPct val="0"/>
        </a:spcAft>
        <a:defRPr sz="3600" b="1">
          <a:solidFill>
            <a:srgbClr val="FFFFFF"/>
          </a:solidFill>
          <a:latin typeface="Arial" panose="020B0604020202020204" pitchFamily="34" charset="0"/>
        </a:defRPr>
      </a:lvl3pPr>
      <a:lvl4pPr algn="l" rtl="0" eaLnBrk="0" fontAlgn="base" hangingPunct="0">
        <a:spcBef>
          <a:spcPct val="0"/>
        </a:spcBef>
        <a:spcAft>
          <a:spcPct val="0"/>
        </a:spcAft>
        <a:defRPr sz="3600" b="1">
          <a:solidFill>
            <a:srgbClr val="FFFFFF"/>
          </a:solidFill>
          <a:latin typeface="Arial" panose="020B0604020202020204" pitchFamily="34" charset="0"/>
        </a:defRPr>
      </a:lvl4pPr>
      <a:lvl5pPr algn="l" rtl="0" eaLnBrk="0" fontAlgn="base" hangingPunct="0">
        <a:spcBef>
          <a:spcPct val="0"/>
        </a:spcBef>
        <a:spcAft>
          <a:spcPct val="0"/>
        </a:spcAft>
        <a:defRPr sz="3600" b="1">
          <a:solidFill>
            <a:srgbClr val="FFFFFF"/>
          </a:solidFill>
          <a:latin typeface="Arial" panose="020B0604020202020204" pitchFamily="34" charset="0"/>
        </a:defRPr>
      </a:lvl5pPr>
      <a:lvl6pPr marL="457200" algn="l" rtl="0" eaLnBrk="1" fontAlgn="base" hangingPunct="1">
        <a:spcBef>
          <a:spcPct val="0"/>
        </a:spcBef>
        <a:spcAft>
          <a:spcPct val="0"/>
        </a:spcAft>
        <a:defRPr sz="3600" b="1">
          <a:solidFill>
            <a:srgbClr val="FFFFFF"/>
          </a:solidFill>
          <a:latin typeface="Arial" panose="020B0604020202020204" pitchFamily="34" charset="0"/>
        </a:defRPr>
      </a:lvl6pPr>
      <a:lvl7pPr marL="914400" algn="l" rtl="0" eaLnBrk="1" fontAlgn="base" hangingPunct="1">
        <a:spcBef>
          <a:spcPct val="0"/>
        </a:spcBef>
        <a:spcAft>
          <a:spcPct val="0"/>
        </a:spcAft>
        <a:defRPr sz="3600" b="1">
          <a:solidFill>
            <a:srgbClr val="FFFFFF"/>
          </a:solidFill>
          <a:latin typeface="Arial" panose="020B0604020202020204" pitchFamily="34" charset="0"/>
        </a:defRPr>
      </a:lvl7pPr>
      <a:lvl8pPr marL="1371600" algn="l" rtl="0" eaLnBrk="1" fontAlgn="base" hangingPunct="1">
        <a:spcBef>
          <a:spcPct val="0"/>
        </a:spcBef>
        <a:spcAft>
          <a:spcPct val="0"/>
        </a:spcAft>
        <a:defRPr sz="3600" b="1">
          <a:solidFill>
            <a:srgbClr val="FFFFFF"/>
          </a:solidFill>
          <a:latin typeface="Arial" panose="020B0604020202020204" pitchFamily="34" charset="0"/>
        </a:defRPr>
      </a:lvl8pPr>
      <a:lvl9pPr marL="1828800" algn="l" rtl="0" eaLnBrk="1" fontAlgn="base" hangingPunct="1">
        <a:spcBef>
          <a:spcPct val="0"/>
        </a:spcBef>
        <a:spcAft>
          <a:spcPct val="0"/>
        </a:spcAft>
        <a:defRPr sz="3600" b="1">
          <a:solidFill>
            <a:srgbClr val="FFFFFF"/>
          </a:solidFill>
          <a:latin typeface="Arial" panose="020B0604020202020204" pitchFamily="34" charset="0"/>
        </a:defRPr>
      </a:lvl9pPr>
    </p:titleStyle>
    <p:bodyStyle>
      <a:lvl1pPr marL="342900" indent="-342900" algn="l" rtl="0" eaLnBrk="0" fontAlgn="base" hangingPunct="0">
        <a:spcBef>
          <a:spcPts val="800"/>
        </a:spcBef>
        <a:spcAft>
          <a:spcPts val="800"/>
        </a:spcAft>
        <a:buChar char="•"/>
        <a:defRPr sz="2400">
          <a:solidFill>
            <a:schemeClr val="bg2">
              <a:lumMod val="60000"/>
              <a:lumOff val="40000"/>
            </a:schemeClr>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2000">
          <a:solidFill>
            <a:schemeClr val="bg2">
              <a:lumMod val="60000"/>
              <a:lumOff val="40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lumMod val="60000"/>
              <a:lumOff val="40000"/>
            </a:schemeClr>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200">
          <a:solidFill>
            <a:schemeClr val="bg2">
              <a:lumMod val="60000"/>
              <a:lumOff val="40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50">
          <a:solidFill>
            <a:schemeClr val="bg2">
              <a:lumMod val="60000"/>
              <a:lumOff val="40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2050" name="Group 2"/>
          <p:cNvGrpSpPr/>
          <p:nvPr/>
        </p:nvGrpSpPr>
        <p:grpSpPr bwMode="auto">
          <a:xfrm>
            <a:off x="0" y="0"/>
            <a:ext cx="8478838" cy="6173788"/>
            <a:chOff x="0" y="0"/>
            <a:chExt cx="5341" cy="3889"/>
          </a:xfrm>
        </p:grpSpPr>
        <p:sp>
          <p:nvSpPr>
            <p:cNvPr id="2051" name="Freeform 3"/>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2052" name="Freeform 4"/>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2053" name="Freeform 5"/>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sp>
          <p:nvSpPr>
            <p:cNvPr id="2054" name="Freeform 6"/>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kumimoji="1" lang="zh-CN" altLang="en-US" sz="3200">
                <a:solidFill>
                  <a:srgbClr val="FFFF00"/>
                </a:solidFill>
                <a:latin typeface="Times New Roman" panose="02020603050405020304" pitchFamily="18" charset="0"/>
              </a:endParaRPr>
            </a:p>
          </p:txBody>
        </p:sp>
      </p:grpSp>
      <p:sp>
        <p:nvSpPr>
          <p:cNvPr id="2055" name="Rectangle 7"/>
          <p:cNvSpPr>
            <a:spLocks noGrp="1" noChangeArrowheads="1"/>
          </p:cNvSpPr>
          <p:nvPr>
            <p:ph type="title"/>
          </p:nvPr>
        </p:nvSpPr>
        <p:spPr bwMode="auto">
          <a:xfrm>
            <a:off x="685800" y="2286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lstStyle/>
          <a:p>
            <a:pPr lvl="0"/>
            <a:r>
              <a:rPr lang="zh-CN" altLang="en-US"/>
              <a:t>单击此处编辑母版标题样式</a:t>
            </a:r>
            <a:endParaRPr lang="zh-CN" altLang="en-US"/>
          </a:p>
        </p:txBody>
      </p:sp>
      <p:sp>
        <p:nvSpPr>
          <p:cNvPr id="2057" name="Rectangle 9"/>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lvl1pPr>
              <a:spcBef>
                <a:spcPct val="50000"/>
              </a:spcBef>
              <a:defRPr kumimoji="0" sz="1400">
                <a:solidFill>
                  <a:schemeClr val="tx1"/>
                </a:solidFill>
              </a:defRPr>
            </a:lvl1pPr>
          </a:lstStyle>
          <a:p>
            <a:endParaRPr lang="en-US" altLang="zh-CN">
              <a:solidFill>
                <a:srgbClr val="FFFFFF"/>
              </a:solidFill>
              <a:latin typeface="Times New Roman" panose="02020603050405020304" pitchFamily="18" charset="0"/>
            </a:endParaRPr>
          </a:p>
        </p:txBody>
      </p:sp>
      <p:sp>
        <p:nvSpPr>
          <p:cNvPr id="2058"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lvl1pPr algn="ctr">
              <a:spcBef>
                <a:spcPct val="50000"/>
              </a:spcBef>
              <a:defRPr kumimoji="0" sz="1400">
                <a:solidFill>
                  <a:schemeClr val="tx1"/>
                </a:solidFill>
              </a:defRPr>
            </a:lvl1pPr>
          </a:lstStyle>
          <a:p>
            <a:endParaRPr lang="en-US" altLang="zh-CN">
              <a:solidFill>
                <a:srgbClr val="FFFFFF"/>
              </a:solidFill>
              <a:latin typeface="Times New Roman" panose="02020603050405020304" pitchFamily="18" charset="0"/>
            </a:endParaRPr>
          </a:p>
        </p:txBody>
      </p:sp>
      <p:sp>
        <p:nvSpPr>
          <p:cNvPr id="2059" name="Rectangle 11"/>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lvl1pPr algn="r">
              <a:spcBef>
                <a:spcPct val="50000"/>
              </a:spcBef>
              <a:defRPr kumimoji="0" sz="1400">
                <a:solidFill>
                  <a:schemeClr val="tx1"/>
                </a:solidFill>
              </a:defRPr>
            </a:lvl1pPr>
          </a:lstStyle>
          <a:p>
            <a:fld id="{CACE4873-18F9-418E-9D69-B10C820C105D}" type="slidenum">
              <a:rPr lang="zh-CN" altLang="en-US" smtClean="0">
                <a:solidFill>
                  <a:srgbClr val="FFFFFF"/>
                </a:solidFill>
                <a:latin typeface="Times New Roman" panose="02020603050405020304" pitchFamily="18" charset="0"/>
              </a:rPr>
            </a:fld>
            <a:endParaRPr lang="en-US" altLang="zh-CN">
              <a:solidFill>
                <a:srgbClr val="FFFFFF"/>
              </a:solidFill>
              <a:latin typeface="Times New Roman" panose="02020603050405020304" pitchFamily="18" charset="0"/>
            </a:endParaRPr>
          </a:p>
        </p:txBody>
      </p:sp>
      <p:sp>
        <p:nvSpPr>
          <p:cNvPr id="2060" name="Rectangle 12"/>
          <p:cNvSpPr>
            <a:spLocks noGrp="1" noChangeArrowheads="1"/>
          </p:cNvSpPr>
          <p:nvPr>
            <p:ph type="body" idx="1"/>
          </p:nvPr>
        </p:nvSpPr>
        <p:spPr bwMode="auto">
          <a:xfrm>
            <a:off x="685800" y="1641475"/>
            <a:ext cx="77724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spd="med">
    <p:zoom dir="in"/>
  </p:transition>
  <p:txStyles>
    <p:titleStyle>
      <a:lvl1pPr algn="ctr" rtl="0" fontAlgn="base">
        <a:spcBef>
          <a:spcPct val="0"/>
        </a:spcBef>
        <a:spcAft>
          <a:spcPct val="0"/>
        </a:spcAft>
        <a:defRPr kumimoji="1"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lr>
          <a:schemeClr val="tx2"/>
        </a:buClr>
        <a:buSzPct val="75000"/>
        <a:buFont typeface="Wingdings" panose="05000000000000000000"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kumimoji="1"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tx1"/>
        </a:buClr>
        <a:buChar char="»"/>
        <a:defRPr kumimoji="1"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Clr>
          <a:schemeClr val="tx2"/>
        </a:buClr>
        <a:buSzPct val="75000"/>
        <a:buFont typeface="Wingdings" panose="05000000000000000000" pitchFamily="2" charset="2"/>
        <a:buChar char="n"/>
        <a:defRPr kumimoji="1"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tx1"/>
        </a:buClr>
        <a:buChar char="–"/>
        <a:defRPr kumimoji="1"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1"/>
        </a:buClr>
        <a:buChar char="–"/>
        <a:defRPr kumimoji="1"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Char char="–"/>
        <a:defRPr kumimoji="1"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Char char="–"/>
        <a:defRPr kumimoji="1"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Char char="–"/>
        <a:defRPr kumimoji="1"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6" name="Rectangle 8"/>
          <p:cNvSpPr>
            <a:spLocks noGrp="1" noChangeArrowheads="1"/>
          </p:cNvSpPr>
          <p:nvPr>
            <p:ph type="body" idx="1"/>
          </p:nvPr>
        </p:nvSpPr>
        <p:spPr bwMode="auto">
          <a:xfrm>
            <a:off x="457200" y="1600200"/>
            <a:ext cx="8229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p:txBody>
      </p:sp>
      <p:pic>
        <p:nvPicPr>
          <p:cNvPr id="12301" name="Picture 13" descr="AuditSlideBrown"/>
          <p:cNvPicPr>
            <a:picLocks noChangeAspect="1" noChangeArrowheads="1"/>
          </p:cNvPicPr>
          <p:nvPr userDrawn="1"/>
        </p:nvPicPr>
        <p:blipFill>
          <a:blip r:embed="rId12">
            <a:extLst>
              <a:ext uri="{28A0092B-C50C-407E-A947-70E740481C1C}">
                <a14:useLocalDpi xmlns:a14="http://schemas.microsoft.com/office/drawing/2010/main" val="0"/>
              </a:ext>
            </a:extLst>
          </a:blip>
          <a:srcRect r="67999"/>
          <a:stretch>
            <a:fillRect/>
          </a:stretch>
        </p:blipFill>
        <p:spPr bwMode="auto">
          <a:xfrm>
            <a:off x="6629400" y="152400"/>
            <a:ext cx="2438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12300" name="Rectangle 12"/>
          <p:cNvSpPr>
            <a:spLocks noGrp="1" noChangeArrowheads="1"/>
          </p:cNvSpPr>
          <p:nvPr>
            <p:ph type="title"/>
          </p:nvPr>
        </p:nvSpPr>
        <p:spPr bwMode="auto">
          <a:xfrm>
            <a:off x="381000" y="1651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zh-CN"/>
              <a:t>Click to edit Master title style</a:t>
            </a:r>
            <a:endParaRPr lang="en-US" altLang="zh-CN"/>
          </a:p>
        </p:txBody>
      </p:sp>
      <p:sp>
        <p:nvSpPr>
          <p:cNvPr id="12302" name="Text Box 14"/>
          <p:cNvSpPr txBox="1">
            <a:spLocks noChangeArrowheads="1"/>
          </p:cNvSpPr>
          <p:nvPr userDrawn="1"/>
        </p:nvSpPr>
        <p:spPr bwMode="auto">
          <a:xfrm>
            <a:off x="5819775" y="6553200"/>
            <a:ext cx="27908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800" i="1">
                <a:solidFill>
                  <a:srgbClr val="000000"/>
                </a:solidFill>
                <a:latin typeface="Times New Roman" panose="02020603050405020304" pitchFamily="18" charset="0"/>
              </a:rPr>
              <a:t>Audit  and Assurance  KAN-Jinghua.</a:t>
            </a:r>
            <a:r>
              <a:rPr lang="en-US" altLang="zh-CN" sz="800">
                <a:solidFill>
                  <a:srgbClr val="000000"/>
                </a:solidFill>
                <a:latin typeface="Times New Roman" panose="02020603050405020304" pitchFamily="18" charset="0"/>
              </a:rPr>
              <a:t> </a:t>
            </a:r>
            <a:endParaRPr lang="en-US" altLang="zh-CN" sz="800">
              <a:solidFill>
                <a:srgbClr val="000000"/>
              </a:solidFill>
              <a:latin typeface="Times New Roman" panose="02020603050405020304" pitchFamily="18" charset="0"/>
            </a:endParaRPr>
          </a:p>
        </p:txBody>
      </p:sp>
      <p:sp>
        <p:nvSpPr>
          <p:cNvPr id="12303" name="Text Box 15"/>
          <p:cNvSpPr txBox="1">
            <a:spLocks noChangeArrowheads="1"/>
          </p:cNvSpPr>
          <p:nvPr userDrawn="1"/>
        </p:nvSpPr>
        <p:spPr bwMode="auto">
          <a:xfrm>
            <a:off x="152400" y="6630988"/>
            <a:ext cx="3873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zh-CN" sz="800" i="1">
                <a:solidFill>
                  <a:srgbClr val="000000"/>
                </a:solidFill>
                <a:latin typeface="Times" pitchFamily="18" charset="0"/>
              </a:rPr>
              <a:t>2007</a:t>
            </a:r>
            <a:endParaRPr lang="en-US" altLang="zh-CN" sz="800" i="1">
              <a:solidFill>
                <a:srgbClr val="000000"/>
              </a:solidFill>
              <a:latin typeface="Times" pitchFamily="18" charset="0"/>
            </a:endParaRPr>
          </a:p>
        </p:txBody>
      </p:sp>
      <p:sp>
        <p:nvSpPr>
          <p:cNvPr id="12304" name="Text Box 16"/>
          <p:cNvSpPr txBox="1">
            <a:spLocks noChangeArrowheads="1"/>
          </p:cNvSpPr>
          <p:nvPr userDrawn="1"/>
        </p:nvSpPr>
        <p:spPr bwMode="auto">
          <a:xfrm>
            <a:off x="8586788" y="-57150"/>
            <a:ext cx="614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zh-CN" sz="1600">
                <a:solidFill>
                  <a:srgbClr val="000000"/>
                </a:solidFill>
                <a:latin typeface="Arial" panose="020B0604020202020204" pitchFamily="34" charset="0"/>
              </a:rPr>
              <a:t>4-</a:t>
            </a:r>
            <a:fld id="{33E0D48E-1D08-4DA8-AFA3-735CACB001CA}" type="slidenum">
              <a:rPr lang="en-US" altLang="zh-CN" sz="1600" smtClean="0">
                <a:solidFill>
                  <a:srgbClr val="000000"/>
                </a:solidFill>
                <a:latin typeface="Arial" panose="020B0604020202020204" pitchFamily="34" charset="0"/>
              </a:rPr>
            </a:fld>
            <a:endParaRPr lang="en-US" altLang="zh-CN" sz="1600">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fontAlgn="base">
        <a:spcBef>
          <a:spcPct val="0"/>
        </a:spcBef>
        <a:spcAft>
          <a:spcPct val="0"/>
        </a:spcAft>
        <a:defRPr sz="3800" b="1">
          <a:solidFill>
            <a:schemeClr val="tx2"/>
          </a:solidFill>
          <a:latin typeface="+mj-lt"/>
          <a:ea typeface="+mj-ea"/>
          <a:cs typeface="+mj-cs"/>
        </a:defRPr>
      </a:lvl1pPr>
      <a:lvl2pPr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2pPr>
      <a:lvl3pPr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3pPr>
      <a:lvl4pPr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4pPr>
      <a:lvl5pPr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5pPr>
      <a:lvl6pPr marL="457200"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6pPr>
      <a:lvl7pPr marL="914400"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7pPr>
      <a:lvl8pPr marL="1371600"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8pPr>
      <a:lvl9pPr marL="1828800" algn="l" rtl="0" fontAlgn="base">
        <a:spcBef>
          <a:spcPct val="0"/>
        </a:spcBef>
        <a:spcAft>
          <a:spcPct val="0"/>
        </a:spcAft>
        <a:defRPr sz="3800" b="1">
          <a:solidFill>
            <a:schemeClr val="tx2"/>
          </a:solidFill>
          <a:latin typeface="宋体" panose="02010600030101010101" pitchFamily="2" charset="-122"/>
          <a:ea typeface="宋体" panose="02010600030101010101" pitchFamily="2" charset="-122"/>
        </a:defRPr>
      </a:lvl9pPr>
    </p:titleStyle>
    <p:bodyStyle>
      <a:lvl1pPr marL="342900" indent="-342900" algn="l" rtl="0" fontAlgn="base">
        <a:spcBef>
          <a:spcPct val="20000"/>
        </a:spcBef>
        <a:spcAft>
          <a:spcPct val="0"/>
        </a:spcAft>
        <a:buClr>
          <a:srgbClr val="CC6600"/>
        </a:buClr>
        <a:buFont typeface="Wingdings" panose="05000000000000000000" pitchFamily="2" charset="2"/>
        <a:buChar char="l"/>
        <a:defRPr sz="2800" b="1">
          <a:solidFill>
            <a:schemeClr val="tx1"/>
          </a:solidFill>
          <a:latin typeface="+mn-lt"/>
          <a:ea typeface="+mn-ea"/>
          <a:cs typeface="+mn-cs"/>
        </a:defRPr>
      </a:lvl1pPr>
      <a:lvl2pPr marL="742950" indent="-285750" algn="l" rtl="0" fontAlgn="base">
        <a:spcBef>
          <a:spcPct val="20000"/>
        </a:spcBef>
        <a:spcAft>
          <a:spcPct val="0"/>
        </a:spcAft>
        <a:buClr>
          <a:srgbClr val="CC6600"/>
        </a:buClr>
        <a:buFont typeface="Wingdings" panose="05000000000000000000" pitchFamily="2" charset="2"/>
        <a:buChar char="¡"/>
        <a:defRPr sz="2600" b="1">
          <a:solidFill>
            <a:schemeClr val="tx1"/>
          </a:solidFill>
          <a:latin typeface="+mn-lt"/>
          <a:ea typeface="+mn-ea"/>
        </a:defRPr>
      </a:lvl2pPr>
      <a:lvl3pPr marL="1143000" indent="-228600" algn="l" rtl="0" fontAlgn="base">
        <a:spcBef>
          <a:spcPct val="20000"/>
        </a:spcBef>
        <a:spcAft>
          <a:spcPct val="0"/>
        </a:spcAft>
        <a:buClr>
          <a:schemeClr val="accent1"/>
        </a:buClr>
        <a:buFont typeface="Wingdings" panose="05000000000000000000" pitchFamily="2" charset="2"/>
        <a:defRPr sz="2200" b="1">
          <a:solidFill>
            <a:schemeClr val="tx1"/>
          </a:solidFill>
          <a:latin typeface="+mn-lt"/>
          <a:ea typeface="+mn-ea"/>
        </a:defRPr>
      </a:lvl3pPr>
      <a:lvl4pPr marL="1600200" indent="-228600" algn="l" rtl="0" fontAlgn="base">
        <a:spcBef>
          <a:spcPct val="20000"/>
        </a:spcBef>
        <a:spcAft>
          <a:spcPct val="0"/>
        </a:spcAft>
        <a:buClr>
          <a:schemeClr val="accent1"/>
        </a:buClr>
        <a:buChar char="•"/>
        <a:defRPr sz="2000">
          <a:solidFill>
            <a:schemeClr val="tx1"/>
          </a:solidFill>
          <a:latin typeface="Arial" panose="020B0604020202020204" pitchFamily="34" charset="0"/>
          <a:ea typeface="+mn-ea"/>
        </a:defRPr>
      </a:lvl4pPr>
      <a:lvl5pPr marL="20574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9.jpeg"/><Relationship Id="rId4" Type="http://schemas.microsoft.com/office/2007/relationships/hdphoto" Target="../media/image8.wdp"/><Relationship Id="rId3" Type="http://schemas.openxmlformats.org/officeDocument/2006/relationships/image" Target="../media/image7.jpeg"/><Relationship Id="rId2" Type="http://schemas.microsoft.com/office/2007/relationships/hdphoto" Target="../media/image6.wdp"/><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6.xml"/><Relationship Id="rId2" Type="http://schemas.openxmlformats.org/officeDocument/2006/relationships/image" Target="../media/image18.wmf"/><Relationship Id="rId1" Type="http://schemas.openxmlformats.org/officeDocument/2006/relationships/oleObject" Target="../embeddings/oleObject1.bin"/></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image" Target="../media/image10.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audio" Target="../media/audio1.wav"/></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jpeg"/><Relationship Id="rId4" Type="http://schemas.microsoft.com/office/2007/relationships/hdphoto" Target="../media/image8.wdp"/><Relationship Id="rId3" Type="http://schemas.openxmlformats.org/officeDocument/2006/relationships/image" Target="../media/image7.jpeg"/><Relationship Id="rId2" Type="http://schemas.microsoft.com/office/2007/relationships/hdphoto" Target="../media/image6.wdp"/><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1\l\APPLIC~1\360se6\USERDA~1\Temp\94.jpg"/>
          <p:cNvPicPr>
            <a:picLocks noChangeAspect="1" noChangeArrowheads="1"/>
          </p:cNvPicPr>
          <p:nvPr/>
        </p:nvPicPr>
        <p:blipFill>
          <a:blip r:embed="rId1" cstate="print">
            <a:extLst>
              <a:ext uri="{BEBA8EAE-BF5A-486C-A8C5-ECC9F3942E4B}">
                <a14:imgProps xmlns:a14="http://schemas.microsoft.com/office/drawing/2010/main">
                  <a14:imgLayer r:embed="rId2">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015104" y="3627620"/>
            <a:ext cx="859530" cy="644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5" name="Rectangle 2"/>
          <p:cNvSpPr>
            <a:spLocks noGrp="1" noChangeArrowheads="1"/>
          </p:cNvSpPr>
          <p:nvPr>
            <p:ph type="ctrTitle"/>
          </p:nvPr>
        </p:nvSpPr>
        <p:spPr>
          <a:xfrm>
            <a:off x="-8792" y="1676400"/>
            <a:ext cx="9152792" cy="2057400"/>
          </a:xfrm>
        </p:spPr>
        <p:txBody>
          <a:bodyPr/>
          <a:lstStyle/>
          <a:p>
            <a:r>
              <a:rPr lang="zh-CN" altLang="en-US" dirty="0"/>
              <a:t>第三章  </a:t>
            </a:r>
            <a:br>
              <a:rPr lang="en-US" altLang="zh-CN" dirty="0"/>
            </a:br>
            <a:r>
              <a:rPr lang="zh-CN" altLang="zh-CN" dirty="0"/>
              <a:t>职业道德</a:t>
            </a:r>
            <a:r>
              <a:rPr lang="zh-CN" altLang="en-US" dirty="0"/>
              <a:t>和法律责任</a:t>
            </a:r>
            <a:endParaRPr lang="en-US" altLang="zh-CN" dirty="0"/>
          </a:p>
        </p:txBody>
      </p:sp>
      <p:pic>
        <p:nvPicPr>
          <p:cNvPr id="13" name="Picture 2" descr="C:\Documents and Settings\l\桌面\14053026569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8792" y="1981200"/>
            <a:ext cx="787529" cy="488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642"/>
          <a:stretch>
            <a:fillRect/>
          </a:stretch>
        </p:blipFill>
        <p:spPr bwMode="auto">
          <a:xfrm>
            <a:off x="0" y="4572000"/>
            <a:ext cx="766679" cy="651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zh-CN" dirty="0"/>
              <a:t>二、独立性</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524000"/>
            <a:ext cx="82296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zh-CN" altLang="zh-CN" sz="2000" b="1" dirty="0"/>
              <a:t>【例题·单选题】</a:t>
            </a:r>
            <a:r>
              <a:rPr lang="zh-CN" altLang="zh-CN" sz="2000" dirty="0"/>
              <a:t>下列有关职业道德基本原则的表述中，不正确的是（</a:t>
            </a:r>
            <a:r>
              <a:rPr lang="en-US" altLang="zh-CN" sz="2000" dirty="0"/>
              <a:t>  </a:t>
            </a:r>
            <a:r>
              <a:rPr lang="zh-CN" altLang="zh-CN" sz="2000" dirty="0"/>
              <a:t>）。</a:t>
            </a:r>
            <a:endParaRPr lang="zh-CN" altLang="zh-CN" sz="2000" dirty="0"/>
          </a:p>
          <a:p>
            <a:r>
              <a:rPr lang="en-US" altLang="zh-CN" sz="2000" dirty="0"/>
              <a:t>A</a:t>
            </a:r>
            <a:r>
              <a:rPr lang="zh-CN" altLang="zh-CN" sz="2000" dirty="0"/>
              <a:t>．无论是执业会员还是非执业会员均应遵循诚信原则的要求</a:t>
            </a:r>
            <a:endParaRPr lang="zh-CN" altLang="zh-CN" sz="2000" dirty="0"/>
          </a:p>
          <a:p>
            <a:r>
              <a:rPr lang="en-US" altLang="zh-CN" sz="2000" dirty="0"/>
              <a:t>B</a:t>
            </a:r>
            <a:r>
              <a:rPr lang="zh-CN" altLang="zh-CN" sz="2000" dirty="0"/>
              <a:t>．注册会计师只要执行业务就必需遵守独立性的要求</a:t>
            </a:r>
            <a:endParaRPr lang="zh-CN" altLang="zh-CN" sz="2000" dirty="0"/>
          </a:p>
          <a:p>
            <a:r>
              <a:rPr lang="en-US" altLang="zh-CN" sz="2000" dirty="0"/>
              <a:t>C</a:t>
            </a:r>
            <a:r>
              <a:rPr lang="zh-CN" altLang="zh-CN" sz="2000" dirty="0"/>
              <a:t>．客观公正原则要求会员不应因偏见、利益冲突以及他人的不当影响而损害职业判断；独立于鉴证客户是遵循客观公正原则的内在要求</a:t>
            </a:r>
            <a:endParaRPr lang="zh-CN" altLang="zh-CN" sz="2000" dirty="0"/>
          </a:p>
          <a:p>
            <a:r>
              <a:rPr lang="en-US" altLang="zh-CN" sz="2000" dirty="0"/>
              <a:t>D</a:t>
            </a:r>
            <a:r>
              <a:rPr lang="zh-CN" altLang="zh-CN" sz="2000" dirty="0"/>
              <a:t>．在推荐自身和工作时，注册会计师不应对其能够提供的服务、拥有的资质及积累的经验进行夸大宣传</a:t>
            </a:r>
            <a:endParaRPr lang="zh-CN" altLang="zh-CN" sz="2000" dirty="0"/>
          </a:p>
          <a:p>
            <a:r>
              <a:rPr lang="zh-CN" altLang="zh-CN" sz="2000" b="1" dirty="0">
                <a:solidFill>
                  <a:schemeClr val="tx2">
                    <a:lumMod val="60000"/>
                    <a:lumOff val="40000"/>
                  </a:schemeClr>
                </a:solidFill>
              </a:rPr>
              <a:t>【解析】</a:t>
            </a:r>
            <a:r>
              <a:rPr lang="zh-CN" altLang="zh-CN" sz="2000" dirty="0">
                <a:solidFill>
                  <a:schemeClr val="tx2">
                    <a:lumMod val="60000"/>
                    <a:lumOff val="40000"/>
                  </a:schemeClr>
                </a:solidFill>
              </a:rPr>
              <a:t>注册会计师在执行鉴证业务时必需遵守独立性的要求，而非所有业务，所以选项</a:t>
            </a:r>
            <a:r>
              <a:rPr lang="en-US" altLang="zh-CN" sz="2000" dirty="0">
                <a:solidFill>
                  <a:schemeClr val="tx2">
                    <a:lumMod val="60000"/>
                    <a:lumOff val="40000"/>
                  </a:schemeClr>
                </a:solidFill>
              </a:rPr>
              <a:t>B</a:t>
            </a:r>
            <a:r>
              <a:rPr lang="zh-CN" altLang="zh-CN" sz="2000" dirty="0">
                <a:solidFill>
                  <a:schemeClr val="tx2">
                    <a:lumMod val="60000"/>
                    <a:lumOff val="40000"/>
                  </a:schemeClr>
                </a:solidFill>
              </a:rPr>
              <a:t>不正确。</a:t>
            </a:r>
            <a:endParaRPr lang="zh-CN" altLang="zh-CN" sz="2000" dirty="0">
              <a:solidFill>
                <a:schemeClr val="tx2">
                  <a:lumMod val="60000"/>
                  <a:lumOff val="40000"/>
                </a:schemeClr>
              </a:solidFill>
            </a:endParaRPr>
          </a:p>
          <a:p>
            <a:r>
              <a:rPr lang="zh-CN" altLang="zh-CN" sz="2000" b="1" dirty="0">
                <a:solidFill>
                  <a:schemeClr val="tx2">
                    <a:lumMod val="60000"/>
                    <a:lumOff val="40000"/>
                  </a:schemeClr>
                </a:solidFill>
              </a:rPr>
              <a:t>【答案】</a:t>
            </a:r>
            <a:r>
              <a:rPr lang="en-US" altLang="zh-CN" sz="2000" dirty="0">
                <a:solidFill>
                  <a:schemeClr val="tx2">
                    <a:lumMod val="60000"/>
                    <a:lumOff val="40000"/>
                  </a:schemeClr>
                </a:solidFill>
              </a:rPr>
              <a:t>B</a:t>
            </a:r>
            <a:endParaRPr lang="zh-CN" altLang="zh-CN" sz="20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anim calcmode="lin" valueType="num">
                                      <p:cBhvr additive="base">
                                        <p:cTn id="1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三、客观和公正</a:t>
            </a:r>
            <a:endParaRPr lang="zh-CN" altLang="en-US" dirty="0"/>
          </a:p>
        </p:txBody>
      </p:sp>
      <p:sp>
        <p:nvSpPr>
          <p:cNvPr id="5" name="Rectangle 1"/>
          <p:cNvSpPr>
            <a:spLocks noChangeArrowheads="1"/>
          </p:cNvSpPr>
          <p:nvPr/>
        </p:nvSpPr>
        <p:spPr bwMode="auto">
          <a:xfrm>
            <a:off x="571500" y="1389965"/>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69875">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817720" y="1620797"/>
            <a:ext cx="7640479" cy="369332"/>
          </a:xfrm>
          <a:prstGeom prst="rect">
            <a:avLst/>
          </a:prstGeom>
        </p:spPr>
        <p:txBody>
          <a:bodyPr wrap="square">
            <a:spAutoFit/>
          </a:bodyPr>
          <a:lstStyle/>
          <a:p>
            <a:r>
              <a:rPr lang="en-US" altLang="zh-CN" dirty="0"/>
              <a:t> </a:t>
            </a:r>
            <a:endParaRPr lang="zh-CN" altLang="zh-CN" dirty="0"/>
          </a:p>
        </p:txBody>
      </p:sp>
      <p:sp>
        <p:nvSpPr>
          <p:cNvPr id="8" name="矩形 7"/>
          <p:cNvSpPr/>
          <p:nvPr/>
        </p:nvSpPr>
        <p:spPr>
          <a:xfrm>
            <a:off x="855820" y="3200400"/>
            <a:ext cx="7449979" cy="369332"/>
          </a:xfrm>
          <a:prstGeom prst="rect">
            <a:avLst/>
          </a:prstGeom>
        </p:spPr>
        <p:txBody>
          <a:bodyPr wrap="square">
            <a:spAutoFit/>
          </a:bodyPr>
          <a:lstStyle/>
          <a:p>
            <a:r>
              <a:rPr lang="en-US" altLang="zh-CN" dirty="0"/>
              <a:t> </a:t>
            </a:r>
            <a:endParaRPr lang="zh-CN" altLang="zh-CN" dirty="0"/>
          </a:p>
        </p:txBody>
      </p:sp>
      <p:sp>
        <p:nvSpPr>
          <p:cNvPr id="9" name="矩形 8"/>
          <p:cNvSpPr/>
          <p:nvPr/>
        </p:nvSpPr>
        <p:spPr>
          <a:xfrm>
            <a:off x="959881" y="1524000"/>
            <a:ext cx="7241856" cy="4093428"/>
          </a:xfrm>
          <a:prstGeom prst="rect">
            <a:avLst/>
          </a:prstGeom>
        </p:spPr>
        <p:txBody>
          <a:bodyPr wrap="square">
            <a:spAutoFit/>
          </a:bodyPr>
          <a:lstStyle/>
          <a:p>
            <a:r>
              <a:rPr lang="en-US" altLang="zh-CN" sz="2000" dirty="0">
                <a:latin typeface="+mj-ea"/>
                <a:ea typeface="+mj-ea"/>
              </a:rPr>
              <a:t>     </a:t>
            </a:r>
            <a:r>
              <a:rPr lang="zh-CN" altLang="zh-CN" sz="2000" dirty="0">
                <a:latin typeface="+mj-ea"/>
                <a:ea typeface="+mj-ea"/>
              </a:rPr>
              <a:t>客观和公正要求会员不应因偏见、利益冲突以及他人的不当影响而损害职业判断。应充分考虑的因素：</a:t>
            </a:r>
            <a:endParaRPr lang="zh-CN" altLang="zh-CN" sz="2000" dirty="0">
              <a:latin typeface="+mj-ea"/>
              <a:ea typeface="+mj-ea"/>
            </a:endParaRPr>
          </a:p>
          <a:p>
            <a:r>
              <a:rPr lang="en-US" altLang="zh-CN" sz="2000" dirty="0">
                <a:latin typeface="+mj-ea"/>
                <a:ea typeface="+mj-ea"/>
              </a:rPr>
              <a:t>    </a:t>
            </a:r>
            <a:r>
              <a:rPr lang="zh-CN" altLang="zh-CN" sz="2000" dirty="0">
                <a:latin typeface="+mj-ea"/>
                <a:ea typeface="+mj-ea"/>
              </a:rPr>
              <a:t>（</a:t>
            </a:r>
            <a:r>
              <a:rPr lang="en-US" altLang="zh-CN" sz="2000" dirty="0">
                <a:latin typeface="+mj-ea"/>
                <a:ea typeface="+mj-ea"/>
              </a:rPr>
              <a:t>1</a:t>
            </a:r>
            <a:r>
              <a:rPr lang="zh-CN" altLang="zh-CN" sz="2000" dirty="0">
                <a:latin typeface="+mj-ea"/>
                <a:ea typeface="+mj-ea"/>
              </a:rPr>
              <a:t>）会员可能被施加压力，这些压力可能损害其客观性；</a:t>
            </a:r>
            <a:endParaRPr lang="zh-CN" altLang="zh-CN" sz="2000" dirty="0">
              <a:latin typeface="+mj-ea"/>
              <a:ea typeface="+mj-ea"/>
            </a:endParaRPr>
          </a:p>
          <a:p>
            <a:r>
              <a:rPr lang="en-US" altLang="zh-CN" sz="2000" dirty="0">
                <a:latin typeface="+mj-ea"/>
                <a:ea typeface="+mj-ea"/>
              </a:rPr>
              <a:t>    </a:t>
            </a:r>
            <a:r>
              <a:rPr lang="zh-CN" altLang="zh-CN" sz="2000" dirty="0">
                <a:latin typeface="+mj-ea"/>
                <a:ea typeface="+mj-ea"/>
              </a:rPr>
              <a:t>（</a:t>
            </a:r>
            <a:r>
              <a:rPr lang="en-US" altLang="zh-CN" sz="2000" dirty="0">
                <a:latin typeface="+mj-ea"/>
                <a:ea typeface="+mj-ea"/>
              </a:rPr>
              <a:t>2</a:t>
            </a:r>
            <a:r>
              <a:rPr lang="zh-CN" altLang="zh-CN" sz="2000" dirty="0">
                <a:latin typeface="+mj-ea"/>
                <a:ea typeface="+mj-ea"/>
              </a:rPr>
              <a:t>）在制定准则以识别实质上或形式上可能影响会员客观性的关系时，应体现合理性；</a:t>
            </a:r>
            <a:endParaRPr lang="zh-CN" altLang="zh-CN" sz="2000" dirty="0">
              <a:latin typeface="+mj-ea"/>
              <a:ea typeface="+mj-ea"/>
            </a:endParaRPr>
          </a:p>
          <a:p>
            <a:r>
              <a:rPr lang="en-US" altLang="zh-CN" sz="2000" dirty="0">
                <a:latin typeface="+mj-ea"/>
                <a:ea typeface="+mj-ea"/>
              </a:rPr>
              <a:t>    </a:t>
            </a:r>
            <a:r>
              <a:rPr lang="zh-CN" altLang="zh-CN" sz="2000" dirty="0">
                <a:latin typeface="+mj-ea"/>
                <a:ea typeface="+mj-ea"/>
              </a:rPr>
              <a:t>（</a:t>
            </a:r>
            <a:r>
              <a:rPr lang="en-US" altLang="zh-CN" sz="2000" dirty="0">
                <a:latin typeface="+mj-ea"/>
                <a:ea typeface="+mj-ea"/>
              </a:rPr>
              <a:t>3</a:t>
            </a:r>
            <a:r>
              <a:rPr lang="zh-CN" altLang="zh-CN" sz="2000" dirty="0">
                <a:latin typeface="+mj-ea"/>
                <a:ea typeface="+mj-ea"/>
              </a:rPr>
              <a:t>）应避免那些导致偏见或受到他人影响，从而损害客观性的关系；</a:t>
            </a:r>
            <a:endParaRPr lang="zh-CN" altLang="zh-CN" sz="2000" dirty="0">
              <a:latin typeface="+mj-ea"/>
              <a:ea typeface="+mj-ea"/>
            </a:endParaRPr>
          </a:p>
          <a:p>
            <a:r>
              <a:rPr lang="en-US" altLang="zh-CN" sz="2000" dirty="0">
                <a:latin typeface="+mj-ea"/>
                <a:ea typeface="+mj-ea"/>
              </a:rPr>
              <a:t>    </a:t>
            </a:r>
            <a:r>
              <a:rPr lang="zh-CN" altLang="zh-CN" sz="2000" dirty="0">
                <a:latin typeface="+mj-ea"/>
                <a:ea typeface="+mj-ea"/>
              </a:rPr>
              <a:t>（</a:t>
            </a:r>
            <a:r>
              <a:rPr lang="en-US" altLang="zh-CN" sz="2000" dirty="0">
                <a:latin typeface="+mj-ea"/>
                <a:ea typeface="+mj-ea"/>
              </a:rPr>
              <a:t>4</a:t>
            </a:r>
            <a:r>
              <a:rPr lang="zh-CN" altLang="zh-CN" sz="2000" dirty="0">
                <a:latin typeface="+mj-ea"/>
                <a:ea typeface="+mj-ea"/>
              </a:rPr>
              <a:t>）会员有义务确保参与专业服务的人员遵守客观性原则；</a:t>
            </a:r>
            <a:endParaRPr lang="zh-CN" altLang="zh-CN" sz="2000" dirty="0">
              <a:latin typeface="+mj-ea"/>
              <a:ea typeface="+mj-ea"/>
            </a:endParaRPr>
          </a:p>
          <a:p>
            <a:r>
              <a:rPr lang="en-US" altLang="zh-CN" sz="2000" dirty="0">
                <a:latin typeface="+mj-ea"/>
                <a:ea typeface="+mj-ea"/>
              </a:rPr>
              <a:t>    </a:t>
            </a:r>
            <a:r>
              <a:rPr lang="zh-CN" altLang="zh-CN" sz="2000" dirty="0">
                <a:latin typeface="+mj-ea"/>
                <a:ea typeface="+mj-ea"/>
              </a:rPr>
              <a:t>（</a:t>
            </a:r>
            <a:r>
              <a:rPr lang="en-US" altLang="zh-CN" sz="2000" dirty="0">
                <a:latin typeface="+mj-ea"/>
                <a:ea typeface="+mj-ea"/>
              </a:rPr>
              <a:t>5</a:t>
            </a:r>
            <a:r>
              <a:rPr lang="zh-CN" altLang="zh-CN" sz="2000" dirty="0">
                <a:latin typeface="+mj-ea"/>
                <a:ea typeface="+mj-ea"/>
              </a:rPr>
              <a:t>）会员既不得接受，也不得提供可被合理认为对其职业判断或对其业务交往对象产生重大不当影响的礼品或款待，尽量避免使自己专业声誉受损的情况发生。</a:t>
            </a:r>
            <a:endParaRPr lang="en-US" altLang="zh-CN" sz="2000" dirty="0">
              <a:latin typeface="+mj-ea"/>
              <a:ea typeface="+mj-ea"/>
            </a:endParaRPr>
          </a:p>
          <a:p>
            <a:r>
              <a:rPr lang="zh-CN" altLang="en-US" sz="2000" dirty="0">
                <a:solidFill>
                  <a:srgbClr val="FF0000"/>
                </a:solidFill>
                <a:latin typeface="+mj-ea"/>
                <a:ea typeface="+mj-ea"/>
              </a:rPr>
              <a:t>客观和公正原则适用于注册会计师的所有业务，包括鉴证业务和非鉴证业务。</a:t>
            </a:r>
            <a:endParaRPr lang="zh-CN" altLang="zh-CN" sz="2000" dirty="0">
              <a:solidFill>
                <a:srgbClr val="FF0000"/>
              </a:solidFill>
              <a:latin typeface="+mj-ea"/>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四、专业胜任能力和应有的关注</a:t>
            </a:r>
            <a:endParaRPr lang="zh-CN" altLang="en-US" dirty="0"/>
          </a:p>
        </p:txBody>
      </p:sp>
      <p:sp>
        <p:nvSpPr>
          <p:cNvPr id="3" name="内容占位符 2"/>
          <p:cNvSpPr>
            <a:spLocks noGrp="1"/>
          </p:cNvSpPr>
          <p:nvPr>
            <p:ph idx="1"/>
          </p:nvPr>
        </p:nvSpPr>
        <p:spPr>
          <a:xfrm>
            <a:off x="457200" y="1600200"/>
            <a:ext cx="8382000" cy="4876800"/>
          </a:xfrm>
        </p:spPr>
        <p:txBody>
          <a:bodyPr/>
          <a:lstStyle/>
          <a:p>
            <a:pPr indent="267970" latinLnBrk="1">
              <a:spcAft>
                <a:spcPts val="0"/>
              </a:spcAft>
            </a:pPr>
            <a:r>
              <a:rPr lang="en-US" altLang="zh-CN" sz="2000" b="1" dirty="0">
                <a:solidFill>
                  <a:srgbClr val="333333"/>
                </a:solidFill>
                <a:latin typeface="宋体" panose="02010600030101010101" pitchFamily="2" charset="-122"/>
              </a:rPr>
              <a:t>1.</a:t>
            </a:r>
            <a:r>
              <a:rPr lang="zh-CN" altLang="en-US" sz="2000" b="1" dirty="0">
                <a:solidFill>
                  <a:srgbClr val="333333"/>
                </a:solidFill>
                <a:latin typeface="宋体" panose="02010600030101010101" pitchFamily="2" charset="-122"/>
              </a:rPr>
              <a:t>专业胜任能力</a:t>
            </a:r>
            <a:endParaRPr lang="zh-CN" altLang="en-US" sz="2000" b="1" dirty="0">
              <a:solidFill>
                <a:srgbClr val="333333"/>
              </a:solidFill>
              <a:latin typeface="宋体" panose="02010600030101010101" pitchFamily="2" charset="-122"/>
            </a:endParaRPr>
          </a:p>
          <a:p>
            <a:pPr indent="266700" latinLnBrk="1">
              <a:spcAft>
                <a:spcPts val="0"/>
              </a:spcAft>
            </a:pPr>
            <a:r>
              <a:rPr lang="zh-CN" altLang="en-US" sz="2000" dirty="0">
                <a:solidFill>
                  <a:srgbClr val="333333"/>
                </a:solidFill>
                <a:latin typeface="宋体" panose="02010600030101010101" pitchFamily="2" charset="-122"/>
              </a:rPr>
              <a:t>通过教育、培训和执业实践</a:t>
            </a:r>
            <a:r>
              <a:rPr lang="zh-CN" altLang="en-US" sz="2000" dirty="0">
                <a:solidFill>
                  <a:srgbClr val="FF0000"/>
                </a:solidFill>
                <a:latin typeface="宋体" panose="02010600030101010101" pitchFamily="2" charset="-122"/>
              </a:rPr>
              <a:t>获取</a:t>
            </a:r>
            <a:r>
              <a:rPr lang="zh-CN" altLang="en-US" sz="2000" dirty="0">
                <a:solidFill>
                  <a:srgbClr val="333333"/>
                </a:solidFill>
                <a:latin typeface="宋体" panose="02010600030101010101" pitchFamily="2" charset="-122"/>
              </a:rPr>
              <a:t>和</a:t>
            </a:r>
            <a:r>
              <a:rPr lang="zh-CN" altLang="en-US" sz="2000" dirty="0">
                <a:solidFill>
                  <a:srgbClr val="FF0000"/>
                </a:solidFill>
                <a:latin typeface="宋体" panose="02010600030101010101" pitchFamily="2" charset="-122"/>
              </a:rPr>
              <a:t>保持</a:t>
            </a:r>
            <a:r>
              <a:rPr lang="zh-CN" altLang="en-US" sz="2000" dirty="0">
                <a:solidFill>
                  <a:srgbClr val="333333"/>
                </a:solidFill>
                <a:latin typeface="宋体" panose="02010600030101010101" pitchFamily="2" charset="-122"/>
              </a:rPr>
              <a:t>专业胜任能力。</a:t>
            </a:r>
            <a:endParaRPr lang="zh-CN" altLang="en-US" sz="2000" dirty="0">
              <a:solidFill>
                <a:srgbClr val="333333"/>
              </a:solidFill>
              <a:latin typeface="Calibri" panose="020F0502020204030204"/>
            </a:endParaRPr>
          </a:p>
          <a:p>
            <a:pPr indent="266700" latinLnBrk="1">
              <a:spcAft>
                <a:spcPts val="0"/>
              </a:spcAft>
            </a:pPr>
            <a:r>
              <a:rPr lang="zh-CN" altLang="en-US" sz="2000" dirty="0">
                <a:solidFill>
                  <a:srgbClr val="333333"/>
                </a:solidFill>
                <a:latin typeface="宋体" panose="02010600030101010101" pitchFamily="2" charset="-122"/>
              </a:rPr>
              <a:t>如果在缺乏足够的知识、技能和经验的情况下提供专业服务，就构成</a:t>
            </a:r>
            <a:r>
              <a:rPr lang="zh-CN" altLang="en-US" sz="2000" dirty="0">
                <a:solidFill>
                  <a:srgbClr val="FF0000"/>
                </a:solidFill>
                <a:latin typeface="宋体" panose="02010600030101010101" pitchFamily="2" charset="-122"/>
              </a:rPr>
              <a:t>欺诈</a:t>
            </a:r>
            <a:r>
              <a:rPr lang="en-US" altLang="zh-CN" sz="2000" dirty="0">
                <a:solidFill>
                  <a:srgbClr val="7030A0"/>
                </a:solidFill>
                <a:latin typeface="宋体" panose="02010600030101010101" pitchFamily="2" charset="-122"/>
              </a:rPr>
              <a:t>[</a:t>
            </a:r>
            <a:r>
              <a:rPr lang="zh-CN" altLang="en-US" sz="2000" dirty="0">
                <a:solidFill>
                  <a:srgbClr val="7030A0"/>
                </a:solidFill>
                <a:latin typeface="宋体" panose="02010600030101010101" pitchFamily="2" charset="-122"/>
              </a:rPr>
              <a:t>涉及到民事责任与刑事责任</a:t>
            </a:r>
            <a:r>
              <a:rPr lang="en-US" altLang="zh-CN" sz="2000" dirty="0">
                <a:solidFill>
                  <a:srgbClr val="7030A0"/>
                </a:solidFill>
                <a:latin typeface="宋体" panose="02010600030101010101" pitchFamily="2" charset="-122"/>
              </a:rPr>
              <a:t>]</a:t>
            </a:r>
            <a:r>
              <a:rPr lang="zh-CN" altLang="en-US" sz="2000" dirty="0">
                <a:solidFill>
                  <a:srgbClr val="FF0000"/>
                </a:solidFill>
                <a:latin typeface="宋体" panose="02010600030101010101" pitchFamily="2" charset="-122"/>
              </a:rPr>
              <a:t>。</a:t>
            </a:r>
            <a:endParaRPr lang="zh-CN" altLang="en-US" sz="2000" dirty="0">
              <a:solidFill>
                <a:srgbClr val="333333"/>
              </a:solidFill>
              <a:latin typeface="Calibri" panose="020F0502020204030204"/>
            </a:endParaRPr>
          </a:p>
          <a:p>
            <a:pPr indent="266700" latinLnBrk="1">
              <a:spcAft>
                <a:spcPts val="0"/>
              </a:spcAft>
            </a:pPr>
            <a:r>
              <a:rPr lang="zh-CN" altLang="en-US" sz="2000" dirty="0">
                <a:solidFill>
                  <a:srgbClr val="333333"/>
                </a:solidFill>
                <a:latin typeface="宋体" panose="02010600030101010101" pitchFamily="2" charset="-122"/>
              </a:rPr>
              <a:t>注册会计师在应用专业知识和技能时，应当合理运用</a:t>
            </a:r>
            <a:r>
              <a:rPr lang="zh-CN" altLang="en-US" sz="2000" dirty="0">
                <a:solidFill>
                  <a:srgbClr val="FF0000"/>
                </a:solidFill>
                <a:latin typeface="宋体" panose="02010600030101010101" pitchFamily="2" charset="-122"/>
              </a:rPr>
              <a:t>职业判断</a:t>
            </a:r>
            <a:r>
              <a:rPr lang="zh-CN" altLang="en-US" sz="2000" dirty="0">
                <a:solidFill>
                  <a:srgbClr val="333333"/>
                </a:solidFill>
                <a:latin typeface="宋体" panose="02010600030101010101" pitchFamily="2" charset="-122"/>
              </a:rPr>
              <a:t>。</a:t>
            </a:r>
            <a:endParaRPr lang="zh-CN" altLang="en-US" sz="2000" dirty="0">
              <a:solidFill>
                <a:srgbClr val="333333"/>
              </a:solidFill>
              <a:latin typeface="Calibri" panose="020F0502020204030204"/>
            </a:endParaRPr>
          </a:p>
          <a:p>
            <a:pPr indent="267970" latinLnBrk="1">
              <a:spcAft>
                <a:spcPts val="0"/>
              </a:spcAft>
            </a:pPr>
            <a:r>
              <a:rPr lang="en-US" altLang="zh-CN" sz="2000" b="1" dirty="0">
                <a:solidFill>
                  <a:srgbClr val="333333"/>
                </a:solidFill>
                <a:latin typeface="宋体" panose="02010600030101010101" pitchFamily="2" charset="-122"/>
              </a:rPr>
              <a:t>2.</a:t>
            </a:r>
            <a:r>
              <a:rPr lang="zh-CN" altLang="en-US" sz="2000" b="1" dirty="0">
                <a:solidFill>
                  <a:srgbClr val="333333"/>
                </a:solidFill>
                <a:latin typeface="宋体" panose="02010600030101010101" pitchFamily="2" charset="-122"/>
              </a:rPr>
              <a:t>应有的关注</a:t>
            </a:r>
            <a:endParaRPr lang="zh-CN" altLang="en-US" sz="2000" dirty="0">
              <a:solidFill>
                <a:srgbClr val="333333"/>
              </a:solidFill>
              <a:latin typeface="Calibri" panose="020F0502020204030204"/>
            </a:endParaRPr>
          </a:p>
          <a:p>
            <a:pPr indent="266700" latinLnBrk="1">
              <a:spcAft>
                <a:spcPts val="0"/>
              </a:spcAft>
            </a:pPr>
            <a:r>
              <a:rPr lang="zh-CN" altLang="en-US" sz="2000" dirty="0">
                <a:solidFill>
                  <a:srgbClr val="FF0000"/>
                </a:solidFill>
                <a:latin typeface="宋体" panose="02010600030101010101" pitchFamily="2" charset="-122"/>
              </a:rPr>
              <a:t>严以律己：</a:t>
            </a:r>
            <a:r>
              <a:rPr lang="zh-CN" altLang="en-US" sz="2000" dirty="0">
                <a:solidFill>
                  <a:srgbClr val="333333"/>
                </a:solidFill>
                <a:latin typeface="宋体" panose="02010600030101010101" pitchFamily="2" charset="-122"/>
              </a:rPr>
              <a:t>勤勉尽责，认真、全面、及时地完成工作任务。保持职业怀疑态度。</a:t>
            </a:r>
            <a:endParaRPr lang="zh-CN" altLang="en-US" sz="2000" dirty="0">
              <a:solidFill>
                <a:srgbClr val="333333"/>
              </a:solidFill>
              <a:latin typeface="Calibri" panose="020F0502020204030204"/>
            </a:endParaRPr>
          </a:p>
          <a:p>
            <a:pPr indent="266700" latinLnBrk="1">
              <a:spcAft>
                <a:spcPts val="0"/>
              </a:spcAft>
            </a:pPr>
            <a:r>
              <a:rPr lang="zh-CN" altLang="en-US" sz="2000" dirty="0">
                <a:solidFill>
                  <a:srgbClr val="FF0000"/>
                </a:solidFill>
                <a:latin typeface="宋体" panose="02010600030101010101" pitchFamily="2" charset="-122"/>
              </a:rPr>
              <a:t>提醒他人：</a:t>
            </a:r>
            <a:r>
              <a:rPr lang="zh-CN" altLang="en-US" sz="2000" dirty="0">
                <a:solidFill>
                  <a:schemeClr val="tx1"/>
                </a:solidFill>
                <a:latin typeface="宋体" panose="02010600030101010101" pitchFamily="2" charset="-122"/>
              </a:rPr>
              <a:t>确保项目组成员得到适当的</a:t>
            </a:r>
            <a:r>
              <a:rPr lang="zh-CN" altLang="en-US" sz="2000" dirty="0">
                <a:solidFill>
                  <a:srgbClr val="FF0000"/>
                </a:solidFill>
                <a:latin typeface="宋体" panose="02010600030101010101" pitchFamily="2" charset="-122"/>
              </a:rPr>
              <a:t>培训和督导；</a:t>
            </a:r>
            <a:r>
              <a:rPr lang="zh-CN" altLang="en-US" sz="2000" dirty="0">
                <a:solidFill>
                  <a:srgbClr val="333333"/>
                </a:solidFill>
                <a:latin typeface="宋体" panose="02010600030101010101" pitchFamily="2" charset="-122"/>
              </a:rPr>
              <a:t>在适当情况下，应当使客户、工作单位和专业服务以及业务报告的其他使用者了解专业服务的固有局限性。</a:t>
            </a:r>
            <a:r>
              <a:rPr lang="en-US" altLang="zh-CN" sz="2000" dirty="0">
                <a:solidFill>
                  <a:srgbClr val="7030A0"/>
                </a:solidFill>
                <a:latin typeface="宋体" panose="02010600030101010101" pitchFamily="2" charset="-122"/>
              </a:rPr>
              <a:t>[</a:t>
            </a:r>
            <a:r>
              <a:rPr lang="zh-CN" altLang="en-US" sz="2000" dirty="0">
                <a:solidFill>
                  <a:srgbClr val="7030A0"/>
                </a:solidFill>
                <a:latin typeface="宋体" panose="02010600030101010101" pitchFamily="2" charset="-122"/>
              </a:rPr>
              <a:t>不要期望过高</a:t>
            </a:r>
            <a:r>
              <a:rPr lang="en-US" altLang="zh-CN" sz="2000" dirty="0">
                <a:solidFill>
                  <a:srgbClr val="7030A0"/>
                </a:solidFill>
                <a:latin typeface="宋体" panose="02010600030101010101" pitchFamily="2" charset="-122"/>
              </a:rPr>
              <a:t>]</a:t>
            </a:r>
            <a:endParaRPr lang="zh-CN" altLang="en-US" sz="2000" dirty="0">
              <a:solidFill>
                <a:srgbClr val="7030A0"/>
              </a:solidFill>
              <a:latin typeface="Calibri" panose="020F0502020204030204"/>
            </a:endParaRPr>
          </a:p>
          <a:p>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zh-CN" dirty="0"/>
              <a:t>四、专业胜任能力和应有的关注</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524000"/>
            <a:ext cx="8229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zh-CN" altLang="zh-CN" sz="2000" b="1" dirty="0"/>
              <a:t>【例题·单选题】</a:t>
            </a:r>
            <a:r>
              <a:rPr lang="zh-CN" altLang="zh-CN" sz="2000" dirty="0"/>
              <a:t>以下有关注册会计师专业胜任能力和应有的关注的陈述，不恰当的是（</a:t>
            </a:r>
            <a:r>
              <a:rPr lang="en-US" altLang="zh-CN" sz="2000" dirty="0"/>
              <a:t>  </a:t>
            </a:r>
            <a:r>
              <a:rPr lang="zh-CN" altLang="zh-CN" sz="2000" dirty="0"/>
              <a:t>）。</a:t>
            </a:r>
            <a:r>
              <a:rPr lang="en-US" altLang="zh-CN" sz="2000" dirty="0"/>
              <a:t>  </a:t>
            </a:r>
            <a:endParaRPr lang="zh-CN" altLang="zh-CN" sz="2000" dirty="0"/>
          </a:p>
          <a:p>
            <a:r>
              <a:rPr lang="en-US" altLang="zh-CN" sz="2000" dirty="0"/>
              <a:t>A</a:t>
            </a:r>
            <a:r>
              <a:rPr lang="zh-CN" altLang="zh-CN" sz="2000" dirty="0"/>
              <a:t>．注册会计师应当通过教育、培训和执业实践获取和保持专业胜任能力</a:t>
            </a:r>
            <a:r>
              <a:rPr lang="en-US" altLang="zh-CN" sz="2000" dirty="0"/>
              <a:t>  </a:t>
            </a:r>
            <a:endParaRPr lang="zh-CN" altLang="zh-CN" sz="2000" dirty="0"/>
          </a:p>
          <a:p>
            <a:r>
              <a:rPr lang="en-US" altLang="zh-CN" sz="2000" dirty="0"/>
              <a:t>B</a:t>
            </a:r>
            <a:r>
              <a:rPr lang="zh-CN" altLang="zh-CN" sz="2000" dirty="0"/>
              <a:t>．在应用专业知识和技能时，注册会计师无需运用职业判断</a:t>
            </a:r>
            <a:r>
              <a:rPr lang="en-US" altLang="zh-CN" sz="2000" dirty="0"/>
              <a:t>   </a:t>
            </a:r>
            <a:endParaRPr lang="zh-CN" altLang="zh-CN" sz="2000" dirty="0"/>
          </a:p>
          <a:p>
            <a:r>
              <a:rPr lang="en-US" altLang="zh-CN" sz="2000" dirty="0"/>
              <a:t>C</a:t>
            </a:r>
            <a:r>
              <a:rPr lang="zh-CN" altLang="zh-CN" sz="2000" dirty="0"/>
              <a:t>．注册会计师应当采取适当措施确保在其领导下工作的人员得到应有的培训和督导</a:t>
            </a:r>
            <a:endParaRPr lang="zh-CN" altLang="zh-CN" sz="2000" dirty="0"/>
          </a:p>
          <a:p>
            <a:r>
              <a:rPr lang="en-US" altLang="zh-CN" sz="2000" dirty="0"/>
              <a:t>D</a:t>
            </a:r>
            <a:r>
              <a:rPr lang="zh-CN" altLang="zh-CN" sz="2000" dirty="0"/>
              <a:t>．注册会计师在必要时应当使客户以及业务报告的其他使用者了解专业服务的固有局限性</a:t>
            </a:r>
            <a:endParaRPr lang="zh-CN" altLang="zh-CN" sz="2000" dirty="0"/>
          </a:p>
          <a:p>
            <a:r>
              <a:rPr lang="zh-CN" altLang="zh-CN" sz="2000" b="1" dirty="0">
                <a:solidFill>
                  <a:schemeClr val="tx2">
                    <a:lumMod val="60000"/>
                    <a:lumOff val="40000"/>
                  </a:schemeClr>
                </a:solidFill>
              </a:rPr>
              <a:t>【解析】</a:t>
            </a:r>
            <a:r>
              <a:rPr lang="zh-CN" altLang="zh-CN" sz="2000" dirty="0">
                <a:solidFill>
                  <a:schemeClr val="tx2">
                    <a:lumMod val="60000"/>
                    <a:lumOff val="40000"/>
                  </a:schemeClr>
                </a:solidFill>
              </a:rPr>
              <a:t>职业道德守则要求会员在应用专业知识和技能时，应当合理运用职业判断，所以选项</a:t>
            </a:r>
            <a:r>
              <a:rPr lang="en-US" altLang="zh-CN" sz="2000" dirty="0">
                <a:solidFill>
                  <a:schemeClr val="tx2">
                    <a:lumMod val="60000"/>
                    <a:lumOff val="40000"/>
                  </a:schemeClr>
                </a:solidFill>
              </a:rPr>
              <a:t>B</a:t>
            </a:r>
            <a:r>
              <a:rPr lang="zh-CN" altLang="zh-CN" sz="2000" dirty="0">
                <a:solidFill>
                  <a:schemeClr val="tx2">
                    <a:lumMod val="60000"/>
                    <a:lumOff val="40000"/>
                  </a:schemeClr>
                </a:solidFill>
              </a:rPr>
              <a:t>不正确。</a:t>
            </a:r>
            <a:endParaRPr lang="zh-CN" altLang="zh-CN" sz="2000" dirty="0">
              <a:solidFill>
                <a:schemeClr val="tx2">
                  <a:lumMod val="60000"/>
                  <a:lumOff val="40000"/>
                </a:schemeClr>
              </a:solidFill>
            </a:endParaRPr>
          </a:p>
          <a:p>
            <a:r>
              <a:rPr lang="zh-CN" altLang="zh-CN" sz="2000" b="1" dirty="0">
                <a:solidFill>
                  <a:schemeClr val="tx2">
                    <a:lumMod val="60000"/>
                    <a:lumOff val="40000"/>
                  </a:schemeClr>
                </a:solidFill>
              </a:rPr>
              <a:t>【答案】</a:t>
            </a:r>
            <a:r>
              <a:rPr lang="en-US" altLang="zh-CN" sz="2000" dirty="0">
                <a:solidFill>
                  <a:schemeClr val="tx2">
                    <a:lumMod val="60000"/>
                    <a:lumOff val="40000"/>
                  </a:schemeClr>
                </a:solidFill>
              </a:rPr>
              <a:t>B</a:t>
            </a:r>
            <a:r>
              <a:rPr lang="en-US" altLang="zh-CN" sz="2000" b="1" dirty="0">
                <a:solidFill>
                  <a:schemeClr val="tx2">
                    <a:lumMod val="60000"/>
                    <a:lumOff val="40000"/>
                  </a:schemeClr>
                </a:solidFill>
              </a:rPr>
              <a:t>   </a:t>
            </a:r>
            <a:endParaRPr lang="zh-CN" altLang="zh-CN" sz="20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anim calcmode="lin" valueType="num">
                                      <p:cBhvr additive="base">
                                        <p:cTn id="1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五、保密</a:t>
            </a:r>
            <a:endParaRPr lang="zh-CN" altLang="en-US" dirty="0"/>
          </a:p>
        </p:txBody>
      </p:sp>
      <p:sp>
        <p:nvSpPr>
          <p:cNvPr id="3" name="内容占位符 2"/>
          <p:cNvSpPr>
            <a:spLocks noGrp="1"/>
          </p:cNvSpPr>
          <p:nvPr>
            <p:ph idx="1"/>
          </p:nvPr>
        </p:nvSpPr>
        <p:spPr>
          <a:xfrm>
            <a:off x="457200" y="1219200"/>
            <a:ext cx="8382000" cy="5029200"/>
          </a:xfrm>
        </p:spPr>
        <p:txBody>
          <a:bodyPr/>
          <a:lstStyle/>
          <a:p>
            <a:r>
              <a:rPr lang="zh-CN" altLang="zh-CN" sz="2000" dirty="0">
                <a:solidFill>
                  <a:srgbClr val="FF0000"/>
                </a:solidFill>
              </a:rPr>
              <a:t>（一）总体要求</a:t>
            </a:r>
            <a:endParaRPr lang="zh-CN" altLang="zh-CN" sz="2000" dirty="0">
              <a:solidFill>
                <a:srgbClr val="FF0000"/>
              </a:solidFill>
            </a:endParaRPr>
          </a:p>
          <a:p>
            <a:r>
              <a:rPr lang="zh-CN" altLang="zh-CN" sz="2000" dirty="0"/>
              <a:t>会员与客户之间的沟通，必须建立在为客户信息保密的基础之上。因此，注册会计师必须遵守保密原则，在没有取得客户允许的情况下，不得泄漏任何客户的涉密信息。保密原则要求会员应当对在职业活动中获知的涉密信息予以保密，</a:t>
            </a:r>
            <a:r>
              <a:rPr lang="zh-CN" altLang="zh-CN" sz="2000" dirty="0">
                <a:solidFill>
                  <a:srgbClr val="0000FF"/>
                </a:solidFill>
              </a:rPr>
              <a:t>不得有下列行为</a:t>
            </a:r>
            <a:r>
              <a:rPr lang="zh-CN" altLang="zh-CN" sz="2000" dirty="0"/>
              <a:t>：</a:t>
            </a:r>
            <a:endParaRPr lang="zh-CN" altLang="zh-CN" sz="2000" dirty="0"/>
          </a:p>
          <a:p>
            <a:r>
              <a:rPr lang="en-US" altLang="zh-CN" sz="2000" dirty="0"/>
              <a:t>1</a:t>
            </a:r>
            <a:r>
              <a:rPr lang="zh-CN" altLang="zh-CN" sz="2000" dirty="0"/>
              <a:t>．未经客户授权或法律法规允许，向事务所以外的第三方披露所获知的涉密信息；</a:t>
            </a:r>
            <a:r>
              <a:rPr lang="en-US" altLang="zh-CN" sz="2000" dirty="0">
                <a:solidFill>
                  <a:srgbClr val="7030A0"/>
                </a:solidFill>
              </a:rPr>
              <a:t>[</a:t>
            </a:r>
            <a:r>
              <a:rPr lang="zh-CN" altLang="en-US" sz="2000" dirty="0">
                <a:solidFill>
                  <a:srgbClr val="7030A0"/>
                </a:solidFill>
              </a:rPr>
              <a:t>事务所内部也有规定</a:t>
            </a:r>
            <a:r>
              <a:rPr lang="en-US" altLang="zh-CN" sz="2000" dirty="0">
                <a:solidFill>
                  <a:srgbClr val="7030A0"/>
                </a:solidFill>
              </a:rPr>
              <a:t>]</a:t>
            </a:r>
            <a:r>
              <a:rPr lang="zh-CN" altLang="en-US" sz="2000" dirty="0">
                <a:solidFill>
                  <a:srgbClr val="7030A0"/>
                </a:solidFill>
              </a:rPr>
              <a:t>；</a:t>
            </a:r>
            <a:endParaRPr lang="zh-CN" altLang="zh-CN" sz="2000" dirty="0">
              <a:solidFill>
                <a:srgbClr val="7030A0"/>
              </a:solidFill>
            </a:endParaRPr>
          </a:p>
          <a:p>
            <a:r>
              <a:rPr lang="en-US" altLang="zh-CN" sz="2000" dirty="0"/>
              <a:t>2</a:t>
            </a:r>
            <a:r>
              <a:rPr lang="zh-CN" altLang="zh-CN" sz="2000" dirty="0"/>
              <a:t>．利用自己所获知的涉密信息为自己或第三方谋取利益。</a:t>
            </a:r>
            <a:endParaRPr lang="zh-CN" altLang="zh-CN" sz="2000" dirty="0"/>
          </a:p>
          <a:p>
            <a:r>
              <a:rPr lang="zh-CN" altLang="en-US" sz="2000" dirty="0">
                <a:solidFill>
                  <a:srgbClr val="7030A0"/>
                </a:solidFill>
              </a:rPr>
              <a:t>（提示：保密有底线。）</a:t>
            </a:r>
            <a:endParaRPr lang="en-US" altLang="zh-CN" sz="2000" dirty="0">
              <a:solidFill>
                <a:srgbClr val="7030A0"/>
              </a:solidFill>
            </a:endParaRPr>
          </a:p>
          <a:p>
            <a:pPr lvl="0"/>
            <a:r>
              <a:rPr lang="zh-CN" altLang="zh-CN" sz="2000" dirty="0">
                <a:solidFill>
                  <a:srgbClr val="FF0000"/>
                </a:solidFill>
              </a:rPr>
              <a:t>（</a:t>
            </a:r>
            <a:r>
              <a:rPr lang="zh-CN" altLang="en-US" sz="2000" dirty="0">
                <a:solidFill>
                  <a:srgbClr val="FF0000"/>
                </a:solidFill>
              </a:rPr>
              <a:t>二</a:t>
            </a:r>
            <a:r>
              <a:rPr lang="zh-CN" altLang="zh-CN" sz="2000" dirty="0">
                <a:solidFill>
                  <a:srgbClr val="FF0000"/>
                </a:solidFill>
              </a:rPr>
              <a:t>）无意泄密的对象</a:t>
            </a:r>
            <a:endParaRPr lang="zh-CN" altLang="zh-CN" sz="2000" dirty="0">
              <a:solidFill>
                <a:srgbClr val="FF0000"/>
              </a:solidFill>
            </a:endParaRPr>
          </a:p>
          <a:p>
            <a:pPr lvl="0"/>
            <a:r>
              <a:rPr lang="zh-CN" altLang="zh-CN" sz="2000" dirty="0">
                <a:solidFill>
                  <a:srgbClr val="333333"/>
                </a:solidFill>
              </a:rPr>
              <a:t>会员在社会交往中应当履行保密义务。会员应当警惕无意泄密的可能性，特别是警惕无意中向近亲属或关系密切的人员泄密的可能性。近亲属是指配偶、父母、子女、兄弟姐妹、祖父母、外祖父母、孙子女、外孙子女。</a:t>
            </a:r>
            <a:endParaRPr lang="en-US" altLang="zh-CN" sz="2000" dirty="0">
              <a:solidFill>
                <a:srgbClr val="333333"/>
              </a:solidFill>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五、保密</a:t>
            </a:r>
            <a:endParaRPr lang="zh-CN" altLang="en-US" dirty="0"/>
          </a:p>
        </p:txBody>
      </p:sp>
      <p:sp>
        <p:nvSpPr>
          <p:cNvPr id="3" name="内容占位符 2"/>
          <p:cNvSpPr>
            <a:spLocks noGrp="1"/>
          </p:cNvSpPr>
          <p:nvPr>
            <p:ph idx="1"/>
          </p:nvPr>
        </p:nvSpPr>
        <p:spPr>
          <a:xfrm>
            <a:off x="228600" y="990600"/>
            <a:ext cx="8839200" cy="5638800"/>
          </a:xfrm>
        </p:spPr>
        <p:txBody>
          <a:bodyPr/>
          <a:lstStyle/>
          <a:p>
            <a:pPr lvl="0"/>
            <a:r>
              <a:rPr lang="zh-CN" altLang="zh-CN" sz="2000" dirty="0">
                <a:solidFill>
                  <a:srgbClr val="FF0000"/>
                </a:solidFill>
              </a:rPr>
              <a:t>（</a:t>
            </a:r>
            <a:r>
              <a:rPr lang="zh-CN" altLang="en-US" sz="2000" dirty="0">
                <a:solidFill>
                  <a:srgbClr val="FF0000"/>
                </a:solidFill>
              </a:rPr>
              <a:t>三</a:t>
            </a:r>
            <a:r>
              <a:rPr lang="zh-CN" altLang="zh-CN" sz="2000" dirty="0">
                <a:solidFill>
                  <a:srgbClr val="FF0000"/>
                </a:solidFill>
              </a:rPr>
              <a:t>）保密范围</a:t>
            </a:r>
            <a:endParaRPr lang="zh-CN" altLang="zh-CN" sz="2000" dirty="0">
              <a:solidFill>
                <a:srgbClr val="FF0000"/>
              </a:solidFill>
            </a:endParaRPr>
          </a:p>
          <a:p>
            <a:pPr lvl="0"/>
            <a:r>
              <a:rPr lang="en-US" altLang="zh-CN" sz="2000" dirty="0">
                <a:solidFill>
                  <a:srgbClr val="333333"/>
                </a:solidFill>
              </a:rPr>
              <a:t>(1)</a:t>
            </a:r>
            <a:r>
              <a:rPr lang="zh-CN" altLang="en-US" sz="2000" dirty="0">
                <a:solidFill>
                  <a:srgbClr val="333333"/>
                </a:solidFill>
              </a:rPr>
              <a:t>对拟接受客户或拟受雇的工作单位向其披露的涉密信息保密。</a:t>
            </a:r>
            <a:endParaRPr lang="zh-CN" altLang="en-US" sz="2000" dirty="0">
              <a:solidFill>
                <a:srgbClr val="333333"/>
              </a:solidFill>
            </a:endParaRPr>
          </a:p>
          <a:p>
            <a:pPr lvl="0"/>
            <a:r>
              <a:rPr lang="en-US" altLang="zh-CN" sz="2000" dirty="0">
                <a:solidFill>
                  <a:srgbClr val="333333"/>
                </a:solidFill>
              </a:rPr>
              <a:t>(2)</a:t>
            </a:r>
            <a:r>
              <a:rPr lang="zh-CN" altLang="en-US" sz="2000" dirty="0">
                <a:solidFill>
                  <a:srgbClr val="333333"/>
                </a:solidFill>
              </a:rPr>
              <a:t>如果变更工作单位或获得新客户，可以利用以前的经验，但不应利用或披露以前职业活动中获知的涉密信息。</a:t>
            </a:r>
            <a:endParaRPr lang="zh-CN" altLang="en-US" sz="2000" dirty="0">
              <a:solidFill>
                <a:srgbClr val="333333"/>
              </a:solidFill>
            </a:endParaRPr>
          </a:p>
          <a:p>
            <a:pPr lvl="0"/>
            <a:r>
              <a:rPr lang="en-US" altLang="zh-CN" sz="2000" dirty="0">
                <a:solidFill>
                  <a:srgbClr val="333333"/>
                </a:solidFill>
              </a:rPr>
              <a:t>(3)</a:t>
            </a:r>
            <a:r>
              <a:rPr lang="zh-CN" altLang="en-US" sz="2000" dirty="0">
                <a:solidFill>
                  <a:srgbClr val="333333"/>
                </a:solidFill>
              </a:rPr>
              <a:t>终止与客户或工作单位的关系后，仍应对职业关系和商业关系中获知的信息保密。</a:t>
            </a:r>
            <a:r>
              <a:rPr lang="zh-CN" altLang="en-US" sz="2000" dirty="0">
                <a:solidFill>
                  <a:srgbClr val="7030A0"/>
                </a:solidFill>
              </a:rPr>
              <a:t>（提示：保密无期限。）</a:t>
            </a:r>
            <a:endParaRPr lang="zh-CN" altLang="zh-CN" sz="2000" dirty="0">
              <a:solidFill>
                <a:srgbClr val="7030A0"/>
              </a:solidFill>
            </a:endParaRPr>
          </a:p>
          <a:p>
            <a:r>
              <a:rPr lang="zh-CN" altLang="zh-CN" sz="2000" dirty="0">
                <a:solidFill>
                  <a:srgbClr val="FF0000"/>
                </a:solidFill>
              </a:rPr>
              <a:t>（四）保密原则的例外情形</a:t>
            </a:r>
            <a:endParaRPr lang="zh-CN" altLang="zh-CN" sz="2000" dirty="0">
              <a:solidFill>
                <a:srgbClr val="FF0000"/>
              </a:solidFill>
            </a:endParaRPr>
          </a:p>
          <a:p>
            <a:r>
              <a:rPr lang="zh-CN" altLang="zh-CN" sz="2000" dirty="0"/>
              <a:t>会员在下列情况下可以披露涉密信息：</a:t>
            </a:r>
            <a:r>
              <a:rPr lang="zh-CN" altLang="en-US" sz="2000" dirty="0">
                <a:solidFill>
                  <a:srgbClr val="7030A0"/>
                </a:solidFill>
              </a:rPr>
              <a:t>（提示：保密有豁免。）</a:t>
            </a:r>
            <a:endParaRPr lang="zh-CN" altLang="en-US" sz="2000" dirty="0">
              <a:solidFill>
                <a:srgbClr val="7030A0"/>
              </a:solidFill>
            </a:endParaRPr>
          </a:p>
          <a:p>
            <a:r>
              <a:rPr lang="en-US" altLang="zh-CN" sz="2000" dirty="0"/>
              <a:t>1</a:t>
            </a:r>
            <a:r>
              <a:rPr lang="zh-CN" altLang="zh-CN" sz="2000" dirty="0"/>
              <a:t>．法律法规允许披露，并取得客户或工作单位的授权；</a:t>
            </a:r>
            <a:endParaRPr lang="zh-CN" altLang="zh-CN" sz="2000" dirty="0"/>
          </a:p>
          <a:p>
            <a:r>
              <a:rPr lang="en-US" altLang="zh-CN" sz="2000" dirty="0"/>
              <a:t>2</a:t>
            </a:r>
            <a:r>
              <a:rPr lang="zh-CN" altLang="zh-CN" sz="2000" dirty="0"/>
              <a:t>．根据法律法规的要求，为法律诉讼、仲裁准备文件或提供证据，以及向监管机构报告所发现的违法行为；</a:t>
            </a:r>
            <a:endParaRPr lang="zh-CN" altLang="zh-CN" sz="2000" dirty="0"/>
          </a:p>
          <a:p>
            <a:r>
              <a:rPr lang="en-US" altLang="zh-CN" sz="2000" dirty="0"/>
              <a:t>3</a:t>
            </a:r>
            <a:r>
              <a:rPr lang="zh-CN" altLang="zh-CN" sz="2000" dirty="0"/>
              <a:t>．法律法规允许的情况下，在法律诉讼、仲裁中维护自己的合法权益；</a:t>
            </a:r>
            <a:r>
              <a:rPr lang="en-US" altLang="zh-CN" sz="2000" dirty="0"/>
              <a:t> </a:t>
            </a:r>
            <a:endParaRPr lang="en-US" altLang="zh-CN" sz="2000" dirty="0"/>
          </a:p>
          <a:p>
            <a:r>
              <a:rPr lang="en-US" altLang="zh-CN" sz="2000" dirty="0"/>
              <a:t>4</a:t>
            </a:r>
            <a:r>
              <a:rPr lang="zh-CN" altLang="zh-CN" sz="2000" dirty="0"/>
              <a:t>．接受注册会计师协会或监管机构的执业质量检查，答复其询问和调查；</a:t>
            </a:r>
            <a:endParaRPr lang="zh-CN" altLang="zh-CN" sz="2000" dirty="0"/>
          </a:p>
          <a:p>
            <a:r>
              <a:rPr lang="en-US" altLang="zh-CN" sz="2000" dirty="0"/>
              <a:t>5</a:t>
            </a:r>
            <a:r>
              <a:rPr lang="zh-CN" altLang="zh-CN" sz="2000" dirty="0"/>
              <a:t>．法律法规、执业准则和职业道德规范规定的其他情形。</a:t>
            </a:r>
            <a:endParaRPr lang="zh-CN" altLang="zh-CN" sz="2000"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en-US" dirty="0"/>
              <a:t>例题</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altLang="zh-CN" sz="2400" dirty="0">
                <a:solidFill>
                  <a:srgbClr val="333333"/>
                </a:solidFill>
              </a:rPr>
              <a:t>ABC</a:t>
            </a:r>
            <a:r>
              <a:rPr lang="zh-CN" altLang="en-US" sz="2400" dirty="0">
                <a:solidFill>
                  <a:srgbClr val="333333"/>
                </a:solidFill>
              </a:rPr>
              <a:t>会计师事务所首次接受委托审计上市公司甲公司</a:t>
            </a:r>
            <a:r>
              <a:rPr lang="en-US" altLang="zh-CN" sz="2400" dirty="0">
                <a:solidFill>
                  <a:srgbClr val="333333"/>
                </a:solidFill>
              </a:rPr>
              <a:t>2015</a:t>
            </a:r>
            <a:r>
              <a:rPr lang="zh-CN" altLang="en-US" sz="2400" dirty="0">
                <a:solidFill>
                  <a:srgbClr val="333333"/>
                </a:solidFill>
              </a:rPr>
              <a:t>年度财务报表，委派</a:t>
            </a:r>
            <a:r>
              <a:rPr lang="en-US" altLang="zh-CN" sz="2400" dirty="0">
                <a:solidFill>
                  <a:srgbClr val="333333"/>
                </a:solidFill>
              </a:rPr>
              <a:t>A</a:t>
            </a:r>
            <a:r>
              <a:rPr lang="zh-CN" altLang="en-US" sz="2400" dirty="0">
                <a:solidFill>
                  <a:srgbClr val="333333"/>
                </a:solidFill>
              </a:rPr>
              <a:t>注册会计师担任项目合伙人。相关事项如下：</a:t>
            </a:r>
            <a:endParaRPr lang="zh-CN" altLang="en-US" sz="2400" dirty="0">
              <a:solidFill>
                <a:srgbClr val="333333"/>
              </a:solidFill>
            </a:endParaRPr>
          </a:p>
          <a:p>
            <a:r>
              <a:rPr lang="en-US" altLang="zh-CN" sz="2400" dirty="0">
                <a:solidFill>
                  <a:srgbClr val="333333"/>
                </a:solidFill>
              </a:rPr>
              <a:t>(3)A</a:t>
            </a:r>
            <a:r>
              <a:rPr lang="zh-CN" altLang="en-US" sz="2400" dirty="0">
                <a:solidFill>
                  <a:srgbClr val="333333"/>
                </a:solidFill>
              </a:rPr>
              <a:t>注册会计师将与某重大会计问题相关的审计工作底稿发给其大学导师，并就具体问题进行了讨论。</a:t>
            </a:r>
            <a:endParaRPr lang="zh-CN" altLang="en-US" sz="2400" dirty="0">
              <a:solidFill>
                <a:srgbClr val="333333"/>
              </a:solidFill>
            </a:endParaRPr>
          </a:p>
          <a:p>
            <a:r>
              <a:rPr lang="zh-CN" altLang="en-US" sz="2400" dirty="0">
                <a:solidFill>
                  <a:srgbClr val="333333"/>
                </a:solidFill>
              </a:rPr>
              <a:t>要求：指出注册会计师做法是否恰当。如不恰当简要说明理由。</a:t>
            </a:r>
            <a:endParaRPr lang="en-US" altLang="zh-CN" sz="2400" dirty="0">
              <a:solidFill>
                <a:srgbClr val="333333"/>
              </a:solidFill>
            </a:endParaRPr>
          </a:p>
          <a:p>
            <a:r>
              <a:rPr lang="en-US" altLang="zh-CN" sz="2400" dirty="0">
                <a:solidFill>
                  <a:srgbClr val="800000">
                    <a:lumMod val="60000"/>
                    <a:lumOff val="40000"/>
                  </a:srgbClr>
                </a:solidFill>
              </a:rPr>
              <a:t>[</a:t>
            </a:r>
            <a:r>
              <a:rPr lang="zh-CN" altLang="en-US" sz="2400" dirty="0">
                <a:solidFill>
                  <a:srgbClr val="800000">
                    <a:lumMod val="60000"/>
                    <a:lumOff val="40000"/>
                  </a:srgbClr>
                </a:solidFill>
              </a:rPr>
              <a:t>答案</a:t>
            </a:r>
            <a:r>
              <a:rPr lang="en-US" altLang="zh-CN" sz="2400" dirty="0">
                <a:solidFill>
                  <a:srgbClr val="800000">
                    <a:lumMod val="60000"/>
                    <a:lumOff val="40000"/>
                  </a:srgbClr>
                </a:solidFill>
              </a:rPr>
              <a:t>]</a:t>
            </a:r>
            <a:r>
              <a:rPr lang="zh-CN" altLang="en-US" sz="2400" dirty="0">
                <a:solidFill>
                  <a:srgbClr val="800000">
                    <a:lumMod val="60000"/>
                    <a:lumOff val="40000"/>
                  </a:srgbClr>
                </a:solidFill>
              </a:rPr>
              <a:t>不恰当。</a:t>
            </a:r>
            <a:r>
              <a:rPr lang="en-US" altLang="zh-CN" sz="2400" dirty="0">
                <a:solidFill>
                  <a:srgbClr val="800000">
                    <a:lumMod val="60000"/>
                    <a:lumOff val="40000"/>
                  </a:srgbClr>
                </a:solidFill>
              </a:rPr>
              <a:t>A</a:t>
            </a:r>
            <a:r>
              <a:rPr lang="zh-CN" altLang="en-US" sz="2400" dirty="0">
                <a:solidFill>
                  <a:srgbClr val="800000">
                    <a:lumMod val="60000"/>
                    <a:lumOff val="40000"/>
                  </a:srgbClr>
                </a:solidFill>
              </a:rPr>
              <a:t>注册会计师的导师不是项目组专家，未经客户许可，</a:t>
            </a:r>
            <a:r>
              <a:rPr lang="en-US" altLang="zh-CN" sz="2400" dirty="0">
                <a:solidFill>
                  <a:srgbClr val="800000">
                    <a:lumMod val="60000"/>
                    <a:lumOff val="40000"/>
                  </a:srgbClr>
                </a:solidFill>
              </a:rPr>
              <a:t>A</a:t>
            </a:r>
            <a:r>
              <a:rPr lang="zh-CN" altLang="en-US" sz="2400" dirty="0">
                <a:solidFill>
                  <a:srgbClr val="800000">
                    <a:lumMod val="60000"/>
                    <a:lumOff val="40000"/>
                  </a:srgbClr>
                </a:solidFill>
              </a:rPr>
              <a:t>注册会计师不得泄露客户的信息给项目组以外的其他人员。</a:t>
            </a:r>
            <a:endParaRPr lang="zh-CN" altLang="zh-CN" sz="2400" dirty="0">
              <a:solidFill>
                <a:srgbClr val="800000">
                  <a:lumMod val="60000"/>
                  <a:lumOff val="4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en-US" dirty="0"/>
              <a:t>例题</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9336"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altLang="zh-CN" sz="2400" dirty="0">
                <a:solidFill>
                  <a:srgbClr val="333333"/>
                </a:solidFill>
              </a:rPr>
              <a:t>ABC</a:t>
            </a:r>
            <a:r>
              <a:rPr lang="zh-CN" altLang="en-US" sz="2400" dirty="0">
                <a:solidFill>
                  <a:srgbClr val="333333"/>
                </a:solidFill>
              </a:rPr>
              <a:t>会计师事务所首次接受委托审计上市公司甲公司</a:t>
            </a:r>
            <a:r>
              <a:rPr lang="en-US" altLang="zh-CN" sz="2400" dirty="0">
                <a:solidFill>
                  <a:srgbClr val="333333"/>
                </a:solidFill>
              </a:rPr>
              <a:t>2015</a:t>
            </a:r>
            <a:r>
              <a:rPr lang="zh-CN" altLang="en-US" sz="2400" dirty="0">
                <a:solidFill>
                  <a:srgbClr val="333333"/>
                </a:solidFill>
              </a:rPr>
              <a:t>年度财务报表，委派</a:t>
            </a:r>
            <a:r>
              <a:rPr lang="en-US" altLang="zh-CN" sz="2400" dirty="0">
                <a:solidFill>
                  <a:srgbClr val="333333"/>
                </a:solidFill>
              </a:rPr>
              <a:t>A</a:t>
            </a:r>
            <a:r>
              <a:rPr lang="zh-CN" altLang="en-US" sz="2400" dirty="0">
                <a:solidFill>
                  <a:srgbClr val="333333"/>
                </a:solidFill>
              </a:rPr>
              <a:t>注册会计师担任项目合伙人。相关事项如下：</a:t>
            </a:r>
            <a:endParaRPr lang="zh-CN" altLang="en-US" sz="2400" dirty="0">
              <a:solidFill>
                <a:srgbClr val="333333"/>
              </a:solidFill>
            </a:endParaRPr>
          </a:p>
          <a:p>
            <a:r>
              <a:rPr lang="en-US" altLang="zh-CN" sz="2400" dirty="0">
                <a:solidFill>
                  <a:srgbClr val="333333"/>
                </a:solidFill>
              </a:rPr>
              <a:t>(4)</a:t>
            </a:r>
            <a:r>
              <a:rPr lang="zh-CN" altLang="en-US" sz="2400" dirty="0">
                <a:solidFill>
                  <a:srgbClr val="333333"/>
                </a:solidFill>
              </a:rPr>
              <a:t>甲公司的客户乙公司也是</a:t>
            </a:r>
            <a:r>
              <a:rPr lang="en-US" altLang="zh-CN" sz="2400" dirty="0">
                <a:solidFill>
                  <a:srgbClr val="333333"/>
                </a:solidFill>
              </a:rPr>
              <a:t>ABC</a:t>
            </a:r>
            <a:r>
              <a:rPr lang="zh-CN" altLang="en-US" sz="2400" dirty="0">
                <a:solidFill>
                  <a:srgbClr val="333333"/>
                </a:solidFill>
              </a:rPr>
              <a:t>会计师事务所的审计客户，为提高工作效率，</a:t>
            </a:r>
            <a:r>
              <a:rPr lang="en-US" altLang="zh-CN" sz="2400" dirty="0">
                <a:solidFill>
                  <a:srgbClr val="333333"/>
                </a:solidFill>
              </a:rPr>
              <a:t>A</a:t>
            </a:r>
            <a:r>
              <a:rPr lang="zh-CN" altLang="en-US" sz="2400" dirty="0">
                <a:solidFill>
                  <a:srgbClr val="333333"/>
                </a:solidFill>
              </a:rPr>
              <a:t>注册会计师安排项目组成员与乙公司审计项目组成员互相查阅审计工作底稿，确认了甲公司和乙公司的往来余额。</a:t>
            </a:r>
            <a:endParaRPr lang="zh-CN" altLang="en-US" sz="2400" dirty="0">
              <a:solidFill>
                <a:srgbClr val="333333"/>
              </a:solidFill>
            </a:endParaRPr>
          </a:p>
          <a:p>
            <a:r>
              <a:rPr lang="zh-CN" altLang="en-US" sz="2400" dirty="0">
                <a:solidFill>
                  <a:srgbClr val="333333"/>
                </a:solidFill>
              </a:rPr>
              <a:t>要求：指出注册会计师做法是否恰当。如不恰当简要说明理由。</a:t>
            </a:r>
            <a:endParaRPr lang="en-US" altLang="zh-CN" sz="2400" dirty="0">
              <a:solidFill>
                <a:srgbClr val="333333"/>
              </a:solidFill>
            </a:endParaRPr>
          </a:p>
          <a:p>
            <a:r>
              <a:rPr lang="en-US" altLang="zh-CN" sz="2400" dirty="0">
                <a:solidFill>
                  <a:srgbClr val="800000">
                    <a:lumMod val="60000"/>
                    <a:lumOff val="40000"/>
                  </a:srgbClr>
                </a:solidFill>
              </a:rPr>
              <a:t>[</a:t>
            </a:r>
            <a:r>
              <a:rPr lang="zh-CN" altLang="en-US" sz="2400" dirty="0">
                <a:solidFill>
                  <a:srgbClr val="800000">
                    <a:lumMod val="60000"/>
                    <a:lumOff val="40000"/>
                  </a:srgbClr>
                </a:solidFill>
              </a:rPr>
              <a:t>答案</a:t>
            </a:r>
            <a:r>
              <a:rPr lang="en-US" altLang="zh-CN" sz="2400" dirty="0">
                <a:solidFill>
                  <a:srgbClr val="800000">
                    <a:lumMod val="60000"/>
                    <a:lumOff val="40000"/>
                  </a:srgbClr>
                </a:solidFill>
              </a:rPr>
              <a:t>]</a:t>
            </a:r>
            <a:r>
              <a:rPr lang="zh-CN" altLang="en-US" sz="2400" dirty="0">
                <a:solidFill>
                  <a:srgbClr val="800000">
                    <a:lumMod val="60000"/>
                    <a:lumOff val="40000"/>
                  </a:srgbClr>
                </a:solidFill>
              </a:rPr>
              <a:t>不恰当。乙公司项目组成员并非甲公司项目组成员，未经客户的许可，会计师事务所及其人员不得泄露客户的信息给项目组以外的其他人员。</a:t>
            </a:r>
            <a:endParaRPr lang="zh-CN" altLang="zh-CN" sz="2400" dirty="0">
              <a:solidFill>
                <a:srgbClr val="800000">
                  <a:lumMod val="60000"/>
                  <a:lumOff val="4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en-US" dirty="0"/>
              <a:t>例题</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00000"/>
              </a:lnSpc>
            </a:pPr>
            <a:r>
              <a:rPr lang="en-US" altLang="zh-CN" sz="2800" dirty="0">
                <a:solidFill>
                  <a:srgbClr val="333333"/>
                </a:solidFill>
              </a:rPr>
              <a:t>ABC</a:t>
            </a:r>
            <a:r>
              <a:rPr lang="zh-CN" altLang="en-US" sz="2800" dirty="0">
                <a:solidFill>
                  <a:srgbClr val="333333"/>
                </a:solidFill>
              </a:rPr>
              <a:t>会计师事务所通过招投标程序，首次接受委托审计甲银行</a:t>
            </a:r>
            <a:r>
              <a:rPr lang="en-US" altLang="zh-CN" sz="2800" dirty="0">
                <a:solidFill>
                  <a:srgbClr val="333333"/>
                </a:solidFill>
              </a:rPr>
              <a:t>2014</a:t>
            </a:r>
            <a:r>
              <a:rPr lang="zh-CN" altLang="en-US" sz="2800" dirty="0">
                <a:solidFill>
                  <a:srgbClr val="333333"/>
                </a:solidFill>
              </a:rPr>
              <a:t>年度财务报表，委派</a:t>
            </a:r>
            <a:r>
              <a:rPr lang="en-US" altLang="zh-CN" sz="2800" dirty="0">
                <a:solidFill>
                  <a:srgbClr val="333333"/>
                </a:solidFill>
              </a:rPr>
              <a:t>A</a:t>
            </a:r>
            <a:r>
              <a:rPr lang="zh-CN" altLang="en-US" sz="2800" dirty="0">
                <a:solidFill>
                  <a:srgbClr val="333333"/>
                </a:solidFill>
              </a:rPr>
              <a:t>注册会计师担任审计项目合伙人，相关事项如下：</a:t>
            </a:r>
            <a:endParaRPr lang="zh-CN" altLang="en-US" sz="2800" dirty="0">
              <a:solidFill>
                <a:srgbClr val="333333"/>
              </a:solidFill>
            </a:endParaRPr>
          </a:p>
          <a:p>
            <a:pPr>
              <a:lnSpc>
                <a:spcPct val="100000"/>
              </a:lnSpc>
            </a:pPr>
            <a:r>
              <a:rPr lang="en-US" altLang="zh-CN" sz="2800" dirty="0">
                <a:solidFill>
                  <a:srgbClr val="333333"/>
                </a:solidFill>
              </a:rPr>
              <a:t>(3)</a:t>
            </a:r>
            <a:r>
              <a:rPr lang="zh-CN" altLang="en-US" sz="2800" dirty="0">
                <a:solidFill>
                  <a:srgbClr val="333333"/>
                </a:solidFill>
              </a:rPr>
              <a:t>审计项目组部分成员首次参与银行审计项目，</a:t>
            </a:r>
            <a:r>
              <a:rPr lang="en-US" altLang="zh-CN" sz="2800" dirty="0">
                <a:solidFill>
                  <a:srgbClr val="333333"/>
                </a:solidFill>
              </a:rPr>
              <a:t>A</a:t>
            </a:r>
            <a:r>
              <a:rPr lang="zh-CN" altLang="en-US" sz="2800" dirty="0">
                <a:solidFill>
                  <a:srgbClr val="333333"/>
                </a:solidFill>
              </a:rPr>
              <a:t>注册会计师向这些成员提供了其他银行审计项目的工作底稿作参考。</a:t>
            </a:r>
            <a:endParaRPr lang="zh-CN" altLang="en-US" sz="2800" dirty="0">
              <a:solidFill>
                <a:srgbClr val="333333"/>
              </a:solidFill>
            </a:endParaRPr>
          </a:p>
          <a:p>
            <a:pPr>
              <a:lnSpc>
                <a:spcPct val="100000"/>
              </a:lnSpc>
            </a:pPr>
            <a:r>
              <a:rPr lang="zh-CN" altLang="en-US" sz="2800" dirty="0">
                <a:solidFill>
                  <a:srgbClr val="333333"/>
                </a:solidFill>
              </a:rPr>
              <a:t>要求：指出审计项目组处理是否恰当。如不恰当简要说明理由。</a:t>
            </a:r>
            <a:endParaRPr lang="en-US" altLang="zh-CN" sz="2800" dirty="0">
              <a:solidFill>
                <a:srgbClr val="333333"/>
              </a:solidFill>
            </a:endParaRPr>
          </a:p>
          <a:p>
            <a:pPr>
              <a:lnSpc>
                <a:spcPct val="100000"/>
              </a:lnSpc>
            </a:pPr>
            <a:r>
              <a:rPr lang="en-US" altLang="zh-CN" sz="2800" dirty="0">
                <a:solidFill>
                  <a:srgbClr val="800000">
                    <a:lumMod val="60000"/>
                    <a:lumOff val="40000"/>
                  </a:srgbClr>
                </a:solidFill>
              </a:rPr>
              <a:t>[</a:t>
            </a:r>
            <a:r>
              <a:rPr lang="zh-CN" altLang="en-US" sz="2800" dirty="0">
                <a:solidFill>
                  <a:srgbClr val="800000">
                    <a:lumMod val="60000"/>
                    <a:lumOff val="40000"/>
                  </a:srgbClr>
                </a:solidFill>
              </a:rPr>
              <a:t>答案</a:t>
            </a:r>
            <a:r>
              <a:rPr lang="en-US" altLang="zh-CN" sz="2800" dirty="0">
                <a:solidFill>
                  <a:srgbClr val="800000">
                    <a:lumMod val="60000"/>
                    <a:lumOff val="40000"/>
                  </a:srgbClr>
                </a:solidFill>
              </a:rPr>
              <a:t>]</a:t>
            </a:r>
            <a:r>
              <a:rPr lang="zh-CN" altLang="en-US" sz="2800" dirty="0">
                <a:solidFill>
                  <a:srgbClr val="800000">
                    <a:lumMod val="60000"/>
                    <a:lumOff val="40000"/>
                  </a:srgbClr>
                </a:solidFill>
              </a:rPr>
              <a:t>不恰当。</a:t>
            </a:r>
            <a:r>
              <a:rPr lang="en-US" altLang="zh-CN" sz="2800" dirty="0">
                <a:solidFill>
                  <a:srgbClr val="800000">
                    <a:lumMod val="60000"/>
                    <a:lumOff val="40000"/>
                  </a:srgbClr>
                </a:solidFill>
              </a:rPr>
              <a:t>A</a:t>
            </a:r>
            <a:r>
              <a:rPr lang="zh-CN" altLang="en-US" sz="2800" dirty="0">
                <a:solidFill>
                  <a:srgbClr val="800000">
                    <a:lumMod val="60000"/>
                    <a:lumOff val="40000"/>
                  </a:srgbClr>
                </a:solidFill>
              </a:rPr>
              <a:t>注册会计师未经授权将其他银行工作底稿发给甲银行审计项目组成员，违反了保密规定。</a:t>
            </a:r>
            <a:endParaRPr lang="zh-CN" altLang="zh-CN" sz="2800" dirty="0">
              <a:solidFill>
                <a:srgbClr val="800000">
                  <a:lumMod val="60000"/>
                  <a:lumOff val="4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circle(in)">
                                      <p:cBhvr>
                                        <p:cTn id="25"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en-US" dirty="0"/>
              <a:t>例题</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altLang="zh-CN" sz="2400" dirty="0">
                <a:solidFill>
                  <a:srgbClr val="333333"/>
                </a:solidFill>
              </a:rPr>
              <a:t>A</a:t>
            </a:r>
            <a:r>
              <a:rPr lang="zh-CN" altLang="en-US" sz="2400" dirty="0">
                <a:solidFill>
                  <a:srgbClr val="333333"/>
                </a:solidFill>
              </a:rPr>
              <a:t>注册会计师担任甲公司</a:t>
            </a:r>
            <a:r>
              <a:rPr lang="en-US" altLang="zh-CN" sz="2400" dirty="0">
                <a:solidFill>
                  <a:srgbClr val="333333"/>
                </a:solidFill>
              </a:rPr>
              <a:t>2013</a:t>
            </a:r>
            <a:r>
              <a:rPr lang="zh-CN" altLang="en-US" sz="2400" dirty="0">
                <a:solidFill>
                  <a:srgbClr val="333333"/>
                </a:solidFill>
              </a:rPr>
              <a:t>年度财务报表审计项目合伙人。</a:t>
            </a:r>
            <a:endParaRPr lang="zh-CN" altLang="en-US" sz="2400" dirty="0">
              <a:solidFill>
                <a:srgbClr val="333333"/>
              </a:solidFill>
            </a:endParaRPr>
          </a:p>
          <a:p>
            <a:r>
              <a:rPr lang="en-US" altLang="zh-CN" sz="2400" dirty="0">
                <a:solidFill>
                  <a:srgbClr val="333333"/>
                </a:solidFill>
              </a:rPr>
              <a:t>(1)</a:t>
            </a:r>
            <a:r>
              <a:rPr lang="zh-CN" altLang="en-US" sz="2400" dirty="0">
                <a:solidFill>
                  <a:srgbClr val="333333"/>
                </a:solidFill>
              </a:rPr>
              <a:t>甲公司财务总监向</a:t>
            </a:r>
            <a:r>
              <a:rPr lang="en-US" altLang="zh-CN" sz="2400" dirty="0">
                <a:solidFill>
                  <a:srgbClr val="333333"/>
                </a:solidFill>
              </a:rPr>
              <a:t>A</a:t>
            </a:r>
            <a:r>
              <a:rPr lang="zh-CN" altLang="en-US" sz="2400" dirty="0">
                <a:solidFill>
                  <a:srgbClr val="333333"/>
                </a:solidFill>
              </a:rPr>
              <a:t>注册会计师私下透露，某电商公司正与甲公司秘密协商参股乙公司。</a:t>
            </a:r>
            <a:r>
              <a:rPr lang="en-US" altLang="zh-CN" sz="2400" dirty="0">
                <a:solidFill>
                  <a:srgbClr val="333333"/>
                </a:solidFill>
              </a:rPr>
              <a:t>A</a:t>
            </a:r>
            <a:r>
              <a:rPr lang="zh-CN" altLang="en-US" sz="2400" dirty="0">
                <a:solidFill>
                  <a:srgbClr val="333333"/>
                </a:solidFill>
              </a:rPr>
              <a:t>注册会计师就此事询问了其在该电商公司工作的朋友，并与朋友们讨论了该投资的可能性。</a:t>
            </a:r>
            <a:endParaRPr lang="zh-CN" altLang="en-US" sz="2400" dirty="0">
              <a:solidFill>
                <a:srgbClr val="333333"/>
              </a:solidFill>
            </a:endParaRPr>
          </a:p>
          <a:p>
            <a:r>
              <a:rPr lang="zh-CN" altLang="en-US" sz="2400" dirty="0">
                <a:solidFill>
                  <a:srgbClr val="333333"/>
                </a:solidFill>
              </a:rPr>
              <a:t>要求：指出注册会计师做法是否恰当。如不恰当简要说明理由。</a:t>
            </a:r>
            <a:endParaRPr lang="en-US" altLang="zh-CN" sz="2400" dirty="0">
              <a:solidFill>
                <a:srgbClr val="333333"/>
              </a:solidFill>
            </a:endParaRPr>
          </a:p>
          <a:p>
            <a:r>
              <a:rPr lang="en-US" altLang="zh-CN" sz="2400" dirty="0">
                <a:solidFill>
                  <a:srgbClr val="800000">
                    <a:lumMod val="60000"/>
                    <a:lumOff val="40000"/>
                  </a:srgbClr>
                </a:solidFill>
              </a:rPr>
              <a:t>[</a:t>
            </a:r>
            <a:r>
              <a:rPr lang="zh-CN" altLang="en-US" sz="2400" dirty="0">
                <a:solidFill>
                  <a:srgbClr val="800000">
                    <a:lumMod val="60000"/>
                    <a:lumOff val="40000"/>
                  </a:srgbClr>
                </a:solidFill>
              </a:rPr>
              <a:t>答案</a:t>
            </a:r>
            <a:r>
              <a:rPr lang="en-US" altLang="zh-CN" sz="2400" dirty="0">
                <a:solidFill>
                  <a:srgbClr val="800000">
                    <a:lumMod val="60000"/>
                    <a:lumOff val="40000"/>
                  </a:srgbClr>
                </a:solidFill>
              </a:rPr>
              <a:t>]</a:t>
            </a:r>
            <a:r>
              <a:rPr lang="zh-CN" altLang="en-US" sz="2400" dirty="0">
                <a:solidFill>
                  <a:srgbClr val="800000">
                    <a:lumMod val="60000"/>
                    <a:lumOff val="40000"/>
                  </a:srgbClr>
                </a:solidFill>
              </a:rPr>
              <a:t>不恰当。</a:t>
            </a:r>
            <a:r>
              <a:rPr lang="en-US" altLang="zh-CN" sz="2400" dirty="0">
                <a:solidFill>
                  <a:srgbClr val="800000">
                    <a:lumMod val="60000"/>
                    <a:lumOff val="40000"/>
                  </a:srgbClr>
                </a:solidFill>
              </a:rPr>
              <a:t>A</a:t>
            </a:r>
            <a:r>
              <a:rPr lang="zh-CN" altLang="en-US" sz="2400" dirty="0">
                <a:solidFill>
                  <a:srgbClr val="800000">
                    <a:lumMod val="60000"/>
                    <a:lumOff val="40000"/>
                  </a:srgbClr>
                </a:solidFill>
              </a:rPr>
              <a:t>注册会计师将客户和潜在投资方未公开的事项与朋友讨论不符合保密规定</a:t>
            </a:r>
            <a:r>
              <a:rPr lang="en-US" altLang="zh-CN" sz="2400" dirty="0">
                <a:solidFill>
                  <a:srgbClr val="800000">
                    <a:lumMod val="60000"/>
                    <a:lumOff val="40000"/>
                  </a:srgbClr>
                </a:solidFill>
              </a:rPr>
              <a:t>/</a:t>
            </a:r>
            <a:r>
              <a:rPr lang="zh-CN" altLang="en-US" sz="2400" dirty="0">
                <a:solidFill>
                  <a:srgbClr val="800000">
                    <a:lumMod val="60000"/>
                    <a:lumOff val="40000"/>
                  </a:srgbClr>
                </a:solidFill>
              </a:rPr>
              <a:t>注册会计师未经客户授权，不得向事务所以外的第三方披露所获知的涉密信息。</a:t>
            </a:r>
            <a:endParaRPr lang="zh-CN" altLang="zh-CN" sz="2400" dirty="0">
              <a:solidFill>
                <a:srgbClr val="800000">
                  <a:lumMod val="60000"/>
                  <a:lumOff val="4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p:cTn id="7"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2600325" y="1240009"/>
            <a:ext cx="2819400" cy="551048"/>
          </a:xfrm>
          <a:prstGeom prst="rect">
            <a:avLst/>
          </a:prstGeom>
        </p:spPr>
        <p:txBody>
          <a:bodyPr wrap="square" anchor="b">
            <a:spAutoFit/>
          </a:bodyPr>
          <a:lstStyle/>
          <a:p>
            <a:pPr algn="ctr" fontAlgn="auto">
              <a:lnSpc>
                <a:spcPts val="3500"/>
              </a:lnSpc>
              <a:spcAft>
                <a:spcPts val="0"/>
              </a:spcAft>
              <a:defRPr/>
            </a:pPr>
            <a:r>
              <a:rPr lang="zh-CN" altLang="en-US" sz="3200" b="1" i="1" dirty="0">
                <a:solidFill>
                  <a:srgbClr val="333333">
                    <a:lumMod val="60000"/>
                    <a:lumOff val="40000"/>
                  </a:srgbClr>
                </a:solidFill>
                <a:latin typeface="微软雅黑" panose="020B0503020204020204" pitchFamily="34" charset="-122"/>
                <a:ea typeface="微软雅黑" panose="020B0503020204020204" pitchFamily="34" charset="-122"/>
              </a:rPr>
              <a:t>本章内容：</a:t>
            </a:r>
            <a:endParaRPr lang="en-US" altLang="zh-CN" sz="3200" b="1" i="1" dirty="0">
              <a:solidFill>
                <a:srgbClr val="333333">
                  <a:lumMod val="60000"/>
                  <a:lumOff val="40000"/>
                </a:srgb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52600" y="2209800"/>
            <a:ext cx="6715125" cy="1785104"/>
          </a:xfrm>
          <a:prstGeom prst="rect">
            <a:avLst/>
          </a:prstGeom>
          <a:noFill/>
          <a:ln w="9525">
            <a:noFill/>
            <a:miter lim="800000"/>
          </a:ln>
        </p:spPr>
        <p:txBody>
          <a:bodyPr wrap="square">
            <a:spAutoFit/>
          </a:bodyPr>
          <a:lstStyle/>
          <a:p>
            <a:pPr marL="342900" indent="-342900" fontAlgn="auto">
              <a:lnSpc>
                <a:spcPct val="150000"/>
              </a:lnSpc>
              <a:spcBef>
                <a:spcPct val="50000"/>
              </a:spcBef>
              <a:spcAft>
                <a:spcPts val="0"/>
              </a:spcAft>
              <a:buFontTx/>
              <a:buBlip>
                <a:blip r:embed="rId3"/>
              </a:buBlip>
            </a:pPr>
            <a:r>
              <a:rPr lang="x-none" altLang="zh-CN" sz="2000" b="1" dirty="0">
                <a:solidFill>
                  <a:srgbClr val="00B0F0"/>
                </a:solidFill>
              </a:rPr>
              <a:t>第一节  职业道德基本原则</a:t>
            </a:r>
            <a:r>
              <a:rPr lang="zh-CN" altLang="en-US" sz="2000" b="1" dirty="0">
                <a:solidFill>
                  <a:srgbClr val="00B0F0"/>
                </a:solidFill>
              </a:rPr>
              <a:t>与概念框架</a:t>
            </a:r>
            <a:endParaRPr lang="en-US" altLang="zh-CN" sz="2000" b="1" dirty="0">
              <a:solidFill>
                <a:srgbClr val="00B0F0"/>
              </a:solidFill>
            </a:endParaRPr>
          </a:p>
          <a:p>
            <a:pPr marL="342900" indent="-342900" fontAlgn="auto">
              <a:lnSpc>
                <a:spcPct val="150000"/>
              </a:lnSpc>
              <a:spcBef>
                <a:spcPct val="50000"/>
              </a:spcBef>
              <a:spcAft>
                <a:spcPts val="0"/>
              </a:spcAft>
              <a:buFontTx/>
              <a:buBlip>
                <a:blip r:embed="rId3"/>
              </a:buBlip>
            </a:pPr>
            <a:r>
              <a:rPr lang="x-none" altLang="zh-CN" sz="2000" b="1" dirty="0">
                <a:solidFill>
                  <a:srgbClr val="000000"/>
                </a:solidFill>
              </a:rPr>
              <a:t>第二节  </a:t>
            </a:r>
            <a:r>
              <a:rPr lang="zh-CN" altLang="en-US" sz="2000" b="1" dirty="0">
                <a:solidFill>
                  <a:srgbClr val="000000"/>
                </a:solidFill>
              </a:rPr>
              <a:t>注册会计师法律责任概述</a:t>
            </a:r>
            <a:endParaRPr lang="en-US" altLang="zh-CN" sz="2000" b="1" dirty="0">
              <a:solidFill>
                <a:srgbClr val="000000"/>
              </a:solidFill>
            </a:endParaRPr>
          </a:p>
          <a:p>
            <a:pPr marL="342900" indent="-342900" fontAlgn="auto">
              <a:lnSpc>
                <a:spcPct val="150000"/>
              </a:lnSpc>
              <a:spcBef>
                <a:spcPct val="50000"/>
              </a:spcBef>
              <a:spcAft>
                <a:spcPts val="0"/>
              </a:spcAft>
              <a:buFontTx/>
              <a:buBlip>
                <a:blip r:embed="rId3"/>
              </a:buBlip>
            </a:pPr>
            <a:r>
              <a:rPr lang="zh-CN" altLang="en-US" sz="2000" b="1" dirty="0">
                <a:solidFill>
                  <a:srgbClr val="000000"/>
                </a:solidFill>
              </a:rPr>
              <a:t>第三节注册会计师法律责任的种类及内容</a:t>
            </a:r>
            <a:endParaRPr lang="en-US" altLang="zh-CN" sz="2000" b="1" dirty="0">
              <a:solidFill>
                <a:srgbClr val="000000"/>
              </a:solidFill>
            </a:endParaRPr>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fontAlgn="auto">
              <a:spcBef>
                <a:spcPts val="0"/>
              </a:spcBef>
              <a:spcAft>
                <a:spcPts val="0"/>
              </a:spcAft>
              <a:buFontTx/>
              <a:buBlip>
                <a:blip r:embed="rId4"/>
              </a:buBlip>
            </a:pPr>
            <a:endParaRPr lang="zh-CN" altLang="en-US">
              <a:solidFill>
                <a:srgbClr val="BF990E">
                  <a:lumMod val="95000"/>
                  <a:lumOff val="5000"/>
                </a:srgb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zh-CN" dirty="0"/>
              <a:t>六、良好的职业行为</a:t>
            </a:r>
            <a:endParaRPr lang="zh-CN" altLang="en-US" dirty="0"/>
          </a:p>
        </p:txBody>
      </p:sp>
      <p:sp>
        <p:nvSpPr>
          <p:cNvPr id="5" name="内容占位符 4"/>
          <p:cNvSpPr>
            <a:spLocks noGrp="1"/>
          </p:cNvSpPr>
          <p:nvPr>
            <p:ph idx="1"/>
          </p:nvPr>
        </p:nvSpPr>
        <p:spPr>
          <a:xfrm>
            <a:off x="457200" y="1600200"/>
            <a:ext cx="8229600" cy="3733800"/>
          </a:xfrm>
        </p:spPr>
        <p:txBody>
          <a:bodyPr/>
          <a:lstStyle/>
          <a:p>
            <a:r>
              <a:rPr lang="zh-CN" altLang="zh-CN" sz="2400" dirty="0"/>
              <a:t>会员应当遵守相关法律法规，避免发生任何损害职业声誉的行为。</a:t>
            </a:r>
            <a:endParaRPr lang="zh-CN" altLang="zh-CN" sz="2400" dirty="0"/>
          </a:p>
          <a:p>
            <a:r>
              <a:rPr lang="zh-CN" altLang="zh-CN" sz="2400" dirty="0"/>
              <a:t>会员在向公众传递信息以及推介自己和工作时，应当客观、真实、得体，不得损害职业形象。</a:t>
            </a:r>
            <a:endParaRPr lang="zh-CN" altLang="zh-CN" sz="2400" dirty="0"/>
          </a:p>
          <a:p>
            <a:r>
              <a:rPr lang="zh-CN" altLang="zh-CN" sz="2400" dirty="0">
                <a:solidFill>
                  <a:srgbClr val="0000FF"/>
                </a:solidFill>
              </a:rPr>
              <a:t>会员应当诚实、实事求是，不得有下列行为：</a:t>
            </a:r>
            <a:endParaRPr lang="zh-CN" altLang="zh-CN" sz="2400" dirty="0">
              <a:solidFill>
                <a:srgbClr val="0000FF"/>
              </a:solidFill>
            </a:endParaRPr>
          </a:p>
          <a:p>
            <a:r>
              <a:rPr lang="en-US" altLang="zh-CN" sz="2400" dirty="0"/>
              <a:t>1</a:t>
            </a:r>
            <a:r>
              <a:rPr lang="zh-CN" altLang="zh-CN" sz="2400" dirty="0"/>
              <a:t>．</a:t>
            </a:r>
            <a:r>
              <a:rPr lang="zh-CN" altLang="zh-CN" sz="2400" dirty="0">
                <a:solidFill>
                  <a:srgbClr val="FF0000"/>
                </a:solidFill>
              </a:rPr>
              <a:t>夸大</a:t>
            </a:r>
            <a:r>
              <a:rPr lang="zh-CN" altLang="zh-CN" sz="2400" dirty="0"/>
              <a:t>宣传提供的服务、拥有的资质或获得的经验；</a:t>
            </a:r>
            <a:endParaRPr lang="zh-CN" altLang="zh-CN" sz="2400" dirty="0"/>
          </a:p>
          <a:p>
            <a:r>
              <a:rPr lang="en-US" altLang="zh-CN" sz="2400" dirty="0"/>
              <a:t>2</a:t>
            </a:r>
            <a:r>
              <a:rPr lang="zh-CN" altLang="zh-CN" sz="2400" dirty="0"/>
              <a:t>．</a:t>
            </a:r>
            <a:r>
              <a:rPr lang="zh-CN" altLang="zh-CN" sz="2400" dirty="0">
                <a:solidFill>
                  <a:srgbClr val="FF0000"/>
                </a:solidFill>
              </a:rPr>
              <a:t>贬低或无根据地比较</a:t>
            </a:r>
            <a:r>
              <a:rPr lang="zh-CN" altLang="zh-CN" sz="2400" dirty="0"/>
              <a:t>其他注册会计师的工作。</a:t>
            </a:r>
            <a:endParaRPr lang="zh-CN" altLang="zh-CN" sz="2400" dirty="0"/>
          </a:p>
          <a:p>
            <a:r>
              <a:rPr lang="zh-CN" altLang="zh-CN" sz="2400" dirty="0"/>
              <a:t>会员为实现执业目标，必须遵守一系列前提或一般原则。这些基本原则包括下列职业道德基本原则：诚信、独立性、客观和公正、专业胜任能力和应有的关注、保密、良好职业行为。</a:t>
            </a:r>
            <a:endParaRPr lang="zh-CN" altLang="zh-CN" sz="2400" dirty="0"/>
          </a:p>
          <a:p>
            <a:endParaRPr lang="en-US" altLang="zh-CN" dirty="0"/>
          </a:p>
          <a:p>
            <a:endParaRPr lang="zh-CN" altLang="en-US" dirty="0"/>
          </a:p>
        </p:txBody>
      </p:sp>
      <p:sp>
        <p:nvSpPr>
          <p:cNvPr id="2" name="矩形 1"/>
          <p:cNvSpPr/>
          <p:nvPr/>
        </p:nvSpPr>
        <p:spPr>
          <a:xfrm>
            <a:off x="990600" y="1371600"/>
            <a:ext cx="6934200" cy="369332"/>
          </a:xfrm>
          <a:prstGeom prst="rect">
            <a:avLst/>
          </a:prstGeom>
        </p:spPr>
        <p:txBody>
          <a:bodyPr wrap="square">
            <a:spAutoFit/>
          </a:bodyPr>
          <a:lstStyle/>
          <a:p>
            <a:r>
              <a:rPr lang="en-US" altLang="zh-CN" dirty="0"/>
              <a:t> </a:t>
            </a:r>
            <a:endParaRPr lang="zh-CN" altLang="zh-CN" dirty="0"/>
          </a:p>
        </p:txBody>
      </p:sp>
      <p:sp>
        <p:nvSpPr>
          <p:cNvPr id="3" name="矩形 2"/>
          <p:cNvSpPr/>
          <p:nvPr/>
        </p:nvSpPr>
        <p:spPr>
          <a:xfrm>
            <a:off x="990600" y="1720840"/>
            <a:ext cx="7620000" cy="369332"/>
          </a:xfrm>
          <a:prstGeom prst="rect">
            <a:avLst/>
          </a:prstGeom>
        </p:spPr>
        <p:txBody>
          <a:bodyPr wrap="square">
            <a:spAutoFit/>
          </a:bodyPr>
          <a:lstStyle/>
          <a:p>
            <a:r>
              <a:rPr lang="en-US" altLang="zh-CN" dirty="0"/>
              <a:t>  </a:t>
            </a:r>
            <a:endParaRPr lang="zh-CN" altLang="zh-CN" dirty="0"/>
          </a:p>
        </p:txBody>
      </p:sp>
      <p:sp>
        <p:nvSpPr>
          <p:cNvPr id="4" name="矩形 3"/>
          <p:cNvSpPr/>
          <p:nvPr/>
        </p:nvSpPr>
        <p:spPr>
          <a:xfrm>
            <a:off x="1028700" y="4306163"/>
            <a:ext cx="6858000" cy="369332"/>
          </a:xfrm>
          <a:prstGeom prst="rect">
            <a:avLst/>
          </a:prstGeom>
        </p:spPr>
        <p:txBody>
          <a:bodyPr wrap="square">
            <a:spAutoFit/>
          </a:bodyPr>
          <a:lstStyle/>
          <a:p>
            <a:r>
              <a:rPr lang="en-US" altLang="zh-CN" dirty="0"/>
              <a:t> </a:t>
            </a:r>
            <a:endParaRPr lang="zh-CN" altLang="zh-C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zh-CN" dirty="0"/>
              <a:t>六、良好的职业行为</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endParaRPr lang="en-US" altLang="zh-CN" b="1" dirty="0"/>
          </a:p>
          <a:p>
            <a:endParaRPr lang="en-US" altLang="zh-CN" sz="2400" b="1" dirty="0"/>
          </a:p>
          <a:p>
            <a:r>
              <a:rPr lang="zh-CN" altLang="zh-CN" sz="2400" b="1" dirty="0"/>
              <a:t>【例题·单选题】</a:t>
            </a:r>
            <a:r>
              <a:rPr lang="zh-CN" altLang="zh-CN" sz="2400" dirty="0"/>
              <a:t>以下各项不属于职业道德基本原则的是（</a:t>
            </a:r>
            <a:r>
              <a:rPr lang="en-US" altLang="zh-CN" sz="2400" dirty="0"/>
              <a:t>   </a:t>
            </a:r>
            <a:r>
              <a:rPr lang="zh-CN" altLang="zh-CN" sz="2400" dirty="0"/>
              <a:t>）。 </a:t>
            </a:r>
            <a:endParaRPr lang="zh-CN" altLang="zh-CN" sz="2400" dirty="0"/>
          </a:p>
          <a:p>
            <a:r>
              <a:rPr lang="en-US" altLang="zh-CN" sz="2400" dirty="0"/>
              <a:t>A</a:t>
            </a:r>
            <a:r>
              <a:rPr lang="zh-CN" altLang="zh-CN" sz="2400" dirty="0"/>
              <a:t>．诚信</a:t>
            </a:r>
            <a:r>
              <a:rPr lang="en-US" altLang="zh-CN" sz="2400" dirty="0"/>
              <a:t>  </a:t>
            </a:r>
            <a:endParaRPr lang="zh-CN" altLang="zh-CN" sz="2400" dirty="0"/>
          </a:p>
          <a:p>
            <a:r>
              <a:rPr lang="en-US" altLang="zh-CN" sz="2400" dirty="0"/>
              <a:t>B</a:t>
            </a:r>
            <a:r>
              <a:rPr lang="zh-CN" altLang="zh-CN" sz="2400" dirty="0"/>
              <a:t>．保密</a:t>
            </a:r>
            <a:r>
              <a:rPr lang="en-US" altLang="zh-CN" sz="2400" dirty="0"/>
              <a:t>   </a:t>
            </a:r>
            <a:endParaRPr lang="zh-CN" altLang="zh-CN" sz="2400" dirty="0"/>
          </a:p>
          <a:p>
            <a:r>
              <a:rPr lang="en-US" altLang="zh-CN" sz="2400" dirty="0"/>
              <a:t>C</a:t>
            </a:r>
            <a:r>
              <a:rPr lang="zh-CN" altLang="zh-CN" sz="2400" dirty="0"/>
              <a:t>．专业胜任能力和应有的关注</a:t>
            </a:r>
            <a:r>
              <a:rPr lang="en-US" altLang="zh-CN" sz="2400" dirty="0"/>
              <a:t>  </a:t>
            </a:r>
            <a:endParaRPr lang="zh-CN" altLang="zh-CN" sz="2400" dirty="0"/>
          </a:p>
          <a:p>
            <a:r>
              <a:rPr lang="en-US" altLang="zh-CN" sz="2400" dirty="0"/>
              <a:t>D</a:t>
            </a:r>
            <a:r>
              <a:rPr lang="zh-CN" altLang="zh-CN" sz="2400" dirty="0"/>
              <a:t>．成本效益原则</a:t>
            </a:r>
            <a:endParaRPr lang="zh-CN" altLang="zh-CN" sz="2400" dirty="0"/>
          </a:p>
          <a:p>
            <a:r>
              <a:rPr lang="zh-CN" altLang="zh-CN" sz="2400" b="1" dirty="0">
                <a:solidFill>
                  <a:schemeClr val="tx2">
                    <a:lumMod val="60000"/>
                    <a:lumOff val="40000"/>
                  </a:schemeClr>
                </a:solidFill>
              </a:rPr>
              <a:t>【解析】</a:t>
            </a:r>
            <a:r>
              <a:rPr lang="zh-CN" altLang="zh-CN" sz="2400" dirty="0">
                <a:solidFill>
                  <a:schemeClr val="tx2">
                    <a:lumMod val="60000"/>
                    <a:lumOff val="40000"/>
                  </a:schemeClr>
                </a:solidFill>
              </a:rPr>
              <a:t>职业道德基本原则包括：诚信、独立性、客观和公正、专业胜任能力和应有的关注、保密、良好职业行为。</a:t>
            </a:r>
            <a:endParaRPr lang="zh-CN" altLang="zh-CN" sz="2400" dirty="0">
              <a:solidFill>
                <a:schemeClr val="tx2">
                  <a:lumMod val="60000"/>
                  <a:lumOff val="40000"/>
                </a:schemeClr>
              </a:solidFill>
            </a:endParaRPr>
          </a:p>
          <a:p>
            <a:r>
              <a:rPr lang="zh-CN" altLang="zh-CN" sz="2400" b="1" dirty="0">
                <a:solidFill>
                  <a:schemeClr val="tx2">
                    <a:lumMod val="60000"/>
                    <a:lumOff val="40000"/>
                  </a:schemeClr>
                </a:solidFill>
              </a:rPr>
              <a:t>【答案】</a:t>
            </a:r>
            <a:r>
              <a:rPr lang="en-US" altLang="zh-CN" sz="2400" dirty="0">
                <a:solidFill>
                  <a:schemeClr val="tx2">
                    <a:lumMod val="60000"/>
                    <a:lumOff val="40000"/>
                  </a:schemeClr>
                </a:solidFill>
              </a:rPr>
              <a:t>D   </a:t>
            </a:r>
            <a:endParaRPr lang="zh-CN" altLang="zh-CN" sz="24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 calcmode="lin" valueType="num">
                                      <p:cBhvr additive="base">
                                        <p:cTn id="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8" end="8"/>
                                            </p:txEl>
                                          </p:spTgt>
                                        </p:tgtEl>
                                        <p:attrNameLst>
                                          <p:attrName>style.visibility</p:attrName>
                                        </p:attrNameLst>
                                      </p:cBhvr>
                                      <p:to>
                                        <p:strVal val="visible"/>
                                      </p:to>
                                    </p:set>
                                    <p:anim calcmode="lin" valueType="num">
                                      <p:cBhvr additive="base">
                                        <p:cTn id="1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indent="266700" algn="just" latinLnBrk="1">
              <a:spcAft>
                <a:spcPts val="0"/>
              </a:spcAft>
            </a:pPr>
            <a:r>
              <a:rPr lang="en-US" altLang="zh-CN" sz="2800" dirty="0">
                <a:solidFill>
                  <a:srgbClr val="333333"/>
                </a:solidFill>
                <a:latin typeface="宋体" panose="02010600030101010101" pitchFamily="2" charset="-122"/>
              </a:rPr>
              <a:t>[</a:t>
            </a:r>
            <a:r>
              <a:rPr lang="zh-CN" altLang="en-US" sz="2800" dirty="0">
                <a:solidFill>
                  <a:srgbClr val="333333"/>
                </a:solidFill>
                <a:latin typeface="宋体" panose="02010600030101010101" pitchFamily="2" charset="-122"/>
              </a:rPr>
              <a:t>真题</a:t>
            </a:r>
            <a:r>
              <a:rPr lang="en-US" altLang="zh-CN" sz="2800" dirty="0">
                <a:solidFill>
                  <a:srgbClr val="333333"/>
                </a:solidFill>
                <a:latin typeface="宋体" panose="02010600030101010101" pitchFamily="2" charset="-122"/>
              </a:rPr>
              <a:t>/</a:t>
            </a:r>
            <a:r>
              <a:rPr lang="zh-CN" altLang="en-US" sz="2800" dirty="0">
                <a:solidFill>
                  <a:srgbClr val="333333"/>
                </a:solidFill>
                <a:latin typeface="宋体" panose="02010600030101010101" pitchFamily="2" charset="-122"/>
              </a:rPr>
              <a:t>多选</a:t>
            </a:r>
            <a:r>
              <a:rPr lang="en-US" altLang="zh-CN" sz="2800" dirty="0">
                <a:solidFill>
                  <a:srgbClr val="333333"/>
                </a:solidFill>
                <a:latin typeface="宋体" panose="02010600030101010101" pitchFamily="2" charset="-122"/>
              </a:rPr>
              <a:t>2017B]</a:t>
            </a:r>
            <a:r>
              <a:rPr lang="zh-CN" altLang="en-US" sz="2800" dirty="0">
                <a:solidFill>
                  <a:srgbClr val="333333"/>
                </a:solidFill>
                <a:latin typeface="宋体" panose="02010600030101010101" pitchFamily="2" charset="-122"/>
              </a:rPr>
              <a:t>下列各项中，属于注册会计师应当遵守的职业道德基本原则的有（　　）。</a:t>
            </a:r>
            <a:endParaRPr lang="zh-CN" altLang="en-US" sz="2800" dirty="0">
              <a:solidFill>
                <a:srgbClr val="333333"/>
              </a:solidFill>
              <a:latin typeface="宋体" panose="02010600030101010101" pitchFamily="2" charset="-122"/>
            </a:endParaRPr>
          </a:p>
          <a:p>
            <a:pPr indent="266700" algn="just" latinLnBrk="1">
              <a:spcAft>
                <a:spcPts val="0"/>
              </a:spcAft>
            </a:pPr>
            <a:r>
              <a:rPr lang="en-US" altLang="zh-CN" sz="2800" dirty="0">
                <a:solidFill>
                  <a:srgbClr val="333333"/>
                </a:solidFill>
                <a:latin typeface="宋体" panose="02010600030101010101" pitchFamily="2" charset="-122"/>
              </a:rPr>
              <a:t>A.</a:t>
            </a:r>
            <a:r>
              <a:rPr lang="zh-CN" altLang="en-US" sz="2800" dirty="0">
                <a:solidFill>
                  <a:srgbClr val="333333"/>
                </a:solidFill>
                <a:latin typeface="宋体" panose="02010600030101010101" pitchFamily="2" charset="-122"/>
              </a:rPr>
              <a:t>保密</a:t>
            </a:r>
            <a:endParaRPr lang="zh-CN" altLang="en-US" sz="2800" dirty="0">
              <a:solidFill>
                <a:srgbClr val="333333"/>
              </a:solidFill>
              <a:latin typeface="宋体" panose="02010600030101010101" pitchFamily="2" charset="-122"/>
            </a:endParaRPr>
          </a:p>
          <a:p>
            <a:pPr indent="266700" algn="just" latinLnBrk="1">
              <a:spcAft>
                <a:spcPts val="0"/>
              </a:spcAft>
            </a:pPr>
            <a:r>
              <a:rPr lang="en-US" altLang="zh-CN" sz="2800" dirty="0">
                <a:solidFill>
                  <a:srgbClr val="333333"/>
                </a:solidFill>
                <a:latin typeface="宋体" panose="02010600030101010101" pitchFamily="2" charset="-122"/>
              </a:rPr>
              <a:t>B.</a:t>
            </a:r>
            <a:r>
              <a:rPr lang="zh-CN" altLang="en-US" sz="2800" dirty="0">
                <a:solidFill>
                  <a:srgbClr val="333333"/>
                </a:solidFill>
                <a:latin typeface="宋体" panose="02010600030101010101" pitchFamily="2" charset="-122"/>
              </a:rPr>
              <a:t>客观和公正</a:t>
            </a:r>
            <a:endParaRPr lang="zh-CN" altLang="en-US" sz="2800" dirty="0">
              <a:solidFill>
                <a:srgbClr val="333333"/>
              </a:solidFill>
              <a:latin typeface="宋体" panose="02010600030101010101" pitchFamily="2" charset="-122"/>
            </a:endParaRPr>
          </a:p>
          <a:p>
            <a:pPr indent="266700" algn="just" latinLnBrk="1">
              <a:spcAft>
                <a:spcPts val="0"/>
              </a:spcAft>
            </a:pPr>
            <a:r>
              <a:rPr lang="en-US" altLang="zh-CN" sz="2800" dirty="0">
                <a:solidFill>
                  <a:srgbClr val="333333"/>
                </a:solidFill>
                <a:latin typeface="宋体" panose="02010600030101010101" pitchFamily="2" charset="-122"/>
              </a:rPr>
              <a:t>C.</a:t>
            </a:r>
            <a:r>
              <a:rPr lang="zh-CN" altLang="en-US" sz="2800" dirty="0">
                <a:solidFill>
                  <a:srgbClr val="333333"/>
                </a:solidFill>
                <a:latin typeface="宋体" panose="02010600030101010101" pitchFamily="2" charset="-122"/>
              </a:rPr>
              <a:t>诚信</a:t>
            </a:r>
            <a:endParaRPr lang="zh-CN" altLang="en-US" sz="2800" dirty="0">
              <a:solidFill>
                <a:srgbClr val="333333"/>
              </a:solidFill>
              <a:latin typeface="宋体" panose="02010600030101010101" pitchFamily="2" charset="-122"/>
            </a:endParaRPr>
          </a:p>
          <a:p>
            <a:pPr indent="266700" algn="just" latinLnBrk="1">
              <a:spcAft>
                <a:spcPts val="0"/>
              </a:spcAft>
            </a:pPr>
            <a:r>
              <a:rPr lang="en-US" altLang="zh-CN" sz="2800" dirty="0">
                <a:solidFill>
                  <a:srgbClr val="333333"/>
                </a:solidFill>
                <a:latin typeface="宋体" panose="02010600030101010101" pitchFamily="2" charset="-122"/>
              </a:rPr>
              <a:t>D.</a:t>
            </a:r>
            <a:r>
              <a:rPr lang="zh-CN" altLang="en-US" sz="2800" dirty="0">
                <a:solidFill>
                  <a:srgbClr val="333333"/>
                </a:solidFill>
                <a:latin typeface="宋体" panose="02010600030101010101" pitchFamily="2" charset="-122"/>
              </a:rPr>
              <a:t>专业胜任能力和应有的关注</a:t>
            </a:r>
            <a:endParaRPr lang="en-US" altLang="zh-CN" sz="2800" dirty="0">
              <a:solidFill>
                <a:srgbClr val="333333"/>
              </a:solidFill>
              <a:latin typeface="宋体" panose="02010600030101010101" pitchFamily="2" charset="-122"/>
            </a:endParaRPr>
          </a:p>
          <a:p>
            <a:pPr indent="266700" algn="just" latinLnBrk="1">
              <a:spcAft>
                <a:spcPts val="0"/>
              </a:spcAft>
            </a:pPr>
            <a:endParaRPr lang="zh-CN" altLang="en-US" sz="2800" dirty="0">
              <a:solidFill>
                <a:srgbClr val="333333"/>
              </a:solidFill>
              <a:latin typeface="宋体" panose="02010600030101010101" pitchFamily="2" charset="-122"/>
            </a:endParaRPr>
          </a:p>
          <a:p>
            <a:pPr indent="266700" algn="just" latinLnBrk="1">
              <a:spcAft>
                <a:spcPts val="0"/>
              </a:spcAft>
            </a:pPr>
            <a:r>
              <a:rPr lang="en-US" altLang="zh-CN" sz="2800" dirty="0">
                <a:solidFill>
                  <a:srgbClr val="FF0000"/>
                </a:solidFill>
                <a:latin typeface="宋体" panose="02010600030101010101" pitchFamily="2" charset="-122"/>
              </a:rPr>
              <a:t>[</a:t>
            </a:r>
            <a:r>
              <a:rPr lang="zh-CN" altLang="en-US" sz="2800" dirty="0">
                <a:solidFill>
                  <a:srgbClr val="FF0000"/>
                </a:solidFill>
                <a:latin typeface="宋体" panose="02010600030101010101" pitchFamily="2" charset="-122"/>
              </a:rPr>
              <a:t>答案</a:t>
            </a:r>
            <a:r>
              <a:rPr lang="en-US" altLang="zh-CN" sz="2800" dirty="0">
                <a:solidFill>
                  <a:srgbClr val="FF0000"/>
                </a:solidFill>
                <a:latin typeface="宋体" panose="02010600030101010101" pitchFamily="2" charset="-122"/>
              </a:rPr>
              <a:t>]ABCD</a:t>
            </a:r>
            <a:endParaRPr lang="zh-CN" altLang="en-US" sz="2800" dirty="0">
              <a:solidFill>
                <a:srgbClr val="FF0000"/>
              </a:solidFill>
              <a:latin typeface="宋体" panose="02010600030101010101" pitchFamily="2"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2600324" y="801042"/>
            <a:ext cx="5324475" cy="990015"/>
          </a:xfrm>
          <a:prstGeom prst="rect">
            <a:avLst/>
          </a:prstGeom>
        </p:spPr>
        <p:txBody>
          <a:bodyPr wrap="square" anchor="b">
            <a:spAutoFit/>
          </a:bodyPr>
          <a:lstStyle/>
          <a:p>
            <a:pPr lvl="0" algn="ctr" fontAlgn="auto">
              <a:lnSpc>
                <a:spcPts val="3500"/>
              </a:lnSpc>
              <a:spcAft>
                <a:spcPts val="0"/>
              </a:spcAft>
              <a:defRPr/>
            </a:pPr>
            <a:r>
              <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rPr>
              <a:t>第一节 职业道德基本原则与概念框架</a:t>
            </a:r>
            <a:endPar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52600" y="2209800"/>
            <a:ext cx="6715125" cy="1785104"/>
          </a:xfrm>
          <a:prstGeom prst="rect">
            <a:avLst/>
          </a:prstGeom>
          <a:noFill/>
          <a:ln w="9525">
            <a:noFill/>
            <a:miter lim="800000"/>
          </a:ln>
        </p:spPr>
        <p:txBody>
          <a:bodyPr wrap="square">
            <a:spAutoFit/>
          </a:bodyPr>
          <a:lstStyle/>
          <a:p>
            <a:pPr marL="514350" indent="-514350" fontAlgn="auto">
              <a:lnSpc>
                <a:spcPct val="150000"/>
              </a:lnSpc>
              <a:spcBef>
                <a:spcPct val="50000"/>
              </a:spcBef>
              <a:spcAft>
                <a:spcPts val="0"/>
              </a:spcAft>
              <a:buFont typeface="+mj-lt"/>
              <a:buAutoNum type="romanUcPeriod"/>
            </a:pPr>
            <a:r>
              <a:rPr lang="x-none" altLang="zh-CN" sz="2000" b="1" dirty="0"/>
              <a:t>职业道德基本原则</a:t>
            </a:r>
            <a:endParaRPr lang="en-US" altLang="zh-CN" sz="2000" b="1" dirty="0"/>
          </a:p>
          <a:p>
            <a:pPr marL="514350" indent="-514350" fontAlgn="auto">
              <a:lnSpc>
                <a:spcPct val="150000"/>
              </a:lnSpc>
              <a:spcBef>
                <a:spcPct val="50000"/>
              </a:spcBef>
              <a:spcAft>
                <a:spcPts val="0"/>
              </a:spcAft>
              <a:buFont typeface="+mj-lt"/>
              <a:buAutoNum type="romanUcPeriod"/>
            </a:pPr>
            <a:r>
              <a:rPr lang="x-none" altLang="zh-CN" sz="2000" b="1" dirty="0">
                <a:solidFill>
                  <a:srgbClr val="00B0F0"/>
                </a:solidFill>
              </a:rPr>
              <a:t>职业道德概念框架</a:t>
            </a:r>
            <a:endParaRPr lang="zh-CN" altLang="zh-CN" sz="2000" b="1" dirty="0">
              <a:solidFill>
                <a:srgbClr val="00B0F0"/>
              </a:solidFill>
            </a:endParaRPr>
          </a:p>
          <a:p>
            <a:pPr marL="514350" indent="-514350" fontAlgn="auto">
              <a:lnSpc>
                <a:spcPct val="150000"/>
              </a:lnSpc>
              <a:spcBef>
                <a:spcPct val="50000"/>
              </a:spcBef>
              <a:spcAft>
                <a:spcPts val="0"/>
              </a:spcAft>
              <a:buFont typeface="+mj-lt"/>
              <a:buAutoNum type="romanUcPeriod"/>
            </a:pPr>
            <a:r>
              <a:rPr lang="x-none" altLang="zh-CN" sz="2000" b="1" dirty="0"/>
              <a:t>注册会计师对职业道德概念框架的具体运用</a:t>
            </a:r>
            <a:endParaRPr lang="zh-CN" altLang="zh-CN" sz="2000" b="1" dirty="0"/>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3"/>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7"/>
          <p:cNvSpPr>
            <a:spLocks noChangeArrowheads="1"/>
          </p:cNvSpPr>
          <p:nvPr/>
        </p:nvSpPr>
        <p:spPr bwMode="gray">
          <a:xfrm>
            <a:off x="2115524" y="2743200"/>
            <a:ext cx="6832419"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zh-CN" altLang="en-US" sz="2000" dirty="0">
              <a:latin typeface="+mj-ea"/>
              <a:ea typeface="+mj-ea"/>
            </a:endParaRPr>
          </a:p>
        </p:txBody>
      </p:sp>
      <p:sp>
        <p:nvSpPr>
          <p:cNvPr id="5126" name="AutoShape 7"/>
          <p:cNvSpPr>
            <a:spLocks noChangeArrowheads="1"/>
          </p:cNvSpPr>
          <p:nvPr/>
        </p:nvSpPr>
        <p:spPr bwMode="gray">
          <a:xfrm>
            <a:off x="2183776" y="3870443"/>
            <a:ext cx="6764168"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grpSp>
        <p:nvGrpSpPr>
          <p:cNvPr id="5127" name="Group 16"/>
          <p:cNvGrpSpPr/>
          <p:nvPr/>
        </p:nvGrpSpPr>
        <p:grpSpPr bwMode="auto">
          <a:xfrm>
            <a:off x="1828800" y="3938872"/>
            <a:ext cx="381000" cy="381000"/>
            <a:chOff x="2078" y="1680"/>
            <a:chExt cx="1615" cy="1615"/>
          </a:xfrm>
        </p:grpSpPr>
        <p:sp>
          <p:nvSpPr>
            <p:cNvPr id="5143"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5144"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40"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5146"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42"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5148"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5130" name="Group 62"/>
          <p:cNvGrpSpPr/>
          <p:nvPr/>
        </p:nvGrpSpPr>
        <p:grpSpPr bwMode="auto">
          <a:xfrm>
            <a:off x="1810725" y="2827337"/>
            <a:ext cx="381000" cy="381000"/>
            <a:chOff x="2078" y="1680"/>
            <a:chExt cx="1615" cy="1615"/>
          </a:xfrm>
        </p:grpSpPr>
        <p:sp>
          <p:nvSpPr>
            <p:cNvPr id="5131"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5132"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6209"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134"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6211"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5136"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sp>
        <p:nvSpPr>
          <p:cNvPr id="72" name="矩形 71"/>
          <p:cNvSpPr/>
          <p:nvPr/>
        </p:nvSpPr>
        <p:spPr>
          <a:xfrm>
            <a:off x="2600325" y="1240009"/>
            <a:ext cx="2819400" cy="551048"/>
          </a:xfrm>
          <a:prstGeom prst="rect">
            <a:avLst/>
          </a:prstGeom>
        </p:spPr>
        <p:txBody>
          <a:bodyPr wrap="square" anchor="b">
            <a:spAutoFit/>
          </a:bodyPr>
          <a:lstStyle/>
          <a:p>
            <a:pPr lvl="0" algn="ctr" fontAlgn="auto">
              <a:lnSpc>
                <a:spcPts val="3500"/>
              </a:lnSpc>
              <a:spcAft>
                <a:spcPts val="0"/>
              </a:spcAft>
              <a:defRPr/>
            </a:pPr>
            <a:r>
              <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rPr>
              <a:t>小节要点：</a:t>
            </a:r>
            <a:endParaRPr lang="en-US" altLang="zh-CN" sz="32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73"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1"/>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21"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
        <p:nvSpPr>
          <p:cNvPr id="2" name="矩形 1"/>
          <p:cNvSpPr/>
          <p:nvPr/>
        </p:nvSpPr>
        <p:spPr>
          <a:xfrm>
            <a:off x="3172437" y="2826305"/>
            <a:ext cx="248786" cy="369332"/>
          </a:xfrm>
          <a:prstGeom prst="rect">
            <a:avLst/>
          </a:prstGeom>
        </p:spPr>
        <p:txBody>
          <a:bodyPr wrap="none">
            <a:spAutoFit/>
          </a:bodyPr>
          <a:lstStyle/>
          <a:p>
            <a:r>
              <a:rPr lang="en-US" altLang="zh-CN" dirty="0"/>
              <a:t> </a:t>
            </a:r>
            <a:endParaRPr lang="zh-CN" altLang="en-US" dirty="0"/>
          </a:p>
        </p:txBody>
      </p:sp>
      <p:sp>
        <p:nvSpPr>
          <p:cNvPr id="3" name="矩形 2"/>
          <p:cNvSpPr/>
          <p:nvPr/>
        </p:nvSpPr>
        <p:spPr>
          <a:xfrm>
            <a:off x="2232025" y="3935968"/>
            <a:ext cx="6417141" cy="369332"/>
          </a:xfrm>
          <a:prstGeom prst="rect">
            <a:avLst/>
          </a:prstGeom>
        </p:spPr>
        <p:txBody>
          <a:bodyPr wrap="none">
            <a:spAutoFit/>
          </a:bodyPr>
          <a:lstStyle/>
          <a:p>
            <a:r>
              <a:rPr lang="zh-CN" altLang="zh-CN" dirty="0"/>
              <a:t>二、对遵循职业道德基本原则产生不利影响的因素及防范措施</a:t>
            </a:r>
            <a:endParaRPr lang="zh-CN" altLang="en-US" dirty="0"/>
          </a:p>
        </p:txBody>
      </p:sp>
      <p:sp>
        <p:nvSpPr>
          <p:cNvPr id="30" name="AutoShape 7"/>
          <p:cNvSpPr>
            <a:spLocks noChangeArrowheads="1"/>
          </p:cNvSpPr>
          <p:nvPr/>
        </p:nvSpPr>
        <p:spPr bwMode="gray">
          <a:xfrm>
            <a:off x="2286000" y="4835643"/>
            <a:ext cx="6661944"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4" name="矩形 3"/>
          <p:cNvSpPr/>
          <p:nvPr/>
        </p:nvSpPr>
        <p:spPr>
          <a:xfrm>
            <a:off x="2390163" y="4918321"/>
            <a:ext cx="2262158" cy="369332"/>
          </a:xfrm>
          <a:prstGeom prst="rect">
            <a:avLst/>
          </a:prstGeom>
        </p:spPr>
        <p:txBody>
          <a:bodyPr wrap="none">
            <a:spAutoFit/>
          </a:bodyPr>
          <a:lstStyle/>
          <a:p>
            <a:r>
              <a:rPr lang="zh-CN" altLang="zh-CN" dirty="0"/>
              <a:t>三、道德冲突的解决</a:t>
            </a:r>
            <a:endParaRPr lang="zh-CN" altLang="en-US" dirty="0"/>
          </a:p>
        </p:txBody>
      </p:sp>
      <p:sp>
        <p:nvSpPr>
          <p:cNvPr id="5" name="矩形 4"/>
          <p:cNvSpPr/>
          <p:nvPr/>
        </p:nvSpPr>
        <p:spPr>
          <a:xfrm>
            <a:off x="2306704" y="2826305"/>
            <a:ext cx="3185487" cy="369332"/>
          </a:xfrm>
          <a:prstGeom prst="rect">
            <a:avLst/>
          </a:prstGeom>
        </p:spPr>
        <p:txBody>
          <a:bodyPr wrap="none">
            <a:spAutoFit/>
          </a:bodyPr>
          <a:lstStyle/>
          <a:p>
            <a:r>
              <a:rPr lang="zh-CN" altLang="zh-CN" dirty="0"/>
              <a:t>一、职业道德概念框架的内涵</a:t>
            </a:r>
            <a:endParaRPr lang="zh-CN" altLang="en-US" dirty="0"/>
          </a:p>
        </p:txBody>
      </p:sp>
      <p:grpSp>
        <p:nvGrpSpPr>
          <p:cNvPr id="23" name="Group 62"/>
          <p:cNvGrpSpPr/>
          <p:nvPr/>
        </p:nvGrpSpPr>
        <p:grpSpPr bwMode="auto">
          <a:xfrm>
            <a:off x="1901316" y="4876800"/>
            <a:ext cx="381000" cy="381000"/>
            <a:chOff x="2078" y="1680"/>
            <a:chExt cx="1615" cy="1615"/>
          </a:xfrm>
        </p:grpSpPr>
        <p:sp>
          <p:nvSpPr>
            <p:cNvPr id="24"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5"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6"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7"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8"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29"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zh-CN" dirty="0"/>
              <a:t>一、职业道德概念框架的内涵</a:t>
            </a:r>
            <a:endParaRPr lang="zh-CN" altLang="en-US" dirty="0"/>
          </a:p>
        </p:txBody>
      </p:sp>
      <p:sp>
        <p:nvSpPr>
          <p:cNvPr id="5" name="内容占位符 4"/>
          <p:cNvSpPr>
            <a:spLocks noGrp="1"/>
          </p:cNvSpPr>
          <p:nvPr>
            <p:ph idx="1"/>
          </p:nvPr>
        </p:nvSpPr>
        <p:spPr>
          <a:xfrm>
            <a:off x="457200" y="1600200"/>
            <a:ext cx="8229600" cy="4724400"/>
          </a:xfrm>
        </p:spPr>
        <p:txBody>
          <a:bodyPr/>
          <a:lstStyle/>
          <a:p>
            <a:r>
              <a:rPr lang="en-US" altLang="zh-CN" sz="2400" dirty="0"/>
              <a:t> </a:t>
            </a:r>
            <a:endParaRPr lang="zh-CN" altLang="en-US" sz="2400" dirty="0"/>
          </a:p>
        </p:txBody>
      </p:sp>
      <p:sp>
        <p:nvSpPr>
          <p:cNvPr id="2" name="矩形 1"/>
          <p:cNvSpPr/>
          <p:nvPr/>
        </p:nvSpPr>
        <p:spPr>
          <a:xfrm>
            <a:off x="1219200" y="1828800"/>
            <a:ext cx="7086600" cy="2308324"/>
          </a:xfrm>
          <a:prstGeom prst="rect">
            <a:avLst/>
          </a:prstGeom>
        </p:spPr>
        <p:txBody>
          <a:bodyPr wrap="square">
            <a:spAutoFit/>
          </a:bodyPr>
          <a:lstStyle/>
          <a:p>
            <a:r>
              <a:rPr lang="en-US" altLang="zh-CN" sz="2000" dirty="0">
                <a:latin typeface="+mj-ea"/>
                <a:ea typeface="+mj-ea"/>
              </a:rPr>
              <a:t>      </a:t>
            </a:r>
            <a:r>
              <a:rPr lang="zh-CN" altLang="zh-CN" sz="2400" dirty="0">
                <a:latin typeface="+mj-ea"/>
                <a:ea typeface="+mj-ea"/>
              </a:rPr>
              <a:t>职业道德概念框架是指解决职业道德问题的</a:t>
            </a:r>
            <a:r>
              <a:rPr lang="zh-CN" altLang="zh-CN" sz="2400" dirty="0">
                <a:solidFill>
                  <a:srgbClr val="FF0000"/>
                </a:solidFill>
                <a:latin typeface="+mj-ea"/>
                <a:ea typeface="+mj-ea"/>
              </a:rPr>
              <a:t>思路和方法</a:t>
            </a:r>
            <a:r>
              <a:rPr lang="zh-CN" altLang="zh-CN" sz="2400" dirty="0">
                <a:latin typeface="+mj-ea"/>
                <a:ea typeface="+mj-ea"/>
              </a:rPr>
              <a:t>，用以指导注册会计师：</a:t>
            </a:r>
            <a:endParaRPr lang="zh-CN" altLang="zh-CN" sz="2400" dirty="0">
              <a:latin typeface="+mj-ea"/>
              <a:ea typeface="+mj-ea"/>
            </a:endParaRPr>
          </a:p>
          <a:p>
            <a:r>
              <a:rPr lang="en-US" altLang="zh-CN" sz="2400" dirty="0">
                <a:latin typeface="+mj-ea"/>
                <a:ea typeface="+mj-ea"/>
              </a:rPr>
              <a:t>     </a:t>
            </a:r>
            <a:r>
              <a:rPr lang="zh-CN" altLang="zh-CN" sz="2400" dirty="0">
                <a:latin typeface="+mj-ea"/>
                <a:ea typeface="+mj-ea"/>
              </a:rPr>
              <a:t>（</a:t>
            </a:r>
            <a:r>
              <a:rPr lang="en-US" altLang="zh-CN" sz="2400" dirty="0">
                <a:latin typeface="+mj-ea"/>
                <a:ea typeface="+mj-ea"/>
              </a:rPr>
              <a:t>1</a:t>
            </a:r>
            <a:r>
              <a:rPr lang="zh-CN" altLang="zh-CN" sz="2400" dirty="0">
                <a:latin typeface="+mj-ea"/>
                <a:ea typeface="+mj-ea"/>
              </a:rPr>
              <a:t>）</a:t>
            </a:r>
            <a:r>
              <a:rPr lang="zh-CN" altLang="zh-CN" sz="2400" dirty="0">
                <a:solidFill>
                  <a:srgbClr val="FF0000"/>
                </a:solidFill>
                <a:latin typeface="+mj-ea"/>
                <a:ea typeface="+mj-ea"/>
              </a:rPr>
              <a:t>识别</a:t>
            </a:r>
            <a:r>
              <a:rPr lang="zh-CN" altLang="zh-CN" sz="2400" dirty="0">
                <a:latin typeface="+mj-ea"/>
                <a:ea typeface="+mj-ea"/>
              </a:rPr>
              <a:t>对遵循职业道德基本原则的不利影响；</a:t>
            </a:r>
            <a:endParaRPr lang="zh-CN" altLang="zh-CN" sz="2400" dirty="0">
              <a:latin typeface="+mj-ea"/>
              <a:ea typeface="+mj-ea"/>
            </a:endParaRPr>
          </a:p>
          <a:p>
            <a:r>
              <a:rPr lang="en-US" altLang="zh-CN" sz="2400" dirty="0">
                <a:latin typeface="+mj-ea"/>
                <a:ea typeface="+mj-ea"/>
              </a:rPr>
              <a:t>     </a:t>
            </a:r>
            <a:r>
              <a:rPr lang="zh-CN" altLang="zh-CN" sz="2400" dirty="0">
                <a:latin typeface="+mj-ea"/>
                <a:ea typeface="+mj-ea"/>
              </a:rPr>
              <a:t>（</a:t>
            </a:r>
            <a:r>
              <a:rPr lang="en-US" altLang="zh-CN" sz="2400" dirty="0">
                <a:latin typeface="+mj-ea"/>
                <a:ea typeface="+mj-ea"/>
              </a:rPr>
              <a:t>2</a:t>
            </a:r>
            <a:r>
              <a:rPr lang="zh-CN" altLang="zh-CN" sz="2400" dirty="0">
                <a:latin typeface="+mj-ea"/>
                <a:ea typeface="+mj-ea"/>
              </a:rPr>
              <a:t>）</a:t>
            </a:r>
            <a:r>
              <a:rPr lang="zh-CN" altLang="zh-CN" sz="2400" dirty="0">
                <a:solidFill>
                  <a:srgbClr val="FF0000"/>
                </a:solidFill>
                <a:latin typeface="+mj-ea"/>
                <a:ea typeface="+mj-ea"/>
              </a:rPr>
              <a:t>评价</a:t>
            </a:r>
            <a:r>
              <a:rPr lang="zh-CN" altLang="zh-CN" sz="2400" dirty="0">
                <a:latin typeface="+mj-ea"/>
                <a:ea typeface="+mj-ea"/>
              </a:rPr>
              <a:t>不利影响的重要程度；</a:t>
            </a:r>
            <a:endParaRPr lang="zh-CN" altLang="zh-CN" sz="2400" dirty="0">
              <a:latin typeface="+mj-ea"/>
              <a:ea typeface="+mj-ea"/>
            </a:endParaRPr>
          </a:p>
          <a:p>
            <a:r>
              <a:rPr lang="en-US" altLang="zh-CN" sz="2400" dirty="0">
                <a:latin typeface="+mj-ea"/>
                <a:ea typeface="+mj-ea"/>
              </a:rPr>
              <a:t>     </a:t>
            </a:r>
            <a:r>
              <a:rPr lang="zh-CN" altLang="zh-CN" sz="2400" dirty="0">
                <a:latin typeface="+mj-ea"/>
                <a:ea typeface="+mj-ea"/>
              </a:rPr>
              <a:t>（</a:t>
            </a:r>
            <a:r>
              <a:rPr lang="en-US" altLang="zh-CN" sz="2400" dirty="0">
                <a:latin typeface="+mj-ea"/>
                <a:ea typeface="+mj-ea"/>
              </a:rPr>
              <a:t>3</a:t>
            </a:r>
            <a:r>
              <a:rPr lang="zh-CN" altLang="zh-CN" sz="2400" dirty="0">
                <a:latin typeface="+mj-ea"/>
                <a:ea typeface="+mj-ea"/>
              </a:rPr>
              <a:t>）必要时采取</a:t>
            </a:r>
            <a:r>
              <a:rPr lang="zh-CN" altLang="zh-CN" sz="2400" dirty="0">
                <a:solidFill>
                  <a:srgbClr val="FF0000"/>
                </a:solidFill>
                <a:latin typeface="+mj-ea"/>
                <a:ea typeface="+mj-ea"/>
              </a:rPr>
              <a:t>防范</a:t>
            </a:r>
            <a:r>
              <a:rPr lang="zh-CN" altLang="zh-CN" sz="2400" dirty="0">
                <a:latin typeface="+mj-ea"/>
                <a:ea typeface="+mj-ea"/>
              </a:rPr>
              <a:t>措施</a:t>
            </a:r>
            <a:r>
              <a:rPr lang="zh-CN" altLang="zh-CN" sz="2400" dirty="0">
                <a:solidFill>
                  <a:srgbClr val="009DFF"/>
                </a:solidFill>
                <a:latin typeface="+mj-ea"/>
                <a:ea typeface="+mj-ea"/>
              </a:rPr>
              <a:t>消除</a:t>
            </a:r>
            <a:r>
              <a:rPr lang="zh-CN" altLang="zh-CN" sz="2400" dirty="0">
                <a:latin typeface="+mj-ea"/>
                <a:ea typeface="+mj-ea"/>
              </a:rPr>
              <a:t>不利影响或将其</a:t>
            </a:r>
            <a:r>
              <a:rPr lang="zh-CN" altLang="zh-CN" sz="2400" dirty="0">
                <a:solidFill>
                  <a:srgbClr val="009DFF"/>
                </a:solidFill>
                <a:latin typeface="+mj-ea"/>
                <a:ea typeface="+mj-ea"/>
              </a:rPr>
              <a:t>降至</a:t>
            </a:r>
            <a:r>
              <a:rPr lang="zh-CN" altLang="zh-CN" sz="2400" dirty="0">
                <a:latin typeface="+mj-ea"/>
                <a:ea typeface="+mj-ea"/>
              </a:rPr>
              <a:t>可接受水平。</a:t>
            </a:r>
            <a:endParaRPr lang="zh-CN" altLang="zh-CN" sz="2400" dirty="0">
              <a:latin typeface="+mj-ea"/>
              <a:ea typeface="+mj-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二、对遵循职业道德基本原则产生不利影响的因素及防范措施</a:t>
            </a:r>
            <a:endParaRPr lang="zh-CN" altLang="en-US" dirty="0"/>
          </a:p>
        </p:txBody>
      </p:sp>
      <p:sp>
        <p:nvSpPr>
          <p:cNvPr id="5" name="内容占位符 4"/>
          <p:cNvSpPr>
            <a:spLocks noGrp="1"/>
          </p:cNvSpPr>
          <p:nvPr>
            <p:ph idx="1"/>
          </p:nvPr>
        </p:nvSpPr>
        <p:spPr>
          <a:xfrm>
            <a:off x="457200" y="1600200"/>
            <a:ext cx="8229600" cy="4648200"/>
          </a:xfrm>
        </p:spPr>
        <p:txBody>
          <a:bodyPr/>
          <a:lstStyle/>
          <a:p>
            <a:r>
              <a:rPr lang="zh-CN" altLang="zh-CN" dirty="0"/>
              <a:t>职业道德基本原则产生不利影响的因素主要包括自身利益、自我评价、过度推介、密切关系和外在压力。</a:t>
            </a:r>
            <a:endParaRPr lang="zh-CN" altLang="zh-CN" dirty="0"/>
          </a:p>
          <a:p>
            <a:r>
              <a:rPr lang="zh-CN" altLang="zh-CN" dirty="0"/>
              <a:t>防范措施是指可以消除威胁或将其降至可接受水平的行动或其他措施。</a:t>
            </a:r>
            <a:endParaRPr lang="zh-CN" altLang="zh-CN" dirty="0"/>
          </a:p>
          <a:p>
            <a:r>
              <a:rPr lang="zh-CN" altLang="zh-CN" dirty="0"/>
              <a:t>应对不利影响的防范措施包括以下几种：</a:t>
            </a:r>
            <a:endParaRPr lang="zh-CN" altLang="zh-CN" dirty="0"/>
          </a:p>
          <a:p>
            <a:r>
              <a:rPr lang="en-US" altLang="zh-CN" dirty="0"/>
              <a:t>1</a:t>
            </a:r>
            <a:r>
              <a:rPr lang="zh-CN" altLang="zh-CN" dirty="0"/>
              <a:t>．由法律法规和职业规范规定的防范措施主要包括：</a:t>
            </a:r>
            <a:endParaRPr lang="zh-CN" altLang="zh-CN" dirty="0"/>
          </a:p>
          <a:p>
            <a:r>
              <a:rPr lang="zh-CN" altLang="zh-CN" dirty="0"/>
              <a:t>（</a:t>
            </a:r>
            <a:r>
              <a:rPr lang="en-US" altLang="zh-CN" dirty="0"/>
              <a:t>1</a:t>
            </a:r>
            <a:r>
              <a:rPr lang="zh-CN" altLang="zh-CN" dirty="0"/>
              <a:t>）取得会员资格必需的教育、培训和经验要求；</a:t>
            </a:r>
            <a:endParaRPr lang="zh-CN" altLang="zh-CN" dirty="0"/>
          </a:p>
          <a:p>
            <a:r>
              <a:rPr lang="zh-CN" altLang="zh-CN" dirty="0"/>
              <a:t>（</a:t>
            </a:r>
            <a:r>
              <a:rPr lang="en-US" altLang="zh-CN" dirty="0"/>
              <a:t>2</a:t>
            </a:r>
            <a:r>
              <a:rPr lang="zh-CN" altLang="zh-CN" dirty="0"/>
              <a:t>）持续的职业发展要求；</a:t>
            </a:r>
            <a:endParaRPr lang="zh-CN" altLang="zh-CN" dirty="0"/>
          </a:p>
          <a:p>
            <a:r>
              <a:rPr lang="zh-CN" altLang="zh-CN" dirty="0"/>
              <a:t>（</a:t>
            </a:r>
            <a:r>
              <a:rPr lang="en-US" altLang="zh-CN" dirty="0"/>
              <a:t>3</a:t>
            </a:r>
            <a:r>
              <a:rPr lang="zh-CN" altLang="zh-CN" dirty="0"/>
              <a:t>）公司治理方面的规定；</a:t>
            </a:r>
            <a:endParaRPr lang="zh-CN" altLang="zh-CN" dirty="0"/>
          </a:p>
          <a:p>
            <a:r>
              <a:rPr lang="zh-CN" altLang="zh-CN" dirty="0"/>
              <a:t>（</a:t>
            </a:r>
            <a:r>
              <a:rPr lang="en-US" altLang="zh-CN" dirty="0"/>
              <a:t>4</a:t>
            </a:r>
            <a:r>
              <a:rPr lang="zh-CN" altLang="zh-CN" dirty="0"/>
              <a:t>）执业准则和职业道德规范的要求；</a:t>
            </a:r>
            <a:endParaRPr lang="zh-CN" altLang="zh-CN" dirty="0"/>
          </a:p>
          <a:p>
            <a:r>
              <a:rPr lang="zh-CN" altLang="zh-CN" dirty="0"/>
              <a:t>（</a:t>
            </a:r>
            <a:r>
              <a:rPr lang="en-US" altLang="zh-CN" dirty="0"/>
              <a:t>5</a:t>
            </a:r>
            <a:r>
              <a:rPr lang="zh-CN" altLang="zh-CN" dirty="0"/>
              <a:t>）监管机构或行业的监控和惩戒程序；</a:t>
            </a:r>
            <a:endParaRPr lang="zh-CN" altLang="zh-CN" dirty="0"/>
          </a:p>
          <a:p>
            <a:r>
              <a:rPr lang="zh-CN" altLang="zh-CN" dirty="0"/>
              <a:t>（</a:t>
            </a:r>
            <a:r>
              <a:rPr lang="en-US" altLang="zh-CN" dirty="0"/>
              <a:t>6</a:t>
            </a:r>
            <a:r>
              <a:rPr lang="zh-CN" altLang="zh-CN" dirty="0"/>
              <a:t>）由依法授权的第三方对会员编制的业务报告、申报资料或其他信息进行外部复核。</a:t>
            </a:r>
            <a:endParaRPr lang="zh-CN" altLang="zh-CN" dirty="0"/>
          </a:p>
          <a:p>
            <a:endParaRPr lang="zh-CN" altLang="zh-C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381000"/>
            <a:ext cx="7391400" cy="838200"/>
          </a:xfrm>
        </p:spPr>
        <p:txBody>
          <a:bodyPr/>
          <a:lstStyle/>
          <a:p>
            <a:r>
              <a:rPr lang="zh-CN" altLang="zh-CN" dirty="0"/>
              <a:t>二、对遵循职业道德基本原则产生不利影响的因素及防范措施</a:t>
            </a:r>
            <a:endParaRPr lang="zh-CN" altLang="en-US" dirty="0"/>
          </a:p>
        </p:txBody>
      </p:sp>
      <p:sp>
        <p:nvSpPr>
          <p:cNvPr id="3" name="内容占位符 2"/>
          <p:cNvSpPr>
            <a:spLocks noGrp="1"/>
          </p:cNvSpPr>
          <p:nvPr>
            <p:ph idx="1"/>
          </p:nvPr>
        </p:nvSpPr>
        <p:spPr>
          <a:xfrm>
            <a:off x="609600" y="1447800"/>
            <a:ext cx="8229600" cy="4572000"/>
          </a:xfrm>
        </p:spPr>
        <p:txBody>
          <a:bodyPr/>
          <a:lstStyle/>
          <a:p>
            <a:r>
              <a:rPr lang="en-US" altLang="zh-CN" dirty="0"/>
              <a:t>2</a:t>
            </a:r>
            <a:r>
              <a:rPr lang="zh-CN" altLang="zh-CN" dirty="0"/>
              <a:t>．客户内部系统和程序中的防范措施主要包括：</a:t>
            </a:r>
            <a:endParaRPr lang="zh-CN" altLang="zh-CN" dirty="0"/>
          </a:p>
          <a:p>
            <a:r>
              <a:rPr lang="zh-CN" altLang="zh-CN" dirty="0"/>
              <a:t>（</a:t>
            </a:r>
            <a:r>
              <a:rPr lang="en-US" altLang="zh-CN" dirty="0"/>
              <a:t>1</a:t>
            </a:r>
            <a:r>
              <a:rPr lang="zh-CN" altLang="zh-CN" dirty="0"/>
              <a:t>）要求由管理层以外的人员批准聘请会计师事务所；</a:t>
            </a:r>
            <a:endParaRPr lang="zh-CN" altLang="zh-CN" dirty="0"/>
          </a:p>
          <a:p>
            <a:r>
              <a:rPr lang="zh-CN" altLang="zh-CN" dirty="0"/>
              <a:t>（</a:t>
            </a:r>
            <a:r>
              <a:rPr lang="en-US" altLang="zh-CN" dirty="0"/>
              <a:t>2</a:t>
            </a:r>
            <a:r>
              <a:rPr lang="zh-CN" altLang="zh-CN" dirty="0"/>
              <a:t>）聘任具备足够经验和资历的员工，确保其能够做出恰当的管理决策；</a:t>
            </a:r>
            <a:endParaRPr lang="zh-CN" altLang="zh-CN" dirty="0"/>
          </a:p>
          <a:p>
            <a:r>
              <a:rPr lang="zh-CN" altLang="zh-CN" dirty="0"/>
              <a:t>（</a:t>
            </a:r>
            <a:r>
              <a:rPr lang="en-US" altLang="zh-CN" dirty="0"/>
              <a:t>3</a:t>
            </a:r>
            <a:r>
              <a:rPr lang="zh-CN" altLang="zh-CN" dirty="0"/>
              <a:t>）执行相关政策和程序，确保在委托非鉴证业务时做出客观选择；</a:t>
            </a:r>
            <a:endParaRPr lang="zh-CN" altLang="zh-CN" dirty="0"/>
          </a:p>
          <a:p>
            <a:r>
              <a:rPr lang="zh-CN" altLang="zh-CN" dirty="0"/>
              <a:t>（</a:t>
            </a:r>
            <a:r>
              <a:rPr lang="en-US" altLang="zh-CN" dirty="0"/>
              <a:t>4</a:t>
            </a:r>
            <a:r>
              <a:rPr lang="zh-CN" altLang="zh-CN" dirty="0"/>
              <a:t>）建立完善的公司治理结构，与会计师事务所进行必要的沟通，并对其服务进行适当的监督。</a:t>
            </a:r>
            <a:endParaRPr lang="zh-CN" altLang="zh-CN" dirty="0"/>
          </a:p>
          <a:p>
            <a:r>
              <a:rPr lang="en-US" altLang="zh-CN" dirty="0"/>
              <a:t>3</a:t>
            </a:r>
            <a:r>
              <a:rPr lang="zh-CN" altLang="zh-CN" dirty="0"/>
              <a:t>．其他防范措施</a:t>
            </a:r>
            <a:endParaRPr lang="zh-CN" altLang="zh-CN" dirty="0"/>
          </a:p>
          <a:p>
            <a:r>
              <a:rPr lang="zh-CN" altLang="zh-CN" dirty="0"/>
              <a:t>（</a:t>
            </a:r>
            <a:r>
              <a:rPr lang="en-US" altLang="zh-CN" dirty="0"/>
              <a:t>1</a:t>
            </a:r>
            <a:r>
              <a:rPr lang="zh-CN" altLang="zh-CN" dirty="0"/>
              <a:t>）监管机构、注册会计师协会或会计师事务所建立有效的公开投诉系统，使会计师事务所合伙人和员工以及公众能够注意到违反职业道德基本原则的行为；</a:t>
            </a:r>
            <a:endParaRPr lang="zh-CN" altLang="zh-CN" dirty="0"/>
          </a:p>
          <a:p>
            <a:r>
              <a:rPr lang="zh-CN" altLang="zh-CN" dirty="0"/>
              <a:t>（</a:t>
            </a:r>
            <a:r>
              <a:rPr lang="en-US" altLang="zh-CN" dirty="0"/>
              <a:t>2</a:t>
            </a:r>
            <a:r>
              <a:rPr lang="zh-CN" altLang="zh-CN" dirty="0"/>
              <a:t>）法律法规、职业规范或会计师事务所政策明确规定，注册会计师有义务报告违反职业道德基本原则的行为。</a:t>
            </a:r>
            <a:endParaRPr lang="zh-CN" altLang="zh-CN"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三、道德冲突的解决</a:t>
            </a:r>
            <a:endParaRPr lang="zh-CN" altLang="en-US" dirty="0"/>
          </a:p>
        </p:txBody>
      </p:sp>
      <p:sp>
        <p:nvSpPr>
          <p:cNvPr id="3" name="内容占位符 2"/>
          <p:cNvSpPr>
            <a:spLocks noGrp="1"/>
          </p:cNvSpPr>
          <p:nvPr>
            <p:ph idx="1"/>
          </p:nvPr>
        </p:nvSpPr>
        <p:spPr/>
        <p:txBody>
          <a:bodyPr/>
          <a:lstStyle/>
          <a:p>
            <a:r>
              <a:rPr lang="zh-CN" altLang="zh-CN" sz="2000" dirty="0"/>
              <a:t>在遵循职业道德基本原则的时候，会员应当解决遇到的道德冲突问题。在解决道德冲突问题时，会员应当考虑以下因素：</a:t>
            </a:r>
            <a:endParaRPr lang="zh-CN" altLang="zh-CN" sz="2000" dirty="0"/>
          </a:p>
          <a:p>
            <a:r>
              <a:rPr lang="zh-CN" altLang="zh-CN" sz="2000" dirty="0"/>
              <a:t>（</a:t>
            </a:r>
            <a:r>
              <a:rPr lang="en-US" altLang="zh-CN" sz="2000" dirty="0"/>
              <a:t>1</a:t>
            </a:r>
            <a:r>
              <a:rPr lang="zh-CN" altLang="zh-CN" sz="2000" dirty="0"/>
              <a:t>）与道德冲突问题有关的事实；</a:t>
            </a:r>
            <a:endParaRPr lang="zh-CN" altLang="zh-CN" sz="2000" dirty="0"/>
          </a:p>
          <a:p>
            <a:r>
              <a:rPr lang="zh-CN" altLang="zh-CN" sz="2000" dirty="0"/>
              <a:t>（</a:t>
            </a:r>
            <a:r>
              <a:rPr lang="en-US" altLang="zh-CN" sz="2000" dirty="0"/>
              <a:t>2</a:t>
            </a:r>
            <a:r>
              <a:rPr lang="zh-CN" altLang="zh-CN" sz="2000" dirty="0"/>
              <a:t>）涉及的道德问题；</a:t>
            </a:r>
            <a:endParaRPr lang="zh-CN" altLang="zh-CN" sz="2000" dirty="0"/>
          </a:p>
          <a:p>
            <a:r>
              <a:rPr lang="zh-CN" altLang="zh-CN" sz="2000" dirty="0"/>
              <a:t>（</a:t>
            </a:r>
            <a:r>
              <a:rPr lang="en-US" altLang="zh-CN" sz="2000" dirty="0"/>
              <a:t>3</a:t>
            </a:r>
            <a:r>
              <a:rPr lang="zh-CN" altLang="zh-CN" sz="2000" dirty="0"/>
              <a:t>）道德冲突问题涉及的职业道德基本原则；</a:t>
            </a:r>
            <a:endParaRPr lang="zh-CN" altLang="zh-CN" sz="2000" dirty="0"/>
          </a:p>
          <a:p>
            <a:r>
              <a:rPr lang="zh-CN" altLang="zh-CN" sz="2000" dirty="0"/>
              <a:t>（</a:t>
            </a:r>
            <a:r>
              <a:rPr lang="en-US" altLang="zh-CN" sz="2000" dirty="0"/>
              <a:t>4</a:t>
            </a:r>
            <a:r>
              <a:rPr lang="zh-CN" altLang="zh-CN" sz="2000" dirty="0"/>
              <a:t>）会计师事务所或工作单位制定的解决道德冲突问题的程序；</a:t>
            </a:r>
            <a:endParaRPr lang="zh-CN" altLang="zh-CN" sz="2000" dirty="0"/>
          </a:p>
          <a:p>
            <a:r>
              <a:rPr lang="zh-CN" altLang="zh-CN" sz="2000" dirty="0"/>
              <a:t>（</a:t>
            </a:r>
            <a:r>
              <a:rPr lang="en-US" altLang="zh-CN" sz="2000" dirty="0"/>
              <a:t>5</a:t>
            </a:r>
            <a:r>
              <a:rPr lang="zh-CN" altLang="zh-CN" sz="2000" dirty="0"/>
              <a:t>）可供选择的措施。</a:t>
            </a:r>
            <a:endParaRPr lang="zh-CN" altLang="zh-CN" sz="2000"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1676400" y="1249883"/>
            <a:ext cx="6248400" cy="541174"/>
          </a:xfrm>
          <a:prstGeom prst="rect">
            <a:avLst/>
          </a:prstGeom>
        </p:spPr>
        <p:txBody>
          <a:bodyPr wrap="square" anchor="b">
            <a:spAutoFit/>
          </a:bodyPr>
          <a:lstStyle/>
          <a:p>
            <a:pPr lvl="0" algn="ctr" fontAlgn="auto">
              <a:lnSpc>
                <a:spcPts val="3500"/>
              </a:lnSpc>
              <a:spcAft>
                <a:spcPts val="0"/>
              </a:spcAft>
              <a:defRPr/>
            </a:pPr>
            <a:r>
              <a:rPr lang="zh-CN" altLang="en-US" sz="2800" b="1" i="1" dirty="0">
                <a:solidFill>
                  <a:schemeClr val="bg2">
                    <a:lumMod val="60000"/>
                    <a:lumOff val="40000"/>
                  </a:schemeClr>
                </a:solidFill>
                <a:latin typeface="微软雅黑" panose="020B0503020204020204" pitchFamily="34" charset="-122"/>
                <a:ea typeface="微软雅黑" panose="020B0503020204020204" pitchFamily="34" charset="-122"/>
              </a:rPr>
              <a:t>第一节职业道德基本原则和概念框架</a:t>
            </a:r>
            <a:endParaRPr lang="en-US" altLang="zh-CN" sz="28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52600" y="2209800"/>
            <a:ext cx="6715125" cy="1785104"/>
          </a:xfrm>
          <a:prstGeom prst="rect">
            <a:avLst/>
          </a:prstGeom>
          <a:noFill/>
          <a:ln w="9525">
            <a:noFill/>
            <a:miter lim="800000"/>
          </a:ln>
        </p:spPr>
        <p:txBody>
          <a:bodyPr wrap="square">
            <a:spAutoFit/>
          </a:bodyPr>
          <a:lstStyle/>
          <a:p>
            <a:pPr marL="342900" indent="-342900" fontAlgn="auto">
              <a:lnSpc>
                <a:spcPct val="150000"/>
              </a:lnSpc>
              <a:spcBef>
                <a:spcPct val="50000"/>
              </a:spcBef>
              <a:spcAft>
                <a:spcPts val="0"/>
              </a:spcAft>
              <a:buBlip>
                <a:blip r:embed="rId3"/>
              </a:buBlip>
            </a:pPr>
            <a:r>
              <a:rPr lang="x-none" altLang="zh-CN" sz="2000" b="1" dirty="0"/>
              <a:t>职业道德基本原则</a:t>
            </a:r>
            <a:endParaRPr lang="en-US" altLang="zh-CN" sz="2000" b="1" dirty="0"/>
          </a:p>
          <a:p>
            <a:pPr marL="342900" indent="-342900" fontAlgn="auto">
              <a:lnSpc>
                <a:spcPct val="150000"/>
              </a:lnSpc>
              <a:spcBef>
                <a:spcPct val="50000"/>
              </a:spcBef>
              <a:spcAft>
                <a:spcPts val="0"/>
              </a:spcAft>
              <a:buBlip>
                <a:blip r:embed="rId3"/>
              </a:buBlip>
            </a:pPr>
            <a:r>
              <a:rPr lang="x-none" altLang="zh-CN" sz="2000" b="1" dirty="0"/>
              <a:t>职业道德概念框架</a:t>
            </a:r>
            <a:endParaRPr lang="zh-CN" altLang="zh-CN" sz="2000" b="1" dirty="0"/>
          </a:p>
          <a:p>
            <a:pPr marL="342900" indent="-342900" fontAlgn="auto">
              <a:lnSpc>
                <a:spcPct val="150000"/>
              </a:lnSpc>
              <a:spcBef>
                <a:spcPct val="50000"/>
              </a:spcBef>
              <a:spcAft>
                <a:spcPts val="0"/>
              </a:spcAft>
              <a:buBlip>
                <a:blip r:embed="rId3"/>
              </a:buBlip>
            </a:pPr>
            <a:r>
              <a:rPr lang="x-none" altLang="zh-CN" sz="2000" b="1" dirty="0">
                <a:solidFill>
                  <a:srgbClr val="00B0F0"/>
                </a:solidFill>
              </a:rPr>
              <a:t>注册会计师对职业道德概念框架的具体运用</a:t>
            </a:r>
            <a:endParaRPr lang="zh-CN" altLang="zh-CN" sz="2000" b="1" dirty="0">
              <a:solidFill>
                <a:srgbClr val="00B0F0"/>
              </a:solidFill>
            </a:endParaRPr>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4"/>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1828800" y="1276621"/>
            <a:ext cx="6172199" cy="514436"/>
          </a:xfrm>
          <a:prstGeom prst="rect">
            <a:avLst/>
          </a:prstGeom>
        </p:spPr>
        <p:txBody>
          <a:bodyPr wrap="square" anchor="b">
            <a:spAutoFit/>
          </a:bodyPr>
          <a:lstStyle/>
          <a:p>
            <a:pPr lvl="0" algn="ctr" fontAlgn="auto">
              <a:lnSpc>
                <a:spcPts val="3500"/>
              </a:lnSpc>
              <a:spcAft>
                <a:spcPts val="0"/>
              </a:spcAft>
              <a:defRPr/>
            </a:pPr>
            <a:r>
              <a:rPr lang="zh-CN" altLang="en-US" sz="2800" b="1" i="1" dirty="0">
                <a:solidFill>
                  <a:schemeClr val="bg2">
                    <a:lumMod val="60000"/>
                    <a:lumOff val="40000"/>
                  </a:schemeClr>
                </a:solidFill>
                <a:latin typeface="微软雅黑" panose="020B0503020204020204" pitchFamily="34" charset="-122"/>
                <a:ea typeface="微软雅黑" panose="020B0503020204020204" pitchFamily="34" charset="-122"/>
              </a:rPr>
              <a:t>第一节 职业道德基本原则与概念框架</a:t>
            </a:r>
            <a:endParaRPr lang="en-US" altLang="zh-CN" sz="28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52600" y="2209800"/>
            <a:ext cx="6715125" cy="1785104"/>
          </a:xfrm>
          <a:prstGeom prst="rect">
            <a:avLst/>
          </a:prstGeom>
          <a:noFill/>
          <a:ln w="9525">
            <a:noFill/>
            <a:miter lim="800000"/>
          </a:ln>
        </p:spPr>
        <p:txBody>
          <a:bodyPr wrap="square">
            <a:spAutoFit/>
          </a:bodyPr>
          <a:lstStyle/>
          <a:p>
            <a:pPr marL="514350" indent="-514350" fontAlgn="auto">
              <a:lnSpc>
                <a:spcPct val="150000"/>
              </a:lnSpc>
              <a:spcBef>
                <a:spcPct val="50000"/>
              </a:spcBef>
              <a:spcAft>
                <a:spcPts val="0"/>
              </a:spcAft>
              <a:buFont typeface="+mj-lt"/>
              <a:buAutoNum type="romanUcPeriod"/>
            </a:pPr>
            <a:r>
              <a:rPr lang="x-none" altLang="zh-CN" sz="2000" b="1" dirty="0">
                <a:solidFill>
                  <a:srgbClr val="00B0F0"/>
                </a:solidFill>
              </a:rPr>
              <a:t>职业道德基本原则</a:t>
            </a:r>
            <a:endParaRPr lang="en-US" altLang="zh-CN" sz="2000" b="1" dirty="0">
              <a:solidFill>
                <a:srgbClr val="00B0F0"/>
              </a:solidFill>
            </a:endParaRPr>
          </a:p>
          <a:p>
            <a:pPr marL="514350" indent="-514350" fontAlgn="auto">
              <a:lnSpc>
                <a:spcPct val="150000"/>
              </a:lnSpc>
              <a:spcBef>
                <a:spcPct val="50000"/>
              </a:spcBef>
              <a:spcAft>
                <a:spcPts val="0"/>
              </a:spcAft>
              <a:buFont typeface="+mj-lt"/>
              <a:buAutoNum type="romanUcPeriod"/>
            </a:pPr>
            <a:r>
              <a:rPr lang="x-none" altLang="zh-CN" sz="2000" b="1" dirty="0"/>
              <a:t>职业道德概念框架</a:t>
            </a:r>
            <a:endParaRPr lang="zh-CN" altLang="zh-CN" sz="2000" b="1" dirty="0"/>
          </a:p>
          <a:p>
            <a:pPr marL="514350" indent="-514350" fontAlgn="auto">
              <a:lnSpc>
                <a:spcPct val="150000"/>
              </a:lnSpc>
              <a:spcBef>
                <a:spcPct val="50000"/>
              </a:spcBef>
              <a:spcAft>
                <a:spcPts val="0"/>
              </a:spcAft>
              <a:buFont typeface="+mj-lt"/>
              <a:buAutoNum type="romanUcPeriod"/>
            </a:pPr>
            <a:r>
              <a:rPr lang="x-none" altLang="zh-CN" sz="2000" b="1" dirty="0"/>
              <a:t>注册会计师对职业道德概念框架的具体运用</a:t>
            </a:r>
            <a:endParaRPr lang="x-none" altLang="zh-CN" sz="2000" b="1" dirty="0"/>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3"/>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7"/>
          <p:cNvSpPr>
            <a:spLocks noChangeArrowheads="1"/>
          </p:cNvSpPr>
          <p:nvPr/>
        </p:nvSpPr>
        <p:spPr bwMode="gray">
          <a:xfrm>
            <a:off x="2813731" y="2298700"/>
            <a:ext cx="5344848"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zh-CN" altLang="en-US" sz="2000" dirty="0">
              <a:latin typeface="+mj-ea"/>
              <a:ea typeface="+mj-ea"/>
            </a:endParaRPr>
          </a:p>
        </p:txBody>
      </p:sp>
      <p:sp>
        <p:nvSpPr>
          <p:cNvPr id="5126" name="AutoShape 7"/>
          <p:cNvSpPr>
            <a:spLocks noChangeArrowheads="1"/>
          </p:cNvSpPr>
          <p:nvPr/>
        </p:nvSpPr>
        <p:spPr bwMode="gray">
          <a:xfrm>
            <a:off x="2816095" y="31242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72" name="矩形 71"/>
          <p:cNvSpPr/>
          <p:nvPr/>
        </p:nvSpPr>
        <p:spPr>
          <a:xfrm>
            <a:off x="2600325" y="1240009"/>
            <a:ext cx="2819400" cy="551048"/>
          </a:xfrm>
          <a:prstGeom prst="rect">
            <a:avLst/>
          </a:prstGeom>
        </p:spPr>
        <p:txBody>
          <a:bodyPr wrap="square" anchor="b">
            <a:spAutoFit/>
          </a:bodyPr>
          <a:lstStyle/>
          <a:p>
            <a:pPr lvl="0" algn="ctr" fontAlgn="auto">
              <a:lnSpc>
                <a:spcPts val="3500"/>
              </a:lnSpc>
              <a:spcAft>
                <a:spcPts val="0"/>
              </a:spcAft>
              <a:defRPr/>
            </a:pPr>
            <a:r>
              <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rPr>
              <a:t>小节要点：</a:t>
            </a:r>
            <a:endParaRPr lang="en-US" altLang="zh-CN" sz="32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73"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1"/>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21"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
        <p:nvSpPr>
          <p:cNvPr id="2" name="矩形 1"/>
          <p:cNvSpPr/>
          <p:nvPr/>
        </p:nvSpPr>
        <p:spPr>
          <a:xfrm>
            <a:off x="2895600" y="2355334"/>
            <a:ext cx="5262979" cy="369332"/>
          </a:xfrm>
          <a:prstGeom prst="rect">
            <a:avLst/>
          </a:prstGeom>
        </p:spPr>
        <p:txBody>
          <a:bodyPr wrap="none">
            <a:spAutoFit/>
          </a:bodyPr>
          <a:lstStyle/>
          <a:p>
            <a:r>
              <a:rPr lang="zh-CN" altLang="zh-CN" dirty="0"/>
              <a:t>一、可能对职业道德基本原则产生不利影响的因素</a:t>
            </a:r>
            <a:endParaRPr lang="zh-CN" altLang="en-US" dirty="0"/>
          </a:p>
        </p:txBody>
      </p:sp>
      <p:sp>
        <p:nvSpPr>
          <p:cNvPr id="3" name="矩形 2"/>
          <p:cNvSpPr/>
          <p:nvPr/>
        </p:nvSpPr>
        <p:spPr>
          <a:xfrm>
            <a:off x="2895600" y="3200400"/>
            <a:ext cx="3185487" cy="369332"/>
          </a:xfrm>
          <a:prstGeom prst="rect">
            <a:avLst/>
          </a:prstGeom>
        </p:spPr>
        <p:txBody>
          <a:bodyPr wrap="none">
            <a:spAutoFit/>
          </a:bodyPr>
          <a:lstStyle/>
          <a:p>
            <a:r>
              <a:rPr lang="zh-CN" altLang="zh-CN" dirty="0"/>
              <a:t>二、应对不利影响的防范措施</a:t>
            </a:r>
            <a:endParaRPr lang="zh-CN" altLang="en-US" dirty="0"/>
          </a:p>
        </p:txBody>
      </p:sp>
      <p:sp>
        <p:nvSpPr>
          <p:cNvPr id="30" name="AutoShape 7"/>
          <p:cNvSpPr>
            <a:spLocks noChangeArrowheads="1"/>
          </p:cNvSpPr>
          <p:nvPr/>
        </p:nvSpPr>
        <p:spPr bwMode="gray">
          <a:xfrm>
            <a:off x="2813731" y="39116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38" name="AutoShape 7"/>
          <p:cNvSpPr>
            <a:spLocks noChangeArrowheads="1"/>
          </p:cNvSpPr>
          <p:nvPr/>
        </p:nvSpPr>
        <p:spPr bwMode="gray">
          <a:xfrm>
            <a:off x="2837301" y="46736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4" name="矩形 3"/>
          <p:cNvSpPr/>
          <p:nvPr/>
        </p:nvSpPr>
        <p:spPr>
          <a:xfrm>
            <a:off x="2895600" y="3986768"/>
            <a:ext cx="2031325" cy="369332"/>
          </a:xfrm>
          <a:prstGeom prst="rect">
            <a:avLst/>
          </a:prstGeom>
        </p:spPr>
        <p:txBody>
          <a:bodyPr wrap="none">
            <a:spAutoFit/>
          </a:bodyPr>
          <a:lstStyle/>
          <a:p>
            <a:r>
              <a:rPr lang="zh-CN" altLang="zh-CN" dirty="0"/>
              <a:t>三、专业服务委托</a:t>
            </a:r>
            <a:endParaRPr lang="zh-CN" altLang="en-US" dirty="0"/>
          </a:p>
        </p:txBody>
      </p:sp>
      <p:sp>
        <p:nvSpPr>
          <p:cNvPr id="5" name="矩形 4"/>
          <p:cNvSpPr/>
          <p:nvPr/>
        </p:nvSpPr>
        <p:spPr>
          <a:xfrm>
            <a:off x="2865441" y="4726946"/>
            <a:ext cx="1569660" cy="369332"/>
          </a:xfrm>
          <a:prstGeom prst="rect">
            <a:avLst/>
          </a:prstGeom>
        </p:spPr>
        <p:txBody>
          <a:bodyPr wrap="none">
            <a:spAutoFit/>
          </a:bodyPr>
          <a:lstStyle/>
          <a:p>
            <a:r>
              <a:rPr lang="zh-CN" altLang="zh-CN" dirty="0"/>
              <a:t>四、利益冲突</a:t>
            </a:r>
            <a:endParaRPr lang="zh-CN" altLang="en-US" dirty="0"/>
          </a:p>
        </p:txBody>
      </p:sp>
      <p:sp>
        <p:nvSpPr>
          <p:cNvPr id="49" name="AutoShape 7"/>
          <p:cNvSpPr>
            <a:spLocks noChangeArrowheads="1"/>
          </p:cNvSpPr>
          <p:nvPr/>
        </p:nvSpPr>
        <p:spPr bwMode="gray">
          <a:xfrm>
            <a:off x="2852741" y="54356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6" name="矩形 5"/>
          <p:cNvSpPr/>
          <p:nvPr/>
        </p:nvSpPr>
        <p:spPr>
          <a:xfrm>
            <a:off x="2918486" y="5505288"/>
            <a:ext cx="3416320" cy="369332"/>
          </a:xfrm>
          <a:prstGeom prst="rect">
            <a:avLst/>
          </a:prstGeom>
        </p:spPr>
        <p:txBody>
          <a:bodyPr wrap="none">
            <a:spAutoFit/>
          </a:bodyPr>
          <a:lstStyle/>
          <a:p>
            <a:r>
              <a:rPr lang="zh-CN" altLang="zh-CN" dirty="0"/>
              <a:t>五、应客户要求提供第二次意见</a:t>
            </a:r>
            <a:endParaRPr lang="zh-CN" altLang="en-US" dirty="0"/>
          </a:p>
        </p:txBody>
      </p:sp>
      <p:grpSp>
        <p:nvGrpSpPr>
          <p:cNvPr id="5127" name="Group 16"/>
          <p:cNvGrpSpPr/>
          <p:nvPr/>
        </p:nvGrpSpPr>
        <p:grpSpPr bwMode="auto">
          <a:xfrm>
            <a:off x="2409064" y="3187700"/>
            <a:ext cx="381000" cy="381000"/>
            <a:chOff x="2078" y="1680"/>
            <a:chExt cx="1615" cy="1615"/>
          </a:xfrm>
        </p:grpSpPr>
        <p:sp>
          <p:nvSpPr>
            <p:cNvPr id="5143"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5144"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40"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5146"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42"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5148"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5130" name="Group 62"/>
          <p:cNvGrpSpPr/>
          <p:nvPr/>
        </p:nvGrpSpPr>
        <p:grpSpPr bwMode="auto">
          <a:xfrm>
            <a:off x="2435095" y="2362200"/>
            <a:ext cx="381000" cy="381000"/>
            <a:chOff x="2078" y="1680"/>
            <a:chExt cx="1615" cy="1615"/>
          </a:xfrm>
        </p:grpSpPr>
        <p:sp>
          <p:nvSpPr>
            <p:cNvPr id="5131"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5132"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6209"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134"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6211"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5136"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23" name="Group 62"/>
          <p:cNvGrpSpPr/>
          <p:nvPr/>
        </p:nvGrpSpPr>
        <p:grpSpPr bwMode="auto">
          <a:xfrm>
            <a:off x="2409772" y="3975454"/>
            <a:ext cx="381000" cy="381000"/>
            <a:chOff x="2078" y="1680"/>
            <a:chExt cx="1615" cy="1615"/>
          </a:xfrm>
        </p:grpSpPr>
        <p:sp>
          <p:nvSpPr>
            <p:cNvPr id="24"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5"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6"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7"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8"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29"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31" name="Group 16"/>
          <p:cNvGrpSpPr/>
          <p:nvPr/>
        </p:nvGrpSpPr>
        <p:grpSpPr bwMode="auto">
          <a:xfrm>
            <a:off x="2443601" y="4737454"/>
            <a:ext cx="381000" cy="381000"/>
            <a:chOff x="2078" y="1680"/>
            <a:chExt cx="1615" cy="1615"/>
          </a:xfrm>
        </p:grpSpPr>
        <p:sp>
          <p:nvSpPr>
            <p:cNvPr id="32"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33"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34"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35"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36"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37"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41" name="Group 62"/>
          <p:cNvGrpSpPr/>
          <p:nvPr/>
        </p:nvGrpSpPr>
        <p:grpSpPr bwMode="auto">
          <a:xfrm>
            <a:off x="2438400" y="5499454"/>
            <a:ext cx="381000" cy="381000"/>
            <a:chOff x="2078" y="1680"/>
            <a:chExt cx="1615" cy="1615"/>
          </a:xfrm>
        </p:grpSpPr>
        <p:sp>
          <p:nvSpPr>
            <p:cNvPr id="43"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4"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5"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46"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47"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48"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7"/>
          <p:cNvSpPr>
            <a:spLocks noChangeArrowheads="1"/>
          </p:cNvSpPr>
          <p:nvPr/>
        </p:nvSpPr>
        <p:spPr bwMode="gray">
          <a:xfrm>
            <a:off x="2813731" y="3048000"/>
            <a:ext cx="4421964"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zh-CN" altLang="en-US" sz="2000" dirty="0">
              <a:latin typeface="+mj-ea"/>
              <a:ea typeface="+mj-ea"/>
            </a:endParaRPr>
          </a:p>
        </p:txBody>
      </p:sp>
      <p:sp>
        <p:nvSpPr>
          <p:cNvPr id="5126" name="AutoShape 7"/>
          <p:cNvSpPr>
            <a:spLocks noChangeArrowheads="1"/>
          </p:cNvSpPr>
          <p:nvPr/>
        </p:nvSpPr>
        <p:spPr bwMode="gray">
          <a:xfrm>
            <a:off x="2816095" y="38100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72" name="矩形 71"/>
          <p:cNvSpPr/>
          <p:nvPr/>
        </p:nvSpPr>
        <p:spPr>
          <a:xfrm>
            <a:off x="2600325" y="1240009"/>
            <a:ext cx="2819400" cy="551048"/>
          </a:xfrm>
          <a:prstGeom prst="rect">
            <a:avLst/>
          </a:prstGeom>
        </p:spPr>
        <p:txBody>
          <a:bodyPr wrap="square" anchor="b">
            <a:spAutoFit/>
          </a:bodyPr>
          <a:lstStyle/>
          <a:p>
            <a:pPr lvl="0" algn="ctr" fontAlgn="auto">
              <a:lnSpc>
                <a:spcPts val="3500"/>
              </a:lnSpc>
              <a:spcAft>
                <a:spcPts val="0"/>
              </a:spcAft>
              <a:defRPr/>
            </a:pPr>
            <a:r>
              <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rPr>
              <a:t>小节要点：</a:t>
            </a:r>
            <a:endParaRPr lang="en-US" altLang="zh-CN" sz="32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73"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1"/>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21" name="Text Box 17"/>
          <p:cNvSpPr txBox="1">
            <a:spLocks noChangeArrowheads="1"/>
          </p:cNvSpPr>
          <p:nvPr/>
        </p:nvSpPr>
        <p:spPr bwMode="auto">
          <a:xfrm>
            <a:off x="8880475" y="65246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
        <p:nvSpPr>
          <p:cNvPr id="2" name="矩形 1"/>
          <p:cNvSpPr/>
          <p:nvPr/>
        </p:nvSpPr>
        <p:spPr>
          <a:xfrm>
            <a:off x="2971800" y="3104634"/>
            <a:ext cx="248786" cy="369332"/>
          </a:xfrm>
          <a:prstGeom prst="rect">
            <a:avLst/>
          </a:prstGeom>
        </p:spPr>
        <p:txBody>
          <a:bodyPr wrap="none">
            <a:spAutoFit/>
          </a:bodyPr>
          <a:lstStyle/>
          <a:p>
            <a:r>
              <a:rPr lang="en-US" altLang="zh-CN" dirty="0"/>
              <a:t> </a:t>
            </a:r>
            <a:endParaRPr lang="zh-CN" altLang="en-US" dirty="0"/>
          </a:p>
        </p:txBody>
      </p:sp>
      <p:sp>
        <p:nvSpPr>
          <p:cNvPr id="3" name="矩形 2"/>
          <p:cNvSpPr/>
          <p:nvPr/>
        </p:nvSpPr>
        <p:spPr>
          <a:xfrm>
            <a:off x="2997200" y="3943306"/>
            <a:ext cx="1800493" cy="369332"/>
          </a:xfrm>
          <a:prstGeom prst="rect">
            <a:avLst/>
          </a:prstGeom>
        </p:spPr>
        <p:txBody>
          <a:bodyPr wrap="none">
            <a:spAutoFit/>
          </a:bodyPr>
          <a:lstStyle/>
          <a:p>
            <a:r>
              <a:rPr lang="zh-CN" altLang="en-US" dirty="0"/>
              <a:t>八</a:t>
            </a:r>
            <a:r>
              <a:rPr lang="zh-CN" altLang="zh-CN" dirty="0"/>
              <a:t>、礼品和款待</a:t>
            </a:r>
            <a:endParaRPr lang="zh-CN" altLang="en-US" dirty="0"/>
          </a:p>
        </p:txBody>
      </p:sp>
      <p:sp>
        <p:nvSpPr>
          <p:cNvPr id="30" name="AutoShape 7"/>
          <p:cNvSpPr>
            <a:spLocks noChangeArrowheads="1"/>
          </p:cNvSpPr>
          <p:nvPr/>
        </p:nvSpPr>
        <p:spPr bwMode="gray">
          <a:xfrm>
            <a:off x="2813731" y="45720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38" name="AutoShape 7"/>
          <p:cNvSpPr>
            <a:spLocks noChangeArrowheads="1"/>
          </p:cNvSpPr>
          <p:nvPr/>
        </p:nvSpPr>
        <p:spPr bwMode="gray">
          <a:xfrm>
            <a:off x="2787510" y="53340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4" name="矩形 3"/>
          <p:cNvSpPr/>
          <p:nvPr/>
        </p:nvSpPr>
        <p:spPr>
          <a:xfrm>
            <a:off x="3022600" y="4606237"/>
            <a:ext cx="2031325" cy="369332"/>
          </a:xfrm>
          <a:prstGeom prst="rect">
            <a:avLst/>
          </a:prstGeom>
        </p:spPr>
        <p:txBody>
          <a:bodyPr wrap="none">
            <a:spAutoFit/>
          </a:bodyPr>
          <a:lstStyle/>
          <a:p>
            <a:r>
              <a:rPr lang="zh-CN" altLang="en-US" dirty="0"/>
              <a:t>九</a:t>
            </a:r>
            <a:r>
              <a:rPr lang="zh-CN" altLang="zh-CN" dirty="0"/>
              <a:t>、保管客户资产</a:t>
            </a:r>
            <a:endParaRPr lang="zh-CN" altLang="en-US" dirty="0"/>
          </a:p>
        </p:txBody>
      </p:sp>
      <p:sp>
        <p:nvSpPr>
          <p:cNvPr id="5" name="矩形 4"/>
          <p:cNvSpPr/>
          <p:nvPr/>
        </p:nvSpPr>
        <p:spPr>
          <a:xfrm>
            <a:off x="3051011" y="5387346"/>
            <a:ext cx="3185487" cy="369332"/>
          </a:xfrm>
          <a:prstGeom prst="rect">
            <a:avLst/>
          </a:prstGeom>
        </p:spPr>
        <p:txBody>
          <a:bodyPr wrap="none">
            <a:spAutoFit/>
          </a:bodyPr>
          <a:lstStyle/>
          <a:p>
            <a:r>
              <a:rPr lang="zh-CN" altLang="en-US" dirty="0"/>
              <a:t>十</a:t>
            </a:r>
            <a:r>
              <a:rPr lang="zh-CN" altLang="zh-CN" dirty="0"/>
              <a:t>、对客观和公正原则的要求</a:t>
            </a:r>
            <a:endParaRPr lang="zh-CN" altLang="en-US" dirty="0"/>
          </a:p>
        </p:txBody>
      </p:sp>
      <p:sp>
        <p:nvSpPr>
          <p:cNvPr id="7" name="矩形 6"/>
          <p:cNvSpPr/>
          <p:nvPr/>
        </p:nvSpPr>
        <p:spPr>
          <a:xfrm>
            <a:off x="2971800" y="3129002"/>
            <a:ext cx="2031325" cy="369332"/>
          </a:xfrm>
          <a:prstGeom prst="rect">
            <a:avLst/>
          </a:prstGeom>
        </p:spPr>
        <p:txBody>
          <a:bodyPr wrap="none">
            <a:spAutoFit/>
          </a:bodyPr>
          <a:lstStyle/>
          <a:p>
            <a:r>
              <a:rPr lang="zh-CN" altLang="en-US" dirty="0"/>
              <a:t>七</a:t>
            </a:r>
            <a:r>
              <a:rPr lang="zh-CN" altLang="zh-CN" dirty="0"/>
              <a:t>、专业服务营销</a:t>
            </a:r>
            <a:endParaRPr lang="zh-CN" altLang="en-US" dirty="0"/>
          </a:p>
        </p:txBody>
      </p:sp>
      <p:grpSp>
        <p:nvGrpSpPr>
          <p:cNvPr id="5127" name="Group 16"/>
          <p:cNvGrpSpPr/>
          <p:nvPr/>
        </p:nvGrpSpPr>
        <p:grpSpPr bwMode="auto">
          <a:xfrm>
            <a:off x="2409064" y="3873500"/>
            <a:ext cx="381000" cy="381000"/>
            <a:chOff x="2078" y="1680"/>
            <a:chExt cx="1615" cy="1615"/>
          </a:xfrm>
        </p:grpSpPr>
        <p:sp>
          <p:nvSpPr>
            <p:cNvPr id="5143"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5144"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40"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5146"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42"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5148"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5130" name="Group 62"/>
          <p:cNvGrpSpPr/>
          <p:nvPr/>
        </p:nvGrpSpPr>
        <p:grpSpPr bwMode="auto">
          <a:xfrm>
            <a:off x="2435095" y="3111500"/>
            <a:ext cx="381000" cy="381000"/>
            <a:chOff x="2078" y="1680"/>
            <a:chExt cx="1615" cy="1615"/>
          </a:xfrm>
        </p:grpSpPr>
        <p:sp>
          <p:nvSpPr>
            <p:cNvPr id="5131"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5132"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6209"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134"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6211"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5136"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23" name="Group 62"/>
          <p:cNvGrpSpPr/>
          <p:nvPr/>
        </p:nvGrpSpPr>
        <p:grpSpPr bwMode="auto">
          <a:xfrm>
            <a:off x="2409772" y="4635854"/>
            <a:ext cx="381000" cy="381000"/>
            <a:chOff x="2078" y="1680"/>
            <a:chExt cx="1615" cy="1615"/>
          </a:xfrm>
        </p:grpSpPr>
        <p:sp>
          <p:nvSpPr>
            <p:cNvPr id="24"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5"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6"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7"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8"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29"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31" name="Group 16"/>
          <p:cNvGrpSpPr/>
          <p:nvPr/>
        </p:nvGrpSpPr>
        <p:grpSpPr bwMode="auto">
          <a:xfrm>
            <a:off x="2393810" y="5397854"/>
            <a:ext cx="381000" cy="381000"/>
            <a:chOff x="2078" y="1680"/>
            <a:chExt cx="1615" cy="1615"/>
          </a:xfrm>
        </p:grpSpPr>
        <p:sp>
          <p:nvSpPr>
            <p:cNvPr id="32"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33"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34"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35"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36"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37"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sp>
        <p:nvSpPr>
          <p:cNvPr id="43" name="AutoShape 7"/>
          <p:cNvSpPr>
            <a:spLocks noChangeArrowheads="1"/>
          </p:cNvSpPr>
          <p:nvPr/>
        </p:nvSpPr>
        <p:spPr bwMode="gray">
          <a:xfrm>
            <a:off x="2813731" y="2298700"/>
            <a:ext cx="4421964"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zh-CN" altLang="en-US" sz="2000" dirty="0">
              <a:latin typeface="+mj-ea"/>
              <a:ea typeface="+mj-ea"/>
            </a:endParaRPr>
          </a:p>
        </p:txBody>
      </p:sp>
      <p:sp>
        <p:nvSpPr>
          <p:cNvPr id="44" name="矩形 43"/>
          <p:cNvSpPr/>
          <p:nvPr/>
        </p:nvSpPr>
        <p:spPr>
          <a:xfrm>
            <a:off x="2971800" y="2355334"/>
            <a:ext cx="248786" cy="369332"/>
          </a:xfrm>
          <a:prstGeom prst="rect">
            <a:avLst/>
          </a:prstGeom>
        </p:spPr>
        <p:txBody>
          <a:bodyPr wrap="none">
            <a:spAutoFit/>
          </a:bodyPr>
          <a:lstStyle/>
          <a:p>
            <a:r>
              <a:rPr lang="en-US" altLang="zh-CN" dirty="0"/>
              <a:t> </a:t>
            </a:r>
            <a:endParaRPr lang="zh-CN" altLang="en-US" dirty="0"/>
          </a:p>
        </p:txBody>
      </p:sp>
      <p:sp>
        <p:nvSpPr>
          <p:cNvPr id="45" name="矩形 44"/>
          <p:cNvSpPr/>
          <p:nvPr/>
        </p:nvSpPr>
        <p:spPr>
          <a:xfrm>
            <a:off x="2971800" y="2379702"/>
            <a:ext cx="1107996" cy="369332"/>
          </a:xfrm>
          <a:prstGeom prst="rect">
            <a:avLst/>
          </a:prstGeom>
        </p:spPr>
        <p:txBody>
          <a:bodyPr wrap="none">
            <a:spAutoFit/>
          </a:bodyPr>
          <a:lstStyle/>
          <a:p>
            <a:r>
              <a:rPr lang="zh-CN" altLang="zh-CN" dirty="0"/>
              <a:t>六、</a:t>
            </a:r>
            <a:r>
              <a:rPr lang="zh-CN" altLang="en-US" dirty="0"/>
              <a:t>收费</a:t>
            </a:r>
            <a:endParaRPr lang="zh-CN" altLang="en-US" dirty="0"/>
          </a:p>
        </p:txBody>
      </p:sp>
      <p:grpSp>
        <p:nvGrpSpPr>
          <p:cNvPr id="46" name="Group 62"/>
          <p:cNvGrpSpPr/>
          <p:nvPr/>
        </p:nvGrpSpPr>
        <p:grpSpPr bwMode="auto">
          <a:xfrm>
            <a:off x="2435095" y="2362200"/>
            <a:ext cx="381000" cy="381000"/>
            <a:chOff x="2078" y="1680"/>
            <a:chExt cx="1615" cy="1615"/>
          </a:xfrm>
        </p:grpSpPr>
        <p:sp>
          <p:nvSpPr>
            <p:cNvPr id="47"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8"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9"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0"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1"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52"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endParaRPr lang="en-US" altLang="zh-CN" dirty="0"/>
          </a:p>
          <a:p>
            <a:r>
              <a:rPr lang="en-US" altLang="zh-CN" sz="2000" dirty="0"/>
              <a:t> </a:t>
            </a:r>
            <a:r>
              <a:rPr lang="en-US" altLang="zh-CN" sz="2000" dirty="0">
                <a:solidFill>
                  <a:schemeClr val="tx1"/>
                </a:solidFill>
              </a:rPr>
              <a:t>1</a:t>
            </a:r>
            <a:r>
              <a:rPr lang="zh-CN" altLang="zh-CN" sz="2000" dirty="0">
                <a:solidFill>
                  <a:schemeClr val="tx1"/>
                </a:solidFill>
              </a:rPr>
              <a:t>．自身利益导致不利影响的情形</a:t>
            </a:r>
            <a:endParaRPr lang="zh-CN" altLang="zh-CN" sz="2000" dirty="0">
              <a:solidFill>
                <a:schemeClr val="tx1"/>
              </a:solidFill>
            </a:endParaRPr>
          </a:p>
          <a:p>
            <a:r>
              <a:rPr lang="zh-CN" altLang="zh-CN" sz="2000" dirty="0">
                <a:solidFill>
                  <a:schemeClr val="tx1"/>
                </a:solidFill>
              </a:rPr>
              <a:t>自身利益导致不利影响的情形</a:t>
            </a:r>
            <a:r>
              <a:rPr lang="zh-CN" altLang="en-US" sz="2000" dirty="0">
                <a:solidFill>
                  <a:schemeClr val="tx1"/>
                </a:solidFill>
              </a:rPr>
              <a:t>如下：</a:t>
            </a:r>
            <a:endParaRPr lang="en-US" altLang="zh-CN" sz="2000" dirty="0">
              <a:solidFill>
                <a:schemeClr val="tx1"/>
              </a:solidFill>
            </a:endParaRPr>
          </a:p>
          <a:p>
            <a:endParaRPr lang="zh-CN" altLang="zh-CN" sz="2000" dirty="0">
              <a:solidFill>
                <a:schemeClr val="tx1"/>
              </a:solidFill>
            </a:endParaRPr>
          </a:p>
          <a:p>
            <a:endParaRPr lang="zh-CN" altLang="en-US" dirty="0">
              <a:solidFill>
                <a:srgbClr val="FF0000"/>
              </a:solidFill>
            </a:endParaRPr>
          </a:p>
        </p:txBody>
      </p:sp>
      <p:graphicFrame>
        <p:nvGraphicFramePr>
          <p:cNvPr id="2" name="表格 1"/>
          <p:cNvGraphicFramePr>
            <a:graphicFrameLocks noGrp="1"/>
          </p:cNvGraphicFramePr>
          <p:nvPr/>
        </p:nvGraphicFramePr>
        <p:xfrm>
          <a:off x="838200" y="2971800"/>
          <a:ext cx="7467600" cy="2914254"/>
        </p:xfrm>
        <a:graphic>
          <a:graphicData uri="http://schemas.openxmlformats.org/drawingml/2006/table">
            <a:tbl>
              <a:tblPr firstRow="1" firstCol="1" lastRow="1" lastCol="1" bandRow="1" bandCol="1">
                <a:tableStyleId>{5940675A-B579-460E-94D1-54222C63F5DA}</a:tableStyleId>
              </a:tblPr>
              <a:tblGrid>
                <a:gridCol w="7467600"/>
              </a:tblGrid>
              <a:tr h="248681">
                <a:tc>
                  <a:txBody>
                    <a:bodyPr/>
                    <a:lstStyle/>
                    <a:p>
                      <a:pPr algn="ctr">
                        <a:spcAft>
                          <a:spcPts val="0"/>
                        </a:spcAft>
                      </a:pPr>
                      <a:r>
                        <a:rPr lang="zh-CN" sz="1800" kern="100" dirty="0">
                          <a:effectLst/>
                        </a:rPr>
                        <a:t>不利影响的具体情形</a:t>
                      </a:r>
                      <a:endParaRPr lang="zh-CN" sz="1800" kern="100" dirty="0">
                        <a:effectLst/>
                        <a:latin typeface="Times New Roman" panose="02020603050405020304"/>
                        <a:ea typeface="宋体" panose="02010600030101010101" pitchFamily="2" charset="-122"/>
                      </a:endParaRPr>
                    </a:p>
                  </a:txBody>
                  <a:tcPr marL="68580" marR="68580" marT="0" marB="0"/>
                </a:tc>
              </a:tr>
              <a:tr h="2639934">
                <a:tc>
                  <a:txBody>
                    <a:bodyPr/>
                    <a:lstStyle/>
                    <a:p>
                      <a:pPr algn="just">
                        <a:spcAft>
                          <a:spcPts val="0"/>
                        </a:spcAft>
                      </a:pPr>
                      <a:r>
                        <a:rPr lang="zh-CN" sz="1800" kern="100" dirty="0">
                          <a:effectLst/>
                        </a:rPr>
                        <a:t>（</a:t>
                      </a:r>
                      <a:r>
                        <a:rPr lang="en-US" sz="1800" kern="100" dirty="0">
                          <a:effectLst/>
                        </a:rPr>
                        <a:t>1</a:t>
                      </a:r>
                      <a:r>
                        <a:rPr lang="zh-CN" sz="1800" kern="100" dirty="0">
                          <a:effectLst/>
                        </a:rPr>
                        <a:t>）鉴证业务项目组成员在鉴证客户中拥有直接经济利益</a:t>
                      </a:r>
                      <a:endParaRPr lang="zh-CN" sz="1800" kern="100" dirty="0">
                        <a:effectLst/>
                      </a:endParaRPr>
                    </a:p>
                    <a:p>
                      <a:pPr algn="just">
                        <a:spcAft>
                          <a:spcPts val="0"/>
                        </a:spcAft>
                      </a:pPr>
                      <a:r>
                        <a:rPr lang="zh-CN" sz="1800" kern="100" dirty="0">
                          <a:effectLst/>
                        </a:rPr>
                        <a:t>（</a:t>
                      </a:r>
                      <a:r>
                        <a:rPr lang="en-US" sz="1800" kern="100" dirty="0">
                          <a:effectLst/>
                        </a:rPr>
                        <a:t>2</a:t>
                      </a:r>
                      <a:r>
                        <a:rPr lang="zh-CN" sz="1800" kern="100" dirty="0">
                          <a:effectLst/>
                        </a:rPr>
                        <a:t>）会计师事务所的收入过分依赖某一客户</a:t>
                      </a:r>
                      <a:endParaRPr lang="zh-CN" sz="1800" kern="100" dirty="0">
                        <a:effectLst/>
                      </a:endParaRPr>
                    </a:p>
                    <a:p>
                      <a:pPr algn="just">
                        <a:spcAft>
                          <a:spcPts val="0"/>
                        </a:spcAft>
                      </a:pPr>
                      <a:r>
                        <a:rPr lang="zh-CN" sz="1800" kern="100" dirty="0">
                          <a:effectLst/>
                        </a:rPr>
                        <a:t>（</a:t>
                      </a:r>
                      <a:r>
                        <a:rPr lang="en-US" sz="1800" kern="100" dirty="0">
                          <a:effectLst/>
                        </a:rPr>
                        <a:t>3</a:t>
                      </a:r>
                      <a:r>
                        <a:rPr lang="zh-CN" sz="1800" kern="100" dirty="0">
                          <a:effectLst/>
                        </a:rPr>
                        <a:t>）鉴证业务项目组成员与鉴证客户存在重要且密切的商业关系</a:t>
                      </a:r>
                      <a:endParaRPr lang="zh-CN" sz="1800" kern="100" dirty="0">
                        <a:effectLst/>
                      </a:endParaRPr>
                    </a:p>
                    <a:p>
                      <a:pPr algn="just">
                        <a:spcAft>
                          <a:spcPts val="0"/>
                        </a:spcAft>
                      </a:pPr>
                      <a:r>
                        <a:rPr lang="zh-CN" sz="1800" kern="100" dirty="0">
                          <a:effectLst/>
                        </a:rPr>
                        <a:t>（</a:t>
                      </a:r>
                      <a:r>
                        <a:rPr lang="en-US" sz="1800" kern="100" dirty="0">
                          <a:effectLst/>
                        </a:rPr>
                        <a:t>4</a:t>
                      </a:r>
                      <a:r>
                        <a:rPr lang="zh-CN" sz="1800" kern="100" dirty="0">
                          <a:effectLst/>
                        </a:rPr>
                        <a:t>）会计师事务所担心可能失去某一重要客户</a:t>
                      </a:r>
                      <a:endParaRPr lang="zh-CN" sz="1800" kern="100" dirty="0">
                        <a:effectLst/>
                      </a:endParaRPr>
                    </a:p>
                    <a:p>
                      <a:pPr algn="just">
                        <a:spcAft>
                          <a:spcPts val="0"/>
                        </a:spcAft>
                      </a:pPr>
                      <a:r>
                        <a:rPr lang="zh-CN" sz="1800" kern="100" dirty="0">
                          <a:effectLst/>
                        </a:rPr>
                        <a:t>（</a:t>
                      </a:r>
                      <a:r>
                        <a:rPr lang="en-US" sz="1800" kern="100" dirty="0">
                          <a:effectLst/>
                        </a:rPr>
                        <a:t>5</a:t>
                      </a:r>
                      <a:r>
                        <a:rPr lang="zh-CN" sz="1800" kern="100" dirty="0">
                          <a:effectLst/>
                        </a:rPr>
                        <a:t>）鉴证业务项目组成员正在与鉴证客户协商受雇于该客户</a:t>
                      </a:r>
                      <a:endParaRPr lang="zh-CN" sz="1800" kern="100" dirty="0">
                        <a:effectLst/>
                      </a:endParaRPr>
                    </a:p>
                    <a:p>
                      <a:pPr algn="just">
                        <a:spcAft>
                          <a:spcPts val="0"/>
                        </a:spcAft>
                      </a:pPr>
                      <a:r>
                        <a:rPr lang="zh-CN" sz="1800" kern="100" dirty="0">
                          <a:effectLst/>
                        </a:rPr>
                        <a:t>（</a:t>
                      </a:r>
                      <a:r>
                        <a:rPr lang="en-US" sz="1800" kern="100" dirty="0">
                          <a:effectLst/>
                        </a:rPr>
                        <a:t>6</a:t>
                      </a:r>
                      <a:r>
                        <a:rPr lang="zh-CN" sz="1800" kern="100" dirty="0">
                          <a:effectLst/>
                        </a:rPr>
                        <a:t>）会计师事务所与客户就鉴证业务达成或有收费的协议</a:t>
                      </a:r>
                      <a:endParaRPr lang="zh-CN" sz="1800" kern="100" dirty="0">
                        <a:effectLst/>
                      </a:endParaRPr>
                    </a:p>
                    <a:p>
                      <a:pPr algn="just">
                        <a:spcAft>
                          <a:spcPts val="0"/>
                        </a:spcAft>
                      </a:pPr>
                      <a:r>
                        <a:rPr lang="zh-CN" sz="1800" kern="100" dirty="0">
                          <a:effectLst/>
                        </a:rPr>
                        <a:t>（</a:t>
                      </a:r>
                      <a:r>
                        <a:rPr lang="en-US" sz="1800" kern="100" dirty="0">
                          <a:effectLst/>
                        </a:rPr>
                        <a:t>7</a:t>
                      </a:r>
                      <a:r>
                        <a:rPr lang="zh-CN" sz="1800" kern="100" dirty="0">
                          <a:effectLst/>
                        </a:rPr>
                        <a:t>）注册会计师在评价所在会计师事务所以往提供的专业服务时，发现了重大错误</a:t>
                      </a:r>
                      <a:endParaRPr lang="zh-CN" sz="1800" kern="100" dirty="0">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pPr indent="266700" algn="just" latinLnBrk="1">
              <a:spcAft>
                <a:spcPts val="0"/>
              </a:spcAft>
            </a:pPr>
            <a:endParaRPr lang="en-US" altLang="zh-CN" sz="2400" b="1" dirty="0">
              <a:solidFill>
                <a:srgbClr val="333333"/>
              </a:solidFill>
              <a:latin typeface="宋体" panose="02010600030101010101" pitchFamily="2" charset="-122"/>
            </a:endParaRPr>
          </a:p>
          <a:p>
            <a:pPr indent="266700" algn="just" latinLnBrk="1">
              <a:spcAft>
                <a:spcPts val="0"/>
              </a:spcAft>
            </a:pPr>
            <a:r>
              <a:rPr lang="en-US" altLang="zh-CN" sz="2400" b="1" dirty="0">
                <a:solidFill>
                  <a:srgbClr val="333333"/>
                </a:solidFill>
                <a:latin typeface="宋体" panose="02010600030101010101" pitchFamily="2" charset="-122"/>
              </a:rPr>
              <a:t>(</a:t>
            </a:r>
            <a:r>
              <a:rPr lang="zh-CN" altLang="en-US" sz="2400" b="1" dirty="0">
                <a:solidFill>
                  <a:srgbClr val="333333"/>
                </a:solidFill>
                <a:latin typeface="宋体" panose="02010600030101010101" pitchFamily="2" charset="-122"/>
              </a:rPr>
              <a:t>二</a:t>
            </a:r>
            <a:r>
              <a:rPr lang="en-US" altLang="zh-CN" sz="2400" b="1" dirty="0">
                <a:solidFill>
                  <a:srgbClr val="333333"/>
                </a:solidFill>
                <a:latin typeface="宋体" panose="02010600030101010101" pitchFamily="2" charset="-122"/>
              </a:rPr>
              <a:t>)</a:t>
            </a:r>
            <a:r>
              <a:rPr lang="zh-CN" altLang="en-US" sz="2400" b="1" dirty="0">
                <a:solidFill>
                  <a:srgbClr val="333333"/>
                </a:solidFill>
                <a:latin typeface="宋体" panose="02010600030101010101" pitchFamily="2" charset="-122"/>
              </a:rPr>
              <a:t>自我评价导致不利影响的情形</a:t>
            </a:r>
            <a:endParaRPr lang="zh-CN" altLang="en-US" sz="2400" b="1"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1.</a:t>
            </a:r>
            <a:r>
              <a:rPr lang="zh-CN" altLang="en-US" sz="2400" dirty="0">
                <a:solidFill>
                  <a:srgbClr val="333333"/>
                </a:solidFill>
                <a:latin typeface="宋体" panose="02010600030101010101" pitchFamily="2" charset="-122"/>
              </a:rPr>
              <a:t>事务所在对客户提供财务系统的设计或操作</a:t>
            </a:r>
            <a:r>
              <a:rPr lang="zh-CN" altLang="en-US" sz="2400" dirty="0">
                <a:solidFill>
                  <a:srgbClr val="FF0000"/>
                </a:solidFill>
                <a:latin typeface="宋体" panose="02010600030101010101" pitchFamily="2" charset="-122"/>
              </a:rPr>
              <a:t>服务后</a:t>
            </a:r>
            <a:r>
              <a:rPr lang="zh-CN" altLang="en-US" sz="2400" dirty="0">
                <a:solidFill>
                  <a:srgbClr val="333333"/>
                </a:solidFill>
                <a:latin typeface="宋体" panose="02010600030101010101" pitchFamily="2" charset="-122"/>
              </a:rPr>
              <a:t>，又对系统的运行有效性出具</a:t>
            </a:r>
            <a:r>
              <a:rPr lang="zh-CN" altLang="en-US" sz="2400" dirty="0">
                <a:solidFill>
                  <a:srgbClr val="FF0000"/>
                </a:solidFill>
                <a:latin typeface="宋体" panose="02010600030101010101" pitchFamily="2" charset="-122"/>
              </a:rPr>
              <a:t>鉴证</a:t>
            </a:r>
            <a:r>
              <a:rPr lang="zh-CN" altLang="en-US" sz="2400" dirty="0">
                <a:solidFill>
                  <a:srgbClr val="333333"/>
                </a:solidFill>
                <a:latin typeface="宋体" panose="02010600030101010101" pitchFamily="2" charset="-122"/>
              </a:rPr>
              <a:t>报告；</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2.</a:t>
            </a:r>
            <a:r>
              <a:rPr lang="zh-CN" altLang="en-US" sz="2400" dirty="0">
                <a:solidFill>
                  <a:srgbClr val="333333"/>
                </a:solidFill>
                <a:latin typeface="宋体" panose="02010600030101010101" pitchFamily="2" charset="-122"/>
              </a:rPr>
              <a:t>事务所为客户编制</a:t>
            </a:r>
            <a:r>
              <a:rPr lang="zh-CN" altLang="en-US" sz="2400" dirty="0">
                <a:solidFill>
                  <a:srgbClr val="FF0000"/>
                </a:solidFill>
                <a:latin typeface="宋体" panose="02010600030101010101" pitchFamily="2" charset="-122"/>
              </a:rPr>
              <a:t>原始数据</a:t>
            </a:r>
            <a:r>
              <a:rPr lang="zh-CN" altLang="en-US" sz="2400" dirty="0">
                <a:solidFill>
                  <a:srgbClr val="333333"/>
                </a:solidFill>
                <a:latin typeface="宋体" panose="02010600030101010101" pitchFamily="2" charset="-122"/>
              </a:rPr>
              <a:t>，这些数据构成</a:t>
            </a:r>
            <a:r>
              <a:rPr lang="zh-CN" altLang="en-US" sz="2400" dirty="0">
                <a:solidFill>
                  <a:srgbClr val="FF0000"/>
                </a:solidFill>
                <a:latin typeface="宋体" panose="02010600030101010101" pitchFamily="2" charset="-122"/>
              </a:rPr>
              <a:t>鉴证</a:t>
            </a:r>
            <a:r>
              <a:rPr lang="zh-CN" altLang="en-US" sz="2400" dirty="0">
                <a:solidFill>
                  <a:srgbClr val="333333"/>
                </a:solidFill>
                <a:latin typeface="宋体" panose="02010600030101010101" pitchFamily="2" charset="-122"/>
              </a:rPr>
              <a:t>业务的对象；</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3.</a:t>
            </a:r>
            <a:r>
              <a:rPr lang="zh-CN" altLang="en-US" sz="2400" dirty="0">
                <a:solidFill>
                  <a:srgbClr val="FF0000"/>
                </a:solidFill>
                <a:latin typeface="宋体" panose="02010600030101010101" pitchFamily="2" charset="-122"/>
              </a:rPr>
              <a:t>鉴证</a:t>
            </a:r>
            <a:r>
              <a:rPr lang="zh-CN" altLang="en-US" sz="2400" dirty="0">
                <a:solidFill>
                  <a:srgbClr val="333333"/>
                </a:solidFill>
                <a:latin typeface="宋体" panose="02010600030101010101" pitchFamily="2" charset="-122"/>
              </a:rPr>
              <a:t>业务项目组成员担任或最近曾经担任客户的</a:t>
            </a:r>
            <a:r>
              <a:rPr lang="zh-CN" altLang="en-US" sz="2400" dirty="0">
                <a:solidFill>
                  <a:srgbClr val="FF0000"/>
                </a:solidFill>
                <a:latin typeface="宋体" panose="02010600030101010101" pitchFamily="2" charset="-122"/>
              </a:rPr>
              <a:t>董事或高级管理</a:t>
            </a:r>
            <a:r>
              <a:rPr lang="zh-CN" altLang="en-US" sz="2400" dirty="0">
                <a:solidFill>
                  <a:srgbClr val="333333"/>
                </a:solidFill>
                <a:latin typeface="宋体" panose="02010600030101010101" pitchFamily="2" charset="-122"/>
              </a:rPr>
              <a:t>人员</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董高</a:t>
            </a:r>
            <a:r>
              <a:rPr lang="en-US" altLang="zh-CN" sz="2400" dirty="0">
                <a:solidFill>
                  <a:srgbClr val="FF0000"/>
                </a:solidFill>
                <a:latin typeface="宋体" panose="02010600030101010101" pitchFamily="2" charset="-122"/>
              </a:rPr>
              <a:t>]</a:t>
            </a:r>
            <a:r>
              <a:rPr lang="zh-CN" altLang="en-US" sz="2400" dirty="0">
                <a:solidFill>
                  <a:srgbClr val="333333"/>
                </a:solidFill>
                <a:latin typeface="宋体" panose="02010600030101010101" pitchFamily="2" charset="-122"/>
              </a:rPr>
              <a:t>；</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4.</a:t>
            </a:r>
            <a:r>
              <a:rPr lang="zh-CN" altLang="en-US" sz="2400" dirty="0">
                <a:solidFill>
                  <a:srgbClr val="FF0000"/>
                </a:solidFill>
                <a:latin typeface="宋体" panose="02010600030101010101" pitchFamily="2" charset="-122"/>
              </a:rPr>
              <a:t>鉴证</a:t>
            </a:r>
            <a:r>
              <a:rPr lang="zh-CN" altLang="en-US" sz="2400" dirty="0">
                <a:solidFill>
                  <a:srgbClr val="333333"/>
                </a:solidFill>
                <a:latin typeface="宋体" panose="02010600030101010101" pitchFamily="2" charset="-122"/>
              </a:rPr>
              <a:t>业务项目组成员目前或最近</a:t>
            </a:r>
            <a:r>
              <a:rPr lang="zh-CN" altLang="en-US" sz="2400" dirty="0">
                <a:solidFill>
                  <a:srgbClr val="FF0000"/>
                </a:solidFill>
                <a:latin typeface="宋体" panose="02010600030101010101" pitchFamily="2" charset="-122"/>
              </a:rPr>
              <a:t>曾受雇于客户</a:t>
            </a:r>
            <a:r>
              <a:rPr lang="zh-CN" altLang="en-US" sz="2400" dirty="0">
                <a:solidFill>
                  <a:srgbClr val="333333"/>
                </a:solidFill>
                <a:latin typeface="宋体" panose="02010600030101010101" pitchFamily="2" charset="-122"/>
              </a:rPr>
              <a:t>，并且所处职位能够对鉴证对象施加重大影响</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特</a:t>
            </a:r>
            <a:r>
              <a:rPr lang="en-US" altLang="zh-CN" sz="2400" dirty="0">
                <a:solidFill>
                  <a:srgbClr val="FF0000"/>
                </a:solidFill>
                <a:latin typeface="宋体" panose="02010600030101010101" pitchFamily="2" charset="-122"/>
              </a:rPr>
              <a:t>]</a:t>
            </a:r>
            <a:r>
              <a:rPr lang="zh-CN" altLang="en-US" sz="2400" dirty="0">
                <a:solidFill>
                  <a:srgbClr val="333333"/>
                </a:solidFill>
                <a:latin typeface="宋体" panose="02010600030101010101" pitchFamily="2" charset="-122"/>
              </a:rPr>
              <a:t>；</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5.</a:t>
            </a:r>
            <a:r>
              <a:rPr lang="zh-CN" altLang="en-US" sz="2400" dirty="0">
                <a:solidFill>
                  <a:srgbClr val="333333"/>
                </a:solidFill>
                <a:latin typeface="宋体" panose="02010600030101010101" pitchFamily="2" charset="-122"/>
              </a:rPr>
              <a:t>事务所为鉴证客户提供直接影响鉴证对象信息的</a:t>
            </a:r>
            <a:r>
              <a:rPr lang="zh-CN" altLang="en-US" sz="2400" dirty="0">
                <a:solidFill>
                  <a:srgbClr val="FF0000"/>
                </a:solidFill>
                <a:latin typeface="宋体" panose="02010600030101010101" pitchFamily="2" charset="-122"/>
              </a:rPr>
              <a:t>其他</a:t>
            </a:r>
            <a:r>
              <a:rPr lang="zh-CN" altLang="en-US" sz="2400" dirty="0">
                <a:solidFill>
                  <a:srgbClr val="333333"/>
                </a:solidFill>
                <a:latin typeface="宋体" panose="02010600030101010101" pitchFamily="2" charset="-122"/>
              </a:rPr>
              <a:t>服务。</a:t>
            </a:r>
            <a:endParaRPr lang="zh-CN" altLang="en-US" sz="2400" dirty="0">
              <a:solidFill>
                <a:srgbClr val="333333"/>
              </a:solidFill>
              <a:latin typeface="Times New Roman" panose="02020603050405020304"/>
            </a:endParaRPr>
          </a:p>
          <a:p>
            <a:endParaRPr lang="en-US" altLang="zh-CN"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endParaRPr lang="en-US" altLang="zh-CN" sz="2400" dirty="0"/>
          </a:p>
          <a:p>
            <a:pPr indent="266700" algn="just" latinLnBrk="1">
              <a:spcAft>
                <a:spcPts val="0"/>
              </a:spcAft>
            </a:pPr>
            <a:r>
              <a:rPr lang="en-US" altLang="zh-CN" sz="2400" dirty="0">
                <a:solidFill>
                  <a:srgbClr val="0000FF"/>
                </a:solidFill>
              </a:rPr>
              <a:t> </a:t>
            </a: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三</a:t>
            </a: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过度推介</a:t>
            </a:r>
            <a:endParaRPr lang="zh-CN" altLang="en-US" sz="2400" dirty="0">
              <a:solidFill>
                <a:srgbClr val="0000FF"/>
              </a:solidFill>
              <a:latin typeface="Times New Roman" panose="02020603050405020304"/>
            </a:endParaRPr>
          </a:p>
          <a:p>
            <a:pPr indent="266700" algn="just" latinLnBrk="1">
              <a:spcAft>
                <a:spcPts val="0"/>
              </a:spcAft>
            </a:pPr>
            <a:r>
              <a:rPr lang="zh-CN" altLang="en-US" sz="2400" dirty="0">
                <a:solidFill>
                  <a:srgbClr val="333333"/>
                </a:solidFill>
                <a:latin typeface="宋体" panose="02010600030101010101" pitchFamily="2" charset="-122"/>
              </a:rPr>
              <a:t>过度推介包括：会计帅事务所推介审计客户的股份，在审计客户与第三方发生诉讼或纠纷时，注册会计师担任该客户的辩护人。</a:t>
            </a:r>
            <a:endParaRPr lang="zh-CN" altLang="en-US" sz="2400" dirty="0">
              <a:solidFill>
                <a:srgbClr val="333333"/>
              </a:solidFill>
              <a:latin typeface="Times New Roman" panose="02020603050405020304"/>
            </a:endParaRPr>
          </a:p>
          <a:p>
            <a:endParaRPr lang="zh-CN" altLang="en-US" dirty="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pPr indent="266700" algn="just" latinLnBrk="1">
              <a:spcAft>
                <a:spcPts val="0"/>
              </a:spcAft>
            </a:pPr>
            <a:endParaRPr lang="en-US" altLang="zh-CN" b="1" dirty="0">
              <a:solidFill>
                <a:srgbClr val="333333"/>
              </a:solidFill>
              <a:latin typeface="宋体" panose="02010600030101010101" pitchFamily="2" charset="-122"/>
            </a:endParaRPr>
          </a:p>
          <a:p>
            <a:pPr indent="266700" algn="just" latinLnBrk="1">
              <a:spcAft>
                <a:spcPts val="0"/>
              </a:spcAft>
            </a:pP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四</a:t>
            </a: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密切关系</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所员 面对董高特</a:t>
            </a:r>
            <a:r>
              <a:rPr lang="en-US" altLang="zh-CN" sz="2400" dirty="0">
                <a:solidFill>
                  <a:srgbClr val="FF0000"/>
                </a:solidFill>
                <a:latin typeface="宋体" panose="02010600030101010101" pitchFamily="2" charset="-122"/>
              </a:rPr>
              <a:t>]</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1.</a:t>
            </a:r>
            <a:r>
              <a:rPr lang="zh-CN" altLang="en-US" sz="2400" dirty="0">
                <a:solidFill>
                  <a:srgbClr val="333333"/>
                </a:solidFill>
                <a:latin typeface="宋体" panose="02010600030101010101" pitchFamily="2" charset="-122"/>
              </a:rPr>
              <a:t>项目组成员的</a:t>
            </a:r>
            <a:r>
              <a:rPr lang="zh-CN" altLang="en-US" sz="2400" dirty="0">
                <a:solidFill>
                  <a:srgbClr val="FF0000"/>
                </a:solidFill>
                <a:latin typeface="宋体" panose="02010600030101010101" pitchFamily="2" charset="-122"/>
              </a:rPr>
              <a:t>近亲属</a:t>
            </a:r>
            <a:r>
              <a:rPr lang="zh-CN" altLang="en-US" sz="2400" dirty="0">
                <a:solidFill>
                  <a:srgbClr val="333333"/>
                </a:solidFill>
                <a:latin typeface="宋体" panose="02010600030101010101" pitchFamily="2" charset="-122"/>
              </a:rPr>
              <a:t>担任客户的</a:t>
            </a:r>
            <a:r>
              <a:rPr lang="zh-CN" altLang="en-US" sz="2400" dirty="0">
                <a:solidFill>
                  <a:srgbClr val="FF0000"/>
                </a:solidFill>
                <a:latin typeface="宋体" panose="02010600030101010101" pitchFamily="2" charset="-122"/>
              </a:rPr>
              <a:t>董</a:t>
            </a:r>
            <a:r>
              <a:rPr lang="zh-CN" altLang="en-US" sz="2400" dirty="0">
                <a:solidFill>
                  <a:srgbClr val="333333"/>
                </a:solidFill>
                <a:latin typeface="宋体" panose="02010600030101010101" pitchFamily="2" charset="-122"/>
              </a:rPr>
              <a:t>事或</a:t>
            </a:r>
            <a:r>
              <a:rPr lang="zh-CN" altLang="en-US" sz="2400" dirty="0">
                <a:solidFill>
                  <a:srgbClr val="FF0000"/>
                </a:solidFill>
                <a:latin typeface="宋体" panose="02010600030101010101" pitchFamily="2" charset="-122"/>
              </a:rPr>
              <a:t>高</a:t>
            </a:r>
            <a:r>
              <a:rPr lang="zh-CN" altLang="en-US" sz="2400" dirty="0">
                <a:solidFill>
                  <a:srgbClr val="333333"/>
                </a:solidFill>
                <a:latin typeface="宋体" panose="02010600030101010101" pitchFamily="2" charset="-122"/>
              </a:rPr>
              <a:t>级管理人员；</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2.</a:t>
            </a:r>
            <a:r>
              <a:rPr lang="zh-CN" altLang="en-US" sz="2400" dirty="0">
                <a:solidFill>
                  <a:srgbClr val="333333"/>
                </a:solidFill>
                <a:latin typeface="宋体" panose="02010600030101010101" pitchFamily="2" charset="-122"/>
              </a:rPr>
              <a:t>项目组成员的</a:t>
            </a:r>
            <a:r>
              <a:rPr lang="zh-CN" altLang="en-US" sz="2400" dirty="0">
                <a:solidFill>
                  <a:srgbClr val="FF0000"/>
                </a:solidFill>
                <a:latin typeface="宋体" panose="02010600030101010101" pitchFamily="2" charset="-122"/>
              </a:rPr>
              <a:t>近亲属</a:t>
            </a:r>
            <a:r>
              <a:rPr lang="zh-CN" altLang="en-US" sz="2400" dirty="0">
                <a:solidFill>
                  <a:srgbClr val="333333"/>
                </a:solidFill>
                <a:latin typeface="宋体" panose="02010600030101010101" pitchFamily="2" charset="-122"/>
              </a:rPr>
              <a:t>是客户的员工，其所处职位能够对业务对象施加重大影响；</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3.</a:t>
            </a:r>
            <a:r>
              <a:rPr lang="zh-CN" altLang="en-US" sz="2400" dirty="0">
                <a:solidFill>
                  <a:srgbClr val="333333"/>
                </a:solidFill>
                <a:latin typeface="宋体" panose="02010600030101010101" pitchFamily="2" charset="-122"/>
              </a:rPr>
              <a:t>客户的</a:t>
            </a:r>
            <a:r>
              <a:rPr lang="zh-CN" altLang="en-US" sz="2400" b="1" dirty="0">
                <a:solidFill>
                  <a:srgbClr val="FF0000"/>
                </a:solidFill>
                <a:latin typeface="宋体" panose="02010600030101010101" pitchFamily="2" charset="-122"/>
              </a:rPr>
              <a:t>董</a:t>
            </a:r>
            <a:r>
              <a:rPr lang="zh-CN" altLang="en-US" sz="2400" b="1" dirty="0">
                <a:solidFill>
                  <a:srgbClr val="333333"/>
                </a:solidFill>
                <a:latin typeface="宋体" panose="02010600030101010101" pitchFamily="2" charset="-122"/>
              </a:rPr>
              <a:t>事</a:t>
            </a:r>
            <a:r>
              <a:rPr lang="zh-CN" altLang="en-US" sz="2400" dirty="0">
                <a:solidFill>
                  <a:srgbClr val="333333"/>
                </a:solidFill>
                <a:latin typeface="宋体" panose="02010600030101010101" pitchFamily="2" charset="-122"/>
              </a:rPr>
              <a:t>、</a:t>
            </a:r>
            <a:r>
              <a:rPr lang="zh-CN" altLang="en-US" sz="2400" b="1" dirty="0">
                <a:solidFill>
                  <a:srgbClr val="FF0000"/>
                </a:solidFill>
                <a:latin typeface="宋体" panose="02010600030101010101" pitchFamily="2" charset="-122"/>
              </a:rPr>
              <a:t>高</a:t>
            </a:r>
            <a:r>
              <a:rPr lang="zh-CN" altLang="en-US" sz="2400" b="1" dirty="0">
                <a:solidFill>
                  <a:srgbClr val="333333"/>
                </a:solidFill>
                <a:latin typeface="宋体" panose="02010600030101010101" pitchFamily="2" charset="-122"/>
              </a:rPr>
              <a:t>级管理人员</a:t>
            </a:r>
            <a:r>
              <a:rPr lang="zh-CN" altLang="en-US" sz="2400" dirty="0">
                <a:solidFill>
                  <a:srgbClr val="333333"/>
                </a:solidFill>
                <a:latin typeface="宋体" panose="02010600030101010101" pitchFamily="2" charset="-122"/>
              </a:rPr>
              <a:t>或</a:t>
            </a:r>
            <a:r>
              <a:rPr lang="zh-CN" altLang="en-US" sz="2400" b="1" dirty="0">
                <a:solidFill>
                  <a:srgbClr val="333333"/>
                </a:solidFill>
                <a:latin typeface="宋体" panose="02010600030101010101" pitchFamily="2" charset="-122"/>
              </a:rPr>
              <a:t>所处职位能够对业务对象施加重大影响的员工</a:t>
            </a:r>
            <a:r>
              <a:rPr lang="zh-CN" altLang="en-US" sz="2400" dirty="0">
                <a:solidFill>
                  <a:srgbClr val="333333"/>
                </a:solidFill>
                <a:latin typeface="宋体" panose="02010600030101010101" pitchFamily="2" charset="-122"/>
              </a:rPr>
              <a:t>，最近曾担任会计师事务所的</a:t>
            </a:r>
            <a:r>
              <a:rPr lang="zh-CN" altLang="en-US" sz="2400" dirty="0">
                <a:solidFill>
                  <a:srgbClr val="FF0000"/>
                </a:solidFill>
                <a:latin typeface="宋体" panose="02010600030101010101" pitchFamily="2" charset="-122"/>
              </a:rPr>
              <a:t>项目合伙人</a:t>
            </a:r>
            <a:r>
              <a:rPr lang="zh-CN" altLang="en-US" sz="2400" dirty="0">
                <a:solidFill>
                  <a:srgbClr val="333333"/>
                </a:solidFill>
                <a:latin typeface="宋体" panose="02010600030101010101" pitchFamily="2" charset="-122"/>
              </a:rPr>
              <a:t>；</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4.</a:t>
            </a:r>
            <a:r>
              <a:rPr lang="zh-CN" altLang="en-US" sz="2400" dirty="0">
                <a:solidFill>
                  <a:srgbClr val="FF0000"/>
                </a:solidFill>
                <a:latin typeface="宋体" panose="02010600030101010101" pitchFamily="2" charset="-122"/>
              </a:rPr>
              <a:t>注册会计师</a:t>
            </a:r>
            <a:r>
              <a:rPr lang="zh-CN" altLang="en-US" sz="2400" dirty="0">
                <a:solidFill>
                  <a:srgbClr val="333333"/>
                </a:solidFill>
                <a:latin typeface="宋体" panose="02010600030101010101" pitchFamily="2" charset="-122"/>
              </a:rPr>
              <a:t>接受客户的</a:t>
            </a:r>
            <a:r>
              <a:rPr lang="zh-CN" altLang="en-US" sz="2400" dirty="0">
                <a:solidFill>
                  <a:srgbClr val="FF0000"/>
                </a:solidFill>
                <a:latin typeface="宋体" panose="02010600030101010101" pitchFamily="2" charset="-122"/>
              </a:rPr>
              <a:t>礼品或款待</a:t>
            </a:r>
            <a:r>
              <a:rPr lang="zh-CN" altLang="en-US" sz="2400" dirty="0">
                <a:solidFill>
                  <a:srgbClr val="333333"/>
                </a:solidFill>
                <a:latin typeface="宋体" panose="02010600030101010101" pitchFamily="2" charset="-122"/>
              </a:rPr>
              <a:t>；</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5.</a:t>
            </a:r>
            <a:r>
              <a:rPr lang="zh-CN" altLang="en-US" sz="2400" dirty="0">
                <a:solidFill>
                  <a:srgbClr val="333333"/>
                </a:solidFill>
                <a:latin typeface="宋体" panose="02010600030101010101" pitchFamily="2" charset="-122"/>
              </a:rPr>
              <a:t>事务所的</a:t>
            </a:r>
            <a:r>
              <a:rPr lang="zh-CN" altLang="en-US" sz="2400" dirty="0">
                <a:solidFill>
                  <a:srgbClr val="FF0000"/>
                </a:solidFill>
                <a:latin typeface="宋体" panose="02010600030101010101" pitchFamily="2" charset="-122"/>
              </a:rPr>
              <a:t>合伙人</a:t>
            </a:r>
            <a:r>
              <a:rPr lang="zh-CN" altLang="en-US" sz="2400" dirty="0">
                <a:solidFill>
                  <a:srgbClr val="333333"/>
                </a:solidFill>
                <a:latin typeface="宋体" panose="02010600030101010101" pitchFamily="2" charset="-122"/>
              </a:rPr>
              <a:t>或</a:t>
            </a:r>
            <a:r>
              <a:rPr lang="zh-CN" altLang="en-US" sz="2400" dirty="0">
                <a:solidFill>
                  <a:srgbClr val="FF0000"/>
                </a:solidFill>
                <a:latin typeface="宋体" panose="02010600030101010101" pitchFamily="2" charset="-122"/>
              </a:rPr>
              <a:t>高级员工</a:t>
            </a:r>
            <a:r>
              <a:rPr lang="zh-CN" altLang="en-US" sz="2400" dirty="0">
                <a:solidFill>
                  <a:srgbClr val="333333"/>
                </a:solidFill>
                <a:latin typeface="宋体" panose="02010600030101010101" pitchFamily="2" charset="-122"/>
              </a:rPr>
              <a:t>与鉴证客户存在</a:t>
            </a:r>
            <a:r>
              <a:rPr lang="zh-CN" altLang="en-US" sz="2400" dirty="0">
                <a:solidFill>
                  <a:srgbClr val="FF0000"/>
                </a:solidFill>
                <a:latin typeface="宋体" panose="02010600030101010101" pitchFamily="2" charset="-122"/>
              </a:rPr>
              <a:t>长期</a:t>
            </a:r>
            <a:r>
              <a:rPr lang="zh-CN" altLang="en-US" sz="2400" dirty="0">
                <a:solidFill>
                  <a:srgbClr val="333333"/>
                </a:solidFill>
                <a:latin typeface="宋体" panose="02010600030101010101" pitchFamily="2" charset="-122"/>
              </a:rPr>
              <a:t>业务关系。</a:t>
            </a:r>
            <a:endParaRPr lang="zh-CN" altLang="en-US" sz="2400" dirty="0">
              <a:solidFill>
                <a:srgbClr val="333333"/>
              </a:solidFill>
              <a:latin typeface="Times New Roman" panose="02020603050405020304"/>
            </a:endParaRPr>
          </a:p>
          <a:p>
            <a:endParaRPr lang="en-US" altLang="zh-CN"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pPr indent="266700" algn="just" latinLnBrk="1">
              <a:spcAft>
                <a:spcPts val="0"/>
              </a:spcAft>
            </a:pPr>
            <a:endParaRPr lang="en-US" altLang="zh-CN" sz="2400" b="1" dirty="0">
              <a:solidFill>
                <a:srgbClr val="0000FF"/>
              </a:solidFill>
              <a:latin typeface="宋体" panose="02010600030101010101" pitchFamily="2" charset="-122"/>
            </a:endParaRPr>
          </a:p>
          <a:p>
            <a:pPr indent="266700" algn="just" latinLnBrk="1">
              <a:spcAft>
                <a:spcPts val="0"/>
              </a:spcAft>
            </a:pP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五</a:t>
            </a:r>
            <a:r>
              <a:rPr lang="en-US" altLang="zh-CN" sz="2400" dirty="0">
                <a:solidFill>
                  <a:srgbClr val="0000FF"/>
                </a:solidFill>
                <a:latin typeface="宋体" panose="02010600030101010101" pitchFamily="2" charset="-122"/>
              </a:rPr>
              <a:t>)</a:t>
            </a:r>
            <a:r>
              <a:rPr lang="zh-CN" altLang="en-US" sz="2400" dirty="0">
                <a:solidFill>
                  <a:srgbClr val="0000FF"/>
                </a:solidFill>
                <a:latin typeface="宋体" panose="02010600030101010101" pitchFamily="2" charset="-122"/>
              </a:rPr>
              <a:t>外在压力</a:t>
            </a:r>
            <a:endParaRPr lang="zh-CN" altLang="en-US" sz="2400" dirty="0">
              <a:solidFill>
                <a:srgbClr val="0000FF"/>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1.</a:t>
            </a:r>
            <a:r>
              <a:rPr lang="zh-CN" altLang="en-US" sz="2400" dirty="0">
                <a:solidFill>
                  <a:srgbClr val="333333"/>
                </a:solidFill>
                <a:latin typeface="宋体" panose="02010600030101010101" pitchFamily="2" charset="-122"/>
              </a:rPr>
              <a:t>事务所受到客户解除业务关系的威胁；</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2.</a:t>
            </a:r>
            <a:r>
              <a:rPr lang="zh-CN" altLang="en-US" sz="2400" dirty="0">
                <a:solidFill>
                  <a:srgbClr val="333333"/>
                </a:solidFill>
                <a:latin typeface="宋体" panose="02010600030101010101" pitchFamily="2" charset="-122"/>
              </a:rPr>
              <a:t>审计客户表示，如果事务所不同意对某项交易的会计处理，则不再委托其承办拟议中的非鉴证业务；</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3.</a:t>
            </a:r>
            <a:r>
              <a:rPr lang="zh-CN" altLang="en-US" sz="2400" dirty="0">
                <a:solidFill>
                  <a:srgbClr val="333333"/>
                </a:solidFill>
                <a:latin typeface="宋体" panose="02010600030101010101" pitchFamily="2" charset="-122"/>
              </a:rPr>
              <a:t>客户威胁将起诉事务所；</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4.</a:t>
            </a:r>
            <a:r>
              <a:rPr lang="zh-CN" altLang="en-US" sz="2400" dirty="0">
                <a:solidFill>
                  <a:srgbClr val="333333"/>
                </a:solidFill>
                <a:latin typeface="宋体" panose="02010600030101010101" pitchFamily="2" charset="-122"/>
              </a:rPr>
              <a:t>事务所受到降低收费的影响而不恰当地缩小工作范围；</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5.</a:t>
            </a:r>
            <a:r>
              <a:rPr lang="zh-CN" altLang="en-US" sz="2400" dirty="0">
                <a:solidFill>
                  <a:srgbClr val="333333"/>
                </a:solidFill>
                <a:latin typeface="宋体" panose="02010600030101010101" pitchFamily="2" charset="-122"/>
              </a:rPr>
              <a:t>由于客户员工对所讨论的事项更具有专长，注册会计师面临服从其判断的压力；</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6.</a:t>
            </a:r>
            <a:r>
              <a:rPr lang="zh-CN" altLang="en-US" sz="2400" dirty="0">
                <a:solidFill>
                  <a:srgbClr val="333333"/>
                </a:solidFill>
                <a:latin typeface="宋体" panose="02010600030101010101" pitchFamily="2" charset="-122"/>
              </a:rPr>
              <a:t>事务所合伙人告知注册会计师，除非同意审计客户不恰当会计处理，否则将影响晋升。</a:t>
            </a:r>
            <a:endParaRPr lang="zh-CN" altLang="en-US" sz="2400" dirty="0">
              <a:solidFill>
                <a:srgbClr val="333333"/>
              </a:solidFill>
              <a:latin typeface="Times New Roman" panose="02020603050405020304"/>
            </a:endParaRPr>
          </a:p>
          <a:p>
            <a:endParaRPr lang="en-US" altLang="zh-CN"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pPr indent="266700" algn="just" latinLnBrk="1">
              <a:spcAft>
                <a:spcPts val="0"/>
              </a:spcAft>
            </a:pPr>
            <a:endParaRPr lang="en-US" altLang="zh-CN" b="1" dirty="0">
              <a:solidFill>
                <a:schemeClr val="tx1"/>
              </a:solidFill>
              <a:latin typeface="宋体" panose="02010600030101010101" pitchFamily="2" charset="-122"/>
              <a:ea typeface="宋体" panose="02010600030101010101" pitchFamily="2" charset="-122"/>
            </a:endParaRPr>
          </a:p>
          <a:p>
            <a:pPr indent="266700" algn="just" latinLnBrk="1">
              <a:spcAft>
                <a:spcPts val="0"/>
              </a:spcAft>
            </a:pPr>
            <a:r>
              <a:rPr lang="zh-CN" altLang="en-US" sz="2400" b="1" dirty="0">
                <a:solidFill>
                  <a:schemeClr val="tx1"/>
                </a:solidFill>
                <a:latin typeface="+mj-ea"/>
                <a:ea typeface="+mj-ea"/>
              </a:rPr>
              <a:t>单选</a:t>
            </a:r>
            <a:endParaRPr lang="en-US" altLang="zh-CN" sz="2400" b="1" dirty="0">
              <a:solidFill>
                <a:schemeClr val="tx1"/>
              </a:solidFill>
              <a:latin typeface="+mj-ea"/>
              <a:ea typeface="+mj-ea"/>
            </a:endParaRPr>
          </a:p>
          <a:p>
            <a:pPr indent="266700" algn="just" latinLnBrk="1">
              <a:spcAft>
                <a:spcPts val="0"/>
              </a:spcAft>
            </a:pPr>
            <a:r>
              <a:rPr lang="zh-CN" altLang="en-US" sz="2400" dirty="0">
                <a:solidFill>
                  <a:schemeClr val="tx1"/>
                </a:solidFill>
                <a:latin typeface="+mj-ea"/>
                <a:ea typeface="+mj-ea"/>
              </a:rPr>
              <a:t>下列各项中，属于因为自身利益导致对职业道德产生不利影响的情形是（　　）。</a:t>
            </a:r>
            <a:endParaRPr lang="zh-CN" altLang="en-US" sz="2400" dirty="0">
              <a:solidFill>
                <a:schemeClr val="tx1"/>
              </a:solidFill>
              <a:latin typeface="+mj-ea"/>
              <a:ea typeface="+mj-ea"/>
            </a:endParaRPr>
          </a:p>
          <a:p>
            <a:pPr indent="266700" algn="just" latinLnBrk="1">
              <a:spcAft>
                <a:spcPts val="0"/>
              </a:spcAft>
            </a:pPr>
            <a:r>
              <a:rPr lang="en-US" altLang="zh-CN" sz="2400" dirty="0">
                <a:solidFill>
                  <a:schemeClr val="tx1"/>
                </a:solidFill>
                <a:latin typeface="+mj-ea"/>
                <a:ea typeface="+mj-ea"/>
              </a:rPr>
              <a:t>A</a:t>
            </a:r>
            <a:r>
              <a:rPr lang="zh-CN" altLang="en-US" sz="2400" dirty="0">
                <a:solidFill>
                  <a:schemeClr val="tx1"/>
                </a:solidFill>
                <a:latin typeface="+mj-ea"/>
                <a:ea typeface="+mj-ea"/>
              </a:rPr>
              <a:t>．会计师事务所推广审计客户的产品</a:t>
            </a:r>
            <a:endParaRPr lang="zh-CN" altLang="en-US" sz="2400" dirty="0">
              <a:solidFill>
                <a:schemeClr val="tx1"/>
              </a:solidFill>
              <a:latin typeface="+mj-ea"/>
              <a:ea typeface="+mj-ea"/>
            </a:endParaRPr>
          </a:p>
          <a:p>
            <a:pPr indent="266700" algn="just" latinLnBrk="1">
              <a:spcAft>
                <a:spcPts val="0"/>
              </a:spcAft>
            </a:pPr>
            <a:r>
              <a:rPr lang="en-US" altLang="zh-CN" sz="2400" dirty="0">
                <a:solidFill>
                  <a:schemeClr val="tx1"/>
                </a:solidFill>
                <a:latin typeface="+mj-ea"/>
                <a:ea typeface="+mj-ea"/>
              </a:rPr>
              <a:t>B</a:t>
            </a:r>
            <a:r>
              <a:rPr lang="zh-CN" altLang="en-US" sz="2400" dirty="0">
                <a:solidFill>
                  <a:schemeClr val="tx1"/>
                </a:solidFill>
                <a:latin typeface="+mj-ea"/>
                <a:ea typeface="+mj-ea"/>
              </a:rPr>
              <a:t>．注册会计师在评价所在会计师事务所以往提供的专业服务时，发现了重大错误</a:t>
            </a:r>
            <a:endParaRPr lang="zh-CN" altLang="en-US" sz="2400" dirty="0">
              <a:solidFill>
                <a:schemeClr val="tx1"/>
              </a:solidFill>
              <a:latin typeface="+mj-ea"/>
              <a:ea typeface="+mj-ea"/>
            </a:endParaRPr>
          </a:p>
          <a:p>
            <a:pPr indent="266700" algn="just" latinLnBrk="1">
              <a:spcAft>
                <a:spcPts val="0"/>
              </a:spcAft>
            </a:pPr>
            <a:r>
              <a:rPr lang="en-US" altLang="zh-CN" sz="2400" dirty="0">
                <a:solidFill>
                  <a:schemeClr val="tx1"/>
                </a:solidFill>
                <a:latin typeface="+mj-ea"/>
                <a:ea typeface="+mj-ea"/>
              </a:rPr>
              <a:t>C</a:t>
            </a:r>
            <a:r>
              <a:rPr lang="zh-CN" altLang="en-US" sz="2400" dirty="0">
                <a:solidFill>
                  <a:schemeClr val="tx1"/>
                </a:solidFill>
                <a:latin typeface="+mj-ea"/>
                <a:ea typeface="+mj-ea"/>
              </a:rPr>
              <a:t>．会计师事务所受到客户解除业务关系的威胁</a:t>
            </a:r>
            <a:endParaRPr lang="zh-CN" altLang="en-US" sz="2400" dirty="0">
              <a:solidFill>
                <a:schemeClr val="tx1"/>
              </a:solidFill>
              <a:latin typeface="+mj-ea"/>
              <a:ea typeface="+mj-ea"/>
            </a:endParaRPr>
          </a:p>
          <a:p>
            <a:pPr indent="266700" algn="just" latinLnBrk="1">
              <a:spcAft>
                <a:spcPts val="0"/>
              </a:spcAft>
            </a:pPr>
            <a:r>
              <a:rPr lang="en-US" altLang="zh-CN" sz="2400" dirty="0">
                <a:solidFill>
                  <a:schemeClr val="tx1"/>
                </a:solidFill>
                <a:latin typeface="+mj-ea"/>
                <a:ea typeface="+mj-ea"/>
              </a:rPr>
              <a:t>D</a:t>
            </a:r>
            <a:r>
              <a:rPr lang="zh-CN" altLang="en-US" sz="2400" dirty="0">
                <a:solidFill>
                  <a:schemeClr val="tx1"/>
                </a:solidFill>
                <a:latin typeface="+mj-ea"/>
                <a:ea typeface="+mj-ea"/>
              </a:rPr>
              <a:t>．由于客户员工对所讨论的事项更具有专长，注册会计师面临服从其判断的压力</a:t>
            </a:r>
            <a:endParaRPr lang="zh-CN" altLang="en-US" sz="2400" dirty="0">
              <a:solidFill>
                <a:schemeClr val="tx1"/>
              </a:solidFill>
              <a:latin typeface="+mj-ea"/>
              <a:ea typeface="+mj-ea"/>
            </a:endParaRPr>
          </a:p>
          <a:p>
            <a:pPr indent="266700" algn="just" latinLnBrk="1">
              <a:spcAft>
                <a:spcPts val="0"/>
              </a:spcAft>
            </a:pPr>
            <a:r>
              <a:rPr lang="zh-CN" altLang="en-US" sz="2400" b="1" dirty="0">
                <a:solidFill>
                  <a:srgbClr val="FF0000"/>
                </a:solidFill>
                <a:latin typeface="+mj-ea"/>
                <a:ea typeface="+mj-ea"/>
              </a:rPr>
              <a:t>正确答案</a:t>
            </a:r>
            <a:r>
              <a:rPr lang="en-US" altLang="zh-CN" sz="2400" b="1" dirty="0">
                <a:solidFill>
                  <a:srgbClr val="FF0000"/>
                </a:solidFill>
                <a:latin typeface="+mj-ea"/>
                <a:ea typeface="+mj-ea"/>
              </a:rPr>
              <a:t>: B</a:t>
            </a:r>
            <a:endParaRPr lang="en-US" altLang="zh-CN" sz="2400" b="1" dirty="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381000"/>
            <a:ext cx="7391400" cy="838200"/>
          </a:xfrm>
        </p:spPr>
        <p:txBody>
          <a:bodyPr/>
          <a:lstStyle/>
          <a:p>
            <a:r>
              <a:rPr lang="zh-CN" altLang="zh-CN" dirty="0"/>
              <a:t>一、可能对职业道德基本原则产生不利影响的因素</a:t>
            </a:r>
            <a:endParaRPr lang="zh-CN" altLang="en-US" dirty="0"/>
          </a:p>
        </p:txBody>
      </p:sp>
      <p:sp>
        <p:nvSpPr>
          <p:cNvPr id="5" name="内容占位符 4"/>
          <p:cNvSpPr>
            <a:spLocks noGrp="1"/>
          </p:cNvSpPr>
          <p:nvPr>
            <p:ph idx="1"/>
          </p:nvPr>
        </p:nvSpPr>
        <p:spPr>
          <a:xfrm>
            <a:off x="457200" y="1143000"/>
            <a:ext cx="8229600" cy="5105400"/>
          </a:xfrm>
        </p:spPr>
        <p:txBody>
          <a:bodyPr/>
          <a:lstStyle/>
          <a:p>
            <a:pPr indent="266700" algn="just" latinLnBrk="1">
              <a:spcAft>
                <a:spcPts val="0"/>
              </a:spcAft>
            </a:pPr>
            <a:endParaRPr lang="en-US" altLang="zh-CN" b="1" dirty="0">
              <a:solidFill>
                <a:srgbClr val="333333"/>
              </a:solidFill>
              <a:latin typeface="宋体" panose="02010600030101010101" pitchFamily="2" charset="-122"/>
            </a:endParaRPr>
          </a:p>
          <a:p>
            <a:pPr latinLnBrk="1"/>
            <a:r>
              <a:rPr lang="zh-CN" altLang="en-US" sz="2400" dirty="0">
                <a:solidFill>
                  <a:schemeClr val="tx1"/>
                </a:solidFill>
                <a:latin typeface="微软雅黑" panose="020B0503020204020204" pitchFamily="34" charset="-122"/>
              </a:rPr>
              <a:t>（多选）以下属于自身利益导致的不利影响的情形有（　　）。</a:t>
            </a:r>
            <a:br>
              <a:rPr lang="zh-CN" altLang="en-US" sz="2400" dirty="0">
                <a:solidFill>
                  <a:schemeClr val="tx1"/>
                </a:solidFill>
                <a:latin typeface="微软雅黑" panose="020B0503020204020204" pitchFamily="34" charset="-122"/>
              </a:rPr>
            </a:br>
            <a:endParaRPr lang="zh-CN" altLang="en-US" sz="2400" dirty="0">
              <a:solidFill>
                <a:schemeClr val="tx1"/>
              </a:solidFill>
              <a:latin typeface="微软雅黑" panose="020B0503020204020204" pitchFamily="34" charset="-122"/>
            </a:endParaRPr>
          </a:p>
          <a:p>
            <a:pPr latinLnBrk="1"/>
            <a:r>
              <a:rPr lang="en-US" altLang="zh-CN" sz="2400" dirty="0">
                <a:solidFill>
                  <a:schemeClr val="tx1"/>
                </a:solidFill>
                <a:latin typeface="微软雅黑" panose="020B0503020204020204" pitchFamily="34" charset="-122"/>
              </a:rPr>
              <a:t>A</a:t>
            </a:r>
            <a:r>
              <a:rPr lang="zh-CN" altLang="en-US" sz="2400" dirty="0">
                <a:solidFill>
                  <a:schemeClr val="tx1"/>
                </a:solidFill>
                <a:latin typeface="微软雅黑" panose="020B0503020204020204" pitchFamily="34" charset="-122"/>
              </a:rPr>
              <a:t>．审计项目组成员在客户中拥有直接经济利益</a:t>
            </a:r>
            <a:endParaRPr lang="zh-CN" altLang="en-US" sz="2400" dirty="0">
              <a:solidFill>
                <a:schemeClr val="tx1"/>
              </a:solidFill>
              <a:latin typeface="微软雅黑" panose="020B0503020204020204" pitchFamily="34" charset="-122"/>
            </a:endParaRPr>
          </a:p>
          <a:p>
            <a:pPr latinLnBrk="1"/>
            <a:r>
              <a:rPr lang="en-US" altLang="zh-CN" sz="2400" dirty="0">
                <a:solidFill>
                  <a:schemeClr val="tx1"/>
                </a:solidFill>
                <a:latin typeface="微软雅黑" panose="020B0503020204020204" pitchFamily="34" charset="-122"/>
              </a:rPr>
              <a:t>B</a:t>
            </a:r>
            <a:r>
              <a:rPr lang="zh-CN" altLang="en-US" sz="2400" dirty="0">
                <a:solidFill>
                  <a:schemeClr val="tx1"/>
                </a:solidFill>
                <a:latin typeface="微软雅黑" panose="020B0503020204020204" pitchFamily="34" charset="-122"/>
              </a:rPr>
              <a:t>．会计师事务所的收入过分依赖某一客户</a:t>
            </a:r>
            <a:endParaRPr lang="zh-CN" altLang="en-US" sz="2400" dirty="0">
              <a:solidFill>
                <a:schemeClr val="tx1"/>
              </a:solidFill>
              <a:latin typeface="微软雅黑" panose="020B0503020204020204" pitchFamily="34" charset="-122"/>
            </a:endParaRPr>
          </a:p>
          <a:p>
            <a:pPr latinLnBrk="1"/>
            <a:r>
              <a:rPr lang="en-US" altLang="zh-CN" sz="2400" dirty="0">
                <a:solidFill>
                  <a:schemeClr val="tx1"/>
                </a:solidFill>
                <a:latin typeface="微软雅黑" panose="020B0503020204020204" pitchFamily="34" charset="-122"/>
              </a:rPr>
              <a:t>C</a:t>
            </a:r>
            <a:r>
              <a:rPr lang="zh-CN" altLang="en-US" sz="2400" dirty="0">
                <a:solidFill>
                  <a:schemeClr val="tx1"/>
                </a:solidFill>
                <a:latin typeface="微软雅黑" panose="020B0503020204020204" pitchFamily="34" charset="-122"/>
              </a:rPr>
              <a:t>．会计师事务所与客户就鉴证业务达成或有收费的协议</a:t>
            </a:r>
            <a:endParaRPr lang="zh-CN" altLang="en-US" sz="2400" dirty="0">
              <a:solidFill>
                <a:schemeClr val="tx1"/>
              </a:solidFill>
              <a:latin typeface="微软雅黑" panose="020B0503020204020204" pitchFamily="34" charset="-122"/>
            </a:endParaRPr>
          </a:p>
          <a:p>
            <a:pPr latinLnBrk="1"/>
            <a:r>
              <a:rPr lang="en-US" altLang="zh-CN" sz="2400" dirty="0">
                <a:solidFill>
                  <a:schemeClr val="tx1"/>
                </a:solidFill>
                <a:latin typeface="微软雅黑" panose="020B0503020204020204" pitchFamily="34" charset="-122"/>
              </a:rPr>
              <a:t>D</a:t>
            </a:r>
            <a:r>
              <a:rPr lang="zh-CN" altLang="en-US" sz="2400" dirty="0">
                <a:solidFill>
                  <a:schemeClr val="tx1"/>
                </a:solidFill>
                <a:latin typeface="微软雅黑" panose="020B0503020204020204" pitchFamily="34" charset="-122"/>
              </a:rPr>
              <a:t>．在鉴证客户与第三方发生诉讼或纠纷时，注册会计师担任该客户的辩护人</a:t>
            </a:r>
            <a:endParaRPr lang="zh-CN" altLang="en-US" sz="2400" dirty="0">
              <a:solidFill>
                <a:schemeClr val="tx1"/>
              </a:solidFill>
              <a:latin typeface="微软雅黑" panose="020B0503020204020204" pitchFamily="34" charset="-122"/>
            </a:endParaRPr>
          </a:p>
          <a:p>
            <a:r>
              <a:rPr lang="zh-CN" altLang="en-US" sz="2400" dirty="0">
                <a:solidFill>
                  <a:srgbClr val="FF0000"/>
                </a:solidFill>
              </a:rPr>
              <a:t>正确答案</a:t>
            </a:r>
            <a:r>
              <a:rPr lang="en-US" altLang="zh-CN" sz="2400" dirty="0">
                <a:solidFill>
                  <a:srgbClr val="FF0000"/>
                </a:solidFill>
              </a:rPr>
              <a:t>: A,B,C</a:t>
            </a:r>
            <a:endParaRPr lang="en-US" altLang="zh-CN"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fade">
                                      <p:cBhvr>
                                        <p:cTn id="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二</a:t>
            </a:r>
            <a:r>
              <a:rPr lang="zh-CN" altLang="zh-CN" dirty="0"/>
              <a:t>、应对不利影响的防范措施</a:t>
            </a:r>
            <a:endParaRPr lang="zh-CN" altLang="en-US" dirty="0"/>
          </a:p>
        </p:txBody>
      </p:sp>
      <p:sp>
        <p:nvSpPr>
          <p:cNvPr id="5" name="内容占位符 4"/>
          <p:cNvSpPr>
            <a:spLocks noGrp="1"/>
          </p:cNvSpPr>
          <p:nvPr>
            <p:ph idx="1"/>
          </p:nvPr>
        </p:nvSpPr>
        <p:spPr>
          <a:xfrm>
            <a:off x="533400" y="1219200"/>
            <a:ext cx="8229600" cy="5410200"/>
          </a:xfrm>
        </p:spPr>
        <p:txBody>
          <a:bodyPr/>
          <a:lstStyle/>
          <a:p>
            <a:endParaRPr lang="en-US" altLang="zh-CN" sz="2000" dirty="0"/>
          </a:p>
          <a:p>
            <a:r>
              <a:rPr lang="zh-CN" altLang="zh-CN" sz="2000" dirty="0"/>
              <a:t>注册会计师应当运用判断，确定如何应对超出可接受水平的不利影响，包括采取防范措施消除不利影响或将其降低至可接受的水平，或者终止业务约定或拒绝接受业务委托。</a:t>
            </a:r>
            <a:endParaRPr lang="zh-CN" altLang="zh-CN" sz="2000" dirty="0"/>
          </a:p>
          <a:p>
            <a:r>
              <a:rPr lang="zh-CN" altLang="zh-CN" sz="2000" dirty="0"/>
              <a:t>在具体工作中，应对不利影响的防范措施包括会计师事务所层面的防范措施和具体业务层面的防范措施。</a:t>
            </a:r>
            <a:endParaRPr lang="zh-CN" altLang="zh-CN" sz="2000" dirty="0"/>
          </a:p>
          <a:p>
            <a:r>
              <a:rPr lang="zh-CN" altLang="zh-CN" sz="2000" dirty="0"/>
              <a:t>（一）会计师事务所层面的防范措施</a:t>
            </a:r>
            <a:endParaRPr lang="zh-CN" altLang="zh-CN" sz="2000" dirty="0"/>
          </a:p>
          <a:p>
            <a:endParaRPr lang="en-US" altLang="zh-CN" sz="2000" dirty="0"/>
          </a:p>
          <a:p>
            <a:r>
              <a:rPr lang="zh-CN" altLang="zh-CN" sz="2000" dirty="0"/>
              <a:t>（二）具体业务层面的防范措施</a:t>
            </a:r>
            <a:endParaRPr lang="zh-CN" altLang="zh-CN" sz="2000" dirty="0"/>
          </a:p>
          <a:p>
            <a:endParaRPr lang="zh-CN" altLang="en-US"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7"/>
          <p:cNvSpPr>
            <a:spLocks noChangeArrowheads="1"/>
          </p:cNvSpPr>
          <p:nvPr/>
        </p:nvSpPr>
        <p:spPr bwMode="gray">
          <a:xfrm>
            <a:off x="2667116" y="2149839"/>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zh-CN" altLang="en-US" sz="2000" dirty="0">
              <a:latin typeface="+mj-ea"/>
              <a:ea typeface="+mj-ea"/>
            </a:endParaRPr>
          </a:p>
        </p:txBody>
      </p:sp>
      <p:sp>
        <p:nvSpPr>
          <p:cNvPr id="5126" name="AutoShape 7"/>
          <p:cNvSpPr>
            <a:spLocks noChangeArrowheads="1"/>
          </p:cNvSpPr>
          <p:nvPr/>
        </p:nvSpPr>
        <p:spPr bwMode="gray">
          <a:xfrm>
            <a:off x="2670576" y="2887224"/>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72" name="矩形 71"/>
          <p:cNvSpPr/>
          <p:nvPr/>
        </p:nvSpPr>
        <p:spPr>
          <a:xfrm>
            <a:off x="2600325" y="1240009"/>
            <a:ext cx="2819400" cy="551048"/>
          </a:xfrm>
          <a:prstGeom prst="rect">
            <a:avLst/>
          </a:prstGeom>
        </p:spPr>
        <p:txBody>
          <a:bodyPr wrap="square" anchor="b">
            <a:spAutoFit/>
          </a:bodyPr>
          <a:lstStyle/>
          <a:p>
            <a:pPr lvl="0" algn="ctr" fontAlgn="auto">
              <a:lnSpc>
                <a:spcPts val="3500"/>
              </a:lnSpc>
              <a:spcAft>
                <a:spcPts val="0"/>
              </a:spcAft>
              <a:defRPr/>
            </a:pPr>
            <a:r>
              <a:rPr lang="zh-CN" altLang="en-US" sz="3200" b="1" i="1" dirty="0">
                <a:solidFill>
                  <a:schemeClr val="bg2">
                    <a:lumMod val="60000"/>
                    <a:lumOff val="40000"/>
                  </a:schemeClr>
                </a:solidFill>
                <a:latin typeface="微软雅黑" panose="020B0503020204020204" pitchFamily="34" charset="-122"/>
                <a:ea typeface="微软雅黑" panose="020B0503020204020204" pitchFamily="34" charset="-122"/>
              </a:rPr>
              <a:t>小节要点：</a:t>
            </a:r>
            <a:endParaRPr lang="en-US" altLang="zh-CN" sz="3200" b="1" i="1" dirty="0">
              <a:solidFill>
                <a:schemeClr val="bg2">
                  <a:lumMod val="60000"/>
                  <a:lumOff val="40000"/>
                </a:schemeClr>
              </a:solidFill>
              <a:latin typeface="微软雅黑" panose="020B0503020204020204" pitchFamily="34" charset="-122"/>
              <a:ea typeface="微软雅黑" panose="020B0503020204020204" pitchFamily="34" charset="-122"/>
            </a:endParaRPr>
          </a:p>
        </p:txBody>
      </p:sp>
      <p:sp>
        <p:nvSpPr>
          <p:cNvPr id="73"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algn="l" fontAlgn="auto">
              <a:spcBef>
                <a:spcPts val="0"/>
              </a:spcBef>
              <a:spcAft>
                <a:spcPts val="0"/>
              </a:spcAft>
              <a:buBlip>
                <a:blip r:embed="rId1"/>
              </a:buBlip>
            </a:pPr>
            <a:endParaRPr lang="zh-CN" altLang="en-US" sz="1800">
              <a:solidFill>
                <a:schemeClr val="accent6">
                  <a:lumMod val="95000"/>
                  <a:lumOff val="5000"/>
                </a:schemeClr>
              </a:solidFill>
              <a:latin typeface="微软雅黑" panose="020B0503020204020204" pitchFamily="34" charset="-122"/>
              <a:ea typeface="微软雅黑" panose="020B0503020204020204" pitchFamily="34" charset="-122"/>
            </a:endParaRPr>
          </a:p>
        </p:txBody>
      </p:sp>
      <p:sp>
        <p:nvSpPr>
          <p:cNvPr id="21"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
        <p:nvSpPr>
          <p:cNvPr id="2" name="矩形 1"/>
          <p:cNvSpPr/>
          <p:nvPr/>
        </p:nvSpPr>
        <p:spPr>
          <a:xfrm>
            <a:off x="2835740" y="2274323"/>
            <a:ext cx="1107996" cy="369332"/>
          </a:xfrm>
          <a:prstGeom prst="rect">
            <a:avLst/>
          </a:prstGeom>
        </p:spPr>
        <p:txBody>
          <a:bodyPr wrap="none">
            <a:spAutoFit/>
          </a:bodyPr>
          <a:lstStyle/>
          <a:p>
            <a:r>
              <a:rPr lang="zh-CN" altLang="zh-CN" dirty="0"/>
              <a:t>一、诚信</a:t>
            </a:r>
            <a:endParaRPr lang="zh-CN" altLang="en-US" dirty="0"/>
          </a:p>
        </p:txBody>
      </p:sp>
      <p:sp>
        <p:nvSpPr>
          <p:cNvPr id="3" name="矩形 2"/>
          <p:cNvSpPr/>
          <p:nvPr/>
        </p:nvSpPr>
        <p:spPr>
          <a:xfrm>
            <a:off x="2819400" y="2956086"/>
            <a:ext cx="1338828" cy="369332"/>
          </a:xfrm>
          <a:prstGeom prst="rect">
            <a:avLst/>
          </a:prstGeom>
        </p:spPr>
        <p:txBody>
          <a:bodyPr wrap="none">
            <a:spAutoFit/>
          </a:bodyPr>
          <a:lstStyle/>
          <a:p>
            <a:r>
              <a:rPr lang="zh-CN" altLang="zh-CN" dirty="0"/>
              <a:t>二、独立性</a:t>
            </a:r>
            <a:endParaRPr lang="zh-CN" altLang="en-US" dirty="0"/>
          </a:p>
        </p:txBody>
      </p:sp>
      <p:sp>
        <p:nvSpPr>
          <p:cNvPr id="30" name="AutoShape 7"/>
          <p:cNvSpPr>
            <a:spLocks noChangeArrowheads="1"/>
          </p:cNvSpPr>
          <p:nvPr/>
        </p:nvSpPr>
        <p:spPr bwMode="gray">
          <a:xfrm>
            <a:off x="2654300" y="3624051"/>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38" name="AutoShape 7"/>
          <p:cNvSpPr>
            <a:spLocks noChangeArrowheads="1"/>
          </p:cNvSpPr>
          <p:nvPr/>
        </p:nvSpPr>
        <p:spPr bwMode="gray">
          <a:xfrm>
            <a:off x="2674866" y="4387083"/>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4" name="矩形 3"/>
          <p:cNvSpPr/>
          <p:nvPr/>
        </p:nvSpPr>
        <p:spPr>
          <a:xfrm>
            <a:off x="2819400" y="3732060"/>
            <a:ext cx="1800493" cy="369332"/>
          </a:xfrm>
          <a:prstGeom prst="rect">
            <a:avLst/>
          </a:prstGeom>
        </p:spPr>
        <p:txBody>
          <a:bodyPr wrap="none">
            <a:spAutoFit/>
          </a:bodyPr>
          <a:lstStyle/>
          <a:p>
            <a:r>
              <a:rPr lang="zh-CN" altLang="zh-CN" dirty="0"/>
              <a:t>三、客观和公正</a:t>
            </a:r>
            <a:endParaRPr lang="zh-CN" altLang="en-US" dirty="0"/>
          </a:p>
        </p:txBody>
      </p:sp>
      <p:sp>
        <p:nvSpPr>
          <p:cNvPr id="5" name="矩形 4"/>
          <p:cNvSpPr/>
          <p:nvPr/>
        </p:nvSpPr>
        <p:spPr>
          <a:xfrm>
            <a:off x="2819400" y="4466114"/>
            <a:ext cx="3416320" cy="369332"/>
          </a:xfrm>
          <a:prstGeom prst="rect">
            <a:avLst/>
          </a:prstGeom>
        </p:spPr>
        <p:txBody>
          <a:bodyPr wrap="none">
            <a:spAutoFit/>
          </a:bodyPr>
          <a:lstStyle/>
          <a:p>
            <a:r>
              <a:rPr lang="zh-CN" altLang="zh-CN" dirty="0"/>
              <a:t>四、专业胜任能力和应有的关注</a:t>
            </a:r>
            <a:endParaRPr lang="zh-CN" altLang="en-US" dirty="0"/>
          </a:p>
        </p:txBody>
      </p:sp>
      <p:sp>
        <p:nvSpPr>
          <p:cNvPr id="49" name="AutoShape 7"/>
          <p:cNvSpPr>
            <a:spLocks noChangeArrowheads="1"/>
          </p:cNvSpPr>
          <p:nvPr/>
        </p:nvSpPr>
        <p:spPr bwMode="gray">
          <a:xfrm>
            <a:off x="2678090" y="51562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6" name="矩形 5"/>
          <p:cNvSpPr/>
          <p:nvPr/>
        </p:nvSpPr>
        <p:spPr>
          <a:xfrm>
            <a:off x="2819400" y="5255127"/>
            <a:ext cx="1107996" cy="369332"/>
          </a:xfrm>
          <a:prstGeom prst="rect">
            <a:avLst/>
          </a:prstGeom>
        </p:spPr>
        <p:txBody>
          <a:bodyPr wrap="none">
            <a:spAutoFit/>
          </a:bodyPr>
          <a:lstStyle/>
          <a:p>
            <a:r>
              <a:rPr lang="zh-CN" altLang="zh-CN" dirty="0"/>
              <a:t>五、保密</a:t>
            </a:r>
            <a:endParaRPr lang="zh-CN" altLang="en-US" dirty="0"/>
          </a:p>
        </p:txBody>
      </p:sp>
      <p:sp>
        <p:nvSpPr>
          <p:cNvPr id="57" name="AutoShape 7"/>
          <p:cNvSpPr>
            <a:spLocks noChangeArrowheads="1"/>
          </p:cNvSpPr>
          <p:nvPr/>
        </p:nvSpPr>
        <p:spPr bwMode="gray">
          <a:xfrm>
            <a:off x="2666765" y="5892800"/>
            <a:ext cx="44196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p>
            <a:pPr eaLnBrk="0" hangingPunct="0"/>
            <a:r>
              <a:rPr lang="zh-CN" altLang="en-US" dirty="0">
                <a:latin typeface="+mj-ea"/>
                <a:ea typeface="+mj-ea"/>
              </a:rPr>
              <a:t> </a:t>
            </a:r>
            <a:endParaRPr lang="en-US" altLang="zh-CN" dirty="0">
              <a:latin typeface="+mj-ea"/>
              <a:ea typeface="+mj-ea"/>
            </a:endParaRPr>
          </a:p>
        </p:txBody>
      </p:sp>
      <p:sp>
        <p:nvSpPr>
          <p:cNvPr id="7" name="矩形 6"/>
          <p:cNvSpPr/>
          <p:nvPr/>
        </p:nvSpPr>
        <p:spPr>
          <a:xfrm>
            <a:off x="2819400" y="5955066"/>
            <a:ext cx="2262158" cy="369332"/>
          </a:xfrm>
          <a:prstGeom prst="rect">
            <a:avLst/>
          </a:prstGeom>
        </p:spPr>
        <p:txBody>
          <a:bodyPr wrap="none">
            <a:spAutoFit/>
          </a:bodyPr>
          <a:lstStyle/>
          <a:p>
            <a:r>
              <a:rPr lang="zh-CN" altLang="zh-CN" dirty="0"/>
              <a:t>六、良好的职业行为</a:t>
            </a:r>
            <a:endParaRPr lang="zh-CN" altLang="en-US" dirty="0"/>
          </a:p>
        </p:txBody>
      </p:sp>
      <p:grpSp>
        <p:nvGrpSpPr>
          <p:cNvPr id="5127" name="Group 16"/>
          <p:cNvGrpSpPr/>
          <p:nvPr/>
        </p:nvGrpSpPr>
        <p:grpSpPr bwMode="auto">
          <a:xfrm>
            <a:off x="2280374" y="2950606"/>
            <a:ext cx="381000" cy="381000"/>
            <a:chOff x="2078" y="1680"/>
            <a:chExt cx="1615" cy="1615"/>
          </a:xfrm>
        </p:grpSpPr>
        <p:sp>
          <p:nvSpPr>
            <p:cNvPr id="5143"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5144"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40"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5146"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42"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5148"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5130" name="Group 62"/>
          <p:cNvGrpSpPr/>
          <p:nvPr/>
        </p:nvGrpSpPr>
        <p:grpSpPr bwMode="auto">
          <a:xfrm>
            <a:off x="2286116" y="2213221"/>
            <a:ext cx="381000" cy="381000"/>
            <a:chOff x="2078" y="1680"/>
            <a:chExt cx="1615" cy="1615"/>
          </a:xfrm>
        </p:grpSpPr>
        <p:sp>
          <p:nvSpPr>
            <p:cNvPr id="5131"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5132"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6209"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5134"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6211"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5136"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23" name="Group 62"/>
          <p:cNvGrpSpPr/>
          <p:nvPr/>
        </p:nvGrpSpPr>
        <p:grpSpPr bwMode="auto">
          <a:xfrm>
            <a:off x="2286000" y="3657600"/>
            <a:ext cx="381000" cy="381000"/>
            <a:chOff x="2078" y="1680"/>
            <a:chExt cx="1615" cy="1615"/>
          </a:xfrm>
        </p:grpSpPr>
        <p:sp>
          <p:nvSpPr>
            <p:cNvPr id="24"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5"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26"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7"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28"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29"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31" name="Group 16"/>
          <p:cNvGrpSpPr/>
          <p:nvPr/>
        </p:nvGrpSpPr>
        <p:grpSpPr bwMode="auto">
          <a:xfrm>
            <a:off x="2297090" y="4450583"/>
            <a:ext cx="381000" cy="381000"/>
            <a:chOff x="2078" y="1680"/>
            <a:chExt cx="1615" cy="1615"/>
          </a:xfrm>
        </p:grpSpPr>
        <p:sp>
          <p:nvSpPr>
            <p:cNvPr id="32"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33"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34"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35"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36"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37"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grpSp>
        <p:nvGrpSpPr>
          <p:cNvPr id="41" name="Group 62"/>
          <p:cNvGrpSpPr/>
          <p:nvPr/>
        </p:nvGrpSpPr>
        <p:grpSpPr bwMode="auto">
          <a:xfrm>
            <a:off x="2327521" y="5219700"/>
            <a:ext cx="381000" cy="381000"/>
            <a:chOff x="2078" y="1680"/>
            <a:chExt cx="1615" cy="1615"/>
          </a:xfrm>
        </p:grpSpPr>
        <p:sp>
          <p:nvSpPr>
            <p:cNvPr id="43" name="Oval 6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solidFill>
                    <a:schemeClr val="bg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4" name="Oval 6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ea typeface="宋体" panose="02010600030101010101" pitchFamily="2" charset="-122"/>
              </a:endParaRPr>
            </a:p>
          </p:txBody>
        </p:sp>
        <p:sp>
          <p:nvSpPr>
            <p:cNvPr id="45" name="Oval 6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46" name="Oval 66"/>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zh-CN" altLang="en-US">
                <a:ea typeface="宋体" panose="02010600030101010101" pitchFamily="2" charset="-122"/>
              </a:endParaRPr>
            </a:p>
          </p:txBody>
        </p:sp>
        <p:sp>
          <p:nvSpPr>
            <p:cNvPr id="47" name="Oval 6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sp>
          <p:nvSpPr>
            <p:cNvPr id="48" name="Oval 68"/>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ea typeface="宋体" panose="02010600030101010101" pitchFamily="2" charset="-122"/>
              </a:endParaRPr>
            </a:p>
          </p:txBody>
        </p:sp>
      </p:grpSp>
      <p:grpSp>
        <p:nvGrpSpPr>
          <p:cNvPr id="50" name="Group 16"/>
          <p:cNvGrpSpPr/>
          <p:nvPr/>
        </p:nvGrpSpPr>
        <p:grpSpPr bwMode="auto">
          <a:xfrm>
            <a:off x="2338375" y="5943600"/>
            <a:ext cx="381000" cy="381000"/>
            <a:chOff x="2078" y="1680"/>
            <a:chExt cx="1615" cy="1615"/>
          </a:xfrm>
        </p:grpSpPr>
        <p:sp>
          <p:nvSpPr>
            <p:cNvPr id="51"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p>
              <a:endParaRPr lang="zh-CN" altLang="en-US" sz="2000">
                <a:ea typeface="楷体_GB2312" pitchFamily="49" charset="-122"/>
              </a:endParaRPr>
            </a:p>
          </p:txBody>
        </p:sp>
        <p:sp>
          <p:nvSpPr>
            <p:cNvPr id="52"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000">
                <a:ea typeface="楷体_GB2312" pitchFamily="49" charset="-122"/>
              </a:endParaRPr>
            </a:p>
          </p:txBody>
        </p:sp>
        <p:sp>
          <p:nvSpPr>
            <p:cNvPr id="53" name="Oval 19"/>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sz="2000">
                <a:ea typeface="宋体" panose="02010600030101010101" pitchFamily="2" charset="-122"/>
              </a:endParaRPr>
            </a:p>
          </p:txBody>
        </p:sp>
        <p:sp>
          <p:nvSpPr>
            <p:cNvPr id="54"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p>
              <a:endParaRPr lang="zh-CN" altLang="en-US" sz="2000">
                <a:ea typeface="楷体_GB2312" pitchFamily="49" charset="-122"/>
              </a:endParaRPr>
            </a:p>
          </p:txBody>
        </p:sp>
        <p:sp>
          <p:nvSpPr>
            <p:cNvPr id="55" name="Oval 21"/>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sz="2000">
                <a:ea typeface="宋体" panose="02010600030101010101" pitchFamily="2" charset="-122"/>
              </a:endParaRPr>
            </a:p>
          </p:txBody>
        </p:sp>
        <p:sp>
          <p:nvSpPr>
            <p:cNvPr id="56"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p>
              <a:endParaRPr lang="zh-CN" altLang="en-US" sz="2000">
                <a:ea typeface="楷体_GB2312" pitchFamily="49" charset="-122"/>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en-US" dirty="0">
                <a:solidFill>
                  <a:srgbClr val="FF0000"/>
                </a:solidFill>
              </a:rPr>
              <a:t>（概念框架具体运用）</a:t>
            </a:r>
            <a:br>
              <a:rPr lang="zh-CN" altLang="en-US" dirty="0">
                <a:solidFill>
                  <a:srgbClr val="FF0000"/>
                </a:solidFill>
              </a:rPr>
            </a:br>
            <a:r>
              <a:rPr lang="zh-CN" altLang="zh-CN" dirty="0"/>
              <a:t>三、专业服务委托</a:t>
            </a:r>
            <a:br>
              <a:rPr lang="en-US" altLang="zh-CN" dirty="0"/>
            </a:br>
            <a:endParaRPr lang="zh-CN" altLang="en-US" dirty="0"/>
          </a:p>
        </p:txBody>
      </p:sp>
      <p:sp>
        <p:nvSpPr>
          <p:cNvPr id="3" name="内容占位符 2"/>
          <p:cNvSpPr>
            <a:spLocks noGrp="1"/>
          </p:cNvSpPr>
          <p:nvPr>
            <p:ph idx="1"/>
          </p:nvPr>
        </p:nvSpPr>
        <p:spPr>
          <a:xfrm>
            <a:off x="457200" y="1371600"/>
            <a:ext cx="8229600" cy="5181600"/>
          </a:xfrm>
        </p:spPr>
        <p:txBody>
          <a:bodyPr/>
          <a:lstStyle/>
          <a:p>
            <a:r>
              <a:rPr lang="zh-CN" altLang="zh-CN" sz="2400" dirty="0">
                <a:solidFill>
                  <a:schemeClr val="accent4"/>
                </a:solidFill>
              </a:rPr>
              <a:t>专业服务委托包括</a:t>
            </a:r>
            <a:r>
              <a:rPr lang="zh-CN" altLang="zh-CN" sz="2400" b="1" dirty="0">
                <a:solidFill>
                  <a:schemeClr val="accent4"/>
                </a:solidFill>
              </a:rPr>
              <a:t>接受客户关系</a:t>
            </a:r>
            <a:r>
              <a:rPr lang="zh-CN" altLang="zh-CN" sz="2400" dirty="0">
                <a:solidFill>
                  <a:schemeClr val="accent4"/>
                </a:solidFill>
              </a:rPr>
              <a:t>、</a:t>
            </a:r>
            <a:r>
              <a:rPr lang="zh-CN" altLang="zh-CN" sz="2400" b="1" dirty="0">
                <a:solidFill>
                  <a:schemeClr val="accent4"/>
                </a:solidFill>
              </a:rPr>
              <a:t>承接业务</a:t>
            </a:r>
            <a:r>
              <a:rPr lang="zh-CN" altLang="zh-CN" sz="2400" dirty="0">
                <a:solidFill>
                  <a:schemeClr val="accent4"/>
                </a:solidFill>
              </a:rPr>
              <a:t>和</a:t>
            </a:r>
            <a:r>
              <a:rPr lang="zh-CN" altLang="zh-CN" sz="2400" b="1" dirty="0">
                <a:solidFill>
                  <a:schemeClr val="accent4"/>
                </a:solidFill>
              </a:rPr>
              <a:t>客户变更委托</a:t>
            </a:r>
            <a:r>
              <a:rPr lang="zh-CN" altLang="zh-CN" sz="2400" dirty="0">
                <a:solidFill>
                  <a:schemeClr val="accent4"/>
                </a:solidFill>
              </a:rPr>
              <a:t>三大不同环节。</a:t>
            </a:r>
            <a:endParaRPr lang="zh-CN" altLang="zh-CN" sz="2400" dirty="0">
              <a:solidFill>
                <a:schemeClr val="accent4"/>
              </a:solidFill>
            </a:endParaRPr>
          </a:p>
          <a:p>
            <a:r>
              <a:rPr lang="en-US" altLang="zh-CN" sz="2400" dirty="0">
                <a:solidFill>
                  <a:srgbClr val="FF0000"/>
                </a:solidFill>
              </a:rPr>
              <a:t>1.</a:t>
            </a:r>
            <a:r>
              <a:rPr lang="zh-CN" altLang="en-US" sz="2400" dirty="0">
                <a:solidFill>
                  <a:srgbClr val="FF0000"/>
                </a:solidFill>
              </a:rPr>
              <a:t>发展客户（</a:t>
            </a:r>
            <a:r>
              <a:rPr lang="zh-CN" altLang="en-US" sz="2400" dirty="0">
                <a:solidFill>
                  <a:srgbClr val="7030A0"/>
                </a:solidFill>
              </a:rPr>
              <a:t>主要考虑对方</a:t>
            </a:r>
            <a:r>
              <a:rPr lang="zh-CN" altLang="en-US" sz="2400" dirty="0">
                <a:solidFill>
                  <a:srgbClr val="FF0000"/>
                </a:solidFill>
              </a:rPr>
              <a:t>）</a:t>
            </a:r>
            <a:endParaRPr lang="zh-CN" altLang="en-US" sz="2400" dirty="0">
              <a:solidFill>
                <a:srgbClr val="FF0000"/>
              </a:solidFill>
            </a:endParaRPr>
          </a:p>
          <a:p>
            <a:r>
              <a:rPr lang="zh-CN" altLang="en-US" sz="2400" dirty="0"/>
              <a:t>注册会计师应当考虑客户的主要股东、关键管理人员和治理层是否诚信，以及客户是否涉足非法活动</a:t>
            </a:r>
            <a:r>
              <a:rPr lang="en-US" altLang="zh-CN" sz="2400" dirty="0"/>
              <a:t>(</a:t>
            </a:r>
            <a:r>
              <a:rPr lang="zh-CN" altLang="en-US" sz="2400" dirty="0"/>
              <a:t>如洗钱</a:t>
            </a:r>
            <a:r>
              <a:rPr lang="en-US" altLang="zh-CN" sz="2400" dirty="0"/>
              <a:t>)</a:t>
            </a:r>
            <a:r>
              <a:rPr lang="zh-CN" altLang="en-US" sz="2400" dirty="0"/>
              <a:t>或存在可疑的财务报告问题等。</a:t>
            </a:r>
            <a:endParaRPr lang="en-US" altLang="zh-CN" sz="2400" dirty="0"/>
          </a:p>
          <a:p>
            <a:r>
              <a:rPr lang="zh-CN" altLang="en-US" sz="2400" dirty="0">
                <a:solidFill>
                  <a:srgbClr val="008000"/>
                </a:solidFill>
              </a:rPr>
              <a:t>影响：</a:t>
            </a:r>
            <a:r>
              <a:rPr lang="zh-CN" altLang="en-US" sz="2400" b="1" dirty="0">
                <a:solidFill>
                  <a:srgbClr val="008000"/>
                </a:solidFill>
              </a:rPr>
              <a:t>诚信原则、良好的职业行为</a:t>
            </a:r>
            <a:endParaRPr lang="zh-CN" altLang="en-US" sz="2400" b="1" dirty="0">
              <a:solidFill>
                <a:srgbClr val="008000"/>
              </a:solidFill>
            </a:endParaRPr>
          </a:p>
          <a:p>
            <a:endParaRPr lang="en-US" altLang="zh-CN" sz="2400" dirty="0">
              <a:solidFill>
                <a:srgbClr val="FF0000"/>
              </a:solidFill>
            </a:endParaRPr>
          </a:p>
          <a:p>
            <a:r>
              <a:rPr lang="en-US" altLang="zh-CN" sz="2400" dirty="0">
                <a:solidFill>
                  <a:srgbClr val="FF0000"/>
                </a:solidFill>
              </a:rPr>
              <a:t>2.</a:t>
            </a:r>
            <a:r>
              <a:rPr lang="zh-CN" altLang="en-US" sz="2400" dirty="0">
                <a:solidFill>
                  <a:srgbClr val="FF0000"/>
                </a:solidFill>
              </a:rPr>
              <a:t>承接业务（</a:t>
            </a:r>
            <a:r>
              <a:rPr lang="zh-CN" altLang="en-US" sz="2400" dirty="0">
                <a:solidFill>
                  <a:srgbClr val="7030A0"/>
                </a:solidFill>
              </a:rPr>
              <a:t>主要衡量自身</a:t>
            </a:r>
            <a:r>
              <a:rPr lang="zh-CN" altLang="en-US" sz="2400" dirty="0">
                <a:solidFill>
                  <a:srgbClr val="FF0000"/>
                </a:solidFill>
              </a:rPr>
              <a:t>）</a:t>
            </a:r>
            <a:endParaRPr lang="zh-CN" altLang="en-US" sz="2400" dirty="0">
              <a:solidFill>
                <a:srgbClr val="FF0000"/>
              </a:solidFill>
            </a:endParaRPr>
          </a:p>
          <a:p>
            <a:r>
              <a:rPr lang="zh-CN" altLang="en-US" sz="2400" dirty="0"/>
              <a:t>仅提供能够胜任的专业服务。</a:t>
            </a:r>
            <a:endParaRPr lang="zh-CN" altLang="en-US" sz="2400" dirty="0"/>
          </a:p>
          <a:p>
            <a:pPr lvl="0"/>
            <a:r>
              <a:rPr lang="zh-CN" altLang="en-US" sz="2400" dirty="0">
                <a:solidFill>
                  <a:srgbClr val="008000"/>
                </a:solidFill>
              </a:rPr>
              <a:t>影响：</a:t>
            </a:r>
            <a:r>
              <a:rPr lang="zh-CN" altLang="en-US" sz="2400" b="1" dirty="0">
                <a:solidFill>
                  <a:srgbClr val="008000"/>
                </a:solidFill>
              </a:rPr>
              <a:t>专业胜任能力和应有的关注</a:t>
            </a:r>
            <a:endParaRPr lang="zh-CN" altLang="en-US"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三、专业服务委托</a:t>
            </a:r>
            <a:endParaRPr lang="zh-CN" altLang="en-US" dirty="0"/>
          </a:p>
        </p:txBody>
      </p:sp>
      <p:sp>
        <p:nvSpPr>
          <p:cNvPr id="3" name="内容占位符 2"/>
          <p:cNvSpPr>
            <a:spLocks noGrp="1"/>
          </p:cNvSpPr>
          <p:nvPr>
            <p:ph idx="1"/>
          </p:nvPr>
        </p:nvSpPr>
        <p:spPr>
          <a:xfrm>
            <a:off x="457200" y="1371600"/>
            <a:ext cx="8229600" cy="5181600"/>
          </a:xfrm>
        </p:spPr>
        <p:txBody>
          <a:bodyPr/>
          <a:lstStyle/>
          <a:p>
            <a:pPr lvl="0"/>
            <a:r>
              <a:rPr lang="en-US" altLang="zh-CN" sz="2400" dirty="0">
                <a:solidFill>
                  <a:srgbClr val="FF0000"/>
                </a:solidFill>
              </a:rPr>
              <a:t>3.</a:t>
            </a:r>
            <a:r>
              <a:rPr lang="zh-CN" altLang="en-US" sz="2400" dirty="0">
                <a:solidFill>
                  <a:srgbClr val="FF0000"/>
                </a:solidFill>
              </a:rPr>
              <a:t>客户变更委托</a:t>
            </a:r>
            <a:r>
              <a:rPr lang="zh-CN" altLang="en-US" sz="2400" dirty="0">
                <a:solidFill>
                  <a:srgbClr val="7030A0"/>
                </a:solidFill>
              </a:rPr>
              <a:t>（主要与前任沟通）</a:t>
            </a:r>
            <a:endParaRPr lang="zh-CN" altLang="en-US" sz="2400" dirty="0">
              <a:solidFill>
                <a:srgbClr val="7030A0"/>
              </a:solidFill>
            </a:endParaRPr>
          </a:p>
          <a:p>
            <a:pPr marL="342900" lvl="0" indent="-342900">
              <a:buFont typeface="Wingdings" panose="05000000000000000000" pitchFamily="2" charset="2"/>
              <a:buChar char="u"/>
            </a:pPr>
            <a:r>
              <a:rPr lang="zh-CN" altLang="en-US" sz="2400" dirty="0">
                <a:solidFill>
                  <a:srgbClr val="008000"/>
                </a:solidFill>
              </a:rPr>
              <a:t>以投标方式接替前任</a:t>
            </a:r>
            <a:endParaRPr lang="en-US" altLang="zh-CN" sz="2400" dirty="0">
              <a:solidFill>
                <a:srgbClr val="008000"/>
              </a:solidFill>
            </a:endParaRPr>
          </a:p>
          <a:p>
            <a:pPr lvl="0"/>
            <a:r>
              <a:rPr lang="en-US" altLang="zh-CN" sz="2400" dirty="0">
                <a:solidFill>
                  <a:srgbClr val="333333"/>
                </a:solidFill>
              </a:rPr>
              <a:t>(1)</a:t>
            </a:r>
            <a:r>
              <a:rPr lang="zh-CN" altLang="en-US" sz="2400" dirty="0">
                <a:solidFill>
                  <a:srgbClr val="333333"/>
                </a:solidFill>
              </a:rPr>
              <a:t>当应邀投标时，在投标书中说明，在承接业务前需要与前任注册会计师沟通，以了解是否存在不应接受委托的理由；</a:t>
            </a:r>
            <a:endParaRPr lang="zh-CN" altLang="en-US" sz="2400" dirty="0">
              <a:solidFill>
                <a:srgbClr val="333333"/>
              </a:solidFill>
            </a:endParaRPr>
          </a:p>
          <a:p>
            <a:pPr lvl="0"/>
            <a:r>
              <a:rPr lang="en-US" altLang="zh-CN" sz="2400" dirty="0">
                <a:solidFill>
                  <a:srgbClr val="333333"/>
                </a:solidFill>
              </a:rPr>
              <a:t>(2)</a:t>
            </a:r>
            <a:r>
              <a:rPr lang="zh-CN" altLang="en-US" sz="2400" dirty="0">
                <a:solidFill>
                  <a:srgbClr val="333333"/>
                </a:solidFill>
              </a:rPr>
              <a:t>要求前任提供已知悉的相关事实或情况，即前任认为后任注册会计师在作出承接业务的决定前，需要了解的事实或</a:t>
            </a:r>
            <a:r>
              <a:rPr lang="zh-CN" altLang="en-US" sz="2400" dirty="0">
                <a:solidFill>
                  <a:schemeClr val="tx1"/>
                </a:solidFill>
              </a:rPr>
              <a:t>情况；</a:t>
            </a:r>
            <a:endParaRPr lang="zh-CN" altLang="en-US" sz="2400" dirty="0">
              <a:solidFill>
                <a:schemeClr val="tx1"/>
              </a:solidFill>
            </a:endParaRPr>
          </a:p>
          <a:p>
            <a:pPr lvl="0"/>
            <a:r>
              <a:rPr lang="en-US" altLang="zh-CN" sz="2400" dirty="0">
                <a:solidFill>
                  <a:schemeClr val="tx1"/>
                </a:solidFill>
              </a:rPr>
              <a:t>(3)</a:t>
            </a:r>
            <a:r>
              <a:rPr lang="zh-CN" altLang="en-US" sz="2400" dirty="0">
                <a:solidFill>
                  <a:schemeClr val="tx1"/>
                </a:solidFill>
              </a:rPr>
              <a:t>从其他渠道获取必要的信息。</a:t>
            </a:r>
            <a:endParaRPr lang="en-US" altLang="zh-CN" sz="2400" dirty="0">
              <a:solidFill>
                <a:schemeClr val="tx1"/>
              </a:solidFill>
            </a:endParaRPr>
          </a:p>
          <a:p>
            <a:pPr marL="342900" lvl="0" indent="-342900">
              <a:buFont typeface="Wingdings" panose="05000000000000000000" pitchFamily="2" charset="2"/>
              <a:buChar char="u"/>
            </a:pPr>
            <a:r>
              <a:rPr lang="zh-CN" altLang="en-US" sz="2400" dirty="0">
                <a:solidFill>
                  <a:srgbClr val="008000"/>
                </a:solidFill>
              </a:rPr>
              <a:t>在前任基础上提供进一步服务</a:t>
            </a:r>
            <a:endParaRPr lang="en-US" altLang="zh-CN" sz="2400" dirty="0">
              <a:solidFill>
                <a:srgbClr val="008000"/>
              </a:solidFill>
            </a:endParaRPr>
          </a:p>
          <a:p>
            <a:pPr lvl="0"/>
            <a:r>
              <a:rPr lang="zh-CN" altLang="en-US" sz="2400" dirty="0">
                <a:solidFill>
                  <a:srgbClr val="333333"/>
                </a:solidFill>
              </a:rPr>
              <a:t>应客户要求在前任工作的基础上提供进一步服务，应告知前任，提请其提供相关信息，以便恰当地完成该项工作。与前任沟通前，最好征得客户的书面同意</a:t>
            </a:r>
            <a:endParaRPr lang="en-US" altLang="zh-CN" sz="2400" dirty="0">
              <a:solidFill>
                <a:srgbClr val="333333"/>
              </a:solidFill>
            </a:endParaRPr>
          </a:p>
          <a:p>
            <a:pPr lvl="0"/>
            <a:r>
              <a:rPr lang="zh-CN" altLang="en-US" sz="2400" dirty="0">
                <a:solidFill>
                  <a:srgbClr val="008000"/>
                </a:solidFill>
              </a:rPr>
              <a:t>影响：</a:t>
            </a:r>
            <a:r>
              <a:rPr lang="zh-CN" altLang="en-US" sz="2400" b="1" dirty="0">
                <a:solidFill>
                  <a:srgbClr val="008000"/>
                </a:solidFill>
              </a:rPr>
              <a:t>专业胜任能力和应有的关注</a:t>
            </a:r>
            <a:endParaRPr lang="zh-CN" altLang="en-US" b="1" dirty="0">
              <a:solidFill>
                <a:srgbClr val="333333"/>
              </a:solidFill>
            </a:endParaRPr>
          </a:p>
          <a:p>
            <a:pPr lvl="0"/>
            <a:endParaRPr lang="zh-CN" altLang="en-US" sz="2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三、专业服务委托</a:t>
            </a:r>
            <a:endParaRPr lang="zh-CN" altLang="en-US" dirty="0"/>
          </a:p>
        </p:txBody>
      </p:sp>
      <p:sp>
        <p:nvSpPr>
          <p:cNvPr id="3" name="内容占位符 2"/>
          <p:cNvSpPr>
            <a:spLocks noGrp="1"/>
          </p:cNvSpPr>
          <p:nvPr>
            <p:ph idx="1"/>
          </p:nvPr>
        </p:nvSpPr>
        <p:spPr>
          <a:xfrm>
            <a:off x="457200" y="1371600"/>
            <a:ext cx="8229600" cy="5181600"/>
          </a:xfrm>
        </p:spPr>
        <p:txBody>
          <a:bodyPr/>
          <a:lstStyle/>
          <a:p>
            <a:r>
              <a:rPr lang="zh-CN" altLang="zh-CN" b="1" dirty="0">
                <a:solidFill>
                  <a:schemeClr val="accent4"/>
                </a:solidFill>
              </a:rPr>
              <a:t>【例题·多选题】</a:t>
            </a:r>
            <a:r>
              <a:rPr lang="zh-CN" altLang="zh-CN" dirty="0">
                <a:solidFill>
                  <a:schemeClr val="accent4"/>
                </a:solidFill>
              </a:rPr>
              <a:t>会计师事务所应客户要求接替前任注册会计师执行财务报表审计业务，为防范因客户变更委托可能产生的不利影响，通常采取的措施有（</a:t>
            </a:r>
            <a:r>
              <a:rPr lang="en-US" altLang="zh-CN" dirty="0">
                <a:solidFill>
                  <a:schemeClr val="accent4"/>
                </a:solidFill>
              </a:rPr>
              <a:t>  </a:t>
            </a:r>
            <a:r>
              <a:rPr lang="zh-CN" altLang="zh-CN" dirty="0">
                <a:solidFill>
                  <a:schemeClr val="accent4"/>
                </a:solidFill>
              </a:rPr>
              <a:t>）。</a:t>
            </a:r>
            <a:endParaRPr lang="zh-CN" altLang="zh-CN" dirty="0">
              <a:solidFill>
                <a:schemeClr val="accent4"/>
              </a:solidFill>
            </a:endParaRPr>
          </a:p>
          <a:p>
            <a:r>
              <a:rPr lang="en-US" altLang="zh-CN" dirty="0">
                <a:solidFill>
                  <a:schemeClr val="accent4"/>
                </a:solidFill>
              </a:rPr>
              <a:t>A</a:t>
            </a:r>
            <a:r>
              <a:rPr lang="zh-CN" altLang="zh-CN" dirty="0">
                <a:solidFill>
                  <a:schemeClr val="accent4"/>
                </a:solidFill>
              </a:rPr>
              <a:t>．在投标书中说明，在承接业务前需要与前任注册会计师沟通</a:t>
            </a:r>
            <a:r>
              <a:rPr lang="en-US" altLang="zh-CN" dirty="0">
                <a:solidFill>
                  <a:schemeClr val="accent4"/>
                </a:solidFill>
              </a:rPr>
              <a:t>  </a:t>
            </a:r>
            <a:endParaRPr lang="zh-CN" altLang="zh-CN" dirty="0">
              <a:solidFill>
                <a:schemeClr val="accent4"/>
              </a:solidFill>
            </a:endParaRPr>
          </a:p>
          <a:p>
            <a:r>
              <a:rPr lang="en-US" altLang="zh-CN" dirty="0">
                <a:solidFill>
                  <a:schemeClr val="accent4"/>
                </a:solidFill>
              </a:rPr>
              <a:t>B</a:t>
            </a:r>
            <a:r>
              <a:rPr lang="zh-CN" altLang="zh-CN" dirty="0">
                <a:solidFill>
                  <a:schemeClr val="accent4"/>
                </a:solidFill>
              </a:rPr>
              <a:t>．与前任注册会计师沟通，了解前任已知悉的相关事实或情况</a:t>
            </a:r>
            <a:r>
              <a:rPr lang="en-US" altLang="zh-CN" dirty="0">
                <a:solidFill>
                  <a:schemeClr val="accent4"/>
                </a:solidFill>
              </a:rPr>
              <a:t>  </a:t>
            </a:r>
            <a:endParaRPr lang="zh-CN" altLang="zh-CN" dirty="0">
              <a:solidFill>
                <a:schemeClr val="accent4"/>
              </a:solidFill>
            </a:endParaRPr>
          </a:p>
          <a:p>
            <a:r>
              <a:rPr lang="en-US" altLang="zh-CN" dirty="0">
                <a:solidFill>
                  <a:schemeClr val="accent4"/>
                </a:solidFill>
              </a:rPr>
              <a:t>C</a:t>
            </a:r>
            <a:r>
              <a:rPr lang="zh-CN" altLang="zh-CN" dirty="0">
                <a:solidFill>
                  <a:schemeClr val="accent4"/>
                </a:solidFill>
              </a:rPr>
              <a:t>．从其他渠道获取必要的信息</a:t>
            </a:r>
            <a:r>
              <a:rPr lang="en-US" altLang="zh-CN" dirty="0">
                <a:solidFill>
                  <a:schemeClr val="accent4"/>
                </a:solidFill>
              </a:rPr>
              <a:t>   </a:t>
            </a:r>
            <a:endParaRPr lang="zh-CN" altLang="zh-CN" dirty="0">
              <a:solidFill>
                <a:schemeClr val="accent4"/>
              </a:solidFill>
            </a:endParaRPr>
          </a:p>
          <a:p>
            <a:r>
              <a:rPr lang="en-US" altLang="zh-CN" dirty="0">
                <a:solidFill>
                  <a:schemeClr val="accent4"/>
                </a:solidFill>
              </a:rPr>
              <a:t>D</a:t>
            </a:r>
            <a:r>
              <a:rPr lang="zh-CN" altLang="zh-CN" dirty="0">
                <a:solidFill>
                  <a:schemeClr val="accent4"/>
                </a:solidFill>
              </a:rPr>
              <a:t>．如果不能消除不利影响或将其降低至可接受的水平，注册会计师不得承接该项业务</a:t>
            </a:r>
            <a:endParaRPr lang="zh-CN" altLang="zh-CN" dirty="0">
              <a:solidFill>
                <a:schemeClr val="accent4"/>
              </a:solidFill>
            </a:endParaRPr>
          </a:p>
          <a:p>
            <a:r>
              <a:rPr lang="zh-CN" altLang="zh-CN" b="1" dirty="0">
                <a:solidFill>
                  <a:srgbClr val="FF0000"/>
                </a:solidFill>
              </a:rPr>
              <a:t>【解析】</a:t>
            </a:r>
            <a:r>
              <a:rPr lang="zh-CN" altLang="zh-CN" dirty="0">
                <a:solidFill>
                  <a:srgbClr val="FF0000"/>
                </a:solidFill>
              </a:rPr>
              <a:t>如果应客户要求或考虑以投标方式接替前任注册会计师，注册会计师需要与前任注册会计师直接沟通，核实与变更委托相关的事实和情况，以确定是否适宜承接该业务。</a:t>
            </a:r>
            <a:endParaRPr lang="zh-CN" altLang="zh-CN" dirty="0">
              <a:solidFill>
                <a:srgbClr val="FF0000"/>
              </a:solidFill>
            </a:endParaRPr>
          </a:p>
          <a:p>
            <a:r>
              <a:rPr lang="zh-CN" altLang="zh-CN" b="1" dirty="0">
                <a:solidFill>
                  <a:srgbClr val="FF0000"/>
                </a:solidFill>
              </a:rPr>
              <a:t>【答案】</a:t>
            </a:r>
            <a:r>
              <a:rPr lang="en-US" altLang="zh-CN" dirty="0">
                <a:solidFill>
                  <a:srgbClr val="FF0000"/>
                </a:solidFill>
              </a:rPr>
              <a:t>ABCD </a:t>
            </a:r>
            <a:endParaRPr lang="zh-CN" altLang="zh-CN" dirty="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circle(in)">
                                      <p:cBhvr>
                                        <p:cTn id="7" dur="2000"/>
                                        <p:tgtEl>
                                          <p:spTgt spid="3">
                                            <p:txEl>
                                              <p:pRg st="5" end="5"/>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circle(in)">
                                      <p:cBhvr>
                                        <p:cTn id="10"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三、专业服务委托</a:t>
            </a:r>
            <a:endParaRPr lang="zh-CN" altLang="en-US" dirty="0"/>
          </a:p>
        </p:txBody>
      </p:sp>
      <p:sp>
        <p:nvSpPr>
          <p:cNvPr id="3" name="内容占位符 2"/>
          <p:cNvSpPr>
            <a:spLocks noGrp="1"/>
          </p:cNvSpPr>
          <p:nvPr>
            <p:ph idx="1"/>
          </p:nvPr>
        </p:nvSpPr>
        <p:spPr>
          <a:xfrm>
            <a:off x="457200" y="1371600"/>
            <a:ext cx="8229600" cy="5181600"/>
          </a:xfrm>
        </p:spPr>
        <p:txBody>
          <a:bodyPr/>
          <a:lstStyle/>
          <a:p>
            <a:pPr indent="266700" algn="just" latinLnBrk="1">
              <a:spcAft>
                <a:spcPts val="0"/>
              </a:spcAft>
            </a:pPr>
            <a:r>
              <a:rPr lang="zh-CN" altLang="en-US" sz="2000" b="1" dirty="0">
                <a:solidFill>
                  <a:srgbClr val="333333"/>
                </a:solidFill>
                <a:latin typeface="宋体" panose="02010600030101010101" pitchFamily="2" charset="-122"/>
              </a:rPr>
              <a:t>简答：</a:t>
            </a:r>
            <a:endParaRPr lang="en-US" altLang="zh-CN" sz="2000" b="1" dirty="0">
              <a:solidFill>
                <a:srgbClr val="333333"/>
              </a:solidFill>
              <a:latin typeface="宋体" panose="02010600030101010101" pitchFamily="2" charset="-122"/>
            </a:endParaRPr>
          </a:p>
          <a:p>
            <a:pPr indent="266700" algn="just" latinLnBrk="1">
              <a:spcAft>
                <a:spcPts val="0"/>
              </a:spcAft>
            </a:pPr>
            <a:r>
              <a:rPr lang="en-US" altLang="zh-CN" sz="2000" dirty="0">
                <a:solidFill>
                  <a:schemeClr val="tx1"/>
                </a:solidFill>
                <a:latin typeface="+mj-ea"/>
                <a:ea typeface="+mj-ea"/>
              </a:rPr>
              <a:t>ABC</a:t>
            </a:r>
            <a:r>
              <a:rPr lang="zh-CN" altLang="en-US" sz="2000" dirty="0">
                <a:solidFill>
                  <a:schemeClr val="tx1"/>
                </a:solidFill>
                <a:latin typeface="+mj-ea"/>
                <a:ea typeface="+mj-ea"/>
              </a:rPr>
              <a:t>会计师事务所通过招投标程序接受委托，负责审计上市公司甲公司</a:t>
            </a:r>
            <a:r>
              <a:rPr lang="en-US" altLang="zh-CN" sz="2000" dirty="0">
                <a:solidFill>
                  <a:schemeClr val="tx1"/>
                </a:solidFill>
                <a:latin typeface="+mj-ea"/>
                <a:ea typeface="+mj-ea"/>
              </a:rPr>
              <a:t>2011</a:t>
            </a:r>
            <a:r>
              <a:rPr lang="zh-CN" altLang="en-US" sz="2000" dirty="0">
                <a:solidFill>
                  <a:schemeClr val="tx1"/>
                </a:solidFill>
                <a:latin typeface="+mj-ea"/>
                <a:ea typeface="+mj-ea"/>
              </a:rPr>
              <a:t>年度财务报表，并委派</a:t>
            </a:r>
            <a:r>
              <a:rPr lang="en-US" altLang="zh-CN" sz="2000" dirty="0">
                <a:solidFill>
                  <a:schemeClr val="tx1"/>
                </a:solidFill>
                <a:latin typeface="+mj-ea"/>
                <a:ea typeface="+mj-ea"/>
              </a:rPr>
              <a:t>A</a:t>
            </a:r>
            <a:r>
              <a:rPr lang="zh-CN" altLang="en-US" sz="2000" dirty="0">
                <a:solidFill>
                  <a:schemeClr val="tx1"/>
                </a:solidFill>
                <a:latin typeface="+mj-ea"/>
                <a:ea typeface="+mj-ea"/>
              </a:rPr>
              <a:t>注册会计师为审计项目组负责人，在招投标阶段和审计过程中，</a:t>
            </a:r>
            <a:r>
              <a:rPr lang="en-US" altLang="zh-CN" sz="2000" dirty="0">
                <a:solidFill>
                  <a:schemeClr val="tx1"/>
                </a:solidFill>
                <a:latin typeface="+mj-ea"/>
                <a:ea typeface="+mj-ea"/>
              </a:rPr>
              <a:t>ABC</a:t>
            </a:r>
            <a:r>
              <a:rPr lang="zh-CN" altLang="en-US" sz="2000" dirty="0">
                <a:solidFill>
                  <a:schemeClr val="tx1"/>
                </a:solidFill>
                <a:latin typeface="+mj-ea"/>
                <a:ea typeface="+mj-ea"/>
              </a:rPr>
              <a:t>会计师事务所遇到下列与职业道德有关的事项：</a:t>
            </a:r>
            <a:endParaRPr lang="zh-CN" altLang="en-US" sz="2000" dirty="0">
              <a:solidFill>
                <a:schemeClr val="tx1"/>
              </a:solidFill>
              <a:latin typeface="+mj-ea"/>
              <a:ea typeface="+mj-ea"/>
            </a:endParaRPr>
          </a:p>
          <a:p>
            <a:pPr indent="266700" algn="just" latinLnBrk="1">
              <a:spcAft>
                <a:spcPts val="0"/>
              </a:spcAft>
            </a:pPr>
            <a:r>
              <a:rPr lang="en-US" altLang="zh-CN" sz="2000" dirty="0">
                <a:solidFill>
                  <a:schemeClr val="tx1"/>
                </a:solidFill>
                <a:latin typeface="+mj-ea"/>
                <a:ea typeface="+mj-ea"/>
              </a:rPr>
              <a:t>(1)</a:t>
            </a:r>
            <a:r>
              <a:rPr lang="zh-CN" altLang="en-US" sz="2000" dirty="0">
                <a:solidFill>
                  <a:schemeClr val="tx1"/>
                </a:solidFill>
                <a:latin typeface="+mj-ea"/>
                <a:ea typeface="+mj-ea"/>
              </a:rPr>
              <a:t>应邀投标时</a:t>
            </a:r>
            <a:r>
              <a:rPr lang="en-US" altLang="zh-CN" sz="2000" dirty="0">
                <a:solidFill>
                  <a:schemeClr val="tx1"/>
                </a:solidFill>
                <a:latin typeface="+mj-ea"/>
                <a:ea typeface="+mj-ea"/>
              </a:rPr>
              <a:t>,ABC</a:t>
            </a:r>
            <a:r>
              <a:rPr lang="zh-CN" altLang="en-US" sz="2000" dirty="0">
                <a:solidFill>
                  <a:schemeClr val="tx1"/>
                </a:solidFill>
                <a:latin typeface="+mj-ea"/>
                <a:ea typeface="+mj-ea"/>
              </a:rPr>
              <a:t>会计师事务所在其投标书中说明</a:t>
            </a:r>
            <a:r>
              <a:rPr lang="en-US" altLang="zh-CN" sz="2000" dirty="0">
                <a:solidFill>
                  <a:schemeClr val="tx1"/>
                </a:solidFill>
                <a:latin typeface="+mj-ea"/>
                <a:ea typeface="+mj-ea"/>
              </a:rPr>
              <a:t>,</a:t>
            </a:r>
            <a:r>
              <a:rPr lang="zh-CN" altLang="en-US" sz="2000" dirty="0">
                <a:solidFill>
                  <a:schemeClr val="tx1"/>
                </a:solidFill>
                <a:latin typeface="+mj-ea"/>
                <a:ea typeface="+mj-ea"/>
              </a:rPr>
              <a:t>如果中标</a:t>
            </a:r>
            <a:r>
              <a:rPr lang="en-US" altLang="zh-CN" sz="2000" dirty="0">
                <a:solidFill>
                  <a:schemeClr val="tx1"/>
                </a:solidFill>
                <a:latin typeface="+mj-ea"/>
                <a:ea typeface="+mj-ea"/>
              </a:rPr>
              <a:t>,</a:t>
            </a:r>
            <a:r>
              <a:rPr lang="zh-CN" altLang="en-US" sz="2000" dirty="0">
                <a:solidFill>
                  <a:schemeClr val="tx1"/>
                </a:solidFill>
                <a:latin typeface="+mj-ea"/>
                <a:ea typeface="+mj-ea"/>
              </a:rPr>
              <a:t>需与前任注册会计师沟通后</a:t>
            </a:r>
            <a:r>
              <a:rPr lang="en-US" altLang="zh-CN" sz="2000" dirty="0">
                <a:solidFill>
                  <a:schemeClr val="tx1"/>
                </a:solidFill>
                <a:latin typeface="+mj-ea"/>
                <a:ea typeface="+mj-ea"/>
              </a:rPr>
              <a:t>,</a:t>
            </a:r>
            <a:r>
              <a:rPr lang="zh-CN" altLang="en-US" sz="2000" dirty="0">
                <a:solidFill>
                  <a:schemeClr val="tx1"/>
                </a:solidFill>
                <a:latin typeface="+mj-ea"/>
                <a:ea typeface="+mj-ea"/>
              </a:rPr>
              <a:t>才能与甲公司签订审计业务约定书。</a:t>
            </a:r>
            <a:endParaRPr lang="zh-CN" altLang="en-US" sz="2000" dirty="0">
              <a:solidFill>
                <a:schemeClr val="tx1"/>
              </a:solidFill>
              <a:latin typeface="+mj-ea"/>
              <a:ea typeface="+mj-ea"/>
            </a:endParaRPr>
          </a:p>
          <a:p>
            <a:pPr indent="266700" algn="just" latinLnBrk="1">
              <a:spcAft>
                <a:spcPts val="0"/>
              </a:spcAft>
            </a:pPr>
            <a:r>
              <a:rPr lang="zh-CN" altLang="en-US" sz="2000" dirty="0">
                <a:solidFill>
                  <a:schemeClr val="tx1"/>
                </a:solidFill>
                <a:latin typeface="+mj-ea"/>
                <a:ea typeface="+mj-ea"/>
              </a:rPr>
              <a:t>要求：指出</a:t>
            </a:r>
            <a:r>
              <a:rPr lang="en-US" altLang="zh-CN" sz="2000" dirty="0">
                <a:solidFill>
                  <a:schemeClr val="tx1"/>
                </a:solidFill>
                <a:latin typeface="+mj-ea"/>
                <a:ea typeface="+mj-ea"/>
              </a:rPr>
              <a:t>ABC</a:t>
            </a:r>
            <a:r>
              <a:rPr lang="zh-CN" altLang="en-US" sz="2000" dirty="0">
                <a:solidFill>
                  <a:schemeClr val="tx1"/>
                </a:solidFill>
                <a:latin typeface="+mj-ea"/>
                <a:ea typeface="+mj-ea"/>
              </a:rPr>
              <a:t>事务所是否违反职业道德守则并简要说明理由。</a:t>
            </a:r>
            <a:endParaRPr lang="zh-CN" altLang="en-US" sz="2000" dirty="0">
              <a:solidFill>
                <a:schemeClr val="tx1"/>
              </a:solidFill>
              <a:latin typeface="+mj-ea"/>
              <a:ea typeface="+mj-ea"/>
            </a:endParaRPr>
          </a:p>
          <a:p>
            <a:pPr latinLnBrk="1"/>
            <a:r>
              <a:rPr lang="en-US" altLang="zh-CN" sz="2000" b="1" dirty="0">
                <a:solidFill>
                  <a:srgbClr val="FF0000"/>
                </a:solidFill>
              </a:rPr>
              <a:t>[</a:t>
            </a:r>
            <a:r>
              <a:rPr lang="zh-CN" altLang="en-US" sz="2000" b="1" dirty="0">
                <a:solidFill>
                  <a:srgbClr val="FF0000"/>
                </a:solidFill>
              </a:rPr>
              <a:t>答案</a:t>
            </a:r>
            <a:r>
              <a:rPr lang="en-US" altLang="zh-CN" sz="2000" b="1" dirty="0">
                <a:solidFill>
                  <a:srgbClr val="FF0000"/>
                </a:solidFill>
              </a:rPr>
              <a:t>]</a:t>
            </a:r>
            <a:r>
              <a:rPr lang="zh-CN" altLang="en-US" sz="2000" b="1" dirty="0">
                <a:solidFill>
                  <a:srgbClr val="FF0000"/>
                </a:solidFill>
              </a:rPr>
              <a:t>不违反。</a:t>
            </a:r>
            <a:r>
              <a:rPr lang="en-US" altLang="zh-CN" sz="2000" b="1" dirty="0">
                <a:solidFill>
                  <a:srgbClr val="FF0000"/>
                </a:solidFill>
              </a:rPr>
              <a:t>ABC</a:t>
            </a:r>
            <a:r>
              <a:rPr lang="zh-CN" altLang="en-US" sz="2000" b="1" dirty="0">
                <a:solidFill>
                  <a:srgbClr val="FF0000"/>
                </a:solidFill>
              </a:rPr>
              <a:t>会计师事务所在接受委托前，应当与前任注册会计师进行沟通。</a:t>
            </a:r>
            <a:endParaRPr lang="zh-CN" altLang="en-US" sz="2000" b="1" dirty="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（概念框架具体运用）</a:t>
            </a:r>
            <a:br>
              <a:rPr lang="en-US" altLang="zh-CN" dirty="0"/>
            </a:br>
            <a:r>
              <a:rPr lang="zh-CN" altLang="en-US" dirty="0"/>
              <a:t>四</a:t>
            </a:r>
            <a:r>
              <a:rPr lang="zh-CN" altLang="zh-CN" dirty="0"/>
              <a:t>、利益冲突</a:t>
            </a:r>
            <a:endParaRPr lang="zh-CN" altLang="en-US" dirty="0"/>
          </a:p>
        </p:txBody>
      </p:sp>
      <p:sp>
        <p:nvSpPr>
          <p:cNvPr id="5" name="内容占位符 4"/>
          <p:cNvSpPr>
            <a:spLocks noGrp="1"/>
          </p:cNvSpPr>
          <p:nvPr>
            <p:ph idx="1"/>
          </p:nvPr>
        </p:nvSpPr>
        <p:spPr>
          <a:xfrm>
            <a:off x="304800" y="1219200"/>
            <a:ext cx="8686800" cy="5334000"/>
          </a:xfrm>
        </p:spPr>
        <p:txBody>
          <a:bodyPr/>
          <a:lstStyle/>
          <a:p>
            <a:r>
              <a:rPr lang="en-US" altLang="zh-CN" dirty="0"/>
              <a:t> </a:t>
            </a:r>
            <a:r>
              <a:rPr lang="en-US" altLang="zh-CN" b="1" dirty="0"/>
              <a:t> </a:t>
            </a:r>
            <a:r>
              <a:rPr lang="zh-CN" altLang="zh-CN" dirty="0"/>
              <a:t>注册会计师应当采取适当措施，识别可能产生利益冲突的情形。利益冲突的具体情况与防范措施</a:t>
            </a:r>
            <a:r>
              <a:rPr lang="zh-CN" altLang="en-US" dirty="0"/>
              <a:t>如下表</a:t>
            </a:r>
            <a:r>
              <a:rPr lang="zh-CN" altLang="zh-CN" dirty="0"/>
              <a:t>所示。</a:t>
            </a:r>
            <a:endParaRPr lang="zh-CN" altLang="zh-CN" dirty="0"/>
          </a:p>
          <a:p>
            <a:endParaRPr lang="zh-CN" altLang="en-US" dirty="0"/>
          </a:p>
        </p:txBody>
      </p:sp>
      <p:graphicFrame>
        <p:nvGraphicFramePr>
          <p:cNvPr id="2" name="表格 1"/>
          <p:cNvGraphicFramePr>
            <a:graphicFrameLocks noGrp="1"/>
          </p:cNvGraphicFramePr>
          <p:nvPr/>
        </p:nvGraphicFramePr>
        <p:xfrm>
          <a:off x="381000" y="2179320"/>
          <a:ext cx="8458200" cy="4145280"/>
        </p:xfrm>
        <a:graphic>
          <a:graphicData uri="http://schemas.openxmlformats.org/drawingml/2006/table">
            <a:tbl>
              <a:tblPr firstRow="1" firstCol="1" lastRow="1" lastCol="1" bandRow="1" bandCol="1">
                <a:tableStyleId>{5940675A-B579-460E-94D1-54222C63F5DA}</a:tableStyleId>
              </a:tblPr>
              <a:tblGrid>
                <a:gridCol w="2158377"/>
                <a:gridCol w="6299823"/>
              </a:tblGrid>
              <a:tr h="224246">
                <a:tc>
                  <a:txBody>
                    <a:bodyPr/>
                    <a:lstStyle/>
                    <a:p>
                      <a:pPr algn="ctr">
                        <a:spcAft>
                          <a:spcPts val="0"/>
                        </a:spcAft>
                      </a:pPr>
                      <a:r>
                        <a:rPr lang="zh-CN" sz="1600" kern="100" dirty="0">
                          <a:solidFill>
                            <a:srgbClr val="FF0000"/>
                          </a:solidFill>
                          <a:effectLst/>
                        </a:rPr>
                        <a:t>产生不利影响的具体情况</a:t>
                      </a:r>
                      <a:endParaRPr lang="zh-CN" sz="16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ctr">
                        <a:spcAft>
                          <a:spcPts val="0"/>
                        </a:spcAft>
                      </a:pPr>
                      <a:r>
                        <a:rPr lang="zh-CN" sz="1600" kern="100" dirty="0">
                          <a:solidFill>
                            <a:srgbClr val="FF0000"/>
                          </a:solidFill>
                          <a:effectLst/>
                        </a:rPr>
                        <a:t>防范措施</a:t>
                      </a:r>
                      <a:endParaRPr lang="zh-CN" sz="1600" kern="100" dirty="0">
                        <a:solidFill>
                          <a:srgbClr val="FF0000"/>
                        </a:solidFill>
                        <a:effectLst/>
                        <a:latin typeface="Times New Roman" panose="02020603050405020304"/>
                        <a:ea typeface="宋体" panose="02010600030101010101" pitchFamily="2" charset="-122"/>
                      </a:endParaRPr>
                    </a:p>
                  </a:txBody>
                  <a:tcPr marL="68580" marR="68580" marT="0" marB="0"/>
                </a:tc>
              </a:tr>
              <a:tr h="2915194">
                <a:tc>
                  <a:txBody>
                    <a:bodyPr/>
                    <a:lstStyle/>
                    <a:p>
                      <a:pPr algn="just">
                        <a:spcAft>
                          <a:spcPts val="0"/>
                        </a:spcAft>
                      </a:pPr>
                      <a:r>
                        <a:rPr lang="en-US" altLang="zh-CN" sz="1600" kern="100" dirty="0">
                          <a:effectLst/>
                        </a:rPr>
                        <a:t>1.</a:t>
                      </a:r>
                      <a:r>
                        <a:rPr lang="zh-CN" sz="1600" kern="100" dirty="0">
                          <a:effectLst/>
                        </a:rPr>
                        <a:t>注册会计师</a:t>
                      </a:r>
                      <a:r>
                        <a:rPr lang="zh-CN" sz="1600" kern="100" dirty="0">
                          <a:solidFill>
                            <a:srgbClr val="C00000"/>
                          </a:solidFill>
                          <a:effectLst/>
                        </a:rPr>
                        <a:t>与客户存在直接竞争关系，或与客户的主要竞争者存在合资或类似关系</a:t>
                      </a:r>
                      <a:r>
                        <a:rPr lang="zh-CN" sz="1600" kern="100" dirty="0">
                          <a:effectLst/>
                        </a:rPr>
                        <a:t>，可能</a:t>
                      </a:r>
                      <a:r>
                        <a:rPr lang="zh-CN" sz="1600" b="1" kern="100" dirty="0">
                          <a:solidFill>
                            <a:srgbClr val="008000"/>
                          </a:solidFill>
                          <a:effectLst/>
                        </a:rPr>
                        <a:t>对客观和公正原则</a:t>
                      </a:r>
                      <a:r>
                        <a:rPr lang="zh-CN" sz="1600" kern="100" dirty="0">
                          <a:solidFill>
                            <a:srgbClr val="008000"/>
                          </a:solidFill>
                          <a:effectLst/>
                        </a:rPr>
                        <a:t>产生不利</a:t>
                      </a:r>
                      <a:r>
                        <a:rPr lang="zh-CN" sz="1600" kern="100" dirty="0">
                          <a:effectLst/>
                        </a:rPr>
                        <a:t>影响。</a:t>
                      </a:r>
                      <a:endParaRPr lang="zh-CN" sz="1600" kern="100" dirty="0">
                        <a:effectLst/>
                      </a:endParaRPr>
                    </a:p>
                    <a:p>
                      <a:pPr algn="just">
                        <a:spcAft>
                          <a:spcPts val="0"/>
                        </a:spcAft>
                      </a:pPr>
                      <a:r>
                        <a:rPr lang="en-US" altLang="zh-CN" sz="1600" kern="100" dirty="0">
                          <a:effectLst/>
                        </a:rPr>
                        <a:t>2.</a:t>
                      </a:r>
                      <a:r>
                        <a:rPr lang="zh-CN" sz="1600" kern="100" dirty="0">
                          <a:effectLst/>
                        </a:rPr>
                        <a:t>注册会计师</a:t>
                      </a:r>
                      <a:r>
                        <a:rPr lang="zh-CN" sz="1600" kern="100" dirty="0">
                          <a:solidFill>
                            <a:srgbClr val="C00000"/>
                          </a:solidFill>
                          <a:effectLst/>
                        </a:rPr>
                        <a:t>为两个以上客户提供服务，而这些客户之间存在利益冲突</a:t>
                      </a:r>
                      <a:r>
                        <a:rPr lang="zh-CN" sz="1600" kern="100" dirty="0">
                          <a:effectLst/>
                        </a:rPr>
                        <a:t>或者对某一事项或交易存在争议，可能对</a:t>
                      </a:r>
                      <a:r>
                        <a:rPr lang="zh-CN" sz="1600" b="1" kern="100" dirty="0">
                          <a:solidFill>
                            <a:srgbClr val="008000"/>
                          </a:solidFill>
                          <a:effectLst/>
                        </a:rPr>
                        <a:t>客观和公正原则或保密原则</a:t>
                      </a:r>
                      <a:r>
                        <a:rPr lang="zh-CN" sz="1600" kern="100" dirty="0">
                          <a:effectLst/>
                        </a:rPr>
                        <a:t>产生不利影响</a:t>
                      </a:r>
                      <a:endParaRPr lang="en-US" altLang="zh-CN" sz="1600" kern="100" dirty="0">
                        <a:effectLst/>
                      </a:endParaRPr>
                    </a:p>
                    <a:p>
                      <a:pPr algn="just">
                        <a:spcAft>
                          <a:spcPts val="0"/>
                        </a:spcAft>
                      </a:pPr>
                      <a:endParaRPr lang="zh-CN" sz="160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600" kern="100" dirty="0">
                          <a:effectLst/>
                        </a:rPr>
                        <a:t>注册会计师应当根据可能产生利益冲突的具体情形，采取下列防范措施：</a:t>
                      </a:r>
                      <a:endParaRPr lang="zh-CN" sz="1600" kern="100" dirty="0">
                        <a:effectLst/>
                      </a:endParaRPr>
                    </a:p>
                    <a:p>
                      <a:pPr algn="just">
                        <a:spcAft>
                          <a:spcPts val="0"/>
                        </a:spcAft>
                      </a:pPr>
                      <a:r>
                        <a:rPr lang="en-US" sz="1600" kern="100" dirty="0">
                          <a:effectLst/>
                        </a:rPr>
                        <a:t>1</a:t>
                      </a:r>
                      <a:r>
                        <a:rPr lang="zh-CN" sz="1600" kern="100" dirty="0">
                          <a:effectLst/>
                        </a:rPr>
                        <a:t>．如果会计师事务所的商业利益或业务活动可能与客户存在利益冲突，注册会计师应当</a:t>
                      </a:r>
                      <a:r>
                        <a:rPr lang="zh-CN" sz="1600" kern="100" dirty="0">
                          <a:solidFill>
                            <a:srgbClr val="7030A0"/>
                          </a:solidFill>
                          <a:effectLst/>
                        </a:rPr>
                        <a:t>告知客户，并在征得其同意</a:t>
                      </a:r>
                      <a:r>
                        <a:rPr lang="zh-CN" sz="1600" kern="100" dirty="0">
                          <a:effectLst/>
                        </a:rPr>
                        <a:t>的情况下执行业务；</a:t>
                      </a:r>
                      <a:endParaRPr lang="zh-CN" sz="1600" kern="100" dirty="0">
                        <a:effectLst/>
                      </a:endParaRPr>
                    </a:p>
                    <a:p>
                      <a:pPr algn="just">
                        <a:spcAft>
                          <a:spcPts val="0"/>
                        </a:spcAft>
                      </a:pPr>
                      <a:r>
                        <a:rPr lang="en-US" sz="1600" kern="100" dirty="0">
                          <a:effectLst/>
                        </a:rPr>
                        <a:t>2</a:t>
                      </a:r>
                      <a:r>
                        <a:rPr lang="zh-CN" sz="1600" kern="100" dirty="0">
                          <a:effectLst/>
                        </a:rPr>
                        <a:t>．如果为存在利益冲突的两个以上客户服务，注册会计师应当</a:t>
                      </a:r>
                      <a:r>
                        <a:rPr lang="zh-CN" sz="1600" kern="100" dirty="0">
                          <a:solidFill>
                            <a:srgbClr val="7030A0"/>
                          </a:solidFill>
                          <a:effectLst/>
                        </a:rPr>
                        <a:t>告知所有已知相关方，并在征得他们同意</a:t>
                      </a:r>
                      <a:r>
                        <a:rPr lang="zh-CN" sz="1600" kern="100" dirty="0">
                          <a:effectLst/>
                        </a:rPr>
                        <a:t>的情况下执行业务；</a:t>
                      </a:r>
                      <a:endParaRPr lang="zh-CN" sz="1600" kern="100" dirty="0">
                        <a:effectLst/>
                      </a:endParaRPr>
                    </a:p>
                    <a:p>
                      <a:pPr algn="just">
                        <a:spcAft>
                          <a:spcPts val="0"/>
                        </a:spcAft>
                      </a:pPr>
                      <a:r>
                        <a:rPr lang="en-US" sz="1600" kern="100" dirty="0">
                          <a:effectLst/>
                        </a:rPr>
                        <a:t>3</a:t>
                      </a:r>
                      <a:r>
                        <a:rPr lang="zh-CN" sz="1600" kern="100" dirty="0">
                          <a:effectLst/>
                        </a:rPr>
                        <a:t>．如果为某一特定行业或领域中的两个以上客户提供服务，注册会计师应当</a:t>
                      </a:r>
                      <a:r>
                        <a:rPr lang="zh-CN" sz="1600" kern="100" dirty="0">
                          <a:solidFill>
                            <a:srgbClr val="7030A0"/>
                          </a:solidFill>
                          <a:effectLst/>
                        </a:rPr>
                        <a:t>告知客户，并在征得他们同意</a:t>
                      </a:r>
                      <a:r>
                        <a:rPr lang="zh-CN" sz="1600" kern="100" dirty="0">
                          <a:effectLst/>
                        </a:rPr>
                        <a:t>的情况下执行业务。</a:t>
                      </a:r>
                      <a:endParaRPr lang="zh-CN" sz="1600" kern="100" dirty="0">
                        <a:effectLst/>
                      </a:endParaRPr>
                    </a:p>
                    <a:p>
                      <a:pPr algn="just">
                        <a:spcAft>
                          <a:spcPts val="0"/>
                        </a:spcAft>
                      </a:pPr>
                      <a:r>
                        <a:rPr lang="zh-CN" sz="1600" kern="100" dirty="0">
                          <a:solidFill>
                            <a:srgbClr val="7030A0"/>
                          </a:solidFill>
                          <a:effectLst/>
                        </a:rPr>
                        <a:t>除采取上述防范措施外，注册会计师还应当采取下列一种或多种防范措施：</a:t>
                      </a:r>
                      <a:endParaRPr lang="zh-CN" sz="1600" kern="100" dirty="0">
                        <a:solidFill>
                          <a:srgbClr val="7030A0"/>
                        </a:solidFill>
                        <a:effectLst/>
                      </a:endParaRPr>
                    </a:p>
                    <a:p>
                      <a:pPr algn="just">
                        <a:spcAft>
                          <a:spcPts val="0"/>
                        </a:spcAft>
                      </a:pPr>
                      <a:r>
                        <a:rPr lang="en-US" sz="1600" kern="100" dirty="0">
                          <a:effectLst/>
                        </a:rPr>
                        <a:t>1</a:t>
                      </a:r>
                      <a:r>
                        <a:rPr lang="zh-CN" sz="1600" kern="100" dirty="0">
                          <a:effectLst/>
                        </a:rPr>
                        <a:t>．分派不同的项目组为相关客户提供服务；</a:t>
                      </a:r>
                      <a:endParaRPr lang="zh-CN" sz="1600" kern="100" dirty="0">
                        <a:effectLst/>
                      </a:endParaRPr>
                    </a:p>
                    <a:p>
                      <a:pPr algn="just">
                        <a:spcAft>
                          <a:spcPts val="0"/>
                        </a:spcAft>
                      </a:pPr>
                      <a:r>
                        <a:rPr lang="en-US" sz="1600" kern="100" dirty="0">
                          <a:effectLst/>
                        </a:rPr>
                        <a:t>2</a:t>
                      </a:r>
                      <a:r>
                        <a:rPr lang="zh-CN" sz="1600" kern="100" dirty="0">
                          <a:effectLst/>
                        </a:rPr>
                        <a:t>．实施必要的保密程序，防止未经授权接触信息；</a:t>
                      </a:r>
                      <a:endParaRPr lang="zh-CN" sz="1600" kern="100" dirty="0">
                        <a:effectLst/>
                      </a:endParaRPr>
                    </a:p>
                    <a:p>
                      <a:pPr algn="just">
                        <a:spcAft>
                          <a:spcPts val="0"/>
                        </a:spcAft>
                      </a:pPr>
                      <a:r>
                        <a:rPr lang="en-US" sz="1600" kern="100" dirty="0">
                          <a:effectLst/>
                        </a:rPr>
                        <a:t>3</a:t>
                      </a:r>
                      <a:r>
                        <a:rPr lang="zh-CN" sz="1600" kern="100" dirty="0">
                          <a:effectLst/>
                        </a:rPr>
                        <a:t>．向项目组成员提供有关安全和保密问题的指引；</a:t>
                      </a:r>
                      <a:endParaRPr lang="zh-CN" sz="1600" kern="100" dirty="0">
                        <a:effectLst/>
                      </a:endParaRPr>
                    </a:p>
                    <a:p>
                      <a:pPr algn="just">
                        <a:spcAft>
                          <a:spcPts val="0"/>
                        </a:spcAft>
                      </a:pPr>
                      <a:r>
                        <a:rPr lang="en-US" sz="1600" kern="100" dirty="0">
                          <a:effectLst/>
                        </a:rPr>
                        <a:t>4</a:t>
                      </a:r>
                      <a:r>
                        <a:rPr lang="zh-CN" sz="1600" kern="100" dirty="0">
                          <a:effectLst/>
                        </a:rPr>
                        <a:t>．要求会计师事务所的合伙人和员工签订保密协议；</a:t>
                      </a:r>
                      <a:endParaRPr lang="zh-CN" sz="1600" kern="100" dirty="0">
                        <a:effectLst/>
                      </a:endParaRPr>
                    </a:p>
                    <a:p>
                      <a:pPr algn="just">
                        <a:spcAft>
                          <a:spcPts val="0"/>
                        </a:spcAft>
                      </a:pPr>
                      <a:r>
                        <a:rPr lang="en-US" sz="1600" kern="100" dirty="0">
                          <a:effectLst/>
                        </a:rPr>
                        <a:t>5</a:t>
                      </a:r>
                      <a:r>
                        <a:rPr lang="zh-CN" sz="1600" kern="100" dirty="0">
                          <a:effectLst/>
                        </a:rPr>
                        <a:t>．由未参与执行相关业务的高级员工定期复核防范措施的执行情况</a:t>
                      </a:r>
                      <a:endParaRPr lang="zh-CN" sz="1600" kern="100" dirty="0">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（概念框架具体运用）</a:t>
            </a:r>
            <a:br>
              <a:rPr lang="en-US" altLang="zh-CN" dirty="0"/>
            </a:br>
            <a:r>
              <a:rPr lang="zh-CN" altLang="en-US" dirty="0"/>
              <a:t>四</a:t>
            </a:r>
            <a:r>
              <a:rPr lang="zh-CN" altLang="zh-CN" dirty="0"/>
              <a:t>、利益冲突</a:t>
            </a:r>
            <a:endParaRPr lang="zh-CN" altLang="en-US" dirty="0"/>
          </a:p>
        </p:txBody>
      </p:sp>
      <p:sp>
        <p:nvSpPr>
          <p:cNvPr id="3" name="内容占位符 2"/>
          <p:cNvSpPr>
            <a:spLocks noGrp="1"/>
          </p:cNvSpPr>
          <p:nvPr>
            <p:ph idx="1"/>
          </p:nvPr>
        </p:nvSpPr>
        <p:spPr/>
        <p:txBody>
          <a:bodyPr/>
          <a:lstStyle/>
          <a:p>
            <a:pPr indent="266700" algn="just" latinLnBrk="1">
              <a:spcAft>
                <a:spcPts val="0"/>
              </a:spcAft>
            </a:pPr>
            <a:r>
              <a:rPr lang="en-US" altLang="zh-CN" sz="2400" dirty="0">
                <a:solidFill>
                  <a:schemeClr val="tx1"/>
                </a:solidFill>
                <a:latin typeface="+mj-ea"/>
                <a:ea typeface="+mj-ea"/>
              </a:rPr>
              <a:t>ABC</a:t>
            </a:r>
            <a:r>
              <a:rPr lang="zh-CN" altLang="en-US" sz="2400" dirty="0">
                <a:solidFill>
                  <a:schemeClr val="tx1"/>
                </a:solidFill>
                <a:latin typeface="+mj-ea"/>
                <a:ea typeface="+mj-ea"/>
              </a:rPr>
              <a:t>会计师事务所审计上市公司甲公司</a:t>
            </a:r>
            <a:r>
              <a:rPr lang="en-US" altLang="zh-CN" sz="2400" dirty="0">
                <a:solidFill>
                  <a:schemeClr val="tx1"/>
                </a:solidFill>
                <a:latin typeface="+mj-ea"/>
                <a:ea typeface="+mj-ea"/>
              </a:rPr>
              <a:t>2011</a:t>
            </a:r>
            <a:r>
              <a:rPr lang="zh-CN" altLang="en-US" sz="2400" dirty="0">
                <a:solidFill>
                  <a:schemeClr val="tx1"/>
                </a:solidFill>
                <a:latin typeface="+mj-ea"/>
                <a:ea typeface="+mj-ea"/>
              </a:rPr>
              <a:t>年度财务报表。在招投标阶段和审计过程中，遇到下列与职业道德有关的事项：</a:t>
            </a:r>
            <a:endParaRPr lang="zh-CN" altLang="en-US" sz="2400" dirty="0">
              <a:solidFill>
                <a:schemeClr val="tx1"/>
              </a:solidFill>
              <a:latin typeface="+mj-ea"/>
              <a:ea typeface="+mj-ea"/>
            </a:endParaRPr>
          </a:p>
          <a:p>
            <a:pPr indent="266700" algn="just" latinLnBrk="1">
              <a:spcAft>
                <a:spcPts val="0"/>
              </a:spcAft>
            </a:pPr>
            <a:r>
              <a:rPr lang="en-US" altLang="zh-CN" sz="2400" dirty="0">
                <a:solidFill>
                  <a:schemeClr val="tx1"/>
                </a:solidFill>
                <a:latin typeface="+mj-ea"/>
                <a:ea typeface="+mj-ea"/>
              </a:rPr>
              <a:t>(3)</a:t>
            </a:r>
            <a:r>
              <a:rPr lang="zh-CN" altLang="en-US" sz="2400" dirty="0">
                <a:solidFill>
                  <a:schemeClr val="tx1"/>
                </a:solidFill>
                <a:latin typeface="+mj-ea"/>
                <a:ea typeface="+mj-ea"/>
              </a:rPr>
              <a:t>签订审计业务约定书后，</a:t>
            </a:r>
            <a:r>
              <a:rPr lang="en-US" altLang="zh-CN" sz="2400" dirty="0">
                <a:solidFill>
                  <a:schemeClr val="tx1"/>
                </a:solidFill>
                <a:latin typeface="+mj-ea"/>
                <a:ea typeface="+mj-ea"/>
              </a:rPr>
              <a:t>ABC</a:t>
            </a:r>
            <a:r>
              <a:rPr lang="zh-CN" altLang="en-US" sz="2400" dirty="0">
                <a:solidFill>
                  <a:schemeClr val="tx1"/>
                </a:solidFill>
                <a:latin typeface="+mj-ea"/>
                <a:ea typeface="+mj-ea"/>
              </a:rPr>
              <a:t>会计师事务所发现甲公司与本事务所另一常年审计客户乙公司存在直接竞争关系。</a:t>
            </a:r>
            <a:r>
              <a:rPr lang="en-US" altLang="zh-CN" sz="2400" dirty="0">
                <a:solidFill>
                  <a:schemeClr val="tx1"/>
                </a:solidFill>
                <a:latin typeface="+mj-ea"/>
                <a:ea typeface="+mj-ea"/>
              </a:rPr>
              <a:t>ABC</a:t>
            </a:r>
            <a:r>
              <a:rPr lang="zh-CN" altLang="en-US" sz="2400" dirty="0">
                <a:solidFill>
                  <a:schemeClr val="tx1"/>
                </a:solidFill>
                <a:latin typeface="+mj-ea"/>
                <a:ea typeface="+mj-ea"/>
              </a:rPr>
              <a:t>会计师事务所未将这一情况告知甲公司和乙公司。</a:t>
            </a:r>
            <a:endParaRPr lang="zh-CN" altLang="en-US" sz="2400" dirty="0">
              <a:solidFill>
                <a:schemeClr val="tx1"/>
              </a:solidFill>
              <a:latin typeface="+mj-ea"/>
              <a:ea typeface="+mj-ea"/>
            </a:endParaRPr>
          </a:p>
          <a:p>
            <a:pPr indent="266700" algn="just" latinLnBrk="1">
              <a:spcAft>
                <a:spcPts val="0"/>
              </a:spcAft>
            </a:pPr>
            <a:r>
              <a:rPr lang="zh-CN" altLang="en-US" sz="2400" dirty="0">
                <a:solidFill>
                  <a:schemeClr val="tx1"/>
                </a:solidFill>
                <a:latin typeface="+mj-ea"/>
                <a:ea typeface="+mj-ea"/>
              </a:rPr>
              <a:t>要求：指出是否违反职业道德守则，并简要说明理由。</a:t>
            </a:r>
            <a:endParaRPr lang="zh-CN" altLang="en-US" sz="2400" dirty="0">
              <a:solidFill>
                <a:schemeClr val="tx1"/>
              </a:solidFill>
              <a:latin typeface="+mj-ea"/>
              <a:ea typeface="+mj-ea"/>
            </a:endParaRPr>
          </a:p>
          <a:p>
            <a:pPr indent="266700" algn="just" latinLnBrk="1">
              <a:spcAft>
                <a:spcPts val="0"/>
              </a:spcAft>
            </a:pPr>
            <a:r>
              <a:rPr lang="en-US" altLang="zh-CN" sz="2400" dirty="0">
                <a:solidFill>
                  <a:srgbClr val="FF0000"/>
                </a:solidFill>
                <a:latin typeface="+mj-ea"/>
                <a:ea typeface="+mj-ea"/>
              </a:rPr>
              <a:t>[</a:t>
            </a:r>
            <a:r>
              <a:rPr lang="zh-CN" altLang="en-US" sz="2400" dirty="0">
                <a:solidFill>
                  <a:srgbClr val="FF0000"/>
                </a:solidFill>
                <a:latin typeface="+mj-ea"/>
                <a:ea typeface="+mj-ea"/>
              </a:rPr>
              <a:t>答案</a:t>
            </a:r>
            <a:r>
              <a:rPr lang="en-US" altLang="zh-CN" sz="2400" dirty="0">
                <a:solidFill>
                  <a:srgbClr val="FF0000"/>
                </a:solidFill>
                <a:latin typeface="+mj-ea"/>
                <a:ea typeface="+mj-ea"/>
              </a:rPr>
              <a:t>]</a:t>
            </a:r>
            <a:r>
              <a:rPr lang="zh-CN" altLang="en-US" sz="2400" dirty="0">
                <a:solidFill>
                  <a:srgbClr val="FF0000"/>
                </a:solidFill>
                <a:latin typeface="+mj-ea"/>
                <a:ea typeface="+mj-ea"/>
              </a:rPr>
              <a:t>违反。</a:t>
            </a:r>
            <a:r>
              <a:rPr lang="en-US" altLang="zh-CN" sz="2400" dirty="0">
                <a:solidFill>
                  <a:srgbClr val="FF0000"/>
                </a:solidFill>
                <a:latin typeface="+mj-ea"/>
                <a:ea typeface="+mj-ea"/>
              </a:rPr>
              <a:t>ABC</a:t>
            </a:r>
            <a:r>
              <a:rPr lang="zh-CN" altLang="en-US" sz="2400" dirty="0">
                <a:solidFill>
                  <a:srgbClr val="FF0000"/>
                </a:solidFill>
                <a:latin typeface="+mj-ea"/>
                <a:ea typeface="+mj-ea"/>
              </a:rPr>
              <a:t>会计师事务所为两家存在直接竞争关系的客户提供审计服务，可能存在利益冲突，应当告知甲公司和乙公司，并在签约前取得他们的同意。</a:t>
            </a:r>
            <a:endParaRPr lang="zh-CN" altLang="en-US" sz="2400" dirty="0">
              <a:solidFill>
                <a:srgbClr val="FF0000"/>
              </a:solidFill>
              <a:latin typeface="+mj-ea"/>
              <a:ea typeface="+mj-ea"/>
            </a:endParaRPr>
          </a:p>
          <a:p>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五</a:t>
            </a:r>
            <a:r>
              <a:rPr lang="zh-CN" altLang="zh-CN" dirty="0"/>
              <a:t>、应客户要求提供第二次意见</a:t>
            </a:r>
            <a:br>
              <a:rPr lang="en-US" altLang="zh-CN" dirty="0"/>
            </a:br>
            <a:r>
              <a:rPr lang="zh-CN" altLang="en-US" dirty="0"/>
              <a:t>（概念框架具体运用）</a:t>
            </a:r>
            <a:endParaRPr lang="zh-CN" altLang="en-US" dirty="0"/>
          </a:p>
        </p:txBody>
      </p:sp>
      <p:sp>
        <p:nvSpPr>
          <p:cNvPr id="5" name="内容占位符 4"/>
          <p:cNvSpPr>
            <a:spLocks noGrp="1"/>
          </p:cNvSpPr>
          <p:nvPr>
            <p:ph idx="1"/>
          </p:nvPr>
        </p:nvSpPr>
        <p:spPr>
          <a:xfrm>
            <a:off x="457200" y="1524000"/>
            <a:ext cx="8534400" cy="4800600"/>
          </a:xfrm>
        </p:spPr>
        <p:txBody>
          <a:bodyPr/>
          <a:lstStyle/>
          <a:p>
            <a:r>
              <a:rPr lang="zh-CN" altLang="zh-CN" sz="2000" dirty="0"/>
              <a:t>应客户要求提供第二次意见属于注册会计师承接审计业务时的一种非常特殊的情形，应客户要求提供第二次意见的具体情况与防范措施如表</a:t>
            </a:r>
            <a:r>
              <a:rPr lang="zh-CN" altLang="en-US" sz="2000" dirty="0"/>
              <a:t>如下表</a:t>
            </a:r>
            <a:r>
              <a:rPr lang="zh-CN" altLang="zh-CN" sz="2000" dirty="0"/>
              <a:t>所示。</a:t>
            </a:r>
            <a:endParaRPr lang="en-US" altLang="zh-CN" sz="2000" dirty="0"/>
          </a:p>
          <a:p>
            <a:endParaRPr lang="en-US" altLang="zh-CN" dirty="0"/>
          </a:p>
          <a:p>
            <a:endParaRPr lang="zh-CN" altLang="zh-CN" dirty="0"/>
          </a:p>
        </p:txBody>
      </p:sp>
      <p:graphicFrame>
        <p:nvGraphicFramePr>
          <p:cNvPr id="3" name="表格 2"/>
          <p:cNvGraphicFramePr>
            <a:graphicFrameLocks noGrp="1"/>
          </p:cNvGraphicFramePr>
          <p:nvPr/>
        </p:nvGraphicFramePr>
        <p:xfrm>
          <a:off x="609600" y="2819400"/>
          <a:ext cx="8181869" cy="3779520"/>
        </p:xfrm>
        <a:graphic>
          <a:graphicData uri="http://schemas.openxmlformats.org/drawingml/2006/table">
            <a:tbl>
              <a:tblPr firstRow="1" firstCol="1" lastRow="1" lastCol="1" bandRow="1" bandCol="1">
                <a:tableStyleId>{5940675A-B579-460E-94D1-54222C63F5DA}</a:tableStyleId>
              </a:tblPr>
              <a:tblGrid>
                <a:gridCol w="1752600"/>
                <a:gridCol w="6429269"/>
              </a:tblGrid>
              <a:tr h="408531">
                <a:tc>
                  <a:txBody>
                    <a:bodyPr/>
                    <a:lstStyle/>
                    <a:p>
                      <a:pPr algn="ctr">
                        <a:spcAft>
                          <a:spcPts val="0"/>
                        </a:spcAft>
                      </a:pPr>
                      <a:r>
                        <a:rPr lang="zh-CN" sz="1600" kern="100" dirty="0">
                          <a:solidFill>
                            <a:srgbClr val="FF0000"/>
                          </a:solidFill>
                          <a:effectLst/>
                        </a:rPr>
                        <a:t>产生不利影响的具体情况</a:t>
                      </a:r>
                      <a:endParaRPr lang="zh-CN" sz="16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ctr">
                        <a:spcAft>
                          <a:spcPts val="0"/>
                        </a:spcAft>
                      </a:pPr>
                      <a:r>
                        <a:rPr lang="zh-CN" sz="1600" kern="100" dirty="0">
                          <a:solidFill>
                            <a:srgbClr val="FF0000"/>
                          </a:solidFill>
                          <a:effectLst/>
                        </a:rPr>
                        <a:t>防范措施</a:t>
                      </a:r>
                      <a:endParaRPr lang="zh-CN" sz="1600" kern="100" dirty="0">
                        <a:solidFill>
                          <a:srgbClr val="FF0000"/>
                        </a:solidFill>
                        <a:effectLst/>
                        <a:latin typeface="Times New Roman" panose="02020603050405020304"/>
                        <a:ea typeface="宋体" panose="02010600030101010101" pitchFamily="2" charset="-122"/>
                      </a:endParaRPr>
                    </a:p>
                  </a:txBody>
                  <a:tcPr marL="68580" marR="68580" marT="0" marB="0"/>
                </a:tc>
              </a:tr>
              <a:tr h="2451191">
                <a:tc>
                  <a:txBody>
                    <a:bodyPr/>
                    <a:lstStyle/>
                    <a:p>
                      <a:pPr algn="just">
                        <a:spcAft>
                          <a:spcPts val="0"/>
                        </a:spcAft>
                      </a:pPr>
                      <a:r>
                        <a:rPr lang="zh-CN" sz="1800" kern="100" dirty="0">
                          <a:effectLst/>
                        </a:rPr>
                        <a:t>如果第二次意见不是以前任注册会计师所获得的相同事实为基础，或依据的证据不充分，可能</a:t>
                      </a:r>
                      <a:r>
                        <a:rPr lang="zh-CN" sz="1800" kern="100" dirty="0">
                          <a:solidFill>
                            <a:srgbClr val="008000"/>
                          </a:solidFill>
                          <a:effectLst/>
                        </a:rPr>
                        <a:t>对</a:t>
                      </a:r>
                      <a:r>
                        <a:rPr lang="zh-CN" sz="1800" b="1" kern="100" dirty="0">
                          <a:solidFill>
                            <a:srgbClr val="008000"/>
                          </a:solidFill>
                          <a:effectLst/>
                        </a:rPr>
                        <a:t>专业胜任能力和应有的关注</a:t>
                      </a:r>
                      <a:r>
                        <a:rPr lang="zh-CN" sz="1800" kern="100" dirty="0">
                          <a:solidFill>
                            <a:srgbClr val="008000"/>
                          </a:solidFill>
                          <a:effectLst/>
                        </a:rPr>
                        <a:t>原则</a:t>
                      </a:r>
                      <a:r>
                        <a:rPr lang="zh-CN" sz="1800" kern="100" dirty="0">
                          <a:effectLst/>
                        </a:rPr>
                        <a:t>产生不利影响</a:t>
                      </a:r>
                      <a:endParaRPr lang="zh-CN" sz="180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2400" kern="100" dirty="0">
                          <a:effectLst/>
                        </a:rPr>
                        <a:t>防范措施主要包括：</a:t>
                      </a:r>
                      <a:endParaRPr lang="zh-CN" sz="2400" kern="100" dirty="0">
                        <a:effectLst/>
                      </a:endParaRPr>
                    </a:p>
                    <a:p>
                      <a:pPr algn="just">
                        <a:spcAft>
                          <a:spcPts val="0"/>
                        </a:spcAft>
                      </a:pPr>
                      <a:r>
                        <a:rPr lang="en-US" sz="2400" kern="100" dirty="0">
                          <a:effectLst/>
                        </a:rPr>
                        <a:t>1</a:t>
                      </a:r>
                      <a:r>
                        <a:rPr lang="zh-CN" sz="2400" kern="100" dirty="0">
                          <a:effectLst/>
                        </a:rPr>
                        <a:t>．征得客户同意与前任注册会计师沟通；</a:t>
                      </a:r>
                      <a:endParaRPr lang="zh-CN" sz="2400" kern="100" dirty="0">
                        <a:effectLst/>
                      </a:endParaRPr>
                    </a:p>
                    <a:p>
                      <a:pPr algn="just">
                        <a:spcAft>
                          <a:spcPts val="0"/>
                        </a:spcAft>
                      </a:pPr>
                      <a:r>
                        <a:rPr lang="en-US" sz="2400" kern="100" dirty="0">
                          <a:effectLst/>
                        </a:rPr>
                        <a:t>2</a:t>
                      </a:r>
                      <a:r>
                        <a:rPr lang="zh-CN" sz="2400" kern="100" dirty="0">
                          <a:effectLst/>
                        </a:rPr>
                        <a:t>．在与客户沟通中说明注册会计师发表专业意见的局限性；</a:t>
                      </a:r>
                      <a:endParaRPr lang="zh-CN" sz="2400" kern="100" dirty="0">
                        <a:effectLst/>
                      </a:endParaRPr>
                    </a:p>
                    <a:p>
                      <a:pPr algn="just">
                        <a:spcAft>
                          <a:spcPts val="0"/>
                        </a:spcAft>
                      </a:pPr>
                      <a:r>
                        <a:rPr lang="en-US" sz="2400" kern="100" dirty="0">
                          <a:effectLst/>
                        </a:rPr>
                        <a:t>3</a:t>
                      </a:r>
                      <a:r>
                        <a:rPr lang="zh-CN" sz="2400" kern="100" dirty="0">
                          <a:effectLst/>
                        </a:rPr>
                        <a:t>．向前任注册会计师提供第二次意见的副本。</a:t>
                      </a:r>
                      <a:endParaRPr lang="zh-CN" sz="2400" kern="100" dirty="0">
                        <a:effectLst/>
                      </a:endParaRPr>
                    </a:p>
                    <a:p>
                      <a:pPr algn="just">
                        <a:spcAft>
                          <a:spcPts val="0"/>
                        </a:spcAft>
                      </a:pPr>
                      <a:r>
                        <a:rPr lang="zh-CN" sz="2400" kern="100" dirty="0">
                          <a:effectLst/>
                        </a:rPr>
                        <a:t>注意：</a:t>
                      </a:r>
                      <a:endParaRPr lang="zh-CN" sz="2400" kern="100" dirty="0">
                        <a:effectLst/>
                      </a:endParaRPr>
                    </a:p>
                    <a:p>
                      <a:pPr algn="just">
                        <a:spcAft>
                          <a:spcPts val="0"/>
                        </a:spcAft>
                      </a:pPr>
                      <a:r>
                        <a:rPr lang="zh-CN" sz="2400" kern="100" dirty="0">
                          <a:effectLst/>
                        </a:rPr>
                        <a:t>如果客户不允许与前任注册会计师沟通，注册会计师应当在考虑所有情况后决定是否适宜提供第二次意见</a:t>
                      </a:r>
                      <a:endParaRPr lang="zh-CN" sz="2400" kern="100" dirty="0">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六</a:t>
            </a:r>
            <a:r>
              <a:rPr lang="zh-CN" altLang="zh-CN" dirty="0"/>
              <a:t>、收费</a:t>
            </a:r>
            <a:endParaRPr lang="zh-CN" altLang="en-US" dirty="0"/>
          </a:p>
        </p:txBody>
      </p:sp>
      <p:sp>
        <p:nvSpPr>
          <p:cNvPr id="5" name="内容占位符 4"/>
          <p:cNvSpPr>
            <a:spLocks noGrp="1"/>
          </p:cNvSpPr>
          <p:nvPr>
            <p:ph idx="1"/>
          </p:nvPr>
        </p:nvSpPr>
        <p:spPr/>
        <p:txBody>
          <a:bodyPr/>
          <a:lstStyle/>
          <a:p>
            <a:r>
              <a:rPr lang="en-US" altLang="zh-CN" dirty="0"/>
              <a:t> </a:t>
            </a:r>
            <a:endParaRPr lang="zh-CN" altLang="en-US" dirty="0"/>
          </a:p>
        </p:txBody>
      </p:sp>
      <p:sp>
        <p:nvSpPr>
          <p:cNvPr id="2" name="矩形 1"/>
          <p:cNvSpPr/>
          <p:nvPr/>
        </p:nvSpPr>
        <p:spPr>
          <a:xfrm>
            <a:off x="457200" y="1066800"/>
            <a:ext cx="8077200" cy="1323439"/>
          </a:xfrm>
          <a:prstGeom prst="rect">
            <a:avLst/>
          </a:prstGeom>
        </p:spPr>
        <p:txBody>
          <a:bodyPr wrap="square">
            <a:spAutoFit/>
          </a:bodyPr>
          <a:lstStyle/>
          <a:p>
            <a:r>
              <a:rPr lang="en-US" altLang="zh-CN" sz="2000" dirty="0">
                <a:latin typeface="+mj-ea"/>
                <a:ea typeface="+mj-ea"/>
              </a:rPr>
              <a:t>      </a:t>
            </a:r>
            <a:r>
              <a:rPr lang="zh-CN" altLang="zh-CN" sz="2000" dirty="0">
                <a:latin typeface="+mj-ea"/>
                <a:ea typeface="+mj-ea"/>
              </a:rPr>
              <a:t>收费问题往往对注册会计师职业道德基本原则或对独立性产生重大影响，注册会计师行业中主要的问题是承接业务时</a:t>
            </a:r>
            <a:r>
              <a:rPr lang="zh-CN" altLang="zh-CN" sz="2000" dirty="0">
                <a:solidFill>
                  <a:srgbClr val="FF0000"/>
                </a:solidFill>
                <a:latin typeface="+mj-ea"/>
                <a:ea typeface="+mj-ea"/>
              </a:rPr>
              <a:t>过低收费</a:t>
            </a:r>
            <a:r>
              <a:rPr lang="zh-CN" altLang="zh-CN" sz="2000" dirty="0">
                <a:latin typeface="+mj-ea"/>
                <a:ea typeface="+mj-ea"/>
              </a:rPr>
              <a:t>、</a:t>
            </a:r>
            <a:r>
              <a:rPr lang="zh-CN" altLang="zh-CN" sz="2000" dirty="0">
                <a:solidFill>
                  <a:srgbClr val="FF0000"/>
                </a:solidFill>
                <a:latin typeface="+mj-ea"/>
                <a:ea typeface="+mj-ea"/>
              </a:rPr>
              <a:t>或有收费</a:t>
            </a:r>
            <a:r>
              <a:rPr lang="zh-CN" altLang="zh-CN" sz="2000" dirty="0">
                <a:latin typeface="+mj-ea"/>
                <a:ea typeface="+mj-ea"/>
              </a:rPr>
              <a:t>、</a:t>
            </a:r>
            <a:r>
              <a:rPr lang="zh-CN" altLang="zh-CN" sz="2000" dirty="0">
                <a:solidFill>
                  <a:srgbClr val="FF0000"/>
                </a:solidFill>
                <a:latin typeface="+mj-ea"/>
                <a:ea typeface="+mj-ea"/>
              </a:rPr>
              <a:t>收取介绍费或佣金以及支付介绍费或佣金</a:t>
            </a:r>
            <a:r>
              <a:rPr lang="zh-CN" altLang="zh-CN" sz="2000" dirty="0">
                <a:latin typeface="+mj-ea"/>
                <a:ea typeface="+mj-ea"/>
              </a:rPr>
              <a:t>等突出问题。收费的具体情况与防范措施如</a:t>
            </a:r>
            <a:r>
              <a:rPr lang="zh-CN" altLang="en-US" sz="2000" dirty="0"/>
              <a:t>如下表</a:t>
            </a:r>
            <a:r>
              <a:rPr lang="zh-CN" altLang="zh-CN" sz="2000" dirty="0">
                <a:latin typeface="+mj-ea"/>
                <a:ea typeface="+mj-ea"/>
              </a:rPr>
              <a:t>所示。</a:t>
            </a:r>
            <a:endParaRPr lang="zh-CN" altLang="zh-CN" sz="2000" dirty="0">
              <a:latin typeface="+mj-ea"/>
              <a:ea typeface="+mj-ea"/>
            </a:endParaRPr>
          </a:p>
        </p:txBody>
      </p:sp>
      <p:graphicFrame>
        <p:nvGraphicFramePr>
          <p:cNvPr id="3" name="表格 2"/>
          <p:cNvGraphicFramePr>
            <a:graphicFrameLocks noGrp="1"/>
          </p:cNvGraphicFramePr>
          <p:nvPr/>
        </p:nvGraphicFramePr>
        <p:xfrm>
          <a:off x="533400" y="2590800"/>
          <a:ext cx="8329331" cy="3840480"/>
        </p:xfrm>
        <a:graphic>
          <a:graphicData uri="http://schemas.openxmlformats.org/drawingml/2006/table">
            <a:tbl>
              <a:tblPr firstRow="1" firstCol="1" lastRow="1" lastCol="1" bandRow="1" bandCol="1">
                <a:tableStyleId>{5940675A-B579-460E-94D1-54222C63F5DA}</a:tableStyleId>
              </a:tblPr>
              <a:tblGrid>
                <a:gridCol w="4479323"/>
                <a:gridCol w="3850008"/>
              </a:tblGrid>
              <a:tr h="186146">
                <a:tc>
                  <a:txBody>
                    <a:bodyPr/>
                    <a:lstStyle/>
                    <a:p>
                      <a:pPr algn="ctr">
                        <a:spcAft>
                          <a:spcPts val="0"/>
                        </a:spcAft>
                      </a:pPr>
                      <a:r>
                        <a:rPr lang="zh-CN" sz="1400" kern="100" dirty="0">
                          <a:effectLst/>
                        </a:rPr>
                        <a:t>产生不利影响的具体情况</a:t>
                      </a:r>
                      <a:endParaRPr lang="zh-CN" sz="1400" kern="100" dirty="0">
                        <a:effectLst/>
                        <a:latin typeface="Times New Roman" panose="02020603050405020304"/>
                        <a:ea typeface="宋体" panose="02010600030101010101" pitchFamily="2" charset="-122"/>
                      </a:endParaRPr>
                    </a:p>
                  </a:txBody>
                  <a:tcPr marL="68580" marR="68580" marT="0" marB="0"/>
                </a:tc>
                <a:tc>
                  <a:txBody>
                    <a:bodyPr/>
                    <a:lstStyle/>
                    <a:p>
                      <a:pPr algn="ctr">
                        <a:spcAft>
                          <a:spcPts val="0"/>
                        </a:spcAft>
                      </a:pPr>
                      <a:r>
                        <a:rPr lang="zh-CN" sz="1400" kern="100">
                          <a:effectLst/>
                        </a:rPr>
                        <a:t>防范措施</a:t>
                      </a:r>
                      <a:endParaRPr lang="zh-CN" sz="1400" kern="100">
                        <a:effectLst/>
                        <a:latin typeface="Times New Roman" panose="02020603050405020304"/>
                        <a:ea typeface="宋体" panose="02010600030101010101" pitchFamily="2" charset="-122"/>
                      </a:endParaRPr>
                    </a:p>
                  </a:txBody>
                  <a:tcPr marL="68580" marR="68580" marT="0" marB="0"/>
                </a:tc>
              </a:tr>
              <a:tr h="1116874">
                <a:tc>
                  <a:txBody>
                    <a:bodyPr/>
                    <a:lstStyle/>
                    <a:p>
                      <a:pPr algn="just">
                        <a:spcAft>
                          <a:spcPts val="0"/>
                        </a:spcAft>
                      </a:pPr>
                      <a:r>
                        <a:rPr lang="zh-CN" sz="1400" kern="100" dirty="0">
                          <a:effectLst/>
                        </a:rPr>
                        <a:t>第一，如果</a:t>
                      </a:r>
                      <a:r>
                        <a:rPr lang="zh-CN" sz="1400" kern="100" dirty="0">
                          <a:solidFill>
                            <a:srgbClr val="0000FF"/>
                          </a:solidFill>
                          <a:effectLst/>
                        </a:rPr>
                        <a:t>报价过低，</a:t>
                      </a:r>
                      <a:r>
                        <a:rPr lang="zh-CN" sz="1400" kern="100" dirty="0">
                          <a:effectLst/>
                        </a:rPr>
                        <a:t>可能导致不能按照适用的执业准则执行业务，将</a:t>
                      </a:r>
                      <a:r>
                        <a:rPr lang="zh-CN" sz="1400" kern="100" dirty="0">
                          <a:solidFill>
                            <a:schemeClr val="tx1"/>
                          </a:solidFill>
                          <a:effectLst/>
                        </a:rPr>
                        <a:t>对</a:t>
                      </a:r>
                      <a:r>
                        <a:rPr lang="zh-CN" sz="1400" b="1" kern="100" dirty="0">
                          <a:solidFill>
                            <a:srgbClr val="008000"/>
                          </a:solidFill>
                          <a:effectLst/>
                        </a:rPr>
                        <a:t>专业胜任能力和应有的关注</a:t>
                      </a:r>
                      <a:r>
                        <a:rPr lang="zh-CN" sz="1400" kern="100" dirty="0">
                          <a:effectLst/>
                        </a:rPr>
                        <a:t>产生不利影响。</a:t>
                      </a:r>
                      <a:endParaRPr lang="zh-CN" sz="1400" kern="100" dirty="0">
                        <a:effectLst/>
                      </a:endParaRPr>
                    </a:p>
                    <a:p>
                      <a:pPr algn="just">
                        <a:spcAft>
                          <a:spcPts val="0"/>
                        </a:spcAft>
                      </a:pPr>
                      <a:r>
                        <a:rPr lang="zh-CN" sz="1400" kern="100" dirty="0">
                          <a:effectLst/>
                        </a:rPr>
                        <a:t>注意：</a:t>
                      </a:r>
                      <a:endParaRPr lang="zh-CN" sz="1400" kern="100" dirty="0">
                        <a:effectLst/>
                      </a:endParaRPr>
                    </a:p>
                    <a:p>
                      <a:pPr algn="just">
                        <a:spcAft>
                          <a:spcPts val="0"/>
                        </a:spcAft>
                      </a:pPr>
                      <a:r>
                        <a:rPr lang="zh-CN" sz="1400" kern="100" dirty="0">
                          <a:effectLst/>
                        </a:rPr>
                        <a:t>如果收费报价明显低于前任注册会计师或其他会计师事务所的相应报价，会计师事务所应当确保在提供专业服务时，遵守执业准则和职业道德规范的要求，使工作质量不受损害；使客户了解专业服务的范围和收费基础</a:t>
                      </a:r>
                      <a:endParaRPr lang="zh-CN" sz="140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400" kern="100" dirty="0">
                          <a:effectLst/>
                        </a:rPr>
                        <a:t>防范措施主要包括让客户了解业务约定条款，特别是确定收费的基础以及在收费报价内所能提供的服务，安排恰当的时间和具有胜任能力的员工执行任务</a:t>
                      </a:r>
                      <a:endParaRPr lang="zh-CN" sz="1400" kern="100" dirty="0">
                        <a:effectLst/>
                        <a:latin typeface="Times New Roman" panose="02020603050405020304"/>
                        <a:ea typeface="宋体" panose="02010600030101010101" pitchFamily="2" charset="-122"/>
                      </a:endParaRPr>
                    </a:p>
                  </a:txBody>
                  <a:tcPr marL="68580" marR="68580" marT="0" marB="0"/>
                </a:tc>
              </a:tr>
              <a:tr h="930729">
                <a:tc>
                  <a:txBody>
                    <a:bodyPr/>
                    <a:lstStyle/>
                    <a:p>
                      <a:pPr algn="just">
                        <a:spcAft>
                          <a:spcPts val="0"/>
                        </a:spcAft>
                      </a:pPr>
                      <a:r>
                        <a:rPr lang="zh-CN" sz="1400" kern="100" dirty="0">
                          <a:effectLst/>
                        </a:rPr>
                        <a:t>第二，除法律法规允许外，注册会计师不得以</a:t>
                      </a:r>
                      <a:r>
                        <a:rPr lang="zh-CN" sz="1400" kern="100" dirty="0">
                          <a:solidFill>
                            <a:srgbClr val="0000FF"/>
                          </a:solidFill>
                          <a:effectLst/>
                        </a:rPr>
                        <a:t>或有收费</a:t>
                      </a:r>
                      <a:r>
                        <a:rPr lang="zh-CN" sz="1400" kern="100" dirty="0">
                          <a:effectLst/>
                        </a:rPr>
                        <a:t>方式提供鉴证服务，收费与否或收费多少不</a:t>
                      </a:r>
                      <a:r>
                        <a:rPr lang="zh-CN" sz="1400" kern="100" dirty="0">
                          <a:solidFill>
                            <a:schemeClr val="tx1"/>
                          </a:solidFill>
                          <a:effectLst/>
                        </a:rPr>
                        <a:t>得</a:t>
                      </a:r>
                      <a:r>
                        <a:rPr lang="zh-CN" sz="1400" kern="100" dirty="0">
                          <a:solidFill>
                            <a:srgbClr val="FF0000"/>
                          </a:solidFill>
                          <a:effectLst/>
                        </a:rPr>
                        <a:t>以鉴证工作结果或实现特定目的为条件</a:t>
                      </a:r>
                      <a:endParaRPr lang="zh-CN" sz="14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400" kern="100" dirty="0">
                          <a:effectLst/>
                        </a:rPr>
                        <a:t>防范措施主要包括：</a:t>
                      </a:r>
                      <a:endParaRPr lang="zh-CN" sz="1400" kern="100" dirty="0">
                        <a:effectLst/>
                      </a:endParaRPr>
                    </a:p>
                    <a:p>
                      <a:pPr algn="just">
                        <a:spcAft>
                          <a:spcPts val="0"/>
                        </a:spcAft>
                      </a:pPr>
                      <a:r>
                        <a:rPr lang="en-US" sz="1400" kern="100" dirty="0">
                          <a:effectLst/>
                        </a:rPr>
                        <a:t>1</a:t>
                      </a:r>
                      <a:r>
                        <a:rPr lang="zh-CN" sz="1400" kern="100" dirty="0">
                          <a:effectLst/>
                        </a:rPr>
                        <a:t>．预先就收费的基础与客户达成书面协议；</a:t>
                      </a:r>
                      <a:endParaRPr lang="zh-CN" sz="1400" kern="100" dirty="0">
                        <a:effectLst/>
                      </a:endParaRPr>
                    </a:p>
                    <a:p>
                      <a:pPr algn="just">
                        <a:spcAft>
                          <a:spcPts val="0"/>
                        </a:spcAft>
                      </a:pPr>
                      <a:r>
                        <a:rPr lang="en-US" sz="1400" kern="100" dirty="0">
                          <a:effectLst/>
                        </a:rPr>
                        <a:t>2</a:t>
                      </a:r>
                      <a:r>
                        <a:rPr lang="zh-CN" sz="1400" kern="100" dirty="0">
                          <a:effectLst/>
                        </a:rPr>
                        <a:t>．向预期的报告使用者披露注册会计师所执行的工作及收费的基础；</a:t>
                      </a:r>
                      <a:endParaRPr lang="zh-CN" sz="1400" kern="100" dirty="0">
                        <a:effectLst/>
                      </a:endParaRPr>
                    </a:p>
                    <a:p>
                      <a:pPr algn="just">
                        <a:spcAft>
                          <a:spcPts val="0"/>
                        </a:spcAft>
                      </a:pPr>
                      <a:r>
                        <a:rPr lang="en-US" sz="1400" kern="100" dirty="0">
                          <a:effectLst/>
                        </a:rPr>
                        <a:t>3</a:t>
                      </a:r>
                      <a:r>
                        <a:rPr lang="zh-CN" sz="1400" kern="100" dirty="0">
                          <a:effectLst/>
                        </a:rPr>
                        <a:t>．实施质量控制政策和程序；</a:t>
                      </a:r>
                      <a:endParaRPr lang="zh-CN" sz="1400" kern="100" dirty="0">
                        <a:effectLst/>
                      </a:endParaRPr>
                    </a:p>
                    <a:p>
                      <a:pPr algn="just">
                        <a:spcAft>
                          <a:spcPts val="0"/>
                        </a:spcAft>
                      </a:pPr>
                      <a:r>
                        <a:rPr lang="en-US" sz="1400" kern="100" dirty="0">
                          <a:effectLst/>
                        </a:rPr>
                        <a:t>4</a:t>
                      </a:r>
                      <a:r>
                        <a:rPr lang="zh-CN" sz="1400" kern="100" dirty="0">
                          <a:effectLst/>
                        </a:rPr>
                        <a:t>．由独立第三方复核注册会计师已执行的工作</a:t>
                      </a:r>
                      <a:endParaRPr lang="zh-CN" sz="1400" kern="100" dirty="0">
                        <a:effectLst/>
                        <a:latin typeface="Times New Roman" panose="02020603050405020304"/>
                        <a:ea typeface="宋体" panose="02010600030101010101" pitchFamily="2" charset="-122"/>
                      </a:endParaRPr>
                    </a:p>
                  </a:txBody>
                  <a:tcPr marL="68580" marR="68580" marT="0" marB="0"/>
                </a:tc>
              </a:tr>
              <a:tr h="372291">
                <a:tc>
                  <a:txBody>
                    <a:bodyPr/>
                    <a:lstStyle/>
                    <a:p>
                      <a:pPr algn="just">
                        <a:spcAft>
                          <a:spcPts val="0"/>
                        </a:spcAft>
                      </a:pPr>
                      <a:r>
                        <a:rPr lang="zh-CN" sz="1400" kern="100" dirty="0">
                          <a:effectLst/>
                        </a:rPr>
                        <a:t>第三，注册会计师</a:t>
                      </a:r>
                      <a:r>
                        <a:rPr lang="zh-CN" sz="1400" kern="100" dirty="0">
                          <a:solidFill>
                            <a:srgbClr val="0000FF"/>
                          </a:solidFill>
                          <a:effectLst/>
                        </a:rPr>
                        <a:t>收取与客户相关的介绍费或佣金</a:t>
                      </a:r>
                      <a:r>
                        <a:rPr lang="zh-CN" sz="1400" kern="100" dirty="0">
                          <a:effectLst/>
                        </a:rPr>
                        <a:t>，可能</a:t>
                      </a:r>
                      <a:r>
                        <a:rPr lang="zh-CN" sz="1400" kern="100" dirty="0">
                          <a:solidFill>
                            <a:schemeClr val="tx1"/>
                          </a:solidFill>
                          <a:effectLst/>
                        </a:rPr>
                        <a:t>对</a:t>
                      </a:r>
                      <a:r>
                        <a:rPr lang="zh-CN" sz="1400" b="1" kern="100" dirty="0">
                          <a:solidFill>
                            <a:srgbClr val="008000"/>
                          </a:solidFill>
                          <a:effectLst/>
                        </a:rPr>
                        <a:t>客观和公正原则以及专业胜任能力和应有的关注</a:t>
                      </a:r>
                      <a:r>
                        <a:rPr lang="zh-CN" sz="1400" kern="100" dirty="0">
                          <a:solidFill>
                            <a:srgbClr val="008000"/>
                          </a:solidFill>
                          <a:effectLst/>
                        </a:rPr>
                        <a:t>原则</a:t>
                      </a:r>
                      <a:r>
                        <a:rPr lang="zh-CN" sz="1400" kern="100" dirty="0">
                          <a:solidFill>
                            <a:schemeClr val="tx1"/>
                          </a:solidFill>
                          <a:effectLst/>
                        </a:rPr>
                        <a:t>产生非常严重的不利影响</a:t>
                      </a:r>
                      <a:endParaRPr lang="zh-CN" sz="1400" kern="100" dirty="0">
                        <a:solidFill>
                          <a:schemeClr val="tx1"/>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400" kern="100" dirty="0">
                          <a:effectLst/>
                        </a:rPr>
                        <a:t>没有防范措施能够消除不利影响或将其降低至可接受的水平</a:t>
                      </a:r>
                      <a:endParaRPr lang="zh-CN" sz="1400" kern="100" dirty="0">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六</a:t>
            </a:r>
            <a:r>
              <a:rPr lang="zh-CN" altLang="zh-CN" dirty="0"/>
              <a:t>、收费</a:t>
            </a:r>
            <a:endParaRPr lang="zh-CN" altLang="en-US" dirty="0"/>
          </a:p>
        </p:txBody>
      </p:sp>
      <p:sp>
        <p:nvSpPr>
          <p:cNvPr id="5" name="内容占位符 4"/>
          <p:cNvSpPr>
            <a:spLocks noGrp="1"/>
          </p:cNvSpPr>
          <p:nvPr>
            <p:ph idx="1"/>
          </p:nvPr>
        </p:nvSpPr>
        <p:spPr/>
        <p:txBody>
          <a:bodyPr/>
          <a:lstStyle/>
          <a:p>
            <a:r>
              <a:rPr lang="en-US" altLang="zh-CN" dirty="0"/>
              <a:t> </a:t>
            </a:r>
            <a:endParaRPr lang="zh-CN" altLang="en-US" dirty="0"/>
          </a:p>
        </p:txBody>
      </p:sp>
      <p:sp>
        <p:nvSpPr>
          <p:cNvPr id="2" name="矩形 1"/>
          <p:cNvSpPr/>
          <p:nvPr/>
        </p:nvSpPr>
        <p:spPr>
          <a:xfrm>
            <a:off x="457200" y="1066800"/>
            <a:ext cx="8077200" cy="400110"/>
          </a:xfrm>
          <a:prstGeom prst="rect">
            <a:avLst/>
          </a:prstGeom>
        </p:spPr>
        <p:txBody>
          <a:bodyPr wrap="square">
            <a:spAutoFit/>
          </a:bodyPr>
          <a:lstStyle/>
          <a:p>
            <a:r>
              <a:rPr lang="en-US" altLang="zh-CN" sz="2000" dirty="0">
                <a:solidFill>
                  <a:srgbClr val="000000"/>
                </a:solidFill>
                <a:latin typeface="微软雅黑" panose="020B0503020204020204" pitchFamily="34" charset="-122"/>
                <a:ea typeface="微软雅黑" panose="020B0503020204020204" pitchFamily="34" charset="-122"/>
              </a:rPr>
              <a:t>      </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4" name="矩形 3"/>
          <p:cNvSpPr/>
          <p:nvPr/>
        </p:nvSpPr>
        <p:spPr>
          <a:xfrm>
            <a:off x="762000" y="1143000"/>
            <a:ext cx="7620000" cy="3785652"/>
          </a:xfrm>
          <a:prstGeom prst="rect">
            <a:avLst/>
          </a:prstGeom>
        </p:spPr>
        <p:txBody>
          <a:bodyPr wrap="square">
            <a:spAutoFit/>
          </a:bodyPr>
          <a:lstStyle/>
          <a:p>
            <a:pPr indent="266700" algn="just" latinLnBrk="1">
              <a:spcAft>
                <a:spcPts val="0"/>
              </a:spcAft>
            </a:pPr>
            <a:r>
              <a:rPr lang="zh-CN" altLang="en-US" sz="2400" dirty="0">
                <a:solidFill>
                  <a:srgbClr val="333333"/>
                </a:solidFill>
                <a:latin typeface="+mj-ea"/>
                <a:ea typeface="+mj-ea"/>
              </a:rPr>
              <a:t>简答：</a:t>
            </a:r>
            <a:endParaRPr lang="en-US" altLang="zh-CN" sz="2400" dirty="0">
              <a:solidFill>
                <a:srgbClr val="333333"/>
              </a:solidFill>
              <a:latin typeface="+mj-ea"/>
              <a:ea typeface="+mj-ea"/>
            </a:endParaRPr>
          </a:p>
          <a:p>
            <a:pPr indent="266700" algn="just" latinLnBrk="1">
              <a:spcAft>
                <a:spcPts val="0"/>
              </a:spcAft>
            </a:pPr>
            <a:r>
              <a:rPr lang="en-US" altLang="zh-CN" sz="2400" dirty="0">
                <a:solidFill>
                  <a:srgbClr val="333333"/>
                </a:solidFill>
                <a:latin typeface="+mj-ea"/>
                <a:ea typeface="+mj-ea"/>
              </a:rPr>
              <a:t>A</a:t>
            </a:r>
            <a:r>
              <a:rPr lang="zh-CN" altLang="en-US" sz="2400" dirty="0">
                <a:solidFill>
                  <a:srgbClr val="333333"/>
                </a:solidFill>
                <a:latin typeface="+mj-ea"/>
                <a:ea typeface="+mj-ea"/>
              </a:rPr>
              <a:t>注册会计师担任甲公司审计项目合伙人。在审计过程中，遇到下列与职业道德相关的事项：</a:t>
            </a:r>
            <a:endParaRPr lang="zh-CN" altLang="en-US" sz="2400" dirty="0">
              <a:solidFill>
                <a:srgbClr val="333333"/>
              </a:solidFill>
              <a:latin typeface="+mj-ea"/>
              <a:ea typeface="+mj-ea"/>
            </a:endParaRPr>
          </a:p>
          <a:p>
            <a:pPr indent="266700" algn="just" latinLnBrk="1">
              <a:spcAft>
                <a:spcPts val="0"/>
              </a:spcAft>
            </a:pPr>
            <a:r>
              <a:rPr lang="en-US" altLang="zh-CN" sz="2400" dirty="0">
                <a:solidFill>
                  <a:srgbClr val="333333"/>
                </a:solidFill>
                <a:latin typeface="+mj-ea"/>
                <a:ea typeface="+mj-ea"/>
              </a:rPr>
              <a:t>(2)</a:t>
            </a:r>
            <a:r>
              <a:rPr lang="zh-CN" altLang="en-US" sz="2400" dirty="0">
                <a:solidFill>
                  <a:srgbClr val="333333"/>
                </a:solidFill>
                <a:latin typeface="+mj-ea"/>
                <a:ea typeface="+mj-ea"/>
              </a:rPr>
              <a:t>审计业务约定书约定，甲公司如上市成功，将另行奖励</a:t>
            </a:r>
            <a:r>
              <a:rPr lang="en-US" altLang="zh-CN" sz="2400" dirty="0">
                <a:solidFill>
                  <a:srgbClr val="333333"/>
                </a:solidFill>
                <a:latin typeface="+mj-ea"/>
                <a:ea typeface="+mj-ea"/>
              </a:rPr>
              <a:t>ABC</a:t>
            </a:r>
            <a:r>
              <a:rPr lang="zh-CN" altLang="en-US" sz="2400" dirty="0">
                <a:solidFill>
                  <a:srgbClr val="333333"/>
                </a:solidFill>
                <a:latin typeface="+mj-ea"/>
                <a:ea typeface="+mj-ea"/>
              </a:rPr>
              <a:t>会计师事务所，奖励金额按发行股票融资额的</a:t>
            </a:r>
            <a:r>
              <a:rPr lang="en-US" altLang="zh-CN" sz="2400" dirty="0">
                <a:solidFill>
                  <a:srgbClr val="333333"/>
                </a:solidFill>
                <a:latin typeface="+mj-ea"/>
                <a:ea typeface="+mj-ea"/>
              </a:rPr>
              <a:t>0.1%</a:t>
            </a:r>
            <a:r>
              <a:rPr lang="zh-CN" altLang="en-US" sz="2400" dirty="0">
                <a:solidFill>
                  <a:srgbClr val="333333"/>
                </a:solidFill>
                <a:latin typeface="+mj-ea"/>
                <a:ea typeface="+mj-ea"/>
              </a:rPr>
              <a:t>计算。</a:t>
            </a:r>
            <a:endParaRPr lang="zh-CN" altLang="en-US" sz="2400" dirty="0">
              <a:solidFill>
                <a:srgbClr val="333333"/>
              </a:solidFill>
              <a:latin typeface="+mj-ea"/>
              <a:ea typeface="+mj-ea"/>
            </a:endParaRPr>
          </a:p>
          <a:p>
            <a:pPr indent="266700" algn="just" latinLnBrk="1">
              <a:spcAft>
                <a:spcPts val="0"/>
              </a:spcAft>
            </a:pPr>
            <a:r>
              <a:rPr lang="zh-CN" altLang="en-US" sz="2400" dirty="0">
                <a:solidFill>
                  <a:srgbClr val="333333"/>
                </a:solidFill>
                <a:latin typeface="+mj-ea"/>
                <a:ea typeface="+mj-ea"/>
              </a:rPr>
              <a:t>要求：指出事务所及项目组成员是否违反职业道德守则，并简要说明理由。</a:t>
            </a:r>
            <a:endParaRPr lang="zh-CN" altLang="en-US" sz="2400" dirty="0">
              <a:solidFill>
                <a:srgbClr val="333333"/>
              </a:solidFill>
              <a:latin typeface="+mj-ea"/>
              <a:ea typeface="+mj-ea"/>
            </a:endParaRPr>
          </a:p>
          <a:p>
            <a:pPr indent="266700" algn="just" latinLnBrk="1">
              <a:spcAft>
                <a:spcPts val="0"/>
              </a:spcAft>
            </a:pPr>
            <a:r>
              <a:rPr lang="en-US" altLang="zh-CN" sz="2400" dirty="0">
                <a:solidFill>
                  <a:srgbClr val="FF0000"/>
                </a:solidFill>
                <a:latin typeface="+mj-ea"/>
                <a:ea typeface="+mj-ea"/>
              </a:rPr>
              <a:t>[</a:t>
            </a:r>
            <a:r>
              <a:rPr lang="zh-CN" altLang="en-US" sz="2400" dirty="0">
                <a:solidFill>
                  <a:srgbClr val="FF0000"/>
                </a:solidFill>
                <a:latin typeface="+mj-ea"/>
                <a:ea typeface="+mj-ea"/>
              </a:rPr>
              <a:t>答案</a:t>
            </a:r>
            <a:r>
              <a:rPr lang="en-US" altLang="zh-CN" sz="2400" dirty="0">
                <a:solidFill>
                  <a:srgbClr val="FF0000"/>
                </a:solidFill>
                <a:latin typeface="+mj-ea"/>
                <a:ea typeface="+mj-ea"/>
              </a:rPr>
              <a:t>]</a:t>
            </a:r>
            <a:r>
              <a:rPr lang="zh-CN" altLang="en-US" sz="2400" dirty="0">
                <a:solidFill>
                  <a:srgbClr val="FF0000"/>
                </a:solidFill>
                <a:latin typeface="+mj-ea"/>
                <a:ea typeface="+mj-ea"/>
              </a:rPr>
              <a:t>违反。提供审计服务不得采用或有收费，否则</a:t>
            </a:r>
            <a:r>
              <a:rPr lang="en-US" altLang="zh-CN" sz="2400" dirty="0">
                <a:solidFill>
                  <a:srgbClr val="FF0000"/>
                </a:solidFill>
                <a:latin typeface="+mj-ea"/>
                <a:ea typeface="+mj-ea"/>
              </a:rPr>
              <a:t>(</a:t>
            </a:r>
            <a:r>
              <a:rPr lang="zh-CN" altLang="en-US" sz="2400" dirty="0">
                <a:solidFill>
                  <a:srgbClr val="FF0000"/>
                </a:solidFill>
                <a:latin typeface="+mj-ea"/>
                <a:ea typeface="+mj-ea"/>
              </a:rPr>
              <a:t>因自身利益</a:t>
            </a:r>
            <a:r>
              <a:rPr lang="en-US" altLang="zh-CN" sz="2400" dirty="0">
                <a:solidFill>
                  <a:srgbClr val="FF0000"/>
                </a:solidFill>
                <a:latin typeface="+mj-ea"/>
                <a:ea typeface="+mj-ea"/>
              </a:rPr>
              <a:t>)</a:t>
            </a:r>
            <a:r>
              <a:rPr lang="zh-CN" altLang="en-US" sz="2400" dirty="0">
                <a:solidFill>
                  <a:srgbClr val="FF0000"/>
                </a:solidFill>
                <a:latin typeface="+mj-ea"/>
                <a:ea typeface="+mj-ea"/>
              </a:rPr>
              <a:t>严重影响独立性。</a:t>
            </a:r>
            <a:endParaRPr lang="zh-CN" altLang="en-US" sz="2400" b="0" i="0" dirty="0">
              <a:solidFill>
                <a:srgbClr val="FF0000"/>
              </a:solidFill>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heel(1)">
                                      <p:cBhvr>
                                        <p:cTn id="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六</a:t>
            </a:r>
            <a:r>
              <a:rPr lang="zh-CN" altLang="zh-CN" dirty="0"/>
              <a:t>、收费</a:t>
            </a:r>
            <a:endParaRPr lang="zh-CN" altLang="en-US" dirty="0"/>
          </a:p>
        </p:txBody>
      </p:sp>
      <p:sp>
        <p:nvSpPr>
          <p:cNvPr id="5" name="内容占位符 4"/>
          <p:cNvSpPr>
            <a:spLocks noGrp="1"/>
          </p:cNvSpPr>
          <p:nvPr>
            <p:ph idx="1"/>
          </p:nvPr>
        </p:nvSpPr>
        <p:spPr>
          <a:xfrm>
            <a:off x="457199" y="1600200"/>
            <a:ext cx="8495212" cy="4038600"/>
          </a:xfrm>
        </p:spPr>
        <p:txBody>
          <a:bodyPr/>
          <a:lstStyle/>
          <a:p>
            <a:r>
              <a:rPr lang="en-US" altLang="zh-CN" sz="2000" dirty="0"/>
              <a:t> </a:t>
            </a:r>
            <a:r>
              <a:rPr lang="zh-CN" altLang="zh-CN" sz="2000" b="1" dirty="0"/>
              <a:t>【例题·单选题】</a:t>
            </a:r>
            <a:r>
              <a:rPr lang="zh-CN" altLang="zh-CN" sz="2000" dirty="0"/>
              <a:t>在承接业务时，如果会计师事务所的收费报价过低，可能导致难以按照执业准则和职业道德规范的要求执行业务，从而对（</a:t>
            </a:r>
            <a:r>
              <a:rPr lang="en-US" altLang="zh-CN" sz="2000" dirty="0"/>
              <a:t>  </a:t>
            </a:r>
            <a:r>
              <a:rPr lang="zh-CN" altLang="zh-CN" sz="2000" dirty="0"/>
              <a:t>）产生不利影响。</a:t>
            </a:r>
            <a:r>
              <a:rPr lang="en-US" altLang="zh-CN" sz="2000" dirty="0"/>
              <a:t>  </a:t>
            </a:r>
            <a:endParaRPr lang="zh-CN" altLang="zh-CN" sz="2000" dirty="0"/>
          </a:p>
          <a:p>
            <a:r>
              <a:rPr lang="en-US" altLang="zh-CN" sz="2000" dirty="0"/>
              <a:t>A</a:t>
            </a:r>
            <a:r>
              <a:rPr lang="zh-CN" altLang="zh-CN" sz="2000" dirty="0"/>
              <a:t>．独立性</a:t>
            </a:r>
            <a:r>
              <a:rPr lang="en-US" altLang="zh-CN" sz="2000" dirty="0"/>
              <a:t>  </a:t>
            </a:r>
            <a:endParaRPr lang="zh-CN" altLang="zh-CN" sz="2000" dirty="0"/>
          </a:p>
          <a:p>
            <a:r>
              <a:rPr lang="en-US" altLang="zh-CN" sz="2000" dirty="0"/>
              <a:t>B</a:t>
            </a:r>
            <a:r>
              <a:rPr lang="zh-CN" altLang="zh-CN" sz="2000" dirty="0"/>
              <a:t>．保密</a:t>
            </a:r>
            <a:r>
              <a:rPr lang="en-US" altLang="zh-CN" sz="2000" dirty="0"/>
              <a:t>   </a:t>
            </a:r>
            <a:endParaRPr lang="zh-CN" altLang="zh-CN" sz="2000" dirty="0"/>
          </a:p>
          <a:p>
            <a:r>
              <a:rPr lang="en-US" altLang="zh-CN" sz="2000" dirty="0"/>
              <a:t>C</a:t>
            </a:r>
            <a:r>
              <a:rPr lang="zh-CN" altLang="zh-CN" sz="2000" dirty="0"/>
              <a:t>．专业胜任能力和应有的关注</a:t>
            </a:r>
            <a:r>
              <a:rPr lang="en-US" altLang="zh-CN" sz="2000" dirty="0"/>
              <a:t>  </a:t>
            </a:r>
            <a:endParaRPr lang="zh-CN" altLang="zh-CN" sz="2000" dirty="0"/>
          </a:p>
          <a:p>
            <a:r>
              <a:rPr lang="en-US" altLang="zh-CN" sz="2000" dirty="0"/>
              <a:t>D</a:t>
            </a:r>
            <a:r>
              <a:rPr lang="zh-CN" altLang="zh-CN" sz="2000" dirty="0"/>
              <a:t>．良好的职业行为</a:t>
            </a:r>
            <a:endParaRPr lang="zh-CN" altLang="zh-CN" sz="2000" dirty="0"/>
          </a:p>
          <a:p>
            <a:r>
              <a:rPr lang="zh-CN" altLang="zh-CN" sz="2000" b="1" dirty="0">
                <a:solidFill>
                  <a:schemeClr val="tx2">
                    <a:lumMod val="60000"/>
                    <a:lumOff val="40000"/>
                  </a:schemeClr>
                </a:solidFill>
              </a:rPr>
              <a:t>【解析】</a:t>
            </a:r>
            <a:r>
              <a:rPr lang="zh-CN" altLang="zh-CN" sz="2000" dirty="0">
                <a:solidFill>
                  <a:schemeClr val="tx2">
                    <a:lumMod val="60000"/>
                    <a:lumOff val="40000"/>
                  </a:schemeClr>
                </a:solidFill>
              </a:rPr>
              <a:t>在承接业务时，如果收费报价过低，可能导致难以按照执业准则和相关职业道德要求执行业务，从而对专业胜任能力和应有的关注原则产生不利影响。</a:t>
            </a:r>
            <a:endParaRPr lang="zh-CN" altLang="zh-CN" sz="2000" dirty="0">
              <a:solidFill>
                <a:schemeClr val="tx2">
                  <a:lumMod val="60000"/>
                  <a:lumOff val="40000"/>
                </a:schemeClr>
              </a:solidFill>
            </a:endParaRPr>
          </a:p>
          <a:p>
            <a:r>
              <a:rPr lang="zh-CN" altLang="zh-CN" sz="2000" b="1" dirty="0">
                <a:solidFill>
                  <a:schemeClr val="tx2">
                    <a:lumMod val="60000"/>
                    <a:lumOff val="40000"/>
                  </a:schemeClr>
                </a:solidFill>
              </a:rPr>
              <a:t>【答案</a:t>
            </a:r>
            <a:r>
              <a:rPr lang="zh-CN" altLang="zh-CN" sz="2000" dirty="0">
                <a:solidFill>
                  <a:schemeClr val="tx2">
                    <a:lumMod val="60000"/>
                    <a:lumOff val="40000"/>
                  </a:schemeClr>
                </a:solidFill>
              </a:rPr>
              <a:t>】</a:t>
            </a:r>
            <a:r>
              <a:rPr lang="en-US" altLang="zh-CN" sz="2000" dirty="0">
                <a:solidFill>
                  <a:schemeClr val="tx2">
                    <a:lumMod val="60000"/>
                    <a:lumOff val="40000"/>
                  </a:schemeClr>
                </a:solidFill>
              </a:rPr>
              <a:t>C</a:t>
            </a:r>
            <a:endParaRPr lang="zh-CN" altLang="zh-CN" sz="2000" dirty="0">
              <a:solidFill>
                <a:schemeClr val="tx2">
                  <a:lumMod val="60000"/>
                  <a:lumOff val="40000"/>
                </a:schemeClr>
              </a:solidFill>
            </a:endParaRPr>
          </a:p>
          <a:p>
            <a:endParaRPr lang="zh-CN" altLang="en-US" dirty="0">
              <a:solidFill>
                <a:schemeClr val="tx2">
                  <a:lumMod val="60000"/>
                  <a:lumOff val="40000"/>
                </a:schemeClr>
              </a:solidFill>
            </a:endParaRPr>
          </a:p>
        </p:txBody>
      </p:sp>
      <p:sp>
        <p:nvSpPr>
          <p:cNvPr id="2" name="矩形 1"/>
          <p:cNvSpPr/>
          <p:nvPr/>
        </p:nvSpPr>
        <p:spPr>
          <a:xfrm>
            <a:off x="1219200" y="1720840"/>
            <a:ext cx="6858000" cy="369332"/>
          </a:xfrm>
          <a:prstGeom prst="rect">
            <a:avLst/>
          </a:prstGeom>
        </p:spPr>
        <p:txBody>
          <a:bodyPr wrap="square">
            <a:spAutoFit/>
          </a:bodyPr>
          <a:lstStyle/>
          <a:p>
            <a:r>
              <a:rPr lang="en-US" altLang="zh-CN" dirty="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1"/>
          <a:stretch>
            <a:fillRect/>
          </a:stretch>
        </p:blipFill>
        <p:spPr>
          <a:xfrm>
            <a:off x="1186132" y="609600"/>
            <a:ext cx="6629400" cy="5486400"/>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六</a:t>
            </a:r>
            <a:r>
              <a:rPr lang="zh-CN" altLang="zh-CN" dirty="0"/>
              <a:t>、收费</a:t>
            </a:r>
            <a:endParaRPr lang="zh-CN" altLang="en-US" dirty="0"/>
          </a:p>
        </p:txBody>
      </p:sp>
      <p:sp>
        <p:nvSpPr>
          <p:cNvPr id="5" name="内容占位符 4"/>
          <p:cNvSpPr>
            <a:spLocks noGrp="1"/>
          </p:cNvSpPr>
          <p:nvPr>
            <p:ph idx="1"/>
          </p:nvPr>
        </p:nvSpPr>
        <p:spPr>
          <a:xfrm>
            <a:off x="457199" y="1600200"/>
            <a:ext cx="8495212" cy="4038600"/>
          </a:xfrm>
        </p:spPr>
        <p:txBody>
          <a:bodyPr/>
          <a:lstStyle/>
          <a:p>
            <a:r>
              <a:rPr lang="en-US" altLang="zh-CN" sz="2000" dirty="0"/>
              <a:t> </a:t>
            </a:r>
            <a:r>
              <a:rPr lang="en-US" altLang="zh-CN" sz="2000" b="1" dirty="0"/>
              <a:t>ABC</a:t>
            </a:r>
            <a:r>
              <a:rPr lang="zh-CN" altLang="en-US" sz="2000" b="1" dirty="0"/>
              <a:t>会计师事务所执行甲公司</a:t>
            </a:r>
            <a:r>
              <a:rPr lang="en-US" altLang="zh-CN" sz="2000" b="1" dirty="0"/>
              <a:t>2011</a:t>
            </a:r>
            <a:r>
              <a:rPr lang="zh-CN" altLang="en-US" sz="2000" b="1" dirty="0"/>
              <a:t>年度财务报表审计业务时，遇到下列与职业道德有关的事项：</a:t>
            </a:r>
            <a:endParaRPr lang="zh-CN" altLang="en-US" sz="2000" b="1" dirty="0"/>
          </a:p>
          <a:p>
            <a:r>
              <a:rPr lang="en-US" altLang="zh-CN" sz="2000" b="1" dirty="0"/>
              <a:t>(2)</a:t>
            </a:r>
            <a:r>
              <a:rPr lang="zh-CN" altLang="en-US" sz="2000" b="1" dirty="0"/>
              <a:t>甲公司与</a:t>
            </a:r>
            <a:r>
              <a:rPr lang="en-US" altLang="zh-CN" sz="2000" b="1" dirty="0"/>
              <a:t>ABC</a:t>
            </a:r>
            <a:r>
              <a:rPr lang="zh-CN" altLang="en-US" sz="2000" b="1" dirty="0"/>
              <a:t>事务所签订协议，由甲公司向其客户推荐</a:t>
            </a:r>
            <a:r>
              <a:rPr lang="en-US" altLang="zh-CN" sz="2000" b="1" dirty="0"/>
              <a:t>ABC</a:t>
            </a:r>
            <a:r>
              <a:rPr lang="zh-CN" altLang="en-US" sz="2000" b="1" dirty="0"/>
              <a:t>事务所的服务，每次推荐成功后，由</a:t>
            </a:r>
            <a:r>
              <a:rPr lang="en-US" altLang="zh-CN" sz="2000" b="1" dirty="0"/>
              <a:t>ABC</a:t>
            </a:r>
            <a:r>
              <a:rPr lang="zh-CN" altLang="en-US" sz="2000" b="1" dirty="0"/>
              <a:t>事务所向甲公司支付少量的业务介绍费。</a:t>
            </a:r>
            <a:endParaRPr lang="zh-CN" altLang="en-US" sz="2000" b="1" dirty="0"/>
          </a:p>
          <a:p>
            <a:r>
              <a:rPr lang="zh-CN" altLang="en-US" sz="2000" b="1" dirty="0"/>
              <a:t>要求：指出</a:t>
            </a:r>
            <a:r>
              <a:rPr lang="en-US" altLang="zh-CN" sz="2000" b="1" dirty="0"/>
              <a:t>ABC</a:t>
            </a:r>
            <a:r>
              <a:rPr lang="zh-CN" altLang="en-US" sz="2000" b="1" dirty="0"/>
              <a:t>事务所是否违反职业道德守则并简要说明理由。</a:t>
            </a:r>
            <a:endParaRPr lang="en-US" altLang="zh-CN" sz="2000" b="1" dirty="0"/>
          </a:p>
          <a:p>
            <a:endParaRPr lang="zh-CN" altLang="en-US" sz="2000" b="1" dirty="0"/>
          </a:p>
          <a:p>
            <a:r>
              <a:rPr lang="en-US" altLang="zh-CN" sz="2000" b="1" dirty="0">
                <a:solidFill>
                  <a:srgbClr val="FF0000"/>
                </a:solidFill>
              </a:rPr>
              <a:t>[</a:t>
            </a:r>
            <a:r>
              <a:rPr lang="zh-CN" altLang="en-US" sz="2000" b="1" dirty="0">
                <a:solidFill>
                  <a:srgbClr val="FF0000"/>
                </a:solidFill>
              </a:rPr>
              <a:t>答案</a:t>
            </a:r>
            <a:r>
              <a:rPr lang="en-US" altLang="zh-CN" sz="2000" b="1" dirty="0">
                <a:solidFill>
                  <a:srgbClr val="FF0000"/>
                </a:solidFill>
              </a:rPr>
              <a:t>]</a:t>
            </a:r>
            <a:r>
              <a:rPr lang="zh-CN" altLang="en-US" sz="2000" b="1" dirty="0">
                <a:solidFill>
                  <a:srgbClr val="FF0000"/>
                </a:solidFill>
              </a:rPr>
              <a:t>违反。会计师事务所不得向审计客户支付业务介绍费。</a:t>
            </a:r>
            <a:endParaRPr lang="zh-CN" altLang="en-US" dirty="0">
              <a:solidFill>
                <a:srgbClr val="FF0000"/>
              </a:solidFill>
            </a:endParaRPr>
          </a:p>
        </p:txBody>
      </p:sp>
      <p:sp>
        <p:nvSpPr>
          <p:cNvPr id="2" name="矩形 1"/>
          <p:cNvSpPr/>
          <p:nvPr/>
        </p:nvSpPr>
        <p:spPr>
          <a:xfrm>
            <a:off x="1219200" y="1720840"/>
            <a:ext cx="6858000" cy="369332"/>
          </a:xfrm>
          <a:prstGeom prst="rect">
            <a:avLst/>
          </a:prstGeom>
        </p:spPr>
        <p:txBody>
          <a:bodyPr wrap="square">
            <a:spAutoFit/>
          </a:bodyPr>
          <a:lstStyle/>
          <a:p>
            <a:r>
              <a:rPr lang="en-US" altLang="zh-CN" dirty="0">
                <a:solidFill>
                  <a:srgbClr val="000000"/>
                </a:solidFill>
              </a:rPr>
              <a:t> </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80">
                                          <p:stCondLst>
                                            <p:cond delay="0"/>
                                          </p:stCondLst>
                                        </p:cTn>
                                        <p:tgtEl>
                                          <p:spTgt spid="5">
                                            <p:txEl>
                                              <p:pRg st="4" end="4"/>
                                            </p:txEl>
                                          </p:spTgt>
                                        </p:tgtEl>
                                      </p:cBhvr>
                                    </p:animEffect>
                                    <p:anim calcmode="lin" valueType="num">
                                      <p:cBhvr>
                                        <p:cTn id="8"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4" end="4"/>
                                            </p:txEl>
                                          </p:spTgt>
                                        </p:tgtEl>
                                      </p:cBhvr>
                                      <p:to x="100000" y="60000"/>
                                    </p:animScale>
                                    <p:animScale>
                                      <p:cBhvr>
                                        <p:cTn id="14" dur="166" decel="50000">
                                          <p:stCondLst>
                                            <p:cond delay="676"/>
                                          </p:stCondLst>
                                        </p:cTn>
                                        <p:tgtEl>
                                          <p:spTgt spid="5">
                                            <p:txEl>
                                              <p:pRg st="4" end="4"/>
                                            </p:txEl>
                                          </p:spTgt>
                                        </p:tgtEl>
                                      </p:cBhvr>
                                      <p:to x="100000" y="100000"/>
                                    </p:animScale>
                                    <p:animScale>
                                      <p:cBhvr>
                                        <p:cTn id="15" dur="26">
                                          <p:stCondLst>
                                            <p:cond delay="1312"/>
                                          </p:stCondLst>
                                        </p:cTn>
                                        <p:tgtEl>
                                          <p:spTgt spid="5">
                                            <p:txEl>
                                              <p:pRg st="4" end="4"/>
                                            </p:txEl>
                                          </p:spTgt>
                                        </p:tgtEl>
                                      </p:cBhvr>
                                      <p:to x="100000" y="80000"/>
                                    </p:animScale>
                                    <p:animScale>
                                      <p:cBhvr>
                                        <p:cTn id="16" dur="166" decel="50000">
                                          <p:stCondLst>
                                            <p:cond delay="1338"/>
                                          </p:stCondLst>
                                        </p:cTn>
                                        <p:tgtEl>
                                          <p:spTgt spid="5">
                                            <p:txEl>
                                              <p:pRg st="4" end="4"/>
                                            </p:txEl>
                                          </p:spTgt>
                                        </p:tgtEl>
                                      </p:cBhvr>
                                      <p:to x="100000" y="100000"/>
                                    </p:animScale>
                                    <p:animScale>
                                      <p:cBhvr>
                                        <p:cTn id="17" dur="26">
                                          <p:stCondLst>
                                            <p:cond delay="1642"/>
                                          </p:stCondLst>
                                        </p:cTn>
                                        <p:tgtEl>
                                          <p:spTgt spid="5">
                                            <p:txEl>
                                              <p:pRg st="4" end="4"/>
                                            </p:txEl>
                                          </p:spTgt>
                                        </p:tgtEl>
                                      </p:cBhvr>
                                      <p:to x="100000" y="90000"/>
                                    </p:animScale>
                                    <p:animScale>
                                      <p:cBhvr>
                                        <p:cTn id="18" dur="166" decel="50000">
                                          <p:stCondLst>
                                            <p:cond delay="1668"/>
                                          </p:stCondLst>
                                        </p:cTn>
                                        <p:tgtEl>
                                          <p:spTgt spid="5">
                                            <p:txEl>
                                              <p:pRg st="4" end="4"/>
                                            </p:txEl>
                                          </p:spTgt>
                                        </p:tgtEl>
                                      </p:cBhvr>
                                      <p:to x="100000" y="100000"/>
                                    </p:animScale>
                                    <p:animScale>
                                      <p:cBhvr>
                                        <p:cTn id="19" dur="26">
                                          <p:stCondLst>
                                            <p:cond delay="1808"/>
                                          </p:stCondLst>
                                        </p:cTn>
                                        <p:tgtEl>
                                          <p:spTgt spid="5">
                                            <p:txEl>
                                              <p:pRg st="4" end="4"/>
                                            </p:txEl>
                                          </p:spTgt>
                                        </p:tgtEl>
                                      </p:cBhvr>
                                      <p:to x="100000" y="95000"/>
                                    </p:animScale>
                                    <p:animScale>
                                      <p:cBhvr>
                                        <p:cTn id="20" dur="166" decel="50000">
                                          <p:stCondLst>
                                            <p:cond delay="1834"/>
                                          </p:stCondLst>
                                        </p:cTn>
                                        <p:tgtEl>
                                          <p:spTgt spid="5">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六</a:t>
            </a:r>
            <a:r>
              <a:rPr lang="zh-CN" altLang="zh-CN" dirty="0"/>
              <a:t>、收费</a:t>
            </a:r>
            <a:endParaRPr lang="zh-CN" altLang="en-US" dirty="0"/>
          </a:p>
        </p:txBody>
      </p:sp>
      <p:sp>
        <p:nvSpPr>
          <p:cNvPr id="5" name="内容占位符 4"/>
          <p:cNvSpPr>
            <a:spLocks noGrp="1"/>
          </p:cNvSpPr>
          <p:nvPr>
            <p:ph idx="1"/>
          </p:nvPr>
        </p:nvSpPr>
        <p:spPr>
          <a:xfrm>
            <a:off x="457199" y="1600200"/>
            <a:ext cx="8495212" cy="4038600"/>
          </a:xfrm>
        </p:spPr>
        <p:txBody>
          <a:bodyPr/>
          <a:lstStyle/>
          <a:p>
            <a:pPr indent="266700" algn="just" latinLnBrk="1">
              <a:spcAft>
                <a:spcPts val="0"/>
              </a:spcAft>
            </a:pPr>
            <a:r>
              <a:rPr lang="en-US" altLang="zh-CN" sz="2000" dirty="0">
                <a:solidFill>
                  <a:schemeClr val="tx1"/>
                </a:solidFill>
                <a:latin typeface="+mj-ea"/>
                <a:ea typeface="+mj-ea"/>
              </a:rPr>
              <a:t> ABC</a:t>
            </a:r>
            <a:r>
              <a:rPr lang="zh-CN" altLang="en-US" sz="2000" dirty="0">
                <a:solidFill>
                  <a:schemeClr val="tx1"/>
                </a:solidFill>
                <a:latin typeface="+mj-ea"/>
                <a:ea typeface="+mj-ea"/>
              </a:rPr>
              <a:t>会计师事务所通过招投标程序接受委托，负责审计上市公司甲公司</a:t>
            </a:r>
            <a:r>
              <a:rPr lang="en-US" altLang="zh-CN" sz="2000" dirty="0">
                <a:solidFill>
                  <a:schemeClr val="tx1"/>
                </a:solidFill>
                <a:latin typeface="+mj-ea"/>
                <a:ea typeface="+mj-ea"/>
              </a:rPr>
              <a:t>2011</a:t>
            </a:r>
            <a:r>
              <a:rPr lang="zh-CN" altLang="en-US" sz="2000" dirty="0">
                <a:solidFill>
                  <a:schemeClr val="tx1"/>
                </a:solidFill>
                <a:latin typeface="+mj-ea"/>
                <a:ea typeface="+mj-ea"/>
              </a:rPr>
              <a:t>年度财务报表，遇到下列与职业道德有关的事项：</a:t>
            </a:r>
            <a:endParaRPr lang="zh-CN" altLang="en-US" sz="2000" dirty="0">
              <a:solidFill>
                <a:schemeClr val="tx1"/>
              </a:solidFill>
              <a:latin typeface="+mj-ea"/>
              <a:ea typeface="+mj-ea"/>
            </a:endParaRPr>
          </a:p>
          <a:p>
            <a:pPr indent="266700" algn="just" latinLnBrk="1">
              <a:spcAft>
                <a:spcPts val="0"/>
              </a:spcAft>
            </a:pPr>
            <a:r>
              <a:rPr lang="en-US" altLang="zh-CN" sz="2000" dirty="0">
                <a:solidFill>
                  <a:schemeClr val="tx1"/>
                </a:solidFill>
                <a:latin typeface="+mj-ea"/>
                <a:ea typeface="+mj-ea"/>
              </a:rPr>
              <a:t>(2)</a:t>
            </a:r>
            <a:r>
              <a:rPr lang="zh-CN" altLang="en-US" sz="2000" dirty="0">
                <a:solidFill>
                  <a:schemeClr val="tx1"/>
                </a:solidFill>
                <a:latin typeface="+mj-ea"/>
                <a:ea typeface="+mj-ea"/>
              </a:rPr>
              <a:t>签订审计业务约定书时，</a:t>
            </a:r>
            <a:r>
              <a:rPr lang="en-US" altLang="zh-CN" sz="2000" dirty="0">
                <a:solidFill>
                  <a:schemeClr val="tx1"/>
                </a:solidFill>
                <a:latin typeface="+mj-ea"/>
                <a:ea typeface="+mj-ea"/>
              </a:rPr>
              <a:t>ABC</a:t>
            </a:r>
            <a:r>
              <a:rPr lang="zh-CN" altLang="en-US" sz="2000" dirty="0">
                <a:solidFill>
                  <a:schemeClr val="tx1"/>
                </a:solidFill>
                <a:latin typeface="+mj-ea"/>
                <a:ea typeface="+mj-ea"/>
              </a:rPr>
              <a:t>会计师事务所根据有关部门的要求，与甲公司商定按六折收取审计费用，据此，审计项目组计划相应缩小审计范围，并就此事与甲公司治理层达成一致意见。</a:t>
            </a:r>
            <a:endParaRPr lang="zh-CN" altLang="en-US" sz="2000" dirty="0">
              <a:solidFill>
                <a:schemeClr val="tx1"/>
              </a:solidFill>
              <a:latin typeface="+mj-ea"/>
              <a:ea typeface="+mj-ea"/>
            </a:endParaRPr>
          </a:p>
          <a:p>
            <a:pPr indent="266700" algn="just" latinLnBrk="1">
              <a:spcAft>
                <a:spcPts val="0"/>
              </a:spcAft>
            </a:pPr>
            <a:r>
              <a:rPr lang="zh-CN" altLang="en-US" sz="2000" dirty="0">
                <a:solidFill>
                  <a:schemeClr val="tx1"/>
                </a:solidFill>
                <a:latin typeface="+mj-ea"/>
                <a:ea typeface="+mj-ea"/>
              </a:rPr>
              <a:t>要求：指出</a:t>
            </a:r>
            <a:r>
              <a:rPr lang="en-US" altLang="zh-CN" sz="2000" dirty="0">
                <a:solidFill>
                  <a:schemeClr val="tx1"/>
                </a:solidFill>
                <a:latin typeface="+mj-ea"/>
                <a:ea typeface="+mj-ea"/>
              </a:rPr>
              <a:t>ABC</a:t>
            </a:r>
            <a:r>
              <a:rPr lang="zh-CN" altLang="en-US" sz="2000" dirty="0">
                <a:solidFill>
                  <a:schemeClr val="tx1"/>
                </a:solidFill>
                <a:latin typeface="+mj-ea"/>
                <a:ea typeface="+mj-ea"/>
              </a:rPr>
              <a:t>事务所是否违反职业道德守则并简要说明理由。</a:t>
            </a:r>
            <a:endParaRPr lang="zh-CN" altLang="en-US" sz="2000" dirty="0">
              <a:solidFill>
                <a:schemeClr val="tx1"/>
              </a:solidFill>
              <a:latin typeface="+mj-ea"/>
              <a:ea typeface="+mj-ea"/>
            </a:endParaRPr>
          </a:p>
          <a:p>
            <a:pPr indent="266700" algn="just" latinLnBrk="1">
              <a:spcAft>
                <a:spcPts val="0"/>
              </a:spcAft>
            </a:pP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答案</a:t>
            </a: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违反。</a:t>
            </a:r>
            <a:r>
              <a:rPr lang="en-US" altLang="zh-CN" sz="2000" dirty="0">
                <a:solidFill>
                  <a:srgbClr val="FF0000"/>
                </a:solidFill>
                <a:latin typeface="宋体" panose="02010600030101010101" pitchFamily="2" charset="-122"/>
              </a:rPr>
              <a:t>ABC</a:t>
            </a:r>
            <a:r>
              <a:rPr lang="zh-CN" altLang="en-US" sz="2000" dirty="0">
                <a:solidFill>
                  <a:srgbClr val="FF0000"/>
                </a:solidFill>
                <a:latin typeface="宋体" panose="02010600030101010101" pitchFamily="2" charset="-122"/>
              </a:rPr>
              <a:t>会计师事务所因减少审计收费而不恰当地缩小审计范围，影响审计质量。</a:t>
            </a:r>
            <a:endParaRPr lang="zh-CN" altLang="en-US" sz="2000" dirty="0">
              <a:solidFill>
                <a:srgbClr val="FF0000"/>
              </a:solidFill>
              <a:latin typeface="Times New Roman" panose="02020603050405020304"/>
            </a:endParaRPr>
          </a:p>
        </p:txBody>
      </p:sp>
      <p:sp>
        <p:nvSpPr>
          <p:cNvPr id="2" name="矩形 1"/>
          <p:cNvSpPr/>
          <p:nvPr/>
        </p:nvSpPr>
        <p:spPr>
          <a:xfrm>
            <a:off x="1219200" y="1720840"/>
            <a:ext cx="6858000" cy="369332"/>
          </a:xfrm>
          <a:prstGeom prst="rect">
            <a:avLst/>
          </a:prstGeom>
        </p:spPr>
        <p:txBody>
          <a:bodyPr wrap="square">
            <a:spAutoFit/>
          </a:bodyPr>
          <a:lstStyle/>
          <a:p>
            <a:r>
              <a:rPr lang="en-US" altLang="zh-CN" dirty="0">
                <a:solidFill>
                  <a:srgbClr val="000000"/>
                </a:solidFill>
              </a:rPr>
              <a:t> </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七</a:t>
            </a:r>
            <a:r>
              <a:rPr lang="zh-CN" altLang="zh-CN" dirty="0"/>
              <a:t>、专业服务营销</a:t>
            </a:r>
            <a:endParaRPr lang="zh-CN" altLang="en-US" dirty="0"/>
          </a:p>
        </p:txBody>
      </p:sp>
      <p:sp>
        <p:nvSpPr>
          <p:cNvPr id="5" name="内容占位符 4"/>
          <p:cNvSpPr>
            <a:spLocks noGrp="1"/>
          </p:cNvSpPr>
          <p:nvPr>
            <p:ph idx="1"/>
          </p:nvPr>
        </p:nvSpPr>
        <p:spPr/>
        <p:txBody>
          <a:bodyPr/>
          <a:lstStyle/>
          <a:p>
            <a:r>
              <a:rPr lang="zh-CN" altLang="zh-CN" sz="2000" dirty="0"/>
              <a:t>注册会计师通过广告或其他营销方式招揽业务，可能对职业道德基本原则产生不利影响。在向公众传递信息时，注册会计师应当维护职业声誉，做到客观、真实、得体。</a:t>
            </a:r>
            <a:endParaRPr lang="zh-CN" altLang="zh-CN" sz="2000" dirty="0"/>
          </a:p>
          <a:p>
            <a:r>
              <a:rPr lang="zh-CN" altLang="zh-CN" sz="2000" dirty="0"/>
              <a:t>注册会计师在营销专业服务时，不得有下列行为：</a:t>
            </a:r>
            <a:endParaRPr lang="zh-CN" altLang="zh-CN" sz="2000" dirty="0"/>
          </a:p>
          <a:p>
            <a:r>
              <a:rPr lang="en-US" altLang="zh-CN" sz="2000" dirty="0"/>
              <a:t>1</a:t>
            </a:r>
            <a:r>
              <a:rPr lang="zh-CN" altLang="zh-CN" sz="2000" dirty="0"/>
              <a:t>．</a:t>
            </a:r>
            <a:r>
              <a:rPr lang="zh-CN" altLang="zh-CN" sz="2000" dirty="0">
                <a:solidFill>
                  <a:srgbClr val="FF0000"/>
                </a:solidFill>
              </a:rPr>
              <a:t>夸大</a:t>
            </a:r>
            <a:r>
              <a:rPr lang="zh-CN" altLang="zh-CN" sz="2000" dirty="0"/>
              <a:t>宣传提供的服务、拥有的资质或获得的经验；</a:t>
            </a:r>
            <a:endParaRPr lang="zh-CN" altLang="zh-CN" sz="2000" dirty="0"/>
          </a:p>
          <a:p>
            <a:r>
              <a:rPr lang="en-US" altLang="zh-CN" sz="2000" dirty="0"/>
              <a:t>2</a:t>
            </a:r>
            <a:r>
              <a:rPr lang="zh-CN" altLang="zh-CN" sz="2000" dirty="0"/>
              <a:t>．</a:t>
            </a:r>
            <a:r>
              <a:rPr lang="zh-CN" altLang="zh-CN" sz="2000" dirty="0">
                <a:solidFill>
                  <a:srgbClr val="FF0000"/>
                </a:solidFill>
              </a:rPr>
              <a:t>贬低或无根据地比较</a:t>
            </a:r>
            <a:r>
              <a:rPr lang="zh-CN" altLang="zh-CN" sz="2000" dirty="0"/>
              <a:t>其他注册会计师的工作；</a:t>
            </a:r>
            <a:endParaRPr lang="zh-CN" altLang="zh-CN" sz="2000" dirty="0"/>
          </a:p>
          <a:p>
            <a:r>
              <a:rPr lang="en-US" altLang="zh-CN" sz="2000" dirty="0"/>
              <a:t>3</a:t>
            </a:r>
            <a:r>
              <a:rPr lang="zh-CN" altLang="zh-CN" sz="2000" dirty="0"/>
              <a:t>．</a:t>
            </a:r>
            <a:r>
              <a:rPr lang="zh-CN" altLang="zh-CN" sz="2000" dirty="0">
                <a:solidFill>
                  <a:srgbClr val="FF0000"/>
                </a:solidFill>
              </a:rPr>
              <a:t>暗示</a:t>
            </a:r>
            <a:r>
              <a:rPr lang="zh-CN" altLang="zh-CN" sz="2000" dirty="0"/>
              <a:t>有能力影响有关主管部门、监管机构或类似机构；</a:t>
            </a:r>
            <a:endParaRPr lang="zh-CN" altLang="zh-CN" sz="2000" dirty="0"/>
          </a:p>
          <a:p>
            <a:r>
              <a:rPr lang="en-US" altLang="zh-CN" sz="2000" dirty="0"/>
              <a:t>4</a:t>
            </a:r>
            <a:r>
              <a:rPr lang="zh-CN" altLang="zh-CN" sz="2000" dirty="0"/>
              <a:t>．作出其他</a:t>
            </a:r>
            <a:r>
              <a:rPr lang="zh-CN" altLang="zh-CN" sz="2000" dirty="0">
                <a:solidFill>
                  <a:srgbClr val="FF0000"/>
                </a:solidFill>
              </a:rPr>
              <a:t>欺骗</a:t>
            </a:r>
            <a:r>
              <a:rPr lang="zh-CN" altLang="zh-CN" sz="2000" dirty="0"/>
              <a:t>性的或可能</a:t>
            </a:r>
            <a:r>
              <a:rPr lang="zh-CN" altLang="zh-CN" sz="2000" dirty="0">
                <a:solidFill>
                  <a:srgbClr val="FF0000"/>
                </a:solidFill>
              </a:rPr>
              <a:t>导致误解</a:t>
            </a:r>
            <a:r>
              <a:rPr lang="zh-CN" altLang="zh-CN" sz="2000" dirty="0"/>
              <a:t>的声明。</a:t>
            </a:r>
            <a:endParaRPr lang="zh-CN" altLang="zh-CN" sz="2000" dirty="0"/>
          </a:p>
          <a:p>
            <a:endParaRPr lang="zh-CN" altLang="en-US" dirty="0">
              <a:solidFill>
                <a:schemeClr val="tx2">
                  <a:lumMod val="60000"/>
                  <a:lumOff val="40000"/>
                </a:scheme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七</a:t>
            </a:r>
            <a:r>
              <a:rPr lang="zh-CN" altLang="zh-CN" dirty="0"/>
              <a:t>、专业服务营销</a:t>
            </a:r>
            <a:endParaRPr lang="zh-CN" altLang="en-US" dirty="0"/>
          </a:p>
        </p:txBody>
      </p:sp>
      <p:sp>
        <p:nvSpPr>
          <p:cNvPr id="5" name="内容占位符 4"/>
          <p:cNvSpPr>
            <a:spLocks noGrp="1"/>
          </p:cNvSpPr>
          <p:nvPr>
            <p:ph idx="1"/>
          </p:nvPr>
        </p:nvSpPr>
        <p:spPr/>
        <p:txBody>
          <a:bodyPr/>
          <a:lstStyle/>
          <a:p>
            <a:pPr indent="266700" algn="just" latinLnBrk="1">
              <a:spcAft>
                <a:spcPts val="0"/>
              </a:spcAft>
            </a:pPr>
            <a:r>
              <a:rPr lang="zh-CN" altLang="en-US" sz="2000" dirty="0">
                <a:solidFill>
                  <a:srgbClr val="333333"/>
                </a:solidFill>
                <a:latin typeface="宋体" panose="02010600030101010101" pitchFamily="2" charset="-122"/>
              </a:rPr>
              <a:t>简答：</a:t>
            </a:r>
            <a:endParaRPr lang="en-US" altLang="zh-CN" sz="2000" dirty="0">
              <a:solidFill>
                <a:srgbClr val="333333"/>
              </a:solidFill>
              <a:latin typeface="宋体" panose="02010600030101010101" pitchFamily="2" charset="-122"/>
            </a:endParaRPr>
          </a:p>
          <a:p>
            <a:pPr indent="266700" algn="just" latinLnBrk="1">
              <a:spcAft>
                <a:spcPts val="0"/>
              </a:spcAft>
            </a:pPr>
            <a:r>
              <a:rPr lang="en-US" altLang="zh-CN" sz="2000" dirty="0">
                <a:solidFill>
                  <a:srgbClr val="333333"/>
                </a:solidFill>
                <a:latin typeface="宋体" panose="02010600030101010101" pitchFamily="2" charset="-122"/>
              </a:rPr>
              <a:t>2013</a:t>
            </a:r>
            <a:r>
              <a:rPr lang="zh-CN" altLang="en-US" sz="2000" dirty="0">
                <a:solidFill>
                  <a:srgbClr val="333333"/>
                </a:solidFill>
                <a:latin typeface="宋体" panose="02010600030101010101" pitchFamily="2" charset="-122"/>
              </a:rPr>
              <a:t>年</a:t>
            </a:r>
            <a:r>
              <a:rPr lang="en-US" altLang="zh-CN" sz="2000" dirty="0">
                <a:solidFill>
                  <a:srgbClr val="333333"/>
                </a:solidFill>
                <a:latin typeface="宋体" panose="02010600030101010101" pitchFamily="2" charset="-122"/>
              </a:rPr>
              <a:t>1</a:t>
            </a:r>
            <a:r>
              <a:rPr lang="zh-CN" altLang="en-US" sz="2000" dirty="0">
                <a:solidFill>
                  <a:srgbClr val="333333"/>
                </a:solidFill>
                <a:latin typeface="宋体" panose="02010600030101010101" pitchFamily="2" charset="-122"/>
              </a:rPr>
              <a:t>月，</a:t>
            </a:r>
            <a:r>
              <a:rPr lang="en-US" altLang="zh-CN" sz="2000" dirty="0">
                <a:solidFill>
                  <a:srgbClr val="333333"/>
                </a:solidFill>
                <a:latin typeface="宋体" panose="02010600030101010101" pitchFamily="2" charset="-122"/>
              </a:rPr>
              <a:t>DEF</a:t>
            </a:r>
            <a:r>
              <a:rPr lang="zh-CN" altLang="en-US" sz="2000" dirty="0">
                <a:solidFill>
                  <a:srgbClr val="333333"/>
                </a:solidFill>
                <a:latin typeface="宋体" panose="02010600030101010101" pitchFamily="2" charset="-122"/>
              </a:rPr>
              <a:t>会计师事务所与</a:t>
            </a:r>
            <a:r>
              <a:rPr lang="en-US" altLang="zh-CN" sz="2000" dirty="0">
                <a:solidFill>
                  <a:srgbClr val="333333"/>
                </a:solidFill>
                <a:latin typeface="宋体" panose="02010600030101010101" pitchFamily="2" charset="-122"/>
              </a:rPr>
              <a:t>XYZ</a:t>
            </a:r>
            <a:r>
              <a:rPr lang="zh-CN" altLang="en-US" sz="2000" dirty="0">
                <a:solidFill>
                  <a:srgbClr val="333333"/>
                </a:solidFill>
                <a:latin typeface="宋体" panose="02010600030101010101" pitchFamily="2" charset="-122"/>
              </a:rPr>
              <a:t>会计师事务所合并成立</a:t>
            </a:r>
            <a:r>
              <a:rPr lang="en-US" altLang="zh-CN" sz="2000" dirty="0">
                <a:solidFill>
                  <a:srgbClr val="333333"/>
                </a:solidFill>
                <a:latin typeface="宋体" panose="02010600030101010101" pitchFamily="2" charset="-122"/>
              </a:rPr>
              <a:t>ABC</a:t>
            </a:r>
            <a:r>
              <a:rPr lang="zh-CN" altLang="en-US" sz="2000" dirty="0">
                <a:solidFill>
                  <a:srgbClr val="333333"/>
                </a:solidFill>
                <a:latin typeface="宋体" panose="02010600030101010101" pitchFamily="2" charset="-122"/>
              </a:rPr>
              <a:t>会计师事务所，相关事项如下：</a:t>
            </a:r>
            <a:endParaRPr lang="zh-CN" altLang="en-US" sz="2000" dirty="0">
              <a:solidFill>
                <a:srgbClr val="333333"/>
              </a:solidFill>
              <a:latin typeface="Times New Roman" panose="02020603050405020304"/>
            </a:endParaRPr>
          </a:p>
          <a:p>
            <a:pPr indent="266700" algn="just" latinLnBrk="1">
              <a:spcAft>
                <a:spcPts val="0"/>
              </a:spcAft>
            </a:pPr>
            <a:r>
              <a:rPr lang="en-US" altLang="zh-CN" sz="2000" dirty="0">
                <a:solidFill>
                  <a:srgbClr val="333333"/>
                </a:solidFill>
                <a:latin typeface="宋体" panose="02010600030101010101" pitchFamily="2" charset="-122"/>
              </a:rPr>
              <a:t>(1)ABC</a:t>
            </a:r>
            <a:r>
              <a:rPr lang="zh-CN" altLang="en-US" sz="2000" dirty="0">
                <a:solidFill>
                  <a:srgbClr val="333333"/>
                </a:solidFill>
                <a:latin typeface="宋体" panose="02010600030101010101" pitchFamily="2" charset="-122"/>
              </a:rPr>
              <a:t>会计师事务所以“</a:t>
            </a:r>
            <a:r>
              <a:rPr lang="zh-CN" altLang="en-US" sz="2000" dirty="0">
                <a:solidFill>
                  <a:srgbClr val="FF0000"/>
                </a:solidFill>
                <a:latin typeface="宋体" panose="02010600030101010101" pitchFamily="2" charset="-122"/>
              </a:rPr>
              <a:t>强强</a:t>
            </a:r>
            <a:r>
              <a:rPr lang="zh-CN" altLang="en-US" sz="2000" dirty="0">
                <a:solidFill>
                  <a:srgbClr val="333333"/>
                </a:solidFill>
                <a:latin typeface="宋体" panose="02010600030101010101" pitchFamily="2" charset="-122"/>
              </a:rPr>
              <a:t>联手，服务</a:t>
            </a:r>
            <a:r>
              <a:rPr lang="zh-CN" altLang="en-US" sz="2000" dirty="0">
                <a:solidFill>
                  <a:srgbClr val="FF0000"/>
                </a:solidFill>
                <a:latin typeface="宋体" panose="02010600030101010101" pitchFamily="2" charset="-122"/>
              </a:rPr>
              <a:t>最优</a:t>
            </a:r>
            <a:r>
              <a:rPr lang="zh-CN" altLang="en-US" sz="2000" dirty="0">
                <a:solidFill>
                  <a:srgbClr val="333333"/>
                </a:solidFill>
                <a:latin typeface="宋体" panose="02010600030101010101" pitchFamily="2" charset="-122"/>
              </a:rPr>
              <a:t>”为主题在多家媒体刊登广告，宣传两家会计师事务所的合并事宜。</a:t>
            </a:r>
            <a:endParaRPr lang="zh-CN" altLang="en-US" sz="2000" dirty="0">
              <a:solidFill>
                <a:srgbClr val="333333"/>
              </a:solidFill>
              <a:latin typeface="Times New Roman" panose="02020603050405020304"/>
            </a:endParaRPr>
          </a:p>
          <a:p>
            <a:pPr indent="266700" algn="just" latinLnBrk="1">
              <a:spcAft>
                <a:spcPts val="0"/>
              </a:spcAft>
            </a:pPr>
            <a:r>
              <a:rPr lang="zh-CN" altLang="en-US" sz="2000" dirty="0">
                <a:solidFill>
                  <a:srgbClr val="333333"/>
                </a:solidFill>
                <a:latin typeface="宋体" panose="02010600030101010101" pitchFamily="2" charset="-122"/>
              </a:rPr>
              <a:t>要求：指出</a:t>
            </a:r>
            <a:r>
              <a:rPr lang="en-US" altLang="zh-CN" sz="2000" dirty="0">
                <a:solidFill>
                  <a:srgbClr val="333333"/>
                </a:solidFill>
                <a:latin typeface="宋体" panose="02010600030101010101" pitchFamily="2" charset="-122"/>
              </a:rPr>
              <a:t>ABC</a:t>
            </a:r>
            <a:r>
              <a:rPr lang="zh-CN" altLang="en-US" sz="2000" dirty="0">
                <a:solidFill>
                  <a:srgbClr val="333333"/>
                </a:solidFill>
                <a:latin typeface="宋体" panose="02010600030101010101" pitchFamily="2" charset="-122"/>
              </a:rPr>
              <a:t>会计师事务所的做法是否恰当。如不恰当，简要说明理由。</a:t>
            </a:r>
            <a:endParaRPr lang="zh-CN" altLang="en-US" sz="2000" dirty="0">
              <a:solidFill>
                <a:srgbClr val="333333"/>
              </a:solidFill>
              <a:latin typeface="Times New Roman" panose="02020603050405020304"/>
            </a:endParaRPr>
          </a:p>
          <a:p>
            <a:pPr indent="266700" algn="just" latinLnBrk="1">
              <a:spcAft>
                <a:spcPts val="0"/>
              </a:spcAft>
            </a:pP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答案</a:t>
            </a: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不恰当。“强强联手，服务最优”夸大宣传了事务所提供的服务</a:t>
            </a: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无根据地比较其他注册会计师的工作</a:t>
            </a:r>
            <a:r>
              <a:rPr lang="en-US" altLang="zh-CN" sz="2000" dirty="0">
                <a:solidFill>
                  <a:srgbClr val="FF0000"/>
                </a:solidFill>
                <a:latin typeface="宋体" panose="02010600030101010101" pitchFamily="2" charset="-122"/>
              </a:rPr>
              <a:t>/</a:t>
            </a:r>
            <a:r>
              <a:rPr lang="zh-CN" altLang="en-US" sz="2000" dirty="0">
                <a:solidFill>
                  <a:srgbClr val="FF0000"/>
                </a:solidFill>
                <a:latin typeface="宋体" panose="02010600030101010101" pitchFamily="2" charset="-122"/>
              </a:rPr>
              <a:t>违反职业道德守则中有关专业服务营销的要求。</a:t>
            </a:r>
            <a:endParaRPr lang="zh-CN" altLang="en-US" sz="2000" dirty="0">
              <a:solidFill>
                <a:srgbClr val="FF0000"/>
              </a:solidFill>
              <a:latin typeface="Times New Roman" panose="02020603050405020304"/>
            </a:endParaRPr>
          </a:p>
          <a:p>
            <a:endParaRPr lang="zh-CN" altLang="en-US"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八</a:t>
            </a:r>
            <a:r>
              <a:rPr lang="zh-CN" altLang="zh-CN" dirty="0"/>
              <a:t>、礼品和款待</a:t>
            </a:r>
            <a:endParaRPr lang="zh-CN" altLang="en-US" dirty="0"/>
          </a:p>
        </p:txBody>
      </p:sp>
      <p:sp>
        <p:nvSpPr>
          <p:cNvPr id="5" name="内容占位符 4"/>
          <p:cNvSpPr>
            <a:spLocks noGrp="1"/>
          </p:cNvSpPr>
          <p:nvPr>
            <p:ph idx="1"/>
          </p:nvPr>
        </p:nvSpPr>
        <p:spPr/>
        <p:txBody>
          <a:bodyPr/>
          <a:lstStyle/>
          <a:p>
            <a:r>
              <a:rPr lang="zh-CN" altLang="zh-CN" dirty="0"/>
              <a:t>注册会计师在承接或执行鉴证业务时如果接受客户的礼品和款待则很可能对其职业道德基本原则的保持或对独立性的保持构成重大不利影响。礼品和款待的具体情况与防范措施</a:t>
            </a:r>
            <a:r>
              <a:rPr lang="zh-CN" altLang="en-US" dirty="0"/>
              <a:t>如下表</a:t>
            </a:r>
            <a:r>
              <a:rPr lang="zh-CN" altLang="zh-CN" dirty="0"/>
              <a:t>所示。</a:t>
            </a:r>
            <a:endParaRPr lang="zh-CN" altLang="zh-CN" dirty="0"/>
          </a:p>
          <a:p>
            <a:endParaRPr lang="en-US" altLang="zh-CN" dirty="0">
              <a:solidFill>
                <a:srgbClr val="FF0000"/>
              </a:solidFill>
            </a:endParaRPr>
          </a:p>
        </p:txBody>
      </p:sp>
      <p:graphicFrame>
        <p:nvGraphicFramePr>
          <p:cNvPr id="2" name="表格 1"/>
          <p:cNvGraphicFramePr>
            <a:graphicFrameLocks noGrp="1"/>
          </p:cNvGraphicFramePr>
          <p:nvPr/>
        </p:nvGraphicFramePr>
        <p:xfrm>
          <a:off x="586069" y="3248342"/>
          <a:ext cx="8176931" cy="2847658"/>
        </p:xfrm>
        <a:graphic>
          <a:graphicData uri="http://schemas.openxmlformats.org/drawingml/2006/table">
            <a:tbl>
              <a:tblPr firstRow="1" firstCol="1" lastRow="1" lastCol="1" bandRow="1" bandCol="1">
                <a:tableStyleId>{5940675A-B579-460E-94D1-54222C63F5DA}</a:tableStyleId>
              </a:tblPr>
              <a:tblGrid>
                <a:gridCol w="4891440"/>
                <a:gridCol w="3285491"/>
              </a:tblGrid>
              <a:tr h="540465">
                <a:tc>
                  <a:txBody>
                    <a:bodyPr/>
                    <a:lstStyle/>
                    <a:p>
                      <a:pPr algn="ctr">
                        <a:spcAft>
                          <a:spcPts val="0"/>
                        </a:spcAft>
                      </a:pPr>
                      <a:r>
                        <a:rPr lang="zh-CN" sz="2000" kern="100" dirty="0">
                          <a:solidFill>
                            <a:srgbClr val="FF0000"/>
                          </a:solidFill>
                          <a:effectLst/>
                        </a:rPr>
                        <a:t>产生不利影响的具体情况</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nchor="ctr"/>
                </a:tc>
                <a:tc>
                  <a:txBody>
                    <a:bodyPr/>
                    <a:lstStyle/>
                    <a:p>
                      <a:pPr algn="ctr">
                        <a:spcAft>
                          <a:spcPts val="0"/>
                        </a:spcAft>
                      </a:pPr>
                      <a:r>
                        <a:rPr lang="zh-CN" sz="2000" kern="100" dirty="0">
                          <a:solidFill>
                            <a:srgbClr val="FF0000"/>
                          </a:solidFill>
                          <a:effectLst/>
                        </a:rPr>
                        <a:t>防范措施</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nchor="ctr"/>
                </a:tc>
              </a:tr>
              <a:tr h="2307193">
                <a:tc>
                  <a:txBody>
                    <a:bodyPr/>
                    <a:lstStyle/>
                    <a:p>
                      <a:pPr algn="just">
                        <a:spcAft>
                          <a:spcPts val="0"/>
                        </a:spcAft>
                      </a:pPr>
                      <a:r>
                        <a:rPr lang="zh-CN" sz="2000" kern="100" dirty="0">
                          <a:effectLst/>
                        </a:rPr>
                        <a:t>注册会计师</a:t>
                      </a:r>
                      <a:r>
                        <a:rPr lang="zh-CN" sz="2000" kern="100" dirty="0">
                          <a:solidFill>
                            <a:srgbClr val="0000FF"/>
                          </a:solidFill>
                          <a:effectLst/>
                        </a:rPr>
                        <a:t>不得向客户索取、收受委托合同约定以外的酬金或其他财物</a:t>
                      </a:r>
                      <a:r>
                        <a:rPr lang="zh-CN" sz="2000" kern="100" dirty="0">
                          <a:effectLst/>
                        </a:rPr>
                        <a:t>，或者利用执行业务之便，谋取其他不正当的利益。</a:t>
                      </a:r>
                      <a:endParaRPr lang="zh-CN" sz="2000" kern="100" dirty="0">
                        <a:effectLst/>
                      </a:endParaRPr>
                    </a:p>
                    <a:p>
                      <a:pPr algn="just">
                        <a:spcAft>
                          <a:spcPts val="0"/>
                        </a:spcAft>
                      </a:pPr>
                      <a:r>
                        <a:rPr lang="zh-CN" sz="2000" kern="100" dirty="0">
                          <a:solidFill>
                            <a:srgbClr val="0000FF"/>
                          </a:solidFill>
                          <a:effectLst/>
                        </a:rPr>
                        <a:t>如果款待超出业务活动中的正常往来，注册会计师应当拒绝接受。</a:t>
                      </a:r>
                      <a:endParaRPr lang="zh-CN" sz="2000" kern="100" dirty="0">
                        <a:solidFill>
                          <a:srgbClr val="0000FF"/>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2000" kern="100" dirty="0">
                          <a:effectLst/>
                        </a:rPr>
                        <a:t>注册会计师应当评价接受款待产生不利影响的重要程度，并在必要时采取防范措施消除不利影响或将其降低至可接受的水平。</a:t>
                      </a:r>
                      <a:endParaRPr lang="zh-CN" sz="2000" kern="100" dirty="0">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八</a:t>
            </a:r>
            <a:r>
              <a:rPr lang="zh-CN" altLang="zh-CN" dirty="0"/>
              <a:t>、礼品和款待</a:t>
            </a:r>
            <a:endParaRPr lang="zh-CN" altLang="en-US" dirty="0"/>
          </a:p>
        </p:txBody>
      </p:sp>
      <p:sp>
        <p:nvSpPr>
          <p:cNvPr id="5" name="内容占位符 4"/>
          <p:cNvSpPr>
            <a:spLocks noGrp="1"/>
          </p:cNvSpPr>
          <p:nvPr>
            <p:ph idx="1"/>
          </p:nvPr>
        </p:nvSpPr>
        <p:spPr>
          <a:xfrm>
            <a:off x="457200" y="1371600"/>
            <a:ext cx="8229600" cy="4953000"/>
          </a:xfrm>
        </p:spPr>
        <p:txBody>
          <a:bodyPr/>
          <a:lstStyle/>
          <a:p>
            <a:r>
              <a:rPr lang="en-US" altLang="zh-CN" dirty="0"/>
              <a:t> </a:t>
            </a:r>
            <a:r>
              <a:rPr lang="zh-CN" altLang="zh-CN" b="1" dirty="0"/>
              <a:t>【例题·单选题】</a:t>
            </a:r>
            <a:r>
              <a:rPr lang="zh-CN" altLang="zh-CN" dirty="0"/>
              <a:t>甲注册会计师在执行外勤工作时，自己不慎将手机丢失，为了便于联系，被审计单位送给其一台</a:t>
            </a:r>
            <a:r>
              <a:rPr lang="en-US" altLang="zh-CN" dirty="0"/>
              <a:t>iPhone 5S</a:t>
            </a:r>
            <a:r>
              <a:rPr lang="zh-CN" altLang="zh-CN" dirty="0"/>
              <a:t>手机，针对该事项，以下说法正确的是（</a:t>
            </a:r>
            <a:r>
              <a:rPr lang="en-US" altLang="zh-CN" dirty="0"/>
              <a:t>  </a:t>
            </a:r>
            <a:r>
              <a:rPr lang="zh-CN" altLang="zh-CN" dirty="0"/>
              <a:t>）。</a:t>
            </a:r>
            <a:r>
              <a:rPr lang="en-US" altLang="zh-CN" dirty="0"/>
              <a:t>  </a:t>
            </a:r>
            <a:endParaRPr lang="zh-CN" altLang="zh-CN" dirty="0"/>
          </a:p>
          <a:p>
            <a:r>
              <a:rPr lang="en-US" altLang="zh-CN" dirty="0"/>
              <a:t>A</a:t>
            </a:r>
            <a:r>
              <a:rPr lang="zh-CN" altLang="zh-CN" dirty="0"/>
              <a:t>．客户赠送的目的是为保证与注册会计师的及时沟通，不违背职业道德基本原则，甲注册会计师可以接受</a:t>
            </a:r>
            <a:r>
              <a:rPr lang="en-US" altLang="zh-CN" dirty="0"/>
              <a:t>   </a:t>
            </a:r>
            <a:endParaRPr lang="zh-CN" altLang="zh-CN" dirty="0"/>
          </a:p>
          <a:p>
            <a:r>
              <a:rPr lang="en-US" altLang="zh-CN" dirty="0"/>
              <a:t>B</a:t>
            </a:r>
            <a:r>
              <a:rPr lang="zh-CN" altLang="zh-CN" dirty="0"/>
              <a:t>．该手机并非甲注册会计师索要，可以接受，不违背职业道德基本原则</a:t>
            </a:r>
            <a:r>
              <a:rPr lang="en-US" altLang="zh-CN" dirty="0"/>
              <a:t>  </a:t>
            </a:r>
            <a:endParaRPr lang="zh-CN" altLang="zh-CN" dirty="0"/>
          </a:p>
          <a:p>
            <a:r>
              <a:rPr lang="en-US" altLang="zh-CN" dirty="0"/>
              <a:t>C</a:t>
            </a:r>
            <a:r>
              <a:rPr lang="zh-CN" altLang="zh-CN" dirty="0"/>
              <a:t>．该手机属于正常业务往来的礼品款待，不违背职业道德基本原则，甲注册会计师可以接受</a:t>
            </a:r>
            <a:endParaRPr lang="zh-CN" altLang="zh-CN" dirty="0"/>
          </a:p>
          <a:p>
            <a:r>
              <a:rPr lang="en-US" altLang="zh-CN" dirty="0"/>
              <a:t>D</a:t>
            </a:r>
            <a:r>
              <a:rPr lang="zh-CN" altLang="zh-CN" dirty="0"/>
              <a:t>．该项礼品超出业务活动中的正常往来，甲注册会计师应当拒绝接受</a:t>
            </a:r>
            <a:endParaRPr lang="zh-CN" altLang="zh-CN" dirty="0"/>
          </a:p>
          <a:p>
            <a:r>
              <a:rPr lang="zh-CN" altLang="zh-CN" b="1" dirty="0">
                <a:solidFill>
                  <a:schemeClr val="tx2">
                    <a:lumMod val="60000"/>
                    <a:lumOff val="40000"/>
                  </a:schemeClr>
                </a:solidFill>
              </a:rPr>
              <a:t>【解析】</a:t>
            </a:r>
            <a:r>
              <a:rPr lang="zh-CN" altLang="zh-CN" dirty="0">
                <a:solidFill>
                  <a:schemeClr val="tx2">
                    <a:lumMod val="60000"/>
                    <a:lumOff val="40000"/>
                  </a:schemeClr>
                </a:solidFill>
              </a:rPr>
              <a:t>如果客户向注册会计师（或其近亲属）赠送礼品或给予款待，将对职业道德基本原则产生不利影响。如果款待超出业务活动中的正常往来，注册会计师应当拒绝接受。</a:t>
            </a:r>
            <a:endParaRPr lang="zh-CN" altLang="zh-CN" dirty="0">
              <a:solidFill>
                <a:schemeClr val="tx2">
                  <a:lumMod val="60000"/>
                  <a:lumOff val="40000"/>
                </a:schemeClr>
              </a:solidFill>
            </a:endParaRPr>
          </a:p>
          <a:p>
            <a:r>
              <a:rPr lang="zh-CN" altLang="zh-CN" b="1" dirty="0">
                <a:solidFill>
                  <a:schemeClr val="tx2">
                    <a:lumMod val="60000"/>
                    <a:lumOff val="40000"/>
                  </a:schemeClr>
                </a:solidFill>
              </a:rPr>
              <a:t>【答案】</a:t>
            </a:r>
            <a:r>
              <a:rPr lang="en-US" altLang="zh-CN" dirty="0">
                <a:solidFill>
                  <a:schemeClr val="tx2">
                    <a:lumMod val="60000"/>
                    <a:lumOff val="40000"/>
                  </a:schemeClr>
                </a:solidFill>
              </a:rPr>
              <a:t>D</a:t>
            </a:r>
            <a:endParaRPr lang="zh-CN" altLang="zh-CN" dirty="0">
              <a:solidFill>
                <a:schemeClr val="tx2">
                  <a:lumMod val="60000"/>
                  <a:lumOff val="40000"/>
                </a:schemeClr>
              </a:solidFill>
            </a:endParaRPr>
          </a:p>
          <a:p>
            <a:endParaRPr lang="en-US" altLang="zh-CN" dirty="0"/>
          </a:p>
        </p:txBody>
      </p:sp>
      <p:sp>
        <p:nvSpPr>
          <p:cNvPr id="2" name="矩形 1"/>
          <p:cNvSpPr/>
          <p:nvPr/>
        </p:nvSpPr>
        <p:spPr>
          <a:xfrm>
            <a:off x="914400" y="1443841"/>
            <a:ext cx="7162800" cy="369332"/>
          </a:xfrm>
          <a:prstGeom prst="rect">
            <a:avLst/>
          </a:prstGeom>
        </p:spPr>
        <p:txBody>
          <a:bodyPr wrap="square">
            <a:spAutoFit/>
          </a:bodyPr>
          <a:lstStyle/>
          <a:p>
            <a:r>
              <a:rPr lang="en-US" altLang="zh-CN" dirty="0"/>
              <a:t> </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6" end="6"/>
                                            </p:txEl>
                                          </p:spTgt>
                                        </p:tgtEl>
                                        <p:attrNameLst>
                                          <p:attrName>style.visibility</p:attrName>
                                        </p:attrNameLst>
                                      </p:cBhvr>
                                      <p:to>
                                        <p:strVal val="visible"/>
                                      </p:to>
                                    </p:set>
                                    <p:animEffect transition="in" filter="wipe(down)">
                                      <p:cBhvr>
                                        <p:cTn id="1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八</a:t>
            </a:r>
            <a:r>
              <a:rPr lang="zh-CN" altLang="zh-CN" dirty="0"/>
              <a:t>、礼品和款待</a:t>
            </a:r>
            <a:endParaRPr lang="zh-CN" altLang="en-US" dirty="0"/>
          </a:p>
        </p:txBody>
      </p:sp>
      <p:sp>
        <p:nvSpPr>
          <p:cNvPr id="5" name="内容占位符 4"/>
          <p:cNvSpPr>
            <a:spLocks noGrp="1"/>
          </p:cNvSpPr>
          <p:nvPr>
            <p:ph idx="1"/>
          </p:nvPr>
        </p:nvSpPr>
        <p:spPr>
          <a:xfrm>
            <a:off x="457200" y="1371600"/>
            <a:ext cx="8229600" cy="4953000"/>
          </a:xfrm>
        </p:spPr>
        <p:txBody>
          <a:bodyPr/>
          <a:lstStyle/>
          <a:p>
            <a:pPr indent="266700" algn="just" latinLnBrk="1">
              <a:spcAft>
                <a:spcPts val="0"/>
              </a:spcAft>
            </a:pPr>
            <a:r>
              <a:rPr lang="zh-CN" altLang="en-US" sz="2400" dirty="0">
                <a:solidFill>
                  <a:srgbClr val="333333"/>
                </a:solidFill>
                <a:latin typeface="宋体" panose="02010600030101010101" pitchFamily="2" charset="-122"/>
              </a:rPr>
              <a:t>简答：</a:t>
            </a:r>
            <a:endParaRPr lang="en-US" altLang="zh-CN" sz="2400" dirty="0">
              <a:solidFill>
                <a:srgbClr val="333333"/>
              </a:solidFill>
              <a:latin typeface="宋体" panose="02010600030101010101" pitchFamily="2" charset="-122"/>
            </a:endParaRPr>
          </a:p>
          <a:p>
            <a:pPr indent="266700" algn="just" latinLnBrk="1">
              <a:spcAft>
                <a:spcPts val="0"/>
              </a:spcAft>
            </a:pPr>
            <a:r>
              <a:rPr lang="en-US" altLang="zh-CN" sz="2400" dirty="0">
                <a:solidFill>
                  <a:srgbClr val="333333"/>
                </a:solidFill>
                <a:latin typeface="宋体" panose="02010600030101010101" pitchFamily="2" charset="-122"/>
              </a:rPr>
              <a:t>A</a:t>
            </a:r>
            <a:r>
              <a:rPr lang="zh-CN" altLang="en-US" sz="2400" dirty="0">
                <a:solidFill>
                  <a:srgbClr val="333333"/>
                </a:solidFill>
                <a:latin typeface="宋体" panose="02010600030101010101" pitchFamily="2" charset="-122"/>
              </a:rPr>
              <a:t>注册会计师担任甲公司审计项目合伙人。在审计过程中，遇到下列与职业道德相关的事项：</a:t>
            </a:r>
            <a:endParaRPr lang="zh-CN" altLang="en-US" sz="2400" dirty="0">
              <a:solidFill>
                <a:srgbClr val="333333"/>
              </a:solidFill>
              <a:latin typeface="Times New Roman" panose="02020603050405020304"/>
            </a:endParaRPr>
          </a:p>
          <a:p>
            <a:pPr indent="266700" algn="just" latinLnBrk="1">
              <a:spcAft>
                <a:spcPts val="0"/>
              </a:spcAft>
            </a:pPr>
            <a:r>
              <a:rPr lang="en-US" altLang="zh-CN" sz="2400" dirty="0">
                <a:solidFill>
                  <a:srgbClr val="333333"/>
                </a:solidFill>
                <a:latin typeface="宋体" panose="02010600030101010101" pitchFamily="2" charset="-122"/>
              </a:rPr>
              <a:t>(4)</a:t>
            </a:r>
            <a:r>
              <a:rPr lang="zh-CN" altLang="en-US" sz="2400" dirty="0">
                <a:solidFill>
                  <a:srgbClr val="333333"/>
                </a:solidFill>
                <a:latin typeface="宋体" panose="02010600030101010101" pitchFamily="2" charset="-122"/>
              </a:rPr>
              <a:t>甲公司是</a:t>
            </a:r>
            <a:r>
              <a:rPr lang="en-US" altLang="zh-CN" sz="2400" dirty="0">
                <a:solidFill>
                  <a:srgbClr val="333333"/>
                </a:solidFill>
                <a:latin typeface="宋体" panose="02010600030101010101" pitchFamily="2" charset="-122"/>
              </a:rPr>
              <a:t>F1</a:t>
            </a:r>
            <a:r>
              <a:rPr lang="zh-CN" altLang="en-US" sz="2400" dirty="0">
                <a:solidFill>
                  <a:srgbClr val="333333"/>
                </a:solidFill>
                <a:latin typeface="宋体" panose="02010600030101010101" pitchFamily="2" charset="-122"/>
              </a:rPr>
              <a:t>赛事中国站的赞助商，送给</a:t>
            </a:r>
            <a:r>
              <a:rPr lang="en-US" altLang="zh-CN" sz="2400" dirty="0">
                <a:solidFill>
                  <a:srgbClr val="333333"/>
                </a:solidFill>
                <a:latin typeface="宋体" panose="02010600030101010101" pitchFamily="2" charset="-122"/>
              </a:rPr>
              <a:t>A</a:t>
            </a:r>
            <a:r>
              <a:rPr lang="zh-CN" altLang="en-US" sz="2400" dirty="0">
                <a:solidFill>
                  <a:srgbClr val="333333"/>
                </a:solidFill>
                <a:latin typeface="宋体" panose="02010600030101010101" pitchFamily="2" charset="-122"/>
              </a:rPr>
              <a:t>注册会计师</a:t>
            </a:r>
            <a:r>
              <a:rPr lang="en-US" altLang="zh-CN" sz="2400" dirty="0">
                <a:solidFill>
                  <a:srgbClr val="333333"/>
                </a:solidFill>
                <a:latin typeface="宋体" panose="02010600030101010101" pitchFamily="2" charset="-122"/>
              </a:rPr>
              <a:t>5</a:t>
            </a:r>
            <a:r>
              <a:rPr lang="zh-CN" altLang="en-US" sz="2400" dirty="0">
                <a:solidFill>
                  <a:srgbClr val="333333"/>
                </a:solidFill>
                <a:latin typeface="宋体" panose="02010600030101010101" pitchFamily="2" charset="-122"/>
              </a:rPr>
              <a:t>张中国站的贵宾票。</a:t>
            </a:r>
            <a:r>
              <a:rPr lang="en-US" altLang="zh-CN" sz="2400" dirty="0">
                <a:solidFill>
                  <a:srgbClr val="333333"/>
                </a:solidFill>
                <a:latin typeface="宋体" panose="02010600030101010101" pitchFamily="2" charset="-122"/>
              </a:rPr>
              <a:t>A</a:t>
            </a:r>
            <a:r>
              <a:rPr lang="zh-CN" altLang="en-US" sz="2400" dirty="0">
                <a:solidFill>
                  <a:srgbClr val="333333"/>
                </a:solidFill>
                <a:latin typeface="宋体" panose="02010600030101010101" pitchFamily="2" charset="-122"/>
              </a:rPr>
              <a:t>注册会计师将票分给了审计项目组成员。</a:t>
            </a:r>
            <a:endParaRPr lang="zh-CN" altLang="en-US" sz="2400" dirty="0">
              <a:solidFill>
                <a:srgbClr val="333333"/>
              </a:solidFill>
              <a:latin typeface="Times New Roman" panose="02020603050405020304"/>
            </a:endParaRPr>
          </a:p>
          <a:p>
            <a:pPr indent="266700" algn="just" latinLnBrk="1">
              <a:spcAft>
                <a:spcPts val="0"/>
              </a:spcAft>
            </a:pPr>
            <a:r>
              <a:rPr lang="zh-CN" altLang="en-US" sz="2400" dirty="0">
                <a:solidFill>
                  <a:srgbClr val="333333"/>
                </a:solidFill>
                <a:latin typeface="宋体" panose="02010600030101010101" pitchFamily="2" charset="-122"/>
              </a:rPr>
              <a:t>要求：指出事务所及项目组成员是否违反职业道德守则，并简要说明理由。</a:t>
            </a:r>
            <a:endParaRPr lang="zh-CN" altLang="en-US" sz="2400" dirty="0">
              <a:solidFill>
                <a:srgbClr val="333333"/>
              </a:solidFill>
              <a:latin typeface="Times New Roman" panose="02020603050405020304"/>
            </a:endParaRPr>
          </a:p>
          <a:p>
            <a:pPr indent="266700" algn="just" latinLnBrk="1">
              <a:spcAft>
                <a:spcPts val="0"/>
              </a:spcAft>
            </a:pPr>
            <a:endParaRPr lang="en-US" altLang="zh-CN" sz="2400" dirty="0">
              <a:solidFill>
                <a:srgbClr val="FF0000"/>
              </a:solidFill>
              <a:latin typeface="宋体" panose="02010600030101010101" pitchFamily="2" charset="-122"/>
            </a:endParaRPr>
          </a:p>
          <a:p>
            <a:pPr indent="266700" algn="just" latinLnBrk="1">
              <a:spcAft>
                <a:spcPts val="0"/>
              </a:spcAft>
            </a:pP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答案</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违反。不得接受审计客户礼品否则</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因自身利益和密切关系</a:t>
            </a: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严重影响独立性。</a:t>
            </a:r>
            <a:endParaRPr lang="zh-CN" altLang="en-US" sz="2400" dirty="0">
              <a:solidFill>
                <a:srgbClr val="FF0000"/>
              </a:solidFill>
              <a:latin typeface="Times New Roman" panose="02020603050405020304"/>
            </a:endParaRPr>
          </a:p>
        </p:txBody>
      </p:sp>
      <p:sp>
        <p:nvSpPr>
          <p:cNvPr id="2" name="矩形 1"/>
          <p:cNvSpPr/>
          <p:nvPr/>
        </p:nvSpPr>
        <p:spPr>
          <a:xfrm>
            <a:off x="914400" y="1443841"/>
            <a:ext cx="7162800" cy="369332"/>
          </a:xfrm>
          <a:prstGeom prst="rect">
            <a:avLst/>
          </a:prstGeom>
        </p:spPr>
        <p:txBody>
          <a:bodyPr wrap="square">
            <a:spAutoFit/>
          </a:bodyPr>
          <a:lstStyle/>
          <a:p>
            <a:r>
              <a:rPr lang="en-US" altLang="zh-CN" dirty="0">
                <a:solidFill>
                  <a:srgbClr val="000000"/>
                </a:solidFill>
              </a:rPr>
              <a:t> </a:t>
            </a:r>
            <a:endParaRPr lang="zh-CN" altLang="zh-CN"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fade">
                                      <p:cBhvr>
                                        <p:cTn id="7" dur="1000"/>
                                        <p:tgtEl>
                                          <p:spTgt spid="5">
                                            <p:txEl>
                                              <p:pRg st="5" end="5"/>
                                            </p:txEl>
                                          </p:spTgt>
                                        </p:tgtEl>
                                      </p:cBhvr>
                                    </p:animEffect>
                                    <p:anim calcmode="lin" valueType="num">
                                      <p:cBhvr>
                                        <p:cTn id="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九</a:t>
            </a:r>
            <a:r>
              <a:rPr lang="zh-CN" altLang="zh-CN" dirty="0"/>
              <a:t>、保管客户资产</a:t>
            </a:r>
            <a:endParaRPr lang="zh-CN" altLang="en-US" dirty="0"/>
          </a:p>
        </p:txBody>
      </p:sp>
      <p:sp>
        <p:nvSpPr>
          <p:cNvPr id="5" name="内容占位符 4"/>
          <p:cNvSpPr>
            <a:spLocks noGrp="1"/>
          </p:cNvSpPr>
          <p:nvPr>
            <p:ph idx="1"/>
          </p:nvPr>
        </p:nvSpPr>
        <p:spPr>
          <a:xfrm>
            <a:off x="457200" y="1600200"/>
            <a:ext cx="8382000" cy="4038600"/>
          </a:xfrm>
        </p:spPr>
        <p:txBody>
          <a:bodyPr/>
          <a:lstStyle/>
          <a:p>
            <a:endParaRPr lang="en-US" altLang="zh-CN" dirty="0"/>
          </a:p>
          <a:p>
            <a:endParaRPr lang="en-US" altLang="zh-CN" sz="2000" dirty="0"/>
          </a:p>
          <a:p>
            <a:r>
              <a:rPr lang="zh-CN" altLang="zh-CN" sz="2000" dirty="0"/>
              <a:t>除非法律法规允许或要求，注册会计师不得提供保管客户资金或其他资产的服务。注册会计师保管客户资金或其他资产，应当履行相应的法定义务。保管客户资金或其他资产可能对职业道德基本原则产生不利影响，尤其可能对客观和公正原则以及良好职业行为原则产生不利影响。</a:t>
            </a:r>
            <a:endParaRPr lang="zh-CN" altLang="zh-CN" sz="2000" dirty="0"/>
          </a:p>
          <a:p>
            <a:endParaRPr lang="zh-CN" altLang="en-US" dirty="0">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十</a:t>
            </a:r>
            <a:r>
              <a:rPr lang="zh-CN" altLang="zh-CN" dirty="0"/>
              <a:t>、对客观和公正原则的要求</a:t>
            </a:r>
            <a:endParaRPr lang="zh-CN" altLang="en-US" dirty="0"/>
          </a:p>
        </p:txBody>
      </p:sp>
      <p:sp>
        <p:nvSpPr>
          <p:cNvPr id="5" name="内容占位符 4"/>
          <p:cNvSpPr>
            <a:spLocks noGrp="1"/>
          </p:cNvSpPr>
          <p:nvPr>
            <p:ph idx="1"/>
          </p:nvPr>
        </p:nvSpPr>
        <p:spPr>
          <a:xfrm>
            <a:off x="457200" y="1600200"/>
            <a:ext cx="8382000" cy="4038600"/>
          </a:xfrm>
        </p:spPr>
        <p:txBody>
          <a:bodyPr/>
          <a:lstStyle/>
          <a:p>
            <a:r>
              <a:rPr lang="zh-CN" altLang="zh-CN" sz="2000" dirty="0"/>
              <a:t>注册会计师在为其客户提供专业服务时应当保持公正处事、实事求是的态度。否则将导致职业判断出现偏差，或对职业判断产生不利影响的情形，在这个时候注册会计师不得提供相关专业服务。</a:t>
            </a:r>
            <a:endParaRPr lang="zh-CN" altLang="zh-CN" sz="2000" dirty="0"/>
          </a:p>
          <a:p>
            <a:r>
              <a:rPr lang="zh-CN" altLang="zh-CN" sz="2000" dirty="0"/>
              <a:t>比如，在提供专业服务时，注册会计师在客户中拥有经济利益，或者与客户董事、高级管理人员或员工存在家庭和私人关系或密切关系，将对客观和公正基本原则产生不利影响。</a:t>
            </a:r>
            <a:endParaRPr lang="zh-CN" altLang="en-US" sz="2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2600325" y="1240009"/>
            <a:ext cx="2819400" cy="551048"/>
          </a:xfrm>
          <a:prstGeom prst="rect">
            <a:avLst/>
          </a:prstGeom>
        </p:spPr>
        <p:txBody>
          <a:bodyPr wrap="square" anchor="b">
            <a:spAutoFit/>
          </a:bodyPr>
          <a:lstStyle/>
          <a:p>
            <a:pPr algn="ctr" fontAlgn="auto">
              <a:lnSpc>
                <a:spcPts val="3500"/>
              </a:lnSpc>
              <a:spcAft>
                <a:spcPts val="0"/>
              </a:spcAft>
              <a:defRPr/>
            </a:pPr>
            <a:r>
              <a:rPr lang="zh-CN" altLang="en-US" sz="3200" b="1" i="1" dirty="0">
                <a:solidFill>
                  <a:srgbClr val="333333">
                    <a:lumMod val="60000"/>
                    <a:lumOff val="40000"/>
                  </a:srgbClr>
                </a:solidFill>
                <a:latin typeface="微软雅黑" panose="020B0503020204020204" pitchFamily="34" charset="-122"/>
                <a:ea typeface="微软雅黑" panose="020B0503020204020204" pitchFamily="34" charset="-122"/>
              </a:rPr>
              <a:t>本章内容：</a:t>
            </a:r>
            <a:endParaRPr lang="en-US" altLang="zh-CN" sz="3200" b="1" i="1" dirty="0">
              <a:solidFill>
                <a:srgbClr val="333333">
                  <a:lumMod val="60000"/>
                  <a:lumOff val="40000"/>
                </a:srgb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36933" y="2209800"/>
            <a:ext cx="6715125" cy="1785104"/>
          </a:xfrm>
          <a:prstGeom prst="rect">
            <a:avLst/>
          </a:prstGeom>
          <a:noFill/>
          <a:ln w="9525">
            <a:noFill/>
            <a:miter lim="800000"/>
          </a:ln>
        </p:spPr>
        <p:txBody>
          <a:bodyPr wrap="square">
            <a:spAutoFit/>
          </a:bodyPr>
          <a:lstStyle/>
          <a:p>
            <a:pPr marL="342900" indent="-342900" fontAlgn="auto">
              <a:lnSpc>
                <a:spcPct val="150000"/>
              </a:lnSpc>
              <a:spcBef>
                <a:spcPct val="50000"/>
              </a:spcBef>
              <a:spcAft>
                <a:spcPts val="0"/>
              </a:spcAft>
              <a:buFontTx/>
              <a:buBlip>
                <a:blip r:embed="rId3"/>
              </a:buBlip>
            </a:pPr>
            <a:r>
              <a:rPr lang="x-none" altLang="zh-CN" sz="2000" b="1" dirty="0"/>
              <a:t>第一节  职业道德基本原则</a:t>
            </a:r>
            <a:r>
              <a:rPr lang="zh-CN" altLang="en-US" sz="2000" b="1" dirty="0"/>
              <a:t>与概念框架</a:t>
            </a:r>
            <a:endParaRPr lang="en-US" altLang="zh-CN" sz="2000" b="1" dirty="0"/>
          </a:p>
          <a:p>
            <a:pPr marL="342900" indent="-342900" fontAlgn="auto">
              <a:lnSpc>
                <a:spcPct val="150000"/>
              </a:lnSpc>
              <a:spcBef>
                <a:spcPct val="50000"/>
              </a:spcBef>
              <a:spcAft>
                <a:spcPts val="0"/>
              </a:spcAft>
              <a:buBlip>
                <a:blip r:embed="rId3"/>
              </a:buBlip>
            </a:pPr>
            <a:r>
              <a:rPr lang="x-none" altLang="zh-CN" sz="2000" b="1" dirty="0">
                <a:solidFill>
                  <a:srgbClr val="00B0F0"/>
                </a:solidFill>
              </a:rPr>
              <a:t>第二节  </a:t>
            </a:r>
            <a:r>
              <a:rPr lang="zh-CN" altLang="en-US" sz="2000" b="1" dirty="0">
                <a:solidFill>
                  <a:srgbClr val="00B0F0"/>
                </a:solidFill>
              </a:rPr>
              <a:t>注册会计师法律责任概述</a:t>
            </a:r>
            <a:endParaRPr lang="en-US" altLang="zh-CN" sz="2000" b="1" dirty="0">
              <a:solidFill>
                <a:srgbClr val="00B0F0"/>
              </a:solidFill>
            </a:endParaRPr>
          </a:p>
          <a:p>
            <a:pPr marL="342900" indent="-342900" fontAlgn="auto">
              <a:lnSpc>
                <a:spcPct val="150000"/>
              </a:lnSpc>
              <a:spcBef>
                <a:spcPct val="50000"/>
              </a:spcBef>
              <a:spcAft>
                <a:spcPts val="0"/>
              </a:spcAft>
              <a:buBlip>
                <a:blip r:embed="rId3"/>
              </a:buBlip>
            </a:pPr>
            <a:r>
              <a:rPr lang="zh-CN" altLang="en-US" sz="2000" b="1" dirty="0"/>
              <a:t>第三节 注册会计师法律责任的种类及内容</a:t>
            </a:r>
            <a:endParaRPr lang="en-US" altLang="zh-CN" sz="2000" b="1" dirty="0"/>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fontAlgn="auto">
              <a:spcBef>
                <a:spcPts val="0"/>
              </a:spcBef>
              <a:spcAft>
                <a:spcPts val="0"/>
              </a:spcAft>
              <a:buFontTx/>
              <a:buBlip>
                <a:blip r:embed="rId4"/>
              </a:buBlip>
            </a:pPr>
            <a:endParaRPr lang="zh-CN" altLang="en-US">
              <a:solidFill>
                <a:srgbClr val="BF990E">
                  <a:lumMod val="95000"/>
                  <a:lumOff val="5000"/>
                </a:srgb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zh-CN" dirty="0"/>
              <a:t>一、诚信</a:t>
            </a:r>
            <a:endParaRPr lang="zh-CN" altLang="en-US" dirty="0"/>
          </a:p>
        </p:txBody>
      </p:sp>
      <p:sp>
        <p:nvSpPr>
          <p:cNvPr id="7" name="内容占位符 4"/>
          <p:cNvSpPr>
            <a:spLocks noGrp="1"/>
          </p:cNvSpPr>
          <p:nvPr>
            <p:ph idx="1"/>
          </p:nvPr>
        </p:nvSpPr>
        <p:spPr>
          <a:xfrm>
            <a:off x="457200" y="1600200"/>
            <a:ext cx="8229600" cy="4495800"/>
          </a:xfrm>
        </p:spPr>
        <p:txBody>
          <a:bodyPr/>
          <a:lstStyle/>
          <a:p>
            <a:endParaRPr lang="en-US" altLang="zh-CN" sz="2000" dirty="0"/>
          </a:p>
          <a:p>
            <a:r>
              <a:rPr lang="zh-CN" altLang="zh-CN" sz="2400" dirty="0"/>
              <a:t>诚信是指诚实、守信。一个人言行要与内心思想一致，不虚假；能够履行与别人的约定而取得对方的信任。诚信原则要求会员应当在所有的职业关系和商业关系中保持正直和诚实，秉公处事、实事求是。</a:t>
            </a:r>
            <a:endParaRPr lang="en-US" altLang="zh-CN" sz="2400" dirty="0"/>
          </a:p>
          <a:p>
            <a:endParaRPr lang="en-US" altLang="zh-CN" sz="2400" dirty="0">
              <a:solidFill>
                <a:srgbClr val="FF0000"/>
              </a:solidFill>
            </a:endParaRPr>
          </a:p>
          <a:p>
            <a:r>
              <a:rPr lang="zh-CN" altLang="en-US" sz="2400" dirty="0">
                <a:solidFill>
                  <a:srgbClr val="FF0000"/>
                </a:solidFill>
              </a:rPr>
              <a:t>底线：</a:t>
            </a:r>
            <a:r>
              <a:rPr lang="zh-CN" altLang="zh-CN" sz="2400" dirty="0"/>
              <a:t>会员如果认为业务报告、申报资料或其他信息存在以下问题，则不得与这些有问题的信息发生牵连：</a:t>
            </a:r>
            <a:endParaRPr lang="zh-CN" altLang="zh-CN" sz="2400" dirty="0"/>
          </a:p>
          <a:p>
            <a:r>
              <a:rPr lang="en-US" altLang="zh-CN" sz="2400" dirty="0">
                <a:solidFill>
                  <a:srgbClr val="0070C0"/>
                </a:solidFill>
              </a:rPr>
              <a:t>1</a:t>
            </a:r>
            <a:r>
              <a:rPr lang="zh-CN" altLang="zh-CN" sz="2400" dirty="0">
                <a:solidFill>
                  <a:srgbClr val="0070C0"/>
                </a:solidFill>
              </a:rPr>
              <a:t>．含有严重虚假或误导性的陈述；</a:t>
            </a:r>
            <a:endParaRPr lang="zh-CN" altLang="zh-CN" sz="2400" dirty="0">
              <a:solidFill>
                <a:srgbClr val="0070C0"/>
              </a:solidFill>
            </a:endParaRPr>
          </a:p>
          <a:p>
            <a:r>
              <a:rPr lang="en-US" altLang="zh-CN" sz="2400" dirty="0">
                <a:solidFill>
                  <a:srgbClr val="0070C0"/>
                </a:solidFill>
              </a:rPr>
              <a:t>2</a:t>
            </a:r>
            <a:r>
              <a:rPr lang="zh-CN" altLang="zh-CN" sz="2400" dirty="0">
                <a:solidFill>
                  <a:srgbClr val="0070C0"/>
                </a:solidFill>
              </a:rPr>
              <a:t>．含有缺乏充分依据的陈述或信息；</a:t>
            </a:r>
            <a:endParaRPr lang="zh-CN" altLang="zh-CN" sz="2400" dirty="0">
              <a:solidFill>
                <a:srgbClr val="0070C0"/>
              </a:solidFill>
            </a:endParaRPr>
          </a:p>
          <a:p>
            <a:r>
              <a:rPr lang="en-US" altLang="zh-CN" sz="2400" dirty="0">
                <a:solidFill>
                  <a:srgbClr val="0070C0"/>
                </a:solidFill>
              </a:rPr>
              <a:t>3</a:t>
            </a:r>
            <a:r>
              <a:rPr lang="zh-CN" altLang="zh-CN" sz="2400" dirty="0">
                <a:solidFill>
                  <a:srgbClr val="0070C0"/>
                </a:solidFill>
              </a:rPr>
              <a:t>．存在遗漏或含糊其辞的信息。</a:t>
            </a:r>
            <a:endParaRPr lang="zh-CN" altLang="zh-CN" sz="2400" dirty="0">
              <a:solidFill>
                <a:srgbClr val="0070C0"/>
              </a:solidFill>
            </a:endParaRPr>
          </a:p>
          <a:p>
            <a:endParaRPr lang="zh-CN" altLang="zh-CN"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第二节 注册会计师法律责任概述</a:t>
            </a:r>
            <a:endParaRPr lang="zh-CN" altLang="en-US" dirty="0"/>
          </a:p>
        </p:txBody>
      </p:sp>
      <p:sp>
        <p:nvSpPr>
          <p:cNvPr id="5" name="内容占位符 4"/>
          <p:cNvSpPr>
            <a:spLocks noGrp="1"/>
          </p:cNvSpPr>
          <p:nvPr>
            <p:ph idx="1"/>
          </p:nvPr>
        </p:nvSpPr>
        <p:spPr>
          <a:xfrm>
            <a:off x="457200" y="1600200"/>
            <a:ext cx="8382000" cy="4038600"/>
          </a:xfrm>
        </p:spPr>
        <p:txBody>
          <a:bodyPr/>
          <a:lstStyle/>
          <a:p>
            <a:endParaRPr lang="zh-CN" altLang="en-US" sz="2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990600"/>
            <a:ext cx="8382000" cy="4038600"/>
          </a:xfrm>
        </p:spPr>
        <p:txBody>
          <a:bodyPr/>
          <a:lstStyle/>
          <a:p>
            <a:r>
              <a:rPr lang="zh-CN" altLang="en-US" sz="2000" dirty="0">
                <a:solidFill>
                  <a:schemeClr val="tx1"/>
                </a:solidFill>
              </a:rPr>
              <a:t>安达信在其于</a:t>
            </a:r>
            <a:r>
              <a:rPr lang="en-US" altLang="zh-CN" sz="2000" dirty="0">
                <a:solidFill>
                  <a:schemeClr val="tx1"/>
                </a:solidFill>
              </a:rPr>
              <a:t>2002</a:t>
            </a:r>
            <a:r>
              <a:rPr lang="zh-CN" altLang="en-US" sz="2000" dirty="0">
                <a:solidFill>
                  <a:schemeClr val="tx1"/>
                </a:solidFill>
              </a:rPr>
              <a:t>年倒闭前，是和普华永道、毕马威、安永、德勤比肩的全球五大会计师事务所之一。</a:t>
            </a:r>
            <a:endParaRPr lang="zh-CN" altLang="en-US" sz="2000" dirty="0">
              <a:solidFill>
                <a:schemeClr val="tx1"/>
              </a:solidFill>
            </a:endParaRPr>
          </a:p>
          <a:p>
            <a:r>
              <a:rPr lang="zh-CN" altLang="en-US" sz="2000" dirty="0">
                <a:solidFill>
                  <a:schemeClr val="tx1"/>
                </a:solidFill>
              </a:rPr>
              <a:t>安达信的倒闭缘起美国另一家巨资企业安然公司的破产案。</a:t>
            </a:r>
            <a:endParaRPr lang="zh-CN" altLang="en-US" sz="2000" dirty="0">
              <a:solidFill>
                <a:schemeClr val="tx1"/>
              </a:solidFill>
            </a:endParaRPr>
          </a:p>
          <a:p>
            <a:r>
              <a:rPr lang="zh-CN" altLang="en-US" sz="2000" dirty="0">
                <a:solidFill>
                  <a:schemeClr val="tx1"/>
                </a:solidFill>
              </a:rPr>
              <a:t>位于美国得克萨斯州的安然公司曾是世界上最大的电力、天然气以及电讯公司之一，资产规模曾达</a:t>
            </a:r>
            <a:r>
              <a:rPr lang="en-US" altLang="zh-CN" sz="2000" dirty="0">
                <a:solidFill>
                  <a:schemeClr val="tx1"/>
                </a:solidFill>
              </a:rPr>
              <a:t>1000</a:t>
            </a:r>
            <a:r>
              <a:rPr lang="zh-CN" altLang="en-US" sz="2000" dirty="0">
                <a:solidFill>
                  <a:schemeClr val="tx1"/>
                </a:solidFill>
              </a:rPr>
              <a:t>多亿美元，连续多年被</a:t>
            </a:r>
            <a:r>
              <a:rPr lang="en-US" altLang="zh-CN" sz="2000" dirty="0">
                <a:solidFill>
                  <a:schemeClr val="tx1"/>
                </a:solidFill>
              </a:rPr>
              <a:t>《</a:t>
            </a:r>
            <a:r>
              <a:rPr lang="zh-CN" altLang="en-US" sz="2000" dirty="0">
                <a:solidFill>
                  <a:schemeClr val="tx1"/>
                </a:solidFill>
              </a:rPr>
              <a:t>财富</a:t>
            </a:r>
            <a:r>
              <a:rPr lang="en-US" altLang="zh-CN" sz="2000" dirty="0">
                <a:solidFill>
                  <a:schemeClr val="tx1"/>
                </a:solidFill>
              </a:rPr>
              <a:t>》</a:t>
            </a:r>
            <a:r>
              <a:rPr lang="zh-CN" altLang="en-US" sz="2000" dirty="0">
                <a:solidFill>
                  <a:schemeClr val="tx1"/>
                </a:solidFill>
              </a:rPr>
              <a:t>杂志评选为“美国最具创新精神公司”。</a:t>
            </a:r>
            <a:endParaRPr lang="zh-CN" altLang="en-US" sz="2000" dirty="0">
              <a:solidFill>
                <a:schemeClr val="tx1"/>
              </a:solidFill>
            </a:endParaRPr>
          </a:p>
          <a:p>
            <a:r>
              <a:rPr lang="zh-CN" altLang="en-US" sz="2000" dirty="0">
                <a:solidFill>
                  <a:schemeClr val="tx1"/>
                </a:solidFill>
              </a:rPr>
              <a:t>然而就在</a:t>
            </a:r>
            <a:r>
              <a:rPr lang="en-US" altLang="zh-CN" sz="2000" dirty="0">
                <a:solidFill>
                  <a:schemeClr val="tx1"/>
                </a:solidFill>
              </a:rPr>
              <a:t>2001</a:t>
            </a:r>
            <a:r>
              <a:rPr lang="zh-CN" altLang="en-US" sz="2000" dirty="0">
                <a:solidFill>
                  <a:schemeClr val="tx1"/>
                </a:solidFill>
              </a:rPr>
              <a:t>年</a:t>
            </a:r>
            <a:r>
              <a:rPr lang="en-US" altLang="zh-CN" sz="2000" dirty="0">
                <a:solidFill>
                  <a:schemeClr val="tx1"/>
                </a:solidFill>
              </a:rPr>
              <a:t>10</a:t>
            </a:r>
            <a:r>
              <a:rPr lang="zh-CN" altLang="en-US" sz="2000" dirty="0">
                <a:solidFill>
                  <a:schemeClr val="tx1"/>
                </a:solidFill>
              </a:rPr>
              <a:t>月</a:t>
            </a:r>
            <a:r>
              <a:rPr lang="en-US" altLang="zh-CN" sz="2000" dirty="0">
                <a:solidFill>
                  <a:schemeClr val="tx1"/>
                </a:solidFill>
              </a:rPr>
              <a:t>16</a:t>
            </a:r>
            <a:r>
              <a:rPr lang="zh-CN" altLang="en-US" sz="2000" dirty="0">
                <a:solidFill>
                  <a:schemeClr val="tx1"/>
                </a:solidFill>
              </a:rPr>
              <a:t>日，安然的命途发生了急遽的转向。当天股市收盘之后，安然发布了第三季度财报。其中有一项是公司一次性冲销了高达逾</a:t>
            </a:r>
            <a:r>
              <a:rPr lang="en-US" altLang="zh-CN" sz="2000" dirty="0">
                <a:solidFill>
                  <a:schemeClr val="tx1"/>
                </a:solidFill>
              </a:rPr>
              <a:t>10</a:t>
            </a:r>
            <a:r>
              <a:rPr lang="zh-CN" altLang="en-US" sz="2000" dirty="0">
                <a:solidFill>
                  <a:schemeClr val="tx1"/>
                </a:solidFill>
              </a:rPr>
              <a:t>亿美元的税后投资坏账，这笔巨额坏账是在安然和两家关联公司的交易中形成的。诡异的是，这两家公司都由安然首席财务官法斯特管理。</a:t>
            </a:r>
            <a:endParaRPr lang="en-US" altLang="zh-CN" sz="2000" dirty="0">
              <a:solidFill>
                <a:schemeClr val="tx1"/>
              </a:solidFill>
            </a:endParaRPr>
          </a:p>
          <a:p>
            <a:r>
              <a:rPr lang="zh-CN" altLang="en-US" sz="2000" dirty="0">
                <a:solidFill>
                  <a:schemeClr val="tx1"/>
                </a:solidFill>
              </a:rPr>
              <a:t>证券分析师们当天就此质询安然，美国证券交易委员会则第二天就进入对安然的调查。安然的内部交易和财务造假黑幕就此揭开。此前的</a:t>
            </a:r>
            <a:r>
              <a:rPr lang="en-US" altLang="zh-CN" sz="2000" dirty="0">
                <a:solidFill>
                  <a:schemeClr val="tx1"/>
                </a:solidFill>
              </a:rPr>
              <a:t>3</a:t>
            </a:r>
            <a:r>
              <a:rPr lang="zh-CN" altLang="en-US" sz="2000" dirty="0">
                <a:solidFill>
                  <a:schemeClr val="tx1"/>
                </a:solidFill>
              </a:rPr>
              <a:t>年中，安然虚增盈利</a:t>
            </a:r>
            <a:r>
              <a:rPr lang="en-US" altLang="zh-CN" sz="2000" dirty="0">
                <a:solidFill>
                  <a:schemeClr val="tx1"/>
                </a:solidFill>
              </a:rPr>
              <a:t>5</a:t>
            </a:r>
            <a:r>
              <a:rPr lang="zh-CN" altLang="en-US" sz="2000" dirty="0">
                <a:solidFill>
                  <a:schemeClr val="tx1"/>
                </a:solidFill>
              </a:rPr>
              <a:t>亿多美元，少列债务</a:t>
            </a:r>
            <a:r>
              <a:rPr lang="en-US" altLang="zh-CN" sz="2000" dirty="0">
                <a:solidFill>
                  <a:schemeClr val="tx1"/>
                </a:solidFill>
              </a:rPr>
              <a:t>6</a:t>
            </a:r>
            <a:r>
              <a:rPr lang="zh-CN" altLang="en-US" sz="2000" dirty="0">
                <a:solidFill>
                  <a:schemeClr val="tx1"/>
                </a:solidFill>
              </a:rPr>
              <a:t>亿多美元，虚增股东权益则达数十亿美元。一个多月，安然股价从近</a:t>
            </a:r>
            <a:r>
              <a:rPr lang="en-US" altLang="zh-CN" sz="2000" dirty="0">
                <a:solidFill>
                  <a:schemeClr val="tx1"/>
                </a:solidFill>
              </a:rPr>
              <a:t>40</a:t>
            </a:r>
            <a:r>
              <a:rPr lang="zh-CN" altLang="en-US" sz="2000" dirty="0">
                <a:solidFill>
                  <a:schemeClr val="tx1"/>
                </a:solidFill>
              </a:rPr>
              <a:t>美元自由落体式地跌到</a:t>
            </a:r>
            <a:r>
              <a:rPr lang="en-US" altLang="zh-CN" sz="2000" dirty="0">
                <a:solidFill>
                  <a:schemeClr val="tx1"/>
                </a:solidFill>
              </a:rPr>
              <a:t>4</a:t>
            </a:r>
            <a:r>
              <a:rPr lang="zh-CN" altLang="en-US" sz="2000" dirty="0">
                <a:solidFill>
                  <a:schemeClr val="tx1"/>
                </a:solidFill>
              </a:rPr>
              <a:t>美元。</a:t>
            </a:r>
            <a:r>
              <a:rPr lang="en-US" altLang="zh-CN" sz="2000" dirty="0">
                <a:solidFill>
                  <a:schemeClr val="tx1"/>
                </a:solidFill>
              </a:rPr>
              <a:t>11</a:t>
            </a:r>
            <a:r>
              <a:rPr lang="zh-CN" altLang="en-US" sz="2000" dirty="0">
                <a:solidFill>
                  <a:schemeClr val="tx1"/>
                </a:solidFill>
              </a:rPr>
              <a:t>月底，安然申请破产保护。</a:t>
            </a:r>
            <a:endParaRPr lang="zh-CN" altLang="en-US" sz="2000" dirty="0">
              <a:solidFill>
                <a:schemeClr val="tx1"/>
              </a:solidFill>
            </a:endParaRPr>
          </a:p>
          <a:p>
            <a:endParaRPr lang="zh-CN" altLang="en-US" sz="2000" dirty="0">
              <a:solidFill>
                <a:schemeClr val="tx1"/>
              </a:solidFill>
            </a:endParaRPr>
          </a:p>
        </p:txBody>
      </p:sp>
      <p:sp>
        <p:nvSpPr>
          <p:cNvPr id="2" name="标题 1"/>
          <p:cNvSpPr>
            <a:spLocks noGrp="1"/>
          </p:cNvSpPr>
          <p:nvPr>
            <p:ph type="title"/>
          </p:nvPr>
        </p:nvSpPr>
        <p:spPr/>
        <p:txBody>
          <a:bodyPr/>
          <a:lstStyle/>
          <a:p>
            <a:pPr marL="457200" indent="-457200">
              <a:buBlip>
                <a:blip r:embed="rId1"/>
              </a:buBlip>
            </a:pPr>
            <a:r>
              <a:rPr lang="zh-CN" altLang="en-US" dirty="0"/>
              <a:t>安达信倒闭事件</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143000"/>
            <a:ext cx="8382000" cy="4038600"/>
          </a:xfrm>
        </p:spPr>
        <p:txBody>
          <a:bodyPr/>
          <a:lstStyle/>
          <a:p>
            <a:r>
              <a:rPr lang="zh-CN" altLang="en-US" sz="2000" dirty="0">
                <a:solidFill>
                  <a:schemeClr val="tx1"/>
                </a:solidFill>
              </a:rPr>
              <a:t>而在调查安然的同时，美国监管部门的司法利剑也指向了安达信。安达信自安然公司</a:t>
            </a:r>
            <a:r>
              <a:rPr lang="en-US" altLang="zh-CN" sz="2000" dirty="0">
                <a:solidFill>
                  <a:schemeClr val="tx1"/>
                </a:solidFill>
              </a:rPr>
              <a:t>1985</a:t>
            </a:r>
            <a:r>
              <a:rPr lang="zh-CN" altLang="en-US" sz="2000" dirty="0">
                <a:solidFill>
                  <a:schemeClr val="tx1"/>
                </a:solidFill>
              </a:rPr>
              <a:t>年成立伊始就为它做审计，安然一半的董事与安达信有着直接或间接的联系，甚至首席会计师和财务总监都来自安达信。从安然案爆发的半个月时间，安达信竟销毁了数千页安然公司的文件，直到</a:t>
            </a:r>
            <a:r>
              <a:rPr lang="en-US" altLang="zh-CN" sz="2000" dirty="0">
                <a:solidFill>
                  <a:schemeClr val="tx1"/>
                </a:solidFill>
              </a:rPr>
              <a:t>11</a:t>
            </a:r>
            <a:r>
              <a:rPr lang="zh-CN" altLang="en-US" sz="2000" dirty="0">
                <a:solidFill>
                  <a:schemeClr val="tx1"/>
                </a:solidFill>
              </a:rPr>
              <a:t>月</a:t>
            </a:r>
            <a:r>
              <a:rPr lang="en-US" altLang="zh-CN" sz="2000" dirty="0">
                <a:solidFill>
                  <a:schemeClr val="tx1"/>
                </a:solidFill>
              </a:rPr>
              <a:t>8</a:t>
            </a:r>
            <a:r>
              <a:rPr lang="zh-CN" altLang="en-US" sz="2000" dirty="0">
                <a:solidFill>
                  <a:schemeClr val="tx1"/>
                </a:solidFill>
              </a:rPr>
              <a:t>日收到美国证交委的传票后才停止销毁文件。</a:t>
            </a:r>
            <a:endParaRPr lang="zh-CN" altLang="en-US" sz="2000" dirty="0">
              <a:solidFill>
                <a:schemeClr val="tx1"/>
              </a:solidFill>
            </a:endParaRPr>
          </a:p>
          <a:p>
            <a:endParaRPr lang="zh-CN" altLang="en-US" sz="2000" dirty="0">
              <a:solidFill>
                <a:schemeClr val="tx1"/>
              </a:solidFill>
            </a:endParaRPr>
          </a:p>
          <a:p>
            <a:r>
              <a:rPr lang="en-US" altLang="zh-CN" sz="2000" dirty="0">
                <a:solidFill>
                  <a:schemeClr val="tx1"/>
                </a:solidFill>
              </a:rPr>
              <a:t>2002</a:t>
            </a:r>
            <a:r>
              <a:rPr lang="zh-CN" altLang="en-US" sz="2000" dirty="0">
                <a:solidFill>
                  <a:schemeClr val="tx1"/>
                </a:solidFill>
              </a:rPr>
              <a:t>年</a:t>
            </a:r>
            <a:r>
              <a:rPr lang="en-US" altLang="zh-CN" sz="2000" dirty="0">
                <a:solidFill>
                  <a:schemeClr val="tx1"/>
                </a:solidFill>
              </a:rPr>
              <a:t>3</a:t>
            </a:r>
            <a:r>
              <a:rPr lang="zh-CN" altLang="en-US" sz="2000" dirty="0">
                <a:solidFill>
                  <a:schemeClr val="tx1"/>
                </a:solidFill>
              </a:rPr>
              <a:t>月，美国司法部以妨碍司法公正对安达信提起刑事诉讼，理由是该公司在安然丑闻事发后毁掉了相关文件和电脑记录，从而开创了美国历史上第一起大型会计行受到刑事调查的案例。同年</a:t>
            </a:r>
            <a:r>
              <a:rPr lang="en-US" altLang="zh-CN" sz="2000" dirty="0">
                <a:solidFill>
                  <a:schemeClr val="tx1"/>
                </a:solidFill>
              </a:rPr>
              <a:t>6</a:t>
            </a:r>
            <a:r>
              <a:rPr lang="zh-CN" altLang="en-US" sz="2000" dirty="0">
                <a:solidFill>
                  <a:schemeClr val="tx1"/>
                </a:solidFill>
              </a:rPr>
              <a:t>月，安达信被美国法院认定犯有阻碍政府调查安然破产案的罪行。安达信就此宣告倒闭，正式遁迹于其从事了近</a:t>
            </a:r>
            <a:r>
              <a:rPr lang="en-US" altLang="zh-CN" sz="2000" dirty="0">
                <a:solidFill>
                  <a:schemeClr val="tx1"/>
                </a:solidFill>
              </a:rPr>
              <a:t>90</a:t>
            </a:r>
            <a:r>
              <a:rPr lang="zh-CN" altLang="en-US" sz="2000" dirty="0">
                <a:solidFill>
                  <a:schemeClr val="tx1"/>
                </a:solidFill>
              </a:rPr>
              <a:t>年的会计审计业。</a:t>
            </a:r>
            <a:endParaRPr lang="en-US" altLang="zh-CN" sz="2000" dirty="0">
              <a:solidFill>
                <a:schemeClr val="tx1"/>
              </a:solidFill>
            </a:endParaRPr>
          </a:p>
          <a:p>
            <a:endParaRPr lang="en-US" altLang="zh-CN" sz="2000" dirty="0">
              <a:solidFill>
                <a:schemeClr val="tx1"/>
              </a:solidFill>
            </a:endParaRPr>
          </a:p>
          <a:p>
            <a:r>
              <a:rPr lang="zh-CN" altLang="en-US" sz="2000" dirty="0">
                <a:solidFill>
                  <a:schemeClr val="tx1"/>
                </a:solidFill>
              </a:rPr>
              <a:t>针对安然（</a:t>
            </a:r>
            <a:r>
              <a:rPr lang="en-US" altLang="zh-CN" sz="2000" dirty="0">
                <a:solidFill>
                  <a:schemeClr val="tx1"/>
                </a:solidFill>
              </a:rPr>
              <a:t>Enron</a:t>
            </a:r>
            <a:r>
              <a:rPr lang="zh-CN" altLang="en-US" sz="2000" dirty="0">
                <a:solidFill>
                  <a:schemeClr val="tx1"/>
                </a:solidFill>
              </a:rPr>
              <a:t>）公司会计造假事件，以及其后又接连发生的施乐、世通等大公司会计造假案，</a:t>
            </a:r>
            <a:r>
              <a:rPr lang="en-US" altLang="zh-CN" sz="2000" dirty="0">
                <a:solidFill>
                  <a:schemeClr val="tx1"/>
                </a:solidFill>
              </a:rPr>
              <a:t>2002</a:t>
            </a:r>
            <a:r>
              <a:rPr lang="zh-CN" altLang="en-US" sz="2000" dirty="0">
                <a:solidFill>
                  <a:schemeClr val="tx1"/>
                </a:solidFill>
              </a:rPr>
              <a:t>年</a:t>
            </a:r>
            <a:r>
              <a:rPr lang="en-US" altLang="zh-CN" sz="2000" dirty="0">
                <a:solidFill>
                  <a:schemeClr val="tx1"/>
                </a:solidFill>
              </a:rPr>
              <a:t>7</a:t>
            </a:r>
            <a:r>
              <a:rPr lang="zh-CN" altLang="en-US" sz="2000" dirty="0">
                <a:solidFill>
                  <a:schemeClr val="tx1"/>
                </a:solidFill>
              </a:rPr>
              <a:t>月</a:t>
            </a:r>
            <a:r>
              <a:rPr lang="en-US" altLang="zh-CN" sz="2000" dirty="0">
                <a:solidFill>
                  <a:schemeClr val="tx1"/>
                </a:solidFill>
              </a:rPr>
              <a:t>25</a:t>
            </a:r>
            <a:r>
              <a:rPr lang="zh-CN" altLang="en-US" sz="2000" dirty="0">
                <a:solidFill>
                  <a:schemeClr val="tx1"/>
                </a:solidFill>
              </a:rPr>
              <a:t>日，美国国会通过了</a:t>
            </a:r>
            <a:r>
              <a:rPr lang="en-US" altLang="zh-CN" sz="2000" dirty="0">
                <a:solidFill>
                  <a:schemeClr val="tx1"/>
                </a:solidFill>
              </a:rPr>
              <a:t>《2002</a:t>
            </a:r>
            <a:r>
              <a:rPr lang="zh-CN" altLang="en-US" sz="2000" dirty="0">
                <a:solidFill>
                  <a:schemeClr val="tx1"/>
                </a:solidFill>
              </a:rPr>
              <a:t>年萨班斯</a:t>
            </a:r>
            <a:r>
              <a:rPr lang="en-US" altLang="zh-CN" sz="2000" dirty="0">
                <a:solidFill>
                  <a:schemeClr val="tx1"/>
                </a:solidFill>
              </a:rPr>
              <a:t>-</a:t>
            </a:r>
            <a:r>
              <a:rPr lang="zh-CN" altLang="en-US" sz="2000" dirty="0">
                <a:solidFill>
                  <a:schemeClr val="tx1"/>
                </a:solidFill>
              </a:rPr>
              <a:t>奥克斯利法案</a:t>
            </a:r>
            <a:r>
              <a:rPr lang="en-US" altLang="zh-CN" sz="2000" dirty="0">
                <a:solidFill>
                  <a:schemeClr val="tx1"/>
                </a:solidFill>
              </a:rPr>
              <a:t>》</a:t>
            </a:r>
            <a:r>
              <a:rPr lang="zh-CN" altLang="en-US" sz="2000" dirty="0">
                <a:solidFill>
                  <a:schemeClr val="tx1"/>
                </a:solidFill>
              </a:rPr>
              <a:t>（简称</a:t>
            </a:r>
            <a:r>
              <a:rPr lang="en-US" altLang="zh-CN" sz="2000" dirty="0">
                <a:solidFill>
                  <a:schemeClr val="tx1"/>
                </a:solidFill>
              </a:rPr>
              <a:t>SOX</a:t>
            </a:r>
            <a:r>
              <a:rPr lang="zh-CN" altLang="en-US" sz="2000" dirty="0">
                <a:solidFill>
                  <a:schemeClr val="tx1"/>
                </a:solidFill>
              </a:rPr>
              <a:t>法案）。</a:t>
            </a:r>
            <a:endParaRPr lang="zh-CN" altLang="en-US" sz="2000" dirty="0">
              <a:solidFill>
                <a:schemeClr val="tx1"/>
              </a:solidFill>
            </a:endParaRPr>
          </a:p>
        </p:txBody>
      </p:sp>
      <p:sp>
        <p:nvSpPr>
          <p:cNvPr id="2" name="标题 1"/>
          <p:cNvSpPr>
            <a:spLocks noGrp="1"/>
          </p:cNvSpPr>
          <p:nvPr>
            <p:ph type="title"/>
          </p:nvPr>
        </p:nvSpPr>
        <p:spPr/>
        <p:txBody>
          <a:bodyPr/>
          <a:lstStyle/>
          <a:p>
            <a:pPr marL="457200" indent="-457200">
              <a:buBlip>
                <a:blip r:embed="rId1"/>
              </a:buBlip>
            </a:pPr>
            <a:r>
              <a:rPr lang="zh-CN" altLang="en-US" dirty="0"/>
              <a:t>安达信倒闭事件</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solidFill>
                  <a:srgbClr val="0000FF"/>
                </a:solidFill>
              </a:rPr>
              <a:t>一、法律责任与法律环境的变化</a:t>
            </a:r>
            <a:br>
              <a:rPr lang="en-US" altLang="zh-CN" dirty="0">
                <a:solidFill>
                  <a:srgbClr val="0000FF"/>
                </a:solidFill>
              </a:rPr>
            </a:br>
            <a:endParaRPr lang="zh-CN" altLang="en-US" dirty="0"/>
          </a:p>
        </p:txBody>
      </p:sp>
      <p:sp>
        <p:nvSpPr>
          <p:cNvPr id="5" name="内容占位符 4"/>
          <p:cNvSpPr>
            <a:spLocks noGrp="1"/>
          </p:cNvSpPr>
          <p:nvPr>
            <p:ph idx="1"/>
          </p:nvPr>
        </p:nvSpPr>
        <p:spPr>
          <a:xfrm>
            <a:off x="457200" y="1600200"/>
            <a:ext cx="8382000" cy="4038600"/>
          </a:xfrm>
        </p:spPr>
        <p:txBody>
          <a:bodyPr/>
          <a:lstStyle/>
          <a:p>
            <a:r>
              <a:rPr lang="zh-CN" altLang="en-US" sz="2400" dirty="0"/>
              <a:t>国外二十世纪六十年代以后的“诉讼爆炸”</a:t>
            </a:r>
            <a:endParaRPr lang="zh-CN" altLang="en-US" sz="2400" dirty="0"/>
          </a:p>
          <a:p>
            <a:r>
              <a:rPr lang="en-US" altLang="zh-CN" sz="2400" dirty="0"/>
              <a:t>20</a:t>
            </a:r>
            <a:r>
              <a:rPr lang="zh-CN" altLang="en-US" sz="2400" dirty="0"/>
              <a:t>世纪</a:t>
            </a:r>
            <a:r>
              <a:rPr lang="en-US" altLang="zh-CN" sz="2400" dirty="0"/>
              <a:t>80</a:t>
            </a:r>
            <a:r>
              <a:rPr lang="zh-CN" altLang="en-US" sz="2400" dirty="0"/>
              <a:t>年代，美国最大的会计公司为有关审计诉讼付出了</a:t>
            </a:r>
            <a:r>
              <a:rPr lang="en-US" altLang="zh-CN" sz="2400" dirty="0"/>
              <a:t>2.5</a:t>
            </a:r>
            <a:r>
              <a:rPr lang="zh-CN" altLang="en-US" sz="2400" dirty="0"/>
              <a:t>亿美元。</a:t>
            </a:r>
            <a:r>
              <a:rPr lang="en-US" altLang="zh-CN" sz="2400" dirty="0"/>
              <a:t>90</a:t>
            </a:r>
            <a:r>
              <a:rPr lang="zh-CN" altLang="en-US" sz="2400" dirty="0"/>
              <a:t>年代诉讼金额在</a:t>
            </a:r>
            <a:r>
              <a:rPr lang="en-US" altLang="zh-CN" sz="2400" dirty="0"/>
              <a:t>90</a:t>
            </a:r>
            <a:r>
              <a:rPr lang="zh-CN" altLang="en-US" sz="2400" dirty="0"/>
              <a:t>亿美元左右，</a:t>
            </a:r>
            <a:r>
              <a:rPr lang="en-US" altLang="zh-CN" sz="2400" dirty="0"/>
              <a:t>1996</a:t>
            </a:r>
            <a:r>
              <a:rPr lang="zh-CN" altLang="en-US" sz="2400" dirty="0"/>
              <a:t>年六大在诉讼方面的费用便达到</a:t>
            </a:r>
            <a:r>
              <a:rPr lang="en-US" altLang="zh-CN" sz="2400" dirty="0"/>
              <a:t>10</a:t>
            </a:r>
            <a:r>
              <a:rPr lang="zh-CN" altLang="en-US" sz="2400" dirty="0"/>
              <a:t>亿美元。</a:t>
            </a:r>
            <a:endParaRPr lang="zh-CN" altLang="en-US" sz="2400" dirty="0"/>
          </a:p>
          <a:p>
            <a:r>
              <a:rPr lang="zh-CN" altLang="en-US" sz="2400" dirty="0"/>
              <a:t>美国在过去</a:t>
            </a:r>
            <a:r>
              <a:rPr lang="en-US" altLang="zh-CN" sz="2400" dirty="0"/>
              <a:t>15</a:t>
            </a:r>
            <a:r>
              <a:rPr lang="zh-CN" altLang="en-US" sz="2400" dirty="0"/>
              <a:t>年发生的控告审计人员的诉讼案件，超过了整个职业界</a:t>
            </a:r>
            <a:r>
              <a:rPr lang="en-US" altLang="zh-CN" sz="2400" dirty="0"/>
              <a:t>105</a:t>
            </a:r>
            <a:r>
              <a:rPr lang="zh-CN" altLang="en-US" sz="2400" dirty="0"/>
              <a:t>年的历史中所发生的总数。</a:t>
            </a:r>
            <a:endParaRPr lang="zh-CN" alt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295400"/>
            <a:ext cx="8382000" cy="4038600"/>
          </a:xfrm>
        </p:spPr>
        <p:txBody>
          <a:bodyPr/>
          <a:lstStyle/>
          <a:p>
            <a:r>
              <a:rPr lang="en-US" altLang="zh-CN" sz="2400" dirty="0">
                <a:solidFill>
                  <a:schemeClr val="tx1"/>
                </a:solidFill>
              </a:rPr>
              <a:t>1999</a:t>
            </a:r>
            <a:r>
              <a:rPr lang="zh-CN" altLang="en-US" sz="2400" dirty="0">
                <a:solidFill>
                  <a:schemeClr val="tx1"/>
                </a:solidFill>
              </a:rPr>
              <a:t>年，安永会计师事务所同意向山登公司的股东支付</a:t>
            </a:r>
            <a:r>
              <a:rPr lang="en-US" altLang="zh-CN" sz="2400" dirty="0">
                <a:solidFill>
                  <a:schemeClr val="tx1"/>
                </a:solidFill>
              </a:rPr>
              <a:t>3.35</a:t>
            </a:r>
            <a:r>
              <a:rPr lang="zh-CN" altLang="en-US" sz="2400" dirty="0">
                <a:solidFill>
                  <a:schemeClr val="tx1"/>
                </a:solidFill>
              </a:rPr>
              <a:t>亿美元的赔款。</a:t>
            </a:r>
            <a:endParaRPr lang="zh-CN" altLang="en-US" sz="2400" dirty="0">
              <a:solidFill>
                <a:schemeClr val="tx1"/>
              </a:solidFill>
            </a:endParaRPr>
          </a:p>
          <a:p>
            <a:r>
              <a:rPr lang="en-US" altLang="zh-CN" sz="2400" dirty="0">
                <a:solidFill>
                  <a:schemeClr val="tx1"/>
                </a:solidFill>
              </a:rPr>
              <a:t>2001</a:t>
            </a:r>
            <a:r>
              <a:rPr lang="zh-CN" altLang="en-US" sz="2400" dirty="0">
                <a:solidFill>
                  <a:schemeClr val="tx1"/>
                </a:solidFill>
              </a:rPr>
              <a:t>年</a:t>
            </a:r>
            <a:r>
              <a:rPr lang="en-US" altLang="zh-CN" sz="2400" dirty="0">
                <a:solidFill>
                  <a:schemeClr val="tx1"/>
                </a:solidFill>
              </a:rPr>
              <a:t>6</a:t>
            </a:r>
            <a:r>
              <a:rPr lang="zh-CN" altLang="en-US" sz="2400" dirty="0">
                <a:solidFill>
                  <a:schemeClr val="tx1"/>
                </a:solidFill>
              </a:rPr>
              <a:t>月，因“废物处理公司”一案，安达信受到华盛顿联邦法院</a:t>
            </a:r>
            <a:r>
              <a:rPr lang="en-US" altLang="zh-CN" sz="2400" dirty="0">
                <a:solidFill>
                  <a:schemeClr val="tx1"/>
                </a:solidFill>
              </a:rPr>
              <a:t>700</a:t>
            </a:r>
            <a:r>
              <a:rPr lang="zh-CN" altLang="en-US" sz="2400" dirty="0">
                <a:solidFill>
                  <a:schemeClr val="tx1"/>
                </a:solidFill>
              </a:rPr>
              <a:t>百万美元的罚款，四位合伙人因职业行为不当被判</a:t>
            </a:r>
            <a:r>
              <a:rPr lang="en-US" altLang="zh-CN" sz="2400" dirty="0">
                <a:solidFill>
                  <a:schemeClr val="tx1"/>
                </a:solidFill>
              </a:rPr>
              <a:t>3-5</a:t>
            </a:r>
            <a:r>
              <a:rPr lang="zh-CN" altLang="en-US" sz="2400" dirty="0">
                <a:solidFill>
                  <a:schemeClr val="tx1"/>
                </a:solidFill>
              </a:rPr>
              <a:t>万美元的罚款，并受到</a:t>
            </a:r>
            <a:r>
              <a:rPr lang="en-US" altLang="zh-CN" sz="2400" dirty="0">
                <a:solidFill>
                  <a:schemeClr val="tx1"/>
                </a:solidFill>
              </a:rPr>
              <a:t>1-5</a:t>
            </a:r>
            <a:r>
              <a:rPr lang="zh-CN" altLang="en-US" sz="2400" dirty="0">
                <a:solidFill>
                  <a:schemeClr val="tx1"/>
                </a:solidFill>
              </a:rPr>
              <a:t>年的禁业审计处罚。</a:t>
            </a:r>
            <a:endParaRPr lang="zh-CN" altLang="en-US" sz="2400" dirty="0">
              <a:solidFill>
                <a:schemeClr val="tx1"/>
              </a:solidFill>
            </a:endParaRPr>
          </a:p>
          <a:p>
            <a:r>
              <a:rPr lang="en-US" altLang="zh-CN" sz="2400" dirty="0">
                <a:solidFill>
                  <a:schemeClr val="tx1"/>
                </a:solidFill>
              </a:rPr>
              <a:t>2001</a:t>
            </a:r>
            <a:r>
              <a:rPr lang="zh-CN" altLang="en-US" sz="2400" dirty="0">
                <a:solidFill>
                  <a:schemeClr val="tx1"/>
                </a:solidFill>
              </a:rPr>
              <a:t>年，安达信又因阳光公司一案被迫向股东支付</a:t>
            </a:r>
            <a:r>
              <a:rPr lang="en-US" altLang="zh-CN" sz="2400" dirty="0">
                <a:solidFill>
                  <a:schemeClr val="tx1"/>
                </a:solidFill>
              </a:rPr>
              <a:t>1.1</a:t>
            </a:r>
            <a:r>
              <a:rPr lang="zh-CN" altLang="en-US" sz="2400" dirty="0">
                <a:solidFill>
                  <a:schemeClr val="tx1"/>
                </a:solidFill>
              </a:rPr>
              <a:t>亿美元。</a:t>
            </a:r>
            <a:endParaRPr lang="zh-CN" altLang="en-US" sz="2400" dirty="0">
              <a:solidFill>
                <a:schemeClr val="tx1"/>
              </a:solidFill>
            </a:endParaRPr>
          </a:p>
          <a:p>
            <a:r>
              <a:rPr lang="en-US" altLang="zh-CN" sz="2400" dirty="0">
                <a:solidFill>
                  <a:schemeClr val="tx1"/>
                </a:solidFill>
              </a:rPr>
              <a:t>2001</a:t>
            </a:r>
            <a:r>
              <a:rPr lang="zh-CN" altLang="en-US" sz="2400" dirty="0">
                <a:solidFill>
                  <a:schemeClr val="tx1"/>
                </a:solidFill>
              </a:rPr>
              <a:t>年，德勤为日本</a:t>
            </a:r>
            <a:r>
              <a:rPr lang="en-US" altLang="zh-CN" sz="2400" dirty="0">
                <a:solidFill>
                  <a:schemeClr val="tx1"/>
                </a:solidFill>
              </a:rPr>
              <a:t>Fortress</a:t>
            </a:r>
            <a:r>
              <a:rPr lang="zh-CN" altLang="en-US" sz="2400" dirty="0">
                <a:solidFill>
                  <a:schemeClr val="tx1"/>
                </a:solidFill>
              </a:rPr>
              <a:t>公司掩盖负债情况，最终该项诉讼让德勤付出了</a:t>
            </a:r>
            <a:r>
              <a:rPr lang="en-US" altLang="zh-CN" sz="2400" dirty="0">
                <a:solidFill>
                  <a:schemeClr val="tx1"/>
                </a:solidFill>
              </a:rPr>
              <a:t>2</a:t>
            </a:r>
            <a:r>
              <a:rPr lang="zh-CN" altLang="en-US" sz="2400" dirty="0">
                <a:solidFill>
                  <a:schemeClr val="tx1"/>
                </a:solidFill>
              </a:rPr>
              <a:t>亿多美元 的赔偿。</a:t>
            </a:r>
            <a:endParaRPr lang="zh-CN" altLang="en-US" sz="2400" dirty="0">
              <a:solidFill>
                <a:schemeClr val="tx1"/>
              </a:solidFill>
            </a:endParaRPr>
          </a:p>
          <a:p>
            <a:r>
              <a:rPr lang="en-US" altLang="zh-CN" sz="2400" dirty="0">
                <a:solidFill>
                  <a:schemeClr val="tx1"/>
                </a:solidFill>
              </a:rPr>
              <a:t>2005</a:t>
            </a:r>
            <a:r>
              <a:rPr lang="zh-CN" altLang="en-US" sz="2400" dirty="0">
                <a:solidFill>
                  <a:schemeClr val="tx1"/>
                </a:solidFill>
              </a:rPr>
              <a:t>年，毕马威因避税产品而被</a:t>
            </a:r>
            <a:r>
              <a:rPr lang="en-US" altLang="zh-CN" sz="2400" dirty="0">
                <a:solidFill>
                  <a:schemeClr val="tx1"/>
                </a:solidFill>
              </a:rPr>
              <a:t>SEC</a:t>
            </a:r>
            <a:r>
              <a:rPr lang="zh-CN" altLang="en-US" sz="2400" dirty="0">
                <a:solidFill>
                  <a:schemeClr val="tx1"/>
                </a:solidFill>
              </a:rPr>
              <a:t>处罚约</a:t>
            </a:r>
            <a:r>
              <a:rPr lang="en-US" altLang="zh-CN" sz="2400" dirty="0">
                <a:solidFill>
                  <a:schemeClr val="tx1"/>
                </a:solidFill>
              </a:rPr>
              <a:t>2</a:t>
            </a:r>
            <a:r>
              <a:rPr lang="zh-CN" altLang="en-US" sz="2400" dirty="0">
                <a:solidFill>
                  <a:schemeClr val="tx1"/>
                </a:solidFill>
              </a:rPr>
              <a:t>亿美元。</a:t>
            </a:r>
            <a:endParaRPr lang="zh-CN" altLang="en-US" sz="2400" dirty="0">
              <a:solidFill>
                <a:schemeClr val="tx1"/>
              </a:solidFill>
            </a:endParaRPr>
          </a:p>
          <a:p>
            <a:r>
              <a:rPr lang="en-US" altLang="zh-CN" sz="2400" dirty="0">
                <a:solidFill>
                  <a:schemeClr val="tx1"/>
                </a:solidFill>
              </a:rPr>
              <a:t>2006</a:t>
            </a:r>
            <a:r>
              <a:rPr lang="zh-CN" altLang="en-US" sz="2400" dirty="0">
                <a:solidFill>
                  <a:schemeClr val="tx1"/>
                </a:solidFill>
              </a:rPr>
              <a:t>年底，美国最大的房地产抵押贷款公司房利美（</a:t>
            </a:r>
            <a:r>
              <a:rPr lang="en-US" altLang="zh-CN" sz="2400" dirty="0">
                <a:solidFill>
                  <a:schemeClr val="tx1"/>
                </a:solidFill>
              </a:rPr>
              <a:t>Fannie Mae</a:t>
            </a:r>
            <a:r>
              <a:rPr lang="zh-CN" altLang="en-US" sz="2400" dirty="0">
                <a:solidFill>
                  <a:schemeClr val="tx1"/>
                </a:solidFill>
              </a:rPr>
              <a:t>）对其前任审计师毕马威会计师事务所（</a:t>
            </a:r>
            <a:r>
              <a:rPr lang="en-US" altLang="zh-CN" sz="2400" dirty="0">
                <a:solidFill>
                  <a:schemeClr val="tx1"/>
                </a:solidFill>
              </a:rPr>
              <a:t>KPMG</a:t>
            </a:r>
            <a:r>
              <a:rPr lang="zh-CN" altLang="en-US" sz="2400" dirty="0">
                <a:solidFill>
                  <a:schemeClr val="tx1"/>
                </a:solidFill>
              </a:rPr>
              <a:t>）提起诉讼，要求其赔偿</a:t>
            </a:r>
            <a:r>
              <a:rPr lang="en-US" altLang="zh-CN" sz="2400" dirty="0">
                <a:solidFill>
                  <a:schemeClr val="tx1"/>
                </a:solidFill>
              </a:rPr>
              <a:t>20</a:t>
            </a:r>
            <a:r>
              <a:rPr lang="zh-CN" altLang="en-US" sz="2400" dirty="0">
                <a:solidFill>
                  <a:schemeClr val="tx1"/>
                </a:solidFill>
              </a:rPr>
              <a:t>亿美元。 </a:t>
            </a:r>
            <a:endParaRPr lang="zh-CN" altLang="en-US" sz="2400" dirty="0">
              <a:solidFill>
                <a:schemeClr val="tx1"/>
              </a:solidFill>
            </a:endParaRPr>
          </a:p>
          <a:p>
            <a:endParaRPr lang="zh-CN" altLang="en-US" sz="2000" dirty="0">
              <a:solidFill>
                <a:schemeClr val="tx1"/>
              </a:solidFill>
            </a:endParaRPr>
          </a:p>
        </p:txBody>
      </p:sp>
      <p:sp>
        <p:nvSpPr>
          <p:cNvPr id="2" name="标题 1"/>
          <p:cNvSpPr>
            <a:spLocks noGrp="1"/>
          </p:cNvSpPr>
          <p:nvPr>
            <p:ph type="title"/>
          </p:nvPr>
        </p:nvSpPr>
        <p:spPr/>
        <p:txBody>
          <a:bodyPr/>
          <a:lstStyle/>
          <a:p>
            <a:r>
              <a:rPr lang="zh-CN" altLang="en-US" dirty="0">
                <a:solidFill>
                  <a:srgbClr val="0000FF"/>
                </a:solidFill>
              </a:rPr>
              <a:t>一、法律责任与法律环境的变化</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600200"/>
            <a:ext cx="8382000" cy="4038600"/>
          </a:xfrm>
        </p:spPr>
        <p:txBody>
          <a:bodyPr/>
          <a:lstStyle/>
          <a:p>
            <a:r>
              <a:rPr lang="zh-CN" altLang="en-US" sz="2400" dirty="0">
                <a:solidFill>
                  <a:srgbClr val="0000FF"/>
                </a:solidFill>
              </a:rPr>
              <a:t>（一）对注册会计师法律诉讼的大量增加</a:t>
            </a:r>
            <a:endParaRPr lang="en-US" altLang="zh-CN" sz="2400" dirty="0">
              <a:solidFill>
                <a:srgbClr val="0000FF"/>
              </a:solidFill>
            </a:endParaRPr>
          </a:p>
          <a:p>
            <a:r>
              <a:rPr lang="zh-CN" altLang="en-US" sz="2400" dirty="0">
                <a:solidFill>
                  <a:srgbClr val="0000FF"/>
                </a:solidFill>
              </a:rPr>
              <a:t>（二）扩大注册会计师对第三者利益集团或人士的责任</a:t>
            </a:r>
            <a:endParaRPr lang="en-US" altLang="zh-CN" sz="2400" dirty="0">
              <a:solidFill>
                <a:srgbClr val="0000FF"/>
              </a:solidFill>
            </a:endParaRPr>
          </a:p>
          <a:p>
            <a:r>
              <a:rPr lang="zh-CN" altLang="en-US" sz="2400" dirty="0">
                <a:solidFill>
                  <a:srgbClr val="0000FF"/>
                </a:solidFill>
              </a:rPr>
              <a:t>（三）扩充注册会计师法律责任的内涵</a:t>
            </a:r>
            <a:endParaRPr lang="en-US" altLang="zh-CN" sz="2400" dirty="0">
              <a:solidFill>
                <a:srgbClr val="0000FF"/>
              </a:solidFill>
            </a:endParaRPr>
          </a:p>
          <a:p>
            <a:endParaRPr lang="en-US" altLang="zh-CN" sz="2400" dirty="0"/>
          </a:p>
          <a:p>
            <a:r>
              <a:rPr lang="zh-CN" altLang="en-US" sz="2400" dirty="0">
                <a:solidFill>
                  <a:srgbClr val="FF0000"/>
                </a:solidFill>
              </a:rPr>
              <a:t>“深口袋”理论</a:t>
            </a:r>
            <a:r>
              <a:rPr lang="zh-CN" altLang="en-US" sz="2400" dirty="0"/>
              <a:t>：任何看上去拥有经济财富的都可能受到起诉，不论其应当受到惩罚的程度</a:t>
            </a:r>
            <a:r>
              <a:rPr lang="zh-CN" altLang="en-US" sz="2400" dirty="0">
                <a:solidFill>
                  <a:schemeClr val="tx1"/>
                </a:solidFill>
              </a:rPr>
              <a:t>如何。 </a:t>
            </a:r>
            <a:r>
              <a:rPr lang="zh-CN" altLang="en-US" sz="2400" dirty="0">
                <a:solidFill>
                  <a:srgbClr val="FF0000"/>
                </a:solidFill>
              </a:rPr>
              <a:t>即将风险转嫁到审计人员身上。</a:t>
            </a:r>
            <a:endParaRPr lang="zh-CN" altLang="en-US" sz="2400" dirty="0">
              <a:solidFill>
                <a:srgbClr val="FF0000"/>
              </a:solidFill>
            </a:endParaRPr>
          </a:p>
        </p:txBody>
      </p:sp>
      <p:sp>
        <p:nvSpPr>
          <p:cNvPr id="2" name="标题 1"/>
          <p:cNvSpPr>
            <a:spLocks noGrp="1"/>
          </p:cNvSpPr>
          <p:nvPr>
            <p:ph type="title"/>
          </p:nvPr>
        </p:nvSpPr>
        <p:spPr/>
        <p:txBody>
          <a:bodyPr/>
          <a:lstStyle/>
          <a:p>
            <a:r>
              <a:rPr lang="zh-CN" altLang="en-US" dirty="0">
                <a:solidFill>
                  <a:srgbClr val="0000FF"/>
                </a:solidFill>
              </a:rPr>
              <a:t>一、法律责任与法律环境的变化</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二、注册会计师法律责任的成因</a:t>
            </a:r>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 y="1219200"/>
            <a:ext cx="7894432" cy="459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600200"/>
            <a:ext cx="8382000" cy="4038600"/>
          </a:xfrm>
        </p:spPr>
        <p:txBody>
          <a:bodyPr/>
          <a:lstStyle/>
          <a:p>
            <a:pPr>
              <a:lnSpc>
                <a:spcPct val="150000"/>
              </a:lnSpc>
            </a:pPr>
            <a:r>
              <a:rPr lang="zh-CN" altLang="en-US" sz="2800" dirty="0">
                <a:solidFill>
                  <a:srgbClr val="C00000"/>
                </a:solidFill>
              </a:rPr>
              <a:t>推定欺诈</a:t>
            </a:r>
            <a:r>
              <a:rPr lang="zh-CN" altLang="en-US" sz="2800" dirty="0">
                <a:solidFill>
                  <a:schemeClr val="tx1"/>
                </a:solidFill>
              </a:rPr>
              <a:t>，又称“涉嫌欺诈”，是指虽无故意欺诈或坑害他人的动机，但却存在极端或异常的过失。</a:t>
            </a:r>
            <a:endParaRPr lang="zh-CN" altLang="en-US" sz="2800" dirty="0">
              <a:solidFill>
                <a:schemeClr val="tx1"/>
              </a:solidFill>
            </a:endParaRPr>
          </a:p>
          <a:p>
            <a:pPr>
              <a:lnSpc>
                <a:spcPct val="150000"/>
              </a:lnSpc>
            </a:pPr>
            <a:endParaRPr lang="zh-CN" altLang="en-US" sz="2000" dirty="0"/>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228600"/>
            <a:ext cx="7924800" cy="838200"/>
          </a:xfrm>
        </p:spPr>
        <p:txBody>
          <a:bodyPr/>
          <a:lstStyle/>
          <a:p>
            <a:r>
              <a:rPr lang="zh-CN" altLang="en-US" dirty="0"/>
              <a:t>三、影响注册会计师法律责任的几个概念</a:t>
            </a:r>
            <a:endParaRPr lang="zh-CN" altLang="en-US" dirty="0"/>
          </a:p>
        </p:txBody>
      </p:sp>
      <p:sp>
        <p:nvSpPr>
          <p:cNvPr id="5" name="内容占位符 4"/>
          <p:cNvSpPr>
            <a:spLocks noGrp="1"/>
          </p:cNvSpPr>
          <p:nvPr>
            <p:ph idx="1"/>
          </p:nvPr>
        </p:nvSpPr>
        <p:spPr>
          <a:xfrm>
            <a:off x="457200" y="1524000"/>
            <a:ext cx="8382000" cy="4038600"/>
          </a:xfrm>
        </p:spPr>
        <p:txBody>
          <a:bodyPr/>
          <a:lstStyle/>
          <a:p>
            <a:r>
              <a:rPr lang="zh-CN" altLang="en-US" sz="2400" dirty="0">
                <a:solidFill>
                  <a:srgbClr val="0000FF"/>
                </a:solidFill>
                <a:latin typeface="+mj-ea"/>
                <a:ea typeface="+mj-ea"/>
              </a:rPr>
              <a:t>（一）经营失败与审计失败</a:t>
            </a:r>
            <a:endParaRPr lang="en-US" altLang="zh-CN" sz="2400" dirty="0">
              <a:solidFill>
                <a:srgbClr val="0000FF"/>
              </a:solidFill>
              <a:latin typeface="+mj-ea"/>
              <a:ea typeface="+mj-ea"/>
            </a:endParaRPr>
          </a:p>
          <a:p>
            <a:pPr lvl="0" indent="0" eaLnBrk="1" hangingPunct="1">
              <a:lnSpc>
                <a:spcPct val="100000"/>
              </a:lnSpc>
              <a:spcBef>
                <a:spcPct val="50000"/>
              </a:spcBef>
              <a:spcAft>
                <a:spcPct val="0"/>
              </a:spcAft>
            </a:pPr>
            <a:r>
              <a:rPr kumimoji="1" lang="en-US" altLang="zh-CN" sz="2400" kern="1200" dirty="0">
                <a:solidFill>
                  <a:srgbClr val="FF0000"/>
                </a:solidFill>
                <a:latin typeface="+mj-ea"/>
                <a:ea typeface="+mj-ea"/>
              </a:rPr>
              <a:t>1</a:t>
            </a:r>
            <a:r>
              <a:rPr kumimoji="1" lang="zh-CN" altLang="en-US" sz="2400" kern="1200" dirty="0">
                <a:solidFill>
                  <a:srgbClr val="FF0000"/>
                </a:solidFill>
                <a:latin typeface="+mj-ea"/>
                <a:ea typeface="+mj-ea"/>
              </a:rPr>
              <a:t>．经营失败</a:t>
            </a:r>
            <a:endParaRPr kumimoji="1" lang="en-US" altLang="zh-CN" sz="2400" kern="1200" dirty="0">
              <a:solidFill>
                <a:srgbClr val="FF0000"/>
              </a:solidFill>
              <a:latin typeface="+mj-ea"/>
              <a:ea typeface="+mj-ea"/>
            </a:endParaRPr>
          </a:p>
          <a:p>
            <a:pPr lvl="0" indent="0" eaLnBrk="1" hangingPunct="1">
              <a:lnSpc>
                <a:spcPct val="100000"/>
              </a:lnSpc>
              <a:spcBef>
                <a:spcPct val="50000"/>
              </a:spcBef>
              <a:spcAft>
                <a:spcPct val="0"/>
              </a:spcAft>
            </a:pPr>
            <a:r>
              <a:rPr kumimoji="1" lang="zh-CN" altLang="en-US" sz="2400" kern="1200" dirty="0">
                <a:solidFill>
                  <a:srgbClr val="000000"/>
                </a:solidFill>
                <a:latin typeface="+mj-ea"/>
                <a:ea typeface="+mj-ea"/>
              </a:rPr>
              <a:t>（</a:t>
            </a:r>
            <a:r>
              <a:rPr kumimoji="1" lang="en-US" altLang="zh-CN" sz="2400" kern="1200" dirty="0">
                <a:solidFill>
                  <a:srgbClr val="000000"/>
                </a:solidFill>
                <a:latin typeface="+mj-ea"/>
                <a:ea typeface="+mj-ea"/>
              </a:rPr>
              <a:t>1</a:t>
            </a:r>
            <a:r>
              <a:rPr kumimoji="1" lang="zh-CN" altLang="en-US" sz="2400" kern="1200" dirty="0">
                <a:solidFill>
                  <a:srgbClr val="000000"/>
                </a:solidFill>
                <a:latin typeface="+mj-ea"/>
                <a:ea typeface="+mj-ea"/>
              </a:rPr>
              <a:t>）经营失败是指企业由于经济或经营条件的变化而无法满足投资者的预期。</a:t>
            </a:r>
            <a:endParaRPr kumimoji="1" lang="zh-CN" altLang="en-US" sz="2400" kern="1200" dirty="0">
              <a:solidFill>
                <a:srgbClr val="000000"/>
              </a:solidFill>
              <a:latin typeface="+mj-ea"/>
              <a:ea typeface="+mj-ea"/>
            </a:endParaRPr>
          </a:p>
          <a:p>
            <a:pPr lvl="0" indent="0" eaLnBrk="1" hangingPunct="1">
              <a:lnSpc>
                <a:spcPct val="100000"/>
              </a:lnSpc>
              <a:spcBef>
                <a:spcPct val="50000"/>
              </a:spcBef>
              <a:spcAft>
                <a:spcPct val="0"/>
              </a:spcAft>
            </a:pPr>
            <a:r>
              <a:rPr kumimoji="1" lang="zh-CN" altLang="en-US" sz="2400" kern="1200" dirty="0">
                <a:solidFill>
                  <a:srgbClr val="000000"/>
                </a:solidFill>
                <a:latin typeface="+mj-ea"/>
                <a:ea typeface="+mj-ea"/>
              </a:rPr>
              <a:t>（</a:t>
            </a:r>
            <a:r>
              <a:rPr kumimoji="1" lang="en-US" altLang="zh-CN" sz="2400" kern="1200" dirty="0">
                <a:solidFill>
                  <a:srgbClr val="000000"/>
                </a:solidFill>
                <a:latin typeface="+mj-ea"/>
                <a:ea typeface="+mj-ea"/>
              </a:rPr>
              <a:t>2</a:t>
            </a:r>
            <a:r>
              <a:rPr kumimoji="1" lang="zh-CN" altLang="en-US" sz="2400" kern="1200" dirty="0">
                <a:solidFill>
                  <a:srgbClr val="000000"/>
                </a:solidFill>
                <a:latin typeface="+mj-ea"/>
                <a:ea typeface="+mj-ea"/>
              </a:rPr>
              <a:t>）经营失败的极端情况是申请破产。</a:t>
            </a:r>
            <a:endParaRPr kumimoji="1" lang="zh-CN" altLang="en-US" sz="2400" kern="1200" dirty="0">
              <a:solidFill>
                <a:srgbClr val="000000"/>
              </a:solidFill>
              <a:latin typeface="+mj-ea"/>
              <a:ea typeface="+mj-ea"/>
            </a:endParaRPr>
          </a:p>
          <a:p>
            <a:pPr lvl="0" indent="0" eaLnBrk="1" hangingPunct="1">
              <a:lnSpc>
                <a:spcPct val="100000"/>
              </a:lnSpc>
              <a:spcBef>
                <a:spcPct val="50000"/>
              </a:spcBef>
              <a:spcAft>
                <a:spcPct val="0"/>
              </a:spcAft>
            </a:pPr>
            <a:r>
              <a:rPr kumimoji="1" lang="en-US" altLang="zh-CN" sz="2400" kern="1200" dirty="0">
                <a:solidFill>
                  <a:srgbClr val="FF0000"/>
                </a:solidFill>
                <a:latin typeface="+mj-ea"/>
                <a:ea typeface="+mj-ea"/>
              </a:rPr>
              <a:t>2.</a:t>
            </a:r>
            <a:r>
              <a:rPr kumimoji="1" lang="zh-CN" altLang="en-US" sz="2400" kern="1200" dirty="0">
                <a:solidFill>
                  <a:srgbClr val="FF0000"/>
                </a:solidFill>
                <a:latin typeface="+mj-ea"/>
                <a:ea typeface="+mj-ea"/>
              </a:rPr>
              <a:t>审计风险</a:t>
            </a:r>
            <a:r>
              <a:rPr kumimoji="1" lang="zh-CN" altLang="en-US" sz="2400" kern="1200" dirty="0">
                <a:solidFill>
                  <a:srgbClr val="000000"/>
                </a:solidFill>
                <a:latin typeface="+mj-ea"/>
                <a:ea typeface="+mj-ea"/>
              </a:rPr>
              <a:t>是指财务报表中存在重大错报，而注册会计师</a:t>
            </a:r>
            <a:r>
              <a:rPr kumimoji="1" lang="zh-CN" altLang="en-US" sz="2400" kern="1200" dirty="0">
                <a:solidFill>
                  <a:srgbClr val="7030A0"/>
                </a:solidFill>
                <a:latin typeface="+mj-ea"/>
                <a:ea typeface="+mj-ea"/>
              </a:rPr>
              <a:t>发表不恰当审计意见</a:t>
            </a:r>
            <a:r>
              <a:rPr kumimoji="1" lang="zh-CN" altLang="en-US" sz="2400" kern="1200" dirty="0">
                <a:solidFill>
                  <a:srgbClr val="000000"/>
                </a:solidFill>
                <a:latin typeface="+mj-ea"/>
                <a:ea typeface="+mj-ea"/>
              </a:rPr>
              <a:t>的可能性。</a:t>
            </a:r>
            <a:endParaRPr kumimoji="1" lang="zh-CN" altLang="en-US" sz="2400" kern="1200" dirty="0">
              <a:solidFill>
                <a:srgbClr val="000000"/>
              </a:solidFill>
              <a:latin typeface="+mj-ea"/>
              <a:ea typeface="+mj-ea"/>
            </a:endParaRPr>
          </a:p>
          <a:p>
            <a:pPr lvl="0" indent="0" eaLnBrk="1" hangingPunct="1">
              <a:lnSpc>
                <a:spcPct val="100000"/>
              </a:lnSpc>
              <a:spcBef>
                <a:spcPct val="50000"/>
              </a:spcBef>
              <a:spcAft>
                <a:spcPct val="0"/>
              </a:spcAft>
            </a:pPr>
            <a:r>
              <a:rPr kumimoji="1" lang="en-US" altLang="zh-CN" sz="2400" kern="1200" dirty="0">
                <a:solidFill>
                  <a:srgbClr val="FF0000"/>
                </a:solidFill>
                <a:latin typeface="+mj-ea"/>
                <a:ea typeface="+mj-ea"/>
              </a:rPr>
              <a:t>3.</a:t>
            </a:r>
            <a:r>
              <a:rPr kumimoji="1" lang="zh-CN" altLang="en-US" sz="2400" kern="1200" dirty="0">
                <a:solidFill>
                  <a:srgbClr val="FF0000"/>
                </a:solidFill>
                <a:latin typeface="+mj-ea"/>
                <a:ea typeface="+mj-ea"/>
              </a:rPr>
              <a:t>审计失败</a:t>
            </a:r>
            <a:r>
              <a:rPr kumimoji="1" lang="zh-CN" altLang="en-US" sz="2400" kern="1200" dirty="0">
                <a:solidFill>
                  <a:srgbClr val="000000"/>
                </a:solidFill>
                <a:latin typeface="+mj-ea"/>
                <a:ea typeface="+mj-ea"/>
              </a:rPr>
              <a:t>则是指注册会计师由于</a:t>
            </a:r>
            <a:r>
              <a:rPr kumimoji="1" lang="zh-CN" altLang="en-US" sz="2400" kern="1200" dirty="0">
                <a:solidFill>
                  <a:srgbClr val="7030A0"/>
                </a:solidFill>
                <a:latin typeface="+mj-ea"/>
                <a:ea typeface="+mj-ea"/>
              </a:rPr>
              <a:t>没有遵守审计准则</a:t>
            </a:r>
            <a:r>
              <a:rPr kumimoji="1" lang="zh-CN" altLang="en-US" sz="2400" kern="1200" dirty="0">
                <a:solidFill>
                  <a:srgbClr val="000000"/>
                </a:solidFill>
                <a:latin typeface="+mj-ea"/>
                <a:ea typeface="+mj-ea"/>
              </a:rPr>
              <a:t>的要求而发表了错误的审计意见。</a:t>
            </a:r>
            <a:endParaRPr kumimoji="1" lang="en-US" altLang="zh-CN" sz="2400" kern="1200" dirty="0">
              <a:solidFill>
                <a:srgbClr val="000000"/>
              </a:solidFill>
              <a:latin typeface="+mj-ea"/>
              <a:ea typeface="+mj-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228600"/>
            <a:ext cx="7924800" cy="838200"/>
          </a:xfrm>
        </p:spPr>
        <p:txBody>
          <a:bodyPr/>
          <a:lstStyle/>
          <a:p>
            <a:r>
              <a:rPr lang="zh-CN" altLang="en-US" dirty="0"/>
              <a:t>三、影响注册会计师法律责任的几个概念</a:t>
            </a:r>
            <a:endParaRPr lang="zh-CN" altLang="en-US" dirty="0"/>
          </a:p>
        </p:txBody>
      </p:sp>
      <p:sp>
        <p:nvSpPr>
          <p:cNvPr id="5" name="内容占位符 4"/>
          <p:cNvSpPr>
            <a:spLocks noGrp="1"/>
          </p:cNvSpPr>
          <p:nvPr>
            <p:ph idx="1"/>
          </p:nvPr>
        </p:nvSpPr>
        <p:spPr>
          <a:xfrm>
            <a:off x="457200" y="1524000"/>
            <a:ext cx="8382000" cy="4038600"/>
          </a:xfrm>
        </p:spPr>
        <p:txBody>
          <a:bodyPr/>
          <a:lstStyle/>
          <a:p>
            <a:r>
              <a:rPr lang="zh-CN" altLang="en-US" sz="2400" dirty="0">
                <a:solidFill>
                  <a:srgbClr val="0000FF"/>
                </a:solidFill>
                <a:latin typeface="+mj-ea"/>
                <a:ea typeface="+mj-ea"/>
              </a:rPr>
              <a:t>（一）经营失败与审计失败</a:t>
            </a:r>
            <a:endParaRPr lang="en-US" altLang="zh-CN" sz="2400" dirty="0">
              <a:solidFill>
                <a:srgbClr val="0000FF"/>
              </a:solidFill>
              <a:latin typeface="+mj-ea"/>
              <a:ea typeface="+mj-ea"/>
            </a:endParaRPr>
          </a:p>
          <a:p>
            <a:pPr lvl="0" indent="0" eaLnBrk="1" hangingPunct="1">
              <a:lnSpc>
                <a:spcPct val="100000"/>
              </a:lnSpc>
              <a:spcBef>
                <a:spcPct val="50000"/>
              </a:spcBef>
              <a:spcAft>
                <a:spcPct val="0"/>
              </a:spcAft>
            </a:pPr>
            <a:r>
              <a:rPr lang="zh-CN" altLang="en-US" sz="2400" dirty="0">
                <a:latin typeface="+mj-ea"/>
                <a:ea typeface="+mj-ea"/>
              </a:rPr>
              <a:t>审计失败的结果是错误的审计意见，而这一结果是因为审计人员未能正确遵循审计准则的具体要求而造成的。这就与审计风险划清了界限：如果审计人员正确地遵守了审计准则，但仍然提出了错误的审计意见，这种情况就属于审计风险的范畴。可见，</a:t>
            </a:r>
            <a:r>
              <a:rPr lang="zh-CN" altLang="en-US" sz="2400" dirty="0">
                <a:solidFill>
                  <a:srgbClr val="FF0000"/>
                </a:solidFill>
                <a:latin typeface="+mj-ea"/>
                <a:ea typeface="+mj-ea"/>
              </a:rPr>
              <a:t>审计失败与审计风险的重要界限在于审计人员是否在审计过程中正确遵守了审计准则。</a:t>
            </a:r>
            <a:endParaRPr lang="zh-CN" altLang="en-US" sz="2400" dirty="0">
              <a:solidFill>
                <a:srgbClr val="FF0000"/>
              </a:solidFill>
              <a:latin typeface="+mj-ea"/>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zh-CN" dirty="0"/>
              <a:t>一、诚信</a:t>
            </a:r>
            <a:endParaRPr lang="zh-CN" altLang="en-US" dirty="0"/>
          </a:p>
        </p:txBody>
      </p:sp>
      <p:sp>
        <p:nvSpPr>
          <p:cNvPr id="5" name="内容占位符 4"/>
          <p:cNvSpPr>
            <a:spLocks noGrp="1"/>
          </p:cNvSpPr>
          <p:nvPr>
            <p:ph idx="1"/>
          </p:nvPr>
        </p:nvSpPr>
        <p:spPr>
          <a:xfrm>
            <a:off x="457200" y="1600200"/>
            <a:ext cx="8229600" cy="4495800"/>
          </a:xfrm>
        </p:spPr>
        <p:txBody>
          <a:bodyPr/>
          <a:lstStyle/>
          <a:p>
            <a:r>
              <a:rPr lang="zh-CN" altLang="zh-CN" sz="2000" dirty="0"/>
              <a:t>举例来说，在审计、审阅或其他鉴证业务中，下列事项可能会导致上述问题的出现：</a:t>
            </a:r>
            <a:endParaRPr lang="zh-CN" altLang="zh-CN" sz="2000" dirty="0"/>
          </a:p>
          <a:p>
            <a:r>
              <a:rPr lang="en-US" altLang="zh-CN" sz="2000" dirty="0"/>
              <a:t>1</a:t>
            </a:r>
            <a:r>
              <a:rPr lang="zh-CN" altLang="zh-CN" sz="2000" dirty="0"/>
              <a:t>．引起重大风险的事项，如舞弊行为；</a:t>
            </a:r>
            <a:endParaRPr lang="zh-CN" altLang="zh-CN" sz="2000" dirty="0"/>
          </a:p>
          <a:p>
            <a:r>
              <a:rPr lang="en-US" altLang="zh-CN" sz="2000" dirty="0"/>
              <a:t>2</a:t>
            </a:r>
            <a:r>
              <a:rPr lang="zh-CN" altLang="zh-CN" sz="2000" dirty="0"/>
              <a:t>．财务信息存在重大错报而客户未对此作出调整或反映；</a:t>
            </a:r>
            <a:endParaRPr lang="zh-CN" altLang="zh-CN" sz="2000" dirty="0"/>
          </a:p>
          <a:p>
            <a:r>
              <a:rPr lang="en-US" altLang="zh-CN" sz="2000" dirty="0"/>
              <a:t>3</a:t>
            </a:r>
            <a:r>
              <a:rPr lang="zh-CN" altLang="zh-CN" sz="2000" dirty="0"/>
              <a:t>．导致在实施审计程序时出现重大困难的情况，例如，客户未能提供充分、适当的审计证据，注册会计师难以作出结论性陈述；</a:t>
            </a:r>
            <a:endParaRPr lang="zh-CN" altLang="zh-CN" sz="2000" dirty="0"/>
          </a:p>
          <a:p>
            <a:r>
              <a:rPr lang="en-US" altLang="zh-CN" sz="2000" dirty="0"/>
              <a:t>4</a:t>
            </a:r>
            <a:r>
              <a:rPr lang="zh-CN" altLang="zh-CN" sz="2000" dirty="0"/>
              <a:t>．与会计准则或其他相关规定的选择、应用和一致性相关的重大发现和问题，而客户未对此在其报告或申报资料中反映；</a:t>
            </a:r>
            <a:endParaRPr lang="zh-CN" altLang="zh-CN" sz="2000" dirty="0"/>
          </a:p>
          <a:p>
            <a:r>
              <a:rPr lang="en-US" altLang="zh-CN" sz="2000" dirty="0"/>
              <a:t>5</a:t>
            </a:r>
            <a:r>
              <a:rPr lang="zh-CN" altLang="zh-CN" sz="2000" dirty="0"/>
              <a:t>．在出具审计报告时，未解决的重大审计差异。</a:t>
            </a:r>
            <a:endParaRPr lang="zh-CN" altLang="zh-CN" sz="2000" dirty="0"/>
          </a:p>
          <a:p>
            <a:r>
              <a:rPr lang="zh-CN" altLang="zh-CN" sz="2000" dirty="0"/>
              <a:t>注册会计师如果注意到已与有问题的信息发生牵连，应当采取措施消除牵连。</a:t>
            </a:r>
            <a:r>
              <a:rPr lang="zh-CN" altLang="en-US" sz="2000" dirty="0">
                <a:solidFill>
                  <a:srgbClr val="FF0000"/>
                </a:solidFill>
              </a:rPr>
              <a:t>（切割</a:t>
            </a:r>
            <a:r>
              <a:rPr lang="en-US" altLang="zh-CN" sz="2000" dirty="0">
                <a:solidFill>
                  <a:srgbClr val="FF0000"/>
                </a:solidFill>
              </a:rPr>
              <a:t>/</a:t>
            </a:r>
            <a:r>
              <a:rPr lang="zh-CN" altLang="en-US" sz="2000" dirty="0">
                <a:solidFill>
                  <a:srgbClr val="FF0000"/>
                </a:solidFill>
              </a:rPr>
              <a:t>摆脱牵连。严重时解约）</a:t>
            </a:r>
            <a:endParaRPr lang="zh-CN" altLang="en-US" sz="2000" dirty="0">
              <a:solidFill>
                <a:srgbClr val="FF0000"/>
              </a:solidFill>
            </a:endParaRPr>
          </a:p>
        </p:txBody>
      </p:sp>
      <p:sp>
        <p:nvSpPr>
          <p:cNvPr id="3" name="矩形 2"/>
          <p:cNvSpPr/>
          <p:nvPr/>
        </p:nvSpPr>
        <p:spPr>
          <a:xfrm>
            <a:off x="1143000" y="1997839"/>
            <a:ext cx="6934200" cy="369332"/>
          </a:xfrm>
          <a:prstGeom prst="rect">
            <a:avLst/>
          </a:prstGeom>
        </p:spPr>
        <p:txBody>
          <a:bodyPr wrap="square">
            <a:spAutoFit/>
          </a:bodyPr>
          <a:lstStyle/>
          <a:p>
            <a:r>
              <a:rPr lang="en-US" altLang="zh-CN" dirty="0"/>
              <a:t> </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990600"/>
            <a:ext cx="8382000" cy="4648200"/>
          </a:xfrm>
        </p:spPr>
        <p:txBody>
          <a:bodyPr/>
          <a:lstStyle/>
          <a:p>
            <a:r>
              <a:rPr lang="en-US" altLang="zh-CN" sz="2400" dirty="0">
                <a:solidFill>
                  <a:srgbClr val="FF0000"/>
                </a:solidFill>
              </a:rPr>
              <a:t>【</a:t>
            </a:r>
            <a:r>
              <a:rPr lang="zh-CN" altLang="en-US" sz="2400" dirty="0">
                <a:solidFill>
                  <a:srgbClr val="FF0000"/>
                </a:solidFill>
              </a:rPr>
              <a:t>例题</a:t>
            </a:r>
            <a:r>
              <a:rPr lang="en-US" altLang="zh-CN" sz="2400" dirty="0">
                <a:solidFill>
                  <a:srgbClr val="FF0000"/>
                </a:solidFill>
              </a:rPr>
              <a:t>·</a:t>
            </a:r>
            <a:r>
              <a:rPr lang="zh-CN" altLang="en-US" sz="2400" dirty="0">
                <a:solidFill>
                  <a:srgbClr val="FF0000"/>
                </a:solidFill>
              </a:rPr>
              <a:t>单选</a:t>
            </a:r>
            <a:r>
              <a:rPr lang="en-US" altLang="zh-CN" sz="2400" dirty="0">
                <a:solidFill>
                  <a:srgbClr val="FF0000"/>
                </a:solidFill>
              </a:rPr>
              <a:t>】</a:t>
            </a:r>
            <a:r>
              <a:rPr lang="zh-CN" altLang="en-US" sz="2400" dirty="0"/>
              <a:t>关于经营失败与审计失败的下列表述中不恰当的是（  ）。</a:t>
            </a:r>
            <a:endParaRPr lang="zh-CN" altLang="en-US" sz="2400" dirty="0"/>
          </a:p>
          <a:p>
            <a:r>
              <a:rPr lang="en-US" altLang="zh-CN" sz="2400" dirty="0"/>
              <a:t>A</a:t>
            </a:r>
            <a:r>
              <a:rPr lang="zh-CN" altLang="en-US" sz="2400" dirty="0"/>
              <a:t>、经营失败是指企业由于经济或经营条件的变化，如经济衰退、不当的管理决策或出现意料之外的行业竞争等，而无法满足投资者的预期</a:t>
            </a:r>
            <a:endParaRPr lang="zh-CN" altLang="en-US" sz="2400" dirty="0"/>
          </a:p>
          <a:p>
            <a:r>
              <a:rPr lang="en-US" altLang="zh-CN" sz="2400" dirty="0"/>
              <a:t>B</a:t>
            </a:r>
            <a:r>
              <a:rPr lang="zh-CN" altLang="en-US" sz="2400" dirty="0"/>
              <a:t>、审计失败则是指注册会计师由于没有遵守审计准则的要求而发表了错误的审计意见</a:t>
            </a:r>
            <a:endParaRPr lang="zh-CN" altLang="en-US" sz="2400" dirty="0"/>
          </a:p>
          <a:p>
            <a:r>
              <a:rPr lang="en-US" altLang="zh-CN" sz="2400" dirty="0"/>
              <a:t>C</a:t>
            </a:r>
            <a:r>
              <a:rPr lang="zh-CN" altLang="en-US" sz="2400" dirty="0"/>
              <a:t>、审计风险是指财务报表中存在重大错报，而注册会计师发表不恰当审计意见的可能性</a:t>
            </a:r>
            <a:endParaRPr lang="zh-CN" altLang="en-US" sz="2400" dirty="0"/>
          </a:p>
          <a:p>
            <a:r>
              <a:rPr lang="en-US" altLang="zh-CN" sz="2400" dirty="0"/>
              <a:t>D</a:t>
            </a:r>
            <a:r>
              <a:rPr lang="zh-CN" altLang="en-US" sz="2400" dirty="0"/>
              <a:t>、经营失败必然会导致审计失败</a:t>
            </a:r>
            <a:endParaRPr lang="en-US" altLang="zh-CN" sz="2400" dirty="0"/>
          </a:p>
          <a:p>
            <a:r>
              <a:rPr lang="zh-CN" altLang="en-US" sz="2400" dirty="0">
                <a:solidFill>
                  <a:srgbClr val="FF0000"/>
                </a:solidFill>
              </a:rPr>
              <a:t>答案：</a:t>
            </a:r>
            <a:r>
              <a:rPr lang="en-US" altLang="zh-CN" sz="2400" dirty="0">
                <a:solidFill>
                  <a:srgbClr val="FF0000"/>
                </a:solidFill>
              </a:rPr>
              <a:t>D</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 calcmode="lin" valueType="num">
                                      <p:cBhvr additive="base">
                                        <p:cTn id="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pSp>
        <p:nvGrpSpPr>
          <p:cNvPr id="97288" name="Group 8"/>
          <p:cNvGrpSpPr/>
          <p:nvPr/>
        </p:nvGrpSpPr>
        <p:grpSpPr bwMode="auto">
          <a:xfrm>
            <a:off x="179388" y="1846263"/>
            <a:ext cx="8785225" cy="4041775"/>
            <a:chOff x="98" y="300"/>
            <a:chExt cx="5534" cy="2546"/>
          </a:xfrm>
        </p:grpSpPr>
        <p:sp>
          <p:nvSpPr>
            <p:cNvPr id="97289" name="Text Box 9"/>
            <p:cNvSpPr txBox="1">
              <a:spLocks noChangeArrowheads="1"/>
            </p:cNvSpPr>
            <p:nvPr/>
          </p:nvSpPr>
          <p:spPr bwMode="auto">
            <a:xfrm>
              <a:off x="1202" y="300"/>
              <a:ext cx="3387" cy="460"/>
            </a:xfrm>
            <a:prstGeom prst="rect">
              <a:avLst/>
            </a:prstGeom>
            <a:gradFill rotWithShape="0">
              <a:gsLst>
                <a:gs pos="0">
                  <a:srgbClr val="99FF33"/>
                </a:gs>
                <a:gs pos="100000">
                  <a:srgbClr val="99FF33">
                    <a:gamma/>
                    <a:shade val="86275"/>
                    <a:invGamma/>
                  </a:srgbClr>
                </a:gs>
              </a:gsLst>
              <a:path path="shape">
                <a:fillToRect l="50000" t="50000" r="50000" b="50000"/>
              </a:path>
            </a:gradFill>
            <a:ln w="28575">
              <a:solidFill>
                <a:srgbClr val="000000"/>
              </a:solidFill>
              <a:miter lim="800000"/>
            </a:ln>
            <a:effectLst>
              <a:outerShdw dist="107763" dir="8100000" algn="ctr" rotWithShape="0">
                <a:srgbClr val="FF00FF"/>
              </a:outerShdw>
            </a:effectLst>
          </p:spPr>
          <p:txBody>
            <a:bodyPr wrap="none">
              <a:spAutoFit/>
            </a:bodyPr>
            <a:lstStyle/>
            <a:p>
              <a:pPr algn="ctr" eaLnBrk="0" hangingPunct="0"/>
              <a:r>
                <a:rPr lang="zh-CN" altLang="en-US" sz="4000" b="1">
                  <a:solidFill>
                    <a:srgbClr val="000000"/>
                  </a:solidFill>
                  <a:effectLst>
                    <a:outerShdw blurRad="38100" dist="38100" dir="2700000" algn="tl">
                      <a:srgbClr val="FFFFFF"/>
                    </a:outerShdw>
                  </a:effectLst>
                  <a:latin typeface="Times New Roman" panose="02020603050405020304" pitchFamily="18" charset="0"/>
                </a:rPr>
                <a:t>会计责任  </a:t>
              </a:r>
              <a:r>
                <a:rPr lang="en-US" altLang="zh-CN" sz="4000" b="1">
                  <a:solidFill>
                    <a:srgbClr val="000000"/>
                  </a:solidFill>
                  <a:effectLst>
                    <a:outerShdw blurRad="38100" dist="38100" dir="2700000" algn="tl">
                      <a:srgbClr val="FFFFFF"/>
                    </a:outerShdw>
                  </a:effectLst>
                  <a:latin typeface="Times New Roman" panose="02020603050405020304" pitchFamily="18" charset="0"/>
                </a:rPr>
                <a:t>vs.  </a:t>
              </a:r>
              <a:r>
                <a:rPr lang="zh-CN" altLang="en-US" sz="4000" b="1">
                  <a:solidFill>
                    <a:srgbClr val="000000"/>
                  </a:solidFill>
                  <a:effectLst>
                    <a:outerShdw blurRad="38100" dist="38100" dir="2700000" algn="tl">
                      <a:srgbClr val="FFFFFF"/>
                    </a:outerShdw>
                  </a:effectLst>
                  <a:latin typeface="Times New Roman" panose="02020603050405020304" pitchFamily="18" charset="0"/>
                </a:rPr>
                <a:t>审计责任</a:t>
              </a:r>
              <a:endParaRPr lang="zh-CN" altLang="en-US" sz="2800" b="1">
                <a:solidFill>
                  <a:srgbClr val="000000"/>
                </a:solidFill>
                <a:effectLst>
                  <a:outerShdw blurRad="38100" dist="38100" dir="2700000" algn="tl">
                    <a:srgbClr val="FFFFFF"/>
                  </a:outerShdw>
                </a:effectLst>
                <a:latin typeface="Times New Roman" panose="02020603050405020304" pitchFamily="18" charset="0"/>
              </a:endParaRPr>
            </a:p>
          </p:txBody>
        </p:sp>
        <p:sp>
          <p:nvSpPr>
            <p:cNvPr id="97290" name="Text Box 10"/>
            <p:cNvSpPr txBox="1">
              <a:spLocks noChangeArrowheads="1"/>
            </p:cNvSpPr>
            <p:nvPr/>
          </p:nvSpPr>
          <p:spPr bwMode="auto">
            <a:xfrm>
              <a:off x="98" y="981"/>
              <a:ext cx="2812" cy="1656"/>
            </a:xfrm>
            <a:prstGeom prst="rect">
              <a:avLst/>
            </a:prstGeom>
            <a:solidFill>
              <a:schemeClr val="tx2"/>
            </a:solidFill>
            <a:ln w="28575">
              <a:solidFill>
                <a:srgbClr val="FF00FF"/>
              </a:solidFill>
              <a:miter lim="800000"/>
            </a:ln>
            <a:effectLst>
              <a:outerShdw dist="107763" dir="8100000" algn="ctr" rotWithShape="0">
                <a:srgbClr val="99FF33"/>
              </a:outerShdw>
            </a:effectLst>
          </p:spPr>
          <p:txBody>
            <a:bodyPr>
              <a:spAutoFit/>
            </a:bodyPr>
            <a:lstStyle/>
            <a:p>
              <a:pPr eaLnBrk="0" hangingPunct="0">
                <a:spcBef>
                  <a:spcPct val="20000"/>
                </a:spcBef>
              </a:pPr>
              <a:r>
                <a:rPr lang="en-US" altLang="zh-CN" sz="2400" b="1" dirty="0">
                  <a:solidFill>
                    <a:srgbClr val="000000"/>
                  </a:solidFill>
                  <a:latin typeface="Times New Roman" panose="02020603050405020304" pitchFamily="18" charset="0"/>
                </a:rPr>
                <a:t>Management</a:t>
              </a:r>
              <a:endParaRPr lang="en-US" altLang="zh-CN" sz="2400" b="1" dirty="0">
                <a:solidFill>
                  <a:srgbClr val="000000"/>
                </a:solidFill>
                <a:latin typeface="Times New Roman" panose="02020603050405020304" pitchFamily="18" charset="0"/>
              </a:endParaRPr>
            </a:p>
            <a:p>
              <a:pPr eaLnBrk="0" hangingPunct="0">
                <a:spcBef>
                  <a:spcPct val="20000"/>
                </a:spcBef>
              </a:pPr>
              <a:r>
                <a:rPr lang="en-US" altLang="zh-CN" sz="2400" b="1" dirty="0">
                  <a:solidFill>
                    <a:srgbClr val="000000"/>
                  </a:solidFill>
                  <a:latin typeface="Times New Roman" panose="02020603050405020304" pitchFamily="18" charset="0"/>
                </a:rPr>
                <a:t>    </a:t>
              </a:r>
              <a:r>
                <a:rPr lang="zh-CN" altLang="en-US" sz="2000" b="1" dirty="0">
                  <a:solidFill>
                    <a:srgbClr val="000000"/>
                  </a:solidFill>
                  <a:latin typeface="Times New Roman" panose="02020603050405020304" pitchFamily="18" charset="0"/>
                </a:rPr>
                <a:t>在治理层的监督下，按照适用的会计准则和相关会计制度的规定编制财务报表。</a:t>
              </a:r>
              <a:endParaRPr lang="en-US" altLang="zh-CN" sz="2000" b="1" dirty="0">
                <a:solidFill>
                  <a:srgbClr val="000000"/>
                </a:solidFill>
                <a:latin typeface="Times New Roman" panose="02020603050405020304" pitchFamily="18" charset="0"/>
              </a:endParaRPr>
            </a:p>
            <a:p>
              <a:pPr eaLnBrk="0" hangingPunct="0">
                <a:spcBef>
                  <a:spcPct val="20000"/>
                </a:spcBef>
                <a:buFontTx/>
                <a:buChar char="•"/>
              </a:pPr>
              <a:r>
                <a:rPr lang="zh-CN" altLang="en-US" sz="2000" b="1" dirty="0">
                  <a:solidFill>
                    <a:srgbClr val="000000"/>
                  </a:solidFill>
                  <a:latin typeface="Times New Roman" panose="02020603050405020304" pitchFamily="18" charset="0"/>
                </a:rPr>
                <a:t>选择适用的会计准则和制度；</a:t>
              </a:r>
              <a:endParaRPr lang="en-US" altLang="zh-CN" sz="2000" b="1" dirty="0">
                <a:solidFill>
                  <a:srgbClr val="000000"/>
                </a:solidFill>
                <a:latin typeface="Times New Roman" panose="02020603050405020304" pitchFamily="18" charset="0"/>
              </a:endParaRPr>
            </a:p>
            <a:p>
              <a:pPr eaLnBrk="0" hangingPunct="0">
                <a:spcBef>
                  <a:spcPct val="20000"/>
                </a:spcBef>
                <a:buFontTx/>
                <a:buChar char="•"/>
              </a:pPr>
              <a:r>
                <a:rPr lang="zh-CN" altLang="en-US" sz="2000" b="1" dirty="0">
                  <a:solidFill>
                    <a:srgbClr val="000000"/>
                  </a:solidFill>
                  <a:latin typeface="Times New Roman" panose="02020603050405020304" pitchFamily="18" charset="0"/>
                </a:rPr>
                <a:t>选择和运用恰当的会计政策；</a:t>
              </a:r>
              <a:endParaRPr lang="en-US" altLang="zh-CN" sz="2000" b="1" dirty="0">
                <a:solidFill>
                  <a:srgbClr val="000000"/>
                </a:solidFill>
                <a:latin typeface="Times New Roman" panose="02020603050405020304" pitchFamily="18" charset="0"/>
              </a:endParaRPr>
            </a:p>
            <a:p>
              <a:pPr eaLnBrk="0" hangingPunct="0">
                <a:spcBef>
                  <a:spcPct val="20000"/>
                </a:spcBef>
                <a:buFontTx/>
                <a:buChar char="•"/>
              </a:pPr>
              <a:r>
                <a:rPr lang="zh-CN" altLang="en-US" sz="2000" b="1" dirty="0">
                  <a:solidFill>
                    <a:srgbClr val="000000"/>
                  </a:solidFill>
                  <a:latin typeface="Times New Roman" panose="02020603050405020304" pitchFamily="18" charset="0"/>
                </a:rPr>
                <a:t>作出合理的会计估计。</a:t>
              </a:r>
              <a:endParaRPr lang="en-US" altLang="zh-CN" sz="2000" b="1" dirty="0">
                <a:solidFill>
                  <a:srgbClr val="000000"/>
                </a:solidFill>
                <a:latin typeface="Times New Roman" panose="02020603050405020304" pitchFamily="18" charset="0"/>
              </a:endParaRPr>
            </a:p>
          </p:txBody>
        </p:sp>
        <p:sp>
          <p:nvSpPr>
            <p:cNvPr id="97291" name="Text Box 11"/>
            <p:cNvSpPr txBox="1">
              <a:spLocks noChangeArrowheads="1"/>
            </p:cNvSpPr>
            <p:nvPr/>
          </p:nvSpPr>
          <p:spPr bwMode="auto">
            <a:xfrm>
              <a:off x="3092" y="981"/>
              <a:ext cx="2540" cy="1865"/>
            </a:xfrm>
            <a:prstGeom prst="rect">
              <a:avLst/>
            </a:prstGeom>
            <a:solidFill>
              <a:schemeClr val="tx2"/>
            </a:solidFill>
            <a:ln w="38100">
              <a:solidFill>
                <a:srgbClr val="FF00FF"/>
              </a:solidFill>
              <a:miter lim="800000"/>
            </a:ln>
            <a:effectLst>
              <a:outerShdw dist="107763" dir="2700000" algn="ctr" rotWithShape="0">
                <a:srgbClr val="99FF33"/>
              </a:outerShdw>
            </a:effectLst>
          </p:spPr>
          <p:txBody>
            <a:bodyPr>
              <a:spAutoFit/>
            </a:bodyPr>
            <a:lstStyle/>
            <a:p>
              <a:pPr eaLnBrk="0" hangingPunct="0">
                <a:spcBef>
                  <a:spcPct val="20000"/>
                </a:spcBef>
              </a:pPr>
              <a:r>
                <a:rPr lang="en-US" altLang="zh-CN" sz="2400" b="1" dirty="0">
                  <a:solidFill>
                    <a:srgbClr val="000000"/>
                  </a:solidFill>
                  <a:latin typeface="Times New Roman" panose="02020603050405020304" pitchFamily="18" charset="0"/>
                </a:rPr>
                <a:t>Auditor</a:t>
              </a:r>
              <a:endParaRPr lang="en-US" altLang="zh-CN" sz="2400" b="1" dirty="0">
                <a:solidFill>
                  <a:srgbClr val="000000"/>
                </a:solidFill>
                <a:latin typeface="Times New Roman" panose="02020603050405020304" pitchFamily="18" charset="0"/>
              </a:endParaRPr>
            </a:p>
            <a:p>
              <a:pPr eaLnBrk="0" hangingPunct="0">
                <a:spcBef>
                  <a:spcPct val="20000"/>
                </a:spcBef>
              </a:pPr>
              <a:r>
                <a:rPr lang="zh-CN" altLang="en-US" sz="2000" b="1" dirty="0">
                  <a:solidFill>
                    <a:srgbClr val="000000"/>
                  </a:solidFill>
                  <a:latin typeface="Times New Roman" panose="02020603050405020304" pitchFamily="18" charset="0"/>
                </a:rPr>
                <a:t>    按照审计准则的规定对财务报表发表审计意见。</a:t>
              </a:r>
              <a:endParaRPr lang="zh-CN" altLang="en-US" sz="2000" b="1" dirty="0">
                <a:solidFill>
                  <a:srgbClr val="000000"/>
                </a:solidFill>
                <a:latin typeface="Times New Roman" panose="02020603050405020304" pitchFamily="18" charset="0"/>
              </a:endParaRPr>
            </a:p>
            <a:p>
              <a:pPr eaLnBrk="0" hangingPunct="0">
                <a:spcBef>
                  <a:spcPct val="20000"/>
                </a:spcBef>
              </a:pPr>
              <a:endParaRPr lang="en-US" altLang="zh-CN" sz="2000" b="1" dirty="0">
                <a:solidFill>
                  <a:srgbClr val="000000"/>
                </a:solidFill>
                <a:latin typeface="Times New Roman" panose="02020603050405020304" pitchFamily="18" charset="0"/>
              </a:endParaRPr>
            </a:p>
            <a:p>
              <a:pPr eaLnBrk="0" hangingPunct="0">
                <a:spcBef>
                  <a:spcPct val="20000"/>
                </a:spcBef>
                <a:buFontTx/>
                <a:buChar char="•"/>
              </a:pPr>
              <a:r>
                <a:rPr lang="zh-CN" altLang="en-US" sz="2000" b="1" dirty="0">
                  <a:solidFill>
                    <a:srgbClr val="000000"/>
                  </a:solidFill>
                  <a:latin typeface="Times New Roman" panose="02020603050405020304" pitchFamily="18" charset="0"/>
                </a:rPr>
                <a:t>按审计准则执行审计</a:t>
              </a:r>
              <a:endParaRPr lang="zh-CN" altLang="en-US" sz="2000" b="1" dirty="0">
                <a:solidFill>
                  <a:srgbClr val="000000"/>
                </a:solidFill>
                <a:latin typeface="Times New Roman" panose="02020603050405020304" pitchFamily="18" charset="0"/>
              </a:endParaRPr>
            </a:p>
            <a:p>
              <a:pPr eaLnBrk="0" hangingPunct="0">
                <a:spcBef>
                  <a:spcPct val="20000"/>
                </a:spcBef>
                <a:buFontTx/>
                <a:buChar char="•"/>
              </a:pPr>
              <a:r>
                <a:rPr lang="zh-CN" altLang="en-US" sz="2000" b="1" dirty="0">
                  <a:solidFill>
                    <a:srgbClr val="000000"/>
                  </a:solidFill>
                  <a:latin typeface="Times New Roman" panose="02020603050405020304" pitchFamily="18" charset="0"/>
                </a:rPr>
                <a:t>合理保证审计报告的真实性、合法性</a:t>
              </a:r>
              <a:endParaRPr lang="zh-CN" altLang="en-US" sz="2000" b="1" dirty="0">
                <a:solidFill>
                  <a:srgbClr val="000000"/>
                </a:solidFill>
                <a:latin typeface="Times New Roman" panose="02020603050405020304" pitchFamily="18" charset="0"/>
              </a:endParaRPr>
            </a:p>
            <a:p>
              <a:pPr eaLnBrk="0" hangingPunct="0">
                <a:spcBef>
                  <a:spcPct val="10000"/>
                </a:spcBef>
                <a:buFontTx/>
                <a:buChar char="•"/>
              </a:pPr>
              <a:endParaRPr lang="en-US" altLang="zh-CN" sz="2400" b="1" dirty="0">
                <a:solidFill>
                  <a:srgbClr val="000000"/>
                </a:solidFill>
                <a:latin typeface="Times New Roman" panose="02020603050405020304" pitchFamily="18" charset="0"/>
              </a:endParaRPr>
            </a:p>
          </p:txBody>
        </p:sp>
      </p:grpSp>
      <p:graphicFrame>
        <p:nvGraphicFramePr>
          <p:cNvPr id="97292" name="Object 12"/>
          <p:cNvGraphicFramePr>
            <a:graphicFrameLocks noChangeAspect="1"/>
          </p:cNvGraphicFramePr>
          <p:nvPr/>
        </p:nvGraphicFramePr>
        <p:xfrm>
          <a:off x="7451725" y="981075"/>
          <a:ext cx="1509713" cy="1511300"/>
        </p:xfrm>
        <a:graphic>
          <a:graphicData uri="http://schemas.openxmlformats.org/presentationml/2006/ole">
            <mc:AlternateContent xmlns:mc="http://schemas.openxmlformats.org/markup-compatibility/2006">
              <mc:Choice xmlns:v="urn:schemas-microsoft-com:vml" Requires="v">
                <p:oleObj spid="_x0000_s2" name="Clip" r:id="rId1" imgW="3384550" imgH="3848735" progId="MS_ClipArt_Gallery.5">
                  <p:embed/>
                </p:oleObj>
              </mc:Choice>
              <mc:Fallback>
                <p:oleObj name="Clip" r:id="rId1" imgW="3384550" imgH="3848735" progId="MS_ClipArt_Gallery.5">
                  <p:embed/>
                  <p:pic>
                    <p:nvPicPr>
                      <p:cNvPr id="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1725" y="981075"/>
                        <a:ext cx="1509713" cy="151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7293" name="Text Box 13"/>
          <p:cNvSpPr txBox="1">
            <a:spLocks noChangeArrowheads="1"/>
          </p:cNvSpPr>
          <p:nvPr/>
        </p:nvSpPr>
        <p:spPr bwMode="auto">
          <a:xfrm>
            <a:off x="1547813" y="5949950"/>
            <a:ext cx="604837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200" b="1" dirty="0">
                <a:solidFill>
                  <a:srgbClr val="FF0000"/>
                </a:solidFill>
                <a:latin typeface="Times New Roman" panose="02020603050405020304" pitchFamily="18" charset="0"/>
              </a:rPr>
              <a:t>两种责任不能相互减轻，更不能相互替代。</a:t>
            </a:r>
            <a:endParaRPr kumimoji="1" lang="en-US" altLang="zh-CN" sz="2200" b="1" dirty="0">
              <a:solidFill>
                <a:srgbClr val="FF0000"/>
              </a:solidFill>
              <a:latin typeface="Times New Roman" panose="02020603050405020304" pitchFamily="18" charset="0"/>
            </a:endParaRPr>
          </a:p>
        </p:txBody>
      </p:sp>
      <p:sp>
        <p:nvSpPr>
          <p:cNvPr id="3" name="矩形 2"/>
          <p:cNvSpPr/>
          <p:nvPr/>
        </p:nvSpPr>
        <p:spPr>
          <a:xfrm>
            <a:off x="457200" y="609600"/>
            <a:ext cx="5570756" cy="451406"/>
          </a:xfrm>
          <a:prstGeom prst="rect">
            <a:avLst/>
          </a:prstGeom>
        </p:spPr>
        <p:txBody>
          <a:bodyPr wrap="none">
            <a:spAutoFit/>
          </a:bodyPr>
          <a:lstStyle/>
          <a:p>
            <a:pPr lvl="0" indent="457200" eaLnBrk="0" hangingPunct="0">
              <a:lnSpc>
                <a:spcPts val="2800"/>
              </a:lnSpc>
              <a:spcBef>
                <a:spcPts val="100"/>
              </a:spcBef>
              <a:spcAft>
                <a:spcPts val="100"/>
              </a:spcAft>
            </a:pPr>
            <a:r>
              <a:rPr lang="zh-CN" altLang="en-US" sz="3200" kern="0" dirty="0">
                <a:solidFill>
                  <a:srgbClr val="000000"/>
                </a:solidFill>
                <a:latin typeface="微软雅黑" panose="020B0503020204020204" pitchFamily="34" charset="-122"/>
                <a:ea typeface="微软雅黑" panose="020B0503020204020204" pitchFamily="34" charset="-122"/>
              </a:rPr>
              <a:t>（二）法律责任和审计责任</a:t>
            </a:r>
            <a:endParaRPr lang="en-US" altLang="zh-CN" sz="3200"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med">
    <p:zoom dir="in"/>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600200"/>
            <a:ext cx="8382000" cy="4038600"/>
          </a:xfrm>
        </p:spPr>
        <p:txBody>
          <a:bodyPr/>
          <a:lstStyle/>
          <a:p>
            <a:r>
              <a:rPr lang="zh-CN" altLang="en-US" sz="2400" dirty="0"/>
              <a:t>（三）审慎人</a:t>
            </a:r>
            <a:endParaRPr lang="en-US" altLang="zh-CN" sz="2400" dirty="0"/>
          </a:p>
          <a:p>
            <a:pPr marL="342900" indent="-342900">
              <a:buFont typeface="Wingdings" panose="05000000000000000000" pitchFamily="2" charset="2"/>
              <a:buChar char="Ø"/>
            </a:pPr>
            <a:r>
              <a:rPr lang="zh-CN" altLang="en-US" sz="2400" dirty="0"/>
              <a:t>希望审计人员对财务报表公允表述作</a:t>
            </a:r>
            <a:r>
              <a:rPr lang="zh-CN" altLang="en-US" sz="2400" dirty="0">
                <a:solidFill>
                  <a:srgbClr val="FF0000"/>
                </a:solidFill>
              </a:rPr>
              <a:t>合理保证，</a:t>
            </a:r>
            <a:r>
              <a:rPr lang="zh-CN" altLang="en-US" sz="2400" dirty="0">
                <a:solidFill>
                  <a:schemeClr val="tx1"/>
                </a:solidFill>
              </a:rPr>
              <a:t>这就是审慎人的概念。</a:t>
            </a:r>
            <a:endParaRPr lang="en-US" altLang="zh-CN" sz="2400" dirty="0">
              <a:solidFill>
                <a:schemeClr val="tx1"/>
              </a:solidFill>
            </a:endParaRPr>
          </a:p>
          <a:p>
            <a:pPr marL="342900" indent="-342900">
              <a:buFont typeface="Wingdings" panose="05000000000000000000" pitchFamily="2" charset="2"/>
              <a:buChar char="Ø"/>
            </a:pPr>
            <a:r>
              <a:rPr lang="zh-CN" altLang="en-US" sz="2400" dirty="0">
                <a:solidFill>
                  <a:srgbClr val="FF0000"/>
                </a:solidFill>
              </a:rPr>
              <a:t>期望差距</a:t>
            </a:r>
            <a:endParaRPr lang="en-US" altLang="zh-CN" sz="2400" dirty="0">
              <a:solidFill>
                <a:srgbClr val="FF0000"/>
              </a:solidFill>
            </a:endParaRPr>
          </a:p>
          <a:p>
            <a:endParaRPr lang="en-US" altLang="zh-CN" sz="2400" dirty="0">
              <a:solidFill>
                <a:srgbClr val="FF0000"/>
              </a:solidFill>
            </a:endParaRPr>
          </a:p>
          <a:p>
            <a:endParaRPr lang="en-US" altLang="zh-CN" sz="2400" dirty="0">
              <a:solidFill>
                <a:srgbClr val="FF0000"/>
              </a:solidFill>
            </a:endParaRPr>
          </a:p>
          <a:p>
            <a:r>
              <a:rPr lang="zh-CN" altLang="en-US" sz="2400" dirty="0">
                <a:solidFill>
                  <a:schemeClr val="tx1"/>
                </a:solidFill>
              </a:rPr>
              <a:t>（四）对他人行为的责任</a:t>
            </a:r>
            <a:endParaRPr lang="en-US" altLang="zh-CN" sz="2400" dirty="0">
              <a:solidFill>
                <a:schemeClr val="tx1"/>
              </a:solidFill>
            </a:endParaRPr>
          </a:p>
          <a:p>
            <a:r>
              <a:rPr lang="zh-CN" altLang="en-US" sz="2400" dirty="0">
                <a:solidFill>
                  <a:srgbClr val="FF0000"/>
                </a:solidFill>
              </a:rPr>
              <a:t>会计师事务所内所有合伙人或股东互负连带责任。</a:t>
            </a:r>
            <a:endParaRPr lang="zh-CN" altLang="en-US" sz="2400" dirty="0">
              <a:solidFill>
                <a:srgbClr val="FF000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600200"/>
            <a:ext cx="8382000" cy="4038600"/>
          </a:xfrm>
        </p:spPr>
        <p:txBody>
          <a:bodyPr/>
          <a:lstStyle/>
          <a:p>
            <a:pPr>
              <a:lnSpc>
                <a:spcPct val="150000"/>
              </a:lnSpc>
            </a:pPr>
            <a:r>
              <a:rPr lang="en-US" altLang="zh-CN" sz="2800" dirty="0"/>
              <a:t>【</a:t>
            </a:r>
            <a:r>
              <a:rPr lang="zh-CN" altLang="en-US" sz="2800" dirty="0"/>
              <a:t>例题</a:t>
            </a:r>
            <a:r>
              <a:rPr lang="en-US" altLang="zh-CN" sz="2800" dirty="0"/>
              <a:t>·</a:t>
            </a:r>
            <a:r>
              <a:rPr lang="zh-CN" altLang="en-US" sz="2800" dirty="0"/>
              <a:t>判断题</a:t>
            </a:r>
            <a:r>
              <a:rPr lang="en-US" altLang="zh-CN" sz="2800" dirty="0"/>
              <a:t>】</a:t>
            </a:r>
            <a:r>
              <a:rPr lang="zh-CN" altLang="en-US" sz="2800" dirty="0"/>
              <a:t>只要注册会计师未查出被审单位会计报表中的错报，则必须承担法律责任。（　）</a:t>
            </a:r>
            <a:endParaRPr lang="en-US" altLang="zh-CN" sz="2800" dirty="0"/>
          </a:p>
          <a:p>
            <a:pPr>
              <a:lnSpc>
                <a:spcPct val="150000"/>
              </a:lnSpc>
            </a:pPr>
            <a:endParaRPr lang="en-US" altLang="zh-CN" sz="2800" dirty="0"/>
          </a:p>
          <a:p>
            <a:pPr>
              <a:lnSpc>
                <a:spcPct val="150000"/>
              </a:lnSpc>
            </a:pPr>
            <a:r>
              <a:rPr lang="zh-CN" altLang="en-US" sz="2800" dirty="0">
                <a:solidFill>
                  <a:srgbClr val="FF0000"/>
                </a:solidFill>
              </a:rPr>
              <a:t>答案：错</a:t>
            </a:r>
            <a:endParaRPr lang="zh-CN" altLang="en-US" sz="2800" dirty="0">
              <a:solidFill>
                <a:srgbClr val="FF0000"/>
              </a:solidFill>
            </a:endParaRPr>
          </a:p>
          <a:p>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circle(in)">
                                      <p:cBhvr>
                                        <p:cTn id="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2600325" y="1240009"/>
            <a:ext cx="2819400" cy="551048"/>
          </a:xfrm>
          <a:prstGeom prst="rect">
            <a:avLst/>
          </a:prstGeom>
        </p:spPr>
        <p:txBody>
          <a:bodyPr wrap="square" anchor="b">
            <a:spAutoFit/>
          </a:bodyPr>
          <a:lstStyle/>
          <a:p>
            <a:pPr algn="ctr" fontAlgn="auto">
              <a:lnSpc>
                <a:spcPts val="3500"/>
              </a:lnSpc>
              <a:spcAft>
                <a:spcPts val="0"/>
              </a:spcAft>
              <a:defRPr/>
            </a:pPr>
            <a:r>
              <a:rPr lang="zh-CN" altLang="en-US" sz="3200" b="1" i="1" dirty="0">
                <a:solidFill>
                  <a:srgbClr val="333333">
                    <a:lumMod val="60000"/>
                    <a:lumOff val="40000"/>
                  </a:srgbClr>
                </a:solidFill>
                <a:latin typeface="微软雅黑" panose="020B0503020204020204" pitchFamily="34" charset="-122"/>
                <a:ea typeface="微软雅黑" panose="020B0503020204020204" pitchFamily="34" charset="-122"/>
              </a:rPr>
              <a:t>本章内容：</a:t>
            </a:r>
            <a:endParaRPr lang="en-US" altLang="zh-CN" sz="3200" b="1" i="1" dirty="0">
              <a:solidFill>
                <a:srgbClr val="333333">
                  <a:lumMod val="60000"/>
                  <a:lumOff val="40000"/>
                </a:srgb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36933" y="2209800"/>
            <a:ext cx="6715125" cy="1785104"/>
          </a:xfrm>
          <a:prstGeom prst="rect">
            <a:avLst/>
          </a:prstGeom>
          <a:noFill/>
          <a:ln w="9525">
            <a:noFill/>
            <a:miter lim="800000"/>
          </a:ln>
        </p:spPr>
        <p:txBody>
          <a:bodyPr wrap="square">
            <a:spAutoFit/>
          </a:bodyPr>
          <a:lstStyle/>
          <a:p>
            <a:pPr marL="342900" indent="-342900" fontAlgn="auto">
              <a:lnSpc>
                <a:spcPct val="150000"/>
              </a:lnSpc>
              <a:spcBef>
                <a:spcPct val="50000"/>
              </a:spcBef>
              <a:spcAft>
                <a:spcPts val="0"/>
              </a:spcAft>
              <a:buFontTx/>
              <a:buBlip>
                <a:blip r:embed="rId3"/>
              </a:buBlip>
            </a:pPr>
            <a:r>
              <a:rPr lang="x-none" altLang="zh-CN" sz="2000" b="1" dirty="0">
                <a:solidFill>
                  <a:srgbClr val="000000"/>
                </a:solidFill>
              </a:rPr>
              <a:t>第一节  职业道德基本原则</a:t>
            </a:r>
            <a:r>
              <a:rPr lang="zh-CN" altLang="en-US" sz="2000" b="1" dirty="0">
                <a:solidFill>
                  <a:srgbClr val="000000"/>
                </a:solidFill>
              </a:rPr>
              <a:t>与概念框架</a:t>
            </a:r>
            <a:endParaRPr lang="en-US" altLang="zh-CN" sz="2000" b="1" dirty="0">
              <a:solidFill>
                <a:srgbClr val="000000"/>
              </a:solidFill>
            </a:endParaRPr>
          </a:p>
          <a:p>
            <a:pPr marL="342900" indent="-342900" fontAlgn="auto">
              <a:lnSpc>
                <a:spcPct val="150000"/>
              </a:lnSpc>
              <a:spcBef>
                <a:spcPct val="50000"/>
              </a:spcBef>
              <a:spcAft>
                <a:spcPts val="0"/>
              </a:spcAft>
              <a:buFontTx/>
              <a:buBlip>
                <a:blip r:embed="rId3"/>
              </a:buBlip>
            </a:pPr>
            <a:r>
              <a:rPr lang="x-none" altLang="zh-CN" sz="2000" b="1" dirty="0"/>
              <a:t>第二节  </a:t>
            </a:r>
            <a:r>
              <a:rPr lang="zh-CN" altLang="en-US" sz="2000" b="1" dirty="0"/>
              <a:t>注册会计师法律责任概述</a:t>
            </a:r>
            <a:endParaRPr lang="en-US" altLang="zh-CN" sz="2000" b="1" dirty="0"/>
          </a:p>
          <a:p>
            <a:pPr marL="342900" indent="-342900" fontAlgn="auto">
              <a:lnSpc>
                <a:spcPct val="150000"/>
              </a:lnSpc>
              <a:spcBef>
                <a:spcPct val="50000"/>
              </a:spcBef>
              <a:spcAft>
                <a:spcPts val="0"/>
              </a:spcAft>
              <a:buBlip>
                <a:blip r:embed="rId3"/>
              </a:buBlip>
            </a:pPr>
            <a:r>
              <a:rPr lang="zh-CN" altLang="en-US" sz="2000" b="1" dirty="0">
                <a:solidFill>
                  <a:srgbClr val="00B0F0"/>
                </a:solidFill>
              </a:rPr>
              <a:t>第三节注册会计师法律责任的种类及内容</a:t>
            </a:r>
            <a:endParaRPr lang="en-US" altLang="zh-CN" sz="2000" b="1" dirty="0">
              <a:solidFill>
                <a:srgbClr val="00B0F0"/>
              </a:solidFill>
            </a:endParaRPr>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fontAlgn="auto">
              <a:spcBef>
                <a:spcPts val="0"/>
              </a:spcBef>
              <a:spcAft>
                <a:spcPts val="0"/>
              </a:spcAft>
              <a:buFontTx/>
              <a:buBlip>
                <a:blip r:embed="rId4"/>
              </a:buBlip>
            </a:pPr>
            <a:endParaRPr lang="zh-CN" altLang="en-US">
              <a:solidFill>
                <a:srgbClr val="BF990E">
                  <a:lumMod val="95000"/>
                  <a:lumOff val="5000"/>
                </a:srgb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228600"/>
            <a:ext cx="7924800" cy="838200"/>
          </a:xfrm>
        </p:spPr>
        <p:txBody>
          <a:bodyPr/>
          <a:lstStyle/>
          <a:p>
            <a:r>
              <a:rPr lang="zh-CN" altLang="en-US" dirty="0"/>
              <a:t>第三节注册会计师法律责任的种类及内容</a:t>
            </a:r>
            <a:endParaRPr lang="zh-CN" altLang="en-US" dirty="0"/>
          </a:p>
        </p:txBody>
      </p:sp>
      <p:sp>
        <p:nvSpPr>
          <p:cNvPr id="5" name="内容占位符 4"/>
          <p:cNvSpPr>
            <a:spLocks noGrp="1"/>
          </p:cNvSpPr>
          <p:nvPr>
            <p:ph idx="1"/>
          </p:nvPr>
        </p:nvSpPr>
        <p:spPr>
          <a:xfrm>
            <a:off x="457200" y="1219200"/>
            <a:ext cx="8382000" cy="4038600"/>
          </a:xfrm>
        </p:spPr>
        <p:txBody>
          <a:bodyPr/>
          <a:lstStyle/>
          <a:p>
            <a:pPr lvl="0" indent="0" eaLnBrk="1" hangingPunct="1">
              <a:lnSpc>
                <a:spcPct val="100000"/>
              </a:lnSpc>
              <a:spcBef>
                <a:spcPct val="50000"/>
              </a:spcBef>
              <a:spcAft>
                <a:spcPct val="0"/>
              </a:spcAft>
            </a:pPr>
            <a:r>
              <a:rPr kumimoji="1" lang="zh-CN" altLang="en-US" sz="2400" b="1" kern="1200" dirty="0">
                <a:solidFill>
                  <a:srgbClr val="0000FF"/>
                </a:solidFill>
                <a:latin typeface="Times New Roman" panose="02020603050405020304" pitchFamily="18" charset="0"/>
                <a:ea typeface="宋体" panose="02010600030101010101" pitchFamily="2" charset="-122"/>
              </a:rPr>
              <a:t>一、注册会计师的法律责任</a:t>
            </a:r>
            <a:endParaRPr kumimoji="1" lang="en-US" altLang="zh-CN" sz="2400" b="1" kern="1200" dirty="0">
              <a:solidFill>
                <a:srgbClr val="0000FF"/>
              </a:solidFill>
              <a:latin typeface="Times New Roman" panose="02020603050405020304" pitchFamily="18" charset="0"/>
              <a:ea typeface="宋体" panose="02010600030101010101" pitchFamily="2"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8200" y="1752600"/>
            <a:ext cx="6790279" cy="442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82" name="Rectangle 2"/>
          <p:cNvSpPr>
            <a:spLocks noChangeArrowheads="1"/>
          </p:cNvSpPr>
          <p:nvPr/>
        </p:nvSpPr>
        <p:spPr bwMode="auto">
          <a:xfrm>
            <a:off x="0" y="1295400"/>
            <a:ext cx="91440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例题</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多选题</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注册会计师因为以下原因可能导致承担法律责任</a:t>
            </a:r>
            <a:r>
              <a:rPr lang="en-US" altLang="zh-CN" sz="2800" b="1" dirty="0">
                <a:solidFill>
                  <a:srgbClr val="000000"/>
                </a:solidFill>
                <a:latin typeface="宋体" panose="02010600030101010101" pitchFamily="2" charset="-122"/>
              </a:rPr>
              <a:t>(    )</a:t>
            </a:r>
            <a:r>
              <a:rPr lang="zh-CN" altLang="en-US" sz="2800" b="1" dirty="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a:p>
            <a:pPr>
              <a:spcBef>
                <a:spcPct val="50000"/>
              </a:spcBef>
            </a:pPr>
            <a:r>
              <a:rPr lang="en-US" altLang="zh-CN" sz="2800" b="1" dirty="0">
                <a:solidFill>
                  <a:srgbClr val="000000"/>
                </a:solidFill>
                <a:latin typeface="宋体" panose="02010600030101010101" pitchFamily="2" charset="-122"/>
              </a:rPr>
              <a:t>A.</a:t>
            </a:r>
            <a:r>
              <a:rPr lang="zh-CN" altLang="en-US" sz="2800" b="1" dirty="0">
                <a:solidFill>
                  <a:srgbClr val="000000"/>
                </a:solidFill>
                <a:latin typeface="宋体" panose="02010600030101010101" pitchFamily="2" charset="-122"/>
              </a:rPr>
              <a:t>重大过失       </a:t>
            </a:r>
            <a:r>
              <a:rPr lang="en-US" altLang="zh-CN" sz="2800" b="1" dirty="0">
                <a:solidFill>
                  <a:srgbClr val="000000"/>
                </a:solidFill>
                <a:latin typeface="宋体" panose="02010600030101010101" pitchFamily="2" charset="-122"/>
              </a:rPr>
              <a:t>B.</a:t>
            </a:r>
            <a:r>
              <a:rPr lang="zh-CN" altLang="en-US" sz="2800" b="1" dirty="0">
                <a:solidFill>
                  <a:srgbClr val="000000"/>
                </a:solidFill>
                <a:latin typeface="宋体" panose="02010600030101010101" pitchFamily="2" charset="-122"/>
              </a:rPr>
              <a:t>欺诈</a:t>
            </a:r>
            <a:endParaRPr lang="zh-CN" altLang="en-US" sz="2800" b="1" dirty="0">
              <a:solidFill>
                <a:srgbClr val="000000"/>
              </a:solidFill>
              <a:latin typeface="宋体" panose="02010600030101010101" pitchFamily="2" charset="-122"/>
            </a:endParaRPr>
          </a:p>
          <a:p>
            <a:pPr>
              <a:spcBef>
                <a:spcPct val="50000"/>
              </a:spcBef>
            </a:pPr>
            <a:r>
              <a:rPr lang="en-US" altLang="zh-CN" sz="2800" b="1" dirty="0">
                <a:solidFill>
                  <a:srgbClr val="000000"/>
                </a:solidFill>
                <a:latin typeface="宋体" panose="02010600030101010101" pitchFamily="2" charset="-122"/>
              </a:rPr>
              <a:t>C.</a:t>
            </a:r>
            <a:r>
              <a:rPr lang="zh-CN" altLang="en-US" sz="2800" b="1" dirty="0">
                <a:solidFill>
                  <a:srgbClr val="000000"/>
                </a:solidFill>
                <a:latin typeface="宋体" panose="02010600030101010101" pitchFamily="2" charset="-122"/>
              </a:rPr>
              <a:t>行政责任       </a:t>
            </a:r>
            <a:r>
              <a:rPr lang="en-US" altLang="zh-CN" sz="2800" b="1" dirty="0">
                <a:solidFill>
                  <a:srgbClr val="000000"/>
                </a:solidFill>
                <a:latin typeface="宋体" panose="02010600030101010101" pitchFamily="2" charset="-122"/>
              </a:rPr>
              <a:t>D.</a:t>
            </a:r>
            <a:r>
              <a:rPr lang="zh-CN" altLang="en-US" sz="2800" b="1" dirty="0">
                <a:solidFill>
                  <a:srgbClr val="000000"/>
                </a:solidFill>
                <a:latin typeface="宋体" panose="02010600030101010101" pitchFamily="2" charset="-122"/>
              </a:rPr>
              <a:t>违约</a:t>
            </a:r>
            <a:endParaRPr lang="zh-CN" altLang="en-US" sz="2800" b="1" dirty="0">
              <a:solidFill>
                <a:srgbClr val="000000"/>
              </a:solidFill>
              <a:latin typeface="宋体" panose="02010600030101010101" pitchFamily="2" charset="-122"/>
            </a:endParaRPr>
          </a:p>
        </p:txBody>
      </p:sp>
      <p:sp>
        <p:nvSpPr>
          <p:cNvPr id="225283" name="Rectangle 3"/>
          <p:cNvSpPr>
            <a:spLocks noChangeArrowheads="1"/>
          </p:cNvSpPr>
          <p:nvPr/>
        </p:nvSpPr>
        <p:spPr bwMode="auto">
          <a:xfrm>
            <a:off x="304800" y="4274456"/>
            <a:ext cx="66468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答案</a:t>
            </a:r>
            <a:r>
              <a:rPr lang="en-US" altLang="zh-CN" sz="2800" b="1" dirty="0">
                <a:solidFill>
                  <a:srgbClr val="FF0000"/>
                </a:solidFill>
                <a:latin typeface="Times New Roman" panose="02020603050405020304" pitchFamily="18" charset="0"/>
              </a:rPr>
              <a:t>】ABD</a:t>
            </a:r>
            <a:endParaRPr lang="en-US" altLang="zh-CN" sz="2800" b="1" dirty="0">
              <a:solidFill>
                <a:srgbClr val="FF0000"/>
              </a:solidFill>
              <a:latin typeface="Times New Roman" panose="02020603050405020304" pitchFamily="18" charset="0"/>
            </a:endParaRPr>
          </a:p>
        </p:txBody>
      </p:sp>
    </p:spTree>
  </p:cSld>
  <p:clrMapOvr>
    <a:masterClrMapping/>
  </p:clrMapOvr>
  <p:transition advTm="2608">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283"/>
                                        </p:tgtEl>
                                        <p:attrNameLst>
                                          <p:attrName>style.visibility</p:attrName>
                                        </p:attrNameLst>
                                      </p:cBhvr>
                                      <p:to>
                                        <p:strVal val="visible"/>
                                      </p:to>
                                    </p:set>
                                    <p:animEffect transition="in" filter="blinds(horizontal)">
                                      <p:cBhvr>
                                        <p:cTn id="7" dur="500"/>
                                        <p:tgtEl>
                                          <p:spTgt spid="22528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252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WordArt 3"/>
          <p:cNvSpPr>
            <a:spLocks noChangeArrowheads="1" noChangeShapeType="1" noTextEdit="1"/>
          </p:cNvSpPr>
          <p:nvPr/>
        </p:nvSpPr>
        <p:spPr bwMode="gray">
          <a:xfrm>
            <a:off x="3505200" y="3581400"/>
            <a:ext cx="4724400" cy="530225"/>
          </a:xfrm>
          <a:prstGeom prst="rect">
            <a:avLst/>
          </a:prstGeom>
        </p:spPr>
        <p:txBody>
          <a:bodyPr wrap="none" fromWordArt="1">
            <a:prstTxWarp prst="textDeflate">
              <a:avLst>
                <a:gd name="adj" fmla="val 0"/>
              </a:avLst>
            </a:prstTxWarp>
          </a:bodyPr>
          <a:lstStyle/>
          <a:p>
            <a:pPr algn="ctr"/>
            <a:r>
              <a:rPr lang="en-US" altLang="zh-CN" sz="5400" b="1" kern="10" dirty="0">
                <a:ln w="19050">
                  <a:solidFill>
                    <a:schemeClr val="bg1"/>
                  </a:solidFill>
                  <a:rou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panose="020B0604030504040204"/>
              </a:rPr>
              <a:t>Thank You !</a:t>
            </a:r>
            <a:endParaRPr lang="zh-CN" altLang="en-US" sz="5400" b="1" kern="10" dirty="0">
              <a:ln w="19050">
                <a:solidFill>
                  <a:schemeClr val="bg1"/>
                </a:solidFill>
                <a:rou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panose="020B0604030504040204"/>
            </a:endParaRPr>
          </a:p>
        </p:txBody>
      </p:sp>
      <p:sp>
        <p:nvSpPr>
          <p:cNvPr id="196612" name="Text Box 4"/>
          <p:cNvSpPr txBox="1">
            <a:spLocks noChangeArrowheads="1"/>
          </p:cNvSpPr>
          <p:nvPr/>
        </p:nvSpPr>
        <p:spPr bwMode="auto">
          <a:xfrm>
            <a:off x="4937125" y="2819400"/>
            <a:ext cx="17081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zh-CN" altLang="en-US" sz="2800">
                <a:solidFill>
                  <a:schemeClr val="bg1"/>
                </a:solidFill>
                <a:latin typeface="微软雅黑" panose="020B0503020204020204" pitchFamily="34" charset="-122"/>
                <a:ea typeface="微软雅黑" panose="020B0503020204020204" pitchFamily="34" charset="-122"/>
              </a:rPr>
              <a:t>谢谢观赏</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5" name="Picture 4" descr="c:\DOCUME~1\l\APPLIC~1\360se6\USERDA~1\Temp\94.jpg"/>
          <p:cNvPicPr>
            <a:picLocks noChangeAspect="1" noChangeArrowheads="1"/>
          </p:cNvPicPr>
          <p:nvPr/>
        </p:nvPicPr>
        <p:blipFill>
          <a:blip r:embed="rId1" cstate="print">
            <a:extLst>
              <a:ext uri="{BEBA8EAE-BF5A-486C-A8C5-ECC9F3942E4B}">
                <a14:imgProps xmlns:a14="http://schemas.microsoft.com/office/drawing/2010/main">
                  <a14:imgLayer r:embed="rId2">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015104" y="3627620"/>
            <a:ext cx="859530" cy="644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C:\Documents and Settings\l\桌面\14053026569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0" y="1981200"/>
            <a:ext cx="787529" cy="488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642"/>
          <a:stretch>
            <a:fillRect/>
          </a:stretch>
        </p:blipFill>
        <p:spPr bwMode="auto">
          <a:xfrm>
            <a:off x="0" y="4572000"/>
            <a:ext cx="766679" cy="651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600200"/>
            <a:ext cx="8229600" cy="4495800"/>
          </a:xfrm>
        </p:spPr>
        <p:txBody>
          <a:bodyPr/>
          <a:lstStyle/>
          <a:p>
            <a:r>
              <a:rPr lang="en-US" altLang="zh-CN" dirty="0"/>
              <a:t> </a:t>
            </a:r>
            <a:endParaRPr lang="en-US" altLang="zh-CN" dirty="0"/>
          </a:p>
        </p:txBody>
      </p:sp>
      <p:sp>
        <p:nvSpPr>
          <p:cNvPr id="7170" name="Rectangle 2"/>
          <p:cNvSpPr>
            <a:spLocks noGrp="1" noChangeArrowheads="1"/>
          </p:cNvSpPr>
          <p:nvPr>
            <p:ph type="title"/>
          </p:nvPr>
        </p:nvSpPr>
        <p:spPr/>
        <p:txBody>
          <a:bodyPr/>
          <a:lstStyle/>
          <a:p>
            <a:r>
              <a:rPr lang="zh-CN" altLang="zh-CN" dirty="0"/>
              <a:t>一、诚信</a:t>
            </a:r>
            <a:endParaRPr lang="zh-CN" altLang="en-US" dirty="0"/>
          </a:p>
        </p:txBody>
      </p:sp>
      <p:sp>
        <p:nvSpPr>
          <p:cNvPr id="3" name="矩形 2"/>
          <p:cNvSpPr/>
          <p:nvPr/>
        </p:nvSpPr>
        <p:spPr>
          <a:xfrm>
            <a:off x="711200" y="1295400"/>
            <a:ext cx="7543800" cy="5324535"/>
          </a:xfrm>
          <a:prstGeom prst="rect">
            <a:avLst/>
          </a:prstGeom>
        </p:spPr>
        <p:txBody>
          <a:bodyPr wrap="square">
            <a:spAutoFit/>
          </a:bodyPr>
          <a:lstStyle/>
          <a:p>
            <a:r>
              <a:rPr lang="zh-CN" altLang="zh-CN" sz="2000" b="1" dirty="0">
                <a:latin typeface="+mj-ea"/>
                <a:ea typeface="+mj-ea"/>
              </a:rPr>
              <a:t>【例题·多选题】</a:t>
            </a:r>
            <a:r>
              <a:rPr lang="en-US" altLang="zh-CN" sz="2000" dirty="0">
                <a:latin typeface="+mj-ea"/>
                <a:ea typeface="+mj-ea"/>
              </a:rPr>
              <a:t>ABC</a:t>
            </a:r>
            <a:r>
              <a:rPr lang="zh-CN" altLang="zh-CN" sz="2000" dirty="0">
                <a:latin typeface="+mj-ea"/>
                <a:ea typeface="+mj-ea"/>
              </a:rPr>
              <a:t>会计师事务所的</a:t>
            </a:r>
            <a:r>
              <a:rPr lang="en-US" altLang="zh-CN" sz="2000" dirty="0">
                <a:latin typeface="+mj-ea"/>
                <a:ea typeface="+mj-ea"/>
              </a:rPr>
              <a:t>A</a:t>
            </a:r>
            <a:r>
              <a:rPr lang="zh-CN" altLang="zh-CN" sz="2000" dirty="0">
                <a:latin typeface="+mj-ea"/>
                <a:ea typeface="+mj-ea"/>
              </a:rPr>
              <a:t>注册会计师是甲公司</a:t>
            </a:r>
            <a:r>
              <a:rPr lang="en-US" altLang="zh-CN" sz="2000" dirty="0">
                <a:latin typeface="+mj-ea"/>
                <a:ea typeface="+mj-ea"/>
              </a:rPr>
              <a:t>2012</a:t>
            </a:r>
            <a:r>
              <a:rPr lang="zh-CN" altLang="zh-CN" sz="2000" dirty="0">
                <a:latin typeface="+mj-ea"/>
                <a:ea typeface="+mj-ea"/>
              </a:rPr>
              <a:t>年财务报表审计项目合伙人。在对甲公司实施风险评估程序时</a:t>
            </a:r>
            <a:r>
              <a:rPr lang="en-US" altLang="zh-CN" sz="2000" dirty="0">
                <a:latin typeface="+mj-ea"/>
                <a:ea typeface="+mj-ea"/>
              </a:rPr>
              <a:t>A</a:t>
            </a:r>
            <a:r>
              <a:rPr lang="zh-CN" altLang="zh-CN" sz="2000" dirty="0">
                <a:latin typeface="+mj-ea"/>
                <a:ea typeface="+mj-ea"/>
              </a:rPr>
              <a:t>注册会计师发现甲公司</a:t>
            </a:r>
            <a:r>
              <a:rPr lang="en-US" altLang="zh-CN" sz="2000" dirty="0">
                <a:latin typeface="+mj-ea"/>
                <a:ea typeface="+mj-ea"/>
              </a:rPr>
              <a:t>2012</a:t>
            </a:r>
            <a:r>
              <a:rPr lang="zh-CN" altLang="zh-CN" sz="2000" dirty="0">
                <a:latin typeface="+mj-ea"/>
                <a:ea typeface="+mj-ea"/>
              </a:rPr>
              <a:t>年财务报表确认了虚假销售事项。如果</a:t>
            </a:r>
            <a:r>
              <a:rPr lang="en-US" altLang="zh-CN" sz="2000" dirty="0">
                <a:latin typeface="+mj-ea"/>
                <a:ea typeface="+mj-ea"/>
              </a:rPr>
              <a:t>A</a:t>
            </a:r>
            <a:r>
              <a:rPr lang="zh-CN" altLang="zh-CN" sz="2000" dirty="0">
                <a:latin typeface="+mj-ea"/>
                <a:ea typeface="+mj-ea"/>
              </a:rPr>
              <a:t>注册会计师采取了以下应对措施，则不被视为违背了诚信原则的有（  ）。</a:t>
            </a:r>
            <a:endParaRPr lang="zh-CN" altLang="zh-CN" sz="2000" dirty="0">
              <a:latin typeface="+mj-ea"/>
              <a:ea typeface="+mj-ea"/>
            </a:endParaRPr>
          </a:p>
          <a:p>
            <a:r>
              <a:rPr lang="en-US" altLang="zh-CN" sz="2000" dirty="0">
                <a:latin typeface="+mj-ea"/>
                <a:ea typeface="+mj-ea"/>
              </a:rPr>
              <a:t>A</a:t>
            </a:r>
            <a:r>
              <a:rPr lang="zh-CN" altLang="zh-CN" sz="2000" dirty="0">
                <a:latin typeface="+mj-ea"/>
                <a:ea typeface="+mj-ea"/>
              </a:rPr>
              <a:t>．要求甲公司管理层修改有问题信息</a:t>
            </a:r>
            <a:endParaRPr lang="zh-CN" altLang="zh-CN" sz="2000" dirty="0">
              <a:latin typeface="+mj-ea"/>
              <a:ea typeface="+mj-ea"/>
            </a:endParaRPr>
          </a:p>
          <a:p>
            <a:r>
              <a:rPr lang="en-US" altLang="zh-CN" sz="2000" dirty="0">
                <a:latin typeface="+mj-ea"/>
                <a:ea typeface="+mj-ea"/>
              </a:rPr>
              <a:t>B</a:t>
            </a:r>
            <a:r>
              <a:rPr lang="zh-CN" altLang="zh-CN" sz="2000" dirty="0">
                <a:latin typeface="+mj-ea"/>
                <a:ea typeface="+mj-ea"/>
              </a:rPr>
              <a:t>．要求甲公司管理层调整财务报表</a:t>
            </a:r>
            <a:endParaRPr lang="zh-CN" altLang="zh-CN" sz="2000" dirty="0">
              <a:latin typeface="+mj-ea"/>
              <a:ea typeface="+mj-ea"/>
            </a:endParaRPr>
          </a:p>
          <a:p>
            <a:r>
              <a:rPr lang="en-US" altLang="zh-CN" sz="2000" dirty="0">
                <a:latin typeface="+mj-ea"/>
                <a:ea typeface="+mj-ea"/>
              </a:rPr>
              <a:t>C</a:t>
            </a:r>
            <a:r>
              <a:rPr lang="zh-CN" altLang="zh-CN" sz="2000" dirty="0">
                <a:latin typeface="+mj-ea"/>
                <a:ea typeface="+mj-ea"/>
              </a:rPr>
              <a:t>．甲公司管理层拒绝注册会计师的建议的情况下，出具了否定意见审计报告</a:t>
            </a:r>
            <a:endParaRPr lang="zh-CN" altLang="zh-CN" sz="2000" dirty="0">
              <a:latin typeface="+mj-ea"/>
              <a:ea typeface="+mj-ea"/>
            </a:endParaRPr>
          </a:p>
          <a:p>
            <a:r>
              <a:rPr lang="en-US" altLang="zh-CN" sz="2000" dirty="0">
                <a:latin typeface="+mj-ea"/>
                <a:ea typeface="+mj-ea"/>
              </a:rPr>
              <a:t>D</a:t>
            </a:r>
            <a:r>
              <a:rPr lang="zh-CN" altLang="zh-CN" sz="2000" dirty="0">
                <a:latin typeface="+mj-ea"/>
                <a:ea typeface="+mj-ea"/>
              </a:rPr>
              <a:t>．在甲公司管理层拒绝注册会计师的建议的情况下，出具了恰当非无保留意见的审计报告</a:t>
            </a:r>
            <a:endParaRPr lang="zh-CN" altLang="zh-CN" sz="2000" dirty="0">
              <a:latin typeface="+mj-ea"/>
              <a:ea typeface="+mj-ea"/>
            </a:endParaRPr>
          </a:p>
          <a:p>
            <a:r>
              <a:rPr lang="zh-CN" altLang="zh-CN" sz="2000" b="1" dirty="0">
                <a:solidFill>
                  <a:schemeClr val="tx2">
                    <a:lumMod val="60000"/>
                    <a:lumOff val="40000"/>
                  </a:schemeClr>
                </a:solidFill>
                <a:latin typeface="+mj-ea"/>
                <a:ea typeface="+mj-ea"/>
              </a:rPr>
              <a:t>【解析】</a:t>
            </a:r>
            <a:r>
              <a:rPr lang="zh-CN" altLang="zh-CN" sz="2000" dirty="0">
                <a:solidFill>
                  <a:schemeClr val="tx2">
                    <a:lumMod val="60000"/>
                    <a:lumOff val="40000"/>
                  </a:schemeClr>
                </a:solidFill>
                <a:latin typeface="+mj-ea"/>
                <a:ea typeface="+mj-ea"/>
              </a:rPr>
              <a:t>甲公司存在虚假销售属于财务报表的特别风险事项，会导致财务报表存在错报，注册会计师在提请其调整和披露后应当运用重要性原则考虑错报事项对财务报表的影响程度考虑审计报告意见类型，注册会计师对错报事项不进行重要性的判断和评估直接出具否定意见审计报告不恰当。</a:t>
            </a:r>
            <a:endParaRPr lang="zh-CN" altLang="zh-CN" sz="2000" dirty="0">
              <a:solidFill>
                <a:schemeClr val="tx2">
                  <a:lumMod val="60000"/>
                  <a:lumOff val="40000"/>
                </a:schemeClr>
              </a:solidFill>
              <a:latin typeface="+mj-ea"/>
              <a:ea typeface="+mj-ea"/>
            </a:endParaRPr>
          </a:p>
          <a:p>
            <a:r>
              <a:rPr lang="zh-CN" altLang="zh-CN" sz="2000" b="1" dirty="0">
                <a:solidFill>
                  <a:schemeClr val="tx2">
                    <a:lumMod val="60000"/>
                    <a:lumOff val="40000"/>
                  </a:schemeClr>
                </a:solidFill>
                <a:latin typeface="+mj-ea"/>
                <a:ea typeface="+mj-ea"/>
              </a:rPr>
              <a:t>【答案】</a:t>
            </a:r>
            <a:r>
              <a:rPr lang="en-US" altLang="zh-CN" sz="2000" dirty="0">
                <a:solidFill>
                  <a:schemeClr val="tx2">
                    <a:lumMod val="60000"/>
                    <a:lumOff val="40000"/>
                  </a:schemeClr>
                </a:solidFill>
                <a:latin typeface="+mj-ea"/>
                <a:ea typeface="+mj-ea"/>
              </a:rPr>
              <a:t>ABD</a:t>
            </a:r>
            <a:endParaRPr lang="zh-CN" altLang="zh-CN" sz="2000" dirty="0">
              <a:solidFill>
                <a:schemeClr val="tx2">
                  <a:lumMod val="60000"/>
                  <a:lumOff val="40000"/>
                </a:schemeClr>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heel(1)">
                                      <p:cBhvr>
                                        <p:cTn id="7" dur="2000"/>
                                        <p:tgtEl>
                                          <p:spTgt spid="3">
                                            <p:txEl>
                                              <p:pRg st="5" end="5"/>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heel(1)">
                                      <p:cBhvr>
                                        <p:cTn id="10"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zh-CN" altLang="zh-CN" dirty="0"/>
              <a:t>二、独立性</a:t>
            </a:r>
            <a:endParaRPr lang="zh-CN" altLang="en-US" dirty="0"/>
          </a:p>
        </p:txBody>
      </p:sp>
      <p:sp>
        <p:nvSpPr>
          <p:cNvPr id="5" name="内容占位符 4"/>
          <p:cNvSpPr>
            <a:spLocks noGrp="1"/>
          </p:cNvSpPr>
          <p:nvPr>
            <p:ph idx="1"/>
          </p:nvPr>
        </p:nvSpPr>
        <p:spPr>
          <a:xfrm>
            <a:off x="457200" y="1600200"/>
            <a:ext cx="8229600" cy="1447800"/>
          </a:xfrm>
        </p:spPr>
        <p:txBody>
          <a:bodyPr/>
          <a:lstStyle/>
          <a:p>
            <a:endParaRPr lang="en-US" altLang="zh-CN" dirty="0"/>
          </a:p>
          <a:p>
            <a:endParaRPr lang="zh-CN" altLang="en-US" dirty="0"/>
          </a:p>
        </p:txBody>
      </p:sp>
      <p:sp>
        <p:nvSpPr>
          <p:cNvPr id="4" name="内容占位符 4"/>
          <p:cNvSpPr txBox="1"/>
          <p:nvPr/>
        </p:nvSpPr>
        <p:spPr bwMode="gray">
          <a:xfrm>
            <a:off x="457200" y="1524000"/>
            <a:ext cx="8229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457200" algn="l" rtl="0" eaLnBrk="0" fontAlgn="base" hangingPunct="0">
              <a:lnSpc>
                <a:spcPts val="2800"/>
              </a:lnSpc>
              <a:spcBef>
                <a:spcPts val="100"/>
              </a:spcBef>
              <a:spcAft>
                <a:spcPts val="100"/>
              </a:spcAft>
              <a:buFontTx/>
              <a:buNone/>
              <a:defRPr sz="180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1600">
                <a:solidFill>
                  <a:schemeClr val="bg2">
                    <a:lumMod val="75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050">
                <a:solidFill>
                  <a:schemeClr val="bg2">
                    <a:lumMod val="75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00">
                <a:solidFill>
                  <a:schemeClr val="bg2">
                    <a:lumMod val="7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zh-CN" altLang="zh-CN" sz="2000" dirty="0">
                <a:solidFill>
                  <a:srgbClr val="FF0000"/>
                </a:solidFill>
              </a:rPr>
              <a:t>（一）独立性含义</a:t>
            </a:r>
            <a:endParaRPr lang="zh-CN" altLang="zh-CN" sz="2000" dirty="0">
              <a:solidFill>
                <a:srgbClr val="FF0000"/>
              </a:solidFill>
            </a:endParaRPr>
          </a:p>
          <a:p>
            <a:r>
              <a:rPr lang="zh-CN" altLang="zh-CN" sz="2000" dirty="0"/>
              <a:t>独立性是指不受外来力量控制、支配，按照一定之规行事。独立性原则</a:t>
            </a:r>
            <a:r>
              <a:rPr lang="zh-CN" altLang="zh-CN" sz="2000" b="1" dirty="0">
                <a:solidFill>
                  <a:srgbClr val="00B050"/>
                </a:solidFill>
              </a:rPr>
              <a:t>通常是对注册会计师而非非执业会员提出的要求。</a:t>
            </a:r>
            <a:r>
              <a:rPr lang="zh-CN" altLang="zh-CN" sz="2000" dirty="0"/>
              <a:t>在执行鉴证业务时，注册会计师必须保持独立性。</a:t>
            </a:r>
            <a:endParaRPr lang="zh-CN" altLang="zh-CN" sz="2000" dirty="0"/>
          </a:p>
          <a:p>
            <a:r>
              <a:rPr lang="zh-CN" altLang="zh-CN" sz="2000" dirty="0">
                <a:solidFill>
                  <a:srgbClr val="FF0000"/>
                </a:solidFill>
              </a:rPr>
              <a:t>（二）独立性的总体要求</a:t>
            </a:r>
            <a:endParaRPr lang="en-US" altLang="zh-CN" sz="2000" dirty="0">
              <a:solidFill>
                <a:srgbClr val="FF0000"/>
              </a:solidFill>
            </a:endParaRPr>
          </a:p>
          <a:p>
            <a:r>
              <a:rPr lang="en-US" altLang="zh-CN" sz="2000" dirty="0"/>
              <a:t>1</a:t>
            </a:r>
            <a:r>
              <a:rPr lang="zh-CN" altLang="zh-CN" sz="2000" dirty="0"/>
              <a:t>．注册会计师执行审计和审阅业务以及其他鉴证业务时，应当从实质上和形式上保持独立性，不得因任何利害关系影响其客观性。</a:t>
            </a:r>
            <a:endParaRPr lang="zh-CN" altLang="zh-CN" sz="2000" dirty="0"/>
          </a:p>
          <a:p>
            <a:r>
              <a:rPr lang="en-US" altLang="zh-CN" sz="2000" dirty="0"/>
              <a:t>2</a:t>
            </a:r>
            <a:r>
              <a:rPr lang="zh-CN" altLang="zh-CN" sz="2000" dirty="0"/>
              <a:t>．会计师事务所在承办审计和审阅业务以及其他鉴证业务时，应当从整体层面和具体业务层面采取措施，以保持会计师事务所和项目组的独立性。</a:t>
            </a:r>
            <a:endParaRPr lang="zh-CN" altLang="zh-CN" sz="2000" dirty="0"/>
          </a:p>
          <a:p>
            <a:r>
              <a:rPr lang="zh-CN" altLang="zh-CN" sz="2000" dirty="0">
                <a:solidFill>
                  <a:srgbClr val="FF0000"/>
                </a:solidFill>
              </a:rPr>
              <a:t>（三）非鉴证业务与独立性</a:t>
            </a:r>
            <a:endParaRPr lang="zh-CN" altLang="zh-CN" sz="2000" dirty="0">
              <a:solidFill>
                <a:srgbClr val="FF0000"/>
              </a:solidFill>
            </a:endParaRPr>
          </a:p>
          <a:p>
            <a:r>
              <a:rPr lang="zh-CN" altLang="zh-CN" sz="2000" dirty="0"/>
              <a:t>注册会计师执行的业务可分为鉴证业务</a:t>
            </a:r>
            <a:r>
              <a:rPr lang="zh-CN" altLang="en-US" sz="2000" dirty="0"/>
              <a:t>（</a:t>
            </a:r>
            <a:r>
              <a:rPr lang="zh-CN" altLang="en-US" sz="2000" dirty="0">
                <a:solidFill>
                  <a:srgbClr val="00B050"/>
                </a:solidFill>
              </a:rPr>
              <a:t>要求独立</a:t>
            </a:r>
            <a:r>
              <a:rPr lang="zh-CN" altLang="en-US" sz="2000" dirty="0"/>
              <a:t>）</a:t>
            </a:r>
            <a:r>
              <a:rPr lang="zh-CN" altLang="zh-CN" sz="2000" dirty="0"/>
              <a:t>与非鉴证业务</a:t>
            </a:r>
            <a:r>
              <a:rPr lang="zh-CN" altLang="en-US" sz="2000" dirty="0"/>
              <a:t>（</a:t>
            </a:r>
            <a:r>
              <a:rPr lang="zh-CN" altLang="en-US" sz="2000" dirty="0">
                <a:solidFill>
                  <a:srgbClr val="00B050"/>
                </a:solidFill>
              </a:rPr>
              <a:t>可以不独立</a:t>
            </a:r>
            <a:r>
              <a:rPr lang="zh-CN" altLang="en-US" sz="2000" dirty="0"/>
              <a:t>）</a:t>
            </a:r>
            <a:r>
              <a:rPr lang="zh-CN" altLang="zh-CN" sz="2000" dirty="0"/>
              <a:t>。</a:t>
            </a:r>
            <a:endParaRPr lang="zh-CN" altLang="zh-CN" sz="2000" dirty="0"/>
          </a:p>
        </p:txBody>
      </p:sp>
    </p:spTree>
  </p:cSld>
  <p:clrMapOvr>
    <a:masterClrMapping/>
  </p:clrMapOvr>
</p:sld>
</file>

<file path=ppt/tags/tag1.xml><?xml version="1.0" encoding="utf-8"?>
<p:tagLst xmlns:p="http://schemas.openxmlformats.org/presentationml/2006/main">
  <p:tag name="commondata" val="eyJoZGlkIjoiZWE0M2E0NTdjZjcyYTQxNGQ1NTBiOTM1YWVlNDAxNTkifQ=="/>
</p:tagLst>
</file>

<file path=ppt/theme/theme1.xml><?xml version="1.0" encoding="utf-8"?>
<a:theme xmlns:a="http://schemas.openxmlformats.org/drawingml/2006/main" name="Default Design">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Blue Diagonal">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altLang="zh-CN" sz="3200" b="0" i="0" u="none" strike="noStrike" cap="none" normalizeH="0" baseline="0" smtClean="0">
            <a:ln>
              <a:noFill/>
            </a:ln>
            <a:solidFill>
              <a:schemeClr val="tx2"/>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altLang="zh-CN" sz="3200" b="0" i="0" u="none" strike="noStrike" cap="none" normalizeH="0" baseline="0" smtClean="0">
            <a:ln>
              <a:noFill/>
            </a:ln>
            <a:solidFill>
              <a:schemeClr val="tx2"/>
            </a:solidFill>
            <a:effectLst/>
            <a:latin typeface="Times New Roman" panose="02020603050405020304" pitchFamily="18" charset="0"/>
            <a:ea typeface="宋体" panose="02010600030101010101" pitchFamily="2" charset="-122"/>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581TGp_gold_light_ani</Template>
  <TotalTime>0</TotalTime>
  <Words>14431</Words>
  <Application>WPS 演示</Application>
  <PresentationFormat>全屏显示(4:3)</PresentationFormat>
  <Paragraphs>822</Paragraphs>
  <Slides>77</Slides>
  <Notes>53</Notes>
  <HiddenSlides>0</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1</vt:i4>
      </vt:variant>
      <vt:variant>
        <vt:lpstr>幻灯片标题</vt:lpstr>
      </vt:variant>
      <vt:variant>
        <vt:i4>77</vt:i4>
      </vt:variant>
    </vt:vector>
  </HeadingPairs>
  <TitlesOfParts>
    <vt:vector size="97" baseType="lpstr">
      <vt:lpstr>Arial</vt:lpstr>
      <vt:lpstr>宋体</vt:lpstr>
      <vt:lpstr>Wingdings</vt:lpstr>
      <vt:lpstr>Calibri</vt:lpstr>
      <vt:lpstr>微软雅黑</vt:lpstr>
      <vt:lpstr>Times New Roman</vt:lpstr>
      <vt:lpstr>Times</vt:lpstr>
      <vt:lpstr>楷体_GB2312</vt:lpstr>
      <vt:lpstr>Arial Unicode MS</vt:lpstr>
      <vt:lpstr>Franklin Gothic Medium</vt:lpstr>
      <vt:lpstr>Calibri</vt:lpstr>
      <vt:lpstr>Times New Roman</vt:lpstr>
      <vt:lpstr>Verdana</vt:lpstr>
      <vt:lpstr>Franklin Gothic Book</vt:lpstr>
      <vt:lpstr>黑体</vt:lpstr>
      <vt:lpstr>新宋体</vt:lpstr>
      <vt:lpstr>Default Design</vt:lpstr>
      <vt:lpstr>Blue Diagonal</vt:lpstr>
      <vt:lpstr>Watermark</vt:lpstr>
      <vt:lpstr>MS_ClipArt_Gallery.5</vt:lpstr>
      <vt:lpstr>第三章   职业道德和法律责任</vt:lpstr>
      <vt:lpstr>PowerPoint 演示文稿</vt:lpstr>
      <vt:lpstr>PowerPoint 演示文稿</vt:lpstr>
      <vt:lpstr>PowerPoint 演示文稿</vt:lpstr>
      <vt:lpstr>PowerPoint 演示文稿</vt:lpstr>
      <vt:lpstr>一、诚信</vt:lpstr>
      <vt:lpstr>一、诚信</vt:lpstr>
      <vt:lpstr>一、诚信</vt:lpstr>
      <vt:lpstr>二、独立性</vt:lpstr>
      <vt:lpstr>二、独立性</vt:lpstr>
      <vt:lpstr>三、客观和公正</vt:lpstr>
      <vt:lpstr>四、专业胜任能力和应有的关注</vt:lpstr>
      <vt:lpstr>四、专业胜任能力和应有的关注</vt:lpstr>
      <vt:lpstr>五、保密</vt:lpstr>
      <vt:lpstr>五、保密</vt:lpstr>
      <vt:lpstr>例题</vt:lpstr>
      <vt:lpstr>例题</vt:lpstr>
      <vt:lpstr>例题</vt:lpstr>
      <vt:lpstr>例题</vt:lpstr>
      <vt:lpstr>六、良好的职业行为</vt:lpstr>
      <vt:lpstr>六、良好的职业行为</vt:lpstr>
      <vt:lpstr>PowerPoint 演示文稿</vt:lpstr>
      <vt:lpstr>PowerPoint 演示文稿</vt:lpstr>
      <vt:lpstr>PowerPoint 演示文稿</vt:lpstr>
      <vt:lpstr>一、职业道德概念框架的内涵</vt:lpstr>
      <vt:lpstr>二、对遵循职业道德基本原则产生不利影响的因素及防范措施</vt:lpstr>
      <vt:lpstr>二、对遵循职业道德基本原则产生不利影响的因素及防范措施</vt:lpstr>
      <vt:lpstr>三、道德冲突的解决</vt:lpstr>
      <vt:lpstr>PowerPoint 演示文稿</vt:lpstr>
      <vt:lpstr>PowerPoint 演示文稿</vt:lpstr>
      <vt:lpstr>PowerPoint 演示文稿</vt:lpstr>
      <vt:lpstr>一、可能对职业道德基本原则产生不利影响的因素</vt:lpstr>
      <vt:lpstr>一、可能对职业道德基本原则产生不利影响的因素</vt:lpstr>
      <vt:lpstr>一、可能对职业道德基本原则产生不利影响的因素</vt:lpstr>
      <vt:lpstr>一、可能对职业道德基本原则产生不利影响的因素</vt:lpstr>
      <vt:lpstr>一、可能对职业道德基本原则产生不利影响的因素</vt:lpstr>
      <vt:lpstr>一、可能对职业道德基本原则产生不利影响的因素</vt:lpstr>
      <vt:lpstr>一、可能对职业道德基本原则产生不利影响的因素</vt:lpstr>
      <vt:lpstr>二、应对不利影响的防范措施</vt:lpstr>
      <vt:lpstr> （概念框架具体运用） 三、专业服务委托 </vt:lpstr>
      <vt:lpstr>三、专业服务委托</vt:lpstr>
      <vt:lpstr>三、专业服务委托</vt:lpstr>
      <vt:lpstr>三、专业服务委托</vt:lpstr>
      <vt:lpstr>（概念框架具体运用） 四、利益冲突</vt:lpstr>
      <vt:lpstr>（概念框架具体运用） 四、利益冲突</vt:lpstr>
      <vt:lpstr>五、应客户要求提供第二次意见 （概念框架具体运用）</vt:lpstr>
      <vt:lpstr>六、收费</vt:lpstr>
      <vt:lpstr>六、收费</vt:lpstr>
      <vt:lpstr>六、收费</vt:lpstr>
      <vt:lpstr>六、收费</vt:lpstr>
      <vt:lpstr>六、收费</vt:lpstr>
      <vt:lpstr>七、专业服务营销</vt:lpstr>
      <vt:lpstr>七、专业服务营销</vt:lpstr>
      <vt:lpstr>八、礼品和款待</vt:lpstr>
      <vt:lpstr>八、礼品和款待</vt:lpstr>
      <vt:lpstr>八、礼品和款待</vt:lpstr>
      <vt:lpstr>九、保管客户资产</vt:lpstr>
      <vt:lpstr>十、对客观和公正原则的要求</vt:lpstr>
      <vt:lpstr>PowerPoint 演示文稿</vt:lpstr>
      <vt:lpstr>第二节 注册会计师法律责任概述</vt:lpstr>
      <vt:lpstr>安达信倒闭事件</vt:lpstr>
      <vt:lpstr>安达信倒闭事件</vt:lpstr>
      <vt:lpstr>一、法律责任与法律环境的变化 </vt:lpstr>
      <vt:lpstr>一、法律责任与法律环境的变化</vt:lpstr>
      <vt:lpstr>一、法律责任与法律环境的变化</vt:lpstr>
      <vt:lpstr>二、注册会计师法律责任的成因</vt:lpstr>
      <vt:lpstr>PowerPoint 演示文稿</vt:lpstr>
      <vt:lpstr>三、影响注册会计师法律责任的几个概念</vt:lpstr>
      <vt:lpstr>三、影响注册会计师法律责任的几个概念</vt:lpstr>
      <vt:lpstr>PowerPoint 演示文稿</vt:lpstr>
      <vt:lpstr>PowerPoint 演示文稿</vt:lpstr>
      <vt:lpstr>PowerPoint 演示文稿</vt:lpstr>
      <vt:lpstr>PowerPoint 演示文稿</vt:lpstr>
      <vt:lpstr>PowerPoint 演示文稿</vt:lpstr>
      <vt:lpstr>第三节注册会计师法律责任的种类及内容</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Sung Ha, Park</dc:creator>
  <cp:lastModifiedBy>better myself</cp:lastModifiedBy>
  <cp:revision>410</cp:revision>
  <dcterms:created xsi:type="dcterms:W3CDTF">2004-07-21T02:43:00Z</dcterms:created>
  <dcterms:modified xsi:type="dcterms:W3CDTF">2024-07-01T14:55:19Z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8B6C29F4DDC749168EF1A4AC2EE2FA4B_13</vt:lpwstr>
  </property>
  <property fmtid="{D5CDD505-2E9C-101B-9397-08002B2CF9AE}" pid="3" name="KSOProductBuildVer">
    <vt:lpwstr>2052-12.1.0.16929</vt:lpwstr>
  </property>
</Properties>
</file>