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03" r:id="rId3"/>
    <p:sldId id="30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506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305" r:id="rId21"/>
    <p:sldId id="276" r:id="rId22"/>
    <p:sldId id="277" r:id="rId23"/>
    <p:sldId id="278" r:id="rId24"/>
    <p:sldId id="280" r:id="rId25"/>
    <p:sldId id="281" r:id="rId26"/>
    <p:sldId id="282" r:id="rId27"/>
    <p:sldId id="283" r:id="rId28"/>
    <p:sldId id="284" r:id="rId29"/>
    <p:sldId id="285" r:id="rId30"/>
    <p:sldId id="433" r:id="rId31"/>
    <p:sldId id="434" r:id="rId32"/>
    <p:sldId id="30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81" r:id="rId49"/>
    <p:sldId id="382" r:id="rId50"/>
    <p:sldId id="383" r:id="rId51"/>
    <p:sldId id="307" r:id="rId52"/>
    <p:sldId id="308" r:id="rId53"/>
    <p:sldId id="309" r:id="rId54"/>
    <p:sldId id="310" r:id="rId55"/>
    <p:sldId id="311" r:id="rId56"/>
    <p:sldId id="312" r:id="rId57"/>
    <p:sldId id="435" r:id="rId58"/>
    <p:sldId id="379" r:id="rId59"/>
    <p:sldId id="361" r:id="rId60"/>
    <p:sldId id="362" r:id="rId61"/>
    <p:sldId id="363" r:id="rId62"/>
    <p:sldId id="364" r:id="rId63"/>
    <p:sldId id="365" r:id="rId64"/>
    <p:sldId id="366" r:id="rId65"/>
    <p:sldId id="367" r:id="rId66"/>
    <p:sldId id="368" r:id="rId67"/>
    <p:sldId id="369" r:id="rId68"/>
    <p:sldId id="370" r:id="rId69"/>
    <p:sldId id="371" r:id="rId70"/>
    <p:sldId id="372" r:id="rId71"/>
    <p:sldId id="373" r:id="rId72"/>
    <p:sldId id="376" r:id="rId73"/>
    <p:sldId id="377" r:id="rId74"/>
    <p:sldId id="504" r:id="rId75"/>
    <p:sldId id="505" r:id="rId76"/>
    <p:sldId id="336" r:id="rId77"/>
    <p:sldId id="334" r:id="rId78"/>
    <p:sldId id="335" r:id="rId79"/>
    <p:sldId id="337" r:id="rId80"/>
    <p:sldId id="338" r:id="rId81"/>
    <p:sldId id="339" r:id="rId82"/>
    <p:sldId id="340" r:id="rId83"/>
    <p:sldId id="341" r:id="rId84"/>
    <p:sldId id="346" r:id="rId85"/>
    <p:sldId id="342" r:id="rId86"/>
    <p:sldId id="343" r:id="rId87"/>
    <p:sldId id="344" r:id="rId88"/>
    <p:sldId id="345" r:id="rId89"/>
    <p:sldId id="347" r:id="rId90"/>
    <p:sldId id="348" r:id="rId91"/>
    <p:sldId id="350" r:id="rId92"/>
    <p:sldId id="351" r:id="rId93"/>
    <p:sldId id="356" r:id="rId94"/>
    <p:sldId id="352" r:id="rId95"/>
    <p:sldId id="353" r:id="rId96"/>
    <p:sldId id="354" r:id="rId97"/>
    <p:sldId id="355" r:id="rId98"/>
    <p:sldId id="357" r:id="rId99"/>
    <p:sldId id="358" r:id="rId100"/>
    <p:sldId id="359" r:id="rId101"/>
    <p:sldId id="360" r:id="rId102"/>
    <p:sldId id="349" r:id="rId103"/>
  </p:sldIdLst>
  <p:sldSz cx="12192000" cy="6858000"/>
  <p:notesSz cx="6858000" cy="9144000"/>
  <p:embeddedFontLst>
    <p:embeddedFont>
      <p:font typeface="江西拙楷" panose="02010600040101010101" charset="-122"/>
      <p:regular r:id="rId10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7" Type="http://schemas.openxmlformats.org/officeDocument/2006/relationships/font" Target="fonts/font1.fntdata"/><Relationship Id="rId106" Type="http://schemas.openxmlformats.org/officeDocument/2006/relationships/tableStyles" Target="tableStyles.xml"/><Relationship Id="rId105" Type="http://schemas.openxmlformats.org/officeDocument/2006/relationships/viewProps" Target="viewProps.xml"/><Relationship Id="rId104" Type="http://schemas.openxmlformats.org/officeDocument/2006/relationships/presProps" Target="presProps.xml"/><Relationship Id="rId103" Type="http://schemas.openxmlformats.org/officeDocument/2006/relationships/slide" Target="slides/slide101.xml"/><Relationship Id="rId102" Type="http://schemas.openxmlformats.org/officeDocument/2006/relationships/slide" Target="slides/slide100.xml"/><Relationship Id="rId101" Type="http://schemas.openxmlformats.org/officeDocument/2006/relationships/slide" Target="slides/slide99.xml"/><Relationship Id="rId100" Type="http://schemas.openxmlformats.org/officeDocument/2006/relationships/slide" Target="slides/slide98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6.jpe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6.jpe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image" Target="../media/image9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3.png"/><Relationship Id="rId1" Type="http://schemas.openxmlformats.org/officeDocument/2006/relationships/image" Target="../media/image10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7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0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3.png"/><Relationship Id="rId1" Type="http://schemas.openxmlformats.org/officeDocument/2006/relationships/image" Target="../media/image11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2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4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5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6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7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0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1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2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3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4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5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6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7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9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0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1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2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3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4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5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6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7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73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11199" y="698721"/>
            <a:ext cx="2177144" cy="969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itchFamily="34" charset="0"/>
              </a:rPr>
              <a:t>POWER</a:t>
            </a:r>
            <a:endParaRPr lang="en-US" altLang="zh-CN" sz="2400" spc="600">
              <a:latin typeface="Agency FB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600">
                <a:latin typeface="Agency FB" pitchFamily="34" charset="0"/>
              </a:rPr>
              <a:t>POINT  </a:t>
            </a:r>
            <a:endParaRPr lang="zh-CN" altLang="en-US" sz="2400" spc="600">
              <a:latin typeface="Agency FB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3999" y="6025618"/>
            <a:ext cx="233680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itchFamily="34" charset="0"/>
              </a:rPr>
              <a:t>TLU  EDU  </a:t>
            </a:r>
            <a:endParaRPr lang="en-US" altLang="zh-CN" sz="1600" spc="300">
              <a:latin typeface="Agency FB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200" y="2092325"/>
            <a:ext cx="10769600" cy="1651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3060700" y="2432685"/>
            <a:ext cx="6069965" cy="970915"/>
            <a:chOff x="2306637" y="2693555"/>
            <a:chExt cx="3203576" cy="392545"/>
          </a:xfrm>
        </p:grpSpPr>
        <p:sp>
          <p:nvSpPr>
            <p:cNvPr id="12" name="矩形 11"/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7" name="文本框 46"/>
          <p:cNvSpPr txBox="1"/>
          <p:nvPr/>
        </p:nvSpPr>
        <p:spPr>
          <a:xfrm>
            <a:off x="1155700" y="4452895"/>
            <a:ext cx="9880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zh-CN" altLang="en-US" sz="1600" spc="300">
              <a:latin typeface="Agency FB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spc="300">
                <a:latin typeface="Agency FB" pitchFamily="34" charset="0"/>
              </a:rPr>
              <a:t>文学与艺术传媒学院</a:t>
            </a:r>
            <a:endParaRPr lang="zh-CN" altLang="en-US" sz="1600" spc="300">
              <a:latin typeface="Agency FB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spc="300">
                <a:latin typeface="Agency FB" pitchFamily="34" charset="0"/>
              </a:rPr>
              <a:t>  School of literature arts and media</a:t>
            </a:r>
            <a:endParaRPr lang="zh-CN" altLang="en-US" sz="1600" spc="300">
              <a:latin typeface="Agency FB" pitchFamily="34" charset="0"/>
            </a:endParaRPr>
          </a:p>
          <a:p>
            <a:pPr algn="ctr">
              <a:lnSpc>
                <a:spcPct val="150000"/>
              </a:lnSpc>
            </a:pPr>
            <a:endParaRPr lang="en-US" altLang="zh-CN" sz="1600" spc="300">
              <a:latin typeface="Agency FB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 descr="白色的花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71" t="6667" r="7503" b="13181"/>
          <a:stretch>
            <a:fillRect/>
          </a:stretch>
        </p:blipFill>
        <p:spPr>
          <a:xfrm flipV="1">
            <a:off x="9214492" y="0"/>
            <a:ext cx="2266308" cy="19718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12235" y="2595245"/>
            <a:ext cx="4346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包装设计</a:t>
            </a:r>
            <a:endParaRPr lang="zh-CN" altLang="en-US" sz="3600" b="1">
              <a:solidFill>
                <a:schemeClr val="tx1"/>
              </a:solidFill>
              <a:latin typeface="江西拙楷" panose="02010600040101010101" charset="-122"/>
              <a:ea typeface="江西拙楷" panose="0201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9"/>
          <p:cNvSpPr/>
          <p:nvPr/>
        </p:nvSpPr>
        <p:spPr>
          <a:xfrm>
            <a:off x="158750" y="663575"/>
            <a:ext cx="11214100" cy="57664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ctr" rtl="0" eaLnBrk="0">
              <a:lnSpc>
                <a:spcPct val="82000"/>
              </a:lnSpc>
            </a:pPr>
            <a:r>
              <a:rPr sz="4000" spc="-1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二阶段、包装的“过渡期”</a:t>
            </a:r>
            <a:endParaRPr sz="4000" spc="0" dirty="0">
              <a:ln w="14541" cap="flat" cmpd="sng">
                <a:solidFill>
                  <a:srgbClr val="000000">
                    <a:alpha val="100000"/>
                  </a:srgbClr>
                </a:solidFill>
                <a:prstDash val="solid"/>
                <a:miter lim="10"/>
              </a:ln>
              <a:solidFill>
                <a:srgbClr val="000000">
                  <a:alpha val="100000"/>
                </a:srgbClr>
              </a:solidFill>
              <a:latin typeface="SimHei"/>
              <a:ea typeface="SimHei"/>
              <a:cs typeface="SimHei"/>
            </a:endParaRPr>
          </a:p>
          <a:p>
            <a:pPr algn="ctr" rtl="0" eaLnBrk="0">
              <a:lnSpc>
                <a:spcPct val="82000"/>
              </a:lnSpc>
            </a:pPr>
            <a:endParaRPr sz="4000" spc="0" dirty="0">
              <a:ln w="14541" cap="flat" cmpd="sng">
                <a:solidFill>
                  <a:srgbClr val="000000">
                    <a:alpha val="100000"/>
                  </a:srgbClr>
                </a:solidFill>
                <a:prstDash val="solid"/>
                <a:miter lim="10"/>
              </a:ln>
              <a:solidFill>
                <a:srgbClr val="000000">
                  <a:alpha val="100000"/>
                </a:srgbClr>
              </a:solidFill>
              <a:latin typeface="SimHei"/>
              <a:ea typeface="SimHei"/>
              <a:cs typeface="SimHei"/>
            </a:endParaRPr>
          </a:p>
          <a:p>
            <a:pPr algn="ctr" rtl="0" eaLnBrk="0">
              <a:lnSpc>
                <a:spcPct val="82000"/>
              </a:lnSpc>
            </a:pPr>
            <a:r>
              <a:rPr sz="3100" spc="-15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“专门性”阶</a:t>
            </a:r>
            <a:r>
              <a:rPr sz="3100" spc="-11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段</a:t>
            </a:r>
            <a:endParaRPr sz="3100" spc="-110" dirty="0">
              <a:ln w="11582" cap="flat" cmpd="sng">
                <a:solidFill>
                  <a:srgbClr val="000000">
                    <a:alpha val="100000"/>
                  </a:srgbClr>
                </a:solidFill>
                <a:prstDash val="solid"/>
                <a:miter lim="10"/>
              </a:ln>
              <a:solidFill>
                <a:srgbClr val="000000">
                  <a:alpha val="100000"/>
                </a:srgbClr>
              </a:solidFill>
              <a:latin typeface="SimHei"/>
              <a:ea typeface="SimHei"/>
              <a:cs typeface="SimHei"/>
            </a:endParaRPr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endParaRPr sz="2400" spc="4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endParaRPr sz="2400" spc="4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r>
              <a:rPr sz="24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lang="en-US" sz="24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</a:t>
            </a:r>
            <a:r>
              <a:rPr sz="24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百年品牌可口可乐，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经典</a:t>
            </a:r>
            <a:r>
              <a:rPr sz="24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玻璃瓶的容器造型就承载了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牌包装与推广的大部分功用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它不仅具有曲线优雅，</a:t>
            </a:r>
            <a:r>
              <a:rPr sz="24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便抓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握特点具备理想瓶子的特征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sz="2400" spc="2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endParaRPr sz="2400" spc="2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r>
              <a:rPr sz="2400" spc="-1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(1)握住瓶子颈时，</a:t>
            </a:r>
            <a:r>
              <a:rPr sz="2400" spc="-1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会有滑落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4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的感觉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；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endParaRPr sz="2400" spc="-4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4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(2)里面所装的</a:t>
            </a:r>
            <a:r>
              <a:rPr sz="2400" spc="-3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液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看起来比实际份量多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；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(3)外观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别致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folders/w9/1_v53htn3f3_f229kxwpgcnm0000gn/T/com.kingsoft.wpsoffice.mac/picturecompress_20240524112906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315" y="0"/>
            <a:ext cx="12342495" cy="697801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70432" y="1408176"/>
            <a:ext cx="3432047" cy="5123687"/>
          </a:xfrm>
          <a:prstGeom prst="rect">
            <a:avLst/>
          </a:prstGeom>
        </p:spPr>
      </p:pic>
      <p:sp>
        <p:nvSpPr>
          <p:cNvPr id="53" name="textbox 53"/>
          <p:cNvSpPr/>
          <p:nvPr/>
        </p:nvSpPr>
        <p:spPr>
          <a:xfrm>
            <a:off x="6212103" y="2542170"/>
            <a:ext cx="5162550" cy="30994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558800" algn="l" rtl="0" eaLnBrk="0">
              <a:lnSpc>
                <a:spcPct val="82000"/>
              </a:lnSpc>
            </a:pP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所谓从属性包含两层关系：其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en-US" sz="2400" dirty="0"/>
          </a:p>
          <a:p>
            <a:pPr marL="12700" indent="635" algn="l" rtl="0" eaLnBrk="0">
              <a:lnSpc>
                <a:spcPct val="151000"/>
              </a:lnSpc>
              <a:spcBef>
                <a:spcPts val="100"/>
              </a:spcBef>
            </a:pP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包装是被包装物的附属物，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两者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分离，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带有临时使用性，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用毕即可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抛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弃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(当然也可以再利用)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；其二，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装也成为被包装物一个部分，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两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可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以视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为一体。</a:t>
            </a:r>
            <a:endParaRPr lang="en-US" altLang="en-US" sz="2400" dirty="0"/>
          </a:p>
        </p:txBody>
      </p:sp>
      <p:sp>
        <p:nvSpPr>
          <p:cNvPr id="54" name="textbox 54"/>
          <p:cNvSpPr/>
          <p:nvPr/>
        </p:nvSpPr>
        <p:spPr>
          <a:xfrm>
            <a:off x="3636683" y="537861"/>
            <a:ext cx="6374129" cy="610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4000" spc="-1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第三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阶段包装的“转型期”</a:t>
            </a:r>
            <a:endParaRPr lang="en-US" altLang="en-US" sz="4000" dirty="0"/>
          </a:p>
        </p:txBody>
      </p:sp>
      <p:sp>
        <p:nvSpPr>
          <p:cNvPr id="55" name="textbox 55"/>
          <p:cNvSpPr/>
          <p:nvPr/>
        </p:nvSpPr>
        <p:spPr>
          <a:xfrm>
            <a:off x="4598858" y="1132849"/>
            <a:ext cx="3679825" cy="4902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100" spc="10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从属性到专门性并</a:t>
            </a:r>
            <a:r>
              <a:rPr sz="3100" spc="7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存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folders/w9/1_v53htn3f3_f229kxwpgcnm0000gn/T/com.kingsoft.wpsoffice.mac/picturecompress_20240524113214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5450" y="0"/>
            <a:ext cx="5431155" cy="6858000"/>
          </a:xfrm>
          <a:prstGeom prst="rect">
            <a:avLst/>
          </a:prstGeom>
        </p:spPr>
      </p:pic>
      <p:pic>
        <p:nvPicPr>
          <p:cNvPr id="2" name="图片 1" descr="/private/var/folders/w9/1_v53htn3f3_f229kxwpgcnm0000gn/T/com.kingsoft.wpsoffice.mac/picturecompress_20240524113104/output_1.pngoutput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42530" cy="69132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9" name="picture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27887" y="1130808"/>
            <a:ext cx="9936479" cy="5251703"/>
          </a:xfrm>
          <a:prstGeom prst="rect">
            <a:avLst/>
          </a:prstGeom>
        </p:spPr>
      </p:pic>
      <p:sp>
        <p:nvSpPr>
          <p:cNvPr id="60" name="textbox 60"/>
          <p:cNvSpPr/>
          <p:nvPr/>
        </p:nvSpPr>
        <p:spPr>
          <a:xfrm>
            <a:off x="4691307" y="446913"/>
            <a:ext cx="3229610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大白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兔奶味香水包装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3" name="picture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16152" y="1316736"/>
            <a:ext cx="4806695" cy="4806695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6595236" y="1589913"/>
            <a:ext cx="5165725" cy="36106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857885" algn="l" rtl="0" eaLnBrk="0">
              <a:lnSpc>
                <a:spcPct val="91000"/>
              </a:lnSpc>
            </a:pPr>
            <a:r>
              <a:rPr sz="2800" spc="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大白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兔奶味香水包装</a:t>
            </a:r>
            <a:endParaRPr lang="en-US" altLang="en-US" sz="2800" dirty="0"/>
          </a:p>
          <a:p>
            <a:pPr algn="l" rtl="0" eaLnBrk="0">
              <a:lnSpc>
                <a:spcPct val="119000"/>
              </a:lnSpc>
            </a:pPr>
            <a:endParaRPr lang="en-US" altLang="en-US" sz="1000" dirty="0"/>
          </a:p>
          <a:p>
            <a:pPr algn="l" rtl="0" eaLnBrk="0">
              <a:lnSpc>
                <a:spcPct val="119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marL="12700" indent="632460" algn="l" rtl="0" eaLnBrk="0">
              <a:lnSpc>
                <a:spcPct val="150000"/>
              </a:lnSpc>
              <a:spcBef>
                <a:spcPts val="0"/>
              </a:spcBef>
            </a:pPr>
            <a:r>
              <a:rPr sz="24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包装也成为被包装物一个部分</a:t>
            </a:r>
            <a:r>
              <a:rPr sz="24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奶味香水的包装从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标志、色彩、气味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到整体风格，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都是你熟悉的大白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兔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味道，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让你觉得有趣且唤起情怀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样的包装，</a:t>
            </a:r>
            <a:r>
              <a:rPr sz="2400" spc="-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你会静静端详，</a:t>
            </a:r>
            <a:r>
              <a:rPr sz="2400" spc="-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会心一笑</a:t>
            </a:r>
            <a:r>
              <a:rPr sz="24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7" name="picture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908304" y="1639824"/>
            <a:ext cx="5081015" cy="4529327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67855" y="1639824"/>
            <a:ext cx="4904231" cy="4529327"/>
          </a:xfrm>
          <a:prstGeom prst="rect">
            <a:avLst/>
          </a:prstGeom>
        </p:spPr>
      </p:pic>
      <p:sp>
        <p:nvSpPr>
          <p:cNvPr id="69" name="textbox 69"/>
          <p:cNvSpPr/>
          <p:nvPr/>
        </p:nvSpPr>
        <p:spPr>
          <a:xfrm>
            <a:off x="4182599" y="884707"/>
            <a:ext cx="4290059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90500" algn="l" rtl="0" eaLnBrk="0">
              <a:lnSpc>
                <a:spcPct val="91000"/>
              </a:lnSpc>
            </a:pPr>
            <a:r>
              <a:rPr sz="2800" spc="-1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“暗夜流光”故宫系列彩</a:t>
            </a:r>
            <a:r>
              <a:rPr sz="2800" spc="-9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妆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"/>
          <p:cNvSpPr/>
          <p:nvPr/>
        </p:nvSpPr>
        <p:spPr>
          <a:xfrm>
            <a:off x="0" y="2159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66800" y="1371600"/>
            <a:ext cx="4882895" cy="4885943"/>
          </a:xfrm>
          <a:prstGeom prst="rect">
            <a:avLst/>
          </a:prstGeom>
        </p:spPr>
      </p:pic>
      <p:sp>
        <p:nvSpPr>
          <p:cNvPr id="73" name="textbox 73"/>
          <p:cNvSpPr/>
          <p:nvPr/>
        </p:nvSpPr>
        <p:spPr>
          <a:xfrm>
            <a:off x="6929755" y="2568575"/>
            <a:ext cx="5028565" cy="2552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口红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、腮红、粉饼等是被包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装物，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图形元素来源于黑漆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螺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钿花鸟罗汉床，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这些包装从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彩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到图形，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与内容浑然一体，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极其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精美。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594104" y="1188720"/>
            <a:ext cx="3395458" cy="5263895"/>
          </a:xfrm>
          <a:prstGeom prst="rect">
            <a:avLst/>
          </a:prstGeom>
        </p:spPr>
      </p:pic>
      <p:sp>
        <p:nvSpPr>
          <p:cNvPr id="77" name="textbox 77"/>
          <p:cNvSpPr/>
          <p:nvPr/>
        </p:nvSpPr>
        <p:spPr>
          <a:xfrm>
            <a:off x="6095593" y="2266708"/>
            <a:ext cx="5163820" cy="31794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7145" algn="l" rtl="0" eaLnBrk="0">
              <a:lnSpc>
                <a:spcPts val="3410"/>
              </a:lnSpc>
            </a:pP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小结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400" dirty="0"/>
          </a:p>
          <a:p>
            <a:pPr marL="13335" algn="l" rtl="0" eaLnBrk="0">
              <a:lnSpc>
                <a:spcPct val="83000"/>
              </a:lnSpc>
              <a:spcBef>
                <a:spcPts val="1510"/>
              </a:spcBef>
            </a:pP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包装与包装物的互相成就，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是会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给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受</a:t>
            </a:r>
            <a:endParaRPr lang="en-US" altLang="en-US" sz="2400" dirty="0"/>
          </a:p>
          <a:p>
            <a:pPr marL="13970" indent="-1270" algn="l" rtl="0" eaLnBrk="0">
              <a:lnSpc>
                <a:spcPct val="152000"/>
              </a:lnSpc>
              <a:spcBef>
                <a:spcPts val="15"/>
              </a:spcBef>
            </a:pP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众留下深刻印象的，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通过包装的概念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4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保护产品、方便储运，</a:t>
            </a:r>
            <a:r>
              <a:rPr sz="2400" spc="-14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4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促进销售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再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联想到我们列举的众多案例，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我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们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发现，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概论也可以很有趣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73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43999" y="6025618"/>
            <a:ext cx="233680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itchFamily="34" charset="0"/>
              </a:rPr>
              <a:t>TLU  EDU  </a:t>
            </a:r>
            <a:endParaRPr lang="en-US" altLang="zh-CN" sz="1600" spc="300">
              <a:latin typeface="Agency FB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74035" y="2922270"/>
            <a:ext cx="6069965" cy="970915"/>
            <a:chOff x="2306637" y="2693555"/>
            <a:chExt cx="3203576" cy="392545"/>
          </a:xfrm>
        </p:grpSpPr>
        <p:sp>
          <p:nvSpPr>
            <p:cNvPr id="12" name="矩形 11"/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21760" y="3042920"/>
            <a:ext cx="4346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包装设计的</a:t>
            </a:r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发展</a:t>
            </a:r>
            <a:endParaRPr lang="zh-CN" altLang="en-US" sz="3600" b="1">
              <a:solidFill>
                <a:schemeClr val="tx1"/>
              </a:solidFill>
              <a:latin typeface="江西拙楷" panose="02010600040101010101" charset="-122"/>
              <a:ea typeface="江西拙楷" panose="0201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73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43999" y="6025618"/>
            <a:ext cx="233680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itchFamily="34" charset="0"/>
              </a:rPr>
              <a:t>TLU  EDU  </a:t>
            </a:r>
            <a:endParaRPr lang="en-US" altLang="zh-CN" sz="1600" spc="300">
              <a:latin typeface="Agency FB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74035" y="2922270"/>
            <a:ext cx="6069965" cy="970915"/>
            <a:chOff x="2306637" y="2693555"/>
            <a:chExt cx="3203576" cy="392545"/>
          </a:xfrm>
        </p:grpSpPr>
        <p:sp>
          <p:nvSpPr>
            <p:cNvPr id="12" name="矩形 11"/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21760" y="3042920"/>
            <a:ext cx="4346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包装设计</a:t>
            </a:r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的概念</a:t>
            </a:r>
            <a:endParaRPr lang="zh-CN" altLang="en-US" sz="3600" b="1">
              <a:solidFill>
                <a:schemeClr val="tx1"/>
              </a:solidFill>
              <a:latin typeface="江西拙楷" panose="02010600040101010101" charset="-122"/>
              <a:ea typeface="江西拙楷" panose="0201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92480" y="1661159"/>
            <a:ext cx="6972300" cy="4427220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8223401" y="2496261"/>
            <a:ext cx="3368040" cy="2552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国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爱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默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写</a:t>
            </a:r>
            <a:endParaRPr lang="en-US" altLang="en-US" sz="2300" dirty="0"/>
          </a:p>
          <a:p>
            <a:pPr marL="17145" indent="144780" algn="l" rtl="0" eaLnBrk="0">
              <a:lnSpc>
                <a:spcPct val="158000"/>
              </a:lnSpc>
              <a:spcBef>
                <a:spcPts val="75"/>
              </a:spcBef>
            </a:pP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《生活指南》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是在18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60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年，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这是人类史上一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较早谈及商品包装的</a:t>
            </a:r>
            <a:r>
              <a:rPr sz="2300" spc="3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书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籍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18147" y="3581400"/>
            <a:ext cx="4497323" cy="2825495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6600342" y="1274902"/>
            <a:ext cx="4532629" cy="20586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664845" algn="l" rtl="0" eaLnBrk="0">
              <a:lnSpc>
                <a:spcPts val="3100"/>
              </a:lnSpc>
            </a:pP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中国人王受之先生写《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世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界</a:t>
            </a:r>
            <a:endParaRPr lang="en-US" altLang="en-US" sz="2300" dirty="0"/>
          </a:p>
          <a:p>
            <a:pPr marL="14605" indent="-1905" algn="l" rtl="0" eaLnBrk="0">
              <a:lnSpc>
                <a:spcPct val="155000"/>
              </a:lnSpc>
              <a:spcBef>
                <a:spcPts val="80"/>
              </a:spcBef>
            </a:pP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现代设计史》，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其上限是18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6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4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年，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这是中国国内目前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比较权威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的一部有关世界现代设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的著述。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23316" y="2209800"/>
            <a:ext cx="5832347" cy="3281171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6790918" y="2297506"/>
            <a:ext cx="4647565" cy="30708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5240" algn="l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具有现代意义包装初见端倪并说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明</a:t>
            </a:r>
            <a:endParaRPr lang="en-US" altLang="en-US" sz="2300" dirty="0"/>
          </a:p>
          <a:p>
            <a:pPr marL="18415" algn="l" rtl="0" eaLnBrk="0">
              <a:lnSpc>
                <a:spcPts val="4610"/>
              </a:lnSpc>
            </a:pP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两点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300" dirty="0"/>
          </a:p>
          <a:p>
            <a:pPr marL="18415" indent="-5715" algn="l" rtl="0" eaLnBrk="0">
              <a:lnSpc>
                <a:spcPct val="155000"/>
              </a:lnSpc>
              <a:spcBef>
                <a:spcPts val="310"/>
              </a:spcBef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第一，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现代包装的时间定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位是19世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纪中晚期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；</a:t>
            </a:r>
            <a:endParaRPr lang="en-US" altLang="en-US" sz="2300" dirty="0"/>
          </a:p>
          <a:p>
            <a:pPr marL="12700" algn="l" rtl="0" eaLnBrk="0">
              <a:lnSpc>
                <a:spcPct val="87000"/>
              </a:lnSpc>
              <a:spcBef>
                <a:spcPts val="1415"/>
              </a:spcBef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第二，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现代包装的断代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标准是厂家</a:t>
            </a:r>
            <a:endParaRPr lang="en-US" altLang="en-US" sz="2300" dirty="0"/>
          </a:p>
          <a:p>
            <a:pPr marL="13335" algn="l" rtl="0" eaLnBrk="0">
              <a:lnSpc>
                <a:spcPts val="4310"/>
              </a:lnSpc>
            </a:pP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包装的普及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7" name="textbox 37"/>
          <p:cNvSpPr/>
          <p:nvPr/>
        </p:nvSpPr>
        <p:spPr>
          <a:xfrm>
            <a:off x="2201062" y="2389276"/>
            <a:ext cx="7882890" cy="3101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lang="en-US" altLang="en-US" sz="100" dirty="0"/>
          </a:p>
          <a:p>
            <a:pPr algn="r" rtl="0" eaLnBrk="0">
              <a:lnSpc>
                <a:spcPct val="87000"/>
              </a:lnSpc>
            </a:pP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其所涉及的年代久远，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在这个阶段，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具备保护产品的</a:t>
            </a:r>
            <a:endParaRPr lang="en-US" altLang="en-US" sz="2300" dirty="0"/>
          </a:p>
          <a:p>
            <a:pPr marL="17145" indent="-4445" algn="l" rtl="0" eaLnBrk="0">
              <a:lnSpc>
                <a:spcPct val="158000"/>
              </a:lnSpc>
              <a:spcBef>
                <a:spcPts val="25"/>
              </a:spcBef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功能的，  我们都可以将其称之为传统包装。  </a:t>
            </a:r>
            <a:endParaRPr sz="2300" spc="-2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7145" indent="-4445" algn="l" rtl="0" eaLnBrk="0" fontAlgn="auto">
              <a:lnSpc>
                <a:spcPct val="158000"/>
              </a:lnSpc>
              <a:spcBef>
                <a:spcPts val="0"/>
              </a:spcBef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比</a:t>
            </a:r>
            <a:r>
              <a:rPr lang="zh-CN"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如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西汉时期，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商人往来西域，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为保护陶瓷器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漫长运输途中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的安全，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商人们用混有植物种子的泥土包裹在瓷器外面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由于路途遥远，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泥中的种子生出根系，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纵横交错，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形成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了一种牢固的防护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38" name="textbox 38"/>
          <p:cNvSpPr/>
          <p:nvPr/>
        </p:nvSpPr>
        <p:spPr>
          <a:xfrm>
            <a:off x="3885667" y="770038"/>
            <a:ext cx="4597400" cy="6070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900" spc="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第一阶段：传统包</a:t>
            </a:r>
            <a:r>
              <a:rPr sz="3900" spc="9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装</a:t>
            </a:r>
            <a:endParaRPr lang="en-US" altLang="en-US" sz="3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1" name="picture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40891" y="1929384"/>
            <a:ext cx="3758183" cy="3852671"/>
          </a:xfrm>
          <a:prstGeom prst="rect">
            <a:avLst/>
          </a:prstGeom>
        </p:spPr>
      </p:pic>
      <p:sp>
        <p:nvSpPr>
          <p:cNvPr id="42" name="textbox 42"/>
          <p:cNvSpPr/>
          <p:nvPr/>
        </p:nvSpPr>
        <p:spPr>
          <a:xfrm>
            <a:off x="5891580" y="2926079"/>
            <a:ext cx="4916170" cy="20021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这一</a:t>
            </a: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阶段的典型文化特征是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</a:t>
            </a:r>
            <a:endParaRPr lang="en-US" altLang="en-US" sz="2300" dirty="0"/>
          </a:p>
          <a:p>
            <a:pPr marL="12700" indent="1905" algn="l" rtl="0" eaLnBrk="0">
              <a:lnSpc>
                <a:spcPct val="159000"/>
              </a:lnSpc>
              <a:spcBef>
                <a:spcPts val="25"/>
              </a:spcBef>
            </a:pP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西合璧。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原由有二，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一方面是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西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方外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力的渗透，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另一方面是本土文化对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西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学的吸收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43" name="textbox 43"/>
          <p:cNvSpPr/>
          <p:nvPr/>
        </p:nvSpPr>
        <p:spPr>
          <a:xfrm>
            <a:off x="4024731" y="770038"/>
            <a:ext cx="4597400" cy="11531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900" spc="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第二阶段：近代包</a:t>
            </a:r>
            <a:r>
              <a:rPr sz="3900" spc="9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装</a:t>
            </a:r>
            <a:endParaRPr lang="en-US" altLang="en-US" sz="3900" dirty="0"/>
          </a:p>
          <a:p>
            <a:pPr marL="957580" algn="l" rtl="0" eaLnBrk="0">
              <a:lnSpc>
                <a:spcPct val="98000"/>
              </a:lnSpc>
              <a:spcBef>
                <a:spcPts val="180"/>
              </a:spcBef>
            </a:pPr>
            <a:r>
              <a:rPr sz="3500" spc="40" dirty="0">
                <a:ln w="130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(1840年</a:t>
            </a:r>
            <a:r>
              <a:rPr sz="3500" spc="30" dirty="0">
                <a:ln w="130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以</a:t>
            </a:r>
            <a:r>
              <a:rPr sz="3500" spc="0" dirty="0">
                <a:ln w="130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后)</a:t>
            </a:r>
            <a:endParaRPr lang="en-US" altLang="en-US" sz="3500" dirty="0"/>
          </a:p>
        </p:txBody>
      </p:sp>
      <p:sp>
        <p:nvSpPr>
          <p:cNvPr id="44" name="textbox 44"/>
          <p:cNvSpPr/>
          <p:nvPr/>
        </p:nvSpPr>
        <p:spPr>
          <a:xfrm>
            <a:off x="1073175" y="5924651"/>
            <a:ext cx="3865245" cy="427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65"/>
              </a:lnSpc>
            </a:pPr>
            <a:r>
              <a:rPr sz="2300" spc="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马玉记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获奖白茶盒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191</a:t>
            </a:r>
            <a:r>
              <a:rPr sz="2300" spc="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5</a:t>
            </a:r>
            <a:r>
              <a:rPr sz="23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7" name="picture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93419" y="1999488"/>
            <a:ext cx="5829299" cy="3886200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7354493" y="2139340"/>
            <a:ext cx="4227829" cy="36487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随着1956年民族工业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化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时</a:t>
            </a:r>
            <a:endParaRPr lang="en-US" altLang="en-US" sz="2300" dirty="0"/>
          </a:p>
          <a:p>
            <a:pPr marL="13335" indent="-635" algn="l" rtl="0" eaLnBrk="0">
              <a:lnSpc>
                <a:spcPct val="157000"/>
              </a:lnSpc>
              <a:spcBef>
                <a:spcPts val="165"/>
              </a:spcBef>
            </a:pP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代的开始，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成立专业设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院校，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再到改革开放至今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个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阶段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人们的生活经历了电视走进</a:t>
            </a:r>
            <a:r>
              <a:rPr sz="2300" spc="2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千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家万户，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电视这一家庭娱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乐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新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形式的出现，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带动了快速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食品、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方便食品的诞生和快速发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展</a:t>
            </a:r>
            <a:endParaRPr lang="en-US" altLang="en-US" sz="2300" dirty="0"/>
          </a:p>
        </p:txBody>
      </p:sp>
      <p:sp>
        <p:nvSpPr>
          <p:cNvPr id="49" name="textbox 49"/>
          <p:cNvSpPr/>
          <p:nvPr/>
        </p:nvSpPr>
        <p:spPr>
          <a:xfrm>
            <a:off x="3885667" y="770038"/>
            <a:ext cx="4597400" cy="6070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900" spc="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第三阶段：现代包</a:t>
            </a:r>
            <a:r>
              <a:rPr sz="3900" spc="9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装</a:t>
            </a:r>
            <a:endParaRPr lang="en-US" altLang="en-US" sz="39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32916" y="1645920"/>
            <a:ext cx="4251959" cy="4145279"/>
          </a:xfrm>
          <a:prstGeom prst="rect">
            <a:avLst/>
          </a:prstGeom>
        </p:spPr>
      </p:pic>
      <p:sp>
        <p:nvSpPr>
          <p:cNvPr id="53" name="textbox 53"/>
          <p:cNvSpPr/>
          <p:nvPr/>
        </p:nvSpPr>
        <p:spPr>
          <a:xfrm>
            <a:off x="6225361" y="3066034"/>
            <a:ext cx="4918709" cy="14522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2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而电冰箱的出现又促进了冷</a:t>
            </a:r>
            <a:r>
              <a:rPr sz="2300" spc="2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冻</a:t>
            </a:r>
            <a:endParaRPr lang="en-US" altLang="en-US" sz="2300" dirty="0"/>
          </a:p>
          <a:p>
            <a:pPr marL="28575" indent="-15875" algn="l" rtl="0" eaLnBrk="0">
              <a:lnSpc>
                <a:spcPct val="160000"/>
              </a:lnSpc>
              <a:spcBef>
                <a:spcPts val="25"/>
              </a:spcBef>
            </a:pP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食品的发展，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这些，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都大大推动了商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品包装的发展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" name="textbox 56"/>
          <p:cNvSpPr/>
          <p:nvPr/>
        </p:nvSpPr>
        <p:spPr>
          <a:xfrm>
            <a:off x="180644" y="1770443"/>
            <a:ext cx="11908790" cy="41979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6815455" algn="l" rtl="0" eaLnBrk="0">
              <a:lnSpc>
                <a:spcPct val="86000"/>
              </a:lnSpc>
            </a:pP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超级市场的出现，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几乎引发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了</a:t>
            </a:r>
            <a:endParaRPr lang="en-US" altLang="en-US" sz="2300" dirty="0"/>
          </a:p>
          <a:p>
            <a:pPr marL="6181725" algn="l" rtl="0" eaLnBrk="0">
              <a:lnSpc>
                <a:spcPts val="4325"/>
              </a:lnSpc>
            </a:pP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包装设计的革命，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因为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极大程度的</a:t>
            </a:r>
            <a:endParaRPr lang="en-US" altLang="en-US" sz="2300" dirty="0"/>
          </a:p>
          <a:p>
            <a:pPr algn="l" rtl="0" eaLnBrk="0">
              <a:lnSpc>
                <a:spcPct val="103000"/>
              </a:lnSpc>
            </a:pPr>
            <a:endParaRPr lang="en-US" altLang="en-US" sz="1000" dirty="0"/>
          </a:p>
          <a:p>
            <a:pPr marL="6189980" algn="l" rtl="0" eaLnBrk="0">
              <a:lnSpc>
                <a:spcPct val="87000"/>
              </a:lnSpc>
              <a:spcBef>
                <a:spcPts val="695"/>
              </a:spcBef>
            </a:pP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改变了消费习惯的变化，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从过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去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的询</a:t>
            </a:r>
            <a:endParaRPr lang="en-US" altLang="en-US" sz="2300" dirty="0"/>
          </a:p>
          <a:p>
            <a:pPr marL="12700" algn="l" rtl="0" eaLnBrk="0">
              <a:lnSpc>
                <a:spcPct val="94000"/>
              </a:lnSpc>
              <a:spcBef>
                <a:spcPts val="5"/>
              </a:spcBef>
            </a:pPr>
            <a:r>
              <a:rPr sz="1700" spc="1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近些年，</a:t>
            </a:r>
            <a:r>
              <a:rPr sz="1700" spc="1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1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生活水平的提高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人们自身素质的提升，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对商品包装材质的要求发生了变化，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绿色的、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环保的包装更加受到受</a:t>
            </a:r>
            <a:endParaRPr lang="en-US" altLang="en-US" sz="1700" dirty="0"/>
          </a:p>
          <a:p>
            <a:pPr marL="5496560" algn="l" rtl="0" eaLnBrk="0">
              <a:lnSpc>
                <a:spcPct val="86000"/>
              </a:lnSpc>
              <a:spcBef>
                <a:spcPts val="15"/>
              </a:spcBef>
            </a:pPr>
            <a:r>
              <a:rPr sz="2700" spc="-160" baseline="80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众喜欢。</a:t>
            </a:r>
            <a:r>
              <a:rPr sz="23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问售货员，</a:t>
            </a:r>
            <a:r>
              <a:rPr sz="23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一手交钱，</a:t>
            </a:r>
            <a:r>
              <a:rPr sz="23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一手交货。</a:t>
            </a:r>
            <a:r>
              <a:rPr sz="23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转</a:t>
            </a:r>
            <a:endParaRPr lang="en-US" altLang="en-US" sz="2300" dirty="0"/>
          </a:p>
          <a:p>
            <a:pPr marL="6181725" indent="5715" algn="l" rtl="0" eaLnBrk="0">
              <a:lnSpc>
                <a:spcPct val="158000"/>
              </a:lnSpc>
              <a:spcBef>
                <a:spcPts val="65"/>
              </a:spcBef>
            </a:pP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而变成自己识别，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自主购买，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时的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特点更加突出，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体现出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装的宣传功能，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并加大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了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商品包装的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快速识别性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57" name="picture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88719" y="1092708"/>
            <a:ext cx="4471415" cy="2839211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88719" y="3931920"/>
            <a:ext cx="4471415" cy="276758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1" name="textbox 61"/>
          <p:cNvSpPr/>
          <p:nvPr/>
        </p:nvSpPr>
        <p:spPr>
          <a:xfrm>
            <a:off x="180644" y="2170886"/>
            <a:ext cx="11908790" cy="31724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6706870" algn="l" rtl="0" eaLnBrk="0">
              <a:lnSpc>
                <a:spcPts val="3395"/>
              </a:lnSpc>
            </a:pPr>
            <a:r>
              <a:rPr sz="2700" spc="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小结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300" dirty="0"/>
          </a:p>
          <a:p>
            <a:pPr marL="7336790" algn="l" rtl="0" eaLnBrk="0">
              <a:lnSpc>
                <a:spcPct val="95000"/>
              </a:lnSpc>
              <a:spcBef>
                <a:spcPts val="1490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近些年，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生活水平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提</a:t>
            </a:r>
            <a:endParaRPr lang="en-US" altLang="en-US" sz="2300" dirty="0"/>
          </a:p>
          <a:p>
            <a:pPr marL="12700" algn="l" rtl="0" eaLnBrk="0">
              <a:lnSpc>
                <a:spcPct val="86000"/>
              </a:lnSpc>
              <a:spcBef>
                <a:spcPts val="380"/>
              </a:spcBef>
            </a:pP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近些年，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生活水平的提高，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人们自身素质的提升，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对商品包装材质的要求发生了变化，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绿色的、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500" spc="1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环保的包装更加受到</a:t>
            </a:r>
            <a:r>
              <a:rPr sz="1500" spc="14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受</a:t>
            </a:r>
            <a:endParaRPr lang="en-US" altLang="en-US" sz="1500" dirty="0"/>
          </a:p>
          <a:p>
            <a:pPr marL="5496560" algn="l" rtl="0" eaLnBrk="0">
              <a:lnSpc>
                <a:spcPts val="2615"/>
              </a:lnSpc>
            </a:pPr>
            <a:r>
              <a:rPr sz="2500" spc="130" baseline="-90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众</a:t>
            </a:r>
            <a:r>
              <a:rPr lang="en-US" sz="2500" spc="130" baseline="-90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   </a:t>
            </a:r>
            <a:r>
              <a:rPr sz="21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高，</a:t>
            </a:r>
            <a:r>
              <a:rPr sz="21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1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人们自身素质的提升</a:t>
            </a:r>
            <a:r>
              <a:rPr sz="21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en-US" sz="2100" dirty="0"/>
          </a:p>
          <a:p>
            <a:pPr marL="6704330" algn="l" rtl="0" eaLnBrk="0">
              <a:lnSpc>
                <a:spcPct val="86000"/>
              </a:lnSpc>
              <a:spcBef>
                <a:spcPts val="1480"/>
              </a:spcBef>
            </a:pPr>
            <a:r>
              <a:rPr sz="2300" spc="2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对商品包装材质的要求发</a:t>
            </a:r>
            <a:r>
              <a:rPr sz="23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</a:t>
            </a:r>
            <a:endParaRPr lang="en-US" altLang="en-US" sz="2300" dirty="0"/>
          </a:p>
          <a:p>
            <a:pPr marL="6704330" indent="12065" algn="l" rtl="0" eaLnBrk="0">
              <a:lnSpc>
                <a:spcPct val="160000"/>
              </a:lnSpc>
              <a:spcBef>
                <a:spcPts val="45"/>
              </a:spcBef>
            </a:pP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了变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化，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绿色的、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环保的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    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装更加受到受众喜欢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97280" y="1356360"/>
            <a:ext cx="4572000" cy="479297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949451" y="1632203"/>
            <a:ext cx="6353555" cy="3810000"/>
          </a:xfrm>
          <a:prstGeom prst="rect">
            <a:avLst/>
          </a:prstGeom>
        </p:spPr>
      </p:pic>
      <p:sp>
        <p:nvSpPr>
          <p:cNvPr id="10" name="textbox 10"/>
          <p:cNvSpPr/>
          <p:nvPr/>
        </p:nvSpPr>
        <p:spPr>
          <a:xfrm>
            <a:off x="7768438" y="2233345"/>
            <a:ext cx="3921125" cy="25520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当你埋头于查资料，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做</a:t>
            </a:r>
            <a:endParaRPr lang="en-US" altLang="en-US" sz="2300" dirty="0"/>
          </a:p>
          <a:p>
            <a:pPr marL="12700" indent="5080" algn="l" rtl="0" eaLnBrk="0">
              <a:lnSpc>
                <a:spcPct val="158000"/>
              </a:lnSpc>
              <a:spcBef>
                <a:spcPts val="65"/>
              </a:spcBef>
            </a:pP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市场问卷时，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一抬头，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看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到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别人家的设计已经借助高</a:t>
            </a:r>
            <a:r>
              <a:rPr sz="23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科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技手段去挖掘更高级的材质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更时尚的色彩了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83208" y="1091184"/>
            <a:ext cx="2624327" cy="5202934"/>
          </a:xfrm>
          <a:prstGeom prst="rect">
            <a:avLst/>
          </a:prstGeom>
        </p:spPr>
      </p:pic>
      <p:sp>
        <p:nvSpPr>
          <p:cNvPr id="11" name="textbox 11"/>
          <p:cNvSpPr/>
          <p:nvPr/>
        </p:nvSpPr>
        <p:spPr>
          <a:xfrm>
            <a:off x="6111366" y="3352672"/>
            <a:ext cx="4843779" cy="11220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/>
          </a:p>
          <a:p>
            <a:pPr marL="2146300" algn="l" rtl="0" eaLnBrk="0">
              <a:lnSpc>
                <a:spcPct val="91000"/>
              </a:lnSpc>
            </a:pPr>
            <a:r>
              <a:rPr sz="24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搜集</a:t>
            </a:r>
            <a:endParaRPr lang="en-US" altLang="en-US" sz="2400" dirty="0"/>
          </a:p>
          <a:p>
            <a:pPr algn="l" rtl="0" eaLnBrk="0">
              <a:lnSpc>
                <a:spcPct val="111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marL="12700" algn="l" rtl="0" eaLnBrk="0">
              <a:lnSpc>
                <a:spcPct val="91000"/>
              </a:lnSpc>
              <a:spcBef>
                <a:spcPts val="5"/>
              </a:spcBef>
            </a:pPr>
            <a:r>
              <a:rPr sz="2400" spc="-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搜集身边不同材质的物体承载方式</a:t>
            </a:r>
            <a:r>
              <a:rPr sz="2400" spc="-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  <p:sp>
        <p:nvSpPr>
          <p:cNvPr id="12" name="textbox 12"/>
          <p:cNvSpPr/>
          <p:nvPr/>
        </p:nvSpPr>
        <p:spPr>
          <a:xfrm>
            <a:off x="7800651" y="2147066"/>
            <a:ext cx="1640204" cy="4679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3100" spc="8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课前准</a:t>
            </a:r>
            <a:r>
              <a:rPr sz="3100" spc="7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备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395983" y="1322831"/>
            <a:ext cx="3614928" cy="5056632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6132677" y="2304097"/>
            <a:ext cx="5140325" cy="30994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/>
          </a:p>
          <a:p>
            <a:pPr marL="643890" algn="l" rtl="0" eaLnBrk="0">
              <a:lnSpc>
                <a:spcPct val="86000"/>
              </a:lnSpc>
            </a:pPr>
            <a:r>
              <a:rPr sz="23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你重整旗鼓，</a:t>
            </a:r>
            <a:r>
              <a:rPr sz="23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用上了</a:t>
            </a:r>
            <a:r>
              <a:rPr sz="2300" spc="15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云计算</a:t>
            </a:r>
            <a:r>
              <a:rPr sz="2300" spc="10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endParaRPr lang="en-US" altLang="en-US" sz="2300" dirty="0"/>
          </a:p>
          <a:p>
            <a:pPr marL="12700" indent="635" algn="l" rtl="0" eaLnBrk="0">
              <a:lnSpc>
                <a:spcPct val="158000"/>
              </a:lnSpc>
              <a:spcBef>
                <a:spcPts val="20"/>
              </a:spcBef>
            </a:pPr>
            <a:r>
              <a:rPr sz="2300" spc="-5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大数据、</a:t>
            </a:r>
            <a:r>
              <a:rPr sz="2300" spc="-5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物联网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等，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正在设计的天地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间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“自由”翱翔的时候，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突然，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听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在日本，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又可以见到拿根麻绳拎条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鱼，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用一只小草筐垫上糠皮装鸡蛋的包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了.....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.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73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43999" y="6025618"/>
            <a:ext cx="233680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itchFamily="34" charset="0"/>
              </a:rPr>
              <a:t>TLU  EDU  </a:t>
            </a:r>
            <a:endParaRPr lang="en-US" altLang="zh-CN" sz="1600" spc="300">
              <a:latin typeface="Agency FB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74035" y="2922270"/>
            <a:ext cx="6069965" cy="970915"/>
            <a:chOff x="2306637" y="2693555"/>
            <a:chExt cx="3203576" cy="392545"/>
          </a:xfrm>
        </p:grpSpPr>
        <p:sp>
          <p:nvSpPr>
            <p:cNvPr id="12" name="矩形 11"/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21760" y="3042920"/>
            <a:ext cx="4346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包装设计的</a:t>
            </a:r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分类</a:t>
            </a:r>
            <a:endParaRPr lang="zh-CN" altLang="en-US" sz="3600" b="1">
              <a:solidFill>
                <a:schemeClr val="tx1"/>
              </a:solidFill>
              <a:latin typeface="江西拙楷" panose="02010600040101010101" charset="-122"/>
              <a:ea typeface="江西拙楷" panose="0201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" name="textbox 10"/>
          <p:cNvSpPr/>
          <p:nvPr/>
        </p:nvSpPr>
        <p:spPr>
          <a:xfrm>
            <a:off x="6722261" y="1650631"/>
            <a:ext cx="5158104" cy="41967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648970" algn="l" rtl="0" eaLnBrk="0">
              <a:lnSpc>
                <a:spcPct val="90000"/>
              </a:lnSpc>
            </a:pP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都说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酒香不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怕巷子深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”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endParaRPr lang="en-US" altLang="en-US" sz="2400" dirty="0"/>
          </a:p>
          <a:p>
            <a:pPr marL="201295" algn="l" rtl="0" eaLnBrk="0">
              <a:lnSpc>
                <a:spcPct val="82000"/>
              </a:lnSpc>
              <a:spcBef>
                <a:spcPts val="1715"/>
              </a:spcBef>
            </a:pPr>
            <a:r>
              <a:rPr sz="2400" spc="-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“一等产品、二等包装、三等价格”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en-US" sz="2400" dirty="0"/>
          </a:p>
          <a:p>
            <a:pPr marL="12700" algn="l" rtl="0" eaLnBrk="0">
              <a:lnSpc>
                <a:spcPct val="151000"/>
              </a:lnSpc>
              <a:spcBef>
                <a:spcPts val="70"/>
              </a:spcBef>
            </a:pP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只要产品质量好，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就不愁没有销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路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可是物质生活如此丰腴的当下，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好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酒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也未必不怕巷子深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。尤其是在各种超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市与自选卖场如雨后春笋般的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今天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商品的种类、形态各异，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仅同类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型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商品，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或许就有数十个之多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69392" y="1984247"/>
            <a:ext cx="5766815" cy="367893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352288" y="3032252"/>
            <a:ext cx="5714998" cy="3313175"/>
          </a:xfrm>
          <a:prstGeom prst="rect">
            <a:avLst/>
          </a:prstGeom>
        </p:spPr>
      </p:pic>
      <p:sp>
        <p:nvSpPr>
          <p:cNvPr id="15" name="textbox 15"/>
          <p:cNvSpPr/>
          <p:nvPr/>
        </p:nvSpPr>
        <p:spPr>
          <a:xfrm>
            <a:off x="858976" y="762474"/>
            <a:ext cx="10801984" cy="17221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1151255" algn="l" rtl="0" eaLnBrk="0">
              <a:lnSpc>
                <a:spcPct val="92000"/>
              </a:lnSpc>
            </a:pP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麦当劳庆祝</a:t>
            </a:r>
            <a:r>
              <a:rPr sz="2800" b="1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60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周年推出的一系列扁平化包装设计</a:t>
            </a:r>
            <a:endParaRPr lang="en-US" altLang="en-US" sz="2800" dirty="0"/>
          </a:p>
          <a:p>
            <a:pPr algn="l" rtl="0" eaLnBrk="0">
              <a:lnSpc>
                <a:spcPct val="108000"/>
              </a:lnSpc>
            </a:pPr>
            <a:endParaRPr lang="en-US" altLang="en-US" sz="1200" dirty="0"/>
          </a:p>
          <a:p>
            <a:pPr marL="12700" indent="561975" algn="l" rtl="0" eaLnBrk="0">
              <a:lnSpc>
                <a:spcPct val="151000"/>
              </a:lnSpc>
              <a:spcBef>
                <a:spcPts val="0"/>
              </a:spcBef>
            </a:pP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图片中所展示的是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麦当劳庆祝60周年推出的一系列扁平化包装设计。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杯体全部用最简单的抽象图形元素配以大胆的撞色色块背景，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活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泼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而又不失</a:t>
            </a:r>
            <a:endParaRPr lang="en-US" altLang="en-US" sz="2400" dirty="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57527" y="3031998"/>
            <a:ext cx="3267455" cy="3322319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858672" y="2674670"/>
            <a:ext cx="1792604" cy="357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spc="-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视觉冲击力</a:t>
            </a:r>
            <a:r>
              <a:rPr sz="23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" name="textbox 20"/>
          <p:cNvSpPr/>
          <p:nvPr/>
        </p:nvSpPr>
        <p:spPr>
          <a:xfrm>
            <a:off x="771525" y="757555"/>
            <a:ext cx="10728960" cy="13341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algn="r" rtl="0" eaLnBrk="0">
              <a:lnSpc>
                <a:spcPct val="91000"/>
              </a:lnSpc>
            </a:pP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1955年成立的麦当劳，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最初的纸质包装上只有汉堡包。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1955年成立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麦当</a:t>
            </a:r>
            <a:endParaRPr lang="en-US" altLang="en-US" sz="2400" dirty="0"/>
          </a:p>
          <a:p>
            <a:pPr marL="15875" algn="l" rtl="0" eaLnBrk="0">
              <a:lnSpc>
                <a:spcPct val="83000"/>
              </a:lnSpc>
              <a:spcBef>
                <a:spcPts val="1685"/>
              </a:spcBef>
            </a:pP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劳，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由最初的纸质包装上只有汉堡包，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到2008年首次在包装上出现</a:t>
            </a:r>
            <a:r>
              <a:rPr sz="24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“蔬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菜”“健康”的字样，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然后到2013年新包装中加入二维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码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38912" y="3642359"/>
            <a:ext cx="3764267" cy="2679191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235696" y="3630168"/>
            <a:ext cx="3584447" cy="2691383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32375" y="3633216"/>
            <a:ext cx="3374135" cy="2697479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04671" y="1503934"/>
            <a:ext cx="10582654" cy="4404359"/>
          </a:xfrm>
          <a:prstGeom prst="rect">
            <a:avLst/>
          </a:prstGeom>
        </p:spPr>
      </p:pic>
      <p:sp>
        <p:nvSpPr>
          <p:cNvPr id="27" name="textbox 27"/>
          <p:cNvSpPr/>
          <p:nvPr/>
        </p:nvSpPr>
        <p:spPr>
          <a:xfrm>
            <a:off x="2656789" y="784758"/>
            <a:ext cx="8562975" cy="358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麦当劳扁平化设计，产品的包装设计越来越简约且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直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接。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26008" y="3157728"/>
            <a:ext cx="10469881" cy="3203447"/>
          </a:xfrm>
          <a:prstGeom prst="rect">
            <a:avLst/>
          </a:prstGeom>
        </p:spPr>
      </p:pic>
      <p:sp>
        <p:nvSpPr>
          <p:cNvPr id="31" name="textbox 31"/>
          <p:cNvSpPr/>
          <p:nvPr/>
        </p:nvSpPr>
        <p:spPr>
          <a:xfrm>
            <a:off x="922579" y="1655495"/>
            <a:ext cx="10301605" cy="8769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无论在色彩、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图形还是在文案上，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无赘述，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极简却传达准确，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这些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成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功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endParaRPr sz="2400" spc="-9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algn="l" rtl="0" eaLnBrk="0">
              <a:lnSpc>
                <a:spcPct val="76000"/>
              </a:lnSpc>
            </a:pPr>
            <a:endParaRPr sz="2400" spc="-9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algn="l" rtl="0" eaLnBrk="0">
              <a:lnSpc>
                <a:spcPct val="76000"/>
              </a:lnSpc>
            </a:pP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品牌，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非常典型的反映出一致的设计理念，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快速引导消费者购买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  <p:sp>
        <p:nvSpPr>
          <p:cNvPr id="32" name="textbox 32"/>
          <p:cNvSpPr/>
          <p:nvPr/>
        </p:nvSpPr>
        <p:spPr>
          <a:xfrm>
            <a:off x="4602065" y="659917"/>
            <a:ext cx="3067685" cy="415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9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无印良品</a:t>
            </a:r>
            <a:r>
              <a:rPr sz="28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9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少即是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多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" name="textbox 35"/>
          <p:cNvSpPr/>
          <p:nvPr/>
        </p:nvSpPr>
        <p:spPr>
          <a:xfrm>
            <a:off x="7732598" y="2812010"/>
            <a:ext cx="1744345" cy="25419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2000"/>
              </a:lnSpc>
            </a:pPr>
            <a:r>
              <a:rPr sz="2800" b="1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r>
              <a:rPr sz="2800" b="1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包装材料</a:t>
            </a:r>
            <a:endParaRPr lang="en-US" altLang="en-US" sz="2800" dirty="0"/>
          </a:p>
          <a:p>
            <a:pPr marL="21590" indent="-635" algn="l" rtl="0" eaLnBrk="0">
              <a:lnSpc>
                <a:spcPct val="253000"/>
              </a:lnSpc>
              <a:spcBef>
                <a:spcPts val="55"/>
              </a:spcBef>
            </a:pPr>
            <a:r>
              <a:rPr sz="2800" b="1" spc="-2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6.</a:t>
            </a: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风格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b="1" spc="-2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5.</a:t>
            </a: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技术</a:t>
            </a:r>
            <a:endParaRPr lang="en-US" altLang="en-US" sz="2800" dirty="0"/>
          </a:p>
        </p:txBody>
      </p:sp>
      <p:sp>
        <p:nvSpPr>
          <p:cNvPr id="36" name="textbox 36"/>
          <p:cNvSpPr/>
          <p:nvPr/>
        </p:nvSpPr>
        <p:spPr>
          <a:xfrm>
            <a:off x="3821233" y="2810940"/>
            <a:ext cx="1741804" cy="25444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31750" algn="l" rtl="0" eaLnBrk="0">
              <a:lnSpc>
                <a:spcPct val="82000"/>
              </a:lnSpc>
            </a:pPr>
            <a:r>
              <a:rPr sz="2800" b="1" spc="-3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1.</a:t>
            </a:r>
            <a:r>
              <a:rPr sz="2800" spc="-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产品内容</a:t>
            </a:r>
            <a:endParaRPr lang="en-US" altLang="en-US" sz="2800" dirty="0"/>
          </a:p>
          <a:p>
            <a:pPr marL="17145" indent="-4445" algn="l" rtl="0" eaLnBrk="0">
              <a:lnSpc>
                <a:spcPct val="253000"/>
              </a:lnSpc>
              <a:spcBef>
                <a:spcPts val="65"/>
              </a:spcBef>
            </a:pPr>
            <a:r>
              <a:rPr sz="2800" b="1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2.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品性质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b="1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3.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包装形状</a:t>
            </a:r>
            <a:endParaRPr lang="en-US" altLang="en-US" sz="2800" dirty="0"/>
          </a:p>
        </p:txBody>
      </p:sp>
      <p:sp>
        <p:nvSpPr>
          <p:cNvPr id="37" name="textbox 37"/>
          <p:cNvSpPr/>
          <p:nvPr/>
        </p:nvSpPr>
        <p:spPr>
          <a:xfrm>
            <a:off x="4068393" y="1049553"/>
            <a:ext cx="4135754" cy="5245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36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产品包装</a:t>
            </a:r>
            <a:r>
              <a:rPr sz="3600" spc="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的主要分类</a:t>
            </a:r>
            <a:endParaRPr lang="en-US" altLang="en-US" sz="3600" dirty="0"/>
          </a:p>
        </p:txBody>
      </p:sp>
      <p:pic>
        <p:nvPicPr>
          <p:cNvPr id="39" name="picture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986643" y="3763316"/>
            <a:ext cx="639939" cy="562960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986643" y="2720900"/>
            <a:ext cx="639939" cy="562960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00271" y="3763316"/>
            <a:ext cx="639939" cy="562960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900271" y="2720900"/>
            <a:ext cx="639939" cy="562960"/>
          </a:xfrm>
          <a:prstGeom prst="rect">
            <a:avLst/>
          </a:prstGeom>
        </p:spPr>
      </p:pic>
      <p:pic>
        <p:nvPicPr>
          <p:cNvPr id="43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986643" y="4851115"/>
            <a:ext cx="639939" cy="560575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900278" y="4851115"/>
            <a:ext cx="639939" cy="56057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6" name="picture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10400" y="3995928"/>
            <a:ext cx="4803647" cy="2200643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25111" y="1261871"/>
            <a:ext cx="3800855" cy="2511551"/>
          </a:xfrm>
          <a:prstGeom prst="rect">
            <a:avLst/>
          </a:prstGeom>
        </p:spPr>
      </p:pic>
      <p:pic>
        <p:nvPicPr>
          <p:cNvPr id="48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5008" y="1261871"/>
            <a:ext cx="3709415" cy="2493263"/>
          </a:xfrm>
          <a:prstGeom prst="rect">
            <a:avLst/>
          </a:prstGeom>
        </p:spPr>
      </p:pic>
      <p:pic>
        <p:nvPicPr>
          <p:cNvPr id="49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96656" y="1280159"/>
            <a:ext cx="3541774" cy="2474963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721608" y="3998976"/>
            <a:ext cx="3206496" cy="2182367"/>
          </a:xfrm>
          <a:prstGeom prst="rect">
            <a:avLst/>
          </a:prstGeom>
        </p:spPr>
      </p:pic>
      <p:pic>
        <p:nvPicPr>
          <p:cNvPr id="51" name="picture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45008" y="3995928"/>
            <a:ext cx="3197351" cy="2185415"/>
          </a:xfrm>
          <a:prstGeom prst="rect">
            <a:avLst/>
          </a:prstGeom>
        </p:spPr>
      </p:pic>
      <p:sp>
        <p:nvSpPr>
          <p:cNvPr id="52" name="textbox 52"/>
          <p:cNvSpPr/>
          <p:nvPr/>
        </p:nvSpPr>
        <p:spPr>
          <a:xfrm>
            <a:off x="4259240" y="597330"/>
            <a:ext cx="3769359" cy="4146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1、按照产品内容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分类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5" name="picture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475232"/>
            <a:ext cx="8089391" cy="2578607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31519" y="4148328"/>
            <a:ext cx="3712463" cy="2468879"/>
          </a:xfrm>
          <a:prstGeom prst="rect">
            <a:avLst/>
          </a:prstGeom>
        </p:spPr>
      </p:pic>
      <p:pic>
        <p:nvPicPr>
          <p:cNvPr id="57" name="picture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955280" y="4166616"/>
            <a:ext cx="3712463" cy="2450591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756904" y="1475232"/>
            <a:ext cx="2807195" cy="2240279"/>
          </a:xfrm>
          <a:prstGeom prst="rect">
            <a:avLst/>
          </a:prstGeom>
        </p:spPr>
      </p:pic>
      <p:pic>
        <p:nvPicPr>
          <p:cNvPr id="59" name="picture 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199888" y="4184903"/>
            <a:ext cx="2432304" cy="2432304"/>
          </a:xfrm>
          <a:prstGeom prst="rect">
            <a:avLst/>
          </a:prstGeom>
        </p:spPr>
      </p:pic>
      <p:sp>
        <p:nvSpPr>
          <p:cNvPr id="60" name="textbox 60"/>
          <p:cNvSpPr/>
          <p:nvPr/>
        </p:nvSpPr>
        <p:spPr>
          <a:xfrm>
            <a:off x="4222411" y="269671"/>
            <a:ext cx="3769359" cy="4146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1、按照产品内容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分类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82039" y="1770888"/>
            <a:ext cx="4419599" cy="3986783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6097117" y="2127034"/>
            <a:ext cx="5371465" cy="31445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r>
              <a:rPr lang="en-US"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“包装”二字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有“包藏、裹束、装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载、装饰、装配”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的含义。可见，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将什么东西裹起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重要内涵。</a:t>
            </a:r>
            <a:endParaRPr lang="en-US" altLang="en-US" sz="2400" dirty="0"/>
          </a:p>
        </p:txBody>
      </p:sp>
      <p:sp>
        <p:nvSpPr>
          <p:cNvPr id="17" name="textbox 17"/>
          <p:cNvSpPr/>
          <p:nvPr/>
        </p:nvSpPr>
        <p:spPr>
          <a:xfrm>
            <a:off x="5279120" y="775690"/>
            <a:ext cx="1641475" cy="469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3100" spc="9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说文解</a:t>
            </a:r>
            <a:r>
              <a:rPr sz="3100" spc="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字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3" name="picture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95400" y="2587752"/>
            <a:ext cx="5056631" cy="3511294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431279" y="2587752"/>
            <a:ext cx="4529327" cy="3511294"/>
          </a:xfrm>
          <a:prstGeom prst="rect">
            <a:avLst/>
          </a:prstGeom>
        </p:spPr>
      </p:pic>
      <p:sp>
        <p:nvSpPr>
          <p:cNvPr id="65" name="textbox 65"/>
          <p:cNvSpPr/>
          <p:nvPr/>
        </p:nvSpPr>
        <p:spPr>
          <a:xfrm>
            <a:off x="3317684" y="976425"/>
            <a:ext cx="5755640" cy="1257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1153795" algn="l" rtl="0" eaLnBrk="0">
              <a:lnSpc>
                <a:spcPct val="91000"/>
              </a:lnSpc>
            </a:pPr>
            <a:r>
              <a:rPr sz="2800" b="1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、按照产品性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质分类</a:t>
            </a:r>
            <a:endParaRPr lang="en-US" altLang="en-US" sz="2800" dirty="0"/>
          </a:p>
          <a:p>
            <a:pPr algn="l" rtl="0" eaLnBrk="0">
              <a:lnSpc>
                <a:spcPct val="137000"/>
              </a:lnSpc>
            </a:pPr>
            <a:endParaRPr lang="en-US" altLang="en-US" sz="1000" dirty="0"/>
          </a:p>
          <a:p>
            <a:pPr algn="l" rtl="0" eaLnBrk="0">
              <a:lnSpc>
                <a:spcPct val="137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600" dirty="0"/>
          </a:p>
          <a:p>
            <a:pPr marL="12700" algn="l" rtl="0" eaLnBrk="0">
              <a:lnSpc>
                <a:spcPct val="91000"/>
              </a:lnSpc>
              <a:spcBef>
                <a:spcPts val="0"/>
              </a:spcBef>
            </a:pP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有销售包装、储运包装、特殊用品包装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等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8" name="textbox 68"/>
          <p:cNvSpPr/>
          <p:nvPr/>
        </p:nvSpPr>
        <p:spPr>
          <a:xfrm>
            <a:off x="627252" y="610387"/>
            <a:ext cx="11010900" cy="17570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3994150" algn="l" rtl="0" eaLnBrk="0">
              <a:lnSpc>
                <a:spcPct val="91000"/>
              </a:lnSpc>
            </a:pPr>
            <a:r>
              <a:rPr sz="2800" b="1" spc="-2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、按包装</a:t>
            </a: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状分类</a:t>
            </a:r>
            <a:endParaRPr lang="en-US" altLang="en-US" sz="2800" dirty="0"/>
          </a:p>
          <a:p>
            <a:pPr algn="l" rtl="0" eaLnBrk="0">
              <a:lnSpc>
                <a:spcPct val="104000"/>
              </a:lnSpc>
            </a:pPr>
            <a:endParaRPr lang="en-US" altLang="en-US" sz="1500" dirty="0"/>
          </a:p>
          <a:p>
            <a:pPr algn="l" rtl="0" eaLnBrk="0">
              <a:lnSpc>
                <a:spcPct val="8000"/>
              </a:lnSpc>
            </a:pPr>
            <a:endParaRPr lang="en-US" altLang="en-US" sz="100" dirty="0"/>
          </a:p>
          <a:p>
            <a:pPr marL="12700" indent="591185" algn="l" rtl="0" eaLnBrk="0">
              <a:lnSpc>
                <a:spcPct val="151000"/>
              </a:lnSpc>
            </a:pP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包括个包装、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中包装、大包装。个包装也称内包装或小包装，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它是与产品最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亲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密接触的包装，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一般陈列在商场或者超市的购物架上，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和商品一起卖给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消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费者。</a:t>
            </a:r>
            <a:endParaRPr lang="en-US" altLang="en-US" sz="2400" dirty="0"/>
          </a:p>
        </p:txBody>
      </p:sp>
      <p:pic>
        <p:nvPicPr>
          <p:cNvPr id="69" name="picture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95744" y="2959608"/>
            <a:ext cx="4666486" cy="3502151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3296" y="2959608"/>
            <a:ext cx="3166871" cy="3502151"/>
          </a:xfrm>
          <a:prstGeom prst="rect">
            <a:avLst/>
          </a:prstGeom>
        </p:spPr>
      </p:pic>
      <p:pic>
        <p:nvPicPr>
          <p:cNvPr id="71" name="picture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06952" y="2959608"/>
            <a:ext cx="3166871" cy="3502151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32816" y="4014216"/>
            <a:ext cx="7080502" cy="2761487"/>
          </a:xfrm>
          <a:prstGeom prst="rect">
            <a:avLst/>
          </a:prstGeom>
        </p:spPr>
      </p:pic>
      <p:pic>
        <p:nvPicPr>
          <p:cNvPr id="75" name="picture 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2816" y="1106424"/>
            <a:ext cx="4114799" cy="2618231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08847" y="4014216"/>
            <a:ext cx="3642359" cy="2758439"/>
          </a:xfrm>
          <a:prstGeom prst="rect">
            <a:avLst/>
          </a:prstGeom>
        </p:spPr>
      </p:pic>
      <p:pic>
        <p:nvPicPr>
          <p:cNvPr id="77" name="picture 7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675632" y="1106424"/>
            <a:ext cx="3633215" cy="2618231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18576" y="1106424"/>
            <a:ext cx="3566159" cy="2621279"/>
          </a:xfrm>
          <a:prstGeom prst="rect">
            <a:avLst/>
          </a:prstGeom>
        </p:spPr>
      </p:pic>
      <p:sp>
        <p:nvSpPr>
          <p:cNvPr id="79" name="textbox 79"/>
          <p:cNvSpPr/>
          <p:nvPr/>
        </p:nvSpPr>
        <p:spPr>
          <a:xfrm>
            <a:off x="4588754" y="477037"/>
            <a:ext cx="3083560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4、按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包装材料分类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3" name="picture 83"/>
          <p:cNvPicPr>
            <a:picLocks noChangeAspect="1"/>
          </p:cNvPicPr>
          <p:nvPr/>
        </p:nvPicPr>
        <p:blipFill>
          <a:blip r:embed="rId1"/>
          <a:srcRect l="12848" r="12016"/>
          <a:stretch>
            <a:fillRect/>
          </a:stretch>
        </p:blipFill>
        <p:spPr>
          <a:xfrm rot="21600000">
            <a:off x="7338695" y="2644140"/>
            <a:ext cx="4169410" cy="3481070"/>
          </a:xfrm>
          <a:prstGeom prst="rect">
            <a:avLst/>
          </a:prstGeom>
        </p:spPr>
      </p:pic>
      <p:sp>
        <p:nvSpPr>
          <p:cNvPr id="84" name="textbox 84"/>
          <p:cNvSpPr/>
          <p:nvPr/>
        </p:nvSpPr>
        <p:spPr>
          <a:xfrm>
            <a:off x="1005382" y="1331797"/>
            <a:ext cx="10218419" cy="10896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indent="637540" algn="l" rtl="0" eaLnBrk="0">
              <a:lnSpc>
                <a:spcPct val="97000"/>
              </a:lnSpc>
            </a:pP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我们常喝的矿泉水，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就有玻璃包装和塑料包装两种材质，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有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些品牌，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甚至会两种不同材质的包装兼而有之，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像法国的</a:t>
            </a:r>
            <a:r>
              <a:rPr sz="2400" spc="-6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依云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国内的</a:t>
            </a:r>
            <a:r>
              <a:rPr sz="2400" spc="-5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农</a:t>
            </a:r>
            <a:r>
              <a:rPr sz="2400" spc="0" dirty="0">
                <a:solidFill>
                  <a:srgbClr val="00B0F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夫山泉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等，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都属于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两种都有的。</a:t>
            </a:r>
            <a:endParaRPr lang="en-US" altLang="en-US" sz="2400" dirty="0"/>
          </a:p>
        </p:txBody>
      </p:sp>
      <p:sp>
        <p:nvSpPr>
          <p:cNvPr id="85" name="textbox 85"/>
          <p:cNvSpPr/>
          <p:nvPr/>
        </p:nvSpPr>
        <p:spPr>
          <a:xfrm>
            <a:off x="4588754" y="477037"/>
            <a:ext cx="3083560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4、按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包装材料分类</a:t>
            </a:r>
            <a:endParaRPr lang="en-US" altLang="en-US" sz="2800" dirty="0"/>
          </a:p>
        </p:txBody>
      </p:sp>
      <p:pic>
        <p:nvPicPr>
          <p:cNvPr id="2" name="图片 1" descr="截屏2024-05-24 11.03.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05" y="2644140"/>
            <a:ext cx="6667500" cy="33655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9" name="picture 8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537959" y="3867911"/>
            <a:ext cx="4309871" cy="2685287"/>
          </a:xfrm>
          <a:prstGeom prst="rect">
            <a:avLst/>
          </a:prstGeom>
        </p:spPr>
      </p:pic>
      <p:pic>
        <p:nvPicPr>
          <p:cNvPr id="90" name="pictur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641601" y="3697223"/>
            <a:ext cx="3221735" cy="2855975"/>
          </a:xfrm>
          <a:prstGeom prst="rect">
            <a:avLst/>
          </a:prstGeom>
        </p:spPr>
      </p:pic>
      <p:pic>
        <p:nvPicPr>
          <p:cNvPr id="91" name="picture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397240" y="1322832"/>
            <a:ext cx="3072383" cy="2289047"/>
          </a:xfrm>
          <a:prstGeom prst="rect">
            <a:avLst/>
          </a:prstGeom>
        </p:spPr>
      </p:pic>
      <p:sp>
        <p:nvSpPr>
          <p:cNvPr id="92" name="textbox 92"/>
          <p:cNvSpPr/>
          <p:nvPr/>
        </p:nvSpPr>
        <p:spPr>
          <a:xfrm>
            <a:off x="4431132" y="477037"/>
            <a:ext cx="3408679" cy="4140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b="1" spc="-2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</a:t>
            </a: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、按照包装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技术分类</a:t>
            </a:r>
            <a:endParaRPr lang="en-US" altLang="en-US" sz="2800" dirty="0"/>
          </a:p>
        </p:txBody>
      </p:sp>
      <p:pic>
        <p:nvPicPr>
          <p:cNvPr id="2" name="图片 1" descr="截屏2024-05-24 11.04.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220" y="1322705"/>
            <a:ext cx="3053715" cy="2797810"/>
          </a:xfrm>
          <a:prstGeom prst="rect">
            <a:avLst/>
          </a:prstGeom>
        </p:spPr>
      </p:pic>
      <p:pic>
        <p:nvPicPr>
          <p:cNvPr id="3" name="图片 2" descr="截屏2024-05-24 11.06.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7780" y="1322705"/>
            <a:ext cx="3065145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截屏2024-05-24 11.08.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725805"/>
            <a:ext cx="3728085" cy="3176905"/>
          </a:xfrm>
          <a:prstGeom prst="rect">
            <a:avLst/>
          </a:prstGeom>
        </p:spPr>
      </p:pic>
      <p:sp>
        <p:nvSpPr>
          <p:cNvPr id="99" name="textbox 99"/>
          <p:cNvSpPr/>
          <p:nvPr/>
        </p:nvSpPr>
        <p:spPr>
          <a:xfrm>
            <a:off x="4425522" y="369722"/>
            <a:ext cx="3432175" cy="4165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r>
              <a:rPr sz="28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6、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按照包装风格划分</a:t>
            </a:r>
            <a:endParaRPr lang="en-US" altLang="en-US" sz="2800" dirty="0"/>
          </a:p>
        </p:txBody>
      </p:sp>
      <p:pic>
        <p:nvPicPr>
          <p:cNvPr id="2" name="图片 1" descr="截屏2024-05-24 11.08.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340" y="3827780"/>
            <a:ext cx="3225800" cy="2752090"/>
          </a:xfrm>
          <a:prstGeom prst="rect">
            <a:avLst/>
          </a:prstGeom>
        </p:spPr>
      </p:pic>
      <p:pic>
        <p:nvPicPr>
          <p:cNvPr id="3" name="图片 2" descr="截屏2024-05-24 11.08.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0870" y="725805"/>
            <a:ext cx="3413125" cy="3566160"/>
          </a:xfrm>
          <a:prstGeom prst="rect">
            <a:avLst/>
          </a:prstGeom>
        </p:spPr>
      </p:pic>
      <p:pic>
        <p:nvPicPr>
          <p:cNvPr id="5" name="图片 4" descr="截屏2024-05-24 11.09.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095" y="3856355"/>
            <a:ext cx="3567430" cy="2904490"/>
          </a:xfrm>
          <a:prstGeom prst="rect">
            <a:avLst/>
          </a:prstGeom>
        </p:spPr>
      </p:pic>
      <p:pic>
        <p:nvPicPr>
          <p:cNvPr id="6" name="图片 5" descr="截屏2024-05-24 11.10.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015" y="771525"/>
            <a:ext cx="3413125" cy="3052445"/>
          </a:xfrm>
          <a:prstGeom prst="rect">
            <a:avLst/>
          </a:prstGeom>
        </p:spPr>
      </p:pic>
      <p:pic>
        <p:nvPicPr>
          <p:cNvPr id="97" name="picture 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264914" y="3856354"/>
            <a:ext cx="3898391" cy="2758439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2" name="textbox 102"/>
          <p:cNvSpPr/>
          <p:nvPr/>
        </p:nvSpPr>
        <p:spPr>
          <a:xfrm>
            <a:off x="2500715" y="1050468"/>
            <a:ext cx="8672830" cy="43497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1580515" algn="l" rtl="0" eaLnBrk="0">
              <a:lnSpc>
                <a:spcPct val="91000"/>
              </a:lnSpc>
            </a:pPr>
            <a:r>
              <a:rPr sz="36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产品包装</a:t>
            </a:r>
            <a:r>
              <a:rPr sz="3600" spc="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的其他分类</a:t>
            </a:r>
            <a:endParaRPr lang="en-US" altLang="en-US" sz="3600" dirty="0"/>
          </a:p>
          <a:p>
            <a:pPr algn="l" rtl="0" eaLnBrk="0">
              <a:lnSpc>
                <a:spcPct val="146000"/>
              </a:lnSpc>
            </a:pPr>
            <a:endParaRPr lang="en-US" altLang="en-US" sz="1000" dirty="0"/>
          </a:p>
          <a:p>
            <a:pPr algn="l" rtl="0" eaLnBrk="0">
              <a:lnSpc>
                <a:spcPct val="146000"/>
              </a:lnSpc>
            </a:pPr>
            <a:endParaRPr lang="en-US" altLang="en-US" sz="1000" dirty="0"/>
          </a:p>
          <a:p>
            <a:pPr marL="3112770" indent="-3100070" algn="l" rtl="0" eaLnBrk="0">
              <a:lnSpc>
                <a:spcPct val="103000"/>
              </a:lnSpc>
              <a:spcBef>
                <a:spcPts val="850"/>
              </a:spcBef>
            </a:pPr>
            <a:r>
              <a:rPr sz="2800" b="1" spc="-4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1.</a:t>
            </a:r>
            <a:r>
              <a:rPr sz="2800" spc="-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按经营方式分类</a:t>
            </a:r>
            <a:r>
              <a:rPr sz="2800" b="1" spc="-4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——</a:t>
            </a:r>
            <a:r>
              <a:rPr sz="2800" spc="-4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8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内销产品包装、出口产品包装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</a:t>
            </a: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特殊产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品包装</a:t>
            </a:r>
            <a:endParaRPr lang="en-US" altLang="en-US" sz="28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marL="3597910" indent="-3574415" algn="l" rtl="0" eaLnBrk="0">
              <a:lnSpc>
                <a:spcPct val="103000"/>
              </a:lnSpc>
              <a:spcBef>
                <a:spcPts val="845"/>
              </a:spcBef>
            </a:pPr>
            <a:r>
              <a:rPr sz="2800" b="1" spc="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2800" b="1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.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按包装次数分类</a:t>
            </a:r>
            <a:r>
              <a:rPr sz="2800" b="1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——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一次用包装、多次用包装和周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转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</a:t>
            </a:r>
            <a:endParaRPr lang="en-US" altLang="en-US" sz="2800" dirty="0"/>
          </a:p>
          <a:p>
            <a:pPr algn="l" rtl="0" eaLnBrk="0">
              <a:lnSpc>
                <a:spcPct val="125000"/>
              </a:lnSpc>
            </a:pPr>
            <a:endParaRPr lang="en-US" altLang="en-US" sz="1000" dirty="0"/>
          </a:p>
          <a:p>
            <a:pPr algn="l" rtl="0" eaLnBrk="0">
              <a:lnSpc>
                <a:spcPct val="125000"/>
              </a:lnSpc>
            </a:pPr>
            <a:endParaRPr lang="en-US" altLang="en-US" sz="1000" dirty="0"/>
          </a:p>
          <a:p>
            <a:pPr algn="l" rtl="0" eaLnBrk="0">
              <a:lnSpc>
                <a:spcPct val="125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700" dirty="0"/>
          </a:p>
          <a:p>
            <a:pPr marL="90170" algn="l" rtl="0" eaLnBrk="0">
              <a:lnSpc>
                <a:spcPct val="91000"/>
              </a:lnSpc>
              <a:spcBef>
                <a:spcPts val="5"/>
              </a:spcBef>
            </a:pPr>
            <a:r>
              <a:rPr sz="2800" b="1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3.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按包装软硬程度分类</a:t>
            </a:r>
            <a:r>
              <a:rPr sz="2800" b="1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——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 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硬包装、半硬包装和软包装</a:t>
            </a:r>
            <a:endParaRPr lang="en-US" altLang="en-US" sz="2800" dirty="0"/>
          </a:p>
        </p:txBody>
      </p:sp>
      <p:pic>
        <p:nvPicPr>
          <p:cNvPr id="103" name="picture 1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320101" y="2109885"/>
            <a:ext cx="1049392" cy="815815"/>
          </a:xfrm>
          <a:prstGeom prst="rect">
            <a:avLst/>
          </a:prstGeom>
        </p:spPr>
      </p:pic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8936" y="4765682"/>
            <a:ext cx="1030411" cy="822972"/>
          </a:xfrm>
          <a:prstGeom prst="rect">
            <a:avLst/>
          </a:prstGeom>
        </p:spPr>
      </p:pic>
      <p:pic>
        <p:nvPicPr>
          <p:cNvPr id="105" name="picture 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316444" y="3436752"/>
            <a:ext cx="989736" cy="822972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7.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0"/>
            <a:ext cx="83280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7.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469900"/>
            <a:ext cx="8966200" cy="59182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7.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02235"/>
            <a:ext cx="8267065" cy="67557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" name="textbox 20"/>
          <p:cNvSpPr/>
          <p:nvPr/>
        </p:nvSpPr>
        <p:spPr>
          <a:xfrm>
            <a:off x="6061024" y="2295969"/>
            <a:ext cx="5163820" cy="36576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560070" algn="l" rtl="0" eaLnBrk="0">
              <a:lnSpc>
                <a:spcPct val="83000"/>
              </a:lnSpc>
            </a:pP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包装是为在流通过程中保护产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endParaRPr lang="en-US" altLang="en-US" sz="2400" dirty="0"/>
          </a:p>
          <a:p>
            <a:pPr marL="12700" indent="1270" algn="l" rtl="0" eaLnBrk="0">
              <a:lnSpc>
                <a:spcPct val="151000"/>
              </a:lnSpc>
              <a:spcBef>
                <a:spcPts val="95"/>
              </a:spcBef>
            </a:pP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方便储运，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促进销售，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按一定技术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法而采用的容器、材料及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辅助物等的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总体名称；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也指为了达到上述目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采用容器、材料和辅助物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的过程中施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加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一定技术方法等的操作活动。</a:t>
            </a:r>
            <a:endParaRPr lang="en-US" altLang="en-US" sz="2400" dirty="0"/>
          </a:p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algn="r" rtl="0" eaLnBrk="0">
              <a:lnSpc>
                <a:spcPts val="3100"/>
              </a:lnSpc>
              <a:spcBef>
                <a:spcPts val="0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——《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包装通用术语》</a:t>
            </a:r>
            <a:endParaRPr lang="en-US" altLang="en-US" sz="2400" dirty="0"/>
          </a:p>
        </p:txBody>
      </p:sp>
      <p:sp>
        <p:nvSpPr>
          <p:cNvPr id="22" name="textbox 22"/>
          <p:cNvSpPr/>
          <p:nvPr/>
        </p:nvSpPr>
        <p:spPr>
          <a:xfrm>
            <a:off x="6061287" y="692181"/>
            <a:ext cx="2294889" cy="6064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4570"/>
              </a:lnSpc>
            </a:pPr>
            <a:r>
              <a:rPr sz="3100" spc="8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什么是包装</a:t>
            </a:r>
            <a:r>
              <a:rPr sz="3100" b="1" spc="7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endParaRPr lang="en-US" altLang="en-US" sz="3100" dirty="0"/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21600000">
            <a:off x="2102485" y="692150"/>
            <a:ext cx="2862580" cy="567499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6.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885" y="1191260"/>
            <a:ext cx="922020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" name="图片 2" descr="截屏2023-03-19 21.06.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190" y="827405"/>
            <a:ext cx="9029700" cy="389890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6.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120" y="1374775"/>
            <a:ext cx="9131300" cy="37592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6.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1602105"/>
            <a:ext cx="9525000" cy="34671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7.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705" y="1567180"/>
            <a:ext cx="8674100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 descr="截屏2023-03-19 21.07.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275" y="1727200"/>
            <a:ext cx="853440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38912" y="1941576"/>
            <a:ext cx="5532119" cy="3691127"/>
          </a:xfrm>
          <a:prstGeom prst="rect">
            <a:avLst/>
          </a:prstGeom>
        </p:spPr>
      </p:pic>
      <p:sp>
        <p:nvSpPr>
          <p:cNvPr id="109" name="textbox 109"/>
          <p:cNvSpPr/>
          <p:nvPr/>
        </p:nvSpPr>
        <p:spPr>
          <a:xfrm>
            <a:off x="6240043" y="2230831"/>
            <a:ext cx="5430520" cy="31788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6510" algn="l" rtl="0" eaLnBrk="0">
              <a:lnSpc>
                <a:spcPts val="3410"/>
              </a:lnSpc>
            </a:pPr>
            <a:r>
              <a:rPr sz="28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小结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400" dirty="0"/>
          </a:p>
          <a:p>
            <a:pPr marL="558800" algn="l" rtl="0" eaLnBrk="0">
              <a:lnSpc>
                <a:spcPct val="82000"/>
              </a:lnSpc>
              <a:spcBef>
                <a:spcPts val="1540"/>
              </a:spcBef>
            </a:pPr>
            <a:r>
              <a:rPr sz="24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包装设计的分类并非一成不变的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en-US" sz="2400" dirty="0"/>
          </a:p>
          <a:p>
            <a:pPr marL="12700" indent="0" algn="l" rtl="0" eaLnBrk="0">
              <a:lnSpc>
                <a:spcPct val="152000"/>
              </a:lnSpc>
              <a:spcBef>
                <a:spcPts val="10"/>
              </a:spcBef>
            </a:pP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从艺术层面来讲，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现代产品的包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分类不再仅仅从满足于功能性的视</a:t>
            </a:r>
            <a:r>
              <a:rPr sz="24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角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发，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而是要追求功能以外审美、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趣及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文化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理念相得益彰的设计呈现方式。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73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43999" y="6025618"/>
            <a:ext cx="233680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itchFamily="34" charset="0"/>
              </a:rPr>
              <a:t>TLU  EDU  </a:t>
            </a:r>
            <a:endParaRPr lang="en-US" altLang="zh-CN" sz="1600" spc="300">
              <a:latin typeface="Agency FB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74035" y="2922270"/>
            <a:ext cx="6069965" cy="970915"/>
            <a:chOff x="2306637" y="2693555"/>
            <a:chExt cx="3203576" cy="392545"/>
          </a:xfrm>
        </p:grpSpPr>
        <p:sp>
          <p:nvSpPr>
            <p:cNvPr id="12" name="矩形 11"/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21760" y="3042920"/>
            <a:ext cx="4346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包装设计的</a:t>
            </a:r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构成要素</a:t>
            </a:r>
            <a:endParaRPr lang="zh-CN" altLang="en-US" sz="3600" b="1">
              <a:solidFill>
                <a:schemeClr val="tx1"/>
              </a:solidFill>
              <a:latin typeface="江西拙楷" panose="02010600040101010101" charset="-122"/>
              <a:ea typeface="江西拙楷" panose="0201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05027" y="2011679"/>
            <a:ext cx="6022847" cy="3387852"/>
          </a:xfrm>
          <a:prstGeom prst="rect">
            <a:avLst/>
          </a:prstGeom>
        </p:spPr>
      </p:pic>
      <p:sp>
        <p:nvSpPr>
          <p:cNvPr id="10" name="textbox 10"/>
          <p:cNvSpPr/>
          <p:nvPr/>
        </p:nvSpPr>
        <p:spPr>
          <a:xfrm>
            <a:off x="7170928" y="2442032"/>
            <a:ext cx="4226559" cy="2607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00"/>
              </a:lnSpc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包装设计的内涵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300" dirty="0"/>
          </a:p>
          <a:p>
            <a:pPr algn="r" rtl="0" eaLnBrk="0">
              <a:lnSpc>
                <a:spcPct val="86000"/>
              </a:lnSpc>
              <a:spcBef>
                <a:spcPts val="1670"/>
              </a:spcBef>
            </a:pPr>
            <a:r>
              <a:rPr sz="2300" spc="2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包装设计是选用合适的</a:t>
            </a:r>
            <a:r>
              <a:rPr sz="2300" spc="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endParaRPr lang="en-US" altLang="en-US" sz="2300" dirty="0"/>
          </a:p>
          <a:p>
            <a:pPr marL="15875" indent="-2540" algn="l" rtl="0" eaLnBrk="0">
              <a:lnSpc>
                <a:spcPct val="159000"/>
              </a:lnSpc>
              <a:spcBef>
                <a:spcPts val="25"/>
              </a:spcBef>
            </a:pP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装材料，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运用巧妙的工艺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手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段，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为包装商品进行的容器结构</a:t>
            </a:r>
            <a:r>
              <a:rPr sz="2300" spc="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造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型和包装的美化装饰设计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" name="textbox 13"/>
          <p:cNvSpPr/>
          <p:nvPr/>
        </p:nvSpPr>
        <p:spPr>
          <a:xfrm>
            <a:off x="114401" y="2244420"/>
            <a:ext cx="12038330" cy="31000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6760845" indent="1270" algn="l" rtl="0" eaLnBrk="0">
              <a:lnSpc>
                <a:spcPct val="158000"/>
              </a:lnSpc>
              <a:spcBef>
                <a:spcPts val="45"/>
              </a:spcBef>
              <a:buClrTx/>
              <a:buSzTx/>
              <a:buFontTx/>
            </a:pP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商品包装展示面的外形要素， 包括展示面的大小、 尺寸和形外状形。日形状。   日常生活中，  我们所见到的形态一般有3种，  即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自然形态，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人造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态和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偶发形态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形态是由点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线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面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体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这四种要素构成的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19456" y="2244852"/>
            <a:ext cx="6388608" cy="3593591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3084477" y="1024673"/>
            <a:ext cx="6121400" cy="818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6240"/>
              </a:lnSpc>
            </a:pPr>
            <a:r>
              <a:rPr sz="3900" spc="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一、造型对应——外型要</a:t>
            </a:r>
            <a:r>
              <a:rPr sz="3900" spc="9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素</a:t>
            </a:r>
            <a:endParaRPr lang="en-US" altLang="en-US" sz="3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08888" y="1743456"/>
            <a:ext cx="4172711" cy="4666487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6589597" y="2803169"/>
            <a:ext cx="4957445" cy="25539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8000"/>
              </a:lnSpc>
            </a:pPr>
            <a:endParaRPr lang="en-US" altLang="en-US" sz="100" dirty="0"/>
          </a:p>
          <a:p>
            <a:pPr algn="l" rtl="0" eaLnBrk="0">
              <a:lnSpc>
                <a:spcPct val="101000"/>
              </a:lnSpc>
            </a:pPr>
            <a:endParaRPr lang="en-US" altLang="en-US" sz="600" dirty="0"/>
          </a:p>
          <a:p>
            <a:pPr marL="12700" indent="637540" algn="l" rtl="0" eaLnBrk="0">
              <a:lnSpc>
                <a:spcPct val="102000"/>
              </a:lnSpc>
              <a:spcBef>
                <a:spcPts val="5"/>
              </a:spcBef>
            </a:pP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所谓“双重性”，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是指早期包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在用作生活日用器皿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、器具的同时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兼具裹包、捆扎、储放、转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移物品的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功能属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性。</a:t>
            </a:r>
            <a:endParaRPr sz="2400" spc="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12700" indent="637540" algn="l" rtl="0" eaLnBrk="0">
              <a:lnSpc>
                <a:spcPct val="102000"/>
              </a:lnSpc>
              <a:spcBef>
                <a:spcPts val="5"/>
              </a:spcBef>
            </a:pPr>
            <a:endParaRPr sz="2400" spc="0" dirty="0">
              <a:solidFill>
                <a:srgbClr val="000000">
                  <a:alpha val="100000"/>
                </a:srgbClr>
              </a:solidFill>
              <a:latin typeface="微软雅黑"/>
              <a:ea typeface="微软雅黑"/>
              <a:cs typeface="微软雅黑"/>
            </a:endParaRPr>
          </a:p>
          <a:p>
            <a:pPr marL="973455" indent="-960120" algn="l" rtl="0" eaLnBrk="0">
              <a:lnSpc>
                <a:spcPct val="96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彩</a:t>
            </a:r>
            <a:r>
              <a:rPr sz="24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陶旋纹壶   马家窑文化   高21CM  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中国甘肃临夏博物馆</a:t>
            </a:r>
            <a:r>
              <a:rPr sz="24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藏</a:t>
            </a:r>
            <a:endParaRPr lang="en-US" altLang="en-US" sz="2400" dirty="0"/>
          </a:p>
          <a:p>
            <a:pPr algn="l" rtl="0" eaLnBrk="0">
              <a:lnSpc>
                <a:spcPct val="160000"/>
              </a:lnSpc>
            </a:pPr>
            <a:endParaRPr lang="en-US" altLang="en-US" sz="2400" dirty="0"/>
          </a:p>
          <a:p>
            <a:pPr marL="12700" indent="637540" algn="l" rtl="0" eaLnBrk="0">
              <a:lnSpc>
                <a:spcPct val="102000"/>
              </a:lnSpc>
              <a:spcBef>
                <a:spcPts val="5"/>
              </a:spcBef>
            </a:pPr>
            <a:endParaRPr lang="en-US" altLang="en-US" sz="2400" dirty="0"/>
          </a:p>
        </p:txBody>
      </p:sp>
      <p:sp>
        <p:nvSpPr>
          <p:cNvPr id="27" name="textbox 27"/>
          <p:cNvSpPr/>
          <p:nvPr/>
        </p:nvSpPr>
        <p:spPr>
          <a:xfrm>
            <a:off x="3404052" y="330216"/>
            <a:ext cx="6883400" cy="11366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4000" spc="-1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一阶段、包装的“萌芽期”</a:t>
            </a:r>
            <a:endParaRPr lang="en-US" altLang="en-US" sz="4000" dirty="0"/>
          </a:p>
          <a:p>
            <a:pPr marL="957580" algn="l" rtl="0" eaLnBrk="0">
              <a:lnSpc>
                <a:spcPct val="98000"/>
              </a:lnSpc>
              <a:spcBef>
                <a:spcPts val="500"/>
              </a:spcBef>
            </a:pPr>
            <a:r>
              <a:rPr sz="3100" spc="9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内涵上的“双重性”阶</a:t>
            </a:r>
            <a:r>
              <a:rPr sz="3100" spc="2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段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22148" y="2641091"/>
            <a:ext cx="11358371" cy="3340608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824865" y="1318895"/>
            <a:ext cx="11073130" cy="876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601345" algn="l" rtl="0" eaLnBrk="0">
              <a:lnSpc>
                <a:spcPct val="86000"/>
              </a:lnSpc>
            </a:pP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20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世纪包装的发展来看，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像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POP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式包装、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便携式包装、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易拉罐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压力喷</a:t>
            </a:r>
            <a:endParaRPr lang="en-US" altLang="en-US" sz="2300" dirty="0"/>
          </a:p>
          <a:p>
            <a:pPr marL="12700" algn="l" rtl="0" eaLnBrk="0">
              <a:lnSpc>
                <a:spcPts val="4315"/>
              </a:lnSpc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雾包装、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真空包装等形态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的出现，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无一不是消费需求所导致的结果。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" name="picture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749796" y="2049779"/>
            <a:ext cx="3575303" cy="2145791"/>
          </a:xfrm>
          <a:prstGeom prst="rect">
            <a:avLst/>
          </a:prstGeom>
        </p:spPr>
      </p:pic>
      <p:sp>
        <p:nvSpPr>
          <p:cNvPr id="30" name="textbox 30"/>
          <p:cNvSpPr/>
          <p:nvPr/>
        </p:nvSpPr>
        <p:spPr>
          <a:xfrm>
            <a:off x="1874520" y="926465"/>
            <a:ext cx="9301480" cy="20027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如今网络时代已宣告来临，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互联网给人们的生活带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来了极大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的方便，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当网上交易、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网上购物等新的消费形态渐渐被越来越多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的人所接受时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网络的普及和相关硬件技术的进步，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会催生包装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设计面临更大的改变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61047" y="4101083"/>
            <a:ext cx="3537204" cy="2369820"/>
          </a:xfrm>
          <a:prstGeom prst="rect">
            <a:avLst/>
          </a:prstGeom>
        </p:spPr>
      </p:pic>
      <p:pic>
        <p:nvPicPr>
          <p:cNvPr id="2" name="图片 1" descr="截屏2024-05-24 11.15.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820" y="2929255"/>
            <a:ext cx="6268720" cy="323786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5" name="picture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19911" y="2339339"/>
            <a:ext cx="5414771" cy="3229355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7271232" y="2949575"/>
            <a:ext cx="3645534" cy="20021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3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构图是将商品包装</a:t>
            </a:r>
            <a:r>
              <a:rPr sz="2300" spc="2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展</a:t>
            </a:r>
            <a:endParaRPr lang="en-US" altLang="en-US" sz="2300" dirty="0"/>
          </a:p>
          <a:p>
            <a:pPr marL="12700" indent="1270" algn="l" rtl="0" eaLnBrk="0">
              <a:lnSpc>
                <a:spcPct val="159000"/>
              </a:lnSpc>
              <a:spcBef>
                <a:spcPts val="25"/>
              </a:spcBef>
            </a:pP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示面的商标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图形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字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和组合排列在一起的一</a:t>
            </a:r>
            <a:r>
              <a:rPr sz="2300" spc="2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个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完整的画面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37" name="textbox 37"/>
          <p:cNvSpPr/>
          <p:nvPr/>
        </p:nvSpPr>
        <p:spPr>
          <a:xfrm>
            <a:off x="3084477" y="1034833"/>
            <a:ext cx="6121400" cy="663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5020"/>
              </a:lnSpc>
            </a:pPr>
            <a:r>
              <a:rPr sz="3900" spc="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二、工艺对应——构图要</a:t>
            </a:r>
            <a:r>
              <a:rPr sz="3900" spc="9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素</a:t>
            </a:r>
            <a:endParaRPr lang="en-US" altLang="en-US" sz="39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408176" y="1714500"/>
            <a:ext cx="4983479" cy="4375403"/>
          </a:xfrm>
          <a:prstGeom prst="rect">
            <a:avLst/>
          </a:prstGeom>
        </p:spPr>
      </p:pic>
      <p:pic>
        <p:nvPicPr>
          <p:cNvPr id="41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66788" y="1249679"/>
            <a:ext cx="3511295" cy="4724400"/>
          </a:xfrm>
          <a:prstGeom prst="rect">
            <a:avLst/>
          </a:prstGeom>
        </p:spPr>
      </p:pic>
      <p:sp>
        <p:nvSpPr>
          <p:cNvPr id="42" name="textbox 42"/>
          <p:cNvSpPr/>
          <p:nvPr/>
        </p:nvSpPr>
        <p:spPr>
          <a:xfrm>
            <a:off x="1999018" y="6197930"/>
            <a:ext cx="8491855" cy="3568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商标是一种符号，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是企业、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机构、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商品和各项设施的象征形象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43" name="textbox 43"/>
          <p:cNvSpPr/>
          <p:nvPr/>
        </p:nvSpPr>
        <p:spPr>
          <a:xfrm>
            <a:off x="4443049" y="698231"/>
            <a:ext cx="3361054" cy="4940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85"/>
              </a:lnSpc>
            </a:pPr>
            <a:r>
              <a:rPr sz="270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1、</a:t>
            </a:r>
            <a:r>
              <a:rPr sz="27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商标</a:t>
            </a:r>
            <a:r>
              <a:rPr sz="27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(文字商</a:t>
            </a:r>
            <a:r>
              <a:rPr sz="27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标)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6" name="picture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640323" y="1589532"/>
            <a:ext cx="5715000" cy="4351020"/>
          </a:xfrm>
          <a:prstGeom prst="rect">
            <a:avLst/>
          </a:prstGeom>
        </p:spPr>
      </p:pic>
      <p:pic>
        <p:nvPicPr>
          <p:cNvPr id="47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59051" y="1688591"/>
            <a:ext cx="3433571" cy="3767328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4443049" y="698231"/>
            <a:ext cx="3361054" cy="4940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85"/>
              </a:lnSpc>
            </a:pPr>
            <a:r>
              <a:rPr sz="270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1、</a:t>
            </a:r>
            <a:r>
              <a:rPr sz="27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商标</a:t>
            </a:r>
            <a:r>
              <a:rPr sz="27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(图形商</a:t>
            </a:r>
            <a:r>
              <a:rPr sz="27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标)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1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24256" y="1943100"/>
            <a:ext cx="11213591" cy="3625595"/>
          </a:xfrm>
          <a:prstGeom prst="rect">
            <a:avLst/>
          </a:prstGeom>
        </p:spPr>
      </p:pic>
      <p:sp>
        <p:nvSpPr>
          <p:cNvPr id="52" name="textbox 52"/>
          <p:cNvSpPr/>
          <p:nvPr/>
        </p:nvSpPr>
        <p:spPr>
          <a:xfrm>
            <a:off x="3731531" y="698231"/>
            <a:ext cx="4783454" cy="4940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85"/>
              </a:lnSpc>
            </a:pPr>
            <a:r>
              <a:rPr sz="27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1、</a:t>
            </a:r>
            <a:r>
              <a:rPr sz="27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商标</a:t>
            </a:r>
            <a:r>
              <a:rPr sz="27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2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(文</a:t>
            </a:r>
            <a:r>
              <a:rPr sz="27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字图形结合商标)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5" name="picture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652004" y="1687067"/>
            <a:ext cx="4485132" cy="4454652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5612" y="1737360"/>
            <a:ext cx="3328415" cy="4355591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5307330" y="773430"/>
            <a:ext cx="2662555" cy="409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700" b="1" spc="-14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</a:t>
            </a:r>
            <a:r>
              <a:rPr sz="2700" spc="-1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7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1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图形设计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2" name="textbox 62"/>
          <p:cNvSpPr/>
          <p:nvPr/>
        </p:nvSpPr>
        <p:spPr>
          <a:xfrm>
            <a:off x="6987388" y="2451785"/>
            <a:ext cx="3879850" cy="31007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2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色彩设计在包装设计</a:t>
            </a: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</a:t>
            </a:r>
            <a:endParaRPr lang="en-US" altLang="en-US" sz="2300" dirty="0"/>
          </a:p>
          <a:p>
            <a:pPr marL="12700" indent="37465" algn="l" rtl="0" eaLnBrk="0">
              <a:lnSpc>
                <a:spcPct val="158000"/>
              </a:lnSpc>
              <a:spcBef>
                <a:spcPts val="35"/>
              </a:spcBef>
            </a:pP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占据重要的位置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中的色彩不仅是对商品内</a:t>
            </a:r>
            <a:r>
              <a:rPr sz="2300" spc="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容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的高度提炼，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还必须受到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工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艺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材料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用途和销售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地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区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等的限制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63" name="textbox 63"/>
          <p:cNvSpPr/>
          <p:nvPr/>
        </p:nvSpPr>
        <p:spPr>
          <a:xfrm>
            <a:off x="5145558" y="773129"/>
            <a:ext cx="1986914" cy="4146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700" b="1" spc="8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r>
              <a:rPr sz="2700" spc="8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、色彩设</a:t>
            </a:r>
            <a:r>
              <a:rPr sz="2700" spc="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2700" dirty="0"/>
          </a:p>
        </p:txBody>
      </p:sp>
      <p:pic>
        <p:nvPicPr>
          <p:cNvPr id="2" name="图片 1" descr="截屏2024-05-24 11.15.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685" y="1366520"/>
            <a:ext cx="3728720" cy="5129530"/>
          </a:xfrm>
          <a:prstGeom prst="rect">
            <a:avLst/>
          </a:prstGeom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976883" y="807720"/>
            <a:ext cx="4526280" cy="5765291"/>
            <a:chOff x="0" y="0"/>
            <a:chExt cx="4526280" cy="5765291"/>
          </a:xfrm>
        </p:grpSpPr>
        <p:pic>
          <p:nvPicPr>
            <p:cNvPr id="66" name="picture 6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4526280" cy="5765291"/>
            </a:xfrm>
            <a:prstGeom prst="rect">
              <a:avLst/>
            </a:prstGeom>
          </p:spPr>
        </p:pic>
      </p:grpSp>
      <p:sp>
        <p:nvSpPr>
          <p:cNvPr id="67" name="textbox 67"/>
          <p:cNvSpPr/>
          <p:nvPr/>
        </p:nvSpPr>
        <p:spPr>
          <a:xfrm>
            <a:off x="6027420" y="2557145"/>
            <a:ext cx="5471160" cy="25507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556895" algn="l" rtl="0" eaLnBrk="0">
              <a:lnSpc>
                <a:spcPct val="86000"/>
              </a:lnSpc>
            </a:pP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商品包装上的牌号、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品名、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明</a:t>
            </a:r>
            <a:endParaRPr lang="en-US" altLang="en-US" sz="2300" dirty="0"/>
          </a:p>
          <a:p>
            <a:pPr marL="12700" indent="3175" algn="l" rtl="0" eaLnBrk="0">
              <a:lnSpc>
                <a:spcPct val="158000"/>
              </a:lnSpc>
              <a:spcBef>
                <a:spcPts val="75"/>
              </a:spcBef>
            </a:pP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文字、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广告文字以及生产厂家、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公司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或经销单位等内容，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在设计包装时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要作为包装整体设计的一部分来统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筹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考虑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69" name="textbox 69"/>
          <p:cNvSpPr/>
          <p:nvPr/>
        </p:nvSpPr>
        <p:spPr>
          <a:xfrm>
            <a:off x="5690834" y="772774"/>
            <a:ext cx="1442085" cy="4095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700" spc="9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文字设</a:t>
            </a:r>
            <a:r>
              <a:rPr sz="2700" spc="8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2700" dirty="0"/>
          </a:p>
        </p:txBody>
      </p:sp>
      <p:sp>
        <p:nvSpPr>
          <p:cNvPr id="70" name="textbox 70"/>
          <p:cNvSpPr/>
          <p:nvPr/>
        </p:nvSpPr>
        <p:spPr>
          <a:xfrm>
            <a:off x="5138814" y="814660"/>
            <a:ext cx="508000" cy="3314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410"/>
              </a:lnSpc>
            </a:pPr>
            <a:r>
              <a:rPr sz="1700" b="1" spc="-12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4</a:t>
            </a:r>
            <a:r>
              <a:rPr sz="1700" spc="-1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endParaRPr lang="en-US" altLang="en-US" sz="17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07719" y="2193035"/>
            <a:ext cx="5971032" cy="3474720"/>
          </a:xfrm>
          <a:prstGeom prst="rect">
            <a:avLst/>
          </a:prstGeom>
        </p:spPr>
      </p:pic>
      <p:sp>
        <p:nvSpPr>
          <p:cNvPr id="73" name="textbox 73"/>
          <p:cNvSpPr/>
          <p:nvPr/>
        </p:nvSpPr>
        <p:spPr>
          <a:xfrm>
            <a:off x="7646822" y="2682214"/>
            <a:ext cx="3923029" cy="25501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603885" algn="l" rtl="0" eaLnBrk="0">
              <a:lnSpc>
                <a:spcPct val="86000"/>
              </a:lnSpc>
            </a:pPr>
            <a:r>
              <a:rPr sz="23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材料要素是包装设计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endParaRPr lang="en-US" altLang="en-US" sz="2300" dirty="0"/>
          </a:p>
          <a:p>
            <a:pPr marL="12700" indent="1270" algn="l" rtl="0" eaLnBrk="0">
              <a:lnSpc>
                <a:spcPct val="158000"/>
              </a:lnSpc>
              <a:spcBef>
                <a:spcPts val="70"/>
              </a:spcBef>
            </a:pP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重要环节，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它直接关系到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装的整体功能和经济成本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生产加工方式及包装废弃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物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的回收处理等多方面的问题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74" name="textbox 74"/>
          <p:cNvSpPr/>
          <p:nvPr/>
        </p:nvSpPr>
        <p:spPr>
          <a:xfrm>
            <a:off x="2610892" y="930058"/>
            <a:ext cx="6561455" cy="643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4870"/>
              </a:lnSpc>
            </a:pPr>
            <a:r>
              <a:rPr sz="3900" spc="-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三、材料对应——材料要素</a:t>
            </a:r>
            <a:r>
              <a:rPr sz="3900" spc="-2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endParaRPr lang="en-US" altLang="en-US" sz="3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789176" y="1621536"/>
            <a:ext cx="3523487" cy="3846575"/>
          </a:xfrm>
          <a:prstGeom prst="rect">
            <a:avLst/>
          </a:prstGeom>
        </p:spPr>
      </p:pic>
      <p:pic>
        <p:nvPicPr>
          <p:cNvPr id="31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89976" y="1581912"/>
            <a:ext cx="2407919" cy="3846575"/>
          </a:xfrm>
          <a:prstGeom prst="rect">
            <a:avLst/>
          </a:prstGeom>
        </p:spPr>
      </p:pic>
      <p:sp>
        <p:nvSpPr>
          <p:cNvPr id="32" name="textbox 32"/>
          <p:cNvSpPr/>
          <p:nvPr/>
        </p:nvSpPr>
        <p:spPr>
          <a:xfrm>
            <a:off x="3404052" y="454041"/>
            <a:ext cx="6883400" cy="11366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4000" spc="-1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一阶段、包装的“萌芽期”</a:t>
            </a:r>
            <a:endParaRPr lang="en-US" altLang="en-US" sz="4000" dirty="0"/>
          </a:p>
          <a:p>
            <a:pPr marL="957580" algn="l" rtl="0" eaLnBrk="0">
              <a:lnSpc>
                <a:spcPct val="98000"/>
              </a:lnSpc>
              <a:spcBef>
                <a:spcPts val="500"/>
              </a:spcBef>
            </a:pPr>
            <a:r>
              <a:rPr sz="3100" spc="9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内涵上的“双重性”阶</a:t>
            </a:r>
            <a:r>
              <a:rPr sz="3100" spc="2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段</a:t>
            </a:r>
            <a:endParaRPr lang="en-US" altLang="en-US" sz="3100" dirty="0"/>
          </a:p>
        </p:txBody>
      </p:sp>
      <p:sp>
        <p:nvSpPr>
          <p:cNvPr id="33" name="textbox 33"/>
          <p:cNvSpPr/>
          <p:nvPr/>
        </p:nvSpPr>
        <p:spPr>
          <a:xfrm>
            <a:off x="1075690" y="5650865"/>
            <a:ext cx="5728335" cy="9429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彩陶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杯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法尔斯地区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巴库恩遗址出土</a:t>
            </a:r>
            <a:endParaRPr lang="en-US" altLang="en-US" sz="2400" dirty="0"/>
          </a:p>
          <a:p>
            <a:pPr algn="l" rtl="0" eaLnBrk="0">
              <a:lnSpc>
                <a:spcPct val="101000"/>
              </a:lnSpc>
            </a:pPr>
            <a:endParaRPr lang="en-US" altLang="en-US" sz="1400" dirty="0"/>
          </a:p>
          <a:p>
            <a:pPr marL="1078230" algn="l" rtl="0" eaLnBrk="0">
              <a:lnSpc>
                <a:spcPct val="91000"/>
              </a:lnSpc>
              <a:spcBef>
                <a:spcPts val="5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伊朗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Bastan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博物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馆藏</a:t>
            </a:r>
            <a:endParaRPr lang="en-US" altLang="en-US" sz="2400" dirty="0"/>
          </a:p>
        </p:txBody>
      </p:sp>
      <p:sp>
        <p:nvSpPr>
          <p:cNvPr id="34" name="textbox 34"/>
          <p:cNvSpPr/>
          <p:nvPr/>
        </p:nvSpPr>
        <p:spPr>
          <a:xfrm>
            <a:off x="7148982" y="5596077"/>
            <a:ext cx="4415790" cy="9677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00"/>
              </a:lnSpc>
            </a:pPr>
            <a:r>
              <a:rPr sz="24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彩陶杯</a:t>
            </a:r>
            <a:r>
              <a:rPr sz="24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苏撒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A</a:t>
            </a:r>
            <a:r>
              <a:rPr sz="24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期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e</a:t>
            </a:r>
            <a:r>
              <a:rPr sz="24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层(斯西亚纳</a:t>
            </a:r>
            <a:r>
              <a:rPr sz="24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400" dirty="0"/>
          </a:p>
          <a:p>
            <a:pPr marL="846455" algn="l" rtl="0" eaLnBrk="0">
              <a:lnSpc>
                <a:spcPts val="3610"/>
              </a:lnSpc>
              <a:spcBef>
                <a:spcPts val="435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伊朗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Bastan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博物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馆藏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05968" y="1969008"/>
            <a:ext cx="5516879" cy="3680459"/>
          </a:xfrm>
          <a:prstGeom prst="rect">
            <a:avLst/>
          </a:prstGeom>
        </p:spPr>
      </p:pic>
      <p:sp>
        <p:nvSpPr>
          <p:cNvPr id="78" name="textbox 78"/>
          <p:cNvSpPr/>
          <p:nvPr/>
        </p:nvSpPr>
        <p:spPr>
          <a:xfrm>
            <a:off x="6544894" y="2009457"/>
            <a:ext cx="4921884" cy="3648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r>
              <a:rPr sz="23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为了保持血液的新鲜， 血液</a:t>
            </a:r>
            <a:r>
              <a:rPr sz="2300" spc="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的活性细胞需要“呼吸”，所以，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装材料采用的是具有透气性的盐化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聚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乙烯塑料袋， 这种材料特性柔软，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易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加工</a:t>
            </a:r>
            <a:r>
              <a:rPr lang="zh-CN"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与输血管的接着性也很好，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像玻璃瓶那样易碎，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而且透明度好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卫生检验也很便利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79" name="textbox 79"/>
          <p:cNvSpPr/>
          <p:nvPr/>
        </p:nvSpPr>
        <p:spPr>
          <a:xfrm>
            <a:off x="4552231" y="591724"/>
            <a:ext cx="3193414" cy="4108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医疗献血采血袋包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559051" y="2763011"/>
            <a:ext cx="9486900" cy="3185159"/>
          </a:xfrm>
          <a:prstGeom prst="rect">
            <a:avLst/>
          </a:prstGeom>
        </p:spPr>
      </p:pic>
      <p:sp>
        <p:nvSpPr>
          <p:cNvPr id="93" name="textbox 93"/>
          <p:cNvSpPr/>
          <p:nvPr/>
        </p:nvSpPr>
        <p:spPr>
          <a:xfrm>
            <a:off x="1535785" y="1127175"/>
            <a:ext cx="8817609" cy="14547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“一骑红尘妃子笑，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无人知是荔枝来”——讲述了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身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处西安</a:t>
            </a:r>
            <a:endParaRPr lang="en-US" altLang="en-US" sz="2300" dirty="0"/>
          </a:p>
          <a:p>
            <a:pPr marL="12700" indent="10160" algn="l" rtl="0" eaLnBrk="0">
              <a:lnSpc>
                <a:spcPct val="160000"/>
              </a:lnSpc>
              <a:spcBef>
                <a:spcPts val="35"/>
              </a:spcBef>
            </a:pP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的杨贵妃想吃生长在岭南地区的荔枝，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快马加鞭累死几匹马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事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61060" y="1866900"/>
            <a:ext cx="5102352" cy="4107179"/>
          </a:xfrm>
          <a:prstGeom prst="rect">
            <a:avLst/>
          </a:prstGeom>
        </p:spPr>
      </p:pic>
      <p:sp>
        <p:nvSpPr>
          <p:cNvPr id="97" name="textbox 97"/>
          <p:cNvSpPr/>
          <p:nvPr/>
        </p:nvSpPr>
        <p:spPr>
          <a:xfrm>
            <a:off x="6535649" y="2156536"/>
            <a:ext cx="5141595" cy="36499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lang="en-US" altLang="en-US" sz="100" dirty="0"/>
          </a:p>
          <a:p>
            <a:pPr marL="605155" algn="l" rtl="0" eaLnBrk="0">
              <a:lnSpc>
                <a:spcPct val="87000"/>
              </a:lnSpc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相对密封的包装箱中，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放置能</a:t>
            </a:r>
            <a:endParaRPr lang="en-US" altLang="en-US" sz="2300" dirty="0"/>
          </a:p>
          <a:p>
            <a:pPr marL="12700" indent="1905" algn="l" rtl="0" eaLnBrk="0">
              <a:lnSpc>
                <a:spcPct val="157000"/>
              </a:lnSpc>
              <a:spcBef>
                <a:spcPts val="150"/>
              </a:spcBef>
            </a:pP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产生二氧化碳的物质，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使包装内的二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氧化碳的浓度上升，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酸素的浓度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降，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从而导致水果不能够正常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呼吸。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虽然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减少了呼吸而已，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但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是寿命却得到了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延长。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利用植物的这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种特性可以有效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地保持水果的新鲜度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2" name="图片 1" descr="/private/var/folders/w9/1_v53htn3f3_f229kxwpgcnm0000gn/T/com.kingsoft.wpsoffice.mac/picturecompress_20240524111912/output_1.pngoutput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-16510"/>
            <a:ext cx="10677525" cy="687451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6" name="picture 9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61060" y="1866900"/>
            <a:ext cx="5102352" cy="4107179"/>
          </a:xfrm>
          <a:prstGeom prst="rect">
            <a:avLst/>
          </a:prstGeom>
        </p:spPr>
      </p:pic>
      <p:sp>
        <p:nvSpPr>
          <p:cNvPr id="97" name="textbox 97"/>
          <p:cNvSpPr/>
          <p:nvPr/>
        </p:nvSpPr>
        <p:spPr>
          <a:xfrm>
            <a:off x="6535649" y="2156536"/>
            <a:ext cx="5141595" cy="36499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000"/>
              </a:lnSpc>
            </a:pPr>
            <a:endParaRPr lang="en-US" altLang="en-US" sz="100" dirty="0"/>
          </a:p>
          <a:p>
            <a:pPr marL="605155" algn="l" rtl="0" eaLnBrk="0">
              <a:lnSpc>
                <a:spcPct val="87000"/>
              </a:lnSpc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相对密封的包装箱中，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放置能</a:t>
            </a:r>
            <a:endParaRPr lang="en-US" altLang="en-US" sz="2300" dirty="0"/>
          </a:p>
          <a:p>
            <a:pPr marL="12700" indent="1905" algn="l" rtl="0" eaLnBrk="0">
              <a:lnSpc>
                <a:spcPct val="157000"/>
              </a:lnSpc>
              <a:spcBef>
                <a:spcPts val="150"/>
              </a:spcBef>
            </a:pP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产生二氧化碳的物质，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使包装内的二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氧化碳的浓度上升，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酸素的浓度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下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降，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从而导致水果不能够正常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呼吸。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虽然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减少了呼吸而已，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但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是寿命却得到了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延长。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利用植物的这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种特性可以有效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地保持水果的新鲜度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4-05-24 11.22.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882650"/>
            <a:ext cx="9525000" cy="50927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7303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43999" y="6025618"/>
            <a:ext cx="2336801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spc="300">
                <a:latin typeface="Agency FB" pitchFamily="34" charset="0"/>
              </a:rPr>
              <a:t>TLU  EDU  </a:t>
            </a:r>
            <a:endParaRPr lang="en-US" altLang="zh-CN" sz="1600" spc="300">
              <a:latin typeface="Agency FB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74035" y="2922270"/>
            <a:ext cx="6069965" cy="970915"/>
            <a:chOff x="2306637" y="2693555"/>
            <a:chExt cx="3203576" cy="392545"/>
          </a:xfrm>
        </p:grpSpPr>
        <p:sp>
          <p:nvSpPr>
            <p:cNvPr id="12" name="矩形 11"/>
            <p:cNvSpPr/>
            <p:nvPr/>
          </p:nvSpPr>
          <p:spPr>
            <a:xfrm>
              <a:off x="2306638" y="2693555"/>
              <a:ext cx="3203575" cy="3925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306637" y="2693555"/>
              <a:ext cx="131763" cy="131763"/>
              <a:chOff x="6096000" y="3183708"/>
              <a:chExt cx="490584" cy="490584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rot="5400000">
              <a:off x="5378450" y="2693555"/>
              <a:ext cx="131763" cy="131763"/>
              <a:chOff x="6096000" y="3183708"/>
              <a:chExt cx="490584" cy="49058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 flipV="1">
              <a:off x="2306637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 flipH="1" flipV="1">
              <a:off x="5378450" y="2954337"/>
              <a:ext cx="131763" cy="131763"/>
              <a:chOff x="6096000" y="3183708"/>
              <a:chExt cx="490584" cy="49058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6096000" y="3183708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rot="5400000">
                <a:off x="6341292" y="2938416"/>
                <a:ext cx="0" cy="49058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0" y="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21760" y="3042920"/>
            <a:ext cx="4346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包装设计的</a:t>
            </a:r>
            <a:r>
              <a:rPr lang="zh-CN" altLang="en-US" sz="3600" b="1">
                <a:solidFill>
                  <a:schemeClr val="tx1"/>
                </a:solidFill>
                <a:latin typeface="江西拙楷" panose="02010600040101010101" charset="-122"/>
                <a:ea typeface="江西拙楷" panose="02010600040101010101" charset="-122"/>
                <a:cs typeface="+mn-ea"/>
                <a:sym typeface="+mn-lt"/>
              </a:rPr>
              <a:t>种类</a:t>
            </a:r>
            <a:endParaRPr lang="zh-CN" altLang="en-US" sz="3600" b="1">
              <a:solidFill>
                <a:schemeClr val="tx1"/>
              </a:solidFill>
              <a:latin typeface="江西拙楷" panose="02010600040101010101" charset="-122"/>
              <a:ea typeface="江西拙楷" panose="0201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635" y="6731000"/>
            <a:ext cx="12192000" cy="127000"/>
          </a:xfrm>
          <a:prstGeom prst="rect">
            <a:avLst/>
          </a:prstGeom>
          <a:solidFill>
            <a:srgbClr val="EE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5.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395" y="0"/>
            <a:ext cx="88061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6.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050" y="67945"/>
            <a:ext cx="8597900" cy="62865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6.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9515" y="1225550"/>
            <a:ext cx="8064500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6.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865" y="542290"/>
            <a:ext cx="8509000" cy="6007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7" name="picture 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383792" y="1792224"/>
            <a:ext cx="4642103" cy="4715255"/>
          </a:xfrm>
          <a:prstGeom prst="rect">
            <a:avLst/>
          </a:prstGeom>
        </p:spPr>
      </p:pic>
      <p:sp>
        <p:nvSpPr>
          <p:cNvPr id="38" name="textbox 38"/>
          <p:cNvSpPr/>
          <p:nvPr/>
        </p:nvSpPr>
        <p:spPr>
          <a:xfrm>
            <a:off x="7031990" y="3071495"/>
            <a:ext cx="4473575" cy="14909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水禽纹彩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陶盆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美索不达米亚萨</a:t>
            </a:r>
            <a:endParaRPr lang="en-US" altLang="en-US" sz="2400" dirty="0"/>
          </a:p>
          <a:p>
            <a:pPr marL="820420" algn="l" rtl="0" eaLnBrk="0">
              <a:lnSpc>
                <a:spcPct val="90000"/>
              </a:lnSpc>
              <a:spcBef>
                <a:spcPts val="1730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马拉时期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德国柏林</a:t>
            </a:r>
            <a:endParaRPr lang="en-US" altLang="en-US" sz="2400" dirty="0"/>
          </a:p>
          <a:p>
            <a:pPr algn="l" rtl="0" eaLnBrk="0">
              <a:lnSpc>
                <a:spcPct val="101000"/>
              </a:lnSpc>
            </a:pPr>
            <a:endParaRPr lang="en-US" altLang="en-US" sz="1400" dirty="0"/>
          </a:p>
          <a:p>
            <a:pPr marL="208915" algn="l" rtl="0" eaLnBrk="0">
              <a:lnSpc>
                <a:spcPct val="91000"/>
              </a:lnSpc>
              <a:spcBef>
                <a:spcPts val="5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Vorderasiatisches博物馆藏</a:t>
            </a:r>
            <a:endParaRPr lang="en-US" altLang="en-US" sz="2400" dirty="0"/>
          </a:p>
        </p:txBody>
      </p:sp>
      <p:sp>
        <p:nvSpPr>
          <p:cNvPr id="39" name="textbox 39"/>
          <p:cNvSpPr/>
          <p:nvPr/>
        </p:nvSpPr>
        <p:spPr>
          <a:xfrm>
            <a:off x="3404052" y="568341"/>
            <a:ext cx="6883400" cy="610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4000" spc="-1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一阶段、包装的“萌芽期”</a:t>
            </a:r>
            <a:endParaRPr lang="en-US" altLang="en-US" sz="4000" dirty="0"/>
          </a:p>
        </p:txBody>
      </p:sp>
      <p:sp>
        <p:nvSpPr>
          <p:cNvPr id="40" name="textbox 40"/>
          <p:cNvSpPr/>
          <p:nvPr/>
        </p:nvSpPr>
        <p:spPr>
          <a:xfrm>
            <a:off x="4349093" y="1215145"/>
            <a:ext cx="4474209" cy="4902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100" spc="9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内涵上的“双重性”阶</a:t>
            </a:r>
            <a:r>
              <a:rPr sz="3100" spc="2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段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6.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228600"/>
            <a:ext cx="9131300" cy="662940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7.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530" y="1418590"/>
            <a:ext cx="9258300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7.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375" y="0"/>
            <a:ext cx="85693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7.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6275" y="596900"/>
            <a:ext cx="8851900" cy="56642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7.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1612900"/>
            <a:ext cx="9563100" cy="36322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7.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1590" y="0"/>
            <a:ext cx="720915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8.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8730" y="1407160"/>
            <a:ext cx="8356600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8.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3720" y="-106045"/>
            <a:ext cx="600456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8.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6920" y="0"/>
            <a:ext cx="8953500" cy="6451600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8.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0"/>
            <a:ext cx="8445500" cy="668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3205" y="6017260"/>
            <a:ext cx="1718945" cy="50101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3" name="picture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38200" y="1776984"/>
            <a:ext cx="4849367" cy="4020311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6791197" y="2108174"/>
            <a:ext cx="4970145" cy="36487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603885" algn="l" rtl="0" eaLnBrk="0">
              <a:lnSpc>
                <a:spcPct val="82000"/>
              </a:lnSpc>
            </a:pPr>
            <a:r>
              <a:rPr sz="2400" spc="-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所谓“专门性”，</a:t>
            </a:r>
            <a:r>
              <a:rPr sz="2400" spc="-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是指在设计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endParaRPr lang="en-US" altLang="en-US" sz="2400" dirty="0"/>
          </a:p>
          <a:p>
            <a:pPr marL="12700" indent="2540" algn="l" rtl="0" eaLnBrk="0">
              <a:lnSpc>
                <a:spcPct val="151000"/>
              </a:lnSpc>
              <a:spcBef>
                <a:spcPts val="70"/>
              </a:spcBef>
            </a:pP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制作、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生产过程中即已赋予其捆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扎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裹包、储存、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转移物品的特定目的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且在使用过程中具有相对稳定性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持续性的特定造物，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是一种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类有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意识的区分一般器物的造物，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不同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于通用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存储器。</a:t>
            </a:r>
            <a:endParaRPr lang="en-US" altLang="en-US" sz="2400" dirty="0"/>
          </a:p>
        </p:txBody>
      </p:sp>
      <p:sp>
        <p:nvSpPr>
          <p:cNvPr id="45" name="textbox 45"/>
          <p:cNvSpPr/>
          <p:nvPr/>
        </p:nvSpPr>
        <p:spPr>
          <a:xfrm>
            <a:off x="3404052" y="568341"/>
            <a:ext cx="6883400" cy="10864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4000" spc="-1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二阶段、包装的“过渡期”</a:t>
            </a:r>
            <a:endParaRPr lang="en-US" altLang="en-US" sz="4000" dirty="0"/>
          </a:p>
          <a:p>
            <a:pPr marL="1848485" algn="l" rtl="0" eaLnBrk="0">
              <a:lnSpc>
                <a:spcPct val="99000"/>
              </a:lnSpc>
              <a:spcBef>
                <a:spcPts val="65"/>
              </a:spcBef>
            </a:pPr>
            <a:r>
              <a:rPr sz="3100" spc="-15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“专门性”阶</a:t>
            </a:r>
            <a:r>
              <a:rPr sz="3100" spc="-110" dirty="0">
                <a:ln w="11582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段</a:t>
            </a:r>
            <a:endParaRPr lang="en-US" altLang="en-US" sz="3100" dirty="0"/>
          </a:p>
        </p:txBody>
      </p:sp>
      <p:sp>
        <p:nvSpPr>
          <p:cNvPr id="46" name="textbox 46"/>
          <p:cNvSpPr/>
          <p:nvPr/>
        </p:nvSpPr>
        <p:spPr>
          <a:xfrm>
            <a:off x="1470025" y="6083300"/>
            <a:ext cx="3607435" cy="358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清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乾隆</a:t>
            </a:r>
            <a:r>
              <a:rPr sz="24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款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剔红飞龙宴</a:t>
            </a:r>
            <a:r>
              <a:rPr lang="en-US" sz="24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  <a:sym typeface="+mn-ea"/>
              </a:rPr>
              <a:t>盒</a:t>
            </a:r>
            <a:endParaRPr lang="en-US" altLang="en-US" sz="2400" dirty="0"/>
          </a:p>
          <a:p>
            <a:pPr marL="12700" algn="l" rtl="0" eaLnBrk="0">
              <a:lnSpc>
                <a:spcPct val="91000"/>
              </a:lnSpc>
            </a:pPr>
            <a:endParaRPr lang="en-US" altLang="en-US" sz="24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9.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5045" y="1568450"/>
            <a:ext cx="9131300" cy="3721100"/>
          </a:xfrm>
          <a:prstGeom prst="rect">
            <a:avLst/>
          </a:prstGeom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9.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185" y="132715"/>
            <a:ext cx="99040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19.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0385" y="1544955"/>
            <a:ext cx="9207500" cy="3911600"/>
          </a:xfrm>
          <a:prstGeom prst="rect">
            <a:avLst/>
          </a:prstGeom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0.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8540" y="224155"/>
            <a:ext cx="7416800" cy="5981700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0.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1809750"/>
            <a:ext cx="9029700" cy="32385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0.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265" y="0"/>
            <a:ext cx="965644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0.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8320" y="1590040"/>
            <a:ext cx="957580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0.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3020" y="76200"/>
            <a:ext cx="56591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1.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1590" y="1692275"/>
            <a:ext cx="850900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3-03-19 21.21.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335" y="0"/>
            <a:ext cx="7187565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4768</Words>
  <Application>WPS 文字</Application>
  <PresentationFormat/>
  <Paragraphs>305</Paragraphs>
  <Slides>101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101</vt:i4>
      </vt:variant>
    </vt:vector>
  </HeadingPairs>
  <TitlesOfParts>
    <vt:vector size="119" baseType="lpstr">
      <vt:lpstr>Arial</vt:lpstr>
      <vt:lpstr>宋体</vt:lpstr>
      <vt:lpstr>Wingdings</vt:lpstr>
      <vt:lpstr>Agency FB</vt:lpstr>
      <vt:lpstr>苹方-简</vt:lpstr>
      <vt:lpstr>江西拙楷</vt:lpstr>
      <vt:lpstr>微软雅黑</vt:lpstr>
      <vt:lpstr>汉仪旗黑</vt:lpstr>
      <vt:lpstr>Arial</vt:lpstr>
      <vt:lpstr>SimHei</vt:lpstr>
      <vt:lpstr>汉仪中黑KW</vt:lpstr>
      <vt:lpstr>宋体</vt:lpstr>
      <vt:lpstr>汉仪书宋二KW</vt:lpstr>
      <vt:lpstr>微软雅黑</vt:lpstr>
      <vt:lpstr>Arial Unicode MS</vt:lpstr>
      <vt:lpstr>Calibri</vt:lpstr>
      <vt:lpstr>Helvetica Neue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</cp:lastModifiedBy>
  <cp:revision>7</cp:revision>
  <dcterms:created xsi:type="dcterms:W3CDTF">2024-05-24T03:35:07Z</dcterms:created>
  <dcterms:modified xsi:type="dcterms:W3CDTF">2024-05-24T03:35:07Z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wqlLaW5nc29mdCBQREYgdG8gV1BTIDgw</vt:lpwstr>
  </property>
  <property fmtid="{D5CDD505-2E9C-101B-9397-08002B2CF9AE}" pid="3" name="Created">
    <vt:filetime>2023-03-21T04:55:39Z</vt:filetime>
  </property>
  <property fmtid="{D5CDD505-2E9C-101B-9397-08002B2CF9AE}" pid="4" name="UsrData">
    <vt:lpwstr>6417063c4e2c48c83fa521be</vt:lpwstr>
  </property>
  <property fmtid="{D5CDD505-2E9C-101B-9397-08002B2CF9AE}" pid="5" name="ICV">
    <vt:lpwstr>F94A30223A09EAD893071764929F106B_42</vt:lpwstr>
  </property>
  <property fmtid="{D5CDD505-2E9C-101B-9397-08002B2CF9AE}" pid="6" name="KSOProductBuildVer">
    <vt:lpwstr>2052-6.7.1.8828</vt:lpwstr>
  </property>
</Properties>
</file>