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452" r:id="rId11"/>
    <p:sldId id="450" r:id="rId12"/>
    <p:sldId id="451" r:id="rId13"/>
    <p:sldId id="447" r:id="rId14"/>
    <p:sldId id="448" r:id="rId15"/>
    <p:sldId id="449" r:id="rId16"/>
    <p:sldId id="265" r:id="rId17"/>
    <p:sldId id="266" r:id="rId18"/>
    <p:sldId id="274" r:id="rId19"/>
    <p:sldId id="275" r:id="rId20"/>
    <p:sldId id="276" r:id="rId21"/>
    <p:sldId id="277" r:id="rId22"/>
    <p:sldId id="278" r:id="rId23"/>
    <p:sldId id="370" r:id="rId24"/>
    <p:sldId id="371" r:id="rId25"/>
    <p:sldId id="372" r:id="rId26"/>
    <p:sldId id="373" r:id="rId27"/>
    <p:sldId id="374" r:id="rId28"/>
    <p:sldId id="375" r:id="rId29"/>
    <p:sldId id="376" r:id="rId30"/>
    <p:sldId id="377" r:id="rId31"/>
    <p:sldId id="378" r:id="rId32"/>
    <p:sldId id="379" r:id="rId33"/>
    <p:sldId id="380" r:id="rId34"/>
    <p:sldId id="381" r:id="rId35"/>
    <p:sldId id="382" r:id="rId36"/>
    <p:sldId id="383" r:id="rId37"/>
    <p:sldId id="384" r:id="rId38"/>
    <p:sldId id="385" r:id="rId39"/>
    <p:sldId id="324" r:id="rId40"/>
    <p:sldId id="325" r:id="rId41"/>
    <p:sldId id="326" r:id="rId42"/>
    <p:sldId id="327" r:id="rId43"/>
    <p:sldId id="328" r:id="rId44"/>
    <p:sldId id="329" r:id="rId45"/>
    <p:sldId id="330" r:id="rId46"/>
    <p:sldId id="331" r:id="rId47"/>
    <p:sldId id="332" r:id="rId48"/>
    <p:sldId id="333" r:id="rId49"/>
    <p:sldId id="334" r:id="rId50"/>
    <p:sldId id="335" r:id="rId51"/>
    <p:sldId id="336" r:id="rId52"/>
    <p:sldId id="337" r:id="rId53"/>
    <p:sldId id="338" r:id="rId54"/>
    <p:sldId id="339" r:id="rId55"/>
    <p:sldId id="340" r:id="rId56"/>
    <p:sldId id="309" r:id="rId57"/>
    <p:sldId id="310" r:id="rId58"/>
    <p:sldId id="311" r:id="rId59"/>
    <p:sldId id="312" r:id="rId60"/>
    <p:sldId id="313" r:id="rId61"/>
    <p:sldId id="314" r:id="rId62"/>
    <p:sldId id="323" r:id="rId63"/>
    <p:sldId id="341" r:id="rId64"/>
    <p:sldId id="342" r:id="rId65"/>
    <p:sldId id="343" r:id="rId66"/>
    <p:sldId id="344" r:id="rId67"/>
    <p:sldId id="345" r:id="rId68"/>
    <p:sldId id="346" r:id="rId69"/>
    <p:sldId id="347" r:id="rId70"/>
    <p:sldId id="348" r:id="rId71"/>
    <p:sldId id="349" r:id="rId72"/>
    <p:sldId id="350" r:id="rId73"/>
    <p:sldId id="351" r:id="rId74"/>
    <p:sldId id="352" r:id="rId75"/>
    <p:sldId id="353" r:id="rId76"/>
    <p:sldId id="354" r:id="rId77"/>
    <p:sldId id="355" r:id="rId78"/>
    <p:sldId id="356" r:id="rId79"/>
    <p:sldId id="357" r:id="rId80"/>
    <p:sldId id="358" r:id="rId81"/>
    <p:sldId id="359" r:id="rId82"/>
    <p:sldId id="360" r:id="rId83"/>
    <p:sldId id="361" r:id="rId84"/>
    <p:sldId id="362" r:id="rId85"/>
    <p:sldId id="363" r:id="rId86"/>
    <p:sldId id="364" r:id="rId87"/>
    <p:sldId id="365" r:id="rId88"/>
    <p:sldId id="366" r:id="rId89"/>
    <p:sldId id="367" r:id="rId90"/>
    <p:sldId id="368" r:id="rId91"/>
    <p:sldId id="369" r:id="rId92"/>
  </p:sldIdLst>
  <p:sldSz cx="12192000" cy="6858000"/>
  <p:notesSz cx="6858000" cy="9144000"/>
  <p:embeddedFontLst>
    <p:embeddedFont>
      <p:font typeface="江西拙楷" panose="02010600040101010101" charset="-122"/>
      <p:regular r:id="rId9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6" Type="http://schemas.openxmlformats.org/officeDocument/2006/relationships/font" Target="fonts/font1.fntdata"/><Relationship Id="rId95" Type="http://schemas.openxmlformats.org/officeDocument/2006/relationships/tableStyles" Target="tableStyles.xml"/><Relationship Id="rId94" Type="http://schemas.openxmlformats.org/officeDocument/2006/relationships/viewProps" Target="viewProps.xml"/><Relationship Id="rId93" Type="http://schemas.openxmlformats.org/officeDocument/2006/relationships/presProps" Target="presProps.xml"/><Relationship Id="rId92" Type="http://schemas.openxmlformats.org/officeDocument/2006/relationships/slide" Target="slides/slide90.xml"/><Relationship Id="rId91" Type="http://schemas.openxmlformats.org/officeDocument/2006/relationships/slide" Target="slides/slide89.xml"/><Relationship Id="rId90" Type="http://schemas.openxmlformats.org/officeDocument/2006/relationships/slide" Target="slides/slide88.xml"/><Relationship Id="rId9" Type="http://schemas.openxmlformats.org/officeDocument/2006/relationships/slide" Target="slides/slide7.xml"/><Relationship Id="rId89" Type="http://schemas.openxmlformats.org/officeDocument/2006/relationships/slide" Target="slides/slide87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tags" Target="../tags/tag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jpe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image" Target="../media/image48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image" Target="../media/image57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2.jpeg"/><Relationship Id="rId1" Type="http://schemas.openxmlformats.org/officeDocument/2006/relationships/image" Target="../media/image61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jpeg"/><Relationship Id="rId1" Type="http://schemas.openxmlformats.org/officeDocument/2006/relationships/image" Target="../media/image65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0.jpeg"/><Relationship Id="rId1" Type="http://schemas.openxmlformats.org/officeDocument/2006/relationships/image" Target="../media/image69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jpe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9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0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1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2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4.png"/><Relationship Id="rId1" Type="http://schemas.openxmlformats.org/officeDocument/2006/relationships/image" Target="../media/image83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6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8.png"/><Relationship Id="rId1" Type="http://schemas.openxmlformats.org/officeDocument/2006/relationships/image" Target="../media/image87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9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1.png"/><Relationship Id="rId1" Type="http://schemas.openxmlformats.org/officeDocument/2006/relationships/image" Target="../media/image90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2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3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4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5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6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8.png"/><Relationship Id="rId1" Type="http://schemas.openxmlformats.org/officeDocument/2006/relationships/image" Target="../media/image98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9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0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1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2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3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4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5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6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/>
          <p:nvPr/>
        </p:nvSpPr>
        <p:spPr>
          <a:xfrm>
            <a:off x="3999703" y="3935717"/>
            <a:ext cx="4270375" cy="151193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latin typeface="江西拙楷" panose="02010600040101010101" charset="-122"/>
              <a:ea typeface="江西拙楷" panose="02010600040101010101" charset="-122"/>
              <a:cs typeface="江西拙楷" panose="02010600040101010101" charset="-122"/>
            </a:endParaRPr>
          </a:p>
          <a:p>
            <a:pPr marL="466725" algn="l" rtl="0" eaLnBrk="0">
              <a:lnSpc>
                <a:spcPts val="6845"/>
              </a:lnSpc>
            </a:pPr>
            <a:r>
              <a:rPr sz="5300" spc="30" dirty="0">
                <a:ln w="15875" cap="flat" cmpd="sng">
                  <a:solidFill>
                    <a:srgbClr val="FF268B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268B">
                    <a:alpha val="100000"/>
                  </a:srgbClr>
                </a:solidFill>
                <a:latin typeface="江西拙楷" panose="02010600040101010101" charset="-122"/>
                <a:ea typeface="江西拙楷" panose="02010600040101010101" charset="-122"/>
                <a:cs typeface="江西拙楷" panose="02010600040101010101" charset="-122"/>
              </a:rPr>
              <a:t>商标、材</a:t>
            </a:r>
            <a:r>
              <a:rPr sz="5300" spc="0" dirty="0">
                <a:ln w="15875" cap="flat" cmpd="sng">
                  <a:solidFill>
                    <a:srgbClr val="FF268B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268B">
                    <a:alpha val="100000"/>
                  </a:srgbClr>
                </a:solidFill>
                <a:latin typeface="江西拙楷" panose="02010600040101010101" charset="-122"/>
                <a:ea typeface="江西拙楷" panose="02010600040101010101" charset="-122"/>
                <a:cs typeface="江西拙楷" panose="02010600040101010101" charset="-122"/>
              </a:rPr>
              <a:t>质</a:t>
            </a:r>
            <a:endParaRPr lang="en-US" altLang="en-US" sz="5300" dirty="0">
              <a:latin typeface="江西拙楷" panose="02010600040101010101" charset="-122"/>
              <a:ea typeface="江西拙楷" panose="02010600040101010101" charset="-122"/>
              <a:cs typeface="江西拙楷" panose="02010600040101010101" charset="-122"/>
            </a:endParaRPr>
          </a:p>
          <a:p>
            <a:pPr algn="l" rtl="0" eaLnBrk="0">
              <a:lnSpc>
                <a:spcPct val="100000"/>
              </a:lnSpc>
            </a:pPr>
            <a:endParaRPr lang="en-US" altLang="en-US" sz="1400" dirty="0">
              <a:latin typeface="江西拙楷" panose="02010600040101010101" charset="-122"/>
              <a:ea typeface="江西拙楷" panose="02010600040101010101" charset="-122"/>
              <a:cs typeface="江西拙楷" panose="02010600040101010101" charset="-122"/>
            </a:endParaRPr>
          </a:p>
          <a:p>
            <a:pPr marL="12700" algn="l" rtl="0" eaLnBrk="0">
              <a:lnSpc>
                <a:spcPct val="98000"/>
              </a:lnSpc>
              <a:spcBef>
                <a:spcPts val="0"/>
              </a:spcBef>
            </a:pPr>
            <a:endParaRPr lang="en-US" altLang="en-US" sz="2700" dirty="0">
              <a:latin typeface="江西拙楷" panose="02010600040101010101" charset="-122"/>
              <a:ea typeface="江西拙楷" panose="02010600040101010101" charset="-122"/>
              <a:cs typeface="江西拙楷" panose="02010600040101010101" charset="-122"/>
            </a:endParaRPr>
          </a:p>
        </p:txBody>
      </p:sp>
      <p:sp>
        <p:nvSpPr>
          <p:cNvPr id="5" name="textbox 5"/>
          <p:cNvSpPr/>
          <p:nvPr/>
        </p:nvSpPr>
        <p:spPr>
          <a:xfrm>
            <a:off x="3020822" y="2931426"/>
            <a:ext cx="6253479" cy="9779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latin typeface="江西拙楷" panose="02010600040101010101" charset="-122"/>
              <a:ea typeface="江西拙楷" panose="02010600040101010101" charset="-122"/>
              <a:cs typeface="江西拙楷" panose="02010600040101010101" charset="-122"/>
            </a:endParaRPr>
          </a:p>
          <a:p>
            <a:pPr marL="12700" algn="l" rtl="0" eaLnBrk="0">
              <a:lnSpc>
                <a:spcPts val="7495"/>
              </a:lnSpc>
            </a:pPr>
            <a:r>
              <a:rPr sz="6200" spc="-510" dirty="0">
                <a:ln w="19050" cap="flat" cmpd="sng">
                  <a:solidFill>
                    <a:srgbClr val="FF268B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268B">
                    <a:alpha val="100000"/>
                  </a:srgbClr>
                </a:solidFill>
                <a:latin typeface="江西拙楷" panose="02010600040101010101" charset="-122"/>
                <a:ea typeface="江西拙楷" panose="02010600040101010101" charset="-122"/>
                <a:cs typeface="江西拙楷" panose="02010600040101010101" charset="-122"/>
              </a:rPr>
              <a:t>视</a:t>
            </a:r>
            <a:r>
              <a:rPr sz="6200" spc="-510" dirty="0">
                <a:solidFill>
                  <a:srgbClr val="FF268B">
                    <a:alpha val="100000"/>
                  </a:srgbClr>
                </a:solidFill>
                <a:latin typeface="江西拙楷" panose="02010600040101010101" charset="-122"/>
                <a:ea typeface="江西拙楷" panose="02010600040101010101" charset="-122"/>
                <a:cs typeface="江西拙楷" panose="02010600040101010101" charset="-122"/>
              </a:rPr>
              <a:t> </a:t>
            </a:r>
            <a:r>
              <a:rPr sz="6200" spc="-510" dirty="0">
                <a:ln w="19050" cap="flat" cmpd="sng">
                  <a:solidFill>
                    <a:srgbClr val="FF268B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268B">
                    <a:alpha val="100000"/>
                  </a:srgbClr>
                </a:solidFill>
                <a:latin typeface="江西拙楷" panose="02010600040101010101" charset="-122"/>
                <a:ea typeface="江西拙楷" panose="02010600040101010101" charset="-122"/>
                <a:cs typeface="江西拙楷" panose="02010600040101010101" charset="-122"/>
              </a:rPr>
              <a:t>觉</a:t>
            </a:r>
            <a:r>
              <a:rPr sz="6200" spc="-510" dirty="0">
                <a:solidFill>
                  <a:srgbClr val="FF268B">
                    <a:alpha val="100000"/>
                  </a:srgbClr>
                </a:solidFill>
                <a:latin typeface="江西拙楷" panose="02010600040101010101" charset="-122"/>
                <a:ea typeface="江西拙楷" panose="02010600040101010101" charset="-122"/>
                <a:cs typeface="江西拙楷" panose="02010600040101010101" charset="-122"/>
              </a:rPr>
              <a:t> </a:t>
            </a:r>
            <a:r>
              <a:rPr sz="6200" spc="-510" dirty="0">
                <a:ln w="19050" cap="flat" cmpd="sng">
                  <a:solidFill>
                    <a:srgbClr val="FF268B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268B">
                    <a:alpha val="100000"/>
                  </a:srgbClr>
                </a:solidFill>
                <a:latin typeface="江西拙楷" panose="02010600040101010101" charset="-122"/>
                <a:ea typeface="江西拙楷" panose="02010600040101010101" charset="-122"/>
                <a:cs typeface="江西拙楷" panose="02010600040101010101" charset="-122"/>
              </a:rPr>
              <a:t>醒</a:t>
            </a:r>
            <a:r>
              <a:rPr sz="2500" spc="-510" baseline="60000" dirty="0">
                <a:solidFill>
                  <a:srgbClr val="FFFFFF">
                    <a:alpha val="100000"/>
                  </a:srgbClr>
                </a:solidFill>
                <a:latin typeface="江西拙楷" panose="02010600040101010101" charset="-122"/>
                <a:ea typeface="江西拙楷" panose="02010600040101010101" charset="-122"/>
                <a:cs typeface="江西拙楷" panose="02010600040101010101" charset="-122"/>
              </a:rPr>
              <a:t>包装设计</a:t>
            </a:r>
            <a:r>
              <a:rPr sz="6200" spc="-510" dirty="0">
                <a:ln w="19050" cap="flat" cmpd="sng">
                  <a:solidFill>
                    <a:srgbClr val="FF268B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268B">
                    <a:alpha val="100000"/>
                  </a:srgbClr>
                </a:solidFill>
                <a:latin typeface="江西拙楷" panose="02010600040101010101" charset="-122"/>
                <a:ea typeface="江西拙楷" panose="02010600040101010101" charset="-122"/>
                <a:cs typeface="江西拙楷" panose="02010600040101010101" charset="-122"/>
              </a:rPr>
              <a:t>目</a:t>
            </a:r>
            <a:r>
              <a:rPr sz="6200" spc="-510" dirty="0">
                <a:solidFill>
                  <a:srgbClr val="FF268B">
                    <a:alpha val="100000"/>
                  </a:srgbClr>
                </a:solidFill>
                <a:latin typeface="江西拙楷" panose="02010600040101010101" charset="-122"/>
                <a:ea typeface="江西拙楷" panose="02010600040101010101" charset="-122"/>
                <a:cs typeface="江西拙楷" panose="02010600040101010101" charset="-122"/>
              </a:rPr>
              <a:t> </a:t>
            </a:r>
            <a:r>
              <a:rPr sz="6200" spc="-510" dirty="0">
                <a:ln w="19050" cap="flat" cmpd="sng">
                  <a:solidFill>
                    <a:srgbClr val="FF268B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268B">
                    <a:alpha val="100000"/>
                  </a:srgbClr>
                </a:solidFill>
                <a:latin typeface="江西拙楷" panose="02010600040101010101" charset="-122"/>
                <a:ea typeface="江西拙楷" panose="02010600040101010101" charset="-122"/>
                <a:cs typeface="江西拙楷" panose="02010600040101010101" charset="-122"/>
              </a:rPr>
              <a:t>原</a:t>
            </a:r>
            <a:r>
              <a:rPr sz="6200" spc="-510" dirty="0">
                <a:solidFill>
                  <a:srgbClr val="FF268B">
                    <a:alpha val="100000"/>
                  </a:srgbClr>
                </a:solidFill>
                <a:latin typeface="江西拙楷" panose="02010600040101010101" charset="-122"/>
                <a:ea typeface="江西拙楷" panose="02010600040101010101" charset="-122"/>
                <a:cs typeface="江西拙楷" panose="02010600040101010101" charset="-122"/>
              </a:rPr>
              <a:t> </a:t>
            </a:r>
            <a:r>
              <a:rPr sz="6200" spc="-440" dirty="0">
                <a:ln w="19050" cap="flat" cmpd="sng">
                  <a:solidFill>
                    <a:srgbClr val="FF268B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268B">
                    <a:alpha val="100000"/>
                  </a:srgbClr>
                </a:solidFill>
                <a:latin typeface="江西拙楷" panose="02010600040101010101" charset="-122"/>
                <a:ea typeface="江西拙楷" panose="02010600040101010101" charset="-122"/>
                <a:cs typeface="江西拙楷" panose="02010600040101010101" charset="-122"/>
              </a:rPr>
              <a:t>则</a:t>
            </a:r>
            <a:endParaRPr lang="en-US" altLang="en-US" sz="6200" dirty="0">
              <a:latin typeface="江西拙楷" panose="02010600040101010101" charset="-122"/>
              <a:ea typeface="江西拙楷" panose="02010600040101010101" charset="-122"/>
              <a:cs typeface="江西拙楷" panose="02010600040101010101" charset="-122"/>
            </a:endParaRPr>
          </a:p>
        </p:txBody>
      </p:sp>
      <p:sp>
        <p:nvSpPr>
          <p:cNvPr id="7" name="textbox 7"/>
          <p:cNvSpPr/>
          <p:nvPr/>
        </p:nvSpPr>
        <p:spPr>
          <a:xfrm>
            <a:off x="4297883" y="2017090"/>
            <a:ext cx="3682365" cy="5492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endParaRPr lang="en-US" altLang="en-US" sz="100" dirty="0">
              <a:latin typeface="江西拙楷" panose="02010600040101010101" charset="-122"/>
              <a:ea typeface="江西拙楷" panose="02010600040101010101" charset="-122"/>
            </a:endParaRPr>
          </a:p>
          <a:p>
            <a:pPr marL="12700" algn="l" rtl="0" eaLnBrk="0">
              <a:lnSpc>
                <a:spcPct val="98000"/>
              </a:lnSpc>
            </a:pPr>
            <a:r>
              <a:rPr sz="3500" spc="100" dirty="0">
                <a:ln w="13075" cap="flat" cmpd="sng">
                  <a:solidFill>
                    <a:srgbClr val="00A2E9">
                      <a:alpha val="100000"/>
                    </a:srgbClr>
                  </a:solidFill>
                  <a:prstDash val="solid"/>
                  <a:bevel/>
                </a:ln>
                <a:solidFill>
                  <a:srgbClr val="00A2E9">
                    <a:alpha val="100000"/>
                  </a:srgbClr>
                </a:solidFill>
                <a:latin typeface="江西拙楷" panose="02010600040101010101" charset="-122"/>
                <a:ea typeface="江西拙楷" panose="02010600040101010101" charset="-122"/>
                <a:cs typeface="SimHei"/>
              </a:rPr>
              <a:t>包装设计的原则</a:t>
            </a:r>
            <a:r>
              <a:rPr sz="3500" spc="90" dirty="0">
                <a:ln w="13075" cap="flat" cmpd="sng">
                  <a:solidFill>
                    <a:srgbClr val="00A2E9">
                      <a:alpha val="100000"/>
                    </a:srgbClr>
                  </a:solidFill>
                  <a:prstDash val="solid"/>
                  <a:bevel/>
                </a:ln>
                <a:solidFill>
                  <a:srgbClr val="00A2E9">
                    <a:alpha val="100000"/>
                  </a:srgbClr>
                </a:solidFill>
                <a:latin typeface="江西拙楷" panose="02010600040101010101" charset="-122"/>
                <a:ea typeface="江西拙楷" panose="02010600040101010101" charset="-122"/>
                <a:cs typeface="SimHei"/>
              </a:rPr>
              <a:t>一</a:t>
            </a:r>
            <a:endParaRPr lang="en-US" altLang="en-US" sz="3500" dirty="0">
              <a:latin typeface="江西拙楷" panose="02010600040101010101" charset="-122"/>
              <a:ea typeface="江西拙楷" panose="0201060004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截屏2024-05-27 11.41.4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3700" y="0"/>
            <a:ext cx="11245215" cy="705040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屏2024-05-27 11.42.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78840" y="0"/>
            <a:ext cx="11061065" cy="669734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屏2024-05-27 11.38.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179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private/var/folders/w9/1_v53htn3f3_f229kxwpgcnm0000gn/T/com.kingsoft.wpsoffice.mac/picturecompress_20240527113841/output_1.pngoutput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5730" y="-227330"/>
            <a:ext cx="12317730" cy="785876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截屏2024-05-27 11.40.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850" y="647065"/>
            <a:ext cx="4927600" cy="40767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13865" y="5321935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吴裕泰中秋忠孝节义礼盒</a:t>
            </a:r>
            <a:endParaRPr lang="zh-CN" altLang="en-US"/>
          </a:p>
        </p:txBody>
      </p:sp>
      <p:pic>
        <p:nvPicPr>
          <p:cNvPr id="5" name="图片 4" descr="截屏2024-05-27 14.28.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5900" y="647065"/>
            <a:ext cx="6896100" cy="40894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293610" y="5321935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漆盒版-裕泰香</a:t>
            </a: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7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0" name="textbox 40"/>
          <p:cNvSpPr/>
          <p:nvPr/>
        </p:nvSpPr>
        <p:spPr>
          <a:xfrm>
            <a:off x="2467512" y="1795031"/>
            <a:ext cx="6904990" cy="33439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4225"/>
              </a:lnSpc>
            </a:pPr>
            <a:r>
              <a:rPr sz="3200" spc="-160" dirty="0"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知识点回顾：</a:t>
            </a:r>
            <a:r>
              <a:rPr sz="3200" spc="-1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3200" spc="-160" dirty="0"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应用商标的目的是什么</a:t>
            </a:r>
            <a:r>
              <a:rPr sz="3200" spc="-40" dirty="0"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？</a:t>
            </a:r>
            <a:endParaRPr lang="en-US" altLang="en-US" sz="3200" dirty="0"/>
          </a:p>
          <a:p>
            <a:pPr algn="l" rtl="0" eaLnBrk="0">
              <a:lnSpc>
                <a:spcPct val="102000"/>
              </a:lnSpc>
            </a:pPr>
            <a:endParaRPr lang="en-US" altLang="en-US" sz="1000" dirty="0"/>
          </a:p>
          <a:p>
            <a:pPr algn="l" rtl="0" eaLnBrk="0">
              <a:lnSpc>
                <a:spcPct val="102000"/>
              </a:lnSpc>
            </a:pPr>
            <a:endParaRPr lang="en-US" altLang="en-US" sz="1000" dirty="0"/>
          </a:p>
          <a:p>
            <a:pPr algn="l" rtl="0" eaLnBrk="0">
              <a:lnSpc>
                <a:spcPct val="102000"/>
              </a:lnSpc>
            </a:pPr>
            <a:endParaRPr lang="en-US" altLang="en-US" sz="1000" dirty="0"/>
          </a:p>
          <a:p>
            <a:pPr algn="l" rtl="0" eaLnBrk="0">
              <a:lnSpc>
                <a:spcPct val="103000"/>
              </a:lnSpc>
            </a:pPr>
            <a:endParaRPr lang="en-US" altLang="en-US" sz="1000" dirty="0"/>
          </a:p>
          <a:p>
            <a:pPr marL="2456815" algn="l" rtl="0" eaLnBrk="0">
              <a:lnSpc>
                <a:spcPct val="85000"/>
              </a:lnSpc>
              <a:spcBef>
                <a:spcPts val="820"/>
              </a:spcBef>
            </a:pPr>
            <a:r>
              <a:rPr sz="2700" spc="-2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1.</a:t>
            </a:r>
            <a:r>
              <a:rPr sz="2700" spc="-2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 </a:t>
            </a:r>
            <a:r>
              <a:rPr sz="27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区别同类产品</a:t>
            </a:r>
            <a:endParaRPr lang="en-US" altLang="en-US" sz="2700" dirty="0"/>
          </a:p>
          <a:p>
            <a:pPr marL="2446020" algn="l" rtl="0" eaLnBrk="0">
              <a:lnSpc>
                <a:spcPts val="6705"/>
              </a:lnSpc>
            </a:pPr>
            <a:r>
              <a:rPr sz="2700" spc="7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2.</a:t>
            </a:r>
            <a:r>
              <a:rPr sz="27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树立品牌形</a:t>
            </a:r>
            <a:r>
              <a:rPr sz="27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象</a:t>
            </a:r>
            <a:endParaRPr lang="en-US" altLang="en-US" sz="2700" dirty="0"/>
          </a:p>
          <a:p>
            <a:pPr marL="2444115" algn="l" rtl="0" eaLnBrk="0">
              <a:lnSpc>
                <a:spcPts val="6715"/>
              </a:lnSpc>
            </a:pPr>
            <a:r>
              <a:rPr sz="2700" spc="7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3.</a:t>
            </a:r>
            <a:r>
              <a:rPr sz="27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得到法律保</a:t>
            </a:r>
            <a:r>
              <a:rPr sz="27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护</a:t>
            </a:r>
            <a:endParaRPr lang="en-US" altLang="en-US" sz="27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7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2" name="group 2"/>
          <p:cNvGrpSpPr/>
          <p:nvPr/>
        </p:nvGrpSpPr>
        <p:grpSpPr>
          <a:xfrm rot="21600000">
            <a:off x="6306311" y="409955"/>
            <a:ext cx="4416552" cy="3041904"/>
            <a:chOff x="0" y="0"/>
            <a:chExt cx="4416552" cy="3041904"/>
          </a:xfrm>
        </p:grpSpPr>
        <p:pic>
          <p:nvPicPr>
            <p:cNvPr id="43" name="picture 4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0" y="0"/>
              <a:ext cx="4416552" cy="3041904"/>
            </a:xfrm>
            <a:prstGeom prst="rect">
              <a:avLst/>
            </a:prstGeom>
          </p:spPr>
        </p:pic>
        <p:sp>
          <p:nvSpPr>
            <p:cNvPr id="44" name="textbox 44"/>
            <p:cNvSpPr/>
            <p:nvPr/>
          </p:nvSpPr>
          <p:spPr>
            <a:xfrm>
              <a:off x="-12700" y="-12700"/>
              <a:ext cx="4442459" cy="310007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4000"/>
                </a:lnSpc>
              </a:pPr>
              <a:endParaRPr lang="en-US" altLang="en-US" sz="900" dirty="0"/>
            </a:p>
            <a:p>
              <a:pPr algn="l" rtl="0" eaLnBrk="0">
                <a:lnSpc>
                  <a:spcPct val="7000"/>
                </a:lnSpc>
              </a:pPr>
              <a:endParaRPr lang="en-US" altLang="en-US" sz="100" dirty="0"/>
            </a:p>
            <a:p>
              <a:pPr marL="206375" algn="l" rtl="0" eaLnBrk="0">
                <a:lnSpc>
                  <a:spcPct val="93000"/>
                </a:lnSpc>
              </a:pPr>
              <a:r>
                <a:rPr sz="2300" spc="80" dirty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  <a:cs typeface="微软雅黑"/>
                </a:rPr>
                <a:t>塑</a:t>
              </a:r>
              <a:r>
                <a:rPr sz="2300" spc="60" dirty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  <a:cs typeface="微软雅黑"/>
                </a:rPr>
                <a:t>料</a:t>
              </a:r>
              <a:endParaRPr lang="en-US" altLang="en-US" sz="2300" dirty="0"/>
            </a:p>
          </p:txBody>
        </p:sp>
      </p:grpSp>
      <p:grpSp>
        <p:nvGrpSpPr>
          <p:cNvPr id="4" name="group 4"/>
          <p:cNvGrpSpPr/>
          <p:nvPr/>
        </p:nvGrpSpPr>
        <p:grpSpPr>
          <a:xfrm rot="21600000">
            <a:off x="6306311" y="3540252"/>
            <a:ext cx="4419600" cy="3037332"/>
            <a:chOff x="0" y="0"/>
            <a:chExt cx="4419600" cy="3037332"/>
          </a:xfrm>
        </p:grpSpPr>
        <p:pic>
          <p:nvPicPr>
            <p:cNvPr id="45" name="picture 4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4419600" cy="3037332"/>
            </a:xfrm>
            <a:prstGeom prst="rect">
              <a:avLst/>
            </a:prstGeom>
          </p:spPr>
        </p:pic>
        <p:sp>
          <p:nvSpPr>
            <p:cNvPr id="46" name="textbox 46"/>
            <p:cNvSpPr/>
            <p:nvPr/>
          </p:nvSpPr>
          <p:spPr>
            <a:xfrm>
              <a:off x="-12700" y="-12700"/>
              <a:ext cx="4445000" cy="309435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7000"/>
                </a:lnSpc>
              </a:pPr>
              <a:endParaRPr lang="en-US" altLang="en-US" sz="1000" dirty="0"/>
            </a:p>
            <a:p>
              <a:pPr marL="204470" algn="l" rtl="0" eaLnBrk="0">
                <a:lnSpc>
                  <a:spcPct val="93000"/>
                </a:lnSpc>
                <a:spcBef>
                  <a:spcPts val="0"/>
                </a:spcBef>
              </a:pPr>
              <a:r>
                <a:rPr sz="2300" spc="90" dirty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  <a:cs typeface="微软雅黑"/>
                </a:rPr>
                <a:t>木</a:t>
              </a:r>
              <a:r>
                <a:rPr sz="2300" spc="70" dirty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  <a:cs typeface="微软雅黑"/>
                </a:rPr>
                <a:t>制</a:t>
              </a:r>
              <a:endParaRPr lang="en-US" altLang="en-US" sz="2300" dirty="0"/>
            </a:p>
          </p:txBody>
        </p:sp>
      </p:grpSp>
      <p:grpSp>
        <p:nvGrpSpPr>
          <p:cNvPr id="6" name="group 6"/>
          <p:cNvGrpSpPr/>
          <p:nvPr/>
        </p:nvGrpSpPr>
        <p:grpSpPr>
          <a:xfrm rot="21600000">
            <a:off x="1772411" y="409956"/>
            <a:ext cx="4396740" cy="3044951"/>
            <a:chOff x="0" y="0"/>
            <a:chExt cx="4396740" cy="3044951"/>
          </a:xfrm>
        </p:grpSpPr>
        <p:pic>
          <p:nvPicPr>
            <p:cNvPr id="47" name="picture 4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4396740" cy="3044951"/>
            </a:xfrm>
            <a:prstGeom prst="rect">
              <a:avLst/>
            </a:prstGeom>
          </p:spPr>
        </p:pic>
        <p:sp>
          <p:nvSpPr>
            <p:cNvPr id="48" name="textbox 48"/>
            <p:cNvSpPr/>
            <p:nvPr/>
          </p:nvSpPr>
          <p:spPr>
            <a:xfrm>
              <a:off x="-12700" y="-12700"/>
              <a:ext cx="4422775" cy="310070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2000"/>
                </a:lnSpc>
              </a:pPr>
              <a:endParaRPr lang="en-US" altLang="en-US" sz="900" dirty="0"/>
            </a:p>
            <a:p>
              <a:pPr algn="l" rtl="0" eaLnBrk="0">
                <a:lnSpc>
                  <a:spcPct val="8000"/>
                </a:lnSpc>
              </a:pPr>
              <a:endParaRPr lang="en-US" altLang="en-US" sz="100" dirty="0"/>
            </a:p>
            <a:p>
              <a:pPr marL="184150" algn="l" rtl="0" eaLnBrk="0">
                <a:lnSpc>
                  <a:spcPct val="94000"/>
                </a:lnSpc>
              </a:pPr>
              <a:r>
                <a:rPr sz="2300" spc="90" dirty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  <a:cs typeface="微软雅黑"/>
                </a:rPr>
                <a:t>纸</a:t>
              </a:r>
              <a:r>
                <a:rPr sz="2300" spc="70" dirty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  <a:cs typeface="微软雅黑"/>
                </a:rPr>
                <a:t>质</a:t>
              </a:r>
              <a:endParaRPr lang="en-US" altLang="en-US" sz="2300" dirty="0"/>
            </a:p>
          </p:txBody>
        </p:sp>
      </p:grpSp>
      <p:grpSp>
        <p:nvGrpSpPr>
          <p:cNvPr id="8" name="group 8"/>
          <p:cNvGrpSpPr/>
          <p:nvPr/>
        </p:nvGrpSpPr>
        <p:grpSpPr>
          <a:xfrm rot="21600000">
            <a:off x="1772411" y="3537204"/>
            <a:ext cx="4396740" cy="3040379"/>
            <a:chOff x="0" y="0"/>
            <a:chExt cx="4396740" cy="3040379"/>
          </a:xfrm>
        </p:grpSpPr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4396740" cy="3040379"/>
            </a:xfrm>
            <a:prstGeom prst="rect">
              <a:avLst/>
            </a:prstGeom>
          </p:spPr>
        </p:pic>
        <p:sp>
          <p:nvSpPr>
            <p:cNvPr id="50" name="textbox 50"/>
            <p:cNvSpPr/>
            <p:nvPr/>
          </p:nvSpPr>
          <p:spPr>
            <a:xfrm>
              <a:off x="-12700" y="-12700"/>
              <a:ext cx="4422775" cy="309626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4000"/>
                </a:lnSpc>
              </a:pPr>
              <a:endParaRPr lang="en-US" altLang="en-US" sz="600" dirty="0"/>
            </a:p>
            <a:p>
              <a:pPr marL="182245" algn="l" rtl="0" eaLnBrk="0">
                <a:lnSpc>
                  <a:spcPct val="93000"/>
                </a:lnSpc>
                <a:spcBef>
                  <a:spcPts val="5"/>
                </a:spcBef>
              </a:pPr>
              <a:r>
                <a:rPr sz="2300" spc="100" dirty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  <a:cs typeface="微软雅黑"/>
                </a:rPr>
                <a:t>金</a:t>
              </a:r>
              <a:r>
                <a:rPr sz="2300" spc="80" dirty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  <a:cs typeface="微软雅黑"/>
                </a:rPr>
                <a:t>属</a:t>
              </a:r>
              <a:endParaRPr lang="en-US" altLang="en-US" sz="2300" dirty="0"/>
            </a:p>
          </p:txBody>
        </p:sp>
      </p:grpSp>
      <p:sp>
        <p:nvSpPr>
          <p:cNvPr id="51" name="textbox 51"/>
          <p:cNvSpPr/>
          <p:nvPr/>
        </p:nvSpPr>
        <p:spPr>
          <a:xfrm>
            <a:off x="11254781" y="1311297"/>
            <a:ext cx="414655" cy="4623434"/>
          </a:xfrm>
          <a:prstGeom prst="rect">
            <a:avLst/>
          </a:prstGeom>
        </p:spPr>
        <p:txBody>
          <a:bodyPr vert="eaVert" wrap="square" lIns="0" tIns="0" rIns="0" bIns="0"/>
          <a:lstStyle/>
          <a:p>
            <a:pPr algn="l" rtl="0" eaLnBrk="0">
              <a:lnSpc>
                <a:spcPct val="81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3000"/>
              </a:lnSpc>
            </a:pPr>
            <a:r>
              <a:rPr sz="27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吴</a:t>
            </a:r>
            <a:r>
              <a:rPr sz="27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7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裕</a:t>
            </a:r>
            <a:r>
              <a:rPr sz="27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7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泰</a:t>
            </a:r>
            <a:r>
              <a:rPr sz="27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7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品</a:t>
            </a:r>
            <a:r>
              <a:rPr sz="27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7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牌</a:t>
            </a:r>
            <a:r>
              <a:rPr sz="27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7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</a:t>
            </a:r>
            <a:r>
              <a:rPr sz="27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7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装</a:t>
            </a:r>
            <a:r>
              <a:rPr sz="27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7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设</a:t>
            </a:r>
            <a:r>
              <a:rPr sz="27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7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计</a:t>
            </a:r>
            <a:r>
              <a:rPr sz="27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7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欣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赏</a:t>
            </a:r>
            <a:endParaRPr lang="en-US" altLang="en-US" sz="27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7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71" name="picture 7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378964" y="1161287"/>
            <a:ext cx="8458199" cy="5455920"/>
          </a:xfrm>
          <a:prstGeom prst="rect">
            <a:avLst/>
          </a:prstGeom>
        </p:spPr>
      </p:pic>
      <p:sp>
        <p:nvSpPr>
          <p:cNvPr id="72" name="textbox 72"/>
          <p:cNvSpPr/>
          <p:nvPr/>
        </p:nvSpPr>
        <p:spPr>
          <a:xfrm>
            <a:off x="3174330" y="426503"/>
            <a:ext cx="5867400" cy="60515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65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8000"/>
              </a:lnSpc>
            </a:pPr>
            <a:r>
              <a:rPr sz="3900" spc="-70" dirty="0">
                <a:ln w="1451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二、</a:t>
            </a:r>
            <a:r>
              <a:rPr sz="3900" spc="-7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 </a:t>
            </a:r>
            <a:r>
              <a:rPr sz="3900" spc="-70" dirty="0">
                <a:ln w="1451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独特的材质引人</a:t>
            </a:r>
            <a:r>
              <a:rPr sz="3900" spc="-40" dirty="0">
                <a:ln w="1451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关</a:t>
            </a:r>
            <a:r>
              <a:rPr sz="3900" spc="0" dirty="0">
                <a:ln w="1451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注</a:t>
            </a:r>
            <a:endParaRPr lang="en-US" altLang="en-US" sz="3900" dirty="0"/>
          </a:p>
        </p:txBody>
      </p:sp>
      <p:sp>
        <p:nvSpPr>
          <p:cNvPr id="73" name="textbox 73"/>
          <p:cNvSpPr/>
          <p:nvPr/>
        </p:nvSpPr>
        <p:spPr>
          <a:xfrm>
            <a:off x="1533003" y="1493520"/>
            <a:ext cx="532130" cy="5081904"/>
          </a:xfrm>
          <a:prstGeom prst="rect">
            <a:avLst/>
          </a:prstGeom>
        </p:spPr>
        <p:txBody>
          <a:bodyPr vert="eaVert" wrap="square" lIns="0" tIns="0" rIns="0" bIns="0"/>
          <a:lstStyle/>
          <a:p>
            <a:pPr algn="l" rtl="0" eaLnBrk="0">
              <a:lnSpc>
                <a:spcPct val="82000"/>
              </a:lnSpc>
            </a:pPr>
            <a:endParaRPr lang="en-US" altLang="en-US" sz="100" dirty="0"/>
          </a:p>
          <a:p>
            <a:pPr marL="12700" algn="l" rtl="0" eaLnBrk="0">
              <a:lnSpc>
                <a:spcPts val="3990"/>
              </a:lnSpc>
            </a:pPr>
            <a:r>
              <a:rPr sz="2700" spc="3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案例一</a:t>
            </a:r>
            <a:r>
              <a:rPr sz="2700" spc="3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4300" spc="0" baseline="-170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OAK</a:t>
            </a:r>
            <a:r>
              <a:rPr sz="2700" spc="3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葡萄酒</a:t>
            </a:r>
            <a:r>
              <a:rPr sz="2700" spc="3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700" spc="3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(西班牙</a:t>
            </a:r>
            <a:r>
              <a:rPr sz="2700" spc="2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)</a:t>
            </a:r>
            <a:endParaRPr lang="en-US" altLang="en-US" sz="27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37388" y="1539240"/>
            <a:ext cx="6967728" cy="4433315"/>
          </a:xfrm>
          <a:prstGeom prst="rect">
            <a:avLst/>
          </a:prstGeom>
        </p:spPr>
      </p:pic>
      <p:pic>
        <p:nvPicPr>
          <p:cNvPr id="76" name="picture 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740396" y="1539240"/>
            <a:ext cx="4050792" cy="4413503"/>
          </a:xfrm>
          <a:prstGeom prst="rect">
            <a:avLst/>
          </a:prstGeom>
        </p:spPr>
      </p:pic>
      <p:sp>
        <p:nvSpPr>
          <p:cNvPr id="77" name="textbox 77"/>
          <p:cNvSpPr/>
          <p:nvPr/>
        </p:nvSpPr>
        <p:spPr>
          <a:xfrm>
            <a:off x="3138414" y="453946"/>
            <a:ext cx="6929755" cy="97281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lang="en-US" altLang="en-US" sz="100" dirty="0"/>
          </a:p>
          <a:p>
            <a:pPr marL="2210435" indent="-2197735" algn="l" rtl="0" eaLnBrk="0">
              <a:lnSpc>
                <a:spcPct val="115000"/>
              </a:lnSpc>
            </a:pPr>
            <a:r>
              <a:rPr sz="27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案例二</a:t>
            </a:r>
            <a:r>
              <a:rPr sz="27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7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“果汁肌肤”</a:t>
            </a:r>
            <a:r>
              <a:rPr sz="27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7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系列包装欣赏</a:t>
            </a:r>
            <a:r>
              <a:rPr sz="27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7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(日本</a:t>
            </a:r>
            <a:r>
              <a:rPr sz="27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)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7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设计师:深泽直</a:t>
            </a:r>
            <a:r>
              <a:rPr sz="27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人</a:t>
            </a:r>
            <a:endParaRPr lang="en-US" altLang="en-US" sz="2700" dirty="0"/>
          </a:p>
        </p:txBody>
      </p:sp>
      <p:sp>
        <p:nvSpPr>
          <p:cNvPr id="78" name="textbox 78"/>
          <p:cNvSpPr/>
          <p:nvPr/>
        </p:nvSpPr>
        <p:spPr>
          <a:xfrm>
            <a:off x="3946575" y="6126302"/>
            <a:ext cx="4822190" cy="4191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3100"/>
              </a:lnSpc>
            </a:pPr>
            <a:r>
              <a:rPr sz="2300" spc="1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设计理念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less</a:t>
            </a:r>
            <a:r>
              <a:rPr sz="2300" spc="1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is</a:t>
            </a:r>
            <a:r>
              <a:rPr sz="2300" spc="1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more</a:t>
            </a:r>
            <a:r>
              <a:rPr sz="2300" spc="1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——少即是</a:t>
            </a: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多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7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81" name="picture 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3070860" y="2052828"/>
            <a:ext cx="6551676" cy="4373879"/>
          </a:xfrm>
          <a:prstGeom prst="rect">
            <a:avLst/>
          </a:prstGeom>
        </p:spPr>
      </p:pic>
      <p:sp>
        <p:nvSpPr>
          <p:cNvPr id="82" name="textbox 82"/>
          <p:cNvSpPr/>
          <p:nvPr/>
        </p:nvSpPr>
        <p:spPr>
          <a:xfrm>
            <a:off x="3348599" y="714485"/>
            <a:ext cx="5564504" cy="41211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4000"/>
              </a:lnSpc>
            </a:pPr>
            <a:r>
              <a:rPr sz="27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案例二</a:t>
            </a:r>
            <a:r>
              <a:rPr sz="27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7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“果汁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肌肤”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系列包装欣赏</a:t>
            </a:r>
            <a:endParaRPr lang="en-US" altLang="en-US" sz="27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"/>
          <p:cNvSpPr/>
          <p:nvPr/>
        </p:nvSpPr>
        <p:spPr>
          <a:xfrm>
            <a:off x="0" y="634"/>
            <a:ext cx="12192000" cy="6857365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" name="textbox 10"/>
          <p:cNvSpPr/>
          <p:nvPr/>
        </p:nvSpPr>
        <p:spPr>
          <a:xfrm>
            <a:off x="5665215" y="3367227"/>
            <a:ext cx="937894" cy="2730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0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5000"/>
              </a:lnSpc>
            </a:pPr>
            <a:r>
              <a:rPr sz="1700" spc="10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包装设</a:t>
            </a:r>
            <a:r>
              <a:rPr sz="1700" spc="8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计</a:t>
            </a:r>
            <a:endParaRPr lang="en-US" altLang="en-US" sz="1700" dirty="0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110996" y="1848611"/>
            <a:ext cx="5343144" cy="4008120"/>
          </a:xfrm>
          <a:prstGeom prst="rect">
            <a:avLst/>
          </a:prstGeom>
        </p:spPr>
      </p:pic>
      <p:sp>
        <p:nvSpPr>
          <p:cNvPr id="12" name="textbox 12"/>
          <p:cNvSpPr/>
          <p:nvPr/>
        </p:nvSpPr>
        <p:spPr>
          <a:xfrm>
            <a:off x="7187031" y="3212439"/>
            <a:ext cx="4462145" cy="145288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lang="en-US" altLang="en-US" sz="100" dirty="0"/>
          </a:p>
          <a:p>
            <a:pPr marL="619125" algn="l" rtl="0" eaLnBrk="0">
              <a:lnSpc>
                <a:spcPct val="86000"/>
              </a:lnSpc>
            </a:pP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通常情况下，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包装设计中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</a:t>
            </a:r>
            <a:endParaRPr lang="en-US" altLang="en-US" sz="2300" dirty="0"/>
          </a:p>
          <a:p>
            <a:pPr marL="12700" algn="l" rtl="0" eaLnBrk="0">
              <a:lnSpc>
                <a:spcPct val="160000"/>
              </a:lnSpc>
              <a:spcBef>
                <a:spcPts val="40"/>
              </a:spcBef>
            </a:pP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图形包括</a:t>
            </a:r>
            <a:r>
              <a:rPr sz="2300" spc="90" dirty="0">
                <a:solidFill>
                  <a:srgbClr val="00A2E9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标志、</a:t>
            </a:r>
            <a:r>
              <a:rPr sz="2300" spc="90" dirty="0">
                <a:solidFill>
                  <a:srgbClr val="00A2E9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90" dirty="0">
                <a:solidFill>
                  <a:srgbClr val="00A2E9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主体图形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和</a:t>
            </a:r>
            <a:r>
              <a:rPr sz="2300" spc="90" dirty="0">
                <a:solidFill>
                  <a:srgbClr val="00A2E9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辅</a:t>
            </a:r>
            <a:r>
              <a:rPr sz="2300" spc="20" dirty="0">
                <a:solidFill>
                  <a:srgbClr val="00A2E9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助</a:t>
            </a:r>
            <a:r>
              <a:rPr sz="2300" spc="0" dirty="0">
                <a:solidFill>
                  <a:srgbClr val="00A2E9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20" dirty="0">
                <a:solidFill>
                  <a:srgbClr val="00A2E9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图</a:t>
            </a:r>
            <a:r>
              <a:rPr sz="2300" spc="10" dirty="0">
                <a:solidFill>
                  <a:srgbClr val="00A2E9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形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  <p:sp>
        <p:nvSpPr>
          <p:cNvPr id="13" name="textbox 13"/>
          <p:cNvSpPr/>
          <p:nvPr/>
        </p:nvSpPr>
        <p:spPr>
          <a:xfrm>
            <a:off x="3430234" y="561758"/>
            <a:ext cx="5356859" cy="60705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8000"/>
              </a:lnSpc>
            </a:pPr>
            <a:r>
              <a:rPr sz="3900" spc="-80" dirty="0">
                <a:ln w="1451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一、</a:t>
            </a:r>
            <a:r>
              <a:rPr sz="3900" spc="-8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 </a:t>
            </a:r>
            <a:r>
              <a:rPr sz="3900" spc="-80" dirty="0">
                <a:ln w="1451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突出的商标和品</a:t>
            </a:r>
            <a:r>
              <a:rPr sz="3900" spc="-50" dirty="0">
                <a:ln w="1451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名</a:t>
            </a:r>
            <a:endParaRPr lang="en-US" altLang="en-US" sz="3900" dirty="0"/>
          </a:p>
        </p:txBody>
      </p:sp>
      <p:sp>
        <p:nvSpPr>
          <p:cNvPr id="14" name="textbox 14"/>
          <p:cNvSpPr/>
          <p:nvPr/>
        </p:nvSpPr>
        <p:spPr>
          <a:xfrm>
            <a:off x="2348128" y="5940882"/>
            <a:ext cx="2600325" cy="4191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3100"/>
              </a:lnSpc>
            </a:pP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褚橙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设计师：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潘虎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6841235"/>
          </a:xfrm>
          <a:prstGeom prst="rect">
            <a:avLst/>
          </a:prstGeom>
        </p:spPr>
      </p:pic>
      <p:pic>
        <p:nvPicPr>
          <p:cNvPr id="85" name="picture 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083564"/>
            <a:ext cx="4052316" cy="5774435"/>
          </a:xfrm>
          <a:prstGeom prst="rect">
            <a:avLst/>
          </a:prstGeom>
        </p:spPr>
      </p:pic>
      <p:sp>
        <p:nvSpPr>
          <p:cNvPr id="86" name="textbox 86"/>
          <p:cNvSpPr/>
          <p:nvPr/>
        </p:nvSpPr>
        <p:spPr>
          <a:xfrm>
            <a:off x="4937023" y="2019122"/>
            <a:ext cx="1993900" cy="169798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</a:pPr>
            <a:endParaRPr lang="en-US" altLang="en-US" sz="100" dirty="0"/>
          </a:p>
          <a:p>
            <a:pPr marL="478155" indent="-465455" algn="l" rtl="0" eaLnBrk="0">
              <a:lnSpc>
                <a:spcPct val="107000"/>
              </a:lnSpc>
              <a:spcBef>
                <a:spcPts val="0"/>
              </a:spcBef>
            </a:pPr>
            <a:r>
              <a:rPr sz="23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2018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iF</a:t>
            </a:r>
            <a:r>
              <a:rPr sz="23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设计</a:t>
            </a: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奖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优胜</a:t>
            </a: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奖</a:t>
            </a:r>
            <a:endParaRPr lang="en-US" altLang="en-US" sz="2300" dirty="0"/>
          </a:p>
          <a:p>
            <a:pPr algn="l" rtl="0" eaLnBrk="0">
              <a:lnSpc>
                <a:spcPct val="117000"/>
              </a:lnSpc>
            </a:pPr>
            <a:endParaRPr lang="en-US" altLang="en-US" sz="1000" dirty="0"/>
          </a:p>
          <a:p>
            <a:pPr algn="l" rtl="0" eaLnBrk="0">
              <a:lnSpc>
                <a:spcPct val="117000"/>
              </a:lnSpc>
            </a:pPr>
            <a:endParaRPr lang="en-US" altLang="en-US" sz="1000" dirty="0"/>
          </a:p>
          <a:p>
            <a:pPr algn="l" rtl="0" eaLnBrk="0">
              <a:lnSpc>
                <a:spcPct val="118000"/>
              </a:lnSpc>
            </a:pPr>
            <a:endParaRPr lang="en-US" altLang="en-US" sz="1000" dirty="0"/>
          </a:p>
          <a:p>
            <a:pPr algn="l" rtl="0" eaLnBrk="0">
              <a:lnSpc>
                <a:spcPct val="108000"/>
              </a:lnSpc>
            </a:pPr>
            <a:endParaRPr lang="en-US" altLang="en-US" sz="400" dirty="0"/>
          </a:p>
          <a:p>
            <a:pPr marL="353695" algn="l" rtl="0" eaLnBrk="0">
              <a:lnSpc>
                <a:spcPts val="2500"/>
              </a:lnSpc>
            </a:pPr>
            <a:r>
              <a:rPr sz="1700" b="1" spc="0" dirty="0">
                <a:solidFill>
                  <a:srgbClr val="FFFFFF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Raimaijon</a:t>
            </a:r>
            <a:r>
              <a:rPr sz="1700" spc="200" dirty="0">
                <a:ln w="3175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甘蔗</a:t>
            </a:r>
            <a:r>
              <a:rPr sz="1700" spc="190" dirty="0">
                <a:ln w="3175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汁</a:t>
            </a:r>
            <a:endParaRPr lang="en-US" altLang="en-US" sz="1700" dirty="0"/>
          </a:p>
        </p:txBody>
      </p:sp>
      <p:sp>
        <p:nvSpPr>
          <p:cNvPr id="87" name="textbox 87"/>
          <p:cNvSpPr/>
          <p:nvPr/>
        </p:nvSpPr>
        <p:spPr>
          <a:xfrm>
            <a:off x="4890719" y="3540074"/>
            <a:ext cx="2094864" cy="218376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32000"/>
              </a:lnSpc>
            </a:pPr>
            <a:endParaRPr lang="en-US" altLang="en-US" sz="100" dirty="0"/>
          </a:p>
          <a:p>
            <a:pPr marL="12700" indent="3175" algn="l" rtl="0" eaLnBrk="0">
              <a:lnSpc>
                <a:spcPct val="103000"/>
              </a:lnSpc>
            </a:pPr>
            <a:r>
              <a:rPr sz="2300" spc="2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仿了真实甘</a:t>
            </a:r>
            <a:r>
              <a:rPr sz="2300" spc="2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蔗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的外观</a:t>
            </a:r>
            <a:r>
              <a:rPr sz="23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sz="23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手</a:t>
            </a:r>
            <a:r>
              <a:rPr sz="23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感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-1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和纹理。</a:t>
            </a:r>
            <a:r>
              <a:rPr sz="2300" spc="-1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1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同时</a:t>
            </a:r>
            <a:r>
              <a:rPr sz="2300" spc="-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2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瓶子的造型</a:t>
            </a:r>
            <a:r>
              <a:rPr sz="2300" spc="2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2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尺寸也适合</a:t>
            </a:r>
            <a:r>
              <a:rPr sz="2300" spc="2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叠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加摆放</a:t>
            </a: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  <p:sp>
        <p:nvSpPr>
          <p:cNvPr id="88" name="textbox 88"/>
          <p:cNvSpPr/>
          <p:nvPr/>
        </p:nvSpPr>
        <p:spPr>
          <a:xfrm>
            <a:off x="3413369" y="561261"/>
            <a:ext cx="5313045" cy="48386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3610"/>
              </a:lnSpc>
            </a:pPr>
            <a:r>
              <a:rPr sz="2700" spc="1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案例三</a:t>
            </a:r>
            <a:r>
              <a:rPr sz="2700" spc="1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Raimaijon</a:t>
            </a:r>
            <a:r>
              <a:rPr sz="2700" spc="1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甘蔗汁</a:t>
            </a:r>
            <a:r>
              <a:rPr sz="2700" spc="1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700" spc="1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(泰国</a:t>
            </a:r>
            <a:r>
              <a:rPr sz="27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)</a:t>
            </a:r>
            <a:endParaRPr lang="en-US" altLang="en-US" sz="2700" dirty="0"/>
          </a:p>
        </p:txBody>
      </p:sp>
      <p:sp>
        <p:nvSpPr>
          <p:cNvPr id="89" name="textbox 89"/>
          <p:cNvSpPr/>
          <p:nvPr/>
        </p:nvSpPr>
        <p:spPr>
          <a:xfrm>
            <a:off x="4896205" y="3143478"/>
            <a:ext cx="1950720" cy="3873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2845"/>
              </a:lnSpc>
            </a:pP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甘蔗</a:t>
            </a:r>
            <a:r>
              <a:rPr sz="3600" spc="40" baseline="60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汁</a:t>
            </a:r>
            <a:r>
              <a:rPr sz="2700" spc="40" baseline="8000" dirty="0">
                <a:ln w="3175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案</a:t>
            </a:r>
            <a:r>
              <a:rPr sz="1700" spc="4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300" spc="4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料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模</a:t>
            </a:r>
            <a:endParaRPr lang="en-US" altLang="en-US" sz="2300" dirty="0"/>
          </a:p>
        </p:txBody>
      </p:sp>
      <p:pic>
        <p:nvPicPr>
          <p:cNvPr id="90" name="picture 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879083" y="3158007"/>
            <a:ext cx="331216" cy="32740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rect"/>
          <p:cNvSpPr/>
          <p:nvPr/>
        </p:nvSpPr>
        <p:spPr>
          <a:xfrm>
            <a:off x="0" y="0"/>
            <a:ext cx="12192000" cy="6841235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93" name="picture 9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928116" y="1071372"/>
            <a:ext cx="3893819" cy="5512308"/>
          </a:xfrm>
          <a:prstGeom prst="rect">
            <a:avLst/>
          </a:prstGeom>
        </p:spPr>
      </p:pic>
      <p:sp>
        <p:nvSpPr>
          <p:cNvPr id="94" name="textbox 94"/>
          <p:cNvSpPr/>
          <p:nvPr/>
        </p:nvSpPr>
        <p:spPr>
          <a:xfrm>
            <a:off x="5278018" y="2844749"/>
            <a:ext cx="5249545" cy="142176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r>
              <a:rPr sz="2300" spc="1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瓶子的造型和尺寸适</a:t>
            </a: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合</a:t>
            </a:r>
            <a:endParaRPr lang="en-US" altLang="en-US" sz="2300" dirty="0"/>
          </a:p>
          <a:p>
            <a:pPr marL="479425" algn="l" rtl="0" eaLnBrk="0">
              <a:lnSpc>
                <a:spcPct val="89000"/>
              </a:lnSpc>
            </a:pPr>
            <a:r>
              <a:rPr sz="1700" spc="90" dirty="0">
                <a:ln w="3175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案例</a:t>
            </a:r>
            <a:r>
              <a:rPr sz="1700" spc="80" dirty="0">
                <a:ln w="3175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三</a:t>
            </a:r>
            <a:endParaRPr lang="en-US" altLang="en-US" sz="1700" dirty="0"/>
          </a:p>
          <a:p>
            <a:pPr marL="12700" algn="l" rtl="0" eaLnBrk="0">
              <a:lnSpc>
                <a:spcPct val="91000"/>
              </a:lnSpc>
              <a:spcBef>
                <a:spcPts val="5"/>
              </a:spcBef>
            </a:pP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叠加摆放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具有很高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的辨识</a:t>
            </a: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度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  <p:sp>
        <p:nvSpPr>
          <p:cNvPr id="95" name="textbox 95"/>
          <p:cNvSpPr/>
          <p:nvPr/>
        </p:nvSpPr>
        <p:spPr>
          <a:xfrm>
            <a:off x="3413369" y="561261"/>
            <a:ext cx="5313045" cy="48386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3610"/>
              </a:lnSpc>
            </a:pPr>
            <a:r>
              <a:rPr sz="2700" spc="1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案例三</a:t>
            </a:r>
            <a:r>
              <a:rPr sz="2700" spc="1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Raimaijon</a:t>
            </a:r>
            <a:r>
              <a:rPr sz="2700" spc="1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甘蔗汁</a:t>
            </a:r>
            <a:r>
              <a:rPr sz="2700" spc="1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700" spc="1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(泰国</a:t>
            </a:r>
            <a:r>
              <a:rPr sz="27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)</a:t>
            </a:r>
            <a:endParaRPr lang="en-US" altLang="en-US" sz="27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7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" name="textbox 3"/>
          <p:cNvSpPr/>
          <p:nvPr/>
        </p:nvSpPr>
        <p:spPr>
          <a:xfrm>
            <a:off x="3482721" y="2928785"/>
            <a:ext cx="5433695" cy="237997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159510" indent="-739140" algn="l" rtl="0" eaLnBrk="0">
              <a:lnSpc>
                <a:spcPct val="106000"/>
              </a:lnSpc>
            </a:pPr>
            <a:r>
              <a:rPr sz="4700" spc="-430" dirty="0">
                <a:ln w="12700" cap="flat" cmpd="sng">
                  <a:solidFill>
                    <a:srgbClr val="FF268B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视</a:t>
            </a:r>
            <a:r>
              <a:rPr sz="4700" spc="-430" dirty="0"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4700" spc="-430" dirty="0">
                <a:ln w="12700" cap="flat" cmpd="sng">
                  <a:solidFill>
                    <a:srgbClr val="FF268B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觉</a:t>
            </a:r>
            <a:r>
              <a:rPr sz="4700" spc="-430" dirty="0"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4700" spc="-430" dirty="0">
                <a:ln w="12700" cap="flat" cmpd="sng">
                  <a:solidFill>
                    <a:srgbClr val="FF268B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醒</a:t>
            </a:r>
            <a:r>
              <a:rPr sz="4700" spc="-430" dirty="0"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4700" spc="-430" dirty="0">
                <a:ln w="12700" cap="flat" cmpd="sng">
                  <a:solidFill>
                    <a:srgbClr val="FF268B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目</a:t>
            </a:r>
            <a:r>
              <a:rPr sz="4700" spc="-430" dirty="0"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4700" spc="-430" dirty="0">
                <a:ln w="12700" cap="flat" cmpd="sng">
                  <a:solidFill>
                    <a:srgbClr val="FF268B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原</a:t>
            </a:r>
            <a:r>
              <a:rPr sz="4700" spc="-430" dirty="0"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4700" spc="-370" dirty="0">
                <a:ln w="12700" cap="flat" cmpd="sng">
                  <a:solidFill>
                    <a:srgbClr val="FF268B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则</a:t>
            </a:r>
            <a:r>
              <a:rPr sz="4700" spc="0" dirty="0"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4700" spc="50" dirty="0">
                <a:ln w="12700" cap="flat" cmpd="sng">
                  <a:solidFill>
                    <a:srgbClr val="FF268B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造型、色</a:t>
            </a:r>
            <a:r>
              <a:rPr sz="4700" spc="30" dirty="0">
                <a:ln w="12700" cap="flat" cmpd="sng">
                  <a:solidFill>
                    <a:srgbClr val="FF268B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彩</a:t>
            </a:r>
            <a:endParaRPr lang="en-US" altLang="en-US" sz="4700" dirty="0"/>
          </a:p>
          <a:p>
            <a:pPr algn="l" rtl="0" eaLnBrk="0">
              <a:lnSpc>
                <a:spcPct val="118000"/>
              </a:lnSpc>
            </a:pPr>
            <a:endParaRPr lang="en-US" altLang="en-US" sz="1000" dirty="0"/>
          </a:p>
          <a:p>
            <a:pPr algn="l" rtl="0" eaLnBrk="0">
              <a:lnSpc>
                <a:spcPct val="109000"/>
              </a:lnSpc>
            </a:pPr>
            <a:endParaRPr lang="en-US" altLang="en-US" sz="800" dirty="0"/>
          </a:p>
          <a:p>
            <a:pPr marL="12700" algn="l" rtl="0" eaLnBrk="0">
              <a:lnSpc>
                <a:spcPct val="98000"/>
              </a:lnSpc>
              <a:spcBef>
                <a:spcPts val="5"/>
              </a:spcBef>
            </a:pPr>
            <a:endParaRPr lang="en-US" altLang="en-US" sz="3500" dirty="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9288933" y="0"/>
            <a:ext cx="2732734" cy="239944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73862" y="4525860"/>
            <a:ext cx="2309825" cy="2332139"/>
          </a:xfrm>
          <a:prstGeom prst="rect">
            <a:avLst/>
          </a:prstGeom>
        </p:spPr>
      </p:pic>
      <p:sp>
        <p:nvSpPr>
          <p:cNvPr id="6" name="textbox 6"/>
          <p:cNvSpPr/>
          <p:nvPr/>
        </p:nvSpPr>
        <p:spPr>
          <a:xfrm>
            <a:off x="4453140" y="1956765"/>
            <a:ext cx="3682365" cy="5492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8000"/>
              </a:lnSpc>
            </a:pPr>
            <a:r>
              <a:rPr sz="3500" spc="100" dirty="0">
                <a:ln w="13075" cap="flat" cmpd="sng">
                  <a:solidFill>
                    <a:srgbClr val="00A2E9">
                      <a:alpha val="100000"/>
                    </a:srgbClr>
                  </a:solidFill>
                  <a:prstDash val="solid"/>
                  <a:bevel/>
                </a:ln>
                <a:solidFill>
                  <a:srgbClr val="00A2E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包装设计的原则</a:t>
            </a:r>
            <a:r>
              <a:rPr sz="3500" spc="90" dirty="0">
                <a:ln w="13075" cap="flat" cmpd="sng">
                  <a:solidFill>
                    <a:srgbClr val="00A2E9">
                      <a:alpha val="100000"/>
                    </a:srgbClr>
                  </a:solidFill>
                  <a:prstDash val="solid"/>
                  <a:bevel/>
                </a:ln>
                <a:solidFill>
                  <a:srgbClr val="00A2E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一</a:t>
            </a:r>
            <a:endParaRPr lang="en-US" altLang="en-US" sz="35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1"/>
          <p:cNvSpPr/>
          <p:nvPr/>
        </p:nvSpPr>
        <p:spPr>
          <a:xfrm>
            <a:off x="3740132" y="6261639"/>
            <a:ext cx="4645025" cy="41084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3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4000"/>
              </a:lnSpc>
            </a:pPr>
            <a:r>
              <a:rPr sz="27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琳琅满目的全球商品任你选</a:t>
            </a:r>
            <a:r>
              <a:rPr sz="27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购</a:t>
            </a:r>
            <a:endParaRPr lang="en-US" altLang="en-US" sz="27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7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690928" y="3097162"/>
            <a:ext cx="8710320" cy="620267"/>
          </a:xfrm>
          <a:prstGeom prst="rect">
            <a:avLst/>
          </a:prstGeom>
        </p:spPr>
      </p:pic>
      <p:sp>
        <p:nvSpPr>
          <p:cNvPr id="14" name="textbox 14"/>
          <p:cNvSpPr/>
          <p:nvPr/>
        </p:nvSpPr>
        <p:spPr>
          <a:xfrm>
            <a:off x="3218967" y="4677003"/>
            <a:ext cx="6076950" cy="9632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7000"/>
              </a:lnSpc>
            </a:pPr>
            <a:endParaRPr lang="en-US" altLang="en-US" sz="100" dirty="0"/>
          </a:p>
          <a:p>
            <a:pPr marL="2505075" algn="l" rtl="0" eaLnBrk="0">
              <a:lnSpc>
                <a:spcPct val="83000"/>
              </a:lnSpc>
            </a:pPr>
            <a:r>
              <a:rPr sz="3500" spc="80" dirty="0">
                <a:solidFill>
                  <a:srgbClr val="FF268B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材</a:t>
            </a:r>
            <a:r>
              <a:rPr sz="3500" spc="60" dirty="0">
                <a:solidFill>
                  <a:srgbClr val="FF268B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质</a:t>
            </a:r>
            <a:endParaRPr lang="en-US" altLang="en-US" sz="3500" dirty="0"/>
          </a:p>
          <a:p>
            <a:pPr marL="12700" algn="l" rtl="0" eaLnBrk="0">
              <a:lnSpc>
                <a:spcPct val="92000"/>
              </a:lnSpc>
              <a:spcBef>
                <a:spcPts val="15"/>
              </a:spcBef>
            </a:pPr>
            <a:r>
              <a:rPr sz="3500" spc="20" dirty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图形</a:t>
            </a:r>
            <a:r>
              <a:rPr sz="3500" spc="20" dirty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                    </a:t>
            </a:r>
            <a:r>
              <a:rPr sz="3500" spc="0" dirty="0">
                <a:solidFill>
                  <a:srgbClr val="FFC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      </a:t>
            </a:r>
            <a:r>
              <a:rPr sz="3500" spc="0" dirty="0">
                <a:solidFill>
                  <a:srgbClr val="7030A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造型</a:t>
            </a:r>
            <a:endParaRPr lang="en-US" altLang="en-US" sz="3500" dirty="0"/>
          </a:p>
        </p:txBody>
      </p:sp>
      <p:sp>
        <p:nvSpPr>
          <p:cNvPr id="16" name="textbox 16"/>
          <p:cNvSpPr/>
          <p:nvPr/>
        </p:nvSpPr>
        <p:spPr>
          <a:xfrm>
            <a:off x="8360079" y="1406601"/>
            <a:ext cx="935989" cy="5238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7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3000"/>
              </a:lnSpc>
            </a:pPr>
            <a:r>
              <a:rPr sz="3500" spc="90" dirty="0">
                <a:solidFill>
                  <a:srgbClr val="70AD47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色</a:t>
            </a:r>
            <a:r>
              <a:rPr sz="3500" spc="70" dirty="0">
                <a:solidFill>
                  <a:srgbClr val="70AD47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彩</a:t>
            </a:r>
            <a:endParaRPr lang="en-US" altLang="en-US" sz="3500" dirty="0"/>
          </a:p>
        </p:txBody>
      </p:sp>
      <p:sp>
        <p:nvSpPr>
          <p:cNvPr id="17" name="textbox 17"/>
          <p:cNvSpPr/>
          <p:nvPr/>
        </p:nvSpPr>
        <p:spPr>
          <a:xfrm>
            <a:off x="3193821" y="1409801"/>
            <a:ext cx="934719" cy="5207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3000"/>
              </a:lnSpc>
            </a:pPr>
            <a:r>
              <a:rPr sz="3500" spc="80" dirty="0">
                <a:solidFill>
                  <a:srgbClr val="0070C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标</a:t>
            </a:r>
            <a:r>
              <a:rPr sz="3500" spc="70" dirty="0">
                <a:solidFill>
                  <a:srgbClr val="0070C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志</a:t>
            </a:r>
            <a:endParaRPr lang="en-US" altLang="en-US" sz="35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"/>
          <p:cNvSpPr/>
          <p:nvPr/>
        </p:nvSpPr>
        <p:spPr>
          <a:xfrm>
            <a:off x="0" y="0"/>
            <a:ext cx="12192000" cy="6841235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9" name="textbox 19"/>
          <p:cNvSpPr/>
          <p:nvPr/>
        </p:nvSpPr>
        <p:spPr>
          <a:xfrm>
            <a:off x="5706910" y="2336274"/>
            <a:ext cx="5744209" cy="35261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1058545" algn="l" rtl="0" eaLnBrk="0">
              <a:lnSpc>
                <a:spcPct val="94000"/>
              </a:lnSpc>
            </a:pPr>
            <a:r>
              <a:rPr sz="27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案例一</a:t>
            </a:r>
            <a:r>
              <a:rPr sz="27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7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可口可乐瓶身包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装</a:t>
            </a:r>
            <a:endParaRPr lang="en-US" altLang="en-US" sz="2700" dirty="0"/>
          </a:p>
          <a:p>
            <a:pPr algn="l" rtl="0" eaLnBrk="0">
              <a:lnSpc>
                <a:spcPct val="181000"/>
              </a:lnSpc>
            </a:pPr>
            <a:endParaRPr lang="en-US" altLang="en-US" sz="1000" dirty="0"/>
          </a:p>
          <a:p>
            <a:pPr marL="12700" indent="645795" algn="l" rtl="0" eaLnBrk="0">
              <a:lnSpc>
                <a:spcPct val="157000"/>
              </a:lnSpc>
              <a:spcBef>
                <a:spcPts val="700"/>
              </a:spcBef>
            </a:pP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“可口可乐的瓶型，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必须做到即使</a:t>
            </a:r>
            <a:r>
              <a:rPr sz="23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是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在黑暗中，</a:t>
            </a: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仅凭手的触摸就可辨别。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白天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1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即使仅仅看到瓶的一个局部，</a:t>
            </a:r>
            <a:r>
              <a:rPr sz="2300" spc="1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1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也要让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人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马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1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上知道这是可口可乐的瓶”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  <a:p>
            <a:pPr algn="l" rtl="0" eaLnBrk="0">
              <a:lnSpc>
                <a:spcPct val="101000"/>
              </a:lnSpc>
            </a:pPr>
            <a:endParaRPr lang="en-US" altLang="en-US" sz="1400" dirty="0"/>
          </a:p>
          <a:p>
            <a:pPr algn="r" rtl="0" eaLnBrk="0">
              <a:lnSpc>
                <a:spcPct val="95000"/>
              </a:lnSpc>
              <a:spcBef>
                <a:spcPts val="0"/>
              </a:spcBef>
            </a:pPr>
            <a:r>
              <a:rPr sz="2300" spc="2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——可口可乐公司的创意</a:t>
            </a:r>
            <a:r>
              <a:rPr sz="23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念</a:t>
            </a:r>
            <a:endParaRPr lang="en-US" altLang="en-US" sz="2300" dirty="0"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196339" y="1094232"/>
            <a:ext cx="3352800" cy="5077967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>
          <a:xfrm rot="21600000">
            <a:off x="6297815" y="1089850"/>
            <a:ext cx="4808854" cy="910590"/>
            <a:chOff x="0" y="0"/>
            <a:chExt cx="4808854" cy="910590"/>
          </a:xfrm>
        </p:grpSpPr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4808854" cy="910590"/>
            </a:xfrm>
            <a:prstGeom prst="rect">
              <a:avLst/>
            </a:prstGeom>
          </p:spPr>
        </p:pic>
        <p:sp>
          <p:nvSpPr>
            <p:cNvPr id="22" name="textbox 22"/>
            <p:cNvSpPr/>
            <p:nvPr/>
          </p:nvSpPr>
          <p:spPr>
            <a:xfrm>
              <a:off x="-12700" y="-12700"/>
              <a:ext cx="4834254" cy="99631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45000"/>
                </a:lnSpc>
              </a:pPr>
              <a:endParaRPr lang="en-US" altLang="en-US" sz="1000" dirty="0"/>
            </a:p>
            <a:p>
              <a:pPr marL="350520" algn="l" rtl="0" eaLnBrk="0">
                <a:lnSpc>
                  <a:spcPct val="98000"/>
                </a:lnSpc>
                <a:spcBef>
                  <a:spcPts val="5"/>
                </a:spcBef>
              </a:pPr>
              <a:r>
                <a:rPr sz="3500" spc="-370" dirty="0">
                  <a:ln w="13075" cap="flat" cmpd="sng">
                    <a:solidFill>
                      <a:srgbClr val="FFFFFF">
                        <a:alpha val="100000"/>
                      </a:srgbClr>
                    </a:solidFill>
                    <a:prstDash val="solid"/>
                    <a:bevel/>
                  </a:ln>
                  <a:solidFill>
                    <a:srgbClr val="FFFFFF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运</a:t>
              </a:r>
              <a:r>
                <a:rPr sz="3500" spc="-370" dirty="0">
                  <a:solidFill>
                    <a:srgbClr val="FFFFFF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 </a:t>
              </a:r>
              <a:r>
                <a:rPr sz="3500" spc="-370" dirty="0">
                  <a:ln w="13075" cap="flat" cmpd="sng">
                    <a:solidFill>
                      <a:srgbClr val="FFFFFF">
                        <a:alpha val="100000"/>
                      </a:srgbClr>
                    </a:solidFill>
                    <a:prstDash val="solid"/>
                    <a:bevel/>
                  </a:ln>
                  <a:solidFill>
                    <a:srgbClr val="FFFFFF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用</a:t>
              </a:r>
              <a:r>
                <a:rPr sz="3500" spc="-370" dirty="0">
                  <a:solidFill>
                    <a:srgbClr val="FFFFFF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 </a:t>
              </a:r>
              <a:r>
                <a:rPr sz="3500" spc="-370" dirty="0">
                  <a:ln w="13075" cap="flat" cmpd="sng">
                    <a:solidFill>
                      <a:srgbClr val="FFFFFF">
                        <a:alpha val="100000"/>
                      </a:srgbClr>
                    </a:solidFill>
                    <a:prstDash val="solid"/>
                    <a:bevel/>
                  </a:ln>
                  <a:solidFill>
                    <a:srgbClr val="FFFFFF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造</a:t>
              </a:r>
              <a:r>
                <a:rPr sz="3500" spc="-370" dirty="0">
                  <a:solidFill>
                    <a:srgbClr val="FFFFFF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 </a:t>
              </a:r>
              <a:r>
                <a:rPr sz="3500" spc="-370" dirty="0">
                  <a:ln w="13075" cap="flat" cmpd="sng">
                    <a:solidFill>
                      <a:srgbClr val="FFFFFF">
                        <a:alpha val="100000"/>
                      </a:srgbClr>
                    </a:solidFill>
                    <a:prstDash val="solid"/>
                    <a:bevel/>
                  </a:ln>
                  <a:solidFill>
                    <a:srgbClr val="FFFFFF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型</a:t>
              </a:r>
              <a:r>
                <a:rPr sz="3500" spc="-370" dirty="0">
                  <a:solidFill>
                    <a:srgbClr val="FFFFFF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 </a:t>
              </a:r>
              <a:r>
                <a:rPr sz="3500" spc="-370" dirty="0">
                  <a:ln w="13075" cap="flat" cmpd="sng">
                    <a:solidFill>
                      <a:srgbClr val="FFFFFF">
                        <a:alpha val="100000"/>
                      </a:srgbClr>
                    </a:solidFill>
                    <a:prstDash val="solid"/>
                    <a:bevel/>
                  </a:ln>
                  <a:solidFill>
                    <a:srgbClr val="FFFFFF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引人</a:t>
              </a:r>
              <a:r>
                <a:rPr sz="3500" spc="-370" dirty="0">
                  <a:solidFill>
                    <a:srgbClr val="FFFFFF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 </a:t>
              </a:r>
              <a:r>
                <a:rPr sz="3500" spc="-370" dirty="0">
                  <a:ln w="13075" cap="flat" cmpd="sng">
                    <a:solidFill>
                      <a:srgbClr val="FFFFFF">
                        <a:alpha val="100000"/>
                      </a:srgbClr>
                    </a:solidFill>
                    <a:prstDash val="solid"/>
                    <a:bevel/>
                  </a:ln>
                  <a:solidFill>
                    <a:srgbClr val="FFFFFF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注</a:t>
              </a:r>
              <a:r>
                <a:rPr sz="3500" spc="-370" dirty="0">
                  <a:solidFill>
                    <a:srgbClr val="FFFFFF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 </a:t>
              </a:r>
              <a:r>
                <a:rPr sz="3500" spc="-360" dirty="0">
                  <a:ln w="13075" cap="flat" cmpd="sng">
                    <a:solidFill>
                      <a:srgbClr val="FFFFFF">
                        <a:alpha val="100000"/>
                      </a:srgbClr>
                    </a:solidFill>
                    <a:prstDash val="solid"/>
                    <a:bevel/>
                  </a:ln>
                  <a:solidFill>
                    <a:srgbClr val="FFFFFF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目</a:t>
              </a:r>
              <a:endParaRPr lang="en-US" altLang="en-US" sz="3500" dirty="0"/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1692128" cy="6858000"/>
          </a:xfrm>
          <a:prstGeom prst="rect">
            <a:avLst/>
          </a:prstGeom>
        </p:spPr>
      </p:pic>
      <p:sp>
        <p:nvSpPr>
          <p:cNvPr id="25" name="textbox 25"/>
          <p:cNvSpPr/>
          <p:nvPr/>
        </p:nvSpPr>
        <p:spPr>
          <a:xfrm>
            <a:off x="7859953" y="2210511"/>
            <a:ext cx="3030854" cy="25527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lang="en-US" altLang="en-US" sz="100" dirty="0"/>
          </a:p>
          <a:p>
            <a:pPr marL="584835" algn="l" rtl="0" eaLnBrk="0">
              <a:lnSpc>
                <a:spcPct val="86000"/>
              </a:lnSpc>
            </a:pP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可口可乐轻</a:t>
            </a: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怡</a:t>
            </a:r>
            <a:endParaRPr lang="en-US" altLang="en-US" sz="2300" dirty="0"/>
          </a:p>
          <a:p>
            <a:pPr marL="274320" algn="l" rtl="0" eaLnBrk="0">
              <a:lnSpc>
                <a:spcPts val="4610"/>
              </a:lnSpc>
            </a:pPr>
            <a:r>
              <a:rPr sz="2300" spc="1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(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Coca</a:t>
            </a:r>
            <a:r>
              <a:rPr sz="2300" spc="1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Cola</a:t>
            </a:r>
            <a:r>
              <a:rPr sz="2300" spc="1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Light</a:t>
            </a:r>
            <a:r>
              <a:rPr sz="2300" spc="1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)</a:t>
            </a:r>
            <a:endParaRPr lang="en-US" altLang="en-US" sz="2300" dirty="0"/>
          </a:p>
          <a:p>
            <a:pPr algn="l" rtl="0" eaLnBrk="0">
              <a:lnSpc>
                <a:spcPct val="148000"/>
              </a:lnSpc>
            </a:pPr>
            <a:endParaRPr lang="en-US" altLang="en-US" sz="1000" dirty="0"/>
          </a:p>
          <a:p>
            <a:pPr algn="l" rtl="0" eaLnBrk="0">
              <a:lnSpc>
                <a:spcPct val="148000"/>
              </a:lnSpc>
            </a:pPr>
            <a:endParaRPr lang="en-US" altLang="en-US" sz="1000" dirty="0"/>
          </a:p>
          <a:p>
            <a:pPr algn="l" rtl="0" eaLnBrk="0">
              <a:lnSpc>
                <a:spcPct val="115000"/>
              </a:lnSpc>
            </a:pPr>
            <a:endParaRPr lang="en-US" altLang="en-US" sz="500" dirty="0"/>
          </a:p>
          <a:p>
            <a:pPr marL="161925" indent="267970" algn="l" rtl="0" eaLnBrk="0">
              <a:lnSpc>
                <a:spcPct val="157000"/>
              </a:lnSpc>
              <a:spcBef>
                <a:spcPts val="5"/>
              </a:spcBef>
            </a:pP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春夏米兰时装</a:t>
            </a:r>
            <a:r>
              <a:rPr sz="23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周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  </a:t>
            </a:r>
            <a:r>
              <a:rPr sz="23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“向时尚致敬”时</a:t>
            </a: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装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秀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7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8" name="picture 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392679" y="1795272"/>
            <a:ext cx="7367015" cy="3756659"/>
          </a:xfrm>
          <a:prstGeom prst="rect">
            <a:avLst/>
          </a:prstGeom>
        </p:spPr>
      </p:pic>
      <p:sp>
        <p:nvSpPr>
          <p:cNvPr id="29" name="textbox 29"/>
          <p:cNvSpPr/>
          <p:nvPr/>
        </p:nvSpPr>
        <p:spPr>
          <a:xfrm>
            <a:off x="291693" y="2626309"/>
            <a:ext cx="1865629" cy="25495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000"/>
              </a:lnSpc>
            </a:pPr>
            <a:endParaRPr lang="en-US" altLang="en-US" sz="100" dirty="0"/>
          </a:p>
          <a:p>
            <a:pPr algn="r" rtl="0" eaLnBrk="0">
              <a:lnSpc>
                <a:spcPct val="86000"/>
              </a:lnSpc>
            </a:pP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左边是</a:t>
            </a:r>
            <a:r>
              <a:rPr sz="23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飞</a:t>
            </a:r>
            <a:endParaRPr lang="en-US" altLang="en-US" sz="2300" dirty="0"/>
          </a:p>
          <a:p>
            <a:pPr marL="12700" indent="3810" algn="l" rtl="0" eaLnBrk="0">
              <a:lnSpc>
                <a:spcPct val="158000"/>
              </a:lnSpc>
              <a:spcBef>
                <a:spcPts val="70"/>
              </a:spcBef>
            </a:pPr>
            <a:r>
              <a:rPr sz="2300" spc="-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鸟茶包，</a:t>
            </a:r>
            <a:r>
              <a:rPr sz="2300" spc="-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当</a:t>
            </a: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茶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包浸泡水中</a:t>
            </a: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就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成了展翅飞</a:t>
            </a: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翔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的鸟</a:t>
            </a: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  <p:sp>
        <p:nvSpPr>
          <p:cNvPr id="30" name="textbox 30"/>
          <p:cNvSpPr/>
          <p:nvPr/>
        </p:nvSpPr>
        <p:spPr>
          <a:xfrm>
            <a:off x="10064622" y="2744749"/>
            <a:ext cx="1864995" cy="200088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5000"/>
              </a:lnSpc>
            </a:pPr>
            <a:endParaRPr lang="en-US" altLang="en-US" sz="100" dirty="0"/>
          </a:p>
          <a:p>
            <a:pPr algn="r" rtl="0" eaLnBrk="0">
              <a:lnSpc>
                <a:spcPct val="85000"/>
              </a:lnSpc>
            </a:pP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右面的</a:t>
            </a: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英</a:t>
            </a:r>
            <a:endParaRPr lang="en-US" altLang="en-US" sz="2300" dirty="0"/>
          </a:p>
          <a:p>
            <a:pPr marL="12700" indent="19050" algn="l" rtl="0" eaLnBrk="0">
              <a:lnSpc>
                <a:spcPct val="159000"/>
              </a:lnSpc>
              <a:spcBef>
                <a:spcPts val="30"/>
              </a:spcBef>
            </a:pP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国皇室人物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茶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包设计生动</a:t>
            </a:r>
            <a:r>
              <a:rPr sz="23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幽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默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  <p:sp>
        <p:nvSpPr>
          <p:cNvPr id="31" name="textbox 31"/>
          <p:cNvSpPr/>
          <p:nvPr/>
        </p:nvSpPr>
        <p:spPr>
          <a:xfrm>
            <a:off x="3557701" y="5622315"/>
            <a:ext cx="5671184" cy="38607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2835"/>
              </a:lnSpc>
            </a:pPr>
            <a:r>
              <a:rPr sz="3600" spc="50" baseline="9000" dirty="0">
                <a:solidFill>
                  <a:srgbClr val="00A2E9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飞鸟茶包</a:t>
            </a:r>
            <a:r>
              <a:rPr sz="2300" spc="50" dirty="0">
                <a:solidFill>
                  <a:srgbClr val="00A2E9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             </a:t>
            </a:r>
            <a:r>
              <a:rPr sz="2300" spc="50" dirty="0">
                <a:solidFill>
                  <a:srgbClr val="00A2E9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英国皇室</a:t>
            </a:r>
            <a:r>
              <a:rPr sz="2300" spc="0" dirty="0">
                <a:solidFill>
                  <a:srgbClr val="00A2E9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人物茶包设计</a:t>
            </a:r>
            <a:endParaRPr lang="en-US" altLang="en-US" sz="2300" dirty="0"/>
          </a:p>
        </p:txBody>
      </p:sp>
      <p:sp>
        <p:nvSpPr>
          <p:cNvPr id="32" name="textbox 32"/>
          <p:cNvSpPr/>
          <p:nvPr/>
        </p:nvSpPr>
        <p:spPr>
          <a:xfrm>
            <a:off x="4435084" y="821164"/>
            <a:ext cx="3325495" cy="41211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4000"/>
              </a:lnSpc>
            </a:pPr>
            <a:r>
              <a:rPr sz="27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案例二</a:t>
            </a:r>
            <a:r>
              <a:rPr sz="27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7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茶包包装设</a:t>
            </a:r>
            <a:r>
              <a:rPr sz="27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计</a:t>
            </a:r>
            <a:endParaRPr lang="en-US" altLang="en-US" sz="27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6844284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 rot="21600000">
            <a:off x="10868495" y="1095197"/>
            <a:ext cx="796290" cy="4564380"/>
            <a:chOff x="0" y="0"/>
            <a:chExt cx="796290" cy="4564380"/>
          </a:xfrm>
        </p:grpSpPr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796290" cy="4564380"/>
            </a:xfrm>
            <a:prstGeom prst="rect">
              <a:avLst/>
            </a:prstGeom>
          </p:spPr>
        </p:pic>
        <p:sp>
          <p:nvSpPr>
            <p:cNvPr id="36" name="textbox 36"/>
            <p:cNvSpPr/>
            <p:nvPr/>
          </p:nvSpPr>
          <p:spPr>
            <a:xfrm>
              <a:off x="-12700" y="-12700"/>
              <a:ext cx="822325" cy="4590415"/>
            </a:xfrm>
            <a:prstGeom prst="rect">
              <a:avLst/>
            </a:prstGeom>
          </p:spPr>
          <p:txBody>
            <a:bodyPr vert="eaVert" wrap="square" lIns="0" tIns="0" rIns="0" bIns="0"/>
            <a:lstStyle/>
            <a:p>
              <a:pPr algn="l" rtl="0" eaLnBrk="0">
                <a:lnSpc>
                  <a:spcPct val="114000"/>
                </a:lnSpc>
              </a:pPr>
              <a:endParaRPr lang="en-US" altLang="en-US" sz="600" dirty="0"/>
            </a:p>
            <a:p>
              <a:pPr marL="305435" algn="l" rtl="0" eaLnBrk="0">
                <a:lnSpc>
                  <a:spcPts val="4045"/>
                </a:lnSpc>
                <a:spcBef>
                  <a:spcPts val="5"/>
                </a:spcBef>
              </a:pPr>
              <a:r>
                <a:rPr sz="2700" b="1" spc="360" dirty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  <a:cs typeface="微软雅黑"/>
                </a:rPr>
                <a:t>运用色彩影响受众心</a:t>
              </a:r>
              <a:r>
                <a:rPr sz="2700" b="1" spc="350" dirty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  <a:cs typeface="微软雅黑"/>
                </a:rPr>
                <a:t>理</a:t>
              </a:r>
              <a:endParaRPr lang="en-US" altLang="en-US" sz="2700" dirty="0"/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7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8" name="textbox 38"/>
          <p:cNvSpPr/>
          <p:nvPr/>
        </p:nvSpPr>
        <p:spPr>
          <a:xfrm>
            <a:off x="4716779" y="2598420"/>
            <a:ext cx="6094729" cy="2746375"/>
          </a:xfrm>
          <a:prstGeom prst="rect">
            <a:avLst/>
          </a:prstGeom>
          <a:solidFill>
            <a:srgbClr val="8AC1C6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</a:pPr>
            <a:endParaRPr lang="en-US" altLang="en-US" sz="1000" dirty="0"/>
          </a:p>
          <a:p>
            <a:pPr algn="l" rtl="0" eaLnBrk="0">
              <a:lnSpc>
                <a:spcPct val="102000"/>
              </a:lnSpc>
            </a:pPr>
            <a:endParaRPr lang="en-US" altLang="en-US" sz="1000" dirty="0"/>
          </a:p>
          <a:p>
            <a:pPr algn="l" rtl="0" eaLnBrk="0">
              <a:lnSpc>
                <a:spcPct val="102000"/>
              </a:lnSpc>
            </a:pPr>
            <a:endParaRPr lang="en-US" altLang="en-US" sz="1000" dirty="0"/>
          </a:p>
          <a:p>
            <a:pPr algn="l" rtl="0" eaLnBrk="0">
              <a:lnSpc>
                <a:spcPct val="6000"/>
              </a:lnSpc>
            </a:pPr>
            <a:endParaRPr lang="en-US" altLang="en-US" sz="100" dirty="0"/>
          </a:p>
          <a:p>
            <a:pPr marL="822960" indent="-521970" algn="l" rtl="0" eaLnBrk="0">
              <a:lnSpc>
                <a:spcPct val="128000"/>
              </a:lnSpc>
            </a:pPr>
            <a:r>
              <a:rPr sz="2300" spc="9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1.</a:t>
            </a:r>
            <a:r>
              <a:rPr sz="2300" spc="9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300" spc="9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为儿童洗浴用品进行包装设计你</a:t>
            </a:r>
            <a:r>
              <a:rPr sz="2300" spc="3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会</a:t>
            </a:r>
            <a:r>
              <a:rPr sz="2300" spc="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选</a:t>
            </a:r>
            <a:r>
              <a:rPr sz="2300" spc="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 </a:t>
            </a:r>
            <a:r>
              <a:rPr sz="2300" spc="8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择哪些颜色</a:t>
            </a:r>
            <a:r>
              <a:rPr sz="2300" spc="5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？</a:t>
            </a:r>
            <a:endParaRPr lang="en-US" altLang="en-US" sz="2300" dirty="0"/>
          </a:p>
          <a:p>
            <a:pPr algn="l" rtl="0" eaLnBrk="0">
              <a:lnSpc>
                <a:spcPct val="106000"/>
              </a:lnSpc>
            </a:pPr>
            <a:endParaRPr lang="en-US" altLang="en-US" sz="1000" dirty="0"/>
          </a:p>
          <a:p>
            <a:pPr algn="l" rtl="0" eaLnBrk="0">
              <a:lnSpc>
                <a:spcPct val="9000"/>
              </a:lnSpc>
            </a:pPr>
            <a:endParaRPr lang="en-US" altLang="en-US" sz="100" dirty="0"/>
          </a:p>
          <a:p>
            <a:pPr marL="821055" indent="-441325" algn="l" rtl="0" eaLnBrk="0">
              <a:lnSpc>
                <a:spcPct val="130000"/>
              </a:lnSpc>
            </a:pPr>
            <a:r>
              <a:rPr sz="2300" spc="10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2.</a:t>
            </a:r>
            <a:r>
              <a:rPr sz="2300" spc="10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10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为奶酪包装进行设计你会选择哪</a:t>
            </a:r>
            <a:r>
              <a:rPr sz="2300" spc="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些颜</a:t>
            </a:r>
            <a:r>
              <a:rPr sz="2300" spc="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 </a:t>
            </a:r>
            <a:r>
              <a:rPr sz="2300" spc="4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色</a:t>
            </a:r>
            <a:r>
              <a:rPr sz="2300" spc="30" dirty="0">
                <a:ln w="6350" cap="flat" cmpd="sng">
                  <a:solidFill>
                    <a:srgbClr val="FFFFFF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？</a:t>
            </a:r>
            <a:endParaRPr lang="en-US" altLang="en-US" sz="2300" dirty="0"/>
          </a:p>
        </p:txBody>
      </p:sp>
      <p:pic>
        <p:nvPicPr>
          <p:cNvPr id="39" name="picture 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990600" y="2723388"/>
            <a:ext cx="3582923" cy="2455164"/>
          </a:xfrm>
          <a:prstGeom prst="rect">
            <a:avLst/>
          </a:prstGeom>
        </p:spPr>
      </p:pic>
      <p:sp>
        <p:nvSpPr>
          <p:cNvPr id="40" name="textbox 40"/>
          <p:cNvSpPr/>
          <p:nvPr/>
        </p:nvSpPr>
        <p:spPr>
          <a:xfrm rot="1020000">
            <a:off x="1742362" y="1828596"/>
            <a:ext cx="843914" cy="20656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16065"/>
              </a:lnSpc>
            </a:pPr>
            <a:r>
              <a:rPr sz="12700" spc="-620" dirty="0">
                <a:solidFill>
                  <a:srgbClr val="5B9BD5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?</a:t>
            </a:r>
            <a:endParaRPr lang="en-US" altLang="en-US" sz="12700" dirty="0"/>
          </a:p>
        </p:txBody>
      </p:sp>
      <p:grpSp>
        <p:nvGrpSpPr>
          <p:cNvPr id="6" name="group 6"/>
          <p:cNvGrpSpPr/>
          <p:nvPr/>
        </p:nvGrpSpPr>
        <p:grpSpPr>
          <a:xfrm rot="21600000">
            <a:off x="4936401" y="889825"/>
            <a:ext cx="2258060" cy="910590"/>
            <a:chOff x="0" y="0"/>
            <a:chExt cx="2258060" cy="910590"/>
          </a:xfrm>
        </p:grpSpPr>
        <p:pic>
          <p:nvPicPr>
            <p:cNvPr id="41" name="picture 4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2258060" cy="910590"/>
            </a:xfrm>
            <a:prstGeom prst="rect">
              <a:avLst/>
            </a:prstGeom>
          </p:spPr>
        </p:pic>
        <p:sp>
          <p:nvSpPr>
            <p:cNvPr id="42" name="textbox 42"/>
            <p:cNvSpPr/>
            <p:nvPr/>
          </p:nvSpPr>
          <p:spPr>
            <a:xfrm>
              <a:off x="-12700" y="-12700"/>
              <a:ext cx="2284095" cy="100266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40000"/>
                </a:lnSpc>
              </a:pPr>
              <a:endParaRPr lang="en-US" altLang="en-US" sz="1000" dirty="0"/>
            </a:p>
            <a:p>
              <a:pPr marL="466725" algn="l" rtl="0" eaLnBrk="0">
                <a:lnSpc>
                  <a:spcPct val="94000"/>
                </a:lnSpc>
                <a:spcBef>
                  <a:spcPts val="0"/>
                </a:spcBef>
              </a:pPr>
              <a:r>
                <a:rPr sz="3900" spc="150" dirty="0">
                  <a:ln w="9525" cap="flat" cmpd="sng">
                    <a:solidFill>
                      <a:srgbClr val="FFFFFF">
                        <a:alpha val="100000"/>
                      </a:srgbClr>
                    </a:solidFill>
                    <a:prstDash val="solid"/>
                    <a:miter lim="0"/>
                  </a:ln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  <a:cs typeface="微软雅黑"/>
                </a:rPr>
                <a:t>思</a:t>
              </a:r>
              <a:r>
                <a:rPr sz="3900" spc="150" dirty="0"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  <a:cs typeface="微软雅黑"/>
                </a:rPr>
                <a:t>  </a:t>
              </a:r>
              <a:r>
                <a:rPr sz="3900" spc="110" dirty="0">
                  <a:ln w="9525" cap="flat" cmpd="sng">
                    <a:solidFill>
                      <a:srgbClr val="FFFFFF">
                        <a:alpha val="100000"/>
                      </a:srgbClr>
                    </a:solidFill>
                    <a:prstDash val="solid"/>
                    <a:miter lim="0"/>
                  </a:ln>
                  <a:solidFill>
                    <a:srgbClr val="FFFFFF">
                      <a:alpha val="100000"/>
                    </a:srgbClr>
                  </a:solidFill>
                  <a:latin typeface="微软雅黑"/>
                  <a:ea typeface="微软雅黑"/>
                  <a:cs typeface="微软雅黑"/>
                </a:rPr>
                <a:t>考</a:t>
              </a:r>
              <a:endParaRPr lang="en-US" altLang="en-US" sz="3900" dirty="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7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7" name="textbox 17"/>
          <p:cNvSpPr/>
          <p:nvPr/>
        </p:nvSpPr>
        <p:spPr>
          <a:xfrm>
            <a:off x="5628385" y="1438961"/>
            <a:ext cx="6106795" cy="40963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algn="r" rtl="0" eaLnBrk="0">
              <a:lnSpc>
                <a:spcPts val="4645"/>
              </a:lnSpc>
            </a:pPr>
            <a:r>
              <a:rPr sz="3200" spc="-2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知识点回顾：</a:t>
            </a:r>
            <a:r>
              <a:rPr sz="3200" spc="-2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3200" spc="-2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什么是商标</a:t>
            </a:r>
            <a:r>
              <a:rPr sz="3500" spc="-1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？</a:t>
            </a:r>
            <a:endParaRPr lang="en-US" altLang="en-US" sz="3500" dirty="0"/>
          </a:p>
          <a:p>
            <a:pPr algn="l" rtl="0" eaLnBrk="0">
              <a:lnSpc>
                <a:spcPct val="105000"/>
              </a:lnSpc>
            </a:pPr>
            <a:endParaRPr lang="en-US" altLang="en-US" sz="1000" dirty="0"/>
          </a:p>
          <a:p>
            <a:pPr algn="l" rtl="0" eaLnBrk="0">
              <a:lnSpc>
                <a:spcPct val="105000"/>
              </a:lnSpc>
            </a:pPr>
            <a:endParaRPr lang="en-US" altLang="en-US" sz="1000" dirty="0"/>
          </a:p>
          <a:p>
            <a:pPr algn="r" rtl="0" eaLnBrk="0">
              <a:lnSpc>
                <a:spcPct val="94000"/>
              </a:lnSpc>
              <a:spcBef>
                <a:spcPts val="690"/>
              </a:spcBef>
            </a:pPr>
            <a:r>
              <a:rPr sz="2300" spc="1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商标是以商业化为背景而产生</a:t>
            </a:r>
            <a:r>
              <a:rPr sz="2300" spc="1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</a:t>
            </a:r>
            <a:endParaRPr lang="en-US" altLang="en-US" sz="2300" dirty="0"/>
          </a:p>
          <a:p>
            <a:pPr algn="r" rtl="0" eaLnBrk="0">
              <a:lnSpc>
                <a:spcPct val="90000"/>
              </a:lnSpc>
              <a:spcBef>
                <a:spcPts val="1710"/>
              </a:spcBef>
            </a:pP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一种标志，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是以精炼的艺术形象和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高</a:t>
            </a:r>
            <a:endParaRPr lang="en-US" altLang="en-US" sz="2300" dirty="0"/>
          </a:p>
          <a:p>
            <a:pPr marL="12700" algn="l" rtl="0" eaLnBrk="0">
              <a:lnSpc>
                <a:spcPct val="89000"/>
              </a:lnSpc>
              <a:spcBef>
                <a:spcPts val="15"/>
              </a:spcBef>
            </a:pPr>
            <a:r>
              <a:rPr sz="1700" spc="10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包装设</a:t>
            </a:r>
            <a:r>
              <a:rPr sz="1700" spc="8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计</a:t>
            </a:r>
            <a:endParaRPr lang="en-US" altLang="en-US" sz="1700" dirty="0"/>
          </a:p>
          <a:p>
            <a:pPr algn="r" rtl="0" eaLnBrk="0">
              <a:lnSpc>
                <a:spcPct val="86000"/>
              </a:lnSpc>
              <a:spcBef>
                <a:spcPts val="5"/>
              </a:spcBef>
            </a:pPr>
            <a:r>
              <a:rPr sz="2300" spc="1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度概括的图形化方式来表达一定含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义</a:t>
            </a:r>
            <a:endParaRPr lang="en-US" altLang="en-US" sz="2300" dirty="0"/>
          </a:p>
          <a:p>
            <a:pPr marL="979805" indent="12700" algn="l" rtl="0" eaLnBrk="0">
              <a:lnSpc>
                <a:spcPct val="159000"/>
              </a:lnSpc>
              <a:spcBef>
                <a:spcPts val="35"/>
              </a:spcBef>
            </a:pPr>
            <a:r>
              <a:rPr sz="23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的视觉符号，</a:t>
            </a:r>
            <a:r>
              <a:rPr sz="23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它具有</a:t>
            </a:r>
            <a:r>
              <a:rPr sz="2300" spc="-80" dirty="0">
                <a:solidFill>
                  <a:srgbClr val="00A2E9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识别、</a:t>
            </a:r>
            <a:r>
              <a:rPr sz="2300" spc="-80" dirty="0">
                <a:solidFill>
                  <a:srgbClr val="00A2E9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80" dirty="0">
                <a:solidFill>
                  <a:srgbClr val="00A2E9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沟通思</a:t>
            </a:r>
            <a:r>
              <a:rPr sz="2300" spc="-40" dirty="0">
                <a:solidFill>
                  <a:srgbClr val="00A2E9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想</a:t>
            </a:r>
            <a:r>
              <a:rPr sz="2300" spc="0" dirty="0">
                <a:solidFill>
                  <a:srgbClr val="00A2E9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、</a:t>
            </a:r>
            <a:r>
              <a:rPr sz="2300" spc="0" dirty="0">
                <a:solidFill>
                  <a:srgbClr val="00A2E9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90" dirty="0">
                <a:solidFill>
                  <a:srgbClr val="00A2E9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传达商品信息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的作用，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是企业精神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品牌信誉的体现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059180" y="1821179"/>
            <a:ext cx="3895344" cy="3636264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7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45" name="picture 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6240779" y="2648711"/>
            <a:ext cx="4817363" cy="3415283"/>
          </a:xfrm>
          <a:prstGeom prst="rect">
            <a:avLst/>
          </a:prstGeom>
        </p:spPr>
      </p:pic>
      <p:pic>
        <p:nvPicPr>
          <p:cNvPr id="46" name="picture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310639" y="2648711"/>
            <a:ext cx="3704843" cy="3415283"/>
          </a:xfrm>
          <a:prstGeom prst="rect">
            <a:avLst/>
          </a:prstGeom>
        </p:spPr>
      </p:pic>
      <p:sp>
        <p:nvSpPr>
          <p:cNvPr id="47" name="textbox 47"/>
          <p:cNvSpPr/>
          <p:nvPr/>
        </p:nvSpPr>
        <p:spPr>
          <a:xfrm>
            <a:off x="3567567" y="567164"/>
            <a:ext cx="5431790" cy="105918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lang="en-US" altLang="en-US" sz="100" dirty="0"/>
          </a:p>
          <a:p>
            <a:pPr marL="2355215" algn="l" rtl="0" eaLnBrk="0">
              <a:lnSpc>
                <a:spcPct val="85000"/>
              </a:lnSpc>
            </a:pPr>
            <a:r>
              <a:rPr sz="27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案例</a:t>
            </a:r>
            <a:r>
              <a:rPr sz="27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一</a:t>
            </a:r>
            <a:endParaRPr lang="en-US" altLang="en-US" sz="2700" dirty="0"/>
          </a:p>
          <a:p>
            <a:pPr marL="12700" algn="l" rtl="0" eaLnBrk="0">
              <a:lnSpc>
                <a:spcPts val="5380"/>
              </a:lnSpc>
            </a:pP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Superdrug</a:t>
            </a:r>
            <a:r>
              <a:rPr sz="2700" spc="1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kids</a:t>
            </a:r>
            <a:r>
              <a:rPr sz="2700" spc="1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儿童洗浴用品包</a:t>
            </a:r>
            <a:r>
              <a:rPr sz="2700" spc="1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装</a:t>
            </a:r>
            <a:endParaRPr lang="en-US" altLang="en-US" sz="2700" dirty="0"/>
          </a:p>
        </p:txBody>
      </p:sp>
      <p:sp>
        <p:nvSpPr>
          <p:cNvPr id="48" name="textbox 48"/>
          <p:cNvSpPr/>
          <p:nvPr/>
        </p:nvSpPr>
        <p:spPr>
          <a:xfrm>
            <a:off x="2422004" y="2173986"/>
            <a:ext cx="7274559" cy="35814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5000"/>
              </a:lnSpc>
            </a:pPr>
            <a:r>
              <a:rPr sz="2300" spc="-1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运用色彩饱和度、</a:t>
            </a:r>
            <a:r>
              <a:rPr sz="2300" spc="-1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1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明暗对比度、</a:t>
            </a:r>
            <a:r>
              <a:rPr sz="2300" spc="-1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1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冷暖色对比、</a:t>
            </a:r>
            <a:r>
              <a:rPr sz="2300" spc="-1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1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互补</a:t>
            </a:r>
            <a:r>
              <a:rPr sz="23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色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"/>
          <p:cNvSpPr/>
          <p:nvPr/>
        </p:nvSpPr>
        <p:spPr>
          <a:xfrm>
            <a:off x="0" y="0"/>
            <a:ext cx="12192000" cy="6841235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1" name="picture 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847343" y="708659"/>
            <a:ext cx="7402067" cy="5606796"/>
          </a:xfrm>
          <a:prstGeom prst="rect">
            <a:avLst/>
          </a:prstGeom>
        </p:spPr>
      </p:pic>
      <p:sp>
        <p:nvSpPr>
          <p:cNvPr id="52" name="textbox 52"/>
          <p:cNvSpPr/>
          <p:nvPr/>
        </p:nvSpPr>
        <p:spPr>
          <a:xfrm>
            <a:off x="8579053" y="1597710"/>
            <a:ext cx="3144520" cy="364934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4000"/>
              </a:lnSpc>
            </a:pPr>
            <a:endParaRPr lang="en-US" altLang="en-US" sz="100" dirty="0"/>
          </a:p>
          <a:p>
            <a:pPr marL="623570" algn="l" rtl="0" eaLnBrk="0">
              <a:lnSpc>
                <a:spcPct val="86000"/>
              </a:lnSpc>
            </a:pP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儿童会对鲜亮的</a:t>
            </a:r>
            <a:r>
              <a:rPr sz="2300" spc="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色</a:t>
            </a:r>
            <a:endParaRPr lang="en-US" altLang="en-US" sz="2300" dirty="0"/>
          </a:p>
          <a:p>
            <a:pPr marL="12700" indent="1270" algn="l" rtl="0" eaLnBrk="0">
              <a:lnSpc>
                <a:spcPct val="157000"/>
              </a:lnSpc>
              <a:spcBef>
                <a:spcPts val="150"/>
              </a:spcBef>
            </a:pP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彩更感兴趣。</a:t>
            </a: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因此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这款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包装的饱和度和纯度</a:t>
            </a:r>
            <a:r>
              <a:rPr sz="23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都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很高,并用了互补色。</a:t>
            </a:r>
            <a:r>
              <a:rPr sz="23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时配有卡通动物形象</a:t>
            </a:r>
            <a:r>
              <a:rPr sz="23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洗浴场景，</a:t>
            </a: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非常</a:t>
            </a:r>
            <a:r>
              <a:rPr sz="23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受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小朋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友和家长的喜爱</a:t>
            </a: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6858000"/>
          </a:xfrm>
          <a:prstGeom prst="rect">
            <a:avLst/>
          </a:prstGeom>
        </p:spPr>
      </p:pic>
      <p:sp>
        <p:nvSpPr>
          <p:cNvPr id="54" name="textbox 54"/>
          <p:cNvSpPr/>
          <p:nvPr/>
        </p:nvSpPr>
        <p:spPr>
          <a:xfrm>
            <a:off x="3115447" y="606535"/>
            <a:ext cx="6488429" cy="105918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2680970" algn="l" rtl="0" eaLnBrk="0">
              <a:lnSpc>
                <a:spcPct val="94000"/>
              </a:lnSpc>
            </a:pPr>
            <a:r>
              <a:rPr sz="27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案例</a:t>
            </a:r>
            <a:r>
              <a:rPr sz="27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二</a:t>
            </a:r>
            <a:endParaRPr lang="en-US" altLang="en-US" sz="2700" dirty="0"/>
          </a:p>
          <a:p>
            <a:pPr algn="l" rtl="0" eaLnBrk="0">
              <a:lnSpc>
                <a:spcPct val="103000"/>
              </a:lnSpc>
            </a:pPr>
            <a:endParaRPr lang="en-US" altLang="en-US" sz="1200" dirty="0"/>
          </a:p>
          <a:p>
            <a:pPr marL="12700" algn="l" rtl="0" eaLnBrk="0">
              <a:lnSpc>
                <a:spcPts val="3610"/>
              </a:lnSpc>
              <a:spcBef>
                <a:spcPts val="5"/>
              </a:spcBef>
            </a:pP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SAY</a:t>
            </a:r>
            <a:r>
              <a:rPr sz="2700" spc="1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CHEEESE</a:t>
            </a:r>
            <a:r>
              <a:rPr sz="2700" spc="1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奶酪品牌的包装</a:t>
            </a:r>
            <a:r>
              <a:rPr sz="2700" spc="1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700" spc="1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(俄罗斯</a:t>
            </a:r>
            <a:r>
              <a:rPr sz="27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)</a:t>
            </a:r>
            <a:endParaRPr lang="en-US" altLang="en-US" sz="27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7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7" name="picture 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156716" y="1751076"/>
            <a:ext cx="6065519" cy="4573523"/>
          </a:xfrm>
          <a:prstGeom prst="rect">
            <a:avLst/>
          </a:prstGeom>
        </p:spPr>
      </p:pic>
      <p:sp>
        <p:nvSpPr>
          <p:cNvPr id="58" name="textbox 58"/>
          <p:cNvSpPr/>
          <p:nvPr/>
        </p:nvSpPr>
        <p:spPr>
          <a:xfrm>
            <a:off x="8585034" y="2829928"/>
            <a:ext cx="2355214" cy="255206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4000"/>
              </a:lnSpc>
            </a:pPr>
            <a:endParaRPr lang="en-US" altLang="en-US" sz="100" dirty="0"/>
          </a:p>
          <a:p>
            <a:pPr marL="620395" algn="l" rtl="0" eaLnBrk="0">
              <a:lnSpc>
                <a:spcPct val="86000"/>
              </a:lnSpc>
            </a:pPr>
            <a:r>
              <a:rPr sz="2300" spc="-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不</a:t>
            </a:r>
            <a:r>
              <a:rPr sz="2300" spc="-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-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同</a:t>
            </a:r>
            <a:r>
              <a:rPr sz="2300" spc="-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-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颜</a:t>
            </a:r>
            <a:r>
              <a:rPr sz="2300" spc="-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-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色</a:t>
            </a:r>
            <a:r>
              <a:rPr sz="2300" spc="-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-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</a:t>
            </a:r>
            <a:endParaRPr lang="en-US" altLang="en-US" sz="2300" dirty="0"/>
          </a:p>
          <a:p>
            <a:pPr marL="12700" algn="l" rtl="0" eaLnBrk="0">
              <a:lnSpc>
                <a:spcPct val="158000"/>
              </a:lnSpc>
              <a:spcBef>
                <a:spcPts val="65"/>
              </a:spcBef>
            </a:pP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几何图案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代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表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不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同的奶酪</a:t>
            </a: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风</a:t>
            </a: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味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也寓意着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奶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酪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丰富滋味</a:t>
            </a: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  <p:sp>
        <p:nvSpPr>
          <p:cNvPr id="59" name="textbox 59"/>
          <p:cNvSpPr/>
          <p:nvPr/>
        </p:nvSpPr>
        <p:spPr>
          <a:xfrm>
            <a:off x="4171453" y="322689"/>
            <a:ext cx="4767579" cy="10521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1791970" algn="l" rtl="0" eaLnBrk="0">
              <a:lnSpc>
                <a:spcPct val="94000"/>
              </a:lnSpc>
            </a:pPr>
            <a:r>
              <a:rPr sz="27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案例</a:t>
            </a:r>
            <a:r>
              <a:rPr sz="27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二</a:t>
            </a:r>
            <a:endParaRPr lang="en-US" altLang="en-US" sz="2700" dirty="0"/>
          </a:p>
          <a:p>
            <a:pPr algn="l" rtl="0" eaLnBrk="0">
              <a:lnSpc>
                <a:spcPct val="101000"/>
              </a:lnSpc>
            </a:pPr>
            <a:endParaRPr lang="en-US" altLang="en-US" sz="1000" dirty="0"/>
          </a:p>
          <a:p>
            <a:pPr algn="l" rtl="0" eaLnBrk="0">
              <a:lnSpc>
                <a:spcPct val="113000"/>
              </a:lnSpc>
            </a:pPr>
            <a:endParaRPr lang="en-US" altLang="en-US" sz="600" dirty="0"/>
          </a:p>
          <a:p>
            <a:pPr marL="12700" algn="l" rtl="0" eaLnBrk="0">
              <a:lnSpc>
                <a:spcPct val="93000"/>
              </a:lnSpc>
              <a:spcBef>
                <a:spcPts val="0"/>
              </a:spcBef>
            </a:pP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SAY</a:t>
            </a:r>
            <a:r>
              <a:rPr sz="2700" spc="1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CHEEESE</a:t>
            </a:r>
            <a:r>
              <a:rPr sz="2700" spc="1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奶酪品牌的包</a:t>
            </a:r>
            <a:r>
              <a:rPr sz="27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装</a:t>
            </a:r>
            <a:endParaRPr lang="en-US" altLang="en-US" sz="27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7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62" name="picture 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007363" y="2577084"/>
            <a:ext cx="5021579" cy="3896867"/>
          </a:xfrm>
          <a:prstGeom prst="rect">
            <a:avLst/>
          </a:prstGeom>
        </p:spPr>
      </p:pic>
      <p:pic>
        <p:nvPicPr>
          <p:cNvPr id="63" name="picture 6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534911" y="2577084"/>
            <a:ext cx="4965192" cy="3896867"/>
          </a:xfrm>
          <a:prstGeom prst="rect">
            <a:avLst/>
          </a:prstGeom>
        </p:spPr>
      </p:pic>
      <p:sp>
        <p:nvSpPr>
          <p:cNvPr id="64" name="textbox 64"/>
          <p:cNvSpPr/>
          <p:nvPr/>
        </p:nvSpPr>
        <p:spPr>
          <a:xfrm>
            <a:off x="1022705" y="1440510"/>
            <a:ext cx="10537190" cy="94106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algn="r" rtl="0" eaLnBrk="0">
              <a:lnSpc>
                <a:spcPts val="3210"/>
              </a:lnSpc>
            </a:pP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Say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cheeese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的发音的口型和茄子是一样的，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而设计者巧妙的将拍照时的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常</a:t>
            </a:r>
            <a:endParaRPr lang="en-US" altLang="en-US" sz="2300" dirty="0"/>
          </a:p>
          <a:p>
            <a:pPr marL="12700" algn="l" rtl="0" eaLnBrk="0">
              <a:lnSpc>
                <a:spcPts val="3995"/>
              </a:lnSpc>
            </a:pP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用词和原意结合，</a:t>
            </a: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形成了一个有着微笑弧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度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的活泼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Logo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  <p:sp>
        <p:nvSpPr>
          <p:cNvPr id="65" name="textbox 65"/>
          <p:cNvSpPr/>
          <p:nvPr/>
        </p:nvSpPr>
        <p:spPr>
          <a:xfrm>
            <a:off x="4195900" y="503852"/>
            <a:ext cx="4767579" cy="4102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6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3000"/>
              </a:lnSpc>
            </a:pP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SAY</a:t>
            </a:r>
            <a:r>
              <a:rPr sz="2700" spc="1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CHEEESE</a:t>
            </a:r>
            <a:r>
              <a:rPr sz="2700" spc="1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奶酪品牌的包</a:t>
            </a:r>
            <a:r>
              <a:rPr sz="27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装</a:t>
            </a:r>
            <a:endParaRPr lang="en-US" altLang="en-US" sz="27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box 68"/>
          <p:cNvSpPr/>
          <p:nvPr/>
        </p:nvSpPr>
        <p:spPr>
          <a:xfrm>
            <a:off x="8169910" y="1579880"/>
            <a:ext cx="3610610" cy="472821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lang="en-US" altLang="en-US" sz="100" dirty="0"/>
          </a:p>
          <a:p>
            <a:pPr algn="l" rtl="0" eaLnBrk="0">
              <a:lnSpc>
                <a:spcPct val="94000"/>
              </a:lnSpc>
              <a:buClrTx/>
              <a:buSzTx/>
              <a:buNone/>
            </a:pPr>
            <a:r>
              <a:rPr lang="en-US" altLang="en-US" sz="2300" dirty="0">
                <a:latin typeface="微软雅黑" charset="0"/>
                <a:ea typeface="微软雅黑" charset="0"/>
                <a:cs typeface="微软雅黑" charset="0"/>
              </a:rPr>
              <a:t>此 款 葡 萄 酒 瓶 身</a:t>
            </a:r>
            <a:endParaRPr lang="en-US" altLang="en-US" sz="2300" dirty="0">
              <a:latin typeface="微软雅黑" charset="0"/>
              <a:ea typeface="微软雅黑" charset="0"/>
              <a:cs typeface="微软雅黑" charset="0"/>
            </a:endParaRPr>
          </a:p>
          <a:p>
            <a:pPr algn="l" rtl="0" eaLnBrk="0">
              <a:lnSpc>
                <a:spcPct val="94000"/>
              </a:lnSpc>
              <a:buClrTx/>
              <a:buSzTx/>
              <a:buNone/>
            </a:pPr>
            <a:r>
              <a:rPr lang="en-US" altLang="en-US" sz="2300" dirty="0">
                <a:latin typeface="微软雅黑" charset="0"/>
                <a:ea typeface="微软雅黑" charset="0"/>
                <a:cs typeface="微软雅黑" charset="0"/>
              </a:rPr>
              <a:t>和 火 烈 鸟 优 雅 轻 盈 的</a:t>
            </a:r>
            <a:endParaRPr lang="en-US" altLang="en-US" sz="2300" dirty="0">
              <a:latin typeface="微软雅黑" charset="0"/>
              <a:ea typeface="微软雅黑" charset="0"/>
              <a:cs typeface="微软雅黑" charset="0"/>
            </a:endParaRPr>
          </a:p>
          <a:p>
            <a:pPr algn="l" rtl="0" eaLnBrk="0">
              <a:lnSpc>
                <a:spcPct val="94000"/>
              </a:lnSpc>
              <a:buClrTx/>
              <a:buSzTx/>
              <a:buNone/>
            </a:pPr>
            <a:r>
              <a:rPr lang="en-US" altLang="en-US" sz="2300" dirty="0">
                <a:latin typeface="微软雅黑" charset="0"/>
                <a:ea typeface="微软雅黑" charset="0"/>
                <a:cs typeface="微软雅黑" charset="0"/>
              </a:rPr>
              <a:t>过这幅图片可以看到瓶身和火烈鸟优雅轻盈的腿相结合。</a:t>
            </a:r>
            <a:endParaRPr lang="en-US" altLang="en-US" sz="2300" dirty="0">
              <a:latin typeface="微软雅黑" charset="0"/>
              <a:ea typeface="微软雅黑" charset="0"/>
              <a:cs typeface="微软雅黑" charset="0"/>
            </a:endParaRPr>
          </a:p>
          <a:p>
            <a:pPr algn="l" rtl="0" eaLnBrk="0">
              <a:lnSpc>
                <a:spcPct val="94000"/>
              </a:lnSpc>
              <a:buClrTx/>
              <a:buSzTx/>
              <a:buNone/>
            </a:pPr>
            <a:r>
              <a:rPr lang="en-US" altLang="en-US" sz="2300" dirty="0">
                <a:latin typeface="微软雅黑" charset="0"/>
                <a:ea typeface="微软雅黑" charset="0"/>
                <a:cs typeface="微软雅黑" charset="0"/>
              </a:rPr>
              <a:t>而选 颜色 是 从 火 烈 鸟 身 上 提 取 的，  通 过 渐 变 色 可 以 感 受 到 包 装 色 彩 丰 富的层次感。</a:t>
            </a:r>
            <a:endParaRPr lang="en-US" altLang="en-US" sz="2300" dirty="0">
              <a:latin typeface="微软雅黑" charset="0"/>
              <a:ea typeface="微软雅黑" charset="0"/>
              <a:cs typeface="微软雅黑" charset="0"/>
            </a:endParaRPr>
          </a:p>
        </p:txBody>
      </p:sp>
      <p:pic>
        <p:nvPicPr>
          <p:cNvPr id="73" name="picture 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601980" y="1345692"/>
            <a:ext cx="2671572" cy="5335523"/>
          </a:xfrm>
          <a:prstGeom prst="rect">
            <a:avLst/>
          </a:prstGeom>
        </p:spPr>
      </p:pic>
      <p:pic>
        <p:nvPicPr>
          <p:cNvPr id="74" name="picture 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403091" y="4026408"/>
            <a:ext cx="4637532" cy="2654807"/>
          </a:xfrm>
          <a:prstGeom prst="rect">
            <a:avLst/>
          </a:prstGeom>
        </p:spPr>
      </p:pic>
      <p:pic>
        <p:nvPicPr>
          <p:cNvPr id="75" name="picture 7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403091" y="1345692"/>
            <a:ext cx="4637532" cy="2494787"/>
          </a:xfrm>
          <a:prstGeom prst="rect">
            <a:avLst/>
          </a:prstGeom>
        </p:spPr>
      </p:pic>
      <p:sp>
        <p:nvSpPr>
          <p:cNvPr id="76" name="textbox 76"/>
          <p:cNvSpPr/>
          <p:nvPr/>
        </p:nvSpPr>
        <p:spPr>
          <a:xfrm>
            <a:off x="3619744" y="584310"/>
            <a:ext cx="5459095" cy="41211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4000"/>
              </a:lnSpc>
            </a:pPr>
            <a:r>
              <a:rPr sz="2700" spc="100" dirty="0">
                <a:solidFill>
                  <a:srgbClr val="C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案例三</a:t>
            </a:r>
            <a:r>
              <a:rPr sz="2700" spc="100" dirty="0">
                <a:solidFill>
                  <a:srgbClr val="C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700" spc="100" dirty="0">
                <a:solidFill>
                  <a:srgbClr val="C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玫瑰火烈鸟葡萄酒品牌</a:t>
            </a:r>
            <a:r>
              <a:rPr sz="2700" spc="80" dirty="0">
                <a:solidFill>
                  <a:srgbClr val="C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</a:t>
            </a:r>
            <a:r>
              <a:rPr sz="2700" spc="0" dirty="0">
                <a:solidFill>
                  <a:srgbClr val="C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装</a:t>
            </a:r>
            <a:endParaRPr lang="en-US" altLang="en-US" sz="27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7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79" name="picture 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5849111" y="870203"/>
            <a:ext cx="4576571" cy="5626608"/>
          </a:xfrm>
          <a:prstGeom prst="rect">
            <a:avLst/>
          </a:prstGeom>
        </p:spPr>
      </p:pic>
      <p:pic>
        <p:nvPicPr>
          <p:cNvPr id="80" name="picture 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247900" y="932688"/>
            <a:ext cx="2453640" cy="5501640"/>
          </a:xfrm>
          <a:prstGeom prst="rect">
            <a:avLst/>
          </a:prstGeom>
        </p:spPr>
      </p:pic>
      <p:pic>
        <p:nvPicPr>
          <p:cNvPr id="81" name="picture 8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879848" y="1165860"/>
            <a:ext cx="819911" cy="4317491"/>
          </a:xfrm>
          <a:prstGeom prst="rect">
            <a:avLst/>
          </a:prstGeom>
        </p:spPr>
      </p:pic>
      <p:sp>
        <p:nvSpPr>
          <p:cNvPr id="82" name="textbox 82"/>
          <p:cNvSpPr/>
          <p:nvPr/>
        </p:nvSpPr>
        <p:spPr>
          <a:xfrm>
            <a:off x="4809007" y="474395"/>
            <a:ext cx="3464559" cy="3575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5000"/>
              </a:lnSpc>
            </a:pPr>
            <a:r>
              <a:rPr sz="2300" spc="100" dirty="0">
                <a:solidFill>
                  <a:srgbClr val="C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玫瑰火烈鸟葡萄酒</a:t>
            </a:r>
            <a:r>
              <a:rPr sz="2300" spc="100" dirty="0">
                <a:solidFill>
                  <a:srgbClr val="C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100" dirty="0">
                <a:solidFill>
                  <a:srgbClr val="C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渐</a:t>
            </a:r>
            <a:r>
              <a:rPr sz="2300" spc="90" dirty="0">
                <a:solidFill>
                  <a:srgbClr val="C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变</a:t>
            </a:r>
            <a:r>
              <a:rPr sz="2300" spc="0" dirty="0">
                <a:solidFill>
                  <a:srgbClr val="C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色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7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" name="textbox 3"/>
          <p:cNvSpPr/>
          <p:nvPr/>
        </p:nvSpPr>
        <p:spPr>
          <a:xfrm>
            <a:off x="3028086" y="2931426"/>
            <a:ext cx="6260465" cy="237743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8345"/>
              </a:lnSpc>
            </a:pPr>
            <a:r>
              <a:rPr sz="6500" spc="-560" dirty="0">
                <a:ln w="19050" cap="flat" cmpd="sng">
                  <a:solidFill>
                    <a:srgbClr val="FF268B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信</a:t>
            </a:r>
            <a:r>
              <a:rPr sz="6500" spc="-560" dirty="0"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6500" spc="-560" dirty="0">
                <a:ln w="19050" cap="flat" cmpd="sng">
                  <a:solidFill>
                    <a:srgbClr val="FF268B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息</a:t>
            </a:r>
            <a:r>
              <a:rPr sz="6500" spc="-560" dirty="0"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6500" spc="-560" dirty="0">
                <a:ln w="19050" cap="flat" cmpd="sng">
                  <a:solidFill>
                    <a:srgbClr val="FF268B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明</a:t>
            </a:r>
            <a:r>
              <a:rPr sz="6500" spc="-560" dirty="0"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6500" spc="-560" dirty="0">
                <a:ln w="19050" cap="flat" cmpd="sng">
                  <a:solidFill>
                    <a:srgbClr val="FF268B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确</a:t>
            </a:r>
            <a:r>
              <a:rPr sz="6500" spc="-560" dirty="0"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6500" spc="-560" dirty="0">
                <a:ln w="19050" cap="flat" cmpd="sng">
                  <a:solidFill>
                    <a:srgbClr val="FF268B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原</a:t>
            </a:r>
            <a:r>
              <a:rPr sz="6500" spc="-560" dirty="0"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6500" spc="-560" dirty="0">
                <a:ln w="19050" cap="flat" cmpd="sng">
                  <a:solidFill>
                    <a:srgbClr val="FF268B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则</a:t>
            </a:r>
            <a:endParaRPr lang="en-US" altLang="en-US" sz="6500" dirty="0"/>
          </a:p>
          <a:p>
            <a:pPr algn="l" rtl="0" eaLnBrk="0">
              <a:lnSpc>
                <a:spcPct val="104000"/>
              </a:lnSpc>
            </a:pPr>
            <a:endParaRPr lang="en-US" altLang="en-US" sz="1000" dirty="0"/>
          </a:p>
          <a:p>
            <a:pPr algn="l" rtl="0" eaLnBrk="0">
              <a:lnSpc>
                <a:spcPct val="104000"/>
              </a:lnSpc>
            </a:pPr>
            <a:endParaRPr lang="en-US" altLang="en-US" sz="1000" dirty="0"/>
          </a:p>
          <a:p>
            <a:pPr algn="l" rtl="0" eaLnBrk="0">
              <a:lnSpc>
                <a:spcPct val="104000"/>
              </a:lnSpc>
            </a:pPr>
            <a:endParaRPr lang="en-US" altLang="en-US" sz="1000" dirty="0"/>
          </a:p>
          <a:p>
            <a:pPr algn="l" rtl="0" eaLnBrk="0">
              <a:lnSpc>
                <a:spcPct val="105000"/>
              </a:lnSpc>
            </a:pPr>
            <a:endParaRPr lang="en-US" altLang="en-US" sz="1000" dirty="0"/>
          </a:p>
          <a:p>
            <a:pPr algn="l" rtl="0" eaLnBrk="0">
              <a:lnSpc>
                <a:spcPct val="109000"/>
              </a:lnSpc>
            </a:pPr>
            <a:endParaRPr lang="en-US" altLang="en-US" sz="800" dirty="0"/>
          </a:p>
          <a:p>
            <a:pPr marL="481330" algn="l" rtl="0" eaLnBrk="0">
              <a:lnSpc>
                <a:spcPct val="98000"/>
              </a:lnSpc>
              <a:spcBef>
                <a:spcPts val="5"/>
              </a:spcBef>
            </a:pPr>
            <a:endParaRPr lang="en-US" altLang="en-US" sz="3500" dirty="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9288933" y="0"/>
            <a:ext cx="2732734" cy="239944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73862" y="4525860"/>
            <a:ext cx="2309825" cy="2332139"/>
          </a:xfrm>
          <a:prstGeom prst="rect">
            <a:avLst/>
          </a:prstGeom>
        </p:spPr>
      </p:pic>
      <p:sp>
        <p:nvSpPr>
          <p:cNvPr id="6" name="textbox 6"/>
          <p:cNvSpPr/>
          <p:nvPr/>
        </p:nvSpPr>
        <p:spPr>
          <a:xfrm>
            <a:off x="4395990" y="1956765"/>
            <a:ext cx="3682365" cy="5492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8000"/>
              </a:lnSpc>
            </a:pPr>
            <a:r>
              <a:rPr sz="3500" spc="100" dirty="0">
                <a:ln w="13075" cap="flat" cmpd="sng">
                  <a:solidFill>
                    <a:srgbClr val="00A2E9">
                      <a:alpha val="100000"/>
                    </a:srgbClr>
                  </a:solidFill>
                  <a:prstDash val="solid"/>
                  <a:bevel/>
                </a:ln>
                <a:solidFill>
                  <a:srgbClr val="00A2E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包装设计的原则</a:t>
            </a:r>
            <a:r>
              <a:rPr sz="3500" spc="90" dirty="0">
                <a:ln w="13075" cap="flat" cmpd="sng">
                  <a:solidFill>
                    <a:srgbClr val="00A2E9">
                      <a:alpha val="100000"/>
                    </a:srgbClr>
                  </a:solidFill>
                  <a:prstDash val="solid"/>
                  <a:bevel/>
                </a:ln>
                <a:solidFill>
                  <a:srgbClr val="00A2E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二</a:t>
            </a:r>
            <a:endParaRPr lang="en-US" altLang="en-US" sz="35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7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9" name="table 9"/>
          <p:cNvGraphicFramePr>
            <a:graphicFrameLocks noGrp="1"/>
          </p:cNvGraphicFramePr>
          <p:nvPr/>
        </p:nvGraphicFramePr>
        <p:xfrm>
          <a:off x="1653920" y="943736"/>
          <a:ext cx="5317490" cy="5227954"/>
        </p:xfrm>
        <a:graphic>
          <a:graphicData uri="http://schemas.openxmlformats.org/drawingml/2006/table">
            <a:tbl>
              <a:tblPr/>
              <a:tblGrid>
                <a:gridCol w="5317490"/>
              </a:tblGrid>
              <a:tr h="519937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</a:pPr>
                      <a:endParaRPr lang="en-US" altLang="en-US" sz="1000" dirty="0"/>
                    </a:p>
                  </a:txBody>
                  <a:tcPr marL="0" marR="0" marT="0" marB="0" vert="horz">
                    <a:lnL w="28575" cap="flat" cmpd="sng" algn="ctr">
                      <a:solidFill>
                        <a:srgbClr val="D7D1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D7D1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D7D1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D7D1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" name="picture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682495" y="972311"/>
            <a:ext cx="5260848" cy="5170932"/>
          </a:xfrm>
          <a:prstGeom prst="rect">
            <a:avLst/>
          </a:prstGeom>
        </p:spPr>
      </p:pic>
      <p:sp>
        <p:nvSpPr>
          <p:cNvPr id="11" name="textbox 11"/>
          <p:cNvSpPr/>
          <p:nvPr/>
        </p:nvSpPr>
        <p:spPr>
          <a:xfrm>
            <a:off x="7787325" y="2544775"/>
            <a:ext cx="2877185" cy="11493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000"/>
              </a:lnSpc>
            </a:pPr>
            <a:endParaRPr lang="en-US" altLang="en-US" sz="100" dirty="0"/>
          </a:p>
          <a:p>
            <a:pPr marL="428625" algn="l" rtl="0" eaLnBrk="0">
              <a:lnSpc>
                <a:spcPct val="85000"/>
              </a:lnSpc>
            </a:pPr>
            <a:r>
              <a:rPr sz="3200" spc="-260" dirty="0">
                <a:ln w="11641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《买椟还珠</a:t>
            </a:r>
            <a:r>
              <a:rPr sz="3200" spc="-230" dirty="0">
                <a:ln w="11641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》</a:t>
            </a:r>
            <a:endParaRPr lang="en-US" altLang="en-US" sz="3200" dirty="0"/>
          </a:p>
          <a:p>
            <a:pPr marL="187325" algn="l" rtl="0" eaLnBrk="0">
              <a:lnSpc>
                <a:spcPts val="5590"/>
              </a:lnSpc>
            </a:pPr>
            <a:r>
              <a:rPr sz="2700" spc="-80" dirty="0">
                <a:ln w="10151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《韩非子．外储</a:t>
            </a:r>
            <a:r>
              <a:rPr sz="2700" spc="-50" dirty="0">
                <a:ln w="10151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》</a:t>
            </a:r>
            <a:endParaRPr lang="en-US" altLang="en-US" sz="27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"/>
          <p:cNvSpPr/>
          <p:nvPr/>
        </p:nvSpPr>
        <p:spPr>
          <a:xfrm>
            <a:off x="0" y="12192"/>
            <a:ext cx="12192000" cy="6845807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1" name="textbox 21"/>
          <p:cNvSpPr/>
          <p:nvPr/>
        </p:nvSpPr>
        <p:spPr>
          <a:xfrm>
            <a:off x="5665215" y="3323411"/>
            <a:ext cx="937894" cy="2730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0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5000"/>
              </a:lnSpc>
            </a:pPr>
            <a:r>
              <a:rPr sz="1700" spc="10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包装设</a:t>
            </a:r>
            <a:r>
              <a:rPr sz="1700" spc="8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计</a:t>
            </a:r>
            <a:endParaRPr lang="en-US" altLang="en-US" sz="1700" dirty="0"/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635245" y="538734"/>
            <a:ext cx="2994660" cy="3006851"/>
          </a:xfrm>
          <a:prstGeom prst="rect">
            <a:avLst/>
          </a:prstGeom>
        </p:spPr>
      </p:pic>
      <p:sp>
        <p:nvSpPr>
          <p:cNvPr id="23" name="textbox 23"/>
          <p:cNvSpPr/>
          <p:nvPr/>
        </p:nvSpPr>
        <p:spPr>
          <a:xfrm>
            <a:off x="1964105" y="4993055"/>
            <a:ext cx="8069580" cy="87756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0000"/>
              </a:lnSpc>
            </a:pPr>
            <a:endParaRPr lang="en-US" altLang="en-US" sz="100" dirty="0"/>
          </a:p>
          <a:p>
            <a:pPr algn="r" rtl="0" eaLnBrk="0">
              <a:lnSpc>
                <a:spcPct val="86000"/>
              </a:lnSpc>
            </a:pP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吴裕泰是北京老字号，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其茶庄始建</a:t>
            </a:r>
            <a:r>
              <a:rPr sz="23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于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1887年，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以销售茉</a:t>
            </a:r>
            <a:endParaRPr lang="en-US" altLang="en-US" sz="2300" dirty="0"/>
          </a:p>
          <a:p>
            <a:pPr marL="12700" algn="l" rtl="0" eaLnBrk="0">
              <a:lnSpc>
                <a:spcPts val="4325"/>
              </a:lnSpc>
            </a:pP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莉花茶为主要特色，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被消费者亲切地称为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“裕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泰香”。</a:t>
            </a:r>
            <a:endParaRPr lang="en-US" altLang="en-US" sz="2300" dirty="0"/>
          </a:p>
        </p:txBody>
      </p:sp>
      <p:sp>
        <p:nvSpPr>
          <p:cNvPr id="24" name="textbox 24"/>
          <p:cNvSpPr/>
          <p:nvPr/>
        </p:nvSpPr>
        <p:spPr>
          <a:xfrm>
            <a:off x="2941397" y="3892281"/>
            <a:ext cx="6362065" cy="494030"/>
          </a:xfrm>
          <a:prstGeom prst="rect">
            <a:avLst/>
          </a:prstGeom>
        </p:spPr>
        <p:txBody>
          <a:bodyPr vert="horz" wrap="square" lIns="0" tIns="0" rIns="0" bIns="0">
            <a:scene3d>
              <a:camera prst="orthographicFront"/>
              <a:lightRig rig="threePt" dir="t"/>
            </a:scene3d>
          </a:bodyPr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3685"/>
              </a:lnSpc>
            </a:pPr>
            <a:r>
              <a:rPr sz="2700" spc="11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微软雅黑"/>
                <a:ea typeface="微软雅黑"/>
                <a:cs typeface="微软雅黑"/>
              </a:rPr>
              <a:t>案例一  吴裕泰北京老字号茶庄(1887年</a:t>
            </a:r>
            <a:r>
              <a:rPr sz="2700" spc="40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微软雅黑"/>
                <a:ea typeface="微软雅黑"/>
                <a:cs typeface="微软雅黑"/>
              </a:rPr>
              <a:t>)</a:t>
            </a:r>
            <a:endParaRPr lang="en-US" altLang="en-US" sz="2700" spc="40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7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4" name="textbox 14"/>
          <p:cNvSpPr/>
          <p:nvPr/>
        </p:nvSpPr>
        <p:spPr>
          <a:xfrm>
            <a:off x="2958693" y="1640447"/>
            <a:ext cx="6667500" cy="259651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2000"/>
              </a:lnSpc>
            </a:pPr>
            <a:endParaRPr lang="en-US" altLang="en-US" sz="100" dirty="0"/>
          </a:p>
          <a:p>
            <a:pPr marL="1791970" algn="l" rtl="0" eaLnBrk="0">
              <a:lnSpc>
                <a:spcPct val="96000"/>
              </a:lnSpc>
            </a:pPr>
            <a:r>
              <a:rPr sz="3200" spc="-10" dirty="0">
                <a:ln w="11641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成</a:t>
            </a:r>
            <a:r>
              <a:rPr sz="3200" spc="0" dirty="0">
                <a:ln w="11641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语《买椟还珠》</a:t>
            </a:r>
            <a:endParaRPr lang="en-US" altLang="en-US" sz="3200" dirty="0"/>
          </a:p>
          <a:p>
            <a:pPr algn="l" rtl="0" eaLnBrk="0">
              <a:lnSpc>
                <a:spcPct val="114000"/>
              </a:lnSpc>
            </a:pPr>
            <a:endParaRPr lang="en-US" altLang="en-US" sz="1000" dirty="0"/>
          </a:p>
          <a:p>
            <a:pPr algn="l" rtl="0" eaLnBrk="0">
              <a:lnSpc>
                <a:spcPct val="114000"/>
              </a:lnSpc>
            </a:pPr>
            <a:endParaRPr lang="en-US" altLang="en-US" sz="1000" dirty="0"/>
          </a:p>
          <a:p>
            <a:pPr algn="l" rtl="0" eaLnBrk="0">
              <a:lnSpc>
                <a:spcPct val="115000"/>
              </a:lnSpc>
            </a:pPr>
            <a:endParaRPr lang="en-US" altLang="en-US" sz="1000" dirty="0"/>
          </a:p>
          <a:p>
            <a:pPr marL="32385" algn="l" rtl="0" eaLnBrk="0">
              <a:lnSpc>
                <a:spcPts val="3100"/>
              </a:lnSpc>
              <a:spcBef>
                <a:spcPts val="690"/>
              </a:spcBef>
            </a:pPr>
            <a:r>
              <a:rPr sz="2300" spc="-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引申义：</a:t>
            </a:r>
            <a:r>
              <a:rPr sz="2300" spc="-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不能过度注重外表，</a:t>
            </a:r>
            <a:r>
              <a:rPr sz="2300" spc="-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本质才是最重</a:t>
            </a:r>
            <a:r>
              <a:rPr sz="23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要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的。</a:t>
            </a:r>
            <a:endParaRPr lang="en-US" altLang="en-US" sz="2300" dirty="0"/>
          </a:p>
          <a:p>
            <a:pPr marL="31115" algn="l" rtl="0" eaLnBrk="0">
              <a:lnSpc>
                <a:spcPts val="3100"/>
              </a:lnSpc>
              <a:spcBef>
                <a:spcPts val="1220"/>
              </a:spcBef>
            </a:pP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问题：</a:t>
            </a: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在这里外表是什么，</a:t>
            </a: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本质又是什</a:t>
            </a: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么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？</a:t>
            </a:r>
            <a:endParaRPr lang="en-US" altLang="en-US" sz="2300" dirty="0"/>
          </a:p>
          <a:p>
            <a:pPr algn="l" rtl="0" eaLnBrk="0">
              <a:lnSpc>
                <a:spcPct val="101000"/>
              </a:lnSpc>
            </a:pPr>
            <a:endParaRPr lang="en-US" altLang="en-US" sz="1000" dirty="0"/>
          </a:p>
          <a:p>
            <a:pPr algn="l" rtl="0" eaLnBrk="0">
              <a:lnSpc>
                <a:spcPct val="8000"/>
              </a:lnSpc>
            </a:pPr>
            <a:endParaRPr lang="en-US" altLang="en-US" sz="100" dirty="0"/>
          </a:p>
          <a:p>
            <a:pPr marL="12700" algn="l" rtl="0" eaLnBrk="0">
              <a:lnSpc>
                <a:spcPts val="3100"/>
              </a:lnSpc>
            </a:pPr>
            <a:r>
              <a:rPr sz="23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答案：</a:t>
            </a:r>
            <a:r>
              <a:rPr sz="23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外表是包装，</a:t>
            </a:r>
            <a:r>
              <a:rPr sz="23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本质是</a:t>
            </a:r>
            <a:r>
              <a:rPr sz="23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产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品。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7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581655" y="2065020"/>
            <a:ext cx="6976871" cy="3924300"/>
          </a:xfrm>
          <a:prstGeom prst="rect">
            <a:avLst/>
          </a:prstGeom>
        </p:spPr>
      </p:pic>
      <p:sp>
        <p:nvSpPr>
          <p:cNvPr id="18" name="textbox 18"/>
          <p:cNvSpPr/>
          <p:nvPr/>
        </p:nvSpPr>
        <p:spPr>
          <a:xfrm>
            <a:off x="3003940" y="614463"/>
            <a:ext cx="6116320" cy="122428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0000"/>
              </a:lnSpc>
            </a:pPr>
            <a:endParaRPr lang="en-US" altLang="en-US" sz="100" dirty="0"/>
          </a:p>
          <a:p>
            <a:pPr marL="313055" algn="l" rtl="0" eaLnBrk="0">
              <a:lnSpc>
                <a:spcPct val="87000"/>
              </a:lnSpc>
            </a:pPr>
            <a:r>
              <a:rPr sz="3900" spc="100" dirty="0">
                <a:ln w="1451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一、真实的传达产品形</a:t>
            </a:r>
            <a:r>
              <a:rPr sz="3900" spc="70" dirty="0">
                <a:ln w="1451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bevel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象</a:t>
            </a:r>
            <a:endParaRPr lang="en-US" altLang="en-US" sz="3900" dirty="0"/>
          </a:p>
          <a:p>
            <a:pPr marL="12700" algn="l" rtl="0" eaLnBrk="0">
              <a:lnSpc>
                <a:spcPts val="5385"/>
              </a:lnSpc>
            </a:pPr>
            <a:r>
              <a:rPr sz="3200" spc="-120" dirty="0"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方法一：</a:t>
            </a:r>
            <a:r>
              <a:rPr sz="3200" spc="-1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3200" spc="-120" dirty="0"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采用全透明包装展示产</a:t>
            </a:r>
            <a:r>
              <a:rPr sz="3200" spc="-20" dirty="0"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品</a:t>
            </a:r>
            <a:endParaRPr lang="en-US" altLang="en-US" sz="3200" dirty="0"/>
          </a:p>
        </p:txBody>
      </p:sp>
      <p:sp>
        <p:nvSpPr>
          <p:cNvPr id="19" name="textbox 19"/>
          <p:cNvSpPr/>
          <p:nvPr/>
        </p:nvSpPr>
        <p:spPr>
          <a:xfrm>
            <a:off x="4572837" y="6158560"/>
            <a:ext cx="3089275" cy="43370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3210"/>
              </a:lnSpc>
            </a:pP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Freshmax</a:t>
            </a:r>
            <a:r>
              <a:rPr sz="2300" spc="11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 </a:t>
            </a:r>
            <a:r>
              <a:rPr sz="23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鲜果包装设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计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2"/>
          <p:cNvSpPr/>
          <p:nvPr/>
        </p:nvSpPr>
        <p:spPr>
          <a:xfrm>
            <a:off x="5010353" y="5880430"/>
            <a:ext cx="3020060" cy="43370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3210"/>
              </a:lnSpc>
            </a:pP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Freshmax</a:t>
            </a:r>
            <a:r>
              <a:rPr sz="2300" spc="1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鲜果包装设</a:t>
            </a: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计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7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656587" y="393192"/>
            <a:ext cx="4728971" cy="5622035"/>
          </a:xfrm>
          <a:prstGeom prst="rect">
            <a:avLst/>
          </a:prstGeom>
        </p:spPr>
      </p:pic>
      <p:sp>
        <p:nvSpPr>
          <p:cNvPr id="26" name="textbox 26"/>
          <p:cNvSpPr/>
          <p:nvPr/>
        </p:nvSpPr>
        <p:spPr>
          <a:xfrm>
            <a:off x="7083882" y="1360691"/>
            <a:ext cx="4288790" cy="31000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085850" algn="l" rtl="0" eaLnBrk="0">
              <a:lnSpc>
                <a:spcPts val="4225"/>
              </a:lnSpc>
            </a:pPr>
            <a:r>
              <a:rPr sz="3200" spc="-20" dirty="0"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方法</a:t>
            </a:r>
            <a:r>
              <a:rPr sz="3200" spc="-10" dirty="0"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二</a:t>
            </a:r>
            <a:r>
              <a:rPr sz="3200" spc="0" dirty="0"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：</a:t>
            </a:r>
            <a:endParaRPr lang="en-US" altLang="en-US" sz="3200" dirty="0"/>
          </a:p>
          <a:p>
            <a:pPr marL="883285" algn="l" rtl="0" eaLnBrk="0">
              <a:lnSpc>
                <a:spcPct val="98000"/>
              </a:lnSpc>
              <a:spcBef>
                <a:spcPts val="0"/>
              </a:spcBef>
            </a:pPr>
            <a:r>
              <a:rPr sz="3200" spc="-10" dirty="0"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包装容器上</a:t>
            </a:r>
            <a:endParaRPr lang="en-US" altLang="en-US" sz="3200" dirty="0"/>
          </a:p>
          <a:p>
            <a:pPr marL="680720" algn="l" rtl="0" eaLnBrk="0">
              <a:lnSpc>
                <a:spcPct val="91000"/>
              </a:lnSpc>
              <a:spcBef>
                <a:spcPts val="370"/>
              </a:spcBef>
            </a:pPr>
            <a:r>
              <a:rPr sz="3200" spc="-10" dirty="0"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开窗展示产品</a:t>
            </a:r>
            <a:endParaRPr lang="en-US" altLang="en-US" sz="3200" dirty="0"/>
          </a:p>
          <a:p>
            <a:pPr algn="l" rtl="0" eaLnBrk="0">
              <a:lnSpc>
                <a:spcPct val="124000"/>
              </a:lnSpc>
            </a:pPr>
            <a:endParaRPr lang="en-US" altLang="en-US" sz="1000" dirty="0"/>
          </a:p>
          <a:p>
            <a:pPr algn="l" rtl="0" eaLnBrk="0">
              <a:lnSpc>
                <a:spcPct val="125000"/>
              </a:lnSpc>
            </a:pPr>
            <a:endParaRPr lang="en-US" altLang="en-US" sz="1000" dirty="0"/>
          </a:p>
          <a:p>
            <a:pPr algn="l" rtl="0" eaLnBrk="0">
              <a:lnSpc>
                <a:spcPct val="116000"/>
              </a:lnSpc>
            </a:pPr>
            <a:endParaRPr lang="en-US" altLang="en-US" sz="500" dirty="0"/>
          </a:p>
          <a:p>
            <a:pPr marL="13970" indent="-1270" algn="l" rtl="0" eaLnBrk="0">
              <a:lnSpc>
                <a:spcPct val="157000"/>
              </a:lnSpc>
              <a:spcBef>
                <a:spcPts val="0"/>
              </a:spcBef>
            </a:pP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创造性的将意面的线条、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形状与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女性的发型完美的结合在一起</a:t>
            </a: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  <p:sp>
        <p:nvSpPr>
          <p:cNvPr id="27" name="textbox 27"/>
          <p:cNvSpPr/>
          <p:nvPr/>
        </p:nvSpPr>
        <p:spPr>
          <a:xfrm>
            <a:off x="2318181" y="6029782"/>
            <a:ext cx="3323590" cy="4191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3100"/>
              </a:lnSpc>
            </a:pP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美发意大利面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(俄罗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斯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)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7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822960" y="1027175"/>
            <a:ext cx="6771131" cy="5123688"/>
          </a:xfrm>
          <a:prstGeom prst="rect">
            <a:avLst/>
          </a:prstGeom>
        </p:spPr>
      </p:pic>
      <p:sp>
        <p:nvSpPr>
          <p:cNvPr id="31" name="textbox 31"/>
          <p:cNvSpPr/>
          <p:nvPr/>
        </p:nvSpPr>
        <p:spPr>
          <a:xfrm>
            <a:off x="8097087" y="1891849"/>
            <a:ext cx="3230879" cy="291846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lang="en-US" altLang="en-US" sz="100" dirty="0"/>
          </a:p>
          <a:p>
            <a:pPr marL="721360" algn="l" rtl="0" eaLnBrk="0">
              <a:lnSpc>
                <a:spcPct val="94000"/>
              </a:lnSpc>
            </a:pPr>
            <a:r>
              <a:rPr sz="2700" spc="10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美发意大利</a:t>
            </a:r>
            <a:r>
              <a:rPr sz="2700" spc="5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面</a:t>
            </a:r>
            <a:endParaRPr lang="en-US" altLang="en-US" sz="2700" dirty="0"/>
          </a:p>
          <a:p>
            <a:pPr algn="l" rtl="0" eaLnBrk="0">
              <a:lnSpc>
                <a:spcPct val="143000"/>
              </a:lnSpc>
            </a:pPr>
            <a:endParaRPr lang="en-US" altLang="en-US" sz="1000" dirty="0"/>
          </a:p>
          <a:p>
            <a:pPr algn="l" rtl="0" eaLnBrk="0">
              <a:lnSpc>
                <a:spcPct val="115000"/>
              </a:lnSpc>
            </a:pPr>
            <a:endParaRPr lang="en-US" altLang="en-US" sz="500" dirty="0"/>
          </a:p>
          <a:p>
            <a:pPr marL="12700" indent="613410" algn="l" rtl="0" eaLnBrk="0">
              <a:lnSpc>
                <a:spcPct val="157000"/>
              </a:lnSpc>
              <a:spcBef>
                <a:spcPts val="5"/>
              </a:spcBef>
            </a:pPr>
            <a:r>
              <a:rPr sz="2300" spc="1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设计简单而有趣</a:t>
            </a:r>
            <a:r>
              <a:rPr sz="2300" spc="1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1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方便用户选择，</a:t>
            </a: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令</a:t>
            </a:r>
            <a:r>
              <a:rPr sz="23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用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户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产生愉悦的联想，</a:t>
            </a: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深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受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大家喜爱</a:t>
            </a: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7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4" name="picture 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8164067" y="1328928"/>
            <a:ext cx="3247643" cy="3671315"/>
          </a:xfrm>
          <a:prstGeom prst="rect">
            <a:avLst/>
          </a:prstGeom>
        </p:spPr>
      </p:pic>
      <p:pic>
        <p:nvPicPr>
          <p:cNvPr id="35" name="picture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952500" y="1273759"/>
            <a:ext cx="3276600" cy="3622852"/>
          </a:xfrm>
          <a:prstGeom prst="rect">
            <a:avLst/>
          </a:prstGeom>
        </p:spPr>
      </p:pic>
      <p:pic>
        <p:nvPicPr>
          <p:cNvPr id="36" name="picture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853940" y="1266444"/>
            <a:ext cx="2686811" cy="3671315"/>
          </a:xfrm>
          <a:prstGeom prst="rect">
            <a:avLst/>
          </a:prstGeom>
        </p:spPr>
      </p:pic>
      <p:sp>
        <p:nvSpPr>
          <p:cNvPr id="37" name="textbox 37"/>
          <p:cNvSpPr/>
          <p:nvPr/>
        </p:nvSpPr>
        <p:spPr>
          <a:xfrm>
            <a:off x="2450845" y="5523890"/>
            <a:ext cx="7273290" cy="3568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2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5000"/>
              </a:lnSpc>
            </a:pPr>
            <a:r>
              <a:rPr sz="23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开窗的形式多样多样局部开敞、</a:t>
            </a:r>
            <a:r>
              <a:rPr sz="23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盒面开敞、</a:t>
            </a:r>
            <a:r>
              <a:rPr sz="23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盒盖</a:t>
            </a:r>
            <a:r>
              <a:rPr sz="23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开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窗。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textbox 40"/>
          <p:cNvSpPr/>
          <p:nvPr/>
        </p:nvSpPr>
        <p:spPr>
          <a:xfrm>
            <a:off x="7615159" y="3210707"/>
            <a:ext cx="3143885" cy="124206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lang="en-US" altLang="en-US" sz="100" dirty="0"/>
          </a:p>
          <a:p>
            <a:pPr marL="12700" algn="l" rtl="0" eaLnBrk="0">
              <a:lnSpc>
                <a:spcPct val="85000"/>
              </a:lnSpc>
            </a:pPr>
            <a:r>
              <a:rPr sz="2700" spc="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1.开窗的大小要考</a:t>
            </a:r>
            <a:r>
              <a:rPr sz="27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究</a:t>
            </a:r>
            <a:endParaRPr lang="en-US" altLang="en-US" sz="2700" dirty="0"/>
          </a:p>
          <a:p>
            <a:pPr marL="13335" algn="l" rtl="0" eaLnBrk="0">
              <a:lnSpc>
                <a:spcPts val="6815"/>
              </a:lnSpc>
            </a:pPr>
            <a:r>
              <a:rPr sz="27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2.开窗的形状要</a:t>
            </a:r>
            <a:r>
              <a:rPr sz="27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美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观</a:t>
            </a:r>
            <a:endParaRPr lang="en-US" altLang="en-US" sz="2700" dirty="0"/>
          </a:p>
        </p:txBody>
      </p:sp>
      <p:sp>
        <p:nvSpPr>
          <p:cNvPr id="41" name="textbox 41"/>
          <p:cNvSpPr/>
          <p:nvPr/>
        </p:nvSpPr>
        <p:spPr>
          <a:xfrm>
            <a:off x="7587057" y="1941174"/>
            <a:ext cx="3218814" cy="41084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1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4000"/>
              </a:lnSpc>
            </a:pPr>
            <a:r>
              <a:rPr sz="2700" spc="10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开窗设计的两个原</a:t>
            </a:r>
            <a:r>
              <a:rPr sz="2700" spc="4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则</a:t>
            </a:r>
            <a:endParaRPr lang="en-US" altLang="en-US" sz="270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7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44" name="picture 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5071871" y="1700784"/>
            <a:ext cx="5436108" cy="4290059"/>
          </a:xfrm>
          <a:prstGeom prst="rect">
            <a:avLst/>
          </a:prstGeom>
        </p:spPr>
      </p:pic>
      <p:pic>
        <p:nvPicPr>
          <p:cNvPr id="45" name="picture 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174747" y="1700784"/>
            <a:ext cx="2656332" cy="4459223"/>
          </a:xfrm>
          <a:prstGeom prst="rect">
            <a:avLst/>
          </a:prstGeom>
        </p:spPr>
      </p:pic>
      <p:sp>
        <p:nvSpPr>
          <p:cNvPr id="46" name="textbox 46"/>
          <p:cNvSpPr/>
          <p:nvPr/>
        </p:nvSpPr>
        <p:spPr>
          <a:xfrm>
            <a:off x="2554360" y="895673"/>
            <a:ext cx="7833994" cy="4692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3200" spc="-20" dirty="0"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方法三</a:t>
            </a:r>
            <a:r>
              <a:rPr sz="32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3200" spc="-20" dirty="0"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在包装上放置产品的</a:t>
            </a:r>
            <a:r>
              <a:rPr sz="3200" spc="-10" dirty="0"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照</a:t>
            </a:r>
            <a:r>
              <a:rPr sz="3200" spc="0" dirty="0"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片或具象图形</a:t>
            </a:r>
            <a:endParaRPr lang="en-US" altLang="en-US" sz="3200" dirty="0"/>
          </a:p>
        </p:txBody>
      </p:sp>
      <p:sp>
        <p:nvSpPr>
          <p:cNvPr id="47" name="textbox 47"/>
          <p:cNvSpPr/>
          <p:nvPr/>
        </p:nvSpPr>
        <p:spPr>
          <a:xfrm>
            <a:off x="2228926" y="6123304"/>
            <a:ext cx="8493125" cy="35623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4000"/>
              </a:lnSpc>
            </a:pPr>
            <a:r>
              <a:rPr sz="23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直观地把产品信息传递给消费者，</a:t>
            </a:r>
            <a:r>
              <a:rPr sz="23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具有一定的真实性和说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服力。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6858000"/>
          </a:xfrm>
          <a:prstGeom prst="rect">
            <a:avLst/>
          </a:prstGeom>
        </p:spPr>
      </p:pic>
      <p:sp>
        <p:nvSpPr>
          <p:cNvPr id="50" name="textbox 50"/>
          <p:cNvSpPr/>
          <p:nvPr/>
        </p:nvSpPr>
        <p:spPr>
          <a:xfrm>
            <a:off x="2276957" y="1620704"/>
            <a:ext cx="9227819" cy="499872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69000"/>
              </a:lnSpc>
            </a:pPr>
            <a:endParaRPr lang="en-US" altLang="en-US" sz="100" dirty="0"/>
          </a:p>
          <a:p>
            <a:pPr marL="6315075" indent="-1076960" algn="l" rtl="0" eaLnBrk="0">
              <a:lnSpc>
                <a:spcPct val="96000"/>
              </a:lnSpc>
            </a:pPr>
            <a:r>
              <a:rPr sz="3200" spc="-10" dirty="0"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方法四</a:t>
            </a:r>
            <a:r>
              <a:rPr sz="32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3200" spc="0" dirty="0"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包装上做简洁</a:t>
            </a:r>
            <a:r>
              <a:rPr sz="32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3200" spc="-20" dirty="0"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文字</a:t>
            </a:r>
            <a:r>
              <a:rPr sz="3200" spc="-10" dirty="0"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说</a:t>
            </a:r>
            <a:r>
              <a:rPr sz="3200" spc="0" dirty="0"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明</a:t>
            </a:r>
            <a:endParaRPr lang="en-US" altLang="en-US" sz="3200" dirty="0"/>
          </a:p>
          <a:p>
            <a:pPr algn="l" rtl="0" eaLnBrk="0">
              <a:lnSpc>
                <a:spcPct val="181000"/>
              </a:lnSpc>
            </a:pPr>
            <a:endParaRPr lang="en-US" altLang="en-US" sz="1000" dirty="0"/>
          </a:p>
          <a:p>
            <a:pPr marL="5319395" indent="612140" algn="l" rtl="0" eaLnBrk="0">
              <a:lnSpc>
                <a:spcPct val="157000"/>
              </a:lnSpc>
              <a:spcBef>
                <a:spcPts val="700"/>
              </a:spcBef>
            </a:pP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文字说明可以传达有</a:t>
            </a: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关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商品信息，</a:t>
            </a: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人们通过文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字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了解商品的功能、</a:t>
            </a: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使用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方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法、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产地等，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从而达到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人与商品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直接的信息沟通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  <a:p>
            <a:pPr algn="l" rtl="0" eaLnBrk="0">
              <a:lnSpc>
                <a:spcPct val="144000"/>
              </a:lnSpc>
            </a:pPr>
            <a:endParaRPr lang="en-US" altLang="en-US" sz="1000" dirty="0"/>
          </a:p>
          <a:p>
            <a:pPr algn="l" rtl="0" eaLnBrk="0">
              <a:lnSpc>
                <a:spcPct val="145000"/>
              </a:lnSpc>
            </a:pPr>
            <a:endParaRPr lang="en-US" altLang="en-US" sz="1000" dirty="0"/>
          </a:p>
          <a:p>
            <a:pPr algn="l" rtl="0" eaLnBrk="0">
              <a:lnSpc>
                <a:spcPct val="116000"/>
              </a:lnSpc>
            </a:pPr>
            <a:endParaRPr lang="en-US" altLang="en-US" sz="500" dirty="0"/>
          </a:p>
          <a:p>
            <a:pPr marL="12700" algn="l" rtl="0" eaLnBrk="0">
              <a:lnSpc>
                <a:spcPts val="3100"/>
              </a:lnSpc>
              <a:spcBef>
                <a:spcPts val="5"/>
              </a:spcBef>
            </a:pP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和天下共享</a:t>
            </a: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雪茄包装</a:t>
            </a: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(潘虎</a:t>
            </a:r>
            <a:r>
              <a:rPr sz="23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)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"/>
          <p:cNvSpPr/>
          <p:nvPr/>
        </p:nvSpPr>
        <p:spPr>
          <a:xfrm>
            <a:off x="0" y="0"/>
            <a:ext cx="1218438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3" name="picture 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3421379" y="1581911"/>
            <a:ext cx="5349239" cy="4401311"/>
          </a:xfrm>
          <a:prstGeom prst="rect">
            <a:avLst/>
          </a:prstGeom>
        </p:spPr>
      </p:pic>
      <p:sp>
        <p:nvSpPr>
          <p:cNvPr id="54" name="textbox 54"/>
          <p:cNvSpPr/>
          <p:nvPr/>
        </p:nvSpPr>
        <p:spPr>
          <a:xfrm>
            <a:off x="3305663" y="633510"/>
            <a:ext cx="5597525" cy="64071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4840"/>
              </a:lnSpc>
            </a:pPr>
            <a:r>
              <a:rPr sz="3900" spc="90" dirty="0"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二、准确的传达产品信</a:t>
            </a:r>
            <a:r>
              <a:rPr sz="3900" spc="70" dirty="0"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息</a:t>
            </a:r>
            <a:endParaRPr lang="en-US" altLang="en-US" sz="3900" dirty="0"/>
          </a:p>
        </p:txBody>
      </p:sp>
      <p:sp>
        <p:nvSpPr>
          <p:cNvPr id="55" name="textbox 55"/>
          <p:cNvSpPr/>
          <p:nvPr/>
        </p:nvSpPr>
        <p:spPr>
          <a:xfrm>
            <a:off x="3632313" y="6081316"/>
            <a:ext cx="4996179" cy="48386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3610"/>
              </a:lnSpc>
            </a:pPr>
            <a:r>
              <a:rPr sz="2700" spc="-1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高端消费群：</a:t>
            </a:r>
            <a:r>
              <a:rPr sz="2700" spc="-1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700" spc="-1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简洁、</a:t>
            </a:r>
            <a:r>
              <a:rPr sz="2700" spc="-1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700" spc="-1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纯粹、</a:t>
            </a:r>
            <a:r>
              <a:rPr sz="2700" spc="-1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700" spc="-1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清</a:t>
            </a:r>
            <a:r>
              <a:rPr sz="27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晰</a:t>
            </a:r>
            <a:endParaRPr lang="en-US" altLang="en-US" sz="27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7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7" name="picture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799844" y="981455"/>
            <a:ext cx="4445508" cy="5394959"/>
          </a:xfrm>
          <a:prstGeom prst="rect">
            <a:avLst/>
          </a:prstGeom>
        </p:spPr>
      </p:pic>
      <p:sp>
        <p:nvSpPr>
          <p:cNvPr id="28" name="textbox 28"/>
          <p:cNvSpPr/>
          <p:nvPr/>
        </p:nvSpPr>
        <p:spPr>
          <a:xfrm>
            <a:off x="7843037" y="2523490"/>
            <a:ext cx="2459989" cy="8731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lang="en-US" altLang="en-US" sz="100" dirty="0"/>
          </a:p>
          <a:p>
            <a:pPr marL="12700" algn="l" rtl="0" eaLnBrk="0">
              <a:lnSpc>
                <a:spcPct val="86000"/>
              </a:lnSpc>
            </a:pP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清代吴裕泰茶铺</a:t>
            </a:r>
            <a:r>
              <a:rPr sz="2300" spc="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前</a:t>
            </a:r>
            <a:endParaRPr lang="en-US" altLang="en-US" sz="2300" dirty="0"/>
          </a:p>
          <a:p>
            <a:pPr marL="134620" algn="l" rtl="0" eaLnBrk="0">
              <a:lnSpc>
                <a:spcPts val="4305"/>
              </a:lnSpc>
            </a:pP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热闹非凡的情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景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7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8" name="textbox 58"/>
          <p:cNvSpPr/>
          <p:nvPr/>
        </p:nvSpPr>
        <p:spPr>
          <a:xfrm>
            <a:off x="142900" y="3161665"/>
            <a:ext cx="11909425" cy="54736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000"/>
              </a:lnSpc>
            </a:pPr>
            <a:endParaRPr lang="en-US" altLang="en-US" sz="100" dirty="0"/>
          </a:p>
          <a:p>
            <a:pPr marL="5498465" indent="-5485765" algn="l" rtl="0" eaLnBrk="0">
              <a:lnSpc>
                <a:spcPct val="101000"/>
              </a:lnSpc>
            </a:pPr>
            <a:r>
              <a:rPr sz="1700" spc="1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香水给人带来精神愉悦的性质，</a:t>
            </a:r>
            <a:r>
              <a:rPr sz="1700" spc="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1700" spc="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常被视为身份、</a:t>
            </a:r>
            <a:r>
              <a:rPr sz="1700" spc="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1700" spc="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品位的象征，</a:t>
            </a:r>
            <a:r>
              <a:rPr sz="1700" spc="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1700" spc="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生产商往往在造型、</a:t>
            </a:r>
            <a:r>
              <a:rPr sz="1700" spc="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1700" spc="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工艺上下大功夫，</a:t>
            </a:r>
            <a:r>
              <a:rPr sz="1700" spc="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1700" spc="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以提升商品的品位</a:t>
            </a:r>
            <a:r>
              <a:rPr sz="1700" spc="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1700" spc="7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和售价</a:t>
            </a:r>
            <a:r>
              <a:rPr sz="1700" spc="60" dirty="0">
                <a:solidFill>
                  <a:srgbClr val="FFFFFF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1700" dirty="0"/>
          </a:p>
        </p:txBody>
      </p:sp>
      <p:pic>
        <p:nvPicPr>
          <p:cNvPr id="59" name="picture 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474463" y="2052828"/>
            <a:ext cx="6807708" cy="3794759"/>
          </a:xfrm>
          <a:prstGeom prst="rect">
            <a:avLst/>
          </a:prstGeom>
        </p:spPr>
      </p:pic>
      <p:pic>
        <p:nvPicPr>
          <p:cNvPr id="60" name="picture 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516380" y="2054351"/>
            <a:ext cx="2747772" cy="3525011"/>
          </a:xfrm>
          <a:prstGeom prst="rect">
            <a:avLst/>
          </a:prstGeom>
        </p:spPr>
      </p:pic>
      <p:sp>
        <p:nvSpPr>
          <p:cNvPr id="61" name="textbox 61"/>
          <p:cNvSpPr/>
          <p:nvPr/>
        </p:nvSpPr>
        <p:spPr>
          <a:xfrm>
            <a:off x="5435564" y="863784"/>
            <a:ext cx="1797685" cy="4133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4000"/>
              </a:lnSpc>
            </a:pPr>
            <a:r>
              <a:rPr sz="2700" spc="10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大众消费</a:t>
            </a:r>
            <a:r>
              <a:rPr sz="2700" spc="5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群</a:t>
            </a:r>
            <a:endParaRPr lang="en-US" altLang="en-US" sz="2700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6858000"/>
          </a:xfrm>
          <a:prstGeom prst="rect">
            <a:avLst/>
          </a:prstGeom>
        </p:spPr>
      </p:pic>
      <p:sp>
        <p:nvSpPr>
          <p:cNvPr id="64" name="textbox 64"/>
          <p:cNvSpPr/>
          <p:nvPr/>
        </p:nvSpPr>
        <p:spPr>
          <a:xfrm>
            <a:off x="7224624" y="1809750"/>
            <a:ext cx="4077970" cy="41243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lang="en-US" altLang="en-US" sz="100" dirty="0"/>
          </a:p>
          <a:p>
            <a:pPr marL="1059815" algn="l" rtl="0" eaLnBrk="0">
              <a:lnSpc>
                <a:spcPct val="92000"/>
              </a:lnSpc>
            </a:pPr>
            <a:r>
              <a:rPr sz="3500" spc="90" dirty="0"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农夫山</a:t>
            </a:r>
            <a:r>
              <a:rPr sz="3500" spc="70" dirty="0"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泉</a:t>
            </a:r>
            <a:endParaRPr lang="en-US" altLang="en-US" sz="3500" dirty="0"/>
          </a:p>
          <a:p>
            <a:pPr marL="144780" algn="l" rtl="0" eaLnBrk="0">
              <a:lnSpc>
                <a:spcPct val="94000"/>
              </a:lnSpc>
              <a:spcBef>
                <a:spcPts val="5"/>
              </a:spcBef>
            </a:pPr>
            <a:r>
              <a:rPr sz="3500" spc="100" dirty="0"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玻璃瓶高端矿泉</a:t>
            </a:r>
            <a:r>
              <a:rPr sz="3500" spc="40" dirty="0">
                <a:ln w="952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水</a:t>
            </a:r>
            <a:endParaRPr lang="en-US" altLang="en-US" sz="3500" dirty="0"/>
          </a:p>
          <a:p>
            <a:pPr algn="l" rtl="0" eaLnBrk="0">
              <a:lnSpc>
                <a:spcPct val="185000"/>
              </a:lnSpc>
            </a:pPr>
            <a:endParaRPr lang="en-US" altLang="en-US" sz="1000" dirty="0"/>
          </a:p>
          <a:p>
            <a:pPr marL="17145" indent="-4445" algn="l" rtl="0" eaLnBrk="0">
              <a:lnSpc>
                <a:spcPct val="154000"/>
              </a:lnSpc>
              <a:spcBef>
                <a:spcPts val="690"/>
              </a:spcBef>
            </a:pP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第17届国际食品与饮料杰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出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创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意奖(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FAB</a:t>
            </a:r>
            <a:r>
              <a:rPr sz="23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Awards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)</a:t>
            </a:r>
            <a:endParaRPr lang="en-US" altLang="en-US" sz="2300" dirty="0"/>
          </a:p>
          <a:p>
            <a:pPr algn="l" rtl="0" eaLnBrk="0">
              <a:lnSpc>
                <a:spcPct val="148000"/>
              </a:lnSpc>
            </a:pPr>
            <a:endParaRPr lang="en-US" altLang="en-US" sz="1000" dirty="0"/>
          </a:p>
          <a:p>
            <a:pPr algn="l" rtl="0" eaLnBrk="0">
              <a:lnSpc>
                <a:spcPct val="149000"/>
              </a:lnSpc>
            </a:pPr>
            <a:endParaRPr lang="en-US" altLang="en-US" sz="1000" dirty="0"/>
          </a:p>
          <a:p>
            <a:pPr algn="l" rtl="0" eaLnBrk="0">
              <a:lnSpc>
                <a:spcPct val="116000"/>
              </a:lnSpc>
            </a:pPr>
            <a:endParaRPr lang="en-US" altLang="en-US" sz="500" dirty="0"/>
          </a:p>
          <a:p>
            <a:pPr marL="40640" indent="-25400" algn="l" rtl="0" eaLnBrk="0">
              <a:lnSpc>
                <a:spcPct val="159000"/>
              </a:lnSpc>
              <a:spcBef>
                <a:spcPts val="5"/>
              </a:spcBef>
            </a:pP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英国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D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&amp;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AD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(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Design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and</a:t>
            </a: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Art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Design</a:t>
            </a:r>
            <a:r>
              <a:rPr sz="23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)</a:t>
            </a:r>
            <a:r>
              <a:rPr sz="23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的木铅笔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奖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7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67" name="picture 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493519" y="726948"/>
            <a:ext cx="9204960" cy="4203191"/>
          </a:xfrm>
          <a:prstGeom prst="rect">
            <a:avLst/>
          </a:prstGeom>
        </p:spPr>
      </p:pic>
      <p:sp>
        <p:nvSpPr>
          <p:cNvPr id="68" name="textbox 68"/>
          <p:cNvSpPr/>
          <p:nvPr/>
        </p:nvSpPr>
        <p:spPr>
          <a:xfrm>
            <a:off x="1575308" y="5197195"/>
            <a:ext cx="9016365" cy="8763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lang="en-US" altLang="en-US" sz="100" dirty="0"/>
          </a:p>
          <a:p>
            <a:pPr marL="622300" algn="l" rtl="0" eaLnBrk="0">
              <a:lnSpc>
                <a:spcPct val="86000"/>
              </a:lnSpc>
            </a:pP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包装一共有</a:t>
            </a: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8</a:t>
            </a: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种样式，</a:t>
            </a: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瓶身主体图案选择了长白山濒临灭</a:t>
            </a:r>
            <a:r>
              <a:rPr sz="23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绝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的特</a:t>
            </a:r>
            <a:endParaRPr lang="en-US" altLang="en-US" sz="2300" dirty="0"/>
          </a:p>
          <a:p>
            <a:pPr marL="12700" algn="l" rtl="0" eaLnBrk="0">
              <a:lnSpc>
                <a:spcPts val="4320"/>
              </a:lnSpc>
            </a:pPr>
            <a:r>
              <a:rPr sz="2300" spc="-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有物种，</a:t>
            </a:r>
            <a:r>
              <a:rPr sz="2300" spc="-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如东北虎、</a:t>
            </a:r>
            <a:r>
              <a:rPr sz="2300" spc="-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中华秋沙鸭、</a:t>
            </a:r>
            <a:r>
              <a:rPr sz="2300" spc="-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红松</a:t>
            </a:r>
            <a:r>
              <a:rPr sz="23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等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7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71" name="picture 7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894332" y="667511"/>
            <a:ext cx="3727703" cy="4020311"/>
          </a:xfrm>
          <a:prstGeom prst="rect">
            <a:avLst/>
          </a:prstGeom>
        </p:spPr>
      </p:pic>
      <p:pic>
        <p:nvPicPr>
          <p:cNvPr id="72" name="picture 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656831" y="699516"/>
            <a:ext cx="3642359" cy="3956303"/>
          </a:xfrm>
          <a:prstGeom prst="rect">
            <a:avLst/>
          </a:prstGeom>
        </p:spPr>
      </p:pic>
      <p:sp>
        <p:nvSpPr>
          <p:cNvPr id="73" name="textbox 73"/>
          <p:cNvSpPr/>
          <p:nvPr/>
        </p:nvSpPr>
        <p:spPr>
          <a:xfrm>
            <a:off x="2200135" y="5162905"/>
            <a:ext cx="7947025" cy="8763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2000"/>
              </a:lnSpc>
            </a:pPr>
            <a:endParaRPr lang="en-US" altLang="en-US" sz="100" dirty="0"/>
          </a:p>
          <a:p>
            <a:pPr marL="622300" algn="l" rtl="0" eaLnBrk="0">
              <a:lnSpc>
                <a:spcPct val="86000"/>
              </a:lnSpc>
            </a:pP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作品中的中华秋沙鸭栖息于长白山，</a:t>
            </a: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是第三纪冰川期</a:t>
            </a:r>
            <a:r>
              <a:rPr sz="23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留</a:t>
            </a:r>
            <a:endParaRPr lang="en-US" altLang="en-US" sz="2300" dirty="0"/>
          </a:p>
          <a:p>
            <a:pPr marL="12700" algn="l" rtl="0" eaLnBrk="0">
              <a:lnSpc>
                <a:spcPts val="4315"/>
              </a:lnSpc>
            </a:pP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存下来的物种，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目前全球仅存不足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100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0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只。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7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76" name="picture 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994916" y="597407"/>
            <a:ext cx="8691372" cy="4834128"/>
          </a:xfrm>
          <a:prstGeom prst="rect">
            <a:avLst/>
          </a:prstGeom>
        </p:spPr>
      </p:pic>
      <p:sp>
        <p:nvSpPr>
          <p:cNvPr id="77" name="textbox 77"/>
          <p:cNvSpPr/>
          <p:nvPr/>
        </p:nvSpPr>
        <p:spPr>
          <a:xfrm>
            <a:off x="1405051" y="5956350"/>
            <a:ext cx="10017759" cy="35814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5000"/>
              </a:lnSpc>
            </a:pPr>
            <a:r>
              <a:rPr sz="23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每种图案边上都有相关的文字性描述，</a:t>
            </a:r>
            <a:r>
              <a:rPr sz="23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透露出浓浓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的生态和人文关怀气息。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"/>
          <p:cNvSpPr/>
          <p:nvPr/>
        </p:nvSpPr>
        <p:spPr>
          <a:xfrm>
            <a:off x="0" y="1523"/>
            <a:ext cx="12192000" cy="6856476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" name="textbox 4"/>
          <p:cNvSpPr/>
          <p:nvPr/>
        </p:nvSpPr>
        <p:spPr>
          <a:xfrm>
            <a:off x="3020822" y="2931426"/>
            <a:ext cx="6253479" cy="10890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8370"/>
              </a:lnSpc>
            </a:pPr>
            <a:r>
              <a:rPr sz="6500" spc="-570" dirty="0">
                <a:ln w="19050" cap="flat" cmpd="sng">
                  <a:solidFill>
                    <a:srgbClr val="FF268B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情</a:t>
            </a:r>
            <a:r>
              <a:rPr sz="6500" spc="-570" dirty="0"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6500" spc="-570" dirty="0">
                <a:ln w="19050" cap="flat" cmpd="sng">
                  <a:solidFill>
                    <a:srgbClr val="FF268B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感</a:t>
            </a:r>
            <a:r>
              <a:rPr sz="6500" spc="-570" dirty="0"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6500" spc="-570" dirty="0">
                <a:ln w="19050" cap="flat" cmpd="sng">
                  <a:solidFill>
                    <a:srgbClr val="FF268B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表</a:t>
            </a:r>
            <a:r>
              <a:rPr sz="6500" spc="-570" dirty="0"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6500" spc="-570" dirty="0">
                <a:ln w="19050" cap="flat" cmpd="sng">
                  <a:solidFill>
                    <a:srgbClr val="FF268B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达</a:t>
            </a:r>
            <a:r>
              <a:rPr sz="6500" spc="-570" dirty="0"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6500" spc="-570" dirty="0">
                <a:ln w="19050" cap="flat" cmpd="sng">
                  <a:solidFill>
                    <a:srgbClr val="FF268B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原</a:t>
            </a:r>
            <a:r>
              <a:rPr sz="6500" spc="-570" dirty="0"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6500" spc="-520" dirty="0">
                <a:ln w="19050" cap="flat" cmpd="sng">
                  <a:solidFill>
                    <a:srgbClr val="FF268B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FF268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则</a:t>
            </a:r>
            <a:endParaRPr lang="en-US" altLang="en-US" sz="6500" dirty="0"/>
          </a:p>
        </p:txBody>
      </p:sp>
      <p:sp>
        <p:nvSpPr>
          <p:cNvPr id="6" name="textbox 6"/>
          <p:cNvSpPr/>
          <p:nvPr/>
        </p:nvSpPr>
        <p:spPr>
          <a:xfrm>
            <a:off x="4395990" y="2194890"/>
            <a:ext cx="3682365" cy="5492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8000"/>
              </a:lnSpc>
            </a:pPr>
            <a:r>
              <a:rPr sz="3500" spc="100" dirty="0">
                <a:ln w="13075" cap="flat" cmpd="sng">
                  <a:solidFill>
                    <a:srgbClr val="00A2E9">
                      <a:alpha val="100000"/>
                    </a:srgbClr>
                  </a:solidFill>
                  <a:prstDash val="solid"/>
                  <a:bevel/>
                </a:ln>
                <a:solidFill>
                  <a:srgbClr val="00A2E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包装设计的功能</a:t>
            </a:r>
            <a:r>
              <a:rPr sz="3500" spc="90" dirty="0">
                <a:ln w="13075" cap="flat" cmpd="sng">
                  <a:solidFill>
                    <a:srgbClr val="00A2E9">
                      <a:alpha val="100000"/>
                    </a:srgbClr>
                  </a:solidFill>
                  <a:prstDash val="solid"/>
                  <a:bevel/>
                </a:ln>
                <a:solidFill>
                  <a:srgbClr val="00A2E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三</a:t>
            </a:r>
            <a:endParaRPr lang="en-US" altLang="en-US" sz="3500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box 10"/>
          <p:cNvSpPr/>
          <p:nvPr/>
        </p:nvSpPr>
        <p:spPr>
          <a:xfrm>
            <a:off x="2045074" y="995601"/>
            <a:ext cx="8011794" cy="48386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3610"/>
              </a:lnSpc>
            </a:pPr>
            <a:r>
              <a:rPr sz="27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包装设计在商品市场化的今天，</a:t>
            </a:r>
            <a:r>
              <a:rPr sz="27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7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什么才是</a:t>
            </a:r>
            <a:r>
              <a:rPr sz="27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最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重要的？</a:t>
            </a:r>
            <a:endParaRPr lang="en-US" altLang="en-US" sz="2700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7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028700" y="1121664"/>
            <a:ext cx="4913375" cy="5122163"/>
          </a:xfrm>
          <a:prstGeom prst="rect">
            <a:avLst/>
          </a:prstGeom>
        </p:spPr>
      </p:pic>
      <p:sp>
        <p:nvSpPr>
          <p:cNvPr id="16" name="textbox 16"/>
          <p:cNvSpPr/>
          <p:nvPr/>
        </p:nvSpPr>
        <p:spPr>
          <a:xfrm>
            <a:off x="6488556" y="2775305"/>
            <a:ext cx="4897754" cy="145478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lang="en-US" altLang="en-US" sz="100" dirty="0"/>
          </a:p>
          <a:p>
            <a:pPr marL="621665" algn="l" rtl="0" eaLnBrk="0">
              <a:lnSpc>
                <a:spcPct val="86000"/>
              </a:lnSpc>
            </a:pP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产品包装设计是有感情的，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它需</a:t>
            </a:r>
            <a:endParaRPr lang="en-US" altLang="en-US" sz="2300" dirty="0"/>
          </a:p>
          <a:p>
            <a:pPr marL="12700" indent="0" algn="l" rtl="0" eaLnBrk="0">
              <a:lnSpc>
                <a:spcPct val="160000"/>
              </a:lnSpc>
              <a:spcBef>
                <a:spcPts val="40"/>
              </a:spcBef>
            </a:pP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要我们在包装设计上注重与消费者</a:t>
            </a:r>
            <a:r>
              <a:rPr sz="2300" spc="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心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灵的沟通，</a:t>
            </a:r>
            <a:r>
              <a:rPr sz="23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重视包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装设计的人性化。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6858000"/>
          </a:xfrm>
          <a:prstGeom prst="rect">
            <a:avLst/>
          </a:prstGeom>
        </p:spPr>
      </p:pic>
      <p:sp>
        <p:nvSpPr>
          <p:cNvPr id="31" name="textbox 31"/>
          <p:cNvSpPr/>
          <p:nvPr/>
        </p:nvSpPr>
        <p:spPr>
          <a:xfrm>
            <a:off x="8020202" y="3014674"/>
            <a:ext cx="2531110" cy="9112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lang="en-US" altLang="en-US" sz="100" dirty="0"/>
          </a:p>
          <a:p>
            <a:pPr marL="12700" algn="l" rtl="0" eaLnBrk="0">
              <a:lnSpc>
                <a:spcPct val="86000"/>
              </a:lnSpc>
            </a:pP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北京人民艺术剧</a:t>
            </a:r>
            <a:r>
              <a:rPr sz="2300" spc="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院</a:t>
            </a:r>
            <a:endParaRPr lang="en-US" altLang="en-US" sz="2300" dirty="0"/>
          </a:p>
          <a:p>
            <a:pPr marL="80010" algn="l" rtl="0" eaLnBrk="0">
              <a:lnSpc>
                <a:spcPts val="4610"/>
              </a:lnSpc>
            </a:pP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代表剧目《茶馆</a:t>
            </a: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》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textbox 19"/>
          <p:cNvSpPr/>
          <p:nvPr/>
        </p:nvSpPr>
        <p:spPr>
          <a:xfrm>
            <a:off x="3329787" y="5415914"/>
            <a:ext cx="6056629" cy="9048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lang="en-US" altLang="en-US" sz="100" dirty="0"/>
          </a:p>
          <a:p>
            <a:pPr marL="2101850" algn="l" rtl="0" eaLnBrk="0">
              <a:lnSpc>
                <a:spcPct val="94000"/>
              </a:lnSpc>
            </a:pPr>
            <a:r>
              <a:rPr sz="2300" spc="10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大白兔冰激</a:t>
            </a:r>
            <a:r>
              <a:rPr sz="2300" spc="6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凌</a:t>
            </a:r>
            <a:endParaRPr lang="en-US" altLang="en-US" sz="2300" dirty="0"/>
          </a:p>
          <a:p>
            <a:pPr algn="l" rtl="0" eaLnBrk="0">
              <a:lnSpc>
                <a:spcPct val="100000"/>
              </a:lnSpc>
            </a:pPr>
            <a:endParaRPr lang="en-US" altLang="en-US" sz="1400" dirty="0"/>
          </a:p>
          <a:p>
            <a:pPr algn="l" rtl="0" eaLnBrk="0">
              <a:lnSpc>
                <a:spcPct val="13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5000"/>
              </a:lnSpc>
            </a:pP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在包装设计中注入情感，</a:t>
            </a: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是包装的更高境界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7F7F7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48" name="picture 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510540" y="1452371"/>
            <a:ext cx="5894832" cy="4186428"/>
          </a:xfrm>
          <a:prstGeom prst="rect">
            <a:avLst/>
          </a:prstGeom>
        </p:spPr>
      </p:pic>
      <p:sp>
        <p:nvSpPr>
          <p:cNvPr id="49" name="textbox 49"/>
          <p:cNvSpPr/>
          <p:nvPr/>
        </p:nvSpPr>
        <p:spPr>
          <a:xfrm>
            <a:off x="6940702" y="1363167"/>
            <a:ext cx="4498340" cy="425322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749425" algn="l" rtl="0" eaLnBrk="0">
              <a:lnSpc>
                <a:spcPts val="3100"/>
              </a:lnSpc>
            </a:pPr>
            <a:r>
              <a:rPr sz="2300" spc="5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小</a:t>
            </a: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5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结</a:t>
            </a: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：</a:t>
            </a:r>
            <a:endParaRPr lang="en-US" altLang="en-US" sz="2300" dirty="0"/>
          </a:p>
          <a:p>
            <a:pPr algn="r" rtl="0" eaLnBrk="0">
              <a:lnSpc>
                <a:spcPct val="86000"/>
              </a:lnSpc>
              <a:spcBef>
                <a:spcPts val="1665"/>
              </a:spcBef>
            </a:pPr>
            <a:r>
              <a:rPr sz="2300" spc="2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当前商品的竞争不单是商</a:t>
            </a:r>
            <a:r>
              <a:rPr sz="2300" spc="1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品</a:t>
            </a:r>
            <a:endParaRPr lang="en-US" altLang="en-US" sz="2300" dirty="0"/>
          </a:p>
          <a:p>
            <a:pPr marL="12700" indent="0" algn="l" rtl="0" eaLnBrk="0">
              <a:lnSpc>
                <a:spcPct val="157000"/>
              </a:lnSpc>
              <a:spcBef>
                <a:spcPts val="155"/>
              </a:spcBef>
            </a:pPr>
            <a:r>
              <a:rPr sz="23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功效的竞争，</a:t>
            </a:r>
            <a:r>
              <a:rPr sz="23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还存在一些文化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软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实力的竞争，</a:t>
            </a:r>
            <a:r>
              <a:rPr sz="23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包装涉及的情感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因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2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素就是软实力竞争的一种有效</a:t>
            </a:r>
            <a:r>
              <a:rPr sz="2300" spc="1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方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式，</a:t>
            </a:r>
            <a:r>
              <a:rPr sz="23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包装设计中融入情感因素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能够更好的传达品牌信息，</a:t>
            </a:r>
            <a:r>
              <a:rPr sz="23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引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起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消费者的重视、</a:t>
            </a: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共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鸣。</a:t>
            </a:r>
            <a:endParaRPr lang="en-US" altLang="en-US" sz="2300" dirty="0"/>
          </a:p>
        </p:txBody>
      </p:sp>
      <p:sp>
        <p:nvSpPr>
          <p:cNvPr id="51" name="textbox 51"/>
          <p:cNvSpPr/>
          <p:nvPr/>
        </p:nvSpPr>
        <p:spPr>
          <a:xfrm>
            <a:off x="2627782" y="5863564"/>
            <a:ext cx="1850389" cy="3556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4000"/>
              </a:lnSpc>
            </a:pPr>
            <a:r>
              <a:rPr sz="2300" spc="100" dirty="0">
                <a:ln w="6350" cap="flat" cmpd="sng">
                  <a:solidFill>
                    <a:srgbClr val="59B69B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59B69B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茉莉花茶包</a:t>
            </a:r>
            <a:r>
              <a:rPr sz="2300" spc="60" dirty="0">
                <a:ln w="6350" cap="flat" cmpd="sng">
                  <a:solidFill>
                    <a:srgbClr val="59B69B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59B69B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装</a:t>
            </a:r>
            <a:endParaRPr lang="en-US" altLang="en-US" sz="2300" dirty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6"/>
          <p:cNvSpPr/>
          <p:nvPr/>
        </p:nvSpPr>
        <p:spPr>
          <a:xfrm>
            <a:off x="2864485" y="2712085"/>
            <a:ext cx="7063740" cy="21240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36000"/>
              </a:lnSpc>
            </a:pPr>
            <a:endParaRPr lang="en-US" altLang="en-US" sz="1000" dirty="0"/>
          </a:p>
          <a:p>
            <a:pPr algn="l" rtl="0" eaLnBrk="0">
              <a:lnSpc>
                <a:spcPct val="136000"/>
              </a:lnSpc>
            </a:pPr>
            <a:endParaRPr lang="en-US" altLang="en-US" sz="1000" dirty="0"/>
          </a:p>
          <a:p>
            <a:pPr marL="621665" algn="l" rtl="0" eaLnBrk="0">
              <a:lnSpc>
                <a:spcPct val="90000"/>
              </a:lnSpc>
              <a:spcBef>
                <a:spcPts val="5"/>
              </a:spcBef>
            </a:pPr>
            <a:endParaRPr lang="en-US" altLang="en-US" sz="7200" dirty="0"/>
          </a:p>
        </p:txBody>
      </p:sp>
      <p:sp>
        <p:nvSpPr>
          <p:cNvPr id="11" name="textbox 9"/>
          <p:cNvSpPr/>
          <p:nvPr/>
        </p:nvSpPr>
        <p:spPr>
          <a:xfrm>
            <a:off x="4802113" y="2055518"/>
            <a:ext cx="2859404" cy="46481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3000"/>
              </a:lnSpc>
            </a:pPr>
            <a:r>
              <a:rPr sz="3100" spc="90" dirty="0">
                <a:solidFill>
                  <a:srgbClr val="00A2E9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包装设计的原</a:t>
            </a:r>
            <a:r>
              <a:rPr sz="3100" spc="70" dirty="0">
                <a:solidFill>
                  <a:srgbClr val="00A2E9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则</a:t>
            </a:r>
            <a:endParaRPr lang="en-US" altLang="en-US" sz="3100" dirty="0"/>
          </a:p>
        </p:txBody>
      </p:sp>
      <p:sp>
        <p:nvSpPr>
          <p:cNvPr id="3" name="文本框 2"/>
          <p:cNvSpPr txBox="1"/>
          <p:nvPr/>
        </p:nvSpPr>
        <p:spPr>
          <a:xfrm>
            <a:off x="3283585" y="3224530"/>
            <a:ext cx="5271135" cy="838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621665" algn="ctr" rtl="0" eaLnBrk="0">
              <a:lnSpc>
                <a:spcPct val="90000"/>
              </a:lnSpc>
              <a:spcBef>
                <a:spcPts val="5"/>
              </a:spcBef>
            </a:pPr>
            <a:r>
              <a:rPr sz="5400" spc="470" dirty="0">
                <a:solidFill>
                  <a:srgbClr val="FF268B">
                    <a:alpha val="100000"/>
                  </a:srgbClr>
                </a:solidFill>
                <a:latin typeface="江西拙楷" panose="02010600040101010101" charset="-122"/>
                <a:ea typeface="江西拙楷" panose="02010600040101010101" charset="-122"/>
                <a:cs typeface="微软雅黑"/>
                <a:sym typeface="+mn-ea"/>
              </a:rPr>
              <a:t>文化内涵原</a:t>
            </a:r>
            <a:r>
              <a:rPr sz="5400" spc="420" dirty="0">
                <a:solidFill>
                  <a:srgbClr val="FF268B">
                    <a:alpha val="100000"/>
                  </a:srgbClr>
                </a:solidFill>
                <a:latin typeface="江西拙楷" panose="02010600040101010101" charset="-122"/>
                <a:ea typeface="江西拙楷" panose="02010600040101010101" charset="-122"/>
                <a:cs typeface="微软雅黑"/>
                <a:sym typeface="+mn-ea"/>
              </a:rPr>
              <a:t>则</a:t>
            </a:r>
            <a:endParaRPr lang="zh-CN" altLang="en-US" sz="5400">
              <a:latin typeface="江西拙楷" panose="02010600040101010101" charset="-122"/>
              <a:ea typeface="江西拙楷" panose="02010600040101010101" charset="-122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2192" y="0"/>
            <a:ext cx="12179807" cy="6857999"/>
          </a:xfrm>
          <a:prstGeom prst="rect">
            <a:avLst/>
          </a:prstGeom>
        </p:spPr>
      </p:pic>
      <p:sp>
        <p:nvSpPr>
          <p:cNvPr id="13" name="textbox 13"/>
          <p:cNvSpPr/>
          <p:nvPr/>
        </p:nvSpPr>
        <p:spPr>
          <a:xfrm>
            <a:off x="8456006" y="347980"/>
            <a:ext cx="3735704" cy="4128134"/>
          </a:xfrm>
          <a:prstGeom prst="rect">
            <a:avLst/>
          </a:prstGeom>
        </p:spPr>
        <p:txBody>
          <a:bodyPr vert="eaVert" wrap="square" lIns="0" tIns="0" rIns="0" bIns="0"/>
          <a:lstStyle/>
          <a:p>
            <a:pPr algn="l" rtl="0" eaLnBrk="0">
              <a:lnSpc>
                <a:spcPct val="82000"/>
              </a:lnSpc>
            </a:pPr>
            <a:endParaRPr lang="en-US" altLang="en-US" sz="100" dirty="0"/>
          </a:p>
          <a:p>
            <a:pPr marL="12700" algn="l" rtl="0" eaLnBrk="0">
              <a:lnSpc>
                <a:spcPts val="4010"/>
              </a:lnSpc>
            </a:pPr>
            <a:r>
              <a:rPr sz="2800" spc="1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包装设计具有丰富的文</a:t>
            </a:r>
            <a:r>
              <a:rPr sz="28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化</a:t>
            </a:r>
            <a:endParaRPr lang="en-US" altLang="en-US" sz="2800" dirty="0"/>
          </a:p>
          <a:p>
            <a:pPr marL="725805" algn="l" rtl="0" eaLnBrk="0">
              <a:lnSpc>
                <a:spcPct val="151000"/>
              </a:lnSpc>
              <a:spcBef>
                <a:spcPts val="120"/>
              </a:spcBef>
            </a:pPr>
            <a:r>
              <a:rPr sz="27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，因为通它能充</a:t>
            </a:r>
            <a:r>
              <a:rPr sz="27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分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 </a:t>
            </a:r>
            <a:r>
              <a:rPr lang="zh-CN" sz="27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体现</a:t>
            </a:r>
            <a:r>
              <a:rPr sz="4200" spc="80" baseline="60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地方特色、民</a:t>
            </a:r>
            <a:r>
              <a:rPr sz="4200" spc="60" baseline="60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族</a:t>
            </a:r>
            <a:endParaRPr lang="en-US" altLang="en-US" sz="2730" dirty="0"/>
          </a:p>
          <a:p>
            <a:pPr marL="725805" algn="l" rtl="0" eaLnBrk="0">
              <a:lnSpc>
                <a:spcPts val="3725"/>
              </a:lnSpc>
              <a:spcBef>
                <a:spcPts val="1265"/>
              </a:spcBef>
            </a:pPr>
            <a:r>
              <a:rPr lang="zh-CN" sz="2600" spc="2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内涵</a:t>
            </a:r>
            <a:r>
              <a:rPr sz="2600" spc="2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、传统文化</a:t>
            </a:r>
            <a:r>
              <a:rPr sz="2600" spc="1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、</a:t>
            </a:r>
            <a:endParaRPr lang="en-US" altLang="en-US" sz="2600" dirty="0"/>
          </a:p>
          <a:p>
            <a:pPr marL="725805" algn="l" rtl="0" eaLnBrk="0">
              <a:lnSpc>
                <a:spcPts val="3805"/>
              </a:lnSpc>
              <a:spcBef>
                <a:spcPts val="1030"/>
              </a:spcBef>
            </a:pPr>
            <a:r>
              <a:rPr lang="zh-CN" sz="4100" spc="150" baseline="150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风土</a:t>
            </a:r>
            <a:r>
              <a:rPr sz="4100" spc="150" baseline="150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人情</a:t>
            </a:r>
            <a:r>
              <a:rPr sz="4100" spc="120" baseline="150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和</a:t>
            </a:r>
            <a:endParaRPr lang="en-US" altLang="en-US" sz="2665" dirty="0"/>
          </a:p>
          <a:p>
            <a:pPr algn="l" rtl="0" eaLnBrk="0">
              <a:lnSpc>
                <a:spcPct val="103000"/>
              </a:lnSpc>
            </a:pPr>
            <a:endParaRPr lang="en-US" altLang="en-US" sz="1200" dirty="0"/>
          </a:p>
          <a:p>
            <a:pPr algn="l" rtl="0" eaLnBrk="0">
              <a:lnSpc>
                <a:spcPct val="8000"/>
              </a:lnSpc>
            </a:pPr>
            <a:endParaRPr lang="en-US" altLang="en-US" sz="100" dirty="0"/>
          </a:p>
          <a:p>
            <a:pPr marL="12700" algn="l" rtl="0" eaLnBrk="0">
              <a:lnSpc>
                <a:spcPts val="3725"/>
              </a:lnSpc>
            </a:pPr>
            <a:r>
              <a:rPr sz="2600" spc="2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品牌底蕴</a:t>
            </a:r>
            <a:r>
              <a:rPr sz="2600" spc="1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600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3358908" y="1219212"/>
            <a:ext cx="5791187" cy="4703050"/>
          </a:xfrm>
          <a:prstGeom prst="rect">
            <a:avLst/>
          </a:prstGeom>
        </p:spPr>
      </p:pic>
      <p:sp>
        <p:nvSpPr>
          <p:cNvPr id="20" name="textbox 20"/>
          <p:cNvSpPr/>
          <p:nvPr/>
        </p:nvSpPr>
        <p:spPr>
          <a:xfrm>
            <a:off x="4615637" y="6106566"/>
            <a:ext cx="3157854" cy="3594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枣夹核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桃包装设计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高鹏</a:t>
            </a:r>
            <a:endParaRPr lang="en-US" altLang="en-US" sz="2400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569719" y="1207008"/>
            <a:ext cx="9299447" cy="4645151"/>
          </a:xfrm>
          <a:prstGeom prst="rect">
            <a:avLst/>
          </a:prstGeom>
        </p:spPr>
      </p:pic>
      <p:sp>
        <p:nvSpPr>
          <p:cNvPr id="24" name="textbox 24"/>
          <p:cNvSpPr/>
          <p:nvPr/>
        </p:nvSpPr>
        <p:spPr>
          <a:xfrm>
            <a:off x="4093489" y="6205880"/>
            <a:ext cx="4441190" cy="35814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4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雪花</a:t>
            </a:r>
            <a:r>
              <a:rPr sz="24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·</a:t>
            </a:r>
            <a:r>
              <a:rPr sz="24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匠心营造啤酒包装设计</a:t>
            </a:r>
            <a:r>
              <a:rPr sz="24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潘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虎</a:t>
            </a:r>
            <a:endParaRPr lang="en-US" altLang="en-US" sz="2400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7" name="picture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509016" y="128016"/>
            <a:ext cx="11521426" cy="3240010"/>
          </a:xfrm>
          <a:prstGeom prst="rect">
            <a:avLst/>
          </a:prstGeom>
        </p:spPr>
      </p:pic>
      <p:sp>
        <p:nvSpPr>
          <p:cNvPr id="28" name="textbox 28"/>
          <p:cNvSpPr/>
          <p:nvPr/>
        </p:nvSpPr>
        <p:spPr>
          <a:xfrm>
            <a:off x="1819706" y="3314970"/>
            <a:ext cx="9164955" cy="31877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lang="en-US" altLang="en-US" sz="100" dirty="0"/>
          </a:p>
          <a:p>
            <a:pPr marL="642620" algn="l" rtl="0" eaLnBrk="0">
              <a:lnSpc>
                <a:spcPct val="96000"/>
              </a:lnSpc>
            </a:pPr>
            <a:r>
              <a:rPr sz="4000" spc="-3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一、品牌</a:t>
            </a:r>
            <a:r>
              <a:rPr sz="4000" spc="-2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文</a:t>
            </a:r>
            <a:r>
              <a:rPr sz="4000" spc="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化</a:t>
            </a:r>
            <a:endParaRPr lang="en-US" altLang="en-US" sz="4000" dirty="0"/>
          </a:p>
          <a:p>
            <a:pPr algn="l" rtl="0" eaLnBrk="0">
              <a:lnSpc>
                <a:spcPct val="104000"/>
              </a:lnSpc>
            </a:pPr>
            <a:endParaRPr lang="en-US" altLang="en-US" sz="1000" dirty="0"/>
          </a:p>
          <a:p>
            <a:pPr algn="l" rtl="0" eaLnBrk="0">
              <a:lnSpc>
                <a:spcPct val="100000"/>
              </a:lnSpc>
            </a:pPr>
            <a:endParaRPr lang="en-US" altLang="en-US" sz="600" dirty="0"/>
          </a:p>
          <a:p>
            <a:pPr marL="12700" indent="561340" algn="l" rtl="0" eaLnBrk="0">
              <a:lnSpc>
                <a:spcPct val="159000"/>
              </a:lnSpc>
              <a:spcBef>
                <a:spcPts val="5"/>
              </a:spcBef>
            </a:pP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品牌文化是指通过赋予品牌深刻而丰富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的文化内涵，建立鲜明的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品牌定位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，从而形成消费者对品牌在精神上的高度认同和强烈的信任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感。品牌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文化是品牌无形的资产和财富。将品牌文化精髓融入包装设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计中，是营销战略中的制</a:t>
            </a:r>
            <a:r>
              <a:rPr sz="24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胜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法宝。</a:t>
            </a:r>
            <a:endParaRPr lang="en-US" altLang="en-US" sz="2400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extbox 30"/>
          <p:cNvSpPr/>
          <p:nvPr/>
        </p:nvSpPr>
        <p:spPr>
          <a:xfrm>
            <a:off x="4291509" y="471186"/>
            <a:ext cx="3874134" cy="108775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lang="en-US" altLang="en-US" sz="100" dirty="0"/>
          </a:p>
          <a:p>
            <a:pPr marL="434975" algn="l" rtl="0" eaLnBrk="0">
              <a:lnSpc>
                <a:spcPct val="96000"/>
              </a:lnSpc>
            </a:pPr>
            <a:r>
              <a:rPr sz="4000" spc="-30" dirty="0">
                <a:ln w="14541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10"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一、品牌文</a:t>
            </a:r>
            <a:r>
              <a:rPr sz="4000" spc="0" dirty="0">
                <a:ln w="14541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10"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化</a:t>
            </a:r>
            <a:endParaRPr lang="en-US" altLang="en-US" sz="4000" dirty="0"/>
          </a:p>
          <a:p>
            <a:pPr marL="71755" algn="l" rtl="0" eaLnBrk="0">
              <a:lnSpc>
                <a:spcPct val="91000"/>
              </a:lnSpc>
              <a:spcBef>
                <a:spcPts val="700"/>
              </a:spcBef>
            </a:pPr>
            <a:r>
              <a:rPr sz="2800" spc="-1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“</a:t>
            </a:r>
            <a:r>
              <a:rPr sz="28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一初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”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纯天然有机茶包装</a:t>
            </a:r>
            <a:endParaRPr lang="en-US" altLang="en-US" sz="2800" dirty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picture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964423" y="1109471"/>
            <a:ext cx="3236974" cy="4639043"/>
          </a:xfrm>
          <a:prstGeom prst="rect">
            <a:avLst/>
          </a:prstGeom>
        </p:spPr>
      </p:pic>
      <p:sp>
        <p:nvSpPr>
          <p:cNvPr id="34" name="textbox 34"/>
          <p:cNvSpPr/>
          <p:nvPr/>
        </p:nvSpPr>
        <p:spPr>
          <a:xfrm>
            <a:off x="882522" y="5940145"/>
            <a:ext cx="10697844" cy="3587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4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为呼应品牌崇尚自然的理念,包装选用了竹子、麻绳、麻布、再生纸等天然</a:t>
            </a:r>
            <a:r>
              <a:rPr sz="24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材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料。</a:t>
            </a:r>
            <a:endParaRPr lang="en-US" altLang="en-US" sz="2400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6858000"/>
          </a:xfrm>
          <a:prstGeom prst="rect">
            <a:avLst/>
          </a:prstGeom>
        </p:spPr>
      </p:pic>
      <p:sp>
        <p:nvSpPr>
          <p:cNvPr id="37" name="textbox 37"/>
          <p:cNvSpPr/>
          <p:nvPr/>
        </p:nvSpPr>
        <p:spPr>
          <a:xfrm>
            <a:off x="4104819" y="451637"/>
            <a:ext cx="3874134" cy="41401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71755" algn="l" rtl="0" eaLnBrk="0">
              <a:lnSpc>
                <a:spcPct val="91000"/>
              </a:lnSpc>
            </a:pPr>
            <a:r>
              <a:rPr sz="2800" spc="-1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“</a:t>
            </a:r>
            <a:r>
              <a:rPr sz="28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一初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”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纯天然有机茶包装</a:t>
            </a:r>
            <a:endParaRPr lang="en-US" altLang="en-US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6858000"/>
          </a:xfrm>
          <a:prstGeom prst="rect">
            <a:avLst/>
          </a:prstGeom>
        </p:spPr>
      </p:pic>
      <p:sp>
        <p:nvSpPr>
          <p:cNvPr id="35" name="textbox 35"/>
          <p:cNvSpPr/>
          <p:nvPr/>
        </p:nvSpPr>
        <p:spPr>
          <a:xfrm>
            <a:off x="10316379" y="3275589"/>
            <a:ext cx="1442719" cy="41148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4000"/>
              </a:lnSpc>
            </a:pPr>
            <a:r>
              <a:rPr sz="2700" spc="9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裕泰茶</a:t>
            </a:r>
            <a:r>
              <a:rPr sz="2700" spc="8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馆</a:t>
            </a:r>
            <a:endParaRPr lang="en-US" altLang="en-US" sz="2700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textbox 40"/>
          <p:cNvSpPr/>
          <p:nvPr/>
        </p:nvSpPr>
        <p:spPr>
          <a:xfrm>
            <a:off x="4091485" y="544982"/>
            <a:ext cx="3874134" cy="41401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71755" algn="l" rtl="0" eaLnBrk="0">
              <a:lnSpc>
                <a:spcPct val="91000"/>
              </a:lnSpc>
            </a:pPr>
            <a:r>
              <a:rPr sz="2800" spc="-1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“</a:t>
            </a:r>
            <a:r>
              <a:rPr sz="28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一初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”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纯天然有机茶包装</a:t>
            </a:r>
            <a:endParaRPr lang="en-US" altLang="en-US" sz="2800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6858000"/>
          </a:xfrm>
          <a:prstGeom prst="rect">
            <a:avLst/>
          </a:prstGeom>
        </p:spPr>
      </p:pic>
      <p:sp>
        <p:nvSpPr>
          <p:cNvPr id="43" name="textbox 43"/>
          <p:cNvSpPr/>
          <p:nvPr/>
        </p:nvSpPr>
        <p:spPr>
          <a:xfrm>
            <a:off x="3803802" y="6023838"/>
            <a:ext cx="5258434" cy="3587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如果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你第7次倒下，那么第8次再站起来</a:t>
            </a:r>
            <a:endParaRPr lang="en-US" altLang="en-US" sz="2400" dirty="0"/>
          </a:p>
        </p:txBody>
      </p:sp>
      <p:sp>
        <p:nvSpPr>
          <p:cNvPr id="44" name="textbox 44"/>
          <p:cNvSpPr/>
          <p:nvPr/>
        </p:nvSpPr>
        <p:spPr>
          <a:xfrm>
            <a:off x="5114062" y="516116"/>
            <a:ext cx="2442845" cy="4864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3625"/>
              </a:lnSpc>
            </a:pPr>
            <a:r>
              <a:rPr sz="28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Yaok</a:t>
            </a:r>
            <a:r>
              <a:rPr sz="28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i</a:t>
            </a:r>
            <a:r>
              <a:rPr sz="28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8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清酒包装</a:t>
            </a:r>
            <a:endParaRPr lang="en-US" altLang="en-US" sz="2800" dirty="0"/>
          </a:p>
        </p:txBody>
      </p:sp>
      <p:pic>
        <p:nvPicPr>
          <p:cNvPr id="45" name="picture 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01752" y="198119"/>
            <a:ext cx="1255775" cy="496823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47" name="picture 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938528" y="1892808"/>
            <a:ext cx="4300727" cy="4312907"/>
          </a:xfrm>
          <a:prstGeom prst="rect">
            <a:avLst/>
          </a:prstGeom>
        </p:spPr>
      </p:pic>
      <p:sp>
        <p:nvSpPr>
          <p:cNvPr id="48" name="textbox 48"/>
          <p:cNvSpPr/>
          <p:nvPr/>
        </p:nvSpPr>
        <p:spPr>
          <a:xfrm>
            <a:off x="7073366" y="3476625"/>
            <a:ext cx="3982720" cy="8763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2000"/>
              </a:lnSpc>
            </a:pPr>
            <a:endParaRPr lang="en-US" altLang="en-US" sz="100" dirty="0"/>
          </a:p>
          <a:p>
            <a:pPr marL="12700" algn="l" rtl="0" eaLnBrk="0">
              <a:lnSpc>
                <a:spcPct val="83000"/>
              </a:lnSpc>
            </a:pP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借用不倒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翁的造型，展现该品</a:t>
            </a:r>
            <a:endParaRPr lang="en-US" altLang="en-US" sz="2400" dirty="0"/>
          </a:p>
          <a:p>
            <a:pPr marL="13335" algn="l" rtl="0" eaLnBrk="0">
              <a:lnSpc>
                <a:spcPts val="4320"/>
              </a:lnSpc>
            </a:pP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牌具有一种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永不放弃的理念</a:t>
            </a:r>
            <a:endParaRPr lang="en-US" altLang="en-US" sz="2400" dirty="0"/>
          </a:p>
        </p:txBody>
      </p:sp>
      <p:sp>
        <p:nvSpPr>
          <p:cNvPr id="49" name="textbox 49"/>
          <p:cNvSpPr/>
          <p:nvPr/>
        </p:nvSpPr>
        <p:spPr>
          <a:xfrm>
            <a:off x="5114062" y="516116"/>
            <a:ext cx="2442845" cy="4864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3625"/>
              </a:lnSpc>
            </a:pPr>
            <a:r>
              <a:rPr sz="28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Yaok</a:t>
            </a:r>
            <a:r>
              <a:rPr sz="28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i</a:t>
            </a:r>
            <a:r>
              <a:rPr sz="28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8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清酒包装</a:t>
            </a:r>
            <a:endParaRPr lang="en-US" altLang="en-US" sz="2800" dirty="0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2" name="picture 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469392" y="2133600"/>
            <a:ext cx="5617463" cy="3584447"/>
          </a:xfrm>
          <a:prstGeom prst="rect">
            <a:avLst/>
          </a:prstGeom>
        </p:spPr>
      </p:pic>
      <p:pic>
        <p:nvPicPr>
          <p:cNvPr id="53" name="picture 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300215" y="2133600"/>
            <a:ext cx="5294375" cy="3584447"/>
          </a:xfrm>
          <a:prstGeom prst="rect">
            <a:avLst/>
          </a:prstGeom>
        </p:spPr>
      </p:pic>
      <p:sp>
        <p:nvSpPr>
          <p:cNvPr id="54" name="textbox 54"/>
          <p:cNvSpPr/>
          <p:nvPr/>
        </p:nvSpPr>
        <p:spPr>
          <a:xfrm>
            <a:off x="4524736" y="766040"/>
            <a:ext cx="3188335" cy="4133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lang="en-US" altLang="en-US" sz="100" dirty="0"/>
          </a:p>
          <a:p>
            <a:pPr marL="190500" algn="l" rtl="0" eaLnBrk="0">
              <a:lnSpc>
                <a:spcPct val="91000"/>
              </a:lnSpc>
            </a:pPr>
            <a:r>
              <a:rPr sz="2800" spc="-1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“舍得”酒包装设</a:t>
            </a:r>
            <a:r>
              <a:rPr sz="2800" spc="-1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计</a:t>
            </a:r>
            <a:endParaRPr lang="en-US" altLang="en-US" sz="2800" dirty="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8" name="picture 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246631" y="1210056"/>
            <a:ext cx="4785347" cy="5199887"/>
          </a:xfrm>
          <a:prstGeom prst="rect">
            <a:avLst/>
          </a:prstGeom>
        </p:spPr>
      </p:pic>
      <p:sp>
        <p:nvSpPr>
          <p:cNvPr id="59" name="textbox 59"/>
          <p:cNvSpPr/>
          <p:nvPr/>
        </p:nvSpPr>
        <p:spPr>
          <a:xfrm>
            <a:off x="6771534" y="2431284"/>
            <a:ext cx="4323715" cy="297561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lang="en-US" altLang="en-US" sz="100" dirty="0"/>
          </a:p>
          <a:p>
            <a:pPr algn="r" rtl="0" eaLnBrk="0">
              <a:lnSpc>
                <a:spcPct val="83000"/>
              </a:lnSpc>
            </a:pPr>
            <a:r>
              <a:rPr sz="28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传统文化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是文明演化而</a:t>
            </a:r>
            <a:endParaRPr lang="en-US" altLang="en-US" sz="2800" dirty="0"/>
          </a:p>
          <a:p>
            <a:pPr marL="14605" indent="-1905" algn="l" rtl="0" eaLnBrk="0">
              <a:lnSpc>
                <a:spcPct val="152000"/>
              </a:lnSpc>
              <a:spcBef>
                <a:spcPts val="15"/>
              </a:spcBef>
            </a:pPr>
            <a:r>
              <a:rPr sz="28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汇集成的一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种反映民族特质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8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和风貌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的文化，是民族历史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8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上各种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思想文化、观念形态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8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的总体表现</a:t>
            </a:r>
            <a:r>
              <a:rPr sz="2800" spc="-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800" dirty="0"/>
          </a:p>
        </p:txBody>
      </p:sp>
      <p:sp>
        <p:nvSpPr>
          <p:cNvPr id="60" name="textbox 60"/>
          <p:cNvSpPr/>
          <p:nvPr/>
        </p:nvSpPr>
        <p:spPr>
          <a:xfrm>
            <a:off x="4662860" y="486426"/>
            <a:ext cx="3054985" cy="6089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69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6000"/>
              </a:lnSpc>
            </a:pPr>
            <a:r>
              <a:rPr sz="4000" spc="-30" dirty="0">
                <a:ln w="14541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10"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二、传统文</a:t>
            </a:r>
            <a:r>
              <a:rPr sz="4000" spc="0" dirty="0">
                <a:ln w="14541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10"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化</a:t>
            </a:r>
            <a:endParaRPr lang="en-US" altLang="en-US" sz="4000" dirty="0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6858000"/>
          </a:xfrm>
          <a:prstGeom prst="rect">
            <a:avLst/>
          </a:prstGeom>
        </p:spPr>
      </p:pic>
      <p:sp>
        <p:nvSpPr>
          <p:cNvPr id="63" name="textbox 63"/>
          <p:cNvSpPr/>
          <p:nvPr/>
        </p:nvSpPr>
        <p:spPr>
          <a:xfrm>
            <a:off x="4171168" y="486426"/>
            <a:ext cx="3901440" cy="105981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69000"/>
              </a:lnSpc>
            </a:pPr>
            <a:endParaRPr lang="en-US" altLang="en-US" sz="100" dirty="0"/>
          </a:p>
          <a:p>
            <a:pPr marL="504190" algn="l" rtl="0" eaLnBrk="0">
              <a:lnSpc>
                <a:spcPct val="96000"/>
              </a:lnSpc>
            </a:pPr>
            <a:r>
              <a:rPr sz="4000" spc="-30" dirty="0">
                <a:ln w="14541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10"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二、传统文</a:t>
            </a:r>
            <a:r>
              <a:rPr sz="4000" spc="0" dirty="0">
                <a:ln w="14541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10"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化</a:t>
            </a:r>
            <a:endParaRPr lang="en-US" altLang="en-US" sz="4000" dirty="0"/>
          </a:p>
          <a:p>
            <a:pPr marL="190500" algn="l" rtl="0" eaLnBrk="0">
              <a:lnSpc>
                <a:spcPct val="91000"/>
              </a:lnSpc>
              <a:spcBef>
                <a:spcPts val="495"/>
              </a:spcBef>
            </a:pPr>
            <a:r>
              <a:rPr sz="2800" spc="-1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“佳节人长久”月饼包</a:t>
            </a:r>
            <a:r>
              <a:rPr sz="28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装</a:t>
            </a:r>
            <a:endParaRPr lang="en-US" altLang="en-US" sz="2800" dirty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67" name="picture 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3090672" y="1118628"/>
            <a:ext cx="6662926" cy="4026395"/>
          </a:xfrm>
          <a:prstGeom prst="rect">
            <a:avLst/>
          </a:prstGeom>
        </p:spPr>
      </p:pic>
      <p:sp>
        <p:nvSpPr>
          <p:cNvPr id="68" name="textbox 68"/>
          <p:cNvSpPr/>
          <p:nvPr/>
        </p:nvSpPr>
        <p:spPr>
          <a:xfrm>
            <a:off x="2169413" y="5453456"/>
            <a:ext cx="8302625" cy="8763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lang="en-US" altLang="en-US" sz="100" dirty="0"/>
          </a:p>
          <a:p>
            <a:pPr marL="593725" algn="l" rtl="0" eaLnBrk="0">
              <a:lnSpc>
                <a:spcPct val="83000"/>
              </a:lnSpc>
            </a:pP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设计师把有吉祥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寓意的年画、对联呈现在包装上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,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让人看到</a:t>
            </a:r>
            <a:endParaRPr lang="en-US" altLang="en-US" sz="2400" dirty="0"/>
          </a:p>
          <a:p>
            <a:pPr marL="12700" algn="l" rtl="0" eaLnBrk="0">
              <a:lnSpc>
                <a:spcPts val="4305"/>
              </a:lnSpc>
            </a:pP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它就想到过年吃幸福年夜饭的欢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乐景象。</a:t>
            </a:r>
            <a:endParaRPr lang="en-US" altLang="en-US" sz="2400" dirty="0"/>
          </a:p>
        </p:txBody>
      </p:sp>
      <p:sp>
        <p:nvSpPr>
          <p:cNvPr id="69" name="textbox 69"/>
          <p:cNvSpPr/>
          <p:nvPr/>
        </p:nvSpPr>
        <p:spPr>
          <a:xfrm>
            <a:off x="4285477" y="542207"/>
            <a:ext cx="4230370" cy="4159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7000"/>
              </a:lnSpc>
            </a:pPr>
            <a:endParaRPr lang="en-US" altLang="en-US" sz="100" dirty="0"/>
          </a:p>
          <a:p>
            <a:pPr marL="71755" algn="l" rtl="0" eaLnBrk="0">
              <a:lnSpc>
                <a:spcPct val="91000"/>
              </a:lnSpc>
            </a:pPr>
            <a:r>
              <a:rPr sz="2800" spc="-1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“</a:t>
            </a:r>
            <a:r>
              <a:rPr sz="28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情意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农农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”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年夜饭包装设计</a:t>
            </a:r>
            <a:endParaRPr lang="en-US" altLang="en-US" sz="2800" dirty="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7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6858000"/>
          </a:xfrm>
          <a:prstGeom prst="rect">
            <a:avLst/>
          </a:prstGeom>
        </p:spPr>
      </p:pic>
      <p:sp>
        <p:nvSpPr>
          <p:cNvPr id="72" name="textbox 72"/>
          <p:cNvSpPr/>
          <p:nvPr/>
        </p:nvSpPr>
        <p:spPr>
          <a:xfrm>
            <a:off x="4618315" y="651338"/>
            <a:ext cx="3263265" cy="4679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4000"/>
              </a:lnSpc>
            </a:pPr>
            <a:r>
              <a:rPr sz="31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情意农农包装欣</a:t>
            </a:r>
            <a:r>
              <a:rPr sz="3100" spc="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赏</a:t>
            </a:r>
            <a:endParaRPr lang="en-US" altLang="en-US" sz="31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7"/>
          <p:cNvSpPr/>
          <p:nvPr/>
        </p:nvSpPr>
        <p:spPr>
          <a:xfrm>
            <a:off x="5758941" y="2050415"/>
            <a:ext cx="4897754" cy="309943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lang="en-US" altLang="en-US" sz="100" dirty="0"/>
          </a:p>
          <a:p>
            <a:pPr marL="568325" algn="l" rtl="0" eaLnBrk="0">
              <a:lnSpc>
                <a:spcPct val="86000"/>
              </a:lnSpc>
            </a:pP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商标以吴裕泰茉莉花茶窨制技</a:t>
            </a:r>
            <a:r>
              <a:rPr sz="23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艺</a:t>
            </a:r>
            <a:endParaRPr lang="en-US" altLang="en-US" sz="2300" dirty="0"/>
          </a:p>
          <a:p>
            <a:pPr marL="12700" indent="6350" algn="l" rtl="0" eaLnBrk="0">
              <a:lnSpc>
                <a:spcPct val="158000"/>
              </a:lnSpc>
              <a:spcBef>
                <a:spcPts val="30"/>
              </a:spcBef>
            </a:pPr>
            <a:r>
              <a:rPr sz="23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为创意灵感，</a:t>
            </a:r>
            <a:r>
              <a:rPr sz="23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图案以含苞待放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或初露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花蕊或完全开放的茉莉鲜花与茶芽</a:t>
            </a:r>
            <a:r>
              <a:rPr sz="2300" spc="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相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交织，</a:t>
            </a:r>
            <a:r>
              <a:rPr sz="23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色彩上选用裕泰绿、</a:t>
            </a:r>
            <a:r>
              <a:rPr sz="23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300" spc="-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茉莉白</a:t>
            </a:r>
            <a:r>
              <a:rPr sz="23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图案与书法相结合，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彰显中华民族底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蕴和文化特色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300" dirty="0"/>
          </a:p>
        </p:txBody>
      </p:sp>
      <p:pic>
        <p:nvPicPr>
          <p:cNvPr id="2" name="图片 1" descr="截屏2024-05-27 11.31.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4035" y="2336165"/>
            <a:ext cx="2908300" cy="2527300"/>
          </a:xfrm>
          <a:prstGeom prst="rect">
            <a:avLst/>
          </a:prstGeo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75" name="picture 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438655" y="1813560"/>
            <a:ext cx="5007863" cy="4303775"/>
          </a:xfrm>
          <a:prstGeom prst="rect">
            <a:avLst/>
          </a:prstGeom>
        </p:spPr>
      </p:pic>
      <p:sp>
        <p:nvSpPr>
          <p:cNvPr id="76" name="textbox 76"/>
          <p:cNvSpPr/>
          <p:nvPr/>
        </p:nvSpPr>
        <p:spPr>
          <a:xfrm>
            <a:off x="7350302" y="3194506"/>
            <a:ext cx="4250054" cy="93154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algn="r" rtl="0" eaLnBrk="0">
              <a:lnSpc>
                <a:spcPts val="3100"/>
              </a:lnSpc>
            </a:pPr>
            <a:r>
              <a:rPr sz="2400" spc="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包装设计目的:向悠久曳</a:t>
            </a:r>
            <a:r>
              <a:rPr sz="2400" spc="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山</a:t>
            </a:r>
            <a:endParaRPr lang="en-US" altLang="en-US" sz="2400" dirty="0"/>
          </a:p>
          <a:p>
            <a:pPr marL="12700" algn="l" rtl="0" eaLnBrk="0">
              <a:lnSpc>
                <a:spcPts val="4030"/>
              </a:lnSpc>
            </a:pP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祭节日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致敬。</a:t>
            </a:r>
            <a:endParaRPr lang="en-US" altLang="en-US" sz="2400" dirty="0"/>
          </a:p>
        </p:txBody>
      </p:sp>
      <p:sp>
        <p:nvSpPr>
          <p:cNvPr id="77" name="textbox 77"/>
          <p:cNvSpPr/>
          <p:nvPr/>
        </p:nvSpPr>
        <p:spPr>
          <a:xfrm>
            <a:off x="4887921" y="774879"/>
            <a:ext cx="3667759" cy="4667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4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3000"/>
              </a:lnSpc>
            </a:pPr>
            <a:r>
              <a:rPr sz="3100" spc="9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歌舞伎点心包装设</a:t>
            </a:r>
            <a:r>
              <a:rPr sz="31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计</a:t>
            </a:r>
            <a:endParaRPr lang="en-US" altLang="en-US" sz="3100" dirty="0"/>
          </a:p>
        </p:txBody>
      </p:sp>
      <p:pic>
        <p:nvPicPr>
          <p:cNvPr id="78" name="picture 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01752" y="198119"/>
            <a:ext cx="1255775" cy="496823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98" name="picture 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557528" y="2322576"/>
            <a:ext cx="5114531" cy="3834383"/>
          </a:xfrm>
          <a:prstGeom prst="rect">
            <a:avLst/>
          </a:prstGeom>
        </p:spPr>
      </p:pic>
      <p:sp>
        <p:nvSpPr>
          <p:cNvPr id="99" name="textbox 99"/>
          <p:cNvSpPr/>
          <p:nvPr/>
        </p:nvSpPr>
        <p:spPr>
          <a:xfrm>
            <a:off x="1868398" y="471186"/>
            <a:ext cx="8862694" cy="147764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lang="en-US" altLang="en-US" sz="100" dirty="0"/>
          </a:p>
          <a:p>
            <a:pPr marL="2776220" algn="l" rtl="0" eaLnBrk="0">
              <a:lnSpc>
                <a:spcPct val="96000"/>
              </a:lnSpc>
            </a:pPr>
            <a:r>
              <a:rPr sz="4000" spc="-30" dirty="0">
                <a:ln w="14541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10"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三、地域文</a:t>
            </a:r>
            <a:r>
              <a:rPr sz="4000" spc="-20" dirty="0">
                <a:ln w="14541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10"/>
                </a:ln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化</a:t>
            </a:r>
            <a:endParaRPr lang="en-US" altLang="en-US" sz="4000" dirty="0"/>
          </a:p>
          <a:p>
            <a:pPr algn="l" rtl="0" eaLnBrk="0">
              <a:lnSpc>
                <a:spcPct val="106000"/>
              </a:lnSpc>
            </a:pPr>
            <a:endParaRPr lang="en-US" altLang="en-US" sz="700" dirty="0"/>
          </a:p>
          <a:p>
            <a:pPr marL="27940" indent="-15240" algn="l" rtl="0" eaLnBrk="0">
              <a:lnSpc>
                <a:spcPct val="103000"/>
              </a:lnSpc>
              <a:spcBef>
                <a:spcPts val="5"/>
              </a:spcBef>
            </a:pPr>
            <a:r>
              <a:rPr sz="2400" spc="-10" dirty="0">
                <a:solidFill>
                  <a:srgbClr val="333333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地域</a:t>
            </a:r>
            <a:r>
              <a:rPr sz="2400" spc="0" dirty="0">
                <a:solidFill>
                  <a:srgbClr val="333333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文化是指文化在一定的地域中与环境相融合，打上了地域烙印</a:t>
            </a:r>
            <a:r>
              <a:rPr sz="2400" spc="0" dirty="0">
                <a:solidFill>
                  <a:srgbClr val="333333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-70" dirty="0">
                <a:solidFill>
                  <a:srgbClr val="333333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的一种独特文化</a:t>
            </a:r>
            <a:r>
              <a:rPr sz="2400" spc="-30" dirty="0">
                <a:solidFill>
                  <a:srgbClr val="333333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400" dirty="0"/>
          </a:p>
        </p:txBody>
      </p:sp>
      <p:sp>
        <p:nvSpPr>
          <p:cNvPr id="100" name="textbox 100"/>
          <p:cNvSpPr/>
          <p:nvPr/>
        </p:nvSpPr>
        <p:spPr>
          <a:xfrm>
            <a:off x="7049388" y="3384321"/>
            <a:ext cx="4289425" cy="145541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lang="en-US" altLang="en-US" sz="100" dirty="0"/>
          </a:p>
          <a:p>
            <a:pPr marL="17780" algn="l" rtl="0" eaLnBrk="0">
              <a:lnSpc>
                <a:spcPct val="82000"/>
              </a:lnSpc>
            </a:pP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西湖龙井茶的包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装在造型上富有</a:t>
            </a:r>
            <a:endParaRPr lang="en-US" altLang="en-US" sz="2400" dirty="0"/>
          </a:p>
          <a:p>
            <a:pPr marL="12700" indent="635" algn="l" rtl="0" eaLnBrk="0">
              <a:lnSpc>
                <a:spcPct val="154000"/>
              </a:lnSpc>
              <a:spcBef>
                <a:spcPts val="20"/>
              </a:spcBef>
            </a:pP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创意，融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入了西湖水与断桥的地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-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域文化色彩</a:t>
            </a:r>
            <a:r>
              <a:rPr sz="2400" spc="-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400" dirty="0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picture 1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6858000"/>
          </a:xfrm>
          <a:prstGeom prst="rect">
            <a:avLst/>
          </a:prstGeom>
        </p:spPr>
      </p:pic>
      <p:sp>
        <p:nvSpPr>
          <p:cNvPr id="103" name="textbox 103"/>
          <p:cNvSpPr/>
          <p:nvPr/>
        </p:nvSpPr>
        <p:spPr>
          <a:xfrm>
            <a:off x="2316749" y="6056860"/>
            <a:ext cx="7960359" cy="4159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7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800" spc="1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设计师潘虎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800" spc="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张爱玲版江南文艺香朵朵茉莉花茶包装</a:t>
            </a:r>
            <a:endParaRPr lang="en-US" altLang="en-US" sz="2800" dirty="0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1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picture 1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picture 1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picture 1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6858000"/>
          </a:xfrm>
          <a:prstGeom prst="rect">
            <a:avLst/>
          </a:prstGeom>
        </p:spPr>
      </p:pic>
      <p:sp>
        <p:nvSpPr>
          <p:cNvPr id="109" name="textbox 109"/>
          <p:cNvSpPr/>
          <p:nvPr/>
        </p:nvSpPr>
        <p:spPr>
          <a:xfrm>
            <a:off x="4260420" y="491720"/>
            <a:ext cx="4297045" cy="4133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8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江南文艺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香朵朵茶包装设计</a:t>
            </a:r>
            <a:endParaRPr lang="en-US" altLang="en-US" sz="2800" dirty="0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picture 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6858000"/>
          </a:xfrm>
          <a:prstGeom prst="rect">
            <a:avLst/>
          </a:prstGeom>
        </p:spPr>
      </p:pic>
      <p:sp>
        <p:nvSpPr>
          <p:cNvPr id="112" name="textbox 112"/>
          <p:cNvSpPr/>
          <p:nvPr/>
        </p:nvSpPr>
        <p:spPr>
          <a:xfrm>
            <a:off x="1643760" y="5486475"/>
            <a:ext cx="9187815" cy="90931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lang="en-US" altLang="en-US" sz="100" dirty="0"/>
          </a:p>
          <a:p>
            <a:pPr algn="r" rtl="0" eaLnBrk="0">
              <a:lnSpc>
                <a:spcPct val="91000"/>
              </a:lnSpc>
            </a:pPr>
            <a:r>
              <a:rPr sz="24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宜兴南部山区是中国享有盛誉的古茶区之一,位于中国</a:t>
            </a:r>
            <a:r>
              <a:rPr sz="2400" spc="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优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质产茶</a:t>
            </a:r>
            <a:endParaRPr lang="en-US" altLang="en-US" sz="2400" dirty="0"/>
          </a:p>
          <a:p>
            <a:pPr algn="l" rtl="0" eaLnBrk="0">
              <a:lnSpc>
                <a:spcPct val="100000"/>
              </a:lnSpc>
            </a:pPr>
            <a:endParaRPr lang="en-US" altLang="en-US" sz="1400" dirty="0"/>
          </a:p>
          <a:p>
            <a:pPr marL="12700" algn="l" rtl="0" eaLnBrk="0">
              <a:lnSpc>
                <a:spcPct val="92000"/>
              </a:lnSpc>
              <a:spcBef>
                <a:spcPts val="5"/>
              </a:spcBef>
            </a:pP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带的北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纬三十度,故品牌取名“北纬30°”。</a:t>
            </a:r>
            <a:endParaRPr lang="en-US" altLang="en-US" sz="2400" dirty="0"/>
          </a:p>
        </p:txBody>
      </p:sp>
      <p:sp>
        <p:nvSpPr>
          <p:cNvPr id="113" name="textbox 113"/>
          <p:cNvSpPr/>
          <p:nvPr/>
        </p:nvSpPr>
        <p:spPr>
          <a:xfrm>
            <a:off x="4926679" y="502080"/>
            <a:ext cx="2703195" cy="41401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2800" spc="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北纬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30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°包装设计</a:t>
            </a:r>
            <a:endParaRPr lang="en-US" altLang="en-US" sz="2800" dirty="0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16" name="picture 1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3044952" y="1075944"/>
            <a:ext cx="6102095" cy="4069079"/>
          </a:xfrm>
          <a:prstGeom prst="rect">
            <a:avLst/>
          </a:prstGeom>
        </p:spPr>
      </p:pic>
      <p:sp>
        <p:nvSpPr>
          <p:cNvPr id="117" name="textbox 117"/>
          <p:cNvSpPr/>
          <p:nvPr/>
        </p:nvSpPr>
        <p:spPr>
          <a:xfrm>
            <a:off x="2579522" y="5420105"/>
            <a:ext cx="7031990" cy="9080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lang="en-US" altLang="en-US" sz="100" dirty="0"/>
          </a:p>
          <a:p>
            <a:pPr algn="r" rtl="0" eaLnBrk="0">
              <a:lnSpc>
                <a:spcPct val="91000"/>
              </a:lnSpc>
            </a:pPr>
            <a:r>
              <a:rPr sz="24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品牌包装核心视觉部分以纬度为概念,加入山</a:t>
            </a:r>
            <a:r>
              <a:rPr sz="2400" spc="4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川</a:t>
            </a:r>
            <a:endParaRPr lang="en-US" altLang="en-US" sz="2400" dirty="0"/>
          </a:p>
          <a:p>
            <a:pPr algn="l" rtl="0" eaLnBrk="0">
              <a:lnSpc>
                <a:spcPct val="107000"/>
              </a:lnSpc>
            </a:pPr>
            <a:endParaRPr lang="en-US" altLang="en-US" sz="1300" dirty="0"/>
          </a:p>
          <a:p>
            <a:pPr marL="12700" algn="l" rtl="0" eaLnBrk="0">
              <a:lnSpc>
                <a:spcPct val="92000"/>
              </a:lnSpc>
              <a:spcBef>
                <a:spcPts val="0"/>
              </a:spcBef>
            </a:pP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流水形成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宜兴名产紫砂壶的抽象图形。</a:t>
            </a:r>
            <a:endParaRPr lang="en-US" altLang="en-US" sz="2400" dirty="0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1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2192000" cy="6858000"/>
          </a:xfrm>
          <a:prstGeom prst="rect">
            <a:avLst/>
          </a:prstGeom>
        </p:spPr>
      </p:pic>
      <p:sp>
        <p:nvSpPr>
          <p:cNvPr id="120" name="textbox 120"/>
          <p:cNvSpPr/>
          <p:nvPr/>
        </p:nvSpPr>
        <p:spPr>
          <a:xfrm>
            <a:off x="4401501" y="640030"/>
            <a:ext cx="3878579" cy="4660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3000"/>
              </a:lnSpc>
            </a:pPr>
            <a:r>
              <a:rPr sz="3100" spc="-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北纬</a:t>
            </a:r>
            <a:r>
              <a:rPr sz="3100" spc="-110" dirty="0">
                <a:solidFill>
                  <a:srgbClr val="000000">
                    <a:alpha val="100000"/>
                  </a:srgbClr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30</a:t>
            </a:r>
            <a:r>
              <a:rPr sz="3100" spc="-1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。茶叶包装欣</a:t>
            </a:r>
            <a:r>
              <a:rPr sz="3100" spc="-8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赏</a:t>
            </a:r>
            <a:endParaRPr lang="en-US" altLang="en-US" sz="31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rect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8F8F8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23" name="picture 1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301752" y="1755648"/>
            <a:ext cx="6961630" cy="3916679"/>
          </a:xfrm>
          <a:prstGeom prst="rect">
            <a:avLst/>
          </a:prstGeom>
        </p:spPr>
      </p:pic>
      <p:sp>
        <p:nvSpPr>
          <p:cNvPr id="124" name="textbox 124"/>
          <p:cNvSpPr/>
          <p:nvPr/>
        </p:nvSpPr>
        <p:spPr>
          <a:xfrm>
            <a:off x="7478217" y="2293950"/>
            <a:ext cx="4431665" cy="310133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2000"/>
              </a:lnSpc>
            </a:pPr>
            <a:endParaRPr lang="en-US" altLang="en-US" sz="100" dirty="0"/>
          </a:p>
          <a:p>
            <a:pPr marL="1714500" algn="l" rtl="0" eaLnBrk="0">
              <a:lnSpc>
                <a:spcPct val="95000"/>
              </a:lnSpc>
            </a:pPr>
            <a:r>
              <a:rPr sz="2300" spc="-13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小</a:t>
            </a:r>
            <a:r>
              <a:rPr sz="2300" spc="-1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300" spc="-13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结</a:t>
            </a:r>
            <a:r>
              <a:rPr sz="2300" spc="-100" dirty="0">
                <a:ln w="635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miter lim="0"/>
                </a:ln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：</a:t>
            </a:r>
            <a:endParaRPr lang="en-US" altLang="en-US" sz="2300" dirty="0"/>
          </a:p>
          <a:p>
            <a:pPr algn="r" rtl="0" eaLnBrk="0">
              <a:lnSpc>
                <a:spcPct val="82000"/>
              </a:lnSpc>
              <a:spcBef>
                <a:spcPts val="1725"/>
              </a:spcBef>
            </a:pPr>
            <a:r>
              <a:rPr sz="2400" spc="7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提升商品包装的文化内</a:t>
            </a:r>
            <a:r>
              <a:rPr sz="2400" spc="6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涵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，</a:t>
            </a:r>
            <a:endParaRPr lang="en-US" altLang="en-US" sz="2400" dirty="0"/>
          </a:p>
          <a:p>
            <a:pPr marL="12700" indent="1270" algn="l" rtl="0" eaLnBrk="0">
              <a:lnSpc>
                <a:spcPct val="152000"/>
              </a:lnSpc>
              <a:spcBef>
                <a:spcPts val="15"/>
              </a:spcBef>
            </a:pPr>
            <a:r>
              <a:rPr sz="24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能够使消费者产生亲切、</a:t>
            </a:r>
            <a:r>
              <a:rPr sz="2400" spc="-2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怀旧、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-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温馨、</a:t>
            </a:r>
            <a:r>
              <a:rPr sz="2400" spc="-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信任等诸多情感，</a:t>
            </a:r>
            <a:r>
              <a:rPr sz="2400" spc="-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-10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从而</a:t>
            </a:r>
            <a:r>
              <a:rPr sz="2400" spc="-5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引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-3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起心灵上的共鸣和认同，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 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促进商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 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品的销售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  <a:cs typeface="微软雅黑"/>
              </a:rPr>
              <a:t>。</a:t>
            </a:r>
            <a:endParaRPr lang="en-US" altLang="en-US" sz="2400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3620</Words>
  <Application>WPS 文字</Application>
  <PresentationFormat/>
  <Paragraphs>387</Paragraphs>
  <Slides>90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90</vt:i4>
      </vt:variant>
    </vt:vector>
  </HeadingPairs>
  <TitlesOfParts>
    <vt:vector size="107" baseType="lpstr">
      <vt:lpstr>Arial</vt:lpstr>
      <vt:lpstr>宋体</vt:lpstr>
      <vt:lpstr>Wingdings</vt:lpstr>
      <vt:lpstr>江西拙楷</vt:lpstr>
      <vt:lpstr>SimHei</vt:lpstr>
      <vt:lpstr>汉仪中黑KW</vt:lpstr>
      <vt:lpstr>微软雅黑</vt:lpstr>
      <vt:lpstr>汉仪旗黑</vt:lpstr>
      <vt:lpstr>Calibri</vt:lpstr>
      <vt:lpstr>微软雅黑</vt:lpstr>
      <vt:lpstr>宋体</vt:lpstr>
      <vt:lpstr>Arial Unicode MS</vt:lpstr>
      <vt:lpstr>Helvetica Neue</vt:lpstr>
      <vt:lpstr>汉仪书宋二KW</vt:lpstr>
      <vt:lpstr>Arial</vt:lpstr>
      <vt:lpstr>微软雅黑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</cp:lastModifiedBy>
  <cp:revision>6</cp:revision>
  <dcterms:created xsi:type="dcterms:W3CDTF">2024-05-27T06:29:28Z</dcterms:created>
  <dcterms:modified xsi:type="dcterms:W3CDTF">2024-05-27T06:29:28Z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wqlLaW5nc29mdCBQREYgdG8gV1BTIDgw</vt:lpwstr>
  </property>
  <property fmtid="{D5CDD505-2E9C-101B-9397-08002B2CF9AE}" pid="3" name="Created">
    <vt:filetime>2023-03-21T07:14:27Z</vt:filetime>
  </property>
  <property fmtid="{D5CDD505-2E9C-101B-9397-08002B2CF9AE}" pid="4" name="UsrData">
    <vt:lpwstr>6418783d4e2c48c83fa87479</vt:lpwstr>
  </property>
  <property fmtid="{D5CDD505-2E9C-101B-9397-08002B2CF9AE}" pid="5" name="ICV">
    <vt:lpwstr>C630BA5115FA3D64137A1864EA4DB9B8_43</vt:lpwstr>
  </property>
  <property fmtid="{D5CDD505-2E9C-101B-9397-08002B2CF9AE}" pid="6" name="KSOProductBuildVer">
    <vt:lpwstr>2052-6.7.1.8828</vt:lpwstr>
  </property>
</Properties>
</file>