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01.svg" ContentType="image/svg+xml"/>
  <Override PartName="/ppt/media/image103.svg" ContentType="image/svg+xml"/>
  <Override PartName="/ppt/media/image105.svg" ContentType="image/svg+xml"/>
  <Override PartName="/ppt/media/image107.svg" ContentType="image/svg+xml"/>
  <Override PartName="/ppt/media/image109.svg" ContentType="image/svg+xml"/>
  <Override PartName="/ppt/media/image111.svg" ContentType="image/svg+xml"/>
  <Override PartName="/ppt/media/image113.svg" ContentType="image/svg+xml"/>
  <Override PartName="/ppt/media/image115.svg" ContentType="image/svg+xml"/>
  <Override PartName="/ppt/media/image116.svg" ContentType="image/svg+xml"/>
  <Override PartName="/ppt/media/image117.svg" ContentType="image/svg+xml"/>
  <Override PartName="/ppt/media/image119.svg" ContentType="image/svg+xml"/>
  <Override PartName="/ppt/media/image12.svg" ContentType="image/svg+xml"/>
  <Override PartName="/ppt/media/image121.svg" ContentType="image/svg+xml"/>
  <Override PartName="/ppt/media/image123.svg" ContentType="image/svg+xml"/>
  <Override PartName="/ppt/media/image125.svg" ContentType="image/svg+xml"/>
  <Override PartName="/ppt/media/image127.svg" ContentType="image/svg+xml"/>
  <Override PartName="/ppt/media/image129.svg" ContentType="image/svg+xml"/>
  <Override PartName="/ppt/media/image131.svg" ContentType="image/svg+xml"/>
  <Override PartName="/ppt/media/image15.svg" ContentType="image/svg+xml"/>
  <Override PartName="/ppt/media/image17.svg" ContentType="image/svg+xml"/>
  <Override PartName="/ppt/media/image19.svg" ContentType="image/svg+xml"/>
  <Override PartName="/ppt/media/image2.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svg" ContentType="image/svg+xml"/>
  <Override PartName="/ppt/media/image40.svg" ContentType="image/svg+xml"/>
  <Override PartName="/ppt/media/image42.svg" ContentType="image/svg+xml"/>
  <Override PartName="/ppt/media/image44.svg" ContentType="image/svg+xml"/>
  <Override PartName="/ppt/media/image46.svg" ContentType="image/svg+xml"/>
  <Override PartName="/ppt/media/image50.svg" ContentType="image/svg+xml"/>
  <Override PartName="/ppt/media/image52.svg" ContentType="image/svg+xml"/>
  <Override PartName="/ppt/media/image54.svg" ContentType="image/svg+xml"/>
  <Override PartName="/ppt/media/image56.svg" ContentType="image/svg+xml"/>
  <Override PartName="/ppt/media/image58.svg" ContentType="image/svg+xml"/>
  <Override PartName="/ppt/media/image59.svg" ContentType="image/svg+xml"/>
  <Override PartName="/ppt/media/image6.svg" ContentType="image/svg+xml"/>
  <Override PartName="/ppt/media/image61.svg" ContentType="image/svg+xml"/>
  <Override PartName="/ppt/media/image63.svg" ContentType="image/svg+xml"/>
  <Override PartName="/ppt/media/image65.svg" ContentType="image/svg+xml"/>
  <Override PartName="/ppt/media/image67.svg" ContentType="image/svg+xml"/>
  <Override PartName="/ppt/media/image69.svg" ContentType="image/svg+xml"/>
  <Override PartName="/ppt/media/image71.svg" ContentType="image/svg+xml"/>
  <Override PartName="/ppt/media/image73.svg" ContentType="image/svg+xml"/>
  <Override PartName="/ppt/media/image75.svg" ContentType="image/svg+xml"/>
  <Override PartName="/ppt/media/image77.svg" ContentType="image/svg+xml"/>
  <Override PartName="/ppt/media/image79.svg" ContentType="image/svg+xml"/>
  <Override PartName="/ppt/media/image8.svg" ContentType="image/svg+xml"/>
  <Override PartName="/ppt/media/image81.svg" ContentType="image/svg+xml"/>
  <Override PartName="/ppt/media/image83.svg" ContentType="image/svg+xml"/>
  <Override PartName="/ppt/media/image85.svg" ContentType="image/svg+xml"/>
  <Override PartName="/ppt/media/image87.svg" ContentType="image/svg+xml"/>
  <Override PartName="/ppt/media/image89.svg" ContentType="image/svg+xml"/>
  <Override PartName="/ppt/media/image91.svg" ContentType="image/svg+xml"/>
  <Override PartName="/ppt/media/image93.svg" ContentType="image/svg+xml"/>
  <Override PartName="/ppt/media/image94.svg" ContentType="image/svg+xml"/>
  <Override PartName="/ppt/media/image96.svg" ContentType="image/svg+xml"/>
  <Override PartName="/ppt/media/image97.svg" ContentType="image/svg+xml"/>
  <Override PartName="/ppt/media/image9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74" r:id="rId7"/>
    <p:sldId id="275" r:id="rId8"/>
    <p:sldId id="276" r:id="rId9"/>
    <p:sldId id="261" r:id="rId10"/>
    <p:sldId id="263" r:id="rId11"/>
    <p:sldId id="262" r:id="rId12"/>
    <p:sldId id="277" r:id="rId13"/>
    <p:sldId id="278" r:id="rId14"/>
    <p:sldId id="279" r:id="rId15"/>
    <p:sldId id="280" r:id="rId16"/>
    <p:sldId id="281" r:id="rId17"/>
    <p:sldId id="282" r:id="rId18"/>
    <p:sldId id="283" r:id="rId19"/>
    <p:sldId id="284" r:id="rId20"/>
    <p:sldId id="285" r:id="rId21"/>
    <p:sldId id="286" r:id="rId22"/>
    <p:sldId id="287" r:id="rId23"/>
    <p:sldId id="288" r:id="rId24"/>
    <p:sldId id="289" r:id="rId25"/>
    <p:sldId id="264" r:id="rId26"/>
    <p:sldId id="290" r:id="rId27"/>
    <p:sldId id="291" r:id="rId28"/>
    <p:sldId id="267" r:id="rId29"/>
    <p:sldId id="265" r:id="rId30"/>
    <p:sldId id="268" r:id="rId31"/>
    <p:sldId id="269" r:id="rId32"/>
    <p:sldId id="270" r:id="rId33"/>
    <p:sldId id="271" r:id="rId34"/>
    <p:sldId id="273" r:id="rId35"/>
  </p:sldIdLst>
  <p:sldSz cx="9144000" cy="5143500"/>
  <p:notesSz cx="5143500" cy="9144000"/>
  <p:custDataLst>
    <p:tags r:id="rId39"/>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9" Type="http://schemas.openxmlformats.org/officeDocument/2006/relationships/tags" Target="tags/tag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8.svg"/><Relationship Id="rId7" Type="http://schemas.openxmlformats.org/officeDocument/2006/relationships/image" Target="../media/image7.png"/><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image" Target="../media/image2.svg"/><Relationship Id="rId10" Type="http://schemas.openxmlformats.org/officeDocument/2006/relationships/notesSlide" Target="../notesSlides/notesSlide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8.pn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image" Target="../media/image12.svg"/><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1.xml"/><Relationship Id="rId7" Type="http://schemas.openxmlformats.org/officeDocument/2006/relationships/image" Target="../media/image19.svg"/><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image" Target="../media/image13.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1.xml"/><Relationship Id="rId7" Type="http://schemas.openxmlformats.org/officeDocument/2006/relationships/image" Target="../media/image19.svg"/><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image" Target="../media/image13.jpeg"/></Relationships>
</file>

<file path=ppt/slides/_rels/slide27.xml.rels><?xml version="1.0" encoding="UTF-8" standalone="yes"?>
<Relationships xmlns="http://schemas.openxmlformats.org/package/2006/relationships"><Relationship Id="rId9" Type="http://schemas.openxmlformats.org/officeDocument/2006/relationships/image" Target="../media/image51.png"/><Relationship Id="rId8" Type="http://schemas.openxmlformats.org/officeDocument/2006/relationships/image" Target="../media/image26.svg"/><Relationship Id="rId7" Type="http://schemas.openxmlformats.org/officeDocument/2006/relationships/image" Target="../media/image25.png"/><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22.svg"/><Relationship Id="rId3" Type="http://schemas.openxmlformats.org/officeDocument/2006/relationships/image" Target="../media/image21.png"/><Relationship Id="rId25" Type="http://schemas.openxmlformats.org/officeDocument/2006/relationships/notesSlide" Target="../notesSlides/notesSlide9.xml"/><Relationship Id="rId24" Type="http://schemas.openxmlformats.org/officeDocument/2006/relationships/slideLayout" Target="../slideLayouts/slideLayout1.xml"/><Relationship Id="rId23" Type="http://schemas.openxmlformats.org/officeDocument/2006/relationships/image" Target="../media/image65.svg"/><Relationship Id="rId22" Type="http://schemas.openxmlformats.org/officeDocument/2006/relationships/image" Target="../media/image64.png"/><Relationship Id="rId21" Type="http://schemas.openxmlformats.org/officeDocument/2006/relationships/image" Target="../media/image63.svg"/><Relationship Id="rId20" Type="http://schemas.openxmlformats.org/officeDocument/2006/relationships/image" Target="../media/image62.png"/><Relationship Id="rId2" Type="http://schemas.openxmlformats.org/officeDocument/2006/relationships/image" Target="../media/image20.svg"/><Relationship Id="rId19" Type="http://schemas.openxmlformats.org/officeDocument/2006/relationships/image" Target="../media/image61.svg"/><Relationship Id="rId18" Type="http://schemas.openxmlformats.org/officeDocument/2006/relationships/image" Target="../media/image60.png"/><Relationship Id="rId17" Type="http://schemas.openxmlformats.org/officeDocument/2006/relationships/image" Target="../media/image59.svg"/><Relationship Id="rId16" Type="http://schemas.openxmlformats.org/officeDocument/2006/relationships/image" Target="../media/image58.svg"/><Relationship Id="rId15" Type="http://schemas.openxmlformats.org/officeDocument/2006/relationships/image" Target="../media/image57.png"/><Relationship Id="rId14" Type="http://schemas.openxmlformats.org/officeDocument/2006/relationships/image" Target="../media/image56.svg"/><Relationship Id="rId13" Type="http://schemas.openxmlformats.org/officeDocument/2006/relationships/image" Target="../media/image55.png"/><Relationship Id="rId12" Type="http://schemas.openxmlformats.org/officeDocument/2006/relationships/image" Target="../media/image54.svg"/><Relationship Id="rId11" Type="http://schemas.openxmlformats.org/officeDocument/2006/relationships/image" Target="../media/image53.png"/><Relationship Id="rId10" Type="http://schemas.openxmlformats.org/officeDocument/2006/relationships/image" Target="../media/image52.svg"/><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9" Type="http://schemas.openxmlformats.org/officeDocument/2006/relationships/image" Target="../media/image68.png"/><Relationship Id="rId8" Type="http://schemas.openxmlformats.org/officeDocument/2006/relationships/image" Target="../media/image26.svg"/><Relationship Id="rId7" Type="http://schemas.openxmlformats.org/officeDocument/2006/relationships/image" Target="../media/image25.png"/><Relationship Id="rId6" Type="http://schemas.openxmlformats.org/officeDocument/2006/relationships/image" Target="../media/image67.svg"/><Relationship Id="rId5" Type="http://schemas.openxmlformats.org/officeDocument/2006/relationships/image" Target="../media/image66.png"/><Relationship Id="rId4" Type="http://schemas.openxmlformats.org/officeDocument/2006/relationships/image" Target="../media/image22.svg"/><Relationship Id="rId34" Type="http://schemas.openxmlformats.org/officeDocument/2006/relationships/notesSlide" Target="../notesSlides/notesSlide10.xml"/><Relationship Id="rId33" Type="http://schemas.openxmlformats.org/officeDocument/2006/relationships/slideLayout" Target="../slideLayouts/slideLayout1.xml"/><Relationship Id="rId32" Type="http://schemas.openxmlformats.org/officeDocument/2006/relationships/image" Target="../media/image91.svg"/><Relationship Id="rId31" Type="http://schemas.openxmlformats.org/officeDocument/2006/relationships/image" Target="../media/image90.png"/><Relationship Id="rId30" Type="http://schemas.openxmlformats.org/officeDocument/2006/relationships/image" Target="../media/image89.svg"/><Relationship Id="rId3" Type="http://schemas.openxmlformats.org/officeDocument/2006/relationships/image" Target="../media/image21.png"/><Relationship Id="rId29" Type="http://schemas.openxmlformats.org/officeDocument/2006/relationships/image" Target="../media/image88.png"/><Relationship Id="rId28" Type="http://schemas.openxmlformats.org/officeDocument/2006/relationships/image" Target="../media/image87.svg"/><Relationship Id="rId27" Type="http://schemas.openxmlformats.org/officeDocument/2006/relationships/image" Target="../media/image86.png"/><Relationship Id="rId26" Type="http://schemas.openxmlformats.org/officeDocument/2006/relationships/image" Target="../media/image85.svg"/><Relationship Id="rId25" Type="http://schemas.openxmlformats.org/officeDocument/2006/relationships/image" Target="../media/image84.png"/><Relationship Id="rId24" Type="http://schemas.openxmlformats.org/officeDocument/2006/relationships/image" Target="../media/image83.svg"/><Relationship Id="rId23" Type="http://schemas.openxmlformats.org/officeDocument/2006/relationships/image" Target="../media/image82.png"/><Relationship Id="rId22" Type="http://schemas.openxmlformats.org/officeDocument/2006/relationships/image" Target="../media/image81.svg"/><Relationship Id="rId21" Type="http://schemas.openxmlformats.org/officeDocument/2006/relationships/image" Target="../media/image80.png"/><Relationship Id="rId20" Type="http://schemas.openxmlformats.org/officeDocument/2006/relationships/image" Target="../media/image79.svg"/><Relationship Id="rId2" Type="http://schemas.openxmlformats.org/officeDocument/2006/relationships/image" Target="../media/image20.svg"/><Relationship Id="rId19" Type="http://schemas.openxmlformats.org/officeDocument/2006/relationships/image" Target="../media/image78.png"/><Relationship Id="rId18" Type="http://schemas.openxmlformats.org/officeDocument/2006/relationships/image" Target="../media/image77.svg"/><Relationship Id="rId17" Type="http://schemas.openxmlformats.org/officeDocument/2006/relationships/image" Target="../media/image76.png"/><Relationship Id="rId16" Type="http://schemas.openxmlformats.org/officeDocument/2006/relationships/image" Target="../media/image75.svg"/><Relationship Id="rId15" Type="http://schemas.openxmlformats.org/officeDocument/2006/relationships/image" Target="../media/image74.png"/><Relationship Id="rId14" Type="http://schemas.openxmlformats.org/officeDocument/2006/relationships/image" Target="../media/image73.svg"/><Relationship Id="rId13" Type="http://schemas.openxmlformats.org/officeDocument/2006/relationships/image" Target="../media/image72.png"/><Relationship Id="rId12" Type="http://schemas.openxmlformats.org/officeDocument/2006/relationships/image" Target="../media/image71.svg"/><Relationship Id="rId11" Type="http://schemas.openxmlformats.org/officeDocument/2006/relationships/image" Target="../media/image70.png"/><Relationship Id="rId10" Type="http://schemas.openxmlformats.org/officeDocument/2006/relationships/image" Target="../media/image69.svg"/><Relationship Id="rId1" Type="http://schemas.openxmlformats.org/officeDocument/2006/relationships/image" Target="../media/image9.png"/></Relationships>
</file>

<file path=ppt/slides/_rels/slide29.xml.rels><?xml version="1.0" encoding="UTF-8" standalone="yes"?>
<Relationships xmlns="http://schemas.openxmlformats.org/package/2006/relationships"><Relationship Id="rId9" Type="http://schemas.openxmlformats.org/officeDocument/2006/relationships/image" Target="../media/image94.svg"/><Relationship Id="rId8" Type="http://schemas.openxmlformats.org/officeDocument/2006/relationships/image" Target="../media/image26.svg"/><Relationship Id="rId7" Type="http://schemas.openxmlformats.org/officeDocument/2006/relationships/image" Target="../media/image25.png"/><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22.svg"/><Relationship Id="rId36" Type="http://schemas.openxmlformats.org/officeDocument/2006/relationships/notesSlide" Target="../notesSlides/notesSlide11.xml"/><Relationship Id="rId35" Type="http://schemas.openxmlformats.org/officeDocument/2006/relationships/slideLayout" Target="../slideLayouts/slideLayout1.xml"/><Relationship Id="rId34" Type="http://schemas.openxmlformats.org/officeDocument/2006/relationships/image" Target="../media/image119.svg"/><Relationship Id="rId33" Type="http://schemas.openxmlformats.org/officeDocument/2006/relationships/image" Target="../media/image118.png"/><Relationship Id="rId32" Type="http://schemas.openxmlformats.org/officeDocument/2006/relationships/image" Target="../media/image117.svg"/><Relationship Id="rId31" Type="http://schemas.openxmlformats.org/officeDocument/2006/relationships/image" Target="../media/image116.svg"/><Relationship Id="rId30" Type="http://schemas.openxmlformats.org/officeDocument/2006/relationships/image" Target="../media/image115.svg"/><Relationship Id="rId3" Type="http://schemas.openxmlformats.org/officeDocument/2006/relationships/image" Target="../media/image21.png"/><Relationship Id="rId29" Type="http://schemas.openxmlformats.org/officeDocument/2006/relationships/image" Target="../media/image114.png"/><Relationship Id="rId28" Type="http://schemas.openxmlformats.org/officeDocument/2006/relationships/image" Target="../media/image113.svg"/><Relationship Id="rId27" Type="http://schemas.openxmlformats.org/officeDocument/2006/relationships/image" Target="../media/image112.png"/><Relationship Id="rId26" Type="http://schemas.openxmlformats.org/officeDocument/2006/relationships/image" Target="../media/image111.svg"/><Relationship Id="rId25" Type="http://schemas.openxmlformats.org/officeDocument/2006/relationships/image" Target="../media/image110.png"/><Relationship Id="rId24" Type="http://schemas.openxmlformats.org/officeDocument/2006/relationships/image" Target="../media/image109.svg"/><Relationship Id="rId23" Type="http://schemas.openxmlformats.org/officeDocument/2006/relationships/image" Target="../media/image108.png"/><Relationship Id="rId22" Type="http://schemas.openxmlformats.org/officeDocument/2006/relationships/image" Target="../media/image107.svg"/><Relationship Id="rId21" Type="http://schemas.openxmlformats.org/officeDocument/2006/relationships/image" Target="../media/image106.png"/><Relationship Id="rId20" Type="http://schemas.openxmlformats.org/officeDocument/2006/relationships/image" Target="../media/image105.svg"/><Relationship Id="rId2" Type="http://schemas.openxmlformats.org/officeDocument/2006/relationships/image" Target="../media/image20.svg"/><Relationship Id="rId19" Type="http://schemas.openxmlformats.org/officeDocument/2006/relationships/image" Target="../media/image104.png"/><Relationship Id="rId18" Type="http://schemas.openxmlformats.org/officeDocument/2006/relationships/image" Target="../media/image103.svg"/><Relationship Id="rId17" Type="http://schemas.openxmlformats.org/officeDocument/2006/relationships/image" Target="../media/image102.png"/><Relationship Id="rId16" Type="http://schemas.openxmlformats.org/officeDocument/2006/relationships/image" Target="../media/image101.svg"/><Relationship Id="rId15" Type="http://schemas.openxmlformats.org/officeDocument/2006/relationships/image" Target="../media/image100.png"/><Relationship Id="rId14" Type="http://schemas.openxmlformats.org/officeDocument/2006/relationships/image" Target="../media/image99.svg"/><Relationship Id="rId13" Type="http://schemas.openxmlformats.org/officeDocument/2006/relationships/image" Target="../media/image98.png"/><Relationship Id="rId12" Type="http://schemas.openxmlformats.org/officeDocument/2006/relationships/image" Target="../media/image97.svg"/><Relationship Id="rId11" Type="http://schemas.openxmlformats.org/officeDocument/2006/relationships/image" Target="../media/image96.svg"/><Relationship Id="rId10" Type="http://schemas.openxmlformats.org/officeDocument/2006/relationships/image" Target="../media/image95.png"/><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1.xml"/><Relationship Id="rId7" Type="http://schemas.openxmlformats.org/officeDocument/2006/relationships/image" Target="../media/image19.svg"/><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image" Target="../media/image13.jpeg"/></Relationships>
</file>

<file path=ppt/slides/_rels/slide30.xml.rels><?xml version="1.0" encoding="UTF-8" standalone="yes"?>
<Relationships xmlns="http://schemas.openxmlformats.org/package/2006/relationships"><Relationship Id="rId9" Type="http://schemas.openxmlformats.org/officeDocument/2006/relationships/notesSlide" Target="../notesSlides/notesSlide12.xml"/><Relationship Id="rId8" Type="http://schemas.openxmlformats.org/officeDocument/2006/relationships/slideLayout" Target="../slideLayouts/slideLayout1.xml"/><Relationship Id="rId7" Type="http://schemas.openxmlformats.org/officeDocument/2006/relationships/image" Target="../media/image19.svg"/><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image" Target="../media/image13.jpeg"/></Relationships>
</file>

<file path=ppt/slides/_rels/slide31.xml.rels><?xml version="1.0" encoding="UTF-8" standalone="yes"?>
<Relationships xmlns="http://schemas.openxmlformats.org/package/2006/relationships"><Relationship Id="rId9" Type="http://schemas.openxmlformats.org/officeDocument/2006/relationships/image" Target="../media/image122.png"/><Relationship Id="rId8" Type="http://schemas.openxmlformats.org/officeDocument/2006/relationships/image" Target="../media/image26.svg"/><Relationship Id="rId7" Type="http://schemas.openxmlformats.org/officeDocument/2006/relationships/image" Target="../media/image25.png"/><Relationship Id="rId6" Type="http://schemas.openxmlformats.org/officeDocument/2006/relationships/image" Target="../media/image121.svg"/><Relationship Id="rId5" Type="http://schemas.openxmlformats.org/officeDocument/2006/relationships/image" Target="../media/image120.png"/><Relationship Id="rId4" Type="http://schemas.openxmlformats.org/officeDocument/2006/relationships/image" Target="../media/image22.svg"/><Relationship Id="rId3" Type="http://schemas.openxmlformats.org/officeDocument/2006/relationships/image" Target="../media/image21.png"/><Relationship Id="rId20" Type="http://schemas.openxmlformats.org/officeDocument/2006/relationships/notesSlide" Target="../notesSlides/notesSlide13.xml"/><Relationship Id="rId2" Type="http://schemas.openxmlformats.org/officeDocument/2006/relationships/image" Target="../media/image20.svg"/><Relationship Id="rId19" Type="http://schemas.openxmlformats.org/officeDocument/2006/relationships/slideLayout" Target="../slideLayouts/slideLayout1.xml"/><Relationship Id="rId18" Type="http://schemas.openxmlformats.org/officeDocument/2006/relationships/image" Target="../media/image131.svg"/><Relationship Id="rId17" Type="http://schemas.openxmlformats.org/officeDocument/2006/relationships/image" Target="../media/image130.png"/><Relationship Id="rId16" Type="http://schemas.openxmlformats.org/officeDocument/2006/relationships/image" Target="../media/image129.svg"/><Relationship Id="rId15" Type="http://schemas.openxmlformats.org/officeDocument/2006/relationships/image" Target="../media/image128.png"/><Relationship Id="rId14" Type="http://schemas.openxmlformats.org/officeDocument/2006/relationships/image" Target="../media/image127.svg"/><Relationship Id="rId13" Type="http://schemas.openxmlformats.org/officeDocument/2006/relationships/image" Target="../media/image126.png"/><Relationship Id="rId12" Type="http://schemas.openxmlformats.org/officeDocument/2006/relationships/image" Target="../media/image125.svg"/><Relationship Id="rId11" Type="http://schemas.openxmlformats.org/officeDocument/2006/relationships/image" Target="../media/image124.png"/><Relationship Id="rId10" Type="http://schemas.openxmlformats.org/officeDocument/2006/relationships/image" Target="../media/image123.svg"/><Relationship Id="rId1" Type="http://schemas.openxmlformats.org/officeDocument/2006/relationships/image" Target="../media/image9.png"/></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8.svg"/><Relationship Id="rId7" Type="http://schemas.openxmlformats.org/officeDocument/2006/relationships/image" Target="../media/image7.png"/><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image" Target="../media/image2.svg"/><Relationship Id="rId10" Type="http://schemas.openxmlformats.org/officeDocument/2006/relationships/notesSlide" Target="../notesSlides/notesSlide14.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1.xml"/><Relationship Id="rId7" Type="http://schemas.openxmlformats.org/officeDocument/2006/relationships/image" Target="../media/image19.svg"/><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image" Target="../media/image13.jpeg"/></Relationships>
</file>

<file path=ppt/slides/_rels/slide8.xml.rels><?xml version="1.0" encoding="UTF-8" standalone="yes"?>
<Relationships xmlns="http://schemas.openxmlformats.org/package/2006/relationships"><Relationship Id="rId9" Type="http://schemas.openxmlformats.org/officeDocument/2006/relationships/image" Target="../media/image27.png"/><Relationship Id="rId8" Type="http://schemas.openxmlformats.org/officeDocument/2006/relationships/image" Target="../media/image26.svg"/><Relationship Id="rId7" Type="http://schemas.openxmlformats.org/officeDocument/2006/relationships/image" Target="../media/image25.png"/><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 Id="rId3" Type="http://schemas.openxmlformats.org/officeDocument/2006/relationships/image" Target="../media/image21.png"/><Relationship Id="rId2" Type="http://schemas.openxmlformats.org/officeDocument/2006/relationships/image" Target="../media/image20.svg"/><Relationship Id="rId14" Type="http://schemas.openxmlformats.org/officeDocument/2006/relationships/notesSlide" Target="../notesSlides/notesSlide5.xml"/><Relationship Id="rId13" Type="http://schemas.openxmlformats.org/officeDocument/2006/relationships/slideLayout" Target="../slideLayouts/slideLayout1.xml"/><Relationship Id="rId12" Type="http://schemas.openxmlformats.org/officeDocument/2006/relationships/image" Target="../media/image30.svg"/><Relationship Id="rId11" Type="http://schemas.openxmlformats.org/officeDocument/2006/relationships/image" Target="../media/image29.png"/><Relationship Id="rId10" Type="http://schemas.openxmlformats.org/officeDocument/2006/relationships/image" Target="../media/image28.svg"/><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9" Type="http://schemas.openxmlformats.org/officeDocument/2006/relationships/image" Target="../media/image37.png"/><Relationship Id="rId8" Type="http://schemas.openxmlformats.org/officeDocument/2006/relationships/image" Target="../media/image36.svg"/><Relationship Id="rId7" Type="http://schemas.openxmlformats.org/officeDocument/2006/relationships/image" Target="../media/image35.png"/><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32.svg"/><Relationship Id="rId3" Type="http://schemas.openxmlformats.org/officeDocument/2006/relationships/image" Target="../media/image31.png"/><Relationship Id="rId20" Type="http://schemas.openxmlformats.org/officeDocument/2006/relationships/notesSlide" Target="../notesSlides/notesSlide6.xml"/><Relationship Id="rId2" Type="http://schemas.openxmlformats.org/officeDocument/2006/relationships/image" Target="../media/image20.svg"/><Relationship Id="rId19" Type="http://schemas.openxmlformats.org/officeDocument/2006/relationships/slideLayout" Target="../slideLayouts/slideLayout1.xml"/><Relationship Id="rId18" Type="http://schemas.openxmlformats.org/officeDocument/2006/relationships/image" Target="../media/image46.svg"/><Relationship Id="rId17" Type="http://schemas.openxmlformats.org/officeDocument/2006/relationships/image" Target="../media/image45.png"/><Relationship Id="rId16" Type="http://schemas.openxmlformats.org/officeDocument/2006/relationships/image" Target="../media/image44.svg"/><Relationship Id="rId15" Type="http://schemas.openxmlformats.org/officeDocument/2006/relationships/image" Target="../media/image43.png"/><Relationship Id="rId14" Type="http://schemas.openxmlformats.org/officeDocument/2006/relationships/image" Target="../media/image42.svg"/><Relationship Id="rId13" Type="http://schemas.openxmlformats.org/officeDocument/2006/relationships/image" Target="../media/image41.png"/><Relationship Id="rId12" Type="http://schemas.openxmlformats.org/officeDocument/2006/relationships/image" Target="../media/image40.svg"/><Relationship Id="rId11" Type="http://schemas.openxmlformats.org/officeDocument/2006/relationships/image" Target="../media/image39.png"/><Relationship Id="rId10" Type="http://schemas.openxmlformats.org/officeDocument/2006/relationships/image" Target="../media/image38.svg"/><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0" cy="5143500"/>
          </a:xfrm>
          <a:prstGeom prst="rect">
            <a:avLst/>
          </a:prstGeom>
        </p:spPr>
      </p:pic>
      <p:pic>
        <p:nvPicPr>
          <p:cNvPr id="3" name="Image 1" descr="preencoded.png"/>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 y="14962"/>
            <a:ext cx="9144000" cy="5143501"/>
          </a:xfrm>
          <a:prstGeom prst="rect">
            <a:avLst/>
          </a:prstGeom>
        </p:spPr>
      </p:pic>
      <p:pic>
        <p:nvPicPr>
          <p:cNvPr id="4" name="Image 2" descr="preencoded.png"/>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 y="0"/>
            <a:ext cx="5111888" cy="5143500"/>
          </a:xfrm>
          <a:prstGeom prst="rect">
            <a:avLst/>
          </a:prstGeom>
        </p:spPr>
      </p:pic>
      <p:pic>
        <p:nvPicPr>
          <p:cNvPr id="5" name="Image 3" descr="preencoded.png"/>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167063" y="0"/>
            <a:ext cx="2075622" cy="5143499"/>
          </a:xfrm>
          <a:prstGeom prst="rect">
            <a:avLst/>
          </a:prstGeom>
        </p:spPr>
      </p:pic>
      <p:sp>
        <p:nvSpPr>
          <p:cNvPr id="7" name="Text 1"/>
          <p:cNvSpPr/>
          <p:nvPr/>
        </p:nvSpPr>
        <p:spPr>
          <a:xfrm>
            <a:off x="446740" y="1525744"/>
            <a:ext cx="3913566" cy="1405890"/>
          </a:xfrm>
          <a:prstGeom prst="rect">
            <a:avLst/>
          </a:prstGeom>
          <a:noFill/>
        </p:spPr>
        <p:txBody>
          <a:bodyPr wrap="square" lIns="0" tIns="0" rIns="0" bIns="0" rtlCol="0" anchor="b"/>
          <a:lstStyle/>
          <a:p>
            <a:pPr marL="0" indent="0" algn="l">
              <a:lnSpc>
                <a:spcPct val="120000"/>
              </a:lnSpc>
              <a:buNone/>
            </a:pPr>
            <a:r>
              <a:rPr lang="en-US" sz="3060" dirty="0">
                <a:solidFill>
                  <a:srgbClr val="FFFFFF"/>
                </a:solidFill>
                <a:latin typeface="Alimama ShuHeiTi Bold" pitchFamily="34" charset="0"/>
                <a:ea typeface="Alimama ShuHeiTi Bold" pitchFamily="34" charset="-122"/>
                <a:cs typeface="Alimama ShuHeiTi Bold" pitchFamily="34" charset="-120"/>
              </a:rPr>
              <a:t>CRIME理论视角下的ST宜生财务舞弊研究</a:t>
            </a:r>
            <a:endParaRPr lang="en-US" sz="306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1810" y="692150"/>
            <a:ext cx="7924800" cy="3415030"/>
          </a:xfrm>
          <a:prstGeom prst="rect">
            <a:avLst/>
          </a:prstGeom>
          <a:noFill/>
        </p:spPr>
        <p:txBody>
          <a:bodyPr wrap="square" rtlCol="0" anchor="t">
            <a:spAutoFit/>
          </a:bodyPr>
          <a:p>
            <a:r>
              <a:rPr lang="en-US" altLang="zh-CN" b="1"/>
              <a:t>2</a:t>
            </a:r>
            <a:r>
              <a:rPr lang="zh-CN" altLang="en-US" b="1"/>
              <a:t>.1 财务舞弊行为人分析</a:t>
            </a:r>
            <a:endParaRPr lang="zh-CN" altLang="en-US" b="1"/>
          </a:p>
          <a:p>
            <a:r>
              <a:rPr lang="en-US" altLang="zh-CN"/>
              <a:t>         </a:t>
            </a:r>
            <a:r>
              <a:rPr lang="zh-CN" altLang="en-US"/>
              <a:t>*ST 宜生实际控制人刘绍喜、总经理刘壮超、财务总监万顺武和周天谋、副总经理刘伟宏，是财务舞弊的主要责任人。其中，刘绍喜是公司进行财务舞弊、不披露关联方交易的决策者，其组织相关人员进行违法违规操作，涉案时间长、金额巨大。刘壮超通过组织相关人员虚构销售业务等方式进行财务造假。万顺武、周天谋和刘伟宏明知公司财务造假，却仍签字确认财务报表真实、信。</a:t>
            </a:r>
            <a:endParaRPr lang="zh-CN" altLang="en-US"/>
          </a:p>
          <a:p>
            <a:r>
              <a:rPr lang="en-US" altLang="zh-CN"/>
              <a:t>         </a:t>
            </a:r>
            <a:r>
              <a:rPr lang="zh-CN" altLang="en-US"/>
              <a:t>*ST 宜生主要负责人知法犯法，主要有以下两种原因。第一，过于贪婪。虽然这些高管已经手握大权，但仍想通过进一步扩张来获取更多利润。除了家具制造业务，*ST 宜生还溢价收购了一系列互联网机构，成本高昂，最终入不敷出。第二，守法意识不强。*ST 宜生主要负责人为了谋取利益不惜触犯法律，对法律缺乏敬畏之心。</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44525" y="936625"/>
            <a:ext cx="7854315" cy="3138170"/>
          </a:xfrm>
          <a:prstGeom prst="rect">
            <a:avLst/>
          </a:prstGeom>
          <a:noFill/>
        </p:spPr>
        <p:txBody>
          <a:bodyPr wrap="square" rtlCol="0" anchor="t">
            <a:spAutoFit/>
          </a:bodyPr>
          <a:p>
            <a:r>
              <a:rPr lang="en-US" altLang="zh-CN" b="1"/>
              <a:t>2</a:t>
            </a:r>
            <a:r>
              <a:rPr lang="zh-CN" altLang="en-US" b="1"/>
              <a:t>.2 财务舞弊手段分析</a:t>
            </a:r>
            <a:endParaRPr lang="zh-CN" altLang="en-US" b="1"/>
          </a:p>
          <a:p>
            <a:r>
              <a:rPr lang="en-US" altLang="zh-CN"/>
              <a:t>2</a:t>
            </a:r>
            <a:r>
              <a:rPr lang="zh-CN" altLang="en-US"/>
              <a:t>.2.1 虚增营业收入及利润</a:t>
            </a:r>
            <a:endParaRPr lang="zh-CN" altLang="en-US"/>
          </a:p>
          <a:p>
            <a:r>
              <a:rPr lang="en-US" altLang="zh-CN"/>
              <a:t>         </a:t>
            </a:r>
            <a:r>
              <a:rPr lang="zh-CN" altLang="en-US"/>
              <a:t>*ST 宜生 2018 年年度报告显示，其货币资金余额为 33.89 亿元，而长期借款、短期借款和应付债券余额合计为 52.56 亿元，财务费用为 4.47 亿元。“存贷双高”的现象引起了监管部门的注意。*ST 宜生账面余额巨大，却仍需支付高额利息，财务数据明显异常。经中国证监会调查，*ST 宜生通过虚构销售业务、高报出口货物销售额等方式虚增营业收入。*ST 宜生的主要销售方向是海外市场。在销售时，*ST 宜生分别做了两套数据：一套虚高数据用于报关，另一套真实数据用来与客户对账。这样一来，*ST 宜生销售业务表现为真出口、真报关，海关程序也合法，监管机构难以发现其真正存在的财务造假问题。</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88670" y="1200150"/>
            <a:ext cx="7566660" cy="1476375"/>
          </a:xfrm>
          <a:prstGeom prst="rect">
            <a:avLst/>
          </a:prstGeom>
          <a:noFill/>
        </p:spPr>
        <p:txBody>
          <a:bodyPr wrap="square" rtlCol="0" anchor="t">
            <a:spAutoFit/>
          </a:bodyPr>
          <a:p>
            <a:r>
              <a:rPr lang="en-US" altLang="zh-CN"/>
              <a:t>         </a:t>
            </a:r>
            <a:r>
              <a:rPr lang="zh-CN" altLang="en-US"/>
              <a:t>2016—2019 年*ST 宜生虚增营业收入及利润情况见表 1。由表 1 可以看出，2016—2019 年，*ST 宜生虚增营业收入和利润金额巨大，虚增营业收入合计高达 70.91 亿元，虚增利润合计高达 27.79 亿元。2018 年，在公司经营状态不佳的情况下，*ST 宜生仍虚增利润 9.06 亿元，导致虚增利润占当期利润的比例达到 192.78％，严重扭曲了经营事实，违反了法律法规。</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0" name="图片 99"/>
          <p:cNvPicPr/>
          <p:nvPr/>
        </p:nvPicPr>
        <p:blipFill>
          <a:blip r:embed="rId1"/>
          <a:stretch>
            <a:fillRect/>
          </a:stretch>
        </p:blipFill>
        <p:spPr>
          <a:xfrm>
            <a:off x="991870" y="866140"/>
            <a:ext cx="6773545" cy="2823210"/>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17880" y="680720"/>
            <a:ext cx="7356475" cy="2306955"/>
          </a:xfrm>
          <a:prstGeom prst="rect">
            <a:avLst/>
          </a:prstGeom>
          <a:noFill/>
        </p:spPr>
        <p:txBody>
          <a:bodyPr wrap="square" rtlCol="0" anchor="t">
            <a:spAutoFit/>
          </a:bodyPr>
          <a:p>
            <a:r>
              <a:rPr lang="en-US" altLang="zh-CN"/>
              <a:t>2</a:t>
            </a:r>
            <a:r>
              <a:rPr lang="zh-CN" altLang="en-US"/>
              <a:t>.2.2 虚增货币资金</a:t>
            </a:r>
            <a:endParaRPr lang="zh-CN" altLang="en-US"/>
          </a:p>
          <a:p>
            <a:r>
              <a:rPr lang="en-US" altLang="zh-CN"/>
              <a:t>         </a:t>
            </a:r>
            <a:r>
              <a:rPr lang="zh-CN" altLang="en-US"/>
              <a:t>根据中国证监会的调查结果，2016—2019 年，*ST 宜生虚增了货币资金，虚增方式为财务不记账、虚假记账、伪造银行单据等。2016—2019 年，*ST宜生虚增银行账户资金分别为 24.40 亿元、15.98 亿元、26.07 亿元、20.15 亿元，占货币资金的比例分别为 68.69%、37.79%、76.93%、72.80%。可以看出，2016 年、2018 年和 2019 年，*ST 宜生虚增银行账户资金与货币资金的比重都在 70%左右，虚增数额巨大、比重较高。</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70585" y="680085"/>
            <a:ext cx="6962775" cy="2306955"/>
          </a:xfrm>
          <a:prstGeom prst="rect">
            <a:avLst/>
          </a:prstGeom>
          <a:noFill/>
        </p:spPr>
        <p:txBody>
          <a:bodyPr wrap="square" rtlCol="0" anchor="t">
            <a:spAutoFit/>
          </a:bodyPr>
          <a:p>
            <a:r>
              <a:rPr lang="en-US" altLang="zh-CN"/>
              <a:t>2</a:t>
            </a:r>
            <a:r>
              <a:rPr lang="zh-CN" altLang="en-US"/>
              <a:t>.2.3 隐匿关联方交易</a:t>
            </a:r>
            <a:endParaRPr lang="zh-CN" altLang="en-US"/>
          </a:p>
          <a:p>
            <a:r>
              <a:rPr lang="en-US" altLang="zh-CN"/>
              <a:t>         </a:t>
            </a:r>
            <a:r>
              <a:rPr lang="zh-CN" altLang="en-US"/>
              <a:t>在 2016—2019 年财务报表中，*ST 宜生对关联方交易进行了隐匿，以此来规避相关准则的约束。为了缓解企业资金问题，其总裁刘绍香指挥相关人员直接挪用宜华生活资金并对相关资金往来做不入账处理。4 年间，*ST 宜生通过其在 6 家银行的 10 个账户向汕头市宏辉木制品有限公司和汕头市亮光建材贸易有限公司在 2 家银行的 3 个账户进行资金划转，共划转资金 1571.10 亿元，回流资金 1642.08 亿元，且均未进行记账处理。</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98830" y="822325"/>
            <a:ext cx="7545705" cy="2584450"/>
          </a:xfrm>
          <a:prstGeom prst="rect">
            <a:avLst/>
          </a:prstGeom>
          <a:noFill/>
        </p:spPr>
        <p:txBody>
          <a:bodyPr wrap="square" rtlCol="0" anchor="t">
            <a:spAutoFit/>
          </a:bodyPr>
          <a:p>
            <a:r>
              <a:rPr lang="en-US" altLang="zh-CN" b="1"/>
              <a:t>2</a:t>
            </a:r>
            <a:r>
              <a:rPr lang="zh-CN" altLang="en-US" b="1"/>
              <a:t>.3 财务舞弊动因分析</a:t>
            </a:r>
            <a:endParaRPr lang="zh-CN" altLang="en-US" b="1"/>
          </a:p>
          <a:p>
            <a:r>
              <a:rPr lang="en-US" altLang="zh-CN"/>
              <a:t>2</a:t>
            </a:r>
            <a:r>
              <a:rPr lang="zh-CN" altLang="en-US"/>
              <a:t>.3.1 企业扩张失败，资金链断裂</a:t>
            </a:r>
            <a:endParaRPr lang="zh-CN" altLang="en-US"/>
          </a:p>
          <a:p>
            <a:r>
              <a:rPr lang="zh-CN" altLang="en-US"/>
              <a:t>*ST 宜生实际控制人刘绍喜属于激进型风险偏好者，早年靠家具生意起家，</a:t>
            </a:r>
            <a:endParaRPr lang="zh-CN" altLang="en-US"/>
          </a:p>
          <a:p>
            <a:r>
              <a:rPr lang="zh-CN" altLang="en-US"/>
              <a:t>在资本市场如鱼得水，被冠以“潮汕资本教父”之名。在时代的不断前进中，刘绍喜带领的*ST 宜生的事业版图也不断扩张，涵盖医疗养老、地产酒店、资本金融等领域。互联网概念兴起时，该公司更是开始新一轮布局，投入大量资金进行溢价收购，意图打造宜华“Y+生态圈”。但结果不尽如人意，大量资金的流出不仅没有给公司带来业绩的增加，反而使其资金链不足，陷入资金短缺的状况，由此增加了财务舞弊的可能性。</a:t>
            </a: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92480" y="826770"/>
            <a:ext cx="7382510" cy="2861310"/>
          </a:xfrm>
          <a:prstGeom prst="rect">
            <a:avLst/>
          </a:prstGeom>
          <a:noFill/>
        </p:spPr>
        <p:txBody>
          <a:bodyPr wrap="square" rtlCol="0" anchor="t">
            <a:spAutoFit/>
          </a:bodyPr>
          <a:p>
            <a:r>
              <a:rPr lang="en-US" altLang="zh-CN"/>
              <a:t>2</a:t>
            </a:r>
            <a:r>
              <a:rPr lang="zh-CN" altLang="en-US"/>
              <a:t>.3.2 粉饰业绩，规避退市风险</a:t>
            </a:r>
            <a:endParaRPr lang="zh-CN" altLang="en-US"/>
          </a:p>
          <a:p>
            <a:r>
              <a:rPr lang="zh-CN" altLang="en-US"/>
              <a:t>2012—2020 年*ST 宜生营业收入及调整后的营业收入情况见图 1。由图 1</a:t>
            </a:r>
            <a:endParaRPr lang="zh-CN" altLang="en-US"/>
          </a:p>
          <a:p>
            <a:r>
              <a:rPr lang="zh-CN" altLang="en-US"/>
              <a:t>可以看出，2012—2015 年，*ST 宜生营业收入呈增长趋势，2016 年开始大幅上升，2017 年达到最高值 80.22 亿元，2016—2019 年营业收入均高于 2016年之前。仅从财务报表数据看，*ST 宜生发展状况较好，但*ST 宜生财务报表中的营业收入并不是真实的数据。根据中国证监会的调查结果，2016—2019年，*ST 宜生对营业收入进行了大幅虚增。因此，扣除虚增的营业收入后剩余的部分，即调整后的营业收入，才是*ST 宜生真实的营业收入。2016 年，*ST宜生调整后的营业收入在大幅下降，与经粉饰的营业收入差距巨大。</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30225" y="929640"/>
            <a:ext cx="7703185" cy="2861310"/>
          </a:xfrm>
          <a:prstGeom prst="rect">
            <a:avLst/>
          </a:prstGeom>
          <a:noFill/>
        </p:spPr>
        <p:txBody>
          <a:bodyPr wrap="square" rtlCol="0" anchor="t">
            <a:spAutoFit/>
          </a:bodyPr>
          <a:p>
            <a:r>
              <a:rPr lang="zh-CN" altLang="en-US"/>
              <a:t>根据*ST 宜生财务报表整理得到，2012—2020 年，其净利润分别为 3.02亿元、4.10 亿元、5.27 亿元、6.11 亿元、7.08 亿元、7.48 亿元、3.86 亿元、-1.89 亿元、-29.59 亿元。可以看出，2012—2017 年，*ST 宜生净利润呈上涨趋势，2018 年开始大幅下降，2019 年首次为负，2020 年达到最低值。由此可见，2016—2019 年*ST 宜生对营业收入进行大量虚增，对净利润也产生了影响。因此，扣除虚增的净利润后剩余的部分，即调整后的净利润，才是*ST 宜生真实的净利润。经计算，2016—2019 年，*ST 宜生调整后的净利润分别为-0.65亿元、-1.21 亿元、-5.20 亿元、-4.20 亿元。也就是说，*ST 宜生自 2016 年起真实净利润就为负，并持续下降到 2020 年的最低值。真实净利润与财务报表净利润差距较大，说明企业造假数额巨大。</a:t>
            </a: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103630" y="311785"/>
            <a:ext cx="6486525" cy="3248025"/>
          </a:xfrm>
          <a:prstGeom prst="rect">
            <a:avLst/>
          </a:prstGeom>
        </p:spPr>
      </p:pic>
      <p:sp>
        <p:nvSpPr>
          <p:cNvPr id="3" name="文本框 2"/>
          <p:cNvSpPr txBox="1"/>
          <p:nvPr/>
        </p:nvSpPr>
        <p:spPr>
          <a:xfrm>
            <a:off x="1173480" y="3644265"/>
            <a:ext cx="6346825" cy="368300"/>
          </a:xfrm>
          <a:prstGeom prst="rect">
            <a:avLst/>
          </a:prstGeom>
          <a:noFill/>
        </p:spPr>
        <p:txBody>
          <a:bodyPr wrap="square" rtlCol="0" anchor="t">
            <a:spAutoFit/>
          </a:bodyPr>
          <a:p>
            <a:r>
              <a:rPr lang="zh-CN" altLang="en-US"/>
              <a:t>图 1 2012—2020 年*ST 宜生营业收入及调整后的营业收入情况</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0" cy="5143500"/>
          </a:xfrm>
          <a:prstGeom prst="rect">
            <a:avLst/>
          </a:prstGeom>
        </p:spPr>
      </p:pic>
      <p:pic>
        <p:nvPicPr>
          <p:cNvPr id="3" name="Image 1" descr="preencoded.png"/>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69900" y="1115123"/>
            <a:ext cx="2857500" cy="520700"/>
          </a:xfrm>
          <a:prstGeom prst="rect">
            <a:avLst/>
          </a:prstGeom>
        </p:spPr>
      </p:pic>
      <p:sp>
        <p:nvSpPr>
          <p:cNvPr id="4" name="Text 0"/>
          <p:cNvSpPr/>
          <p:nvPr/>
        </p:nvSpPr>
        <p:spPr>
          <a:xfrm>
            <a:off x="959450" y="1191283"/>
            <a:ext cx="3518939" cy="365760"/>
          </a:xfrm>
          <a:prstGeom prst="rect">
            <a:avLst/>
          </a:prstGeom>
          <a:noFill/>
        </p:spPr>
        <p:txBody>
          <a:bodyPr wrap="square" lIns="0" tIns="0" rIns="0" bIns="0" rtlCol="0" anchor="b">
            <a:spAutoFit/>
          </a:bodyPr>
          <a:lstStyle/>
          <a:p>
            <a:pPr marL="0" indent="0" algn="l">
              <a:lnSpc>
                <a:spcPct val="120000"/>
              </a:lnSpc>
              <a:buNone/>
            </a:pPr>
            <a:r>
              <a:rPr lang="en-US" sz="2430" dirty="0">
                <a:solidFill>
                  <a:srgbClr val="FFFFFF"/>
                </a:solidFill>
                <a:latin typeface="Arial" panose="020B0604020202020204" pitchFamily="34" charset="0"/>
                <a:ea typeface="Arial" panose="020B0604020202020204" pitchFamily="34" charset="-122"/>
                <a:cs typeface="Arial" panose="020B0604020202020204" pitchFamily="34" charset="-120"/>
              </a:rPr>
              <a:t>CONTENTS</a:t>
            </a:r>
            <a:endParaRPr lang="en-US" sz="2430" dirty="0"/>
          </a:p>
        </p:txBody>
      </p:sp>
      <p:sp>
        <p:nvSpPr>
          <p:cNvPr id="5" name="Text 1"/>
          <p:cNvSpPr/>
          <p:nvPr/>
        </p:nvSpPr>
        <p:spPr>
          <a:xfrm>
            <a:off x="3750499" y="989714"/>
            <a:ext cx="914419" cy="434340"/>
          </a:xfrm>
          <a:prstGeom prst="rect">
            <a:avLst/>
          </a:prstGeom>
          <a:noFill/>
        </p:spPr>
        <p:txBody>
          <a:bodyPr wrap="square" lIns="0" tIns="0" rIns="0" bIns="0" rtlCol="0" anchor="b">
            <a:spAutoFit/>
          </a:bodyPr>
          <a:lstStyle/>
          <a:p>
            <a:pPr marL="0" indent="0" algn="l">
              <a:lnSpc>
                <a:spcPct val="120000"/>
              </a:lnSpc>
              <a:buNone/>
            </a:pPr>
            <a:r>
              <a:rPr lang="en-US" sz="2880" b="1" dirty="0">
                <a:solidFill>
                  <a:srgbClr val="CC907A"/>
                </a:solidFill>
                <a:latin typeface="Arial" panose="020B0604020202020204" pitchFamily="34" charset="0"/>
                <a:ea typeface="Arial" panose="020B0604020202020204" pitchFamily="34" charset="-122"/>
                <a:cs typeface="Arial" panose="020B0604020202020204" pitchFamily="34" charset="-120"/>
              </a:rPr>
              <a:t>01</a:t>
            </a:r>
            <a:endParaRPr lang="en-US" sz="2880" dirty="0"/>
          </a:p>
        </p:txBody>
      </p:sp>
      <p:sp>
        <p:nvSpPr>
          <p:cNvPr id="6" name="Text 2"/>
          <p:cNvSpPr/>
          <p:nvPr/>
        </p:nvSpPr>
        <p:spPr>
          <a:xfrm>
            <a:off x="3750499" y="2177629"/>
            <a:ext cx="914419" cy="434340"/>
          </a:xfrm>
          <a:prstGeom prst="rect">
            <a:avLst/>
          </a:prstGeom>
          <a:noFill/>
        </p:spPr>
        <p:txBody>
          <a:bodyPr wrap="square" lIns="0" tIns="0" rIns="0" bIns="0" rtlCol="0" anchor="b">
            <a:spAutoFit/>
          </a:bodyPr>
          <a:lstStyle/>
          <a:p>
            <a:pPr marL="0" indent="0" algn="l">
              <a:lnSpc>
                <a:spcPct val="120000"/>
              </a:lnSpc>
              <a:buNone/>
            </a:pPr>
            <a:r>
              <a:rPr lang="en-US" sz="2880" b="1" dirty="0">
                <a:solidFill>
                  <a:srgbClr val="CC907A"/>
                </a:solidFill>
                <a:latin typeface="Arial" panose="020B0604020202020204" pitchFamily="34" charset="0"/>
                <a:ea typeface="Arial" panose="020B0604020202020204" pitchFamily="34" charset="-122"/>
                <a:cs typeface="Arial" panose="020B0604020202020204" pitchFamily="34" charset="-120"/>
              </a:rPr>
              <a:t>03</a:t>
            </a:r>
            <a:endParaRPr lang="en-US" sz="2880" dirty="0"/>
          </a:p>
        </p:txBody>
      </p:sp>
      <p:sp>
        <p:nvSpPr>
          <p:cNvPr id="7" name="Text 3"/>
          <p:cNvSpPr/>
          <p:nvPr/>
        </p:nvSpPr>
        <p:spPr>
          <a:xfrm>
            <a:off x="6120874" y="989714"/>
            <a:ext cx="914419" cy="434340"/>
          </a:xfrm>
          <a:prstGeom prst="rect">
            <a:avLst/>
          </a:prstGeom>
          <a:noFill/>
        </p:spPr>
        <p:txBody>
          <a:bodyPr wrap="square" lIns="0" tIns="0" rIns="0" bIns="0" rtlCol="0" anchor="b">
            <a:spAutoFit/>
          </a:bodyPr>
          <a:lstStyle/>
          <a:p>
            <a:pPr marL="0" indent="0" algn="l">
              <a:lnSpc>
                <a:spcPct val="120000"/>
              </a:lnSpc>
              <a:buNone/>
            </a:pPr>
            <a:r>
              <a:rPr lang="en-US" sz="2880" b="1" dirty="0">
                <a:solidFill>
                  <a:srgbClr val="CC907A"/>
                </a:solidFill>
                <a:latin typeface="Arial" panose="020B0604020202020204" pitchFamily="34" charset="0"/>
                <a:ea typeface="Arial" panose="020B0604020202020204" pitchFamily="34" charset="-122"/>
                <a:cs typeface="Arial" panose="020B0604020202020204" pitchFamily="34" charset="-120"/>
              </a:rPr>
              <a:t>02</a:t>
            </a:r>
            <a:endParaRPr lang="en-US" sz="2880" dirty="0"/>
          </a:p>
        </p:txBody>
      </p:sp>
      <p:sp>
        <p:nvSpPr>
          <p:cNvPr id="8" name="Text 4"/>
          <p:cNvSpPr/>
          <p:nvPr/>
        </p:nvSpPr>
        <p:spPr>
          <a:xfrm>
            <a:off x="6120874" y="2177629"/>
            <a:ext cx="914419" cy="434340"/>
          </a:xfrm>
          <a:prstGeom prst="rect">
            <a:avLst/>
          </a:prstGeom>
          <a:noFill/>
        </p:spPr>
        <p:txBody>
          <a:bodyPr wrap="square" lIns="0" tIns="0" rIns="0" bIns="0" rtlCol="0" anchor="b">
            <a:spAutoFit/>
          </a:bodyPr>
          <a:lstStyle/>
          <a:p>
            <a:pPr marL="0" indent="0" algn="l">
              <a:lnSpc>
                <a:spcPct val="120000"/>
              </a:lnSpc>
              <a:buNone/>
            </a:pPr>
            <a:r>
              <a:rPr lang="en-US" sz="2880" b="1" dirty="0">
                <a:solidFill>
                  <a:srgbClr val="CC907A"/>
                </a:solidFill>
                <a:latin typeface="Arial" panose="020B0604020202020204" pitchFamily="34" charset="0"/>
                <a:ea typeface="Arial" panose="020B0604020202020204" pitchFamily="34" charset="-122"/>
                <a:cs typeface="Arial" panose="020B0604020202020204" pitchFamily="34" charset="-120"/>
              </a:rPr>
              <a:t>04</a:t>
            </a:r>
            <a:endParaRPr lang="en-US" sz="2880" dirty="0"/>
          </a:p>
        </p:txBody>
      </p:sp>
      <p:sp>
        <p:nvSpPr>
          <p:cNvPr id="9" name="Text 5"/>
          <p:cNvSpPr/>
          <p:nvPr/>
        </p:nvSpPr>
        <p:spPr>
          <a:xfrm>
            <a:off x="3750499" y="3365544"/>
            <a:ext cx="914419" cy="434340"/>
          </a:xfrm>
          <a:prstGeom prst="rect">
            <a:avLst/>
          </a:prstGeom>
          <a:noFill/>
        </p:spPr>
        <p:txBody>
          <a:bodyPr wrap="square" lIns="0" tIns="0" rIns="0" bIns="0" rtlCol="0" anchor="b">
            <a:spAutoFit/>
          </a:bodyPr>
          <a:lstStyle/>
          <a:p>
            <a:pPr marL="0" indent="0" algn="l">
              <a:lnSpc>
                <a:spcPct val="120000"/>
              </a:lnSpc>
              <a:buNone/>
            </a:pPr>
            <a:r>
              <a:rPr lang="en-US" sz="2880" b="1" dirty="0">
                <a:solidFill>
                  <a:srgbClr val="CC907A"/>
                </a:solidFill>
                <a:latin typeface="Arial" panose="020B0604020202020204" pitchFamily="34" charset="0"/>
                <a:ea typeface="Arial" panose="020B0604020202020204" pitchFamily="34" charset="-122"/>
                <a:cs typeface="Arial" panose="020B0604020202020204" pitchFamily="34" charset="-120"/>
              </a:rPr>
              <a:t>05</a:t>
            </a:r>
            <a:endParaRPr lang="en-US" sz="2880" dirty="0"/>
          </a:p>
        </p:txBody>
      </p:sp>
      <p:sp>
        <p:nvSpPr>
          <p:cNvPr id="10" name="Text 6"/>
          <p:cNvSpPr/>
          <p:nvPr/>
        </p:nvSpPr>
        <p:spPr>
          <a:xfrm>
            <a:off x="3750499" y="3831571"/>
            <a:ext cx="2116440" cy="321300"/>
          </a:xfrm>
          <a:prstGeom prst="rect">
            <a:avLst/>
          </a:prstGeom>
          <a:noFill/>
        </p:spPr>
        <p:txBody>
          <a:bodyPr wrap="square" lIns="0" tIns="0" rIns="0" bIns="0" rtlCol="0" anchor="b"/>
          <a:lstStyle/>
          <a:p>
            <a:pPr marL="0" indent="0" algn="l">
              <a:lnSpc>
                <a:spcPct val="120000"/>
              </a:lnSpc>
              <a:buNone/>
            </a:pPr>
            <a:r>
              <a:rPr lang="en-US" sz="207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总结与展望</a:t>
            </a:r>
            <a:endParaRPr lang="en-US" sz="2070" dirty="0"/>
          </a:p>
        </p:txBody>
      </p:sp>
      <p:sp>
        <p:nvSpPr>
          <p:cNvPr id="11" name="Text 7"/>
          <p:cNvSpPr/>
          <p:nvPr/>
        </p:nvSpPr>
        <p:spPr>
          <a:xfrm>
            <a:off x="6120874" y="2643656"/>
            <a:ext cx="2116440" cy="321300"/>
          </a:xfrm>
          <a:prstGeom prst="rect">
            <a:avLst/>
          </a:prstGeom>
          <a:noFill/>
        </p:spPr>
        <p:txBody>
          <a:bodyPr wrap="square" lIns="0" tIns="0" rIns="0" bIns="0" rtlCol="0" anchor="b"/>
          <a:lstStyle/>
          <a:p>
            <a:pPr marL="0" indent="0" algn="l">
              <a:lnSpc>
                <a:spcPct val="120000"/>
              </a:lnSpc>
              <a:buNone/>
            </a:pPr>
            <a:r>
              <a:rPr lang="zh-CN" altLang="en-US" sz="207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sym typeface="+mn-ea"/>
              </a:rPr>
              <a:t>防范与应对策略</a:t>
            </a:r>
            <a:endParaRPr lang="zh-CN" altLang="en-US" sz="207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sym typeface="+mn-ea"/>
            </a:endParaRPr>
          </a:p>
        </p:txBody>
      </p:sp>
      <p:sp>
        <p:nvSpPr>
          <p:cNvPr id="12" name="Text 8"/>
          <p:cNvSpPr/>
          <p:nvPr/>
        </p:nvSpPr>
        <p:spPr>
          <a:xfrm>
            <a:off x="537399" y="384247"/>
            <a:ext cx="1403617" cy="548640"/>
          </a:xfrm>
          <a:prstGeom prst="rect">
            <a:avLst/>
          </a:prstGeom>
          <a:noFill/>
        </p:spPr>
        <p:txBody>
          <a:bodyPr wrap="square" lIns="0" tIns="0" rIns="0" bIns="0" rtlCol="0" anchor="b">
            <a:spAutoFit/>
          </a:bodyPr>
          <a:lstStyle/>
          <a:p>
            <a:pPr marL="0" indent="0" algn="l">
              <a:lnSpc>
                <a:spcPct val="120000"/>
              </a:lnSpc>
              <a:buNone/>
            </a:pPr>
            <a:r>
              <a:rPr lang="en-US" sz="3600" b="1" dirty="0">
                <a:solidFill>
                  <a:srgbClr val="CC907A"/>
                </a:solidFill>
                <a:latin typeface="微软雅黑" panose="020B0503020204020204" pitchFamily="34" charset="-122"/>
                <a:ea typeface="微软雅黑" panose="020B0503020204020204" pitchFamily="34" charset="-122"/>
                <a:cs typeface="微软雅黑" panose="020B0503020204020204" pitchFamily="34" charset="-120"/>
              </a:rPr>
              <a:t>目 录</a:t>
            </a:r>
            <a:endParaRPr lang="en-US" sz="3600" dirty="0"/>
          </a:p>
        </p:txBody>
      </p:sp>
      <p:sp>
        <p:nvSpPr>
          <p:cNvPr id="13" name="Text 9"/>
          <p:cNvSpPr/>
          <p:nvPr/>
        </p:nvSpPr>
        <p:spPr>
          <a:xfrm>
            <a:off x="6120765" y="1456055"/>
            <a:ext cx="2580640" cy="622935"/>
          </a:xfrm>
          <a:prstGeom prst="rect">
            <a:avLst/>
          </a:prstGeom>
          <a:noFill/>
        </p:spPr>
        <p:txBody>
          <a:bodyPr wrap="square" lIns="0" tIns="0" rIns="0" bIns="0" rtlCol="0" anchor="b"/>
          <a:lstStyle/>
          <a:p>
            <a:pPr marL="0" indent="0" algn="l">
              <a:lnSpc>
                <a:spcPct val="120000"/>
              </a:lnSpc>
              <a:buNone/>
            </a:pPr>
            <a:r>
              <a:rPr lang="en-US" sz="207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*ST 宜生财务舞弊 CRIME 理论分析</a:t>
            </a:r>
            <a:endParaRPr lang="en-US" sz="207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p:txBody>
      </p:sp>
      <p:sp>
        <p:nvSpPr>
          <p:cNvPr id="14" name="Text 10"/>
          <p:cNvSpPr/>
          <p:nvPr/>
        </p:nvSpPr>
        <p:spPr>
          <a:xfrm>
            <a:off x="3750499" y="1455741"/>
            <a:ext cx="2116440" cy="321300"/>
          </a:xfrm>
          <a:prstGeom prst="rect">
            <a:avLst/>
          </a:prstGeom>
          <a:noFill/>
        </p:spPr>
        <p:txBody>
          <a:bodyPr wrap="square" lIns="0" tIns="0" rIns="0" bIns="0" rtlCol="0" anchor="b"/>
          <a:lstStyle/>
          <a:p>
            <a:pPr marL="0" indent="0" algn="l">
              <a:lnSpc>
                <a:spcPct val="120000"/>
              </a:lnSpc>
              <a:buNone/>
            </a:pPr>
            <a:r>
              <a:rPr lang="zh-CN" altLang="en-US" sz="207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案例公司简介</a:t>
            </a:r>
            <a:endParaRPr lang="zh-CN" altLang="en-US" sz="207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p:txBody>
      </p:sp>
      <p:sp>
        <p:nvSpPr>
          <p:cNvPr id="15" name="Text 11"/>
          <p:cNvSpPr/>
          <p:nvPr/>
        </p:nvSpPr>
        <p:spPr>
          <a:xfrm>
            <a:off x="3750499" y="2643656"/>
            <a:ext cx="2116440" cy="321300"/>
          </a:xfrm>
          <a:prstGeom prst="rect">
            <a:avLst/>
          </a:prstGeom>
          <a:noFill/>
        </p:spPr>
        <p:txBody>
          <a:bodyPr wrap="square" lIns="0" tIns="0" rIns="0" bIns="0" rtlCol="0" anchor="b"/>
          <a:lstStyle/>
          <a:p>
            <a:pPr marL="0" indent="0" algn="l">
              <a:lnSpc>
                <a:spcPct val="120000"/>
              </a:lnSpc>
              <a:buNone/>
            </a:pPr>
            <a:r>
              <a:rPr lang="zh-CN" altLang="en-US" sz="151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财务舞弊后果分析</a:t>
            </a:r>
            <a:endParaRPr lang="zh-CN" altLang="en-US" sz="151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45185" y="1413510"/>
            <a:ext cx="7034530" cy="1198880"/>
          </a:xfrm>
          <a:prstGeom prst="rect">
            <a:avLst/>
          </a:prstGeom>
          <a:noFill/>
        </p:spPr>
        <p:txBody>
          <a:bodyPr wrap="square" rtlCol="0" anchor="t">
            <a:spAutoFit/>
          </a:bodyPr>
          <a:p>
            <a:r>
              <a:rPr lang="zh-CN" altLang="en-US"/>
              <a:t>根据《中华人民共和国证券法》（2014 年修订版），上市公司连续两年亏损会收到风险警示，连续 3 年亏损就会被暂停上市。2016—2019 年，*ST 宜生为了美化业绩、避免退市，采取虚增营业收入等方式进行财务舞弊。</a:t>
            </a: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18515" y="767080"/>
            <a:ext cx="7401560" cy="3138170"/>
          </a:xfrm>
          <a:prstGeom prst="rect">
            <a:avLst/>
          </a:prstGeom>
          <a:noFill/>
        </p:spPr>
        <p:txBody>
          <a:bodyPr wrap="square" rtlCol="0" anchor="t">
            <a:spAutoFit/>
          </a:bodyPr>
          <a:p>
            <a:r>
              <a:rPr lang="en-US" altLang="zh-CN" b="1"/>
              <a:t>2</a:t>
            </a:r>
            <a:r>
              <a:rPr lang="zh-CN" altLang="en-US" b="1"/>
              <a:t>.4 财务舞弊监管机制分析</a:t>
            </a:r>
            <a:endParaRPr lang="zh-CN" altLang="en-US" b="1"/>
          </a:p>
          <a:p>
            <a:r>
              <a:rPr lang="en-US" altLang="zh-CN"/>
              <a:t>2</a:t>
            </a:r>
            <a:r>
              <a:rPr lang="zh-CN" altLang="en-US"/>
              <a:t>.4.1 内部控制失效</a:t>
            </a:r>
            <a:endParaRPr lang="zh-CN" altLang="en-US"/>
          </a:p>
          <a:p>
            <a:r>
              <a:rPr lang="zh-CN" altLang="en-US"/>
              <a:t>通过查阅*ST 宜生往年股权结构明细发现，其第一大股东为宜华企业（集团）有限公司。该公司在 2017 年前实际控制人都为刘绍喜，之后董事长更换为刘绍喜的儿子刘壮超。刘绍喜虽不担任董事长一职，但仍间接参与公司管理。此外，第二大股东汕头雅华投资合伙企业的实际控制人也为刘绍喜一家。家族控制导致*ST 宜生股权结构失衡，影响了公司治理。中国证监会调查结果显示，*ST 宜生多位高管参与、组织财务舞弊，内部监管机制严重失效。除此之外，公司内审部门也未尽到应有的职责。*ST 宜生连续 4 年进行财务造假，可见其内审部门早已流于形式，为公司退市埋下了隐患。</a:t>
            </a: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11530" y="725170"/>
            <a:ext cx="7435215" cy="2306955"/>
          </a:xfrm>
          <a:prstGeom prst="rect">
            <a:avLst/>
          </a:prstGeom>
          <a:noFill/>
        </p:spPr>
        <p:txBody>
          <a:bodyPr wrap="square" rtlCol="0" anchor="t">
            <a:spAutoFit/>
          </a:bodyPr>
          <a:p>
            <a:r>
              <a:rPr lang="en-US" altLang="zh-CN"/>
              <a:t>2</a:t>
            </a:r>
            <a:r>
              <a:rPr lang="zh-CN" altLang="en-US"/>
              <a:t>.4.2 审计机构独立性不足</a:t>
            </a:r>
            <a:endParaRPr lang="zh-CN" altLang="en-US"/>
          </a:p>
          <a:p>
            <a:r>
              <a:rPr lang="zh-CN" altLang="en-US"/>
              <a:t>*ST 宜生的审计机构为正中珠江会计师事务所。2004—2019 年，该会计师事务所一直对*ST 宜生的财务报表进行审计。但其作为独立的审计机构，并未发现*ST 宜生连续 4 年存在重大错报问题，反而年年出具标准无保留意见审计报告。*ST 宜生进行财务舞弊的方式主要是虚构销售业务、虚报出口销售额、伪造单据等，且 2016—2019 年 4 年间财务舞弊涉及金额高达 70 亿元。面对如此大的金额，审计人员无所察觉，可见审计机构的独立性严重不足。</a:t>
            </a: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0"/>
            <a:ext cx="9144000" cy="5143500"/>
          </a:xfrm>
          <a:prstGeom prst="rect">
            <a:avLst/>
          </a:prstGeom>
        </p:spPr>
      </p:pic>
      <p:pic>
        <p:nvPicPr>
          <p:cNvPr id="3" name="Image 1" descr="preencoded.png"/>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12958" y="1122334"/>
            <a:ext cx="5613" cy="3481048"/>
          </a:xfrm>
          <a:prstGeom prst="rect">
            <a:avLst/>
          </a:prstGeom>
        </p:spPr>
      </p:pic>
      <p:pic>
        <p:nvPicPr>
          <p:cNvPr id="4" name="Image 2" descr="preencoded.png"/>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69842" y="3914406"/>
            <a:ext cx="652879" cy="686750"/>
          </a:xfrm>
          <a:prstGeom prst="rect">
            <a:avLst/>
          </a:prstGeom>
        </p:spPr>
      </p:pic>
      <p:sp>
        <p:nvSpPr>
          <p:cNvPr id="5" name="Text 0"/>
          <p:cNvSpPr/>
          <p:nvPr/>
        </p:nvSpPr>
        <p:spPr>
          <a:xfrm>
            <a:off x="640583" y="1807819"/>
            <a:ext cx="2225615" cy="365760"/>
          </a:xfrm>
          <a:prstGeom prst="rect">
            <a:avLst/>
          </a:prstGeom>
          <a:noFill/>
        </p:spPr>
        <p:txBody>
          <a:bodyPr wrap="square" lIns="0" tIns="0" rIns="0" bIns="0" rtlCol="0" anchor="b">
            <a:spAutoFit/>
          </a:bodyPr>
          <a:lstStyle/>
          <a:p>
            <a:pPr marL="0" indent="0" algn="l">
              <a:lnSpc>
                <a:spcPct val="120000"/>
              </a:lnSpc>
              <a:buNone/>
            </a:pPr>
            <a:r>
              <a:rPr lang="en-US" sz="2430" dirty="0">
                <a:solidFill>
                  <a:srgbClr val="FFFFFF"/>
                </a:solidFill>
                <a:latin typeface="Alimama ShuHeiTi Bold" pitchFamily="34" charset="0"/>
                <a:ea typeface="Alimama ShuHeiTi Bold" pitchFamily="34" charset="-122"/>
                <a:cs typeface="Alimama ShuHeiTi Bold" pitchFamily="34" charset="-120"/>
              </a:rPr>
              <a:t>Part.03</a:t>
            </a:r>
            <a:endParaRPr lang="en-US" sz="2430" dirty="0"/>
          </a:p>
        </p:txBody>
      </p:sp>
      <p:sp>
        <p:nvSpPr>
          <p:cNvPr id="7" name="Text 2"/>
          <p:cNvSpPr/>
          <p:nvPr/>
        </p:nvSpPr>
        <p:spPr>
          <a:xfrm>
            <a:off x="640584" y="2315293"/>
            <a:ext cx="3657600" cy="553720"/>
          </a:xfrm>
          <a:prstGeom prst="rect">
            <a:avLst/>
          </a:prstGeom>
          <a:noFill/>
        </p:spPr>
        <p:txBody>
          <a:bodyPr wrap="none" lIns="0" tIns="0" rIns="0" bIns="0" rtlCol="0" anchor="b">
            <a:spAutoFit/>
          </a:bodyPr>
          <a:lstStyle/>
          <a:p>
            <a:pPr marL="0" indent="0" algn="l">
              <a:lnSpc>
                <a:spcPct val="100000"/>
              </a:lnSpc>
              <a:buNone/>
            </a:pPr>
            <a:r>
              <a:rPr lang="en-US" sz="3600" dirty="0">
                <a:solidFill>
                  <a:srgbClr val="FFFFFF"/>
                </a:solidFill>
                <a:latin typeface="Alimama ShuHeiTi Bold" pitchFamily="34" charset="0"/>
                <a:ea typeface="Alimama ShuHeiTi Bold" pitchFamily="34" charset="-122"/>
                <a:cs typeface="Alimama ShuHeiTi Bold" pitchFamily="34" charset="-120"/>
              </a:rPr>
              <a:t>财务舞弊后果分析</a:t>
            </a:r>
            <a:endParaRPr lang="en-US" sz="3600" dirty="0">
              <a:solidFill>
                <a:srgbClr val="FFFFFF"/>
              </a:solidFill>
              <a:latin typeface="Alimama ShuHeiTi Bold" pitchFamily="34" charset="0"/>
              <a:ea typeface="Alimama ShuHeiTi Bold" pitchFamily="34" charset="-122"/>
              <a:cs typeface="Alimama ShuHeiTi Bold" pitchFamily="34" charset="-12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2795" y="807085"/>
            <a:ext cx="7414895" cy="2030095"/>
          </a:xfrm>
          <a:prstGeom prst="rect">
            <a:avLst/>
          </a:prstGeom>
          <a:noFill/>
        </p:spPr>
        <p:txBody>
          <a:bodyPr wrap="square" rtlCol="0" anchor="t">
            <a:spAutoFit/>
          </a:bodyPr>
          <a:p>
            <a:r>
              <a:rPr lang="zh-CN" altLang="en-US"/>
              <a:t>3.1 市值大幅缩水，公司退市</a:t>
            </a:r>
            <a:endParaRPr lang="zh-CN" altLang="en-US"/>
          </a:p>
          <a:p>
            <a:r>
              <a:rPr lang="zh-CN" altLang="en-US"/>
              <a:t>自*ST 宜生接受财务舞弊案调查后，其市值持续缩水。截至 2021 年 2 月19 日，公司股票已连续 19 个交易日收盘价格低于 1 元，公司市值从辉煌时期的 300 亿元跌入谷底。按照上交所的最新规定，股票连续 20 个交易日收盘价低于 1 元，就会被强制退市。2021 年 2 月 22 日，*ST 宜生股票收盘价再次低于 1 元，最终被强制退市，成为退市新规实施后首家因股价低于 1 元而退市的公司。</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23290" y="1141095"/>
            <a:ext cx="7146290" cy="2030095"/>
          </a:xfrm>
          <a:prstGeom prst="rect">
            <a:avLst/>
          </a:prstGeom>
          <a:noFill/>
        </p:spPr>
        <p:txBody>
          <a:bodyPr wrap="square" rtlCol="0" anchor="t">
            <a:spAutoFit/>
          </a:bodyPr>
          <a:p>
            <a:r>
              <a:rPr lang="zh-CN" altLang="en-US"/>
              <a:t>3.2 相关责任人禁入市场</a:t>
            </a:r>
            <a:endParaRPr lang="zh-CN" altLang="en-US"/>
          </a:p>
          <a:p>
            <a:r>
              <a:rPr lang="zh-CN" altLang="en-US"/>
              <a:t>中国证监会查明*ST 宜生财务舞弊事件后，对涉及的主要负责人进行了处罚：对刘绍喜、刘壮超、万顺武等 9 人给予警告处分，并分别处以 15 万~930万元的罚款；对实际控制人刘绍喜采取终身禁入证券市场的措施；对刘壮超采取 10 年禁入证券市场的措施，对万顺武采取 6 年禁入证券市场的措施；对周天谋和刘伟宏采取 5 年禁入证券市场的措施。</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0"/>
            <a:ext cx="9144000" cy="5143500"/>
          </a:xfrm>
          <a:prstGeom prst="rect">
            <a:avLst/>
          </a:prstGeom>
        </p:spPr>
      </p:pic>
      <p:pic>
        <p:nvPicPr>
          <p:cNvPr id="3" name="Image 1" descr="preencoded.png"/>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12958" y="1122334"/>
            <a:ext cx="5613" cy="3481048"/>
          </a:xfrm>
          <a:prstGeom prst="rect">
            <a:avLst/>
          </a:prstGeom>
        </p:spPr>
      </p:pic>
      <p:pic>
        <p:nvPicPr>
          <p:cNvPr id="4" name="Image 2" descr="preencoded.png"/>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69842" y="3914406"/>
            <a:ext cx="652879" cy="686750"/>
          </a:xfrm>
          <a:prstGeom prst="rect">
            <a:avLst/>
          </a:prstGeom>
        </p:spPr>
      </p:pic>
      <p:sp>
        <p:nvSpPr>
          <p:cNvPr id="5" name="Text 0"/>
          <p:cNvSpPr/>
          <p:nvPr/>
        </p:nvSpPr>
        <p:spPr>
          <a:xfrm>
            <a:off x="640583" y="1807819"/>
            <a:ext cx="2225615" cy="365760"/>
          </a:xfrm>
          <a:prstGeom prst="rect">
            <a:avLst/>
          </a:prstGeom>
          <a:noFill/>
        </p:spPr>
        <p:txBody>
          <a:bodyPr wrap="square" lIns="0" tIns="0" rIns="0" bIns="0" rtlCol="0" anchor="b">
            <a:spAutoFit/>
          </a:bodyPr>
          <a:lstStyle/>
          <a:p>
            <a:pPr marL="0" indent="0" algn="l">
              <a:lnSpc>
                <a:spcPct val="120000"/>
              </a:lnSpc>
              <a:buNone/>
            </a:pPr>
            <a:r>
              <a:rPr lang="en-US" sz="2430" dirty="0">
                <a:solidFill>
                  <a:srgbClr val="FFFFFF"/>
                </a:solidFill>
                <a:latin typeface="Alimama ShuHeiTi Bold" pitchFamily="34" charset="0"/>
                <a:ea typeface="Alimama ShuHeiTi Bold" pitchFamily="34" charset="-122"/>
                <a:cs typeface="Alimama ShuHeiTi Bold" pitchFamily="34" charset="-120"/>
              </a:rPr>
              <a:t>Part.04</a:t>
            </a:r>
            <a:endParaRPr lang="en-US" sz="2430" dirty="0"/>
          </a:p>
        </p:txBody>
      </p:sp>
      <p:sp>
        <p:nvSpPr>
          <p:cNvPr id="6" name="Text 1"/>
          <p:cNvSpPr/>
          <p:nvPr/>
        </p:nvSpPr>
        <p:spPr>
          <a:xfrm>
            <a:off x="640584" y="3091565"/>
            <a:ext cx="3818087" cy="483798"/>
          </a:xfrm>
          <a:prstGeom prst="rect">
            <a:avLst/>
          </a:prstGeom>
          <a:noFill/>
        </p:spPr>
        <p:txBody>
          <a:bodyPr wrap="square" lIns="0" tIns="0" rIns="0" bIns="0" rtlCol="0" anchor="t"/>
          <a:lstStyle/>
          <a:p>
            <a:pPr marL="0" indent="0" algn="l">
              <a:lnSpc>
                <a:spcPct val="120000"/>
              </a:lnSpc>
              <a:buNone/>
            </a:pPr>
            <a:r>
              <a:rPr lang="en-US" sz="1080" dirty="0">
                <a:solidFill>
                  <a:srgbClr val="FFFFFF"/>
                </a:solidFill>
                <a:latin typeface="思源黑体 CN Normal" pitchFamily="34" charset="0"/>
                <a:ea typeface="思源黑体 CN Normal" pitchFamily="34" charset="-122"/>
                <a:cs typeface="思源黑体 CN Normal" pitchFamily="34" charset="-120"/>
              </a:rPr>
              <a:t>从内部控制、外部监管到审计的角度</a:t>
            </a:r>
            <a:endParaRPr lang="en-US" sz="1080" dirty="0"/>
          </a:p>
        </p:txBody>
      </p:sp>
      <p:sp>
        <p:nvSpPr>
          <p:cNvPr id="7" name="Text 2"/>
          <p:cNvSpPr/>
          <p:nvPr/>
        </p:nvSpPr>
        <p:spPr>
          <a:xfrm>
            <a:off x="640584" y="2320373"/>
            <a:ext cx="8077775" cy="548640"/>
          </a:xfrm>
          <a:prstGeom prst="rect">
            <a:avLst/>
          </a:prstGeom>
          <a:noFill/>
        </p:spPr>
        <p:txBody>
          <a:bodyPr wrap="none" lIns="0" tIns="0" rIns="0" bIns="0" rtlCol="0" anchor="b">
            <a:spAutoFit/>
          </a:bodyPr>
          <a:lstStyle/>
          <a:p>
            <a:pPr marL="0" indent="0" algn="l">
              <a:lnSpc>
                <a:spcPct val="100000"/>
              </a:lnSpc>
              <a:buNone/>
            </a:pPr>
            <a:r>
              <a:rPr lang="en-US" sz="3600" dirty="0">
                <a:solidFill>
                  <a:srgbClr val="FFFFFF"/>
                </a:solidFill>
                <a:latin typeface="Alimama ShuHeiTi Bold" pitchFamily="34" charset="0"/>
                <a:ea typeface="Alimama ShuHeiTi Bold" pitchFamily="34" charset="-122"/>
                <a:cs typeface="Alimama ShuHeiTi Bold" pitchFamily="34" charset="-120"/>
              </a:rPr>
              <a:t>防范与应对策略</a:t>
            </a:r>
            <a:endParaRPr lang="en-US" sz="36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0" cy="5143500"/>
          </a:xfrm>
          <a:prstGeom prst="rect">
            <a:avLst/>
          </a:prstGeom>
        </p:spPr>
      </p:pic>
      <p:pic>
        <p:nvPicPr>
          <p:cNvPr id="3" name="Image 1" descr="preencoded.png"/>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043403" y="239930"/>
            <a:ext cx="3057193" cy="493682"/>
          </a:xfrm>
          <a:prstGeom prst="rect">
            <a:avLst/>
          </a:prstGeom>
        </p:spPr>
      </p:pic>
      <p:pic>
        <p:nvPicPr>
          <p:cNvPr id="4" name="Image 2" descr="preencoded.png"/>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1752" y="1496174"/>
            <a:ext cx="778639" cy="2436019"/>
          </a:xfrm>
          <a:prstGeom prst="rect">
            <a:avLst/>
          </a:prstGeom>
        </p:spPr>
      </p:pic>
      <p:pic>
        <p:nvPicPr>
          <p:cNvPr id="5" name="Image 3" descr="preencoded.png"/>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89686" y="234316"/>
            <a:ext cx="8164626" cy="11225"/>
          </a:xfrm>
          <a:prstGeom prst="rect">
            <a:avLst/>
          </a:prstGeom>
        </p:spPr>
      </p:pic>
      <p:pic>
        <p:nvPicPr>
          <p:cNvPr id="6" name="Image 4" descr="preencoded.png"/>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01227" y="1268114"/>
            <a:ext cx="581363" cy="581329"/>
          </a:xfrm>
          <a:prstGeom prst="rect">
            <a:avLst/>
          </a:prstGeom>
        </p:spPr>
      </p:pic>
      <p:pic>
        <p:nvPicPr>
          <p:cNvPr id="7" name="Image 5" descr="preencoded.png"/>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125114" y="2428263"/>
            <a:ext cx="581363" cy="581328"/>
          </a:xfrm>
          <a:prstGeom prst="rect">
            <a:avLst/>
          </a:prstGeom>
        </p:spPr>
      </p:pic>
      <p:pic>
        <p:nvPicPr>
          <p:cNvPr id="8" name="Image 6" descr="preencoded.png"/>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501227" y="3588411"/>
            <a:ext cx="581363" cy="581329"/>
          </a:xfrm>
          <a:prstGeom prst="rect">
            <a:avLst/>
          </a:prstGeom>
        </p:spPr>
      </p:pic>
      <p:pic>
        <p:nvPicPr>
          <p:cNvPr id="9" name="Image 7" descr="preencoded.png"/>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479760" y="2136047"/>
            <a:ext cx="7163364" cy="5613"/>
          </a:xfrm>
          <a:prstGeom prst="rect">
            <a:avLst/>
          </a:prstGeom>
        </p:spPr>
      </p:pic>
      <p:pic>
        <p:nvPicPr>
          <p:cNvPr id="10" name="Image 8" descr="preencoded.png"/>
          <p:cNvPicPr>
            <a:picLocks noChangeAspect="1"/>
          </p:cNvPicPr>
          <p:nvPr/>
        </p:nvPicPr>
        <p:blipFill>
          <a:blip r:embed="rId15">
            <a:extLst>
              <a:ext uri="{96DAC541-7B7A-43D3-8B79-37D633B846F1}">
                <asvg:svgBlip xmlns:asvg="http://schemas.microsoft.com/office/drawing/2016/SVG/main" r:embed="rId17"/>
              </a:ext>
            </a:extLst>
          </a:blip>
          <a:stretch>
            <a:fillRect/>
          </a:stretch>
        </p:blipFill>
        <p:spPr>
          <a:xfrm>
            <a:off x="1479760" y="3296196"/>
            <a:ext cx="7163364" cy="5613"/>
          </a:xfrm>
          <a:prstGeom prst="rect">
            <a:avLst/>
          </a:prstGeom>
        </p:spPr>
      </p:pic>
      <p:pic>
        <p:nvPicPr>
          <p:cNvPr id="11" name="Image 9" descr="preencoded.png"/>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693229" y="1387966"/>
            <a:ext cx="197548" cy="341625"/>
          </a:xfrm>
          <a:prstGeom prst="rect">
            <a:avLst/>
          </a:prstGeom>
        </p:spPr>
      </p:pic>
      <p:pic>
        <p:nvPicPr>
          <p:cNvPr id="12" name="Image 10" descr="preencoded.png"/>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1317022" y="2548115"/>
            <a:ext cx="197644" cy="341625"/>
          </a:xfrm>
          <a:prstGeom prst="rect">
            <a:avLst/>
          </a:prstGeom>
        </p:spPr>
      </p:pic>
      <p:pic>
        <p:nvPicPr>
          <p:cNvPr id="13" name="Image 11" descr="preencoded.png"/>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693229" y="3707202"/>
            <a:ext cx="197548" cy="341626"/>
          </a:xfrm>
          <a:prstGeom prst="rect">
            <a:avLst/>
          </a:prstGeom>
        </p:spPr>
      </p:pic>
      <p:sp>
        <p:nvSpPr>
          <p:cNvPr id="14" name="Text 0"/>
          <p:cNvSpPr/>
          <p:nvPr/>
        </p:nvSpPr>
        <p:spPr>
          <a:xfrm>
            <a:off x="1809757" y="2471312"/>
            <a:ext cx="2730771" cy="240030"/>
          </a:xfrm>
          <a:prstGeom prst="rect">
            <a:avLst/>
          </a:prstGeom>
          <a:noFill/>
        </p:spPr>
        <p:txBody>
          <a:bodyPr wrap="square" lIns="0" tIns="0" rIns="0" bIns="0" rtlCol="0" anchor="ctr"/>
          <a:lstStyle/>
          <a:p>
            <a:pPr marL="0" indent="0" algn="l">
              <a:lnSpc>
                <a:spcPct val="130000"/>
              </a:lnSpc>
              <a:buNone/>
            </a:pPr>
            <a:r>
              <a:rPr lang="en-US" sz="1260" b="1" dirty="0">
                <a:solidFill>
                  <a:srgbClr val="000000"/>
                </a:solidFill>
                <a:latin typeface="OPPOSans B" pitchFamily="34" charset="0"/>
                <a:ea typeface="OPPOSans B" pitchFamily="34" charset="-122"/>
                <a:cs typeface="OPPOSans B" pitchFamily="34" charset="-120"/>
              </a:rPr>
              <a:t>管理层道德风险</a:t>
            </a:r>
            <a:endParaRPr lang="en-US" sz="1260" dirty="0"/>
          </a:p>
        </p:txBody>
      </p:sp>
      <p:sp>
        <p:nvSpPr>
          <p:cNvPr id="15" name="Text 1"/>
          <p:cNvSpPr/>
          <p:nvPr/>
        </p:nvSpPr>
        <p:spPr>
          <a:xfrm>
            <a:off x="5428737" y="3913366"/>
            <a:ext cx="2730771" cy="421668"/>
          </a:xfrm>
          <a:prstGeom prst="rect">
            <a:avLst/>
          </a:prstGeom>
          <a:noFill/>
        </p:spPr>
        <p:txBody>
          <a:bodyPr wrap="square" lIns="0" tIns="0" rIns="0" bIns="0" rtlCol="0" anchor="t"/>
          <a:lstStyle/>
          <a:p>
            <a:pPr marL="0" indent="0" algn="l">
              <a:lnSpc>
                <a:spcPct val="130000"/>
              </a:lnSpc>
              <a:buNone/>
            </a:pPr>
            <a:r>
              <a:rPr lang="en-US" sz="1080" dirty="0">
                <a:solidFill>
                  <a:srgbClr val="333333"/>
                </a:solidFill>
                <a:latin typeface="思源黑体 CN Normal" pitchFamily="34" charset="0"/>
                <a:ea typeface="思源黑体 CN Normal" pitchFamily="34" charset="-122"/>
                <a:cs typeface="思源黑体 CN Normal" pitchFamily="34" charset="-120"/>
              </a:rPr>
              <a:t>在激烈的市场竞争中，企业可能为了追求短期利益而采取不正当的财务手段。</a:t>
            </a:r>
            <a:endParaRPr lang="en-US" sz="1080" dirty="0"/>
          </a:p>
        </p:txBody>
      </p:sp>
      <p:sp>
        <p:nvSpPr>
          <p:cNvPr id="16" name="Text 2"/>
          <p:cNvSpPr/>
          <p:nvPr/>
        </p:nvSpPr>
        <p:spPr>
          <a:xfrm>
            <a:off x="1809757" y="2753217"/>
            <a:ext cx="2730771" cy="421668"/>
          </a:xfrm>
          <a:prstGeom prst="rect">
            <a:avLst/>
          </a:prstGeom>
          <a:noFill/>
        </p:spPr>
        <p:txBody>
          <a:bodyPr wrap="square" lIns="0" tIns="0" rIns="0" bIns="0" rtlCol="0" anchor="t"/>
          <a:lstStyle/>
          <a:p>
            <a:pPr marL="0" indent="0" algn="l">
              <a:lnSpc>
                <a:spcPct val="130000"/>
              </a:lnSpc>
              <a:buNone/>
            </a:pPr>
            <a:r>
              <a:rPr lang="en-US" sz="1080" dirty="0">
                <a:solidFill>
                  <a:srgbClr val="333333"/>
                </a:solidFill>
                <a:latin typeface="思源黑体 CN Normal" pitchFamily="34" charset="0"/>
                <a:ea typeface="思源黑体 CN Normal" pitchFamily="34" charset="-122"/>
                <a:cs typeface="思源黑体 CN Normal" pitchFamily="34" charset="-120"/>
              </a:rPr>
              <a:t>管理层可能因个人利益驱动而参与或默许财务舞弊行为。</a:t>
            </a:r>
            <a:endParaRPr lang="en-US" sz="1080" dirty="0"/>
          </a:p>
        </p:txBody>
      </p:sp>
      <p:sp>
        <p:nvSpPr>
          <p:cNvPr id="17" name="Text 3"/>
          <p:cNvSpPr/>
          <p:nvPr/>
        </p:nvSpPr>
        <p:spPr>
          <a:xfrm>
            <a:off x="1306049" y="3631461"/>
            <a:ext cx="2730771" cy="240030"/>
          </a:xfrm>
          <a:prstGeom prst="rect">
            <a:avLst/>
          </a:prstGeom>
          <a:noFill/>
        </p:spPr>
        <p:txBody>
          <a:bodyPr wrap="square" lIns="0" tIns="0" rIns="0" bIns="0" rtlCol="0" anchor="ctr"/>
          <a:lstStyle/>
          <a:p>
            <a:pPr marL="0" indent="0" algn="l">
              <a:lnSpc>
                <a:spcPct val="130000"/>
              </a:lnSpc>
              <a:buNone/>
            </a:pPr>
            <a:r>
              <a:rPr lang="en-US" sz="1260" b="1" dirty="0">
                <a:solidFill>
                  <a:srgbClr val="000000"/>
                </a:solidFill>
                <a:latin typeface="OPPOSans B" pitchFamily="34" charset="0"/>
                <a:ea typeface="OPPOSans B" pitchFamily="34" charset="-122"/>
                <a:cs typeface="OPPOSans B" pitchFamily="34" charset="-120"/>
              </a:rPr>
              <a:t>外部监管不足</a:t>
            </a:r>
            <a:endParaRPr lang="en-US" sz="1260" dirty="0"/>
          </a:p>
        </p:txBody>
      </p:sp>
      <p:sp>
        <p:nvSpPr>
          <p:cNvPr id="18" name="Text 4"/>
          <p:cNvSpPr/>
          <p:nvPr/>
        </p:nvSpPr>
        <p:spPr>
          <a:xfrm>
            <a:off x="5932445" y="2471312"/>
            <a:ext cx="2730771" cy="240030"/>
          </a:xfrm>
          <a:prstGeom prst="rect">
            <a:avLst/>
          </a:prstGeom>
          <a:noFill/>
        </p:spPr>
        <p:txBody>
          <a:bodyPr wrap="square" lIns="0" tIns="0" rIns="0" bIns="0" rtlCol="0" anchor="ctr"/>
          <a:lstStyle/>
          <a:p>
            <a:pPr marL="0" indent="0" algn="l">
              <a:lnSpc>
                <a:spcPct val="130000"/>
              </a:lnSpc>
              <a:buNone/>
            </a:pPr>
            <a:r>
              <a:rPr lang="en-US" sz="1260" b="1" dirty="0">
                <a:solidFill>
                  <a:srgbClr val="000000"/>
                </a:solidFill>
                <a:latin typeface="OPPOSans B" pitchFamily="34" charset="0"/>
                <a:ea typeface="OPPOSans B" pitchFamily="34" charset="-122"/>
                <a:cs typeface="OPPOSans B" pitchFamily="34" charset="-120"/>
              </a:rPr>
              <a:t>企业文化问题</a:t>
            </a:r>
            <a:endParaRPr lang="en-US" sz="1260" dirty="0"/>
          </a:p>
        </p:txBody>
      </p:sp>
      <p:sp>
        <p:nvSpPr>
          <p:cNvPr id="19" name="Text 5"/>
          <p:cNvSpPr/>
          <p:nvPr/>
        </p:nvSpPr>
        <p:spPr>
          <a:xfrm>
            <a:off x="5932445" y="2753217"/>
            <a:ext cx="2730771" cy="421668"/>
          </a:xfrm>
          <a:prstGeom prst="rect">
            <a:avLst/>
          </a:prstGeom>
          <a:noFill/>
        </p:spPr>
        <p:txBody>
          <a:bodyPr wrap="square" lIns="0" tIns="0" rIns="0" bIns="0" rtlCol="0" anchor="t"/>
          <a:lstStyle/>
          <a:p>
            <a:pPr marL="0" indent="0" algn="l">
              <a:lnSpc>
                <a:spcPct val="130000"/>
              </a:lnSpc>
              <a:buNone/>
            </a:pPr>
            <a:r>
              <a:rPr lang="en-US" sz="1080" dirty="0">
                <a:solidFill>
                  <a:srgbClr val="333333"/>
                </a:solidFill>
                <a:latin typeface="思源黑体 CN Normal" pitchFamily="34" charset="0"/>
                <a:ea typeface="思源黑体 CN Normal" pitchFamily="34" charset="-122"/>
                <a:cs typeface="思源黑体 CN Normal" pitchFamily="34" charset="-120"/>
              </a:rPr>
              <a:t>企业文化中缺乏诚信和责任感，可能导致员工对财务舞弊行为视而不见或参与其中。</a:t>
            </a:r>
            <a:endParaRPr lang="en-US" sz="1080" dirty="0"/>
          </a:p>
        </p:txBody>
      </p:sp>
      <p:sp>
        <p:nvSpPr>
          <p:cNvPr id="20" name="Text 6"/>
          <p:cNvSpPr/>
          <p:nvPr/>
        </p:nvSpPr>
        <p:spPr>
          <a:xfrm>
            <a:off x="1306049" y="1593068"/>
            <a:ext cx="2730771" cy="421668"/>
          </a:xfrm>
          <a:prstGeom prst="rect">
            <a:avLst/>
          </a:prstGeom>
          <a:noFill/>
        </p:spPr>
        <p:txBody>
          <a:bodyPr wrap="square" lIns="0" tIns="0" rIns="0" bIns="0" rtlCol="0" anchor="t"/>
          <a:lstStyle/>
          <a:p>
            <a:pPr marL="0" indent="0" algn="l">
              <a:lnSpc>
                <a:spcPct val="130000"/>
              </a:lnSpc>
              <a:buNone/>
            </a:pPr>
            <a:r>
              <a:rPr lang="en-US" sz="1080" dirty="0">
                <a:solidFill>
                  <a:srgbClr val="333333"/>
                </a:solidFill>
                <a:latin typeface="思源黑体 CN Normal" pitchFamily="34" charset="0"/>
                <a:ea typeface="思源黑体 CN Normal" pitchFamily="34" charset="-122"/>
                <a:cs typeface="思源黑体 CN Normal" pitchFamily="34" charset="-120"/>
              </a:rPr>
              <a:t>内部控制机制不健全可能导致财务信息失真，增加舞弊风险。</a:t>
            </a:r>
            <a:endParaRPr lang="en-US" sz="1080" dirty="0"/>
          </a:p>
        </p:txBody>
      </p:sp>
      <p:sp>
        <p:nvSpPr>
          <p:cNvPr id="21" name="Text 7"/>
          <p:cNvSpPr/>
          <p:nvPr/>
        </p:nvSpPr>
        <p:spPr>
          <a:xfrm>
            <a:off x="1306049" y="1311163"/>
            <a:ext cx="2730771" cy="240030"/>
          </a:xfrm>
          <a:prstGeom prst="rect">
            <a:avLst/>
          </a:prstGeom>
          <a:noFill/>
        </p:spPr>
        <p:txBody>
          <a:bodyPr wrap="square" lIns="0" tIns="0" rIns="0" bIns="0" rtlCol="0" anchor="ctr"/>
          <a:lstStyle/>
          <a:p>
            <a:pPr marL="0" indent="0" algn="l">
              <a:lnSpc>
                <a:spcPct val="130000"/>
              </a:lnSpc>
              <a:buNone/>
            </a:pPr>
            <a:r>
              <a:rPr lang="en-US" sz="1260" b="1" dirty="0">
                <a:solidFill>
                  <a:srgbClr val="000000"/>
                </a:solidFill>
                <a:latin typeface="OPPOSans B" pitchFamily="34" charset="0"/>
                <a:ea typeface="OPPOSans B" pitchFamily="34" charset="-122"/>
                <a:cs typeface="OPPOSans B" pitchFamily="34" charset="-120"/>
              </a:rPr>
              <a:t>内部控制缺失</a:t>
            </a:r>
            <a:endParaRPr lang="en-US" sz="1260" dirty="0"/>
          </a:p>
        </p:txBody>
      </p:sp>
      <p:sp>
        <p:nvSpPr>
          <p:cNvPr id="22" name="Text 8"/>
          <p:cNvSpPr/>
          <p:nvPr/>
        </p:nvSpPr>
        <p:spPr>
          <a:xfrm>
            <a:off x="1306049" y="3913366"/>
            <a:ext cx="2730771" cy="421668"/>
          </a:xfrm>
          <a:prstGeom prst="rect">
            <a:avLst/>
          </a:prstGeom>
          <a:noFill/>
        </p:spPr>
        <p:txBody>
          <a:bodyPr wrap="square" lIns="0" tIns="0" rIns="0" bIns="0" rtlCol="0" anchor="t"/>
          <a:lstStyle/>
          <a:p>
            <a:pPr marL="0" indent="0" algn="l">
              <a:lnSpc>
                <a:spcPct val="130000"/>
              </a:lnSpc>
              <a:buNone/>
            </a:pPr>
            <a:r>
              <a:rPr lang="en-US" sz="1080" dirty="0">
                <a:solidFill>
                  <a:srgbClr val="333333"/>
                </a:solidFill>
                <a:latin typeface="思源黑体 CN Normal" pitchFamily="34" charset="0"/>
                <a:ea typeface="思源黑体 CN Normal" pitchFamily="34" charset="-122"/>
                <a:cs typeface="思源黑体 CN Normal" pitchFamily="34" charset="-120"/>
              </a:rPr>
              <a:t>监管机构的监督不力或审计机构的审计质量不高，可能为财务舞弊提供可乘之机。</a:t>
            </a:r>
            <a:endParaRPr lang="en-US" sz="1080" dirty="0"/>
          </a:p>
        </p:txBody>
      </p:sp>
      <p:sp>
        <p:nvSpPr>
          <p:cNvPr id="23" name="Text 9"/>
          <p:cNvSpPr/>
          <p:nvPr/>
        </p:nvSpPr>
        <p:spPr>
          <a:xfrm>
            <a:off x="5428737" y="3631461"/>
            <a:ext cx="2730771" cy="240030"/>
          </a:xfrm>
          <a:prstGeom prst="rect">
            <a:avLst/>
          </a:prstGeom>
          <a:noFill/>
        </p:spPr>
        <p:txBody>
          <a:bodyPr wrap="square" lIns="0" tIns="0" rIns="0" bIns="0" rtlCol="0" anchor="ctr"/>
          <a:lstStyle/>
          <a:p>
            <a:pPr marL="0" indent="0" algn="l">
              <a:lnSpc>
                <a:spcPct val="130000"/>
              </a:lnSpc>
              <a:buNone/>
            </a:pPr>
            <a:r>
              <a:rPr lang="en-US" sz="1260" b="1" dirty="0">
                <a:solidFill>
                  <a:srgbClr val="000000"/>
                </a:solidFill>
                <a:latin typeface="OPPOSans B" pitchFamily="34" charset="0"/>
                <a:ea typeface="OPPOSans B" pitchFamily="34" charset="-122"/>
                <a:cs typeface="OPPOSans B" pitchFamily="34" charset="-120"/>
              </a:rPr>
              <a:t>市场压力</a:t>
            </a:r>
            <a:endParaRPr lang="en-US" sz="1260" dirty="0"/>
          </a:p>
        </p:txBody>
      </p:sp>
      <p:sp>
        <p:nvSpPr>
          <p:cNvPr id="24" name="Text 10"/>
          <p:cNvSpPr/>
          <p:nvPr/>
        </p:nvSpPr>
        <p:spPr>
          <a:xfrm>
            <a:off x="5428737" y="1311163"/>
            <a:ext cx="2730771" cy="240030"/>
          </a:xfrm>
          <a:prstGeom prst="rect">
            <a:avLst/>
          </a:prstGeom>
          <a:noFill/>
        </p:spPr>
        <p:txBody>
          <a:bodyPr wrap="square" lIns="0" tIns="0" rIns="0" bIns="0" rtlCol="0" anchor="ctr"/>
          <a:lstStyle/>
          <a:p>
            <a:pPr marL="0" indent="0" algn="l">
              <a:lnSpc>
                <a:spcPct val="130000"/>
              </a:lnSpc>
              <a:buNone/>
            </a:pPr>
            <a:r>
              <a:rPr lang="en-US" sz="1260" b="1" dirty="0">
                <a:solidFill>
                  <a:srgbClr val="000000"/>
                </a:solidFill>
                <a:latin typeface="OPPOSans B" pitchFamily="34" charset="0"/>
                <a:ea typeface="OPPOSans B" pitchFamily="34" charset="-122"/>
                <a:cs typeface="OPPOSans B" pitchFamily="34" charset="-120"/>
              </a:rPr>
              <a:t>信息披露不透明</a:t>
            </a:r>
            <a:endParaRPr lang="en-US" sz="1260" dirty="0"/>
          </a:p>
        </p:txBody>
      </p:sp>
      <p:sp>
        <p:nvSpPr>
          <p:cNvPr id="25" name="Text 11"/>
          <p:cNvSpPr/>
          <p:nvPr/>
        </p:nvSpPr>
        <p:spPr>
          <a:xfrm>
            <a:off x="5428737" y="1593068"/>
            <a:ext cx="2730771" cy="421668"/>
          </a:xfrm>
          <a:prstGeom prst="rect">
            <a:avLst/>
          </a:prstGeom>
          <a:noFill/>
        </p:spPr>
        <p:txBody>
          <a:bodyPr wrap="square" lIns="0" tIns="0" rIns="0" bIns="0" rtlCol="0" anchor="t"/>
          <a:lstStyle/>
          <a:p>
            <a:pPr marL="0" indent="0" algn="l">
              <a:lnSpc>
                <a:spcPct val="130000"/>
              </a:lnSpc>
              <a:buNone/>
            </a:pPr>
            <a:r>
              <a:rPr lang="en-US" sz="1080" dirty="0">
                <a:solidFill>
                  <a:srgbClr val="333333"/>
                </a:solidFill>
                <a:latin typeface="思源黑体 CN Normal" pitchFamily="34" charset="0"/>
                <a:ea typeface="思源黑体 CN Normal" pitchFamily="34" charset="-122"/>
                <a:cs typeface="思源黑体 CN Normal" pitchFamily="34" charset="-120"/>
              </a:rPr>
              <a:t>企业信息披露不充分或不及时，增加了投资者和利益相关者识别舞弊的难度。</a:t>
            </a:r>
            <a:endParaRPr lang="en-US" sz="1080" dirty="0"/>
          </a:p>
        </p:txBody>
      </p:sp>
      <p:sp>
        <p:nvSpPr>
          <p:cNvPr id="26" name="Text 12"/>
          <p:cNvSpPr/>
          <p:nvPr/>
        </p:nvSpPr>
        <p:spPr>
          <a:xfrm>
            <a:off x="484581" y="341194"/>
            <a:ext cx="8266275" cy="320040"/>
          </a:xfrm>
          <a:prstGeom prst="rect">
            <a:avLst/>
          </a:prstGeom>
          <a:noFill/>
        </p:spPr>
        <p:txBody>
          <a:bodyPr wrap="none" lIns="0" tIns="0" rIns="0" bIns="0" rtlCol="0" anchor="b">
            <a:spAutoFit/>
          </a:bodyPr>
          <a:lstStyle/>
          <a:p>
            <a:pPr marL="0" indent="0" algn="ctr">
              <a:lnSpc>
                <a:spcPct val="100000"/>
              </a:lnSpc>
              <a:buNone/>
            </a:pPr>
            <a:r>
              <a:rPr lang="en-US" sz="2070" dirty="0">
                <a:solidFill>
                  <a:srgbClr val="FFFFFF"/>
                </a:solidFill>
                <a:latin typeface="Alimama ShuHeiTi Bold" pitchFamily="34" charset="0"/>
                <a:ea typeface="Alimama ShuHeiTi Bold" pitchFamily="34" charset="-122"/>
                <a:cs typeface="Alimama ShuHeiTi Bold" pitchFamily="34" charset="-120"/>
              </a:rPr>
              <a:t>财务舞弊的风险因素</a:t>
            </a:r>
            <a:endParaRPr lang="en-US" sz="207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0" cy="5143500"/>
          </a:xfrm>
          <a:prstGeom prst="rect">
            <a:avLst/>
          </a:prstGeom>
        </p:spPr>
      </p:pic>
      <p:pic>
        <p:nvPicPr>
          <p:cNvPr id="3" name="Image 1" descr="preencoded.png"/>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219325" y="240030"/>
            <a:ext cx="4640580" cy="493395"/>
          </a:xfrm>
          <a:prstGeom prst="rect">
            <a:avLst/>
          </a:prstGeom>
        </p:spPr>
      </p:pic>
      <p:pic>
        <p:nvPicPr>
          <p:cNvPr id="4" name="Image 2" descr="preencoded.png"/>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51816" y="1248306"/>
            <a:ext cx="425256" cy="28063"/>
          </a:xfrm>
          <a:prstGeom prst="rect">
            <a:avLst/>
          </a:prstGeom>
        </p:spPr>
      </p:pic>
      <p:pic>
        <p:nvPicPr>
          <p:cNvPr id="5" name="Image 3" descr="preencoded.png"/>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89686" y="234316"/>
            <a:ext cx="8164626" cy="11225"/>
          </a:xfrm>
          <a:prstGeom prst="rect">
            <a:avLst/>
          </a:prstGeom>
        </p:spPr>
      </p:pic>
      <p:pic>
        <p:nvPicPr>
          <p:cNvPr id="6" name="Image 4" descr="preencoded.png"/>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47700" y="2733675"/>
            <a:ext cx="361950" cy="361950"/>
          </a:xfrm>
          <a:prstGeom prst="rect">
            <a:avLst/>
          </a:prstGeom>
        </p:spPr>
      </p:pic>
      <p:pic>
        <p:nvPicPr>
          <p:cNvPr id="7" name="Image 5" descr="preencoded.png"/>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65797" y="2723465"/>
            <a:ext cx="307658" cy="307649"/>
          </a:xfrm>
          <a:prstGeom prst="rect">
            <a:avLst/>
          </a:prstGeom>
        </p:spPr>
      </p:pic>
      <p:pic>
        <p:nvPicPr>
          <p:cNvPr id="8" name="Image 6" descr="preencoded.png"/>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59142" y="2815454"/>
            <a:ext cx="121920" cy="133501"/>
          </a:xfrm>
          <a:prstGeom prst="rect">
            <a:avLst/>
          </a:prstGeom>
        </p:spPr>
      </p:pic>
      <p:pic>
        <p:nvPicPr>
          <p:cNvPr id="9" name="Image 7" descr="preencoded.png"/>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2676525" y="2733675"/>
            <a:ext cx="361950" cy="361950"/>
          </a:xfrm>
          <a:prstGeom prst="rect">
            <a:avLst/>
          </a:prstGeom>
        </p:spPr>
      </p:pic>
      <p:pic>
        <p:nvPicPr>
          <p:cNvPr id="10" name="Image 8" descr="preencoded.png"/>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2690812" y="2723465"/>
            <a:ext cx="307657" cy="307649"/>
          </a:xfrm>
          <a:prstGeom prst="rect">
            <a:avLst/>
          </a:prstGeom>
        </p:spPr>
      </p:pic>
      <p:pic>
        <p:nvPicPr>
          <p:cNvPr id="11" name="Image 9" descr="preencoded.png"/>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2778443" y="2814267"/>
            <a:ext cx="133350" cy="131116"/>
          </a:xfrm>
          <a:prstGeom prst="rect">
            <a:avLst/>
          </a:prstGeom>
        </p:spPr>
      </p:pic>
      <p:pic>
        <p:nvPicPr>
          <p:cNvPr id="12" name="Image 10" descr="preencoded.png"/>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4695825" y="2733675"/>
            <a:ext cx="361950" cy="361950"/>
          </a:xfrm>
          <a:prstGeom prst="rect">
            <a:avLst/>
          </a:prstGeom>
        </p:spPr>
      </p:pic>
      <p:pic>
        <p:nvPicPr>
          <p:cNvPr id="13" name="Image 11" descr="preencoded.png"/>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4715828" y="2723465"/>
            <a:ext cx="311467" cy="307649"/>
          </a:xfrm>
          <a:prstGeom prst="rect">
            <a:avLst/>
          </a:prstGeom>
        </p:spPr>
      </p:pic>
      <p:pic>
        <p:nvPicPr>
          <p:cNvPr id="14" name="Image 12" descr="preencoded.png"/>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4803457" y="2814272"/>
            <a:ext cx="133350" cy="121582"/>
          </a:xfrm>
          <a:prstGeom prst="rect">
            <a:avLst/>
          </a:prstGeom>
        </p:spPr>
      </p:pic>
      <p:pic>
        <p:nvPicPr>
          <p:cNvPr id="15" name="Image 13" descr="preencoded.png"/>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6724650" y="2733675"/>
            <a:ext cx="361950" cy="361950"/>
          </a:xfrm>
          <a:prstGeom prst="rect">
            <a:avLst/>
          </a:prstGeom>
        </p:spPr>
      </p:pic>
      <p:pic>
        <p:nvPicPr>
          <p:cNvPr id="16" name="Image 14" descr="preencoded.png"/>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6744653" y="2723465"/>
            <a:ext cx="307657" cy="307649"/>
          </a:xfrm>
          <a:prstGeom prst="rect">
            <a:avLst/>
          </a:prstGeom>
        </p:spPr>
      </p:pic>
      <p:pic>
        <p:nvPicPr>
          <p:cNvPr id="17" name="Image 15" descr="preencoded.png"/>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6831330" y="2821877"/>
            <a:ext cx="133350" cy="111141"/>
          </a:xfrm>
          <a:prstGeom prst="rect">
            <a:avLst/>
          </a:prstGeom>
        </p:spPr>
      </p:pic>
      <p:sp>
        <p:nvSpPr>
          <p:cNvPr id="18" name="Text 0"/>
          <p:cNvSpPr/>
          <p:nvPr/>
        </p:nvSpPr>
        <p:spPr>
          <a:xfrm>
            <a:off x="6825295" y="3562532"/>
            <a:ext cx="1569964" cy="436076"/>
          </a:xfrm>
          <a:prstGeom prst="rect">
            <a:avLst/>
          </a:prstGeom>
          <a:noFill/>
        </p:spPr>
        <p:txBody>
          <a:bodyPr wrap="square" lIns="0" tIns="0" rIns="0" bIns="0" rtlCol="0" anchor="t"/>
          <a:lstStyle/>
          <a:p>
            <a:pPr marL="0" indent="0" algn="l">
              <a:lnSpc>
                <a:spcPct val="130000"/>
              </a:lnSpc>
              <a:buNone/>
            </a:pPr>
            <a:r>
              <a:rPr lang="en-US" sz="785" dirty="0">
                <a:solidFill>
                  <a:srgbClr val="333333"/>
                </a:solidFill>
                <a:latin typeface="思源黑体 CN Normal" pitchFamily="34" charset="0"/>
                <a:ea typeface="思源黑体 CN Normal" pitchFamily="34" charset="-122"/>
                <a:cs typeface="思源黑体 CN Normal" pitchFamily="34" charset="-120"/>
              </a:rPr>
              <a:t>通过合理的薪酬激励和晋升机制，鼓励员工遵守职业道德，积极发现和报告财务舞弊行为。</a:t>
            </a:r>
            <a:endParaRPr lang="en-US" sz="785" dirty="0"/>
          </a:p>
        </p:txBody>
      </p:sp>
      <p:sp>
        <p:nvSpPr>
          <p:cNvPr id="19" name="Text 1"/>
          <p:cNvSpPr/>
          <p:nvPr/>
        </p:nvSpPr>
        <p:spPr>
          <a:xfrm>
            <a:off x="4767002" y="3171595"/>
            <a:ext cx="1569964" cy="240030"/>
          </a:xfrm>
          <a:prstGeom prst="rect">
            <a:avLst/>
          </a:prstGeom>
          <a:noFill/>
        </p:spPr>
        <p:txBody>
          <a:bodyPr wrap="square" lIns="0" tIns="0" rIns="0" bIns="0" rtlCol="0" anchor="ctr"/>
          <a:lstStyle/>
          <a:p>
            <a:pPr marL="0" indent="0" algn="just">
              <a:lnSpc>
                <a:spcPct val="130000"/>
              </a:lnSpc>
              <a:buNone/>
            </a:pPr>
            <a:r>
              <a:rPr lang="en-US" sz="1260" b="1" dirty="0">
                <a:solidFill>
                  <a:srgbClr val="2F2F2F"/>
                </a:solidFill>
                <a:latin typeface="OPPOSans B" pitchFamily="34" charset="0"/>
                <a:ea typeface="OPPOSans B" pitchFamily="34" charset="-122"/>
                <a:cs typeface="OPPOSans B" pitchFamily="34" charset="-120"/>
              </a:rPr>
              <a:t>提高员工素质</a:t>
            </a:r>
            <a:endParaRPr lang="en-US" sz="1260" dirty="0"/>
          </a:p>
        </p:txBody>
      </p:sp>
      <p:sp>
        <p:nvSpPr>
          <p:cNvPr id="20" name="Text 2"/>
          <p:cNvSpPr/>
          <p:nvPr/>
        </p:nvSpPr>
        <p:spPr>
          <a:xfrm>
            <a:off x="650268" y="3171595"/>
            <a:ext cx="1569964" cy="240030"/>
          </a:xfrm>
          <a:prstGeom prst="rect">
            <a:avLst/>
          </a:prstGeom>
          <a:noFill/>
        </p:spPr>
        <p:txBody>
          <a:bodyPr wrap="square" lIns="0" tIns="0" rIns="0" bIns="0" rtlCol="0" anchor="ctr"/>
          <a:lstStyle/>
          <a:p>
            <a:pPr marL="0" indent="0" algn="just">
              <a:lnSpc>
                <a:spcPct val="130000"/>
              </a:lnSpc>
              <a:buNone/>
            </a:pPr>
            <a:r>
              <a:rPr lang="en-US" sz="1260" b="1" dirty="0">
                <a:solidFill>
                  <a:srgbClr val="2F2F2F"/>
                </a:solidFill>
                <a:latin typeface="OPPOSans B" pitchFamily="34" charset="0"/>
                <a:ea typeface="OPPOSans B" pitchFamily="34" charset="-122"/>
                <a:cs typeface="OPPOSans B" pitchFamily="34" charset="-120"/>
              </a:rPr>
              <a:t>完善内控体系</a:t>
            </a:r>
            <a:endParaRPr lang="en-US" sz="1260" dirty="0"/>
          </a:p>
        </p:txBody>
      </p:sp>
      <p:sp>
        <p:nvSpPr>
          <p:cNvPr id="21" name="Text 3"/>
          <p:cNvSpPr/>
          <p:nvPr/>
        </p:nvSpPr>
        <p:spPr>
          <a:xfrm>
            <a:off x="2708709" y="3562532"/>
            <a:ext cx="1569964" cy="436076"/>
          </a:xfrm>
          <a:prstGeom prst="rect">
            <a:avLst/>
          </a:prstGeom>
          <a:noFill/>
        </p:spPr>
        <p:txBody>
          <a:bodyPr wrap="square" lIns="0" tIns="0" rIns="0" bIns="0" rtlCol="0" anchor="t"/>
          <a:lstStyle/>
          <a:p>
            <a:pPr marL="0" indent="0" algn="l">
              <a:lnSpc>
                <a:spcPct val="130000"/>
              </a:lnSpc>
              <a:buNone/>
            </a:pPr>
            <a:r>
              <a:rPr lang="en-US" sz="710" dirty="0">
                <a:solidFill>
                  <a:srgbClr val="333333"/>
                </a:solidFill>
                <a:latin typeface="思源黑体 CN Normal" pitchFamily="34" charset="0"/>
                <a:ea typeface="思源黑体 CN Normal" pitchFamily="34" charset="-122"/>
                <a:cs typeface="思源黑体 CN Normal" pitchFamily="34" charset="-120"/>
              </a:rPr>
              <a:t>通过定期的内部审计和外部审计，及时发现和纠正财务报告中的错误和不规范行为，提高财务透明度。</a:t>
            </a:r>
            <a:endParaRPr lang="en-US" sz="710" dirty="0"/>
          </a:p>
        </p:txBody>
      </p:sp>
      <p:sp>
        <p:nvSpPr>
          <p:cNvPr id="22" name="Text 4"/>
          <p:cNvSpPr/>
          <p:nvPr/>
        </p:nvSpPr>
        <p:spPr>
          <a:xfrm>
            <a:off x="4767002" y="3562532"/>
            <a:ext cx="1569964" cy="436076"/>
          </a:xfrm>
          <a:prstGeom prst="rect">
            <a:avLst/>
          </a:prstGeom>
          <a:noFill/>
        </p:spPr>
        <p:txBody>
          <a:bodyPr wrap="square" lIns="0" tIns="0" rIns="0" bIns="0" rtlCol="0" anchor="t"/>
          <a:lstStyle/>
          <a:p>
            <a:pPr marL="0" indent="0" algn="l">
              <a:lnSpc>
                <a:spcPct val="130000"/>
              </a:lnSpc>
              <a:buNone/>
            </a:pPr>
            <a:r>
              <a:rPr lang="en-US" sz="710" dirty="0">
                <a:solidFill>
                  <a:srgbClr val="333333"/>
                </a:solidFill>
                <a:latin typeface="思源黑体 CN Normal" pitchFamily="34" charset="0"/>
                <a:ea typeface="思源黑体 CN Normal" pitchFamily="34" charset="-122"/>
                <a:cs typeface="思源黑体 CN Normal" pitchFamily="34" charset="-120"/>
              </a:rPr>
              <a:t>加强员工的职业道德教育和业务培训，提高员工的法律意识和专业能力，减少因个人原因导致的财务舞弊风险。</a:t>
            </a:r>
            <a:endParaRPr lang="en-US" sz="710" dirty="0"/>
          </a:p>
        </p:txBody>
      </p:sp>
      <p:sp>
        <p:nvSpPr>
          <p:cNvPr id="23" name="Text 5"/>
          <p:cNvSpPr/>
          <p:nvPr/>
        </p:nvSpPr>
        <p:spPr>
          <a:xfrm>
            <a:off x="6825295" y="3171595"/>
            <a:ext cx="1569964" cy="240030"/>
          </a:xfrm>
          <a:prstGeom prst="rect">
            <a:avLst/>
          </a:prstGeom>
          <a:noFill/>
        </p:spPr>
        <p:txBody>
          <a:bodyPr wrap="square" lIns="0" tIns="0" rIns="0" bIns="0" rtlCol="0" anchor="ctr"/>
          <a:lstStyle/>
          <a:p>
            <a:pPr marL="0" indent="0" algn="just">
              <a:lnSpc>
                <a:spcPct val="130000"/>
              </a:lnSpc>
              <a:buNone/>
            </a:pPr>
            <a:r>
              <a:rPr lang="en-US" sz="1260" b="1" dirty="0">
                <a:solidFill>
                  <a:srgbClr val="2F2F2F"/>
                </a:solidFill>
                <a:latin typeface="OPPOSans B" pitchFamily="34" charset="0"/>
                <a:ea typeface="OPPOSans B" pitchFamily="34" charset="-122"/>
                <a:cs typeface="OPPOSans B" pitchFamily="34" charset="-120"/>
              </a:rPr>
              <a:t>建立激励机制</a:t>
            </a:r>
            <a:endParaRPr lang="en-US" sz="1260" dirty="0"/>
          </a:p>
        </p:txBody>
      </p:sp>
      <p:sp>
        <p:nvSpPr>
          <p:cNvPr id="24" name="Text 6"/>
          <p:cNvSpPr/>
          <p:nvPr/>
        </p:nvSpPr>
        <p:spPr>
          <a:xfrm>
            <a:off x="2708709" y="3171595"/>
            <a:ext cx="1569964" cy="240030"/>
          </a:xfrm>
          <a:prstGeom prst="rect">
            <a:avLst/>
          </a:prstGeom>
          <a:noFill/>
        </p:spPr>
        <p:txBody>
          <a:bodyPr wrap="square" lIns="0" tIns="0" rIns="0" bIns="0" rtlCol="0" anchor="ctr"/>
          <a:lstStyle/>
          <a:p>
            <a:pPr marL="0" indent="0" algn="just">
              <a:lnSpc>
                <a:spcPct val="130000"/>
              </a:lnSpc>
              <a:buNone/>
            </a:pPr>
            <a:r>
              <a:rPr lang="en-US" sz="1260" b="1" dirty="0">
                <a:solidFill>
                  <a:srgbClr val="2F2F2F"/>
                </a:solidFill>
                <a:latin typeface="OPPOSans B" pitchFamily="34" charset="0"/>
                <a:ea typeface="OPPOSans B" pitchFamily="34" charset="-122"/>
                <a:cs typeface="OPPOSans B" pitchFamily="34" charset="-120"/>
              </a:rPr>
              <a:t>加强审计监督</a:t>
            </a:r>
            <a:endParaRPr lang="en-US" sz="1260" dirty="0"/>
          </a:p>
        </p:txBody>
      </p:sp>
      <p:sp>
        <p:nvSpPr>
          <p:cNvPr id="25" name="Text 7"/>
          <p:cNvSpPr/>
          <p:nvPr/>
        </p:nvSpPr>
        <p:spPr>
          <a:xfrm>
            <a:off x="650268" y="3562532"/>
            <a:ext cx="1569964" cy="436076"/>
          </a:xfrm>
          <a:prstGeom prst="rect">
            <a:avLst/>
          </a:prstGeom>
          <a:noFill/>
        </p:spPr>
        <p:txBody>
          <a:bodyPr wrap="square" lIns="0" tIns="0" rIns="0" bIns="0" rtlCol="0" anchor="t"/>
          <a:lstStyle/>
          <a:p>
            <a:pPr marL="0" indent="0" algn="l">
              <a:lnSpc>
                <a:spcPct val="130000"/>
              </a:lnSpc>
              <a:buNone/>
            </a:pPr>
            <a:r>
              <a:rPr lang="en-US" sz="785" dirty="0">
                <a:solidFill>
                  <a:srgbClr val="333333"/>
                </a:solidFill>
                <a:latin typeface="思源黑体 CN Normal" pitchFamily="34" charset="0"/>
                <a:ea typeface="思源黑体 CN Normal" pitchFamily="34" charset="-122"/>
                <a:cs typeface="思源黑体 CN Normal" pitchFamily="34" charset="-120"/>
              </a:rPr>
              <a:t>建立一套完善的内部控制体系，确保财务数据的准确性和完整性，防止财务舞弊行为的发生。</a:t>
            </a:r>
            <a:endParaRPr lang="en-US" sz="785" dirty="0"/>
          </a:p>
        </p:txBody>
      </p:sp>
      <p:sp>
        <p:nvSpPr>
          <p:cNvPr id="26" name="Text 8"/>
          <p:cNvSpPr/>
          <p:nvPr/>
        </p:nvSpPr>
        <p:spPr>
          <a:xfrm>
            <a:off x="484581" y="341194"/>
            <a:ext cx="8266275" cy="320040"/>
          </a:xfrm>
          <a:prstGeom prst="rect">
            <a:avLst/>
          </a:prstGeom>
          <a:noFill/>
        </p:spPr>
        <p:txBody>
          <a:bodyPr wrap="none" lIns="0" tIns="0" rIns="0" bIns="0" rtlCol="0" anchor="b">
            <a:spAutoFit/>
          </a:bodyPr>
          <a:lstStyle/>
          <a:p>
            <a:pPr marL="0" indent="0" algn="ctr">
              <a:lnSpc>
                <a:spcPct val="100000"/>
              </a:lnSpc>
              <a:buNone/>
            </a:pPr>
            <a:r>
              <a:rPr lang="en-US" sz="2070" dirty="0">
                <a:solidFill>
                  <a:srgbClr val="FFFFFF"/>
                </a:solidFill>
                <a:latin typeface="Alimama ShuHeiTi Bold" pitchFamily="34" charset="0"/>
                <a:ea typeface="Alimama ShuHeiTi Bold" pitchFamily="34" charset="-122"/>
                <a:cs typeface="Alimama ShuHeiTi Bold" pitchFamily="34" charset="-120"/>
              </a:rPr>
              <a:t>加强内部控制，预防财务舞弊</a:t>
            </a:r>
            <a:endParaRPr lang="en-US" sz="207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0" cy="5143500"/>
          </a:xfrm>
          <a:prstGeom prst="rect">
            <a:avLst/>
          </a:prstGeom>
        </p:spPr>
      </p:pic>
      <p:pic>
        <p:nvPicPr>
          <p:cNvPr id="3" name="Image 1" descr="preencoded.png"/>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716530" y="240030"/>
            <a:ext cx="3710940" cy="493395"/>
          </a:xfrm>
          <a:prstGeom prst="rect">
            <a:avLst/>
          </a:prstGeom>
        </p:spPr>
      </p:pic>
      <p:pic>
        <p:nvPicPr>
          <p:cNvPr id="4" name="Image 2" descr="preencoded.png"/>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484531" y="3212372"/>
            <a:ext cx="492252" cy="57150"/>
          </a:xfrm>
          <a:prstGeom prst="rect">
            <a:avLst/>
          </a:prstGeom>
        </p:spPr>
      </p:pic>
      <p:pic>
        <p:nvPicPr>
          <p:cNvPr id="5" name="Image 3" descr="preencoded.png"/>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89686" y="234316"/>
            <a:ext cx="8164626" cy="11225"/>
          </a:xfrm>
          <a:prstGeom prst="rect">
            <a:avLst/>
          </a:prstGeom>
        </p:spPr>
      </p:pic>
      <p:pic>
        <p:nvPicPr>
          <p:cNvPr id="6" name="Image 4" descr="preencoded.png"/>
          <p:cNvPicPr>
            <a:picLocks noChangeAspect="1"/>
          </p:cNvPicPr>
          <p:nvPr/>
        </p:nvPicPr>
        <p:blipFill>
          <a:blip r:embed="rId5">
            <a:extLst>
              <a:ext uri="{96DAC541-7B7A-43D3-8B79-37D633B846F1}">
                <asvg:svgBlip xmlns:asvg="http://schemas.microsoft.com/office/drawing/2016/SVG/main" r:embed="rId9"/>
              </a:ext>
            </a:extLst>
          </a:blip>
          <a:stretch>
            <a:fillRect/>
          </a:stretch>
        </p:blipFill>
        <p:spPr>
          <a:xfrm>
            <a:off x="4484531" y="1839287"/>
            <a:ext cx="492252" cy="57150"/>
          </a:xfrm>
          <a:prstGeom prst="rect">
            <a:avLst/>
          </a:prstGeom>
        </p:spPr>
      </p:pic>
      <p:pic>
        <p:nvPicPr>
          <p:cNvPr id="7" name="Image 5" descr="preencoded.png"/>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101656" y="2787554"/>
            <a:ext cx="492252" cy="57150"/>
          </a:xfrm>
          <a:prstGeom prst="rect">
            <a:avLst/>
          </a:prstGeom>
        </p:spPr>
      </p:pic>
      <p:pic>
        <p:nvPicPr>
          <p:cNvPr id="8" name="Image 6" descr="preencoded.png"/>
          <p:cNvPicPr>
            <a:picLocks noChangeAspect="1"/>
          </p:cNvPicPr>
          <p:nvPr/>
        </p:nvPicPr>
        <p:blipFill>
          <a:blip r:embed="rId10">
            <a:extLst>
              <a:ext uri="{96DAC541-7B7A-43D3-8B79-37D633B846F1}">
                <asvg:svgBlip xmlns:asvg="http://schemas.microsoft.com/office/drawing/2016/SVG/main" r:embed="rId12"/>
              </a:ext>
            </a:extLst>
          </a:blip>
          <a:stretch>
            <a:fillRect/>
          </a:stretch>
        </p:blipFill>
        <p:spPr>
          <a:xfrm>
            <a:off x="4101656" y="1431411"/>
            <a:ext cx="492252" cy="57150"/>
          </a:xfrm>
          <a:prstGeom prst="rect">
            <a:avLst/>
          </a:prstGeom>
        </p:spPr>
      </p:pic>
      <p:pic>
        <p:nvPicPr>
          <p:cNvPr id="9" name="Image 7" descr="preencoded.png"/>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3264217" y="1264763"/>
            <a:ext cx="891540" cy="390448"/>
          </a:xfrm>
          <a:prstGeom prst="rect">
            <a:avLst/>
          </a:prstGeom>
        </p:spPr>
      </p:pic>
      <p:pic>
        <p:nvPicPr>
          <p:cNvPr id="10" name="Image 8" descr="preencoded.png"/>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70513" y="1264763"/>
            <a:ext cx="2493645" cy="390448"/>
          </a:xfrm>
          <a:prstGeom prst="rect">
            <a:avLst/>
          </a:prstGeom>
        </p:spPr>
      </p:pic>
      <p:pic>
        <p:nvPicPr>
          <p:cNvPr id="11" name="Image 9" descr="preencoded.png"/>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3509963" y="1309593"/>
            <a:ext cx="281940" cy="281900"/>
          </a:xfrm>
          <a:prstGeom prst="rect">
            <a:avLst/>
          </a:prstGeom>
        </p:spPr>
      </p:pic>
      <p:pic>
        <p:nvPicPr>
          <p:cNvPr id="12" name="Image 10" descr="preencoded.png"/>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3264334" y="2614932"/>
            <a:ext cx="891254" cy="390448"/>
          </a:xfrm>
          <a:prstGeom prst="rect">
            <a:avLst/>
          </a:prstGeom>
        </p:spPr>
      </p:pic>
      <p:pic>
        <p:nvPicPr>
          <p:cNvPr id="13" name="Image 11" descr="preencoded.png"/>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770418" y="2614932"/>
            <a:ext cx="2494026" cy="390448"/>
          </a:xfrm>
          <a:prstGeom prst="rect">
            <a:avLst/>
          </a:prstGeom>
        </p:spPr>
      </p:pic>
      <p:pic>
        <p:nvPicPr>
          <p:cNvPr id="14" name="Image 12" descr="preencoded.png"/>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3509772" y="2659762"/>
            <a:ext cx="281940" cy="281900"/>
          </a:xfrm>
          <a:prstGeom prst="rect">
            <a:avLst/>
          </a:prstGeom>
        </p:spPr>
      </p:pic>
      <p:pic>
        <p:nvPicPr>
          <p:cNvPr id="15" name="Image 13" descr="preencoded.png"/>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4976813" y="1681110"/>
            <a:ext cx="890588" cy="390448"/>
          </a:xfrm>
          <a:prstGeom prst="rect">
            <a:avLst/>
          </a:prstGeom>
        </p:spPr>
      </p:pic>
      <p:pic>
        <p:nvPicPr>
          <p:cNvPr id="16" name="Image 14" descr="preencoded.png"/>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5867400" y="1681110"/>
            <a:ext cx="2494597" cy="390448"/>
          </a:xfrm>
          <a:prstGeom prst="rect">
            <a:avLst/>
          </a:prstGeom>
        </p:spPr>
      </p:pic>
      <p:pic>
        <p:nvPicPr>
          <p:cNvPr id="17" name="Image 15" descr="preencoded.png"/>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5343525" y="1730911"/>
            <a:ext cx="280987" cy="281900"/>
          </a:xfrm>
          <a:prstGeom prst="rect">
            <a:avLst/>
          </a:prstGeom>
        </p:spPr>
      </p:pic>
      <p:pic>
        <p:nvPicPr>
          <p:cNvPr id="18" name="Image 16" descr="preencoded.png"/>
          <p:cNvPicPr>
            <a:picLocks noChangeAspect="1"/>
          </p:cNvPicPr>
          <p:nvPr/>
        </p:nvPicPr>
        <p:blipFill>
          <a:blip r:embed="rId25">
            <a:extLst>
              <a:ext uri="{96DAC541-7B7A-43D3-8B79-37D633B846F1}">
                <asvg:svgBlip xmlns:asvg="http://schemas.microsoft.com/office/drawing/2016/SVG/main" r:embed="rId31"/>
              </a:ext>
            </a:extLst>
          </a:blip>
          <a:stretch>
            <a:fillRect/>
          </a:stretch>
        </p:blipFill>
        <p:spPr>
          <a:xfrm>
            <a:off x="4976813" y="3052710"/>
            <a:ext cx="890588" cy="390448"/>
          </a:xfrm>
          <a:prstGeom prst="rect">
            <a:avLst/>
          </a:prstGeom>
        </p:spPr>
      </p:pic>
      <p:pic>
        <p:nvPicPr>
          <p:cNvPr id="19" name="Image 17" descr="preencoded.png"/>
          <p:cNvPicPr>
            <a:picLocks noChangeAspect="1"/>
          </p:cNvPicPr>
          <p:nvPr/>
        </p:nvPicPr>
        <p:blipFill>
          <a:blip r:embed="rId27">
            <a:extLst>
              <a:ext uri="{96DAC541-7B7A-43D3-8B79-37D633B846F1}">
                <asvg:svgBlip xmlns:asvg="http://schemas.microsoft.com/office/drawing/2016/SVG/main" r:embed="rId32"/>
              </a:ext>
            </a:extLst>
          </a:blip>
          <a:stretch>
            <a:fillRect/>
          </a:stretch>
        </p:blipFill>
        <p:spPr>
          <a:xfrm>
            <a:off x="5867400" y="3052710"/>
            <a:ext cx="2494597" cy="390448"/>
          </a:xfrm>
          <a:prstGeom prst="rect">
            <a:avLst/>
          </a:prstGeom>
        </p:spPr>
      </p:pic>
      <p:pic>
        <p:nvPicPr>
          <p:cNvPr id="20" name="Image 18" descr="preencoded.png"/>
          <p:cNvPicPr>
            <a:picLocks noChangeAspect="1"/>
          </p:cNvPicPr>
          <p:nvPr/>
        </p:nvPicPr>
        <p:blipFill>
          <a:blip r:embed="rId33">
            <a:extLst>
              <a:ext uri="{96DAC541-7B7A-43D3-8B79-37D633B846F1}">
                <asvg:svgBlip xmlns:asvg="http://schemas.microsoft.com/office/drawing/2016/SVG/main" r:embed="rId34"/>
              </a:ext>
            </a:extLst>
          </a:blip>
          <a:stretch>
            <a:fillRect/>
          </a:stretch>
        </p:blipFill>
        <p:spPr>
          <a:xfrm>
            <a:off x="5343525" y="3102511"/>
            <a:ext cx="280987" cy="281900"/>
          </a:xfrm>
          <a:prstGeom prst="rect">
            <a:avLst/>
          </a:prstGeom>
        </p:spPr>
      </p:pic>
      <p:sp>
        <p:nvSpPr>
          <p:cNvPr id="21" name="Text 0"/>
          <p:cNvSpPr/>
          <p:nvPr/>
        </p:nvSpPr>
        <p:spPr>
          <a:xfrm>
            <a:off x="5936426" y="3477448"/>
            <a:ext cx="2468218" cy="787402"/>
          </a:xfrm>
          <a:prstGeom prst="rect">
            <a:avLst/>
          </a:prstGeom>
          <a:noFill/>
        </p:spPr>
        <p:txBody>
          <a:bodyPr wrap="square" lIns="0" tIns="0" rIns="0" bIns="0" rtlCol="0" anchor="t"/>
          <a:lstStyle/>
          <a:p>
            <a:pPr marL="0" indent="0" algn="l">
              <a:lnSpc>
                <a:spcPct val="130000"/>
              </a:lnSpc>
              <a:buNone/>
            </a:pPr>
            <a:r>
              <a:rPr lang="en-US" sz="1080" dirty="0">
                <a:solidFill>
                  <a:srgbClr val="333333"/>
                </a:solidFill>
                <a:latin typeface="思源黑体 CN Normal" pitchFamily="34" charset="0"/>
                <a:ea typeface="思源黑体 CN Normal" pitchFamily="34" charset="-122"/>
                <a:cs typeface="思源黑体 CN Normal" pitchFamily="34" charset="-120"/>
              </a:rPr>
              <a:t>外部审计与内部审计相互补充，共同确保企业的财务安全和稳健发展。</a:t>
            </a:r>
            <a:endParaRPr lang="en-US" sz="1080" dirty="0"/>
          </a:p>
        </p:txBody>
      </p:sp>
      <p:sp>
        <p:nvSpPr>
          <p:cNvPr id="22" name="Text 1"/>
          <p:cNvSpPr/>
          <p:nvPr/>
        </p:nvSpPr>
        <p:spPr>
          <a:xfrm>
            <a:off x="837834" y="2650031"/>
            <a:ext cx="2409940" cy="320248"/>
          </a:xfrm>
          <a:prstGeom prst="rect">
            <a:avLst/>
          </a:prstGeom>
          <a:noFill/>
        </p:spPr>
        <p:txBody>
          <a:bodyPr wrap="square" lIns="0" tIns="0" rIns="0" bIns="0" rtlCol="0" anchor="ctr"/>
          <a:lstStyle/>
          <a:p>
            <a:pPr marL="0" indent="0" algn="r">
              <a:lnSpc>
                <a:spcPct val="130000"/>
              </a:lnSpc>
              <a:buNone/>
            </a:pPr>
            <a:r>
              <a:rPr lang="en-US" sz="1260" b="1" dirty="0">
                <a:solidFill>
                  <a:srgbClr val="000000"/>
                </a:solidFill>
                <a:latin typeface="OPPOSans B" pitchFamily="34" charset="0"/>
                <a:ea typeface="OPPOSans B" pitchFamily="34" charset="-122"/>
                <a:cs typeface="OPPOSans B" pitchFamily="34" charset="-120"/>
              </a:rPr>
              <a:t>外部监管的意义</a:t>
            </a:r>
            <a:endParaRPr lang="en-US" sz="1260" dirty="0"/>
          </a:p>
        </p:txBody>
      </p:sp>
      <p:sp>
        <p:nvSpPr>
          <p:cNvPr id="23" name="Text 2"/>
          <p:cNvSpPr/>
          <p:nvPr/>
        </p:nvSpPr>
        <p:spPr>
          <a:xfrm>
            <a:off x="5935346" y="1716210"/>
            <a:ext cx="2409940" cy="320248"/>
          </a:xfrm>
          <a:prstGeom prst="rect">
            <a:avLst/>
          </a:prstGeom>
          <a:noFill/>
        </p:spPr>
        <p:txBody>
          <a:bodyPr wrap="square" lIns="0" tIns="0" rIns="0" bIns="0" rtlCol="0" anchor="ctr"/>
          <a:lstStyle/>
          <a:p>
            <a:pPr marL="0" indent="0" algn="l">
              <a:lnSpc>
                <a:spcPct val="130000"/>
              </a:lnSpc>
              <a:buNone/>
            </a:pPr>
            <a:r>
              <a:rPr lang="en-US" sz="1260" b="1" dirty="0">
                <a:solidFill>
                  <a:srgbClr val="000000"/>
                </a:solidFill>
                <a:latin typeface="OPPOSans B" pitchFamily="34" charset="0"/>
                <a:ea typeface="OPPOSans B" pitchFamily="34" charset="-122"/>
                <a:cs typeface="OPPOSans B" pitchFamily="34" charset="-120"/>
              </a:rPr>
              <a:t>审计在风险管理中的角色</a:t>
            </a:r>
            <a:endParaRPr lang="en-US" sz="1260" dirty="0"/>
          </a:p>
        </p:txBody>
      </p:sp>
      <p:sp>
        <p:nvSpPr>
          <p:cNvPr id="24" name="Text 3"/>
          <p:cNvSpPr/>
          <p:nvPr/>
        </p:nvSpPr>
        <p:spPr>
          <a:xfrm>
            <a:off x="5935346" y="3087810"/>
            <a:ext cx="2409940" cy="320248"/>
          </a:xfrm>
          <a:prstGeom prst="rect">
            <a:avLst/>
          </a:prstGeom>
          <a:noFill/>
        </p:spPr>
        <p:txBody>
          <a:bodyPr wrap="square" lIns="0" tIns="0" rIns="0" bIns="0" rtlCol="0" anchor="ctr"/>
          <a:lstStyle/>
          <a:p>
            <a:pPr marL="0" indent="0" algn="l">
              <a:lnSpc>
                <a:spcPct val="130000"/>
              </a:lnSpc>
              <a:buNone/>
            </a:pPr>
            <a:r>
              <a:rPr lang="en-US" sz="1260" b="1" dirty="0">
                <a:solidFill>
                  <a:srgbClr val="000000"/>
                </a:solidFill>
                <a:latin typeface="OPPOSans B" pitchFamily="34" charset="0"/>
                <a:ea typeface="OPPOSans B" pitchFamily="34" charset="-122"/>
                <a:cs typeface="OPPOSans B" pitchFamily="34" charset="-120"/>
              </a:rPr>
              <a:t>外部审计与内部审计的互补性</a:t>
            </a:r>
            <a:endParaRPr lang="en-US" sz="1260" dirty="0"/>
          </a:p>
        </p:txBody>
      </p:sp>
      <p:sp>
        <p:nvSpPr>
          <p:cNvPr id="25" name="Text 4"/>
          <p:cNvSpPr/>
          <p:nvPr/>
        </p:nvSpPr>
        <p:spPr>
          <a:xfrm>
            <a:off x="5936426" y="2105848"/>
            <a:ext cx="2468218" cy="751148"/>
          </a:xfrm>
          <a:prstGeom prst="rect">
            <a:avLst/>
          </a:prstGeom>
          <a:noFill/>
        </p:spPr>
        <p:txBody>
          <a:bodyPr wrap="square" lIns="0" tIns="0" rIns="0" bIns="0" rtlCol="0" anchor="t"/>
          <a:lstStyle/>
          <a:p>
            <a:pPr marL="0" indent="0" algn="l">
              <a:lnSpc>
                <a:spcPct val="130000"/>
              </a:lnSpc>
              <a:buNone/>
            </a:pPr>
            <a:r>
              <a:rPr lang="en-US" sz="1080" dirty="0">
                <a:solidFill>
                  <a:srgbClr val="333333"/>
                </a:solidFill>
                <a:latin typeface="思源黑体 CN Normal" pitchFamily="34" charset="0"/>
                <a:ea typeface="思源黑体 CN Normal" pitchFamily="34" charset="-122"/>
                <a:cs typeface="思源黑体 CN Normal" pitchFamily="34" charset="-120"/>
              </a:rPr>
              <a:t>审计在风险管理方面扮演着重要的角色，通过审计可以发现企业潜在的财务风险，并提出相应的解决方案。</a:t>
            </a:r>
            <a:endParaRPr lang="en-US" sz="1080" dirty="0"/>
          </a:p>
        </p:txBody>
      </p:sp>
      <p:sp>
        <p:nvSpPr>
          <p:cNvPr id="26" name="Text 5"/>
          <p:cNvSpPr/>
          <p:nvPr/>
        </p:nvSpPr>
        <p:spPr>
          <a:xfrm>
            <a:off x="837834" y="1299862"/>
            <a:ext cx="2409940" cy="320248"/>
          </a:xfrm>
          <a:prstGeom prst="rect">
            <a:avLst/>
          </a:prstGeom>
          <a:noFill/>
        </p:spPr>
        <p:txBody>
          <a:bodyPr wrap="square" lIns="0" tIns="0" rIns="0" bIns="0" rtlCol="0" anchor="ctr"/>
          <a:lstStyle/>
          <a:p>
            <a:pPr marL="0" indent="0" algn="r">
              <a:lnSpc>
                <a:spcPct val="130000"/>
              </a:lnSpc>
              <a:buNone/>
            </a:pPr>
            <a:r>
              <a:rPr lang="en-US" sz="1260" b="1" dirty="0">
                <a:solidFill>
                  <a:srgbClr val="000000"/>
                </a:solidFill>
                <a:latin typeface="OPPOSans B" pitchFamily="34" charset="0"/>
                <a:ea typeface="OPPOSans B" pitchFamily="34" charset="-122"/>
                <a:cs typeface="OPPOSans B" pitchFamily="34" charset="-120"/>
              </a:rPr>
              <a:t>监管与审计的作用</a:t>
            </a:r>
            <a:endParaRPr lang="en-US" sz="1260" dirty="0"/>
          </a:p>
        </p:txBody>
      </p:sp>
      <p:sp>
        <p:nvSpPr>
          <p:cNvPr id="27" name="Text 6"/>
          <p:cNvSpPr/>
          <p:nvPr/>
        </p:nvSpPr>
        <p:spPr>
          <a:xfrm>
            <a:off x="818971" y="3036364"/>
            <a:ext cx="2468218" cy="760212"/>
          </a:xfrm>
          <a:prstGeom prst="rect">
            <a:avLst/>
          </a:prstGeom>
          <a:noFill/>
        </p:spPr>
        <p:txBody>
          <a:bodyPr wrap="square" lIns="0" tIns="0" rIns="0" bIns="0" rtlCol="0" anchor="t"/>
          <a:lstStyle/>
          <a:p>
            <a:pPr marL="0" indent="0" algn="r">
              <a:lnSpc>
                <a:spcPct val="130000"/>
              </a:lnSpc>
              <a:buNone/>
            </a:pPr>
            <a:r>
              <a:rPr lang="en-US" sz="1080" dirty="0">
                <a:solidFill>
                  <a:srgbClr val="333333"/>
                </a:solidFill>
                <a:latin typeface="思源黑体 CN Normal" pitchFamily="34" charset="0"/>
                <a:ea typeface="思源黑体 CN Normal" pitchFamily="34" charset="-122"/>
                <a:cs typeface="思源黑体 CN Normal" pitchFamily="34" charset="-120"/>
              </a:rPr>
              <a:t>外部监管对于规范企业财务行为、维护市场秩序具有重要意义。</a:t>
            </a:r>
            <a:endParaRPr lang="en-US" sz="1080" dirty="0"/>
          </a:p>
        </p:txBody>
      </p:sp>
      <p:sp>
        <p:nvSpPr>
          <p:cNvPr id="28" name="Text 7"/>
          <p:cNvSpPr/>
          <p:nvPr/>
        </p:nvSpPr>
        <p:spPr>
          <a:xfrm>
            <a:off x="818971" y="1686195"/>
            <a:ext cx="2468218" cy="723958"/>
          </a:xfrm>
          <a:prstGeom prst="rect">
            <a:avLst/>
          </a:prstGeom>
          <a:noFill/>
        </p:spPr>
        <p:txBody>
          <a:bodyPr wrap="square" lIns="0" tIns="0" rIns="0" bIns="0" rtlCol="0" anchor="t"/>
          <a:lstStyle/>
          <a:p>
            <a:pPr marL="0" indent="0" algn="r">
              <a:lnSpc>
                <a:spcPct val="130000"/>
              </a:lnSpc>
              <a:buNone/>
            </a:pPr>
            <a:r>
              <a:rPr lang="en-US" sz="1080" dirty="0">
                <a:solidFill>
                  <a:srgbClr val="333333"/>
                </a:solidFill>
                <a:latin typeface="思源黑体 CN Normal" pitchFamily="34" charset="0"/>
                <a:ea typeface="思源黑体 CN Normal" pitchFamily="34" charset="-122"/>
                <a:cs typeface="思源黑体 CN Normal" pitchFamily="34" charset="-120"/>
              </a:rPr>
              <a:t>监管与审计在财务领域具有重要的作用，包括确保财务报告的准确性、防止舞弊行为的发生等。</a:t>
            </a:r>
            <a:endParaRPr lang="en-US" sz="1080" dirty="0"/>
          </a:p>
        </p:txBody>
      </p:sp>
      <p:sp>
        <p:nvSpPr>
          <p:cNvPr id="29" name="Text 8"/>
          <p:cNvSpPr/>
          <p:nvPr/>
        </p:nvSpPr>
        <p:spPr>
          <a:xfrm>
            <a:off x="484581" y="341194"/>
            <a:ext cx="8266275" cy="320040"/>
          </a:xfrm>
          <a:prstGeom prst="rect">
            <a:avLst/>
          </a:prstGeom>
          <a:noFill/>
        </p:spPr>
        <p:txBody>
          <a:bodyPr wrap="none" lIns="0" tIns="0" rIns="0" bIns="0" rtlCol="0" anchor="b">
            <a:spAutoFit/>
          </a:bodyPr>
          <a:lstStyle/>
          <a:p>
            <a:pPr marL="0" indent="0" algn="ctr">
              <a:lnSpc>
                <a:spcPct val="100000"/>
              </a:lnSpc>
              <a:buNone/>
            </a:pPr>
            <a:r>
              <a:rPr lang="en-US" sz="2070" dirty="0">
                <a:solidFill>
                  <a:srgbClr val="FFFFFF"/>
                </a:solidFill>
                <a:latin typeface="Alimama ShuHeiTi Bold" pitchFamily="34" charset="0"/>
                <a:ea typeface="Alimama ShuHeiTi Bold" pitchFamily="34" charset="-122"/>
                <a:cs typeface="Alimama ShuHeiTi Bold" pitchFamily="34" charset="-120"/>
              </a:rPr>
              <a:t>外部监管与审计的重要性</a:t>
            </a:r>
            <a:endParaRPr lang="en-US" sz="207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0"/>
            <a:ext cx="9144000" cy="5143500"/>
          </a:xfrm>
          <a:prstGeom prst="rect">
            <a:avLst/>
          </a:prstGeom>
        </p:spPr>
      </p:pic>
      <p:pic>
        <p:nvPicPr>
          <p:cNvPr id="3" name="Image 1" descr="preencoded.png"/>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12958" y="1122334"/>
            <a:ext cx="5613" cy="3481048"/>
          </a:xfrm>
          <a:prstGeom prst="rect">
            <a:avLst/>
          </a:prstGeom>
        </p:spPr>
      </p:pic>
      <p:pic>
        <p:nvPicPr>
          <p:cNvPr id="4" name="Image 2" descr="preencoded.png"/>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69842" y="3914406"/>
            <a:ext cx="652879" cy="686750"/>
          </a:xfrm>
          <a:prstGeom prst="rect">
            <a:avLst/>
          </a:prstGeom>
        </p:spPr>
      </p:pic>
      <p:sp>
        <p:nvSpPr>
          <p:cNvPr id="5" name="Text 0"/>
          <p:cNvSpPr/>
          <p:nvPr/>
        </p:nvSpPr>
        <p:spPr>
          <a:xfrm>
            <a:off x="640583" y="1807819"/>
            <a:ext cx="2225615" cy="365760"/>
          </a:xfrm>
          <a:prstGeom prst="rect">
            <a:avLst/>
          </a:prstGeom>
          <a:noFill/>
        </p:spPr>
        <p:txBody>
          <a:bodyPr wrap="square" lIns="0" tIns="0" rIns="0" bIns="0" rtlCol="0" anchor="b">
            <a:spAutoFit/>
          </a:bodyPr>
          <a:lstStyle/>
          <a:p>
            <a:pPr marL="0" indent="0" algn="l">
              <a:lnSpc>
                <a:spcPct val="120000"/>
              </a:lnSpc>
              <a:buNone/>
            </a:pPr>
            <a:r>
              <a:rPr lang="en-US" sz="2430" dirty="0">
                <a:solidFill>
                  <a:srgbClr val="FFFFFF"/>
                </a:solidFill>
                <a:latin typeface="Alimama ShuHeiTi Bold" pitchFamily="34" charset="0"/>
                <a:ea typeface="Alimama ShuHeiTi Bold" pitchFamily="34" charset="-122"/>
                <a:cs typeface="Alimama ShuHeiTi Bold" pitchFamily="34" charset="-120"/>
              </a:rPr>
              <a:t>Part.01</a:t>
            </a:r>
            <a:endParaRPr lang="en-US" sz="2430" dirty="0"/>
          </a:p>
        </p:txBody>
      </p:sp>
      <p:sp>
        <p:nvSpPr>
          <p:cNvPr id="7" name="Text 2"/>
          <p:cNvSpPr/>
          <p:nvPr/>
        </p:nvSpPr>
        <p:spPr>
          <a:xfrm>
            <a:off x="640584" y="2315293"/>
            <a:ext cx="2743200" cy="553720"/>
          </a:xfrm>
          <a:prstGeom prst="rect">
            <a:avLst/>
          </a:prstGeom>
          <a:noFill/>
        </p:spPr>
        <p:txBody>
          <a:bodyPr wrap="none" lIns="0" tIns="0" rIns="0" bIns="0" rtlCol="0" anchor="b">
            <a:spAutoFit/>
          </a:bodyPr>
          <a:lstStyle/>
          <a:p>
            <a:pPr marL="0" indent="0" algn="l">
              <a:lnSpc>
                <a:spcPct val="100000"/>
              </a:lnSpc>
              <a:buNone/>
            </a:pPr>
            <a:r>
              <a:rPr lang="en-US" sz="3600" dirty="0">
                <a:solidFill>
                  <a:srgbClr val="FFFFFF"/>
                </a:solidFill>
                <a:latin typeface="Alimama ShuHeiTi Bold" pitchFamily="34" charset="0"/>
                <a:ea typeface="Alimama ShuHeiTi Bold" pitchFamily="34" charset="-122"/>
                <a:cs typeface="Alimama ShuHeiTi Bold" pitchFamily="34" charset="-120"/>
              </a:rPr>
              <a:t>案例公司简介</a:t>
            </a:r>
            <a:endParaRPr lang="en-US" sz="3600" dirty="0">
              <a:solidFill>
                <a:srgbClr val="FFFFFF"/>
              </a:solidFill>
              <a:latin typeface="Alimama ShuHeiTi Bold" pitchFamily="34" charset="0"/>
              <a:ea typeface="Alimama ShuHeiTi Bold" pitchFamily="34" charset="-122"/>
              <a:cs typeface="Alimama ShuHeiTi Bold" pitchFamily="34" charset="-12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0"/>
            <a:ext cx="9144000" cy="5143500"/>
          </a:xfrm>
          <a:prstGeom prst="rect">
            <a:avLst/>
          </a:prstGeom>
        </p:spPr>
      </p:pic>
      <p:pic>
        <p:nvPicPr>
          <p:cNvPr id="3" name="Image 1" descr="preencoded.png"/>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12958" y="1122334"/>
            <a:ext cx="5613" cy="3481048"/>
          </a:xfrm>
          <a:prstGeom prst="rect">
            <a:avLst/>
          </a:prstGeom>
        </p:spPr>
      </p:pic>
      <p:pic>
        <p:nvPicPr>
          <p:cNvPr id="4" name="Image 2" descr="preencoded.png"/>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69842" y="3914406"/>
            <a:ext cx="652879" cy="686750"/>
          </a:xfrm>
          <a:prstGeom prst="rect">
            <a:avLst/>
          </a:prstGeom>
        </p:spPr>
      </p:pic>
      <p:sp>
        <p:nvSpPr>
          <p:cNvPr id="5" name="Text 0"/>
          <p:cNvSpPr/>
          <p:nvPr/>
        </p:nvSpPr>
        <p:spPr>
          <a:xfrm>
            <a:off x="640583" y="1807819"/>
            <a:ext cx="2225615" cy="365760"/>
          </a:xfrm>
          <a:prstGeom prst="rect">
            <a:avLst/>
          </a:prstGeom>
          <a:noFill/>
        </p:spPr>
        <p:txBody>
          <a:bodyPr wrap="square" lIns="0" tIns="0" rIns="0" bIns="0" rtlCol="0" anchor="b">
            <a:spAutoFit/>
          </a:bodyPr>
          <a:lstStyle/>
          <a:p>
            <a:pPr marL="0" indent="0" algn="l">
              <a:lnSpc>
                <a:spcPct val="120000"/>
              </a:lnSpc>
              <a:buNone/>
            </a:pPr>
            <a:r>
              <a:rPr lang="en-US" sz="2430" dirty="0">
                <a:solidFill>
                  <a:srgbClr val="FFFFFF"/>
                </a:solidFill>
                <a:latin typeface="Alimama ShuHeiTi Bold" pitchFamily="34" charset="0"/>
                <a:ea typeface="Alimama ShuHeiTi Bold" pitchFamily="34" charset="-122"/>
                <a:cs typeface="Alimama ShuHeiTi Bold" pitchFamily="34" charset="-120"/>
              </a:rPr>
              <a:t>Part.05</a:t>
            </a:r>
            <a:endParaRPr lang="en-US" sz="2430" dirty="0"/>
          </a:p>
        </p:txBody>
      </p:sp>
      <p:sp>
        <p:nvSpPr>
          <p:cNvPr id="6" name="Text 1"/>
          <p:cNvSpPr/>
          <p:nvPr/>
        </p:nvSpPr>
        <p:spPr>
          <a:xfrm>
            <a:off x="640584" y="3091565"/>
            <a:ext cx="3818087" cy="483798"/>
          </a:xfrm>
          <a:prstGeom prst="rect">
            <a:avLst/>
          </a:prstGeom>
          <a:noFill/>
        </p:spPr>
        <p:txBody>
          <a:bodyPr wrap="square" lIns="0" tIns="0" rIns="0" bIns="0" rtlCol="0" anchor="t"/>
          <a:lstStyle/>
          <a:p>
            <a:pPr marL="0" indent="0" algn="l">
              <a:lnSpc>
                <a:spcPct val="120000"/>
              </a:lnSpc>
              <a:buNone/>
            </a:pPr>
            <a:r>
              <a:rPr lang="en-US" sz="1080" dirty="0">
                <a:solidFill>
                  <a:srgbClr val="FFFFFF"/>
                </a:solidFill>
                <a:latin typeface="思源黑体 CN Normal" pitchFamily="34" charset="0"/>
                <a:ea typeface="思源黑体 CN Normal" pitchFamily="34" charset="-122"/>
                <a:cs typeface="思源黑体 CN Normal" pitchFamily="34" charset="-120"/>
              </a:rPr>
              <a:t>ST宜生案例的启示与未来财务舞弊防范</a:t>
            </a:r>
            <a:endParaRPr lang="en-US" sz="1080" dirty="0"/>
          </a:p>
        </p:txBody>
      </p:sp>
      <p:sp>
        <p:nvSpPr>
          <p:cNvPr id="7" name="Text 2"/>
          <p:cNvSpPr/>
          <p:nvPr/>
        </p:nvSpPr>
        <p:spPr>
          <a:xfrm>
            <a:off x="640584" y="2320373"/>
            <a:ext cx="8077775" cy="548640"/>
          </a:xfrm>
          <a:prstGeom prst="rect">
            <a:avLst/>
          </a:prstGeom>
          <a:noFill/>
        </p:spPr>
        <p:txBody>
          <a:bodyPr wrap="none" lIns="0" tIns="0" rIns="0" bIns="0" rtlCol="0" anchor="b">
            <a:spAutoFit/>
          </a:bodyPr>
          <a:lstStyle/>
          <a:p>
            <a:pPr marL="0" indent="0" algn="l">
              <a:lnSpc>
                <a:spcPct val="100000"/>
              </a:lnSpc>
              <a:buNone/>
            </a:pPr>
            <a:r>
              <a:rPr lang="en-US" sz="3600" dirty="0">
                <a:solidFill>
                  <a:srgbClr val="FFFFFF"/>
                </a:solidFill>
                <a:latin typeface="Alimama ShuHeiTi Bold" pitchFamily="34" charset="0"/>
                <a:ea typeface="Alimama ShuHeiTi Bold" pitchFamily="34" charset="-122"/>
                <a:cs typeface="Alimama ShuHeiTi Bold" pitchFamily="34" charset="-120"/>
              </a:rPr>
              <a:t>总结与展望</a:t>
            </a:r>
            <a:endParaRPr lang="en-US" sz="36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0" cy="5143500"/>
          </a:xfrm>
          <a:prstGeom prst="rect">
            <a:avLst/>
          </a:prstGeom>
        </p:spPr>
      </p:pic>
      <p:pic>
        <p:nvPicPr>
          <p:cNvPr id="3" name="Image 1" descr="preencoded.png"/>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22525" y="240030"/>
            <a:ext cx="4411345" cy="493395"/>
          </a:xfrm>
          <a:prstGeom prst="rect">
            <a:avLst/>
          </a:prstGeom>
        </p:spPr>
      </p:pic>
      <p:pic>
        <p:nvPicPr>
          <p:cNvPr id="4" name="Image 2" descr="preencoded.png"/>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02983" y="1597792"/>
            <a:ext cx="1319213" cy="1589485"/>
          </a:xfrm>
          <a:prstGeom prst="rect">
            <a:avLst/>
          </a:prstGeom>
        </p:spPr>
      </p:pic>
      <p:pic>
        <p:nvPicPr>
          <p:cNvPr id="5" name="Image 3" descr="preencoded.png"/>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89686" y="234316"/>
            <a:ext cx="8164626" cy="11225"/>
          </a:xfrm>
          <a:prstGeom prst="rect">
            <a:avLst/>
          </a:prstGeom>
        </p:spPr>
      </p:pic>
      <p:pic>
        <p:nvPicPr>
          <p:cNvPr id="6" name="Image 4" descr="preencoded.png"/>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476375" y="2038379"/>
            <a:ext cx="371475" cy="452232"/>
          </a:xfrm>
          <a:prstGeom prst="rect">
            <a:avLst/>
          </a:prstGeom>
        </p:spPr>
      </p:pic>
      <p:pic>
        <p:nvPicPr>
          <p:cNvPr id="7" name="Image 5" descr="preencoded.png"/>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277553" y="2641587"/>
            <a:ext cx="761047" cy="917206"/>
          </a:xfrm>
          <a:prstGeom prst="rect">
            <a:avLst/>
          </a:prstGeom>
        </p:spPr>
      </p:pic>
      <p:pic>
        <p:nvPicPr>
          <p:cNvPr id="8" name="Image 6" descr="preencoded.png"/>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4993958" y="1597792"/>
            <a:ext cx="1319213" cy="1589485"/>
          </a:xfrm>
          <a:prstGeom prst="rect">
            <a:avLst/>
          </a:prstGeom>
        </p:spPr>
      </p:pic>
      <p:pic>
        <p:nvPicPr>
          <p:cNvPr id="9" name="Image 7" descr="preencoded.png"/>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458778" y="2141956"/>
            <a:ext cx="390525" cy="292245"/>
          </a:xfrm>
          <a:prstGeom prst="rect">
            <a:avLst/>
          </a:prstGeom>
        </p:spPr>
      </p:pic>
      <p:pic>
        <p:nvPicPr>
          <p:cNvPr id="10" name="Image 8" descr="preencoded.png"/>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7268528" y="2641587"/>
            <a:ext cx="761047" cy="917206"/>
          </a:xfrm>
          <a:prstGeom prst="rect">
            <a:avLst/>
          </a:prstGeom>
        </p:spPr>
      </p:pic>
      <p:sp>
        <p:nvSpPr>
          <p:cNvPr id="11" name="Text 0"/>
          <p:cNvSpPr/>
          <p:nvPr/>
        </p:nvSpPr>
        <p:spPr>
          <a:xfrm>
            <a:off x="6825198" y="3658332"/>
            <a:ext cx="1769306" cy="240030"/>
          </a:xfrm>
          <a:prstGeom prst="rect">
            <a:avLst/>
          </a:prstGeom>
          <a:noFill/>
        </p:spPr>
        <p:txBody>
          <a:bodyPr wrap="square" lIns="0" tIns="0" rIns="0" bIns="0" rtlCol="0" anchor="ctr"/>
          <a:lstStyle/>
          <a:p>
            <a:pPr marL="0" indent="0" algn="ctr">
              <a:lnSpc>
                <a:spcPct val="130000"/>
              </a:lnSpc>
              <a:buNone/>
            </a:pPr>
            <a:r>
              <a:rPr lang="en-US" sz="1260" b="1" dirty="0">
                <a:solidFill>
                  <a:srgbClr val="000000"/>
                </a:solidFill>
                <a:latin typeface="OPPOSans B" pitchFamily="34" charset="0"/>
                <a:ea typeface="OPPOSans B" pitchFamily="34" charset="-122"/>
                <a:cs typeface="OPPOSans B" pitchFamily="34" charset="-120"/>
              </a:rPr>
              <a:t>风险意识淡薄</a:t>
            </a:r>
            <a:endParaRPr lang="en-US" sz="1260" dirty="0"/>
          </a:p>
        </p:txBody>
      </p:sp>
      <p:sp>
        <p:nvSpPr>
          <p:cNvPr id="12" name="Text 1"/>
          <p:cNvSpPr/>
          <p:nvPr/>
        </p:nvSpPr>
        <p:spPr>
          <a:xfrm>
            <a:off x="821984" y="3295117"/>
            <a:ext cx="1778549" cy="240030"/>
          </a:xfrm>
          <a:prstGeom prst="rect">
            <a:avLst/>
          </a:prstGeom>
          <a:noFill/>
        </p:spPr>
        <p:txBody>
          <a:bodyPr wrap="square" lIns="0" tIns="0" rIns="0" bIns="0" rtlCol="0" anchor="ctr"/>
          <a:lstStyle/>
          <a:p>
            <a:pPr marL="0" indent="0" algn="ctr">
              <a:lnSpc>
                <a:spcPct val="130000"/>
              </a:lnSpc>
              <a:buNone/>
            </a:pPr>
            <a:r>
              <a:rPr lang="en-US" sz="1260" b="1" dirty="0">
                <a:solidFill>
                  <a:srgbClr val="000000"/>
                </a:solidFill>
                <a:latin typeface="OPPOSans B" pitchFamily="34" charset="0"/>
                <a:ea typeface="OPPOSans B" pitchFamily="34" charset="-122"/>
                <a:cs typeface="OPPOSans B" pitchFamily="34" charset="-120"/>
              </a:rPr>
              <a:t>制度缺陷</a:t>
            </a:r>
            <a:endParaRPr lang="en-US" sz="1260" dirty="0"/>
          </a:p>
        </p:txBody>
      </p:sp>
      <p:sp>
        <p:nvSpPr>
          <p:cNvPr id="13" name="Text 2"/>
          <p:cNvSpPr/>
          <p:nvPr/>
        </p:nvSpPr>
        <p:spPr>
          <a:xfrm>
            <a:off x="4829397" y="3295117"/>
            <a:ext cx="1769306" cy="240030"/>
          </a:xfrm>
          <a:prstGeom prst="rect">
            <a:avLst/>
          </a:prstGeom>
          <a:noFill/>
        </p:spPr>
        <p:txBody>
          <a:bodyPr wrap="square" lIns="0" tIns="0" rIns="0" bIns="0" rtlCol="0" anchor="ctr"/>
          <a:lstStyle/>
          <a:p>
            <a:pPr marL="0" indent="0" algn="ctr">
              <a:lnSpc>
                <a:spcPct val="130000"/>
              </a:lnSpc>
              <a:buNone/>
            </a:pPr>
            <a:r>
              <a:rPr lang="en-US" sz="1260" b="1" dirty="0">
                <a:solidFill>
                  <a:srgbClr val="000000"/>
                </a:solidFill>
                <a:latin typeface="OPPOSans B" pitchFamily="34" charset="0"/>
                <a:ea typeface="OPPOSans B" pitchFamily="34" charset="-122"/>
                <a:cs typeface="OPPOSans B" pitchFamily="34" charset="-120"/>
              </a:rPr>
              <a:t>利益驱动</a:t>
            </a:r>
            <a:endParaRPr lang="en-US" sz="1260" dirty="0"/>
          </a:p>
        </p:txBody>
      </p:sp>
      <p:sp>
        <p:nvSpPr>
          <p:cNvPr id="14" name="Text 3"/>
          <p:cNvSpPr/>
          <p:nvPr/>
        </p:nvSpPr>
        <p:spPr>
          <a:xfrm>
            <a:off x="2817620" y="3658331"/>
            <a:ext cx="1778549" cy="240030"/>
          </a:xfrm>
          <a:prstGeom prst="rect">
            <a:avLst/>
          </a:prstGeom>
          <a:noFill/>
        </p:spPr>
        <p:txBody>
          <a:bodyPr wrap="square" lIns="0" tIns="0" rIns="0" bIns="0" rtlCol="0" anchor="ctr"/>
          <a:lstStyle/>
          <a:p>
            <a:pPr marL="0" indent="0" algn="ctr">
              <a:lnSpc>
                <a:spcPct val="130000"/>
              </a:lnSpc>
              <a:buNone/>
            </a:pPr>
            <a:r>
              <a:rPr lang="en-US" sz="1260" b="1" dirty="0">
                <a:solidFill>
                  <a:srgbClr val="000000"/>
                </a:solidFill>
                <a:latin typeface="OPPOSans B" pitchFamily="34" charset="0"/>
                <a:ea typeface="OPPOSans B" pitchFamily="34" charset="-122"/>
                <a:cs typeface="OPPOSans B" pitchFamily="34" charset="-120"/>
              </a:rPr>
              <a:t>监管不足</a:t>
            </a:r>
            <a:endParaRPr lang="en-US" sz="1260" dirty="0"/>
          </a:p>
        </p:txBody>
      </p:sp>
      <p:sp>
        <p:nvSpPr>
          <p:cNvPr id="15" name="Text 4"/>
          <p:cNvSpPr/>
          <p:nvPr/>
        </p:nvSpPr>
        <p:spPr>
          <a:xfrm>
            <a:off x="6825198" y="3938831"/>
            <a:ext cx="1771905" cy="649064"/>
          </a:xfrm>
          <a:prstGeom prst="rect">
            <a:avLst/>
          </a:prstGeom>
          <a:noFill/>
        </p:spPr>
        <p:txBody>
          <a:bodyPr wrap="square" lIns="0" tIns="0" rIns="0" bIns="0" rtlCol="0" anchor="t"/>
          <a:lstStyle/>
          <a:p>
            <a:pPr marL="0" indent="0" algn="ctr">
              <a:lnSpc>
                <a:spcPct val="130000"/>
              </a:lnSpc>
              <a:buNone/>
            </a:pPr>
            <a:r>
              <a:rPr lang="en-US" sz="1080" dirty="0">
                <a:solidFill>
                  <a:srgbClr val="333333"/>
                </a:solidFill>
                <a:latin typeface="思源黑体 CN Normal" pitchFamily="34" charset="0"/>
                <a:ea typeface="思源黑体 CN Normal" pitchFamily="34" charset="-122"/>
                <a:cs typeface="思源黑体 CN Normal" pitchFamily="34" charset="-120"/>
              </a:rPr>
              <a:t>加强风险教育和意识培养，预防财务舞弊的发生</a:t>
            </a:r>
            <a:endParaRPr lang="en-US" sz="1080" dirty="0"/>
          </a:p>
        </p:txBody>
      </p:sp>
      <p:sp>
        <p:nvSpPr>
          <p:cNvPr id="16" name="Text 5"/>
          <p:cNvSpPr/>
          <p:nvPr/>
        </p:nvSpPr>
        <p:spPr>
          <a:xfrm>
            <a:off x="4829397" y="3575614"/>
            <a:ext cx="1771905" cy="649065"/>
          </a:xfrm>
          <a:prstGeom prst="rect">
            <a:avLst/>
          </a:prstGeom>
          <a:noFill/>
        </p:spPr>
        <p:txBody>
          <a:bodyPr wrap="square" lIns="0" tIns="0" rIns="0" bIns="0" rtlCol="0" anchor="t"/>
          <a:lstStyle/>
          <a:p>
            <a:pPr marL="0" indent="0" algn="ctr">
              <a:lnSpc>
                <a:spcPct val="130000"/>
              </a:lnSpc>
              <a:buNone/>
            </a:pPr>
            <a:r>
              <a:rPr lang="en-US" sz="1080" dirty="0">
                <a:solidFill>
                  <a:srgbClr val="333333"/>
                </a:solidFill>
                <a:latin typeface="思源黑体 CN Normal" pitchFamily="34" charset="0"/>
                <a:ea typeface="思源黑体 CN Normal" pitchFamily="34" charset="-122"/>
                <a:cs typeface="思源黑体 CN Normal" pitchFamily="34" charset="-120"/>
              </a:rPr>
              <a:t>追求利益最大化是财务舞弊的动机，需建立正确的价值观</a:t>
            </a:r>
            <a:endParaRPr lang="en-US" sz="1080" dirty="0"/>
          </a:p>
        </p:txBody>
      </p:sp>
      <p:sp>
        <p:nvSpPr>
          <p:cNvPr id="17" name="Text 6"/>
          <p:cNvSpPr/>
          <p:nvPr/>
        </p:nvSpPr>
        <p:spPr>
          <a:xfrm>
            <a:off x="821984" y="3575616"/>
            <a:ext cx="1771905" cy="649065"/>
          </a:xfrm>
          <a:prstGeom prst="rect">
            <a:avLst/>
          </a:prstGeom>
          <a:noFill/>
        </p:spPr>
        <p:txBody>
          <a:bodyPr wrap="square" lIns="0" tIns="0" rIns="0" bIns="0" rtlCol="0" anchor="t"/>
          <a:lstStyle/>
          <a:p>
            <a:pPr marL="0" indent="0" algn="ctr">
              <a:lnSpc>
                <a:spcPct val="130000"/>
              </a:lnSpc>
              <a:buNone/>
            </a:pPr>
            <a:r>
              <a:rPr lang="en-US" sz="1080" dirty="0">
                <a:solidFill>
                  <a:srgbClr val="333333"/>
                </a:solidFill>
                <a:latin typeface="思源黑体 CN Normal" pitchFamily="34" charset="0"/>
                <a:ea typeface="思源黑体 CN Normal" pitchFamily="34" charset="-122"/>
                <a:cs typeface="思源黑体 CN Normal" pitchFamily="34" charset="-120"/>
              </a:rPr>
              <a:t>财务舞弊源于制度漏洞，需完善内部控制</a:t>
            </a:r>
            <a:endParaRPr lang="en-US" sz="1080" dirty="0"/>
          </a:p>
        </p:txBody>
      </p:sp>
      <p:sp>
        <p:nvSpPr>
          <p:cNvPr id="18" name="Text 7"/>
          <p:cNvSpPr/>
          <p:nvPr/>
        </p:nvSpPr>
        <p:spPr>
          <a:xfrm>
            <a:off x="2817620" y="3938828"/>
            <a:ext cx="1771905" cy="649064"/>
          </a:xfrm>
          <a:prstGeom prst="rect">
            <a:avLst/>
          </a:prstGeom>
          <a:noFill/>
        </p:spPr>
        <p:txBody>
          <a:bodyPr wrap="square" lIns="0" tIns="0" rIns="0" bIns="0" rtlCol="0" anchor="t"/>
          <a:lstStyle/>
          <a:p>
            <a:pPr marL="0" indent="0" algn="ctr">
              <a:lnSpc>
                <a:spcPct val="130000"/>
              </a:lnSpc>
              <a:buNone/>
            </a:pPr>
            <a:r>
              <a:rPr lang="en-US" sz="1080" dirty="0">
                <a:solidFill>
                  <a:srgbClr val="333333"/>
                </a:solidFill>
                <a:latin typeface="思源黑体 CN Normal" pitchFamily="34" charset="0"/>
                <a:ea typeface="思源黑体 CN Normal" pitchFamily="34" charset="-122"/>
                <a:cs typeface="思源黑体 CN Normal" pitchFamily="34" charset="-120"/>
              </a:rPr>
              <a:t>外部监管缺失导致财务舞弊，需强化监管力度</a:t>
            </a:r>
            <a:endParaRPr lang="en-US" sz="1080" dirty="0"/>
          </a:p>
        </p:txBody>
      </p:sp>
      <p:sp>
        <p:nvSpPr>
          <p:cNvPr id="19" name="Text 8"/>
          <p:cNvSpPr/>
          <p:nvPr/>
        </p:nvSpPr>
        <p:spPr>
          <a:xfrm>
            <a:off x="484581" y="341194"/>
            <a:ext cx="8266275" cy="320040"/>
          </a:xfrm>
          <a:prstGeom prst="rect">
            <a:avLst/>
          </a:prstGeom>
          <a:noFill/>
        </p:spPr>
        <p:txBody>
          <a:bodyPr wrap="none" lIns="0" tIns="0" rIns="0" bIns="0" rtlCol="0" anchor="b">
            <a:spAutoFit/>
          </a:bodyPr>
          <a:lstStyle/>
          <a:p>
            <a:pPr marL="0" indent="0" algn="ctr">
              <a:lnSpc>
                <a:spcPct val="100000"/>
              </a:lnSpc>
              <a:buNone/>
            </a:pPr>
            <a:r>
              <a:rPr lang="en-US" sz="2070" dirty="0">
                <a:solidFill>
                  <a:srgbClr val="FFFFFF"/>
                </a:solidFill>
                <a:latin typeface="Alimama ShuHeiTi Bold" pitchFamily="34" charset="0"/>
                <a:ea typeface="Alimama ShuHeiTi Bold" pitchFamily="34" charset="-122"/>
                <a:cs typeface="Alimama ShuHeiTi Bold" pitchFamily="34" charset="-120"/>
              </a:rPr>
              <a:t>ST宜生财务舞弊案例的启示</a:t>
            </a:r>
            <a:endParaRPr lang="en-US" sz="207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0" cy="5143500"/>
          </a:xfrm>
          <a:prstGeom prst="rect">
            <a:avLst/>
          </a:prstGeom>
        </p:spPr>
      </p:pic>
      <p:pic>
        <p:nvPicPr>
          <p:cNvPr id="3" name="Image 1" descr="preencoded.png"/>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 y="14962"/>
            <a:ext cx="9144000" cy="5143501"/>
          </a:xfrm>
          <a:prstGeom prst="rect">
            <a:avLst/>
          </a:prstGeom>
        </p:spPr>
      </p:pic>
      <p:pic>
        <p:nvPicPr>
          <p:cNvPr id="4" name="Image 2" descr="preencoded.png"/>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 y="0"/>
            <a:ext cx="5111888" cy="5143500"/>
          </a:xfrm>
          <a:prstGeom prst="rect">
            <a:avLst/>
          </a:prstGeom>
        </p:spPr>
      </p:pic>
      <p:pic>
        <p:nvPicPr>
          <p:cNvPr id="5" name="Image 3" descr="preencoded.png"/>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167063" y="0"/>
            <a:ext cx="2075622" cy="5143499"/>
          </a:xfrm>
          <a:prstGeom prst="rect">
            <a:avLst/>
          </a:prstGeom>
        </p:spPr>
      </p:pic>
      <p:sp>
        <p:nvSpPr>
          <p:cNvPr id="6" name="Text 0"/>
          <p:cNvSpPr/>
          <p:nvPr/>
        </p:nvSpPr>
        <p:spPr>
          <a:xfrm>
            <a:off x="446740" y="1525744"/>
            <a:ext cx="3913566" cy="1405890"/>
          </a:xfrm>
          <a:prstGeom prst="rect">
            <a:avLst/>
          </a:prstGeom>
          <a:noFill/>
        </p:spPr>
        <p:txBody>
          <a:bodyPr wrap="square" lIns="0" tIns="0" rIns="0" bIns="0" rtlCol="0" anchor="b"/>
          <a:lstStyle/>
          <a:p>
            <a:pPr marL="0" indent="0" algn="l">
              <a:lnSpc>
                <a:spcPct val="120000"/>
              </a:lnSpc>
              <a:buNone/>
            </a:pPr>
            <a:r>
              <a:rPr lang="en-US" sz="4050" dirty="0">
                <a:solidFill>
                  <a:srgbClr val="FFFFFF"/>
                </a:solidFill>
                <a:latin typeface="Alimama ShuHeiTi Bold" pitchFamily="34" charset="0"/>
                <a:ea typeface="Alimama ShuHeiTi Bold" pitchFamily="34" charset="-122"/>
                <a:cs typeface="Alimama ShuHeiTi Bold" pitchFamily="34" charset="-120"/>
              </a:rPr>
              <a:t>谢谢观看</a:t>
            </a:r>
            <a:endParaRPr lang="en-US" sz="40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75360" y="998855"/>
            <a:ext cx="7120890" cy="2306955"/>
          </a:xfrm>
          <a:prstGeom prst="rect">
            <a:avLst/>
          </a:prstGeom>
          <a:noFill/>
        </p:spPr>
        <p:txBody>
          <a:bodyPr wrap="square" rtlCol="0" anchor="t">
            <a:spAutoFit/>
          </a:bodyPr>
          <a:p>
            <a:r>
              <a:rPr lang="en-US" altLang="zh-CN"/>
              <a:t>1.1案例公司基本情况</a:t>
            </a:r>
            <a:endParaRPr lang="en-US" altLang="zh-CN"/>
          </a:p>
          <a:p>
            <a:r>
              <a:rPr lang="zh-CN" altLang="en-US"/>
              <a:t>宜华生活科技股份有限公司成立于2001年，2004年在上海证券交易所上市，是汕头市第一家上市企业，股票简称“宜华生活”。后因经营不善，股票简称变更为“*ST 宜生”。宜华生活是一家出口型家具企业，以家具制造业为核心，主要产品为中高端家具、木地板等；拥有 8 个制造基地，在当地影响力较大。2019 年，由于宜华生活财务报告存在“存贷双高”现象，上交所对其展开问询，由此揭开了该公司巨额财务舞弊的面纱。</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0900" y="794385"/>
            <a:ext cx="7258685" cy="2584450"/>
          </a:xfrm>
          <a:prstGeom prst="rect">
            <a:avLst/>
          </a:prstGeom>
          <a:noFill/>
        </p:spPr>
        <p:txBody>
          <a:bodyPr wrap="square" rtlCol="0" anchor="t">
            <a:spAutoFit/>
          </a:bodyPr>
          <a:p>
            <a:r>
              <a:rPr lang="zh-CN" altLang="en-US"/>
              <a:t>1.2 *ST 宜生财务舞弊事件调查过程</a:t>
            </a:r>
            <a:endParaRPr lang="zh-CN" altLang="en-US"/>
          </a:p>
          <a:p>
            <a:r>
              <a:rPr lang="zh-CN" altLang="en-US"/>
              <a:t>2019 年 4 月 30 日，上交所对*ST 宜生 2018 年财务报告“存贷双高”现象首次进行问询，2019 年 5 月 17 日再次问询。2020 年 4 月 24 日，中国证监会指出*ST 宜生涉嫌信息披露违法违规，开始对其展开调查。经过多次问询和调查，2021 年 1 月 24 日，上交所和中国证监会初步查实*ST 宜生 2016—2019 年年度报告存在严重虚假记载；2021 年 1 月 29 日，中国证监会通报了具体调查情况；2021 年 2 月，*ST 宜生因股票市值持续下跌而被强制退市；2021 年 10 月，中国证监会对*ST 宜生及其相关责任人做出处罚决定。</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29640" y="1193165"/>
            <a:ext cx="7218680" cy="1753235"/>
          </a:xfrm>
          <a:prstGeom prst="rect">
            <a:avLst/>
          </a:prstGeom>
          <a:noFill/>
        </p:spPr>
        <p:txBody>
          <a:bodyPr wrap="square" rtlCol="0" anchor="t">
            <a:spAutoFit/>
          </a:bodyPr>
          <a:p>
            <a:r>
              <a:rPr lang="zh-CN" altLang="en-US"/>
              <a:t>1.3 *ST 宜生财务舞弊结果</a:t>
            </a:r>
            <a:endParaRPr lang="zh-CN" altLang="en-US"/>
          </a:p>
          <a:p>
            <a:r>
              <a:rPr lang="zh-CN" altLang="en-US"/>
              <a:t>经查明，*ST 宜生存在以下违法事实：2016—2019 年年度报告虚增营业收入及利润；2016—2018 年年度报告及 2019 年半年报告虚增货币资金；2016 —2019 年年度报告存在重大遗漏，等等。由于*ST 宜生的违法事实，其股价大幅下跌，且连续 20 个交易日收盘价低于 1 元。按照上交所的最新规定，*ST宜生股票已于 2021 年 2 月退出市场。</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0"/>
            <a:ext cx="9144000" cy="5143500"/>
          </a:xfrm>
          <a:prstGeom prst="rect">
            <a:avLst/>
          </a:prstGeom>
        </p:spPr>
      </p:pic>
      <p:pic>
        <p:nvPicPr>
          <p:cNvPr id="3" name="Image 1" descr="preencoded.png"/>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12958" y="1122334"/>
            <a:ext cx="5613" cy="3481048"/>
          </a:xfrm>
          <a:prstGeom prst="rect">
            <a:avLst/>
          </a:prstGeom>
        </p:spPr>
      </p:pic>
      <p:pic>
        <p:nvPicPr>
          <p:cNvPr id="4" name="Image 2" descr="preencoded.png"/>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69842" y="3914406"/>
            <a:ext cx="652879" cy="686750"/>
          </a:xfrm>
          <a:prstGeom prst="rect">
            <a:avLst/>
          </a:prstGeom>
        </p:spPr>
      </p:pic>
      <p:sp>
        <p:nvSpPr>
          <p:cNvPr id="5" name="Text 0"/>
          <p:cNvSpPr/>
          <p:nvPr/>
        </p:nvSpPr>
        <p:spPr>
          <a:xfrm>
            <a:off x="640583" y="1807819"/>
            <a:ext cx="2225615" cy="365760"/>
          </a:xfrm>
          <a:prstGeom prst="rect">
            <a:avLst/>
          </a:prstGeom>
          <a:noFill/>
        </p:spPr>
        <p:txBody>
          <a:bodyPr wrap="square" lIns="0" tIns="0" rIns="0" bIns="0" rtlCol="0" anchor="b">
            <a:spAutoFit/>
          </a:bodyPr>
          <a:lstStyle/>
          <a:p>
            <a:pPr marL="0" indent="0" algn="l">
              <a:lnSpc>
                <a:spcPct val="120000"/>
              </a:lnSpc>
              <a:buNone/>
            </a:pPr>
            <a:r>
              <a:rPr lang="en-US" sz="2430" dirty="0">
                <a:solidFill>
                  <a:srgbClr val="FFFFFF"/>
                </a:solidFill>
                <a:latin typeface="Alimama ShuHeiTi Bold" pitchFamily="34" charset="0"/>
                <a:ea typeface="Alimama ShuHeiTi Bold" pitchFamily="34" charset="-122"/>
                <a:cs typeface="Alimama ShuHeiTi Bold" pitchFamily="34" charset="-120"/>
              </a:rPr>
              <a:t>Part.02</a:t>
            </a:r>
            <a:endParaRPr lang="en-US" sz="2430" dirty="0"/>
          </a:p>
        </p:txBody>
      </p:sp>
      <p:sp>
        <p:nvSpPr>
          <p:cNvPr id="6" name="Text 1"/>
          <p:cNvSpPr/>
          <p:nvPr/>
        </p:nvSpPr>
        <p:spPr>
          <a:xfrm>
            <a:off x="640584" y="3091565"/>
            <a:ext cx="3818087" cy="483798"/>
          </a:xfrm>
          <a:prstGeom prst="rect">
            <a:avLst/>
          </a:prstGeom>
          <a:noFill/>
        </p:spPr>
        <p:txBody>
          <a:bodyPr wrap="square" lIns="0" tIns="0" rIns="0" bIns="0" rtlCol="0" anchor="t"/>
          <a:lstStyle/>
          <a:p>
            <a:pPr marL="0" indent="0" algn="l">
              <a:lnSpc>
                <a:spcPct val="120000"/>
              </a:lnSpc>
              <a:buNone/>
            </a:pPr>
            <a:r>
              <a:rPr lang="en-US" sz="1080" dirty="0">
                <a:solidFill>
                  <a:srgbClr val="FFFFFF"/>
                </a:solidFill>
                <a:latin typeface="思源黑体 CN Normal" pitchFamily="34" charset="0"/>
                <a:ea typeface="思源黑体 CN Normal" pitchFamily="34" charset="-122"/>
                <a:cs typeface="思源黑体 CN Normal" pitchFamily="34" charset="-120"/>
              </a:rPr>
              <a:t>理论框架与核心要素解析</a:t>
            </a:r>
            <a:endParaRPr lang="en-US" sz="1080" dirty="0"/>
          </a:p>
        </p:txBody>
      </p:sp>
      <p:sp>
        <p:nvSpPr>
          <p:cNvPr id="7" name="Text 2"/>
          <p:cNvSpPr/>
          <p:nvPr/>
        </p:nvSpPr>
        <p:spPr>
          <a:xfrm>
            <a:off x="640584" y="2315293"/>
            <a:ext cx="7498080" cy="553720"/>
          </a:xfrm>
          <a:prstGeom prst="rect">
            <a:avLst/>
          </a:prstGeom>
          <a:noFill/>
        </p:spPr>
        <p:txBody>
          <a:bodyPr wrap="none" lIns="0" tIns="0" rIns="0" bIns="0" rtlCol="0" anchor="b">
            <a:spAutoFit/>
          </a:bodyPr>
          <a:lstStyle/>
          <a:p>
            <a:pPr marL="0" indent="0" algn="l">
              <a:lnSpc>
                <a:spcPct val="100000"/>
              </a:lnSpc>
              <a:buNone/>
            </a:pPr>
            <a:r>
              <a:rPr lang="en-US" sz="3600" dirty="0">
                <a:solidFill>
                  <a:srgbClr val="FFFFFF"/>
                </a:solidFill>
                <a:latin typeface="Alimama ShuHeiTi Bold" pitchFamily="34" charset="0"/>
                <a:ea typeface="Alimama ShuHeiTi Bold" pitchFamily="34" charset="-122"/>
                <a:cs typeface="Alimama ShuHeiTi Bold" pitchFamily="34" charset="-120"/>
              </a:rPr>
              <a:t>*ST 宜生财务舞弊 CRIME 理论分析</a:t>
            </a:r>
            <a:endParaRPr lang="en-US" sz="3600" dirty="0">
              <a:solidFill>
                <a:srgbClr val="FFFFFF"/>
              </a:solidFill>
              <a:latin typeface="Alimama ShuHeiTi Bold" pitchFamily="34" charset="0"/>
              <a:ea typeface="Alimama ShuHeiTi Bold" pitchFamily="34" charset="-122"/>
              <a:cs typeface="Alimama ShuHeiTi Bold" pitchFamily="34" charset="-12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0" cy="5143500"/>
          </a:xfrm>
          <a:prstGeom prst="rect">
            <a:avLst/>
          </a:prstGeom>
        </p:spPr>
      </p:pic>
      <p:pic>
        <p:nvPicPr>
          <p:cNvPr id="3" name="Image 1" descr="preencoded.png"/>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28240" y="240030"/>
            <a:ext cx="4352925" cy="493395"/>
          </a:xfrm>
          <a:prstGeom prst="rect">
            <a:avLst/>
          </a:prstGeom>
        </p:spPr>
      </p:pic>
      <p:pic>
        <p:nvPicPr>
          <p:cNvPr id="4" name="Image 2" descr="preencoded.png"/>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47061" y="1083279"/>
            <a:ext cx="5861545" cy="2730668"/>
          </a:xfrm>
          <a:prstGeom prst="rect">
            <a:avLst/>
          </a:prstGeom>
        </p:spPr>
      </p:pic>
      <p:pic>
        <p:nvPicPr>
          <p:cNvPr id="5" name="Image 3" descr="preencoded.png"/>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89686" y="234316"/>
            <a:ext cx="8164626" cy="11225"/>
          </a:xfrm>
          <a:prstGeom prst="rect">
            <a:avLst/>
          </a:prstGeom>
        </p:spPr>
      </p:pic>
      <p:pic>
        <p:nvPicPr>
          <p:cNvPr id="6" name="Image 4" descr="preencoded.png"/>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961963" y="1843678"/>
            <a:ext cx="4561598" cy="2730669"/>
          </a:xfrm>
          <a:prstGeom prst="rect">
            <a:avLst/>
          </a:prstGeom>
        </p:spPr>
      </p:pic>
      <p:pic>
        <p:nvPicPr>
          <p:cNvPr id="7" name="Image 5" descr="preencoded.png"/>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94578" y="1263707"/>
            <a:ext cx="240632" cy="240631"/>
          </a:xfrm>
          <a:prstGeom prst="rect">
            <a:avLst/>
          </a:prstGeom>
        </p:spPr>
      </p:pic>
      <p:sp>
        <p:nvSpPr>
          <p:cNvPr id="8" name="Text 0"/>
          <p:cNvSpPr/>
          <p:nvPr/>
        </p:nvSpPr>
        <p:spPr>
          <a:xfrm>
            <a:off x="913951" y="1619273"/>
            <a:ext cx="3585736" cy="1904953"/>
          </a:xfrm>
          <a:prstGeom prst="rect">
            <a:avLst/>
          </a:prstGeom>
          <a:noFill/>
        </p:spPr>
        <p:txBody>
          <a:bodyPr wrap="square" lIns="0" tIns="0" rIns="0" bIns="0" rtlCol="0" anchor="t"/>
          <a:lstStyle/>
          <a:p>
            <a:pPr marL="0" indent="0" algn="l">
              <a:lnSpc>
                <a:spcPct val="130000"/>
              </a:lnSpc>
              <a:buNone/>
            </a:pPr>
            <a:r>
              <a:rPr lang="en-US" sz="1080" dirty="0">
                <a:solidFill>
                  <a:srgbClr val="333333"/>
                </a:solidFill>
              </a:rPr>
              <a:t>CRIME 理论是国外学者 Zabihollah Rezaee 通过研究安然、世通等财务舞弊案例，发现财务舞弊和其他犯罪案例有相似之处，从而总结提炼出的一种理论。CRIME 理论从 5 个方面入手，对财务舞弊行为进行全面分析。其中，“C” 代表舞弊行为人；“R”代表舞弊手段；“I”代表舞弊动因；“M”代表监管机制；“E”代表舞弊后果。CRIME 理论通过对这 5 个方面的分析，细化了财务舞弊案例的研究方向，且整个分析过程环环相扣，有利于厘清财务舞弊事件，促进行为人、机构、部门等利益相关者的改进。</a:t>
            </a:r>
            <a:endParaRPr lang="en-US" sz="1080" dirty="0">
              <a:solidFill>
                <a:srgbClr val="333333"/>
              </a:solidFill>
            </a:endParaRPr>
          </a:p>
        </p:txBody>
      </p:sp>
      <p:sp>
        <p:nvSpPr>
          <p:cNvPr id="9" name="Text 1"/>
          <p:cNvSpPr/>
          <p:nvPr/>
        </p:nvSpPr>
        <p:spPr>
          <a:xfrm>
            <a:off x="484581" y="341194"/>
            <a:ext cx="8266275" cy="320040"/>
          </a:xfrm>
          <a:prstGeom prst="rect">
            <a:avLst/>
          </a:prstGeom>
          <a:noFill/>
        </p:spPr>
        <p:txBody>
          <a:bodyPr wrap="none" lIns="0" tIns="0" rIns="0" bIns="0" rtlCol="0" anchor="b">
            <a:spAutoFit/>
          </a:bodyPr>
          <a:lstStyle/>
          <a:p>
            <a:pPr marL="0" indent="0" algn="ctr">
              <a:lnSpc>
                <a:spcPct val="100000"/>
              </a:lnSpc>
              <a:buNone/>
            </a:pPr>
            <a:r>
              <a:rPr lang="en-US" sz="2070" dirty="0">
                <a:solidFill>
                  <a:srgbClr val="FFFFFF"/>
                </a:solidFill>
                <a:latin typeface="Alimama ShuHeiTi Bold" pitchFamily="34" charset="0"/>
                <a:ea typeface="Alimama ShuHeiTi Bold" pitchFamily="34" charset="-122"/>
                <a:cs typeface="Alimama ShuHeiTi Bold" pitchFamily="34" charset="-120"/>
              </a:rPr>
              <a:t>ST宜生财务舞弊案例解析</a:t>
            </a:r>
            <a:endParaRPr lang="en-US" sz="207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0" cy="5143500"/>
          </a:xfrm>
          <a:prstGeom prst="rect">
            <a:avLst/>
          </a:prstGeom>
        </p:spPr>
      </p:pic>
      <p:pic>
        <p:nvPicPr>
          <p:cNvPr id="4" name="Image 2" descr="preencoded.png"/>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1453666"/>
            <a:ext cx="3721894" cy="316448"/>
          </a:xfrm>
          <a:prstGeom prst="rect">
            <a:avLst/>
          </a:prstGeom>
        </p:spPr>
      </p:pic>
      <p:pic>
        <p:nvPicPr>
          <p:cNvPr id="6" name="Image 4" descr="preencoded.png"/>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721894" y="1453666"/>
            <a:ext cx="850106" cy="606028"/>
          </a:xfrm>
          <a:prstGeom prst="rect">
            <a:avLst/>
          </a:prstGeom>
        </p:spPr>
      </p:pic>
      <p:pic>
        <p:nvPicPr>
          <p:cNvPr id="7" name="Image 5" descr="preencoded.png"/>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422106" y="1453666"/>
            <a:ext cx="3721894" cy="316448"/>
          </a:xfrm>
          <a:prstGeom prst="rect">
            <a:avLst/>
          </a:prstGeom>
        </p:spPr>
      </p:pic>
      <p:pic>
        <p:nvPicPr>
          <p:cNvPr id="8" name="Image 6" descr="preencoded.png"/>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572000" y="1453666"/>
            <a:ext cx="850106" cy="606028"/>
          </a:xfrm>
          <a:prstGeom prst="rect">
            <a:avLst/>
          </a:prstGeom>
        </p:spPr>
      </p:pic>
      <p:pic>
        <p:nvPicPr>
          <p:cNvPr id="9" name="Image 7" descr="preencoded.png"/>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4286250" y="2480159"/>
            <a:ext cx="762000" cy="762000"/>
          </a:xfrm>
          <a:prstGeom prst="rect">
            <a:avLst/>
          </a:prstGeom>
        </p:spPr>
      </p:pic>
      <p:pic>
        <p:nvPicPr>
          <p:cNvPr id="10" name="Image 8" descr="preencoded.png"/>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4254341" y="2455768"/>
            <a:ext cx="635413" cy="635382"/>
          </a:xfrm>
          <a:prstGeom prst="rect">
            <a:avLst/>
          </a:prstGeom>
        </p:spPr>
      </p:pic>
      <p:pic>
        <p:nvPicPr>
          <p:cNvPr id="11" name="Image 9" descr="preencoded.png"/>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4286250" y="3642209"/>
            <a:ext cx="762000" cy="762000"/>
          </a:xfrm>
          <a:prstGeom prst="rect">
            <a:avLst/>
          </a:prstGeom>
        </p:spPr>
      </p:pic>
      <p:pic>
        <p:nvPicPr>
          <p:cNvPr id="12" name="Image 10" descr="preencoded.png"/>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4254341" y="3623831"/>
            <a:ext cx="635318" cy="635382"/>
          </a:xfrm>
          <a:prstGeom prst="rect">
            <a:avLst/>
          </a:prstGeom>
        </p:spPr>
      </p:pic>
      <p:sp>
        <p:nvSpPr>
          <p:cNvPr id="15" name="Text 2"/>
          <p:cNvSpPr/>
          <p:nvPr/>
        </p:nvSpPr>
        <p:spPr>
          <a:xfrm>
            <a:off x="5490686" y="2464400"/>
            <a:ext cx="2435391" cy="240030"/>
          </a:xfrm>
          <a:prstGeom prst="rect">
            <a:avLst/>
          </a:prstGeom>
          <a:noFill/>
        </p:spPr>
        <p:txBody>
          <a:bodyPr wrap="square" lIns="0" tIns="0" rIns="0" bIns="0" rtlCol="0" anchor="ctr"/>
          <a:lstStyle/>
          <a:p>
            <a:pPr marL="0" indent="0" algn="l">
              <a:lnSpc>
                <a:spcPct val="130000"/>
              </a:lnSpc>
              <a:buNone/>
            </a:pPr>
            <a:r>
              <a:rPr lang="en-US" sz="1135" b="1" dirty="0">
                <a:solidFill>
                  <a:srgbClr val="000000"/>
                </a:solidFill>
                <a:latin typeface="OPPOSans B" pitchFamily="34" charset="0"/>
                <a:ea typeface="OPPOSans B" pitchFamily="34" charset="-122"/>
                <a:cs typeface="OPPOSans B" pitchFamily="34" charset="-120"/>
              </a:rPr>
              <a:t>2.2 财务舞弊手段分析</a:t>
            </a:r>
            <a:endParaRPr lang="en-US" sz="1135" b="1" dirty="0">
              <a:solidFill>
                <a:srgbClr val="000000"/>
              </a:solidFill>
              <a:latin typeface="OPPOSans B" pitchFamily="34" charset="0"/>
              <a:ea typeface="OPPOSans B" pitchFamily="34" charset="-122"/>
              <a:cs typeface="OPPOSans B" pitchFamily="34" charset="-120"/>
            </a:endParaRPr>
          </a:p>
        </p:txBody>
      </p:sp>
      <p:sp>
        <p:nvSpPr>
          <p:cNvPr id="16" name="Text 3"/>
          <p:cNvSpPr/>
          <p:nvPr/>
        </p:nvSpPr>
        <p:spPr>
          <a:xfrm>
            <a:off x="1309360" y="2464400"/>
            <a:ext cx="2435391" cy="240030"/>
          </a:xfrm>
          <a:prstGeom prst="rect">
            <a:avLst/>
          </a:prstGeom>
          <a:noFill/>
        </p:spPr>
        <p:txBody>
          <a:bodyPr wrap="square" lIns="0" tIns="0" rIns="0" bIns="0" rtlCol="0" anchor="ctr"/>
          <a:lstStyle/>
          <a:p>
            <a:pPr marL="0" indent="0" algn="r">
              <a:lnSpc>
                <a:spcPct val="130000"/>
              </a:lnSpc>
              <a:buNone/>
            </a:pPr>
            <a:r>
              <a:rPr lang="en-US" sz="1260" b="1" dirty="0">
                <a:solidFill>
                  <a:srgbClr val="000000"/>
                </a:solidFill>
                <a:latin typeface="OPPOSans B" pitchFamily="34" charset="0"/>
                <a:ea typeface="OPPOSans B" pitchFamily="34" charset="-122"/>
                <a:cs typeface="OPPOSans B" pitchFamily="34" charset="-120"/>
              </a:rPr>
              <a:t>2.1 财务舞弊行为人分析</a:t>
            </a:r>
            <a:endParaRPr lang="en-US" sz="1260" b="1" dirty="0">
              <a:solidFill>
                <a:srgbClr val="000000"/>
              </a:solidFill>
              <a:latin typeface="OPPOSans B" pitchFamily="34" charset="0"/>
              <a:ea typeface="OPPOSans B" pitchFamily="34" charset="-122"/>
              <a:cs typeface="OPPOSans B" pitchFamily="34" charset="-120"/>
            </a:endParaRPr>
          </a:p>
        </p:txBody>
      </p:sp>
      <p:sp>
        <p:nvSpPr>
          <p:cNvPr id="17" name="Text 4"/>
          <p:cNvSpPr/>
          <p:nvPr/>
        </p:nvSpPr>
        <p:spPr>
          <a:xfrm>
            <a:off x="5471041" y="3632463"/>
            <a:ext cx="2435391" cy="240030"/>
          </a:xfrm>
          <a:prstGeom prst="rect">
            <a:avLst/>
          </a:prstGeom>
          <a:noFill/>
        </p:spPr>
        <p:txBody>
          <a:bodyPr wrap="square" lIns="0" tIns="0" rIns="0" bIns="0" rtlCol="0" anchor="ctr"/>
          <a:lstStyle/>
          <a:p>
            <a:pPr marL="0" indent="0" algn="l">
              <a:lnSpc>
                <a:spcPct val="130000"/>
              </a:lnSpc>
              <a:buNone/>
            </a:pPr>
            <a:r>
              <a:rPr lang="en-US" sz="1260" b="1" dirty="0">
                <a:solidFill>
                  <a:srgbClr val="000000"/>
                </a:solidFill>
                <a:latin typeface="OPPOSans B" pitchFamily="34" charset="0"/>
                <a:ea typeface="OPPOSans B" pitchFamily="34" charset="-122"/>
                <a:cs typeface="OPPOSans B" pitchFamily="34" charset="-120"/>
              </a:rPr>
              <a:t>2.4 财务舞弊监管机制分析</a:t>
            </a:r>
            <a:endParaRPr lang="en-US" sz="1260" b="1" dirty="0">
              <a:solidFill>
                <a:srgbClr val="000000"/>
              </a:solidFill>
              <a:latin typeface="OPPOSans B" pitchFamily="34" charset="0"/>
              <a:ea typeface="OPPOSans B" pitchFamily="34" charset="-122"/>
              <a:cs typeface="OPPOSans B" pitchFamily="34" charset="-120"/>
            </a:endParaRPr>
          </a:p>
        </p:txBody>
      </p:sp>
      <p:sp>
        <p:nvSpPr>
          <p:cNvPr id="20" name="Text 7"/>
          <p:cNvSpPr/>
          <p:nvPr/>
        </p:nvSpPr>
        <p:spPr>
          <a:xfrm>
            <a:off x="1309360" y="3632463"/>
            <a:ext cx="2435391" cy="240030"/>
          </a:xfrm>
          <a:prstGeom prst="rect">
            <a:avLst/>
          </a:prstGeom>
          <a:noFill/>
        </p:spPr>
        <p:txBody>
          <a:bodyPr wrap="square" lIns="0" tIns="0" rIns="0" bIns="0" rtlCol="0" anchor="ctr"/>
          <a:lstStyle/>
          <a:p>
            <a:pPr marL="0" indent="0" algn="r">
              <a:lnSpc>
                <a:spcPct val="130000"/>
              </a:lnSpc>
              <a:buNone/>
            </a:pPr>
            <a:r>
              <a:rPr lang="en-US" sz="1260" b="1" dirty="0">
                <a:solidFill>
                  <a:srgbClr val="000000"/>
                </a:solidFill>
                <a:latin typeface="OPPOSans B" pitchFamily="34" charset="0"/>
                <a:ea typeface="OPPOSans B" pitchFamily="34" charset="-122"/>
                <a:cs typeface="OPPOSans B" pitchFamily="34" charset="-120"/>
              </a:rPr>
              <a:t>2.3 财务舞弊动因分析</a:t>
            </a:r>
            <a:endParaRPr lang="en-US" sz="1260" b="1" dirty="0">
              <a:solidFill>
                <a:srgbClr val="000000"/>
              </a:solidFill>
              <a:latin typeface="OPPOSans B" pitchFamily="34" charset="0"/>
              <a:ea typeface="OPPOSans B" pitchFamily="34" charset="-122"/>
              <a:cs typeface="OPPOSans B" pitchFamily="34" charset="-120"/>
            </a:endParaRPr>
          </a:p>
        </p:txBody>
      </p:sp>
    </p:spTree>
  </p:cSld>
  <p:clrMapOvr>
    <a:masterClrMapping/>
  </p:clrMapOvr>
</p:sld>
</file>

<file path=ppt/tags/tag1.xml><?xml version="1.0" encoding="utf-8"?>
<p:tagLst xmlns:p="http://schemas.openxmlformats.org/presentationml/2006/main">
  <p:tag name="commondata" val="eyJoZGlkIjoiYzZiNGI3M2U2MGNhNWZhNTgxN2RiZmYwNTY5ODdhNDUifQ=="/>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5486</Words>
  <Application>WPS 演示</Application>
  <PresentationFormat>On-screen Show (16:9)</PresentationFormat>
  <Paragraphs>199</Paragraphs>
  <Slides>32</Slides>
  <Notes>18</Notes>
  <HiddenSlides>0</HiddenSlides>
  <MMClips>0</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32</vt:i4>
      </vt:variant>
    </vt:vector>
  </HeadingPairs>
  <TitlesOfParts>
    <vt:vector size="59" baseType="lpstr">
      <vt:lpstr>Arial</vt:lpstr>
      <vt:lpstr>宋体</vt:lpstr>
      <vt:lpstr>Wingdings</vt:lpstr>
      <vt:lpstr>Alimama ShuHeiTi Bold</vt:lpstr>
      <vt:lpstr>Segoe Print</vt:lpstr>
      <vt:lpstr>Alimama ShuHeiTi Bold</vt:lpstr>
      <vt:lpstr>Alimama ShuHeiTi Bold</vt:lpstr>
      <vt:lpstr>Arial</vt:lpstr>
      <vt:lpstr>Arial</vt:lpstr>
      <vt:lpstr>微软雅黑</vt:lpstr>
      <vt:lpstr>微软雅黑</vt:lpstr>
      <vt:lpstr>思源黑体 CN Normal</vt:lpstr>
      <vt:lpstr>思源黑体 CN Normal</vt:lpstr>
      <vt:lpstr>思源黑体 CN Normal</vt:lpstr>
      <vt:lpstr>黑体</vt:lpstr>
      <vt:lpstr>OPPOSans B</vt:lpstr>
      <vt:lpstr>OPPOSans B</vt:lpstr>
      <vt:lpstr>OPPOSans B</vt:lpstr>
      <vt:lpstr>思源黑体 CN</vt:lpstr>
      <vt:lpstr>思源黑体 CN</vt:lpstr>
      <vt:lpstr>思源黑体 CN</vt:lpstr>
      <vt:lpstr>Calibri</vt:lpstr>
      <vt:lpstr>Arial Unicode MS</vt:lpstr>
      <vt:lpstr>等线</vt:lpstr>
      <vt:lpstr>MingLiU-ExtB</vt:lpstr>
      <vt:lpstr>Times New Roman</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PptxGenJS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creator>PptxGenJS</dc:creator>
  <dc:subject>PptxGenJS Presentation</dc:subject>
  <cp:lastModifiedBy>吴中山</cp:lastModifiedBy>
  <cp:revision>16</cp:revision>
  <dcterms:created xsi:type="dcterms:W3CDTF">2024-06-22T15:29:00Z</dcterms:created>
  <dcterms:modified xsi:type="dcterms:W3CDTF">2024-06-23T02:27:11Z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0FE7413386464BA7A3B83D176F3F0775_12</vt:lpwstr>
  </property>
  <property fmtid="{D5CDD505-2E9C-101B-9397-08002B2CF9AE}" pid="3" name="KSOProductBuildVer">
    <vt:lpwstr>2052-12.1.0.16929</vt:lpwstr>
  </property>
</Properties>
</file>