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5"/>
  </p:notesMasterIdLst>
  <p:sldIdLst>
    <p:sldId id="480" r:id="rId4"/>
    <p:sldId id="502" r:id="rId6"/>
    <p:sldId id="504" r:id="rId7"/>
    <p:sldId id="505" r:id="rId8"/>
    <p:sldId id="506" r:id="rId9"/>
    <p:sldId id="507" r:id="rId10"/>
    <p:sldId id="508" r:id="rId11"/>
    <p:sldId id="511" r:id="rId12"/>
    <p:sldId id="514" r:id="rId13"/>
    <p:sldId id="546" r:id="rId14"/>
    <p:sldId id="513" r:id="rId15"/>
    <p:sldId id="512" r:id="rId16"/>
    <p:sldId id="458" r:id="rId17"/>
    <p:sldId id="516" r:id="rId18"/>
    <p:sldId id="522" r:id="rId19"/>
    <p:sldId id="518" r:id="rId20"/>
    <p:sldId id="521" r:id="rId21"/>
    <p:sldId id="523" r:id="rId22"/>
    <p:sldId id="536" r:id="rId23"/>
    <p:sldId id="406" r:id="rId24"/>
    <p:sldId id="537" r:id="rId25"/>
    <p:sldId id="456" r:id="rId26"/>
    <p:sldId id="547" r:id="rId27"/>
    <p:sldId id="539" r:id="rId28"/>
    <p:sldId id="466" r:id="rId29"/>
    <p:sldId id="540" r:id="rId30"/>
    <p:sldId id="541" r:id="rId31"/>
  </p:sldIdLst>
  <p:sldSz cx="12192000" cy="6858000"/>
  <p:notesSz cx="6858000" cy="9144000"/>
  <p:custDataLst>
    <p:tags r:id="rId3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09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19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438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30480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36576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42672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48768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64" userDrawn="1">
          <p15:clr>
            <a:srgbClr val="A4A3A4"/>
          </p15:clr>
        </p15:guide>
        <p15:guide id="2" pos="3819" userDrawn="1">
          <p15:clr>
            <a:srgbClr val="A4A3A4"/>
          </p15:clr>
        </p15:guide>
        <p15:guide id="3" pos="7263" userDrawn="1">
          <p15:clr>
            <a:srgbClr val="A4A3A4"/>
          </p15:clr>
        </p15:guide>
        <p15:guide id="4" pos="39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030"/>
    <a:srgbClr val="00CC66"/>
    <a:srgbClr val="0CB692"/>
    <a:srgbClr val="E8EAE9"/>
    <a:srgbClr val="FCFCFC"/>
    <a:srgbClr val="CCD0D1"/>
    <a:srgbClr val="D7D9E1"/>
    <a:srgbClr val="D5D8E3"/>
    <a:srgbClr val="DADBDE"/>
    <a:srgbClr val="D9DD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91" autoAdjust="0"/>
    <p:restoredTop sz="99404" autoAdjust="0"/>
  </p:normalViewPr>
  <p:slideViewPr>
    <p:cSldViewPr>
      <p:cViewPr>
        <p:scale>
          <a:sx n="66" d="100"/>
          <a:sy n="66" d="100"/>
        </p:scale>
        <p:origin x="-1368" y="-582"/>
      </p:cViewPr>
      <p:guideLst>
        <p:guide orient="horz" pos="1864"/>
        <p:guide pos="3819"/>
        <p:guide pos="7263"/>
        <p:guide pos="392"/>
      </p:guideLst>
    </p:cSldViewPr>
  </p:slideViewPr>
  <p:outlineViewPr>
    <p:cViewPr>
      <p:scale>
        <a:sx n="33" d="100"/>
        <a:sy n="33" d="100"/>
      </p:scale>
      <p:origin x="0" y="552"/>
    </p:cViewPr>
  </p:outlineViewPr>
  <p:notesTextViewPr>
    <p:cViewPr>
      <p:scale>
        <a:sx n="125" d="100"/>
        <a:sy n="125" d="100"/>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gs" Target="tags/tag2.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sp>
        <p:nvSpPr>
          <p:cNvPr id="4" name="KSO_FD"/>
          <p:cNvSpPr>
            <a:spLocks noGrp="1"/>
          </p:cNvSpPr>
          <p:nvPr>
            <p:ph type="dt" sz="half" idx="10"/>
          </p:nvPr>
        </p:nvSpPr>
        <p:spPr/>
        <p:txBody>
          <a:bodyPr/>
          <a:lstStyle/>
          <a:p>
            <a:pPr>
              <a:defRPr/>
            </a:pPr>
            <a:fld id="{F1DF8838-2596-481A-81BD-BA549497E720}" type="datetimeFigureOut">
              <a:rPr lang="zh-CN" altLang="en-US" smtClean="0"/>
            </a:fld>
            <a:endParaRPr lang="zh-CN" altLang="en-US"/>
          </a:p>
        </p:txBody>
      </p:sp>
      <p:sp>
        <p:nvSpPr>
          <p:cNvPr id="5" name="KSO_FT"/>
          <p:cNvSpPr>
            <a:spLocks noGrp="1"/>
          </p:cNvSpPr>
          <p:nvPr>
            <p:ph type="ftr" sz="quarter" idx="11"/>
          </p:nvPr>
        </p:nvSpPr>
        <p:spPr/>
        <p:txBody>
          <a:bodyPr/>
          <a:lstStyle/>
          <a:p>
            <a:pPr>
              <a:defRPr/>
            </a:pPr>
            <a:endParaRPr lang="zh-CN" altLang="en-US"/>
          </a:p>
        </p:txBody>
      </p:sp>
      <p:sp>
        <p:nvSpPr>
          <p:cNvPr id="6" name="KSO_FN"/>
          <p:cNvSpPr>
            <a:spLocks noGrp="1"/>
          </p:cNvSpPr>
          <p:nvPr>
            <p:ph type="sldNum" sz="quarter" idx="12"/>
          </p:nvPr>
        </p:nvSpPr>
        <p:spPr/>
        <p:txBody>
          <a:bodyPr/>
          <a:lstStyle/>
          <a:p>
            <a:fld id="{4AE85CE2-CEAD-46BB-861E-7D62265DC969}" type="slidenum">
              <a:rPr lang="zh-CN" altLang="en-US" smtClean="0"/>
            </a:fld>
            <a:endParaRPr lang="zh-CN" altLang="en-US"/>
          </a:p>
        </p:txBody>
      </p:sp>
      <p:grpSp>
        <p:nvGrpSpPr>
          <p:cNvPr id="29" name="组合 28"/>
          <p:cNvGrpSpPr/>
          <p:nvPr userDrawn="1"/>
        </p:nvGrpSpPr>
        <p:grpSpPr>
          <a:xfrm>
            <a:off x="11064875" y="188595"/>
            <a:ext cx="685800" cy="685800"/>
            <a:chOff x="-2694" y="2540"/>
            <a:chExt cx="1080" cy="1080"/>
          </a:xfrm>
        </p:grpSpPr>
        <p:sp>
          <p:nvSpPr>
            <p:cNvPr id="12" name="矩形 11"/>
            <p:cNvSpPr/>
            <p:nvPr/>
          </p:nvSpPr>
          <p:spPr>
            <a:xfrm>
              <a:off x="-2694" y="2540"/>
              <a:ext cx="540" cy="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4" y="3080"/>
              <a:ext cx="540" cy="5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694" y="3240"/>
              <a:ext cx="380" cy="380"/>
            </a:xfrm>
            <a:prstGeom prst="rect">
              <a:avLst/>
            </a:prstGeom>
            <a:solidFill>
              <a:srgbClr val="0070C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userDrawn="1"/>
        </p:nvCxnSpPr>
        <p:spPr>
          <a:xfrm>
            <a:off x="1121410" y="1143000"/>
            <a:ext cx="10393045" cy="0"/>
          </a:xfrm>
          <a:prstGeom prst="line">
            <a:avLst/>
          </a:prstGeom>
          <a:ln>
            <a:solidFill>
              <a:srgbClr val="2A6BA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
        <p:nvSpPr>
          <p:cNvPr id="7" name="圆角矩形 6"/>
          <p:cNvSpPr/>
          <p:nvPr userDrawn="1"/>
        </p:nvSpPr>
        <p:spPr>
          <a:xfrm>
            <a:off x="4161790" y="188595"/>
            <a:ext cx="4007485" cy="575945"/>
          </a:xfrm>
          <a:prstGeom prst="roundRect">
            <a:avLst>
              <a:gd name="adj" fmla="val 12985"/>
            </a:avLst>
          </a:prstGeom>
          <a:noFill/>
          <a:ln w="25400">
            <a:gradFill flip="none" rotWithShape="1">
              <a:gsLst>
                <a:gs pos="0">
                  <a:schemeClr val="tx1"/>
                </a:gs>
                <a:gs pos="100000">
                  <a:schemeClr val="bg1"/>
                </a:gs>
              </a:gsLst>
              <a:lin ang="2700000" scaled="1"/>
              <a:tileRect/>
            </a:gradFill>
            <a:prstDash val="sysDot"/>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7"/>
          <p:cNvCxnSpPr/>
          <p:nvPr userDrawn="1"/>
        </p:nvCxnSpPr>
        <p:spPr>
          <a:xfrm flipH="1">
            <a:off x="-127000" y="476250"/>
            <a:ext cx="4278630" cy="635"/>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flipV="1">
            <a:off x="8184515" y="476250"/>
            <a:ext cx="4096385" cy="635"/>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hasCustomPrompt="1"/>
          </p:nvPr>
        </p:nvSpPr>
        <p:spPr>
          <a:xfrm>
            <a:off x="4426304" y="313201"/>
            <a:ext cx="3372184" cy="360039"/>
          </a:xfrm>
        </p:spPr>
        <p:txBody>
          <a:bodyPr lIns="0" tIns="0" rIns="0" bIns="0" anchor="t"/>
          <a:lstStyle>
            <a:lvl1pPr algn="ctr">
              <a:defRPr sz="3200" b="0" cap="all">
                <a:latin typeface="微软雅黑" panose="020B0503020204020204" pitchFamily="34" charset="-122"/>
                <a:ea typeface="微软雅黑" panose="020B0503020204020204" pitchFamily="34" charset="-122"/>
              </a:defRPr>
            </a:lvl1pPr>
          </a:lstStyle>
          <a:p>
            <a:r>
              <a:rPr lang="zh-CN" altLang="en-US" dirty="0" smtClean="0"/>
              <a:t>单击此处编辑</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1FFF5F-14C6-430C-8E94-421DF6F82A94}"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6896DFF-E7DA-41C3-8737-2A3D2CE0A5A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ln>
            <a:noFill/>
            <a:prstDash val="sysDot"/>
          </a:ln>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ln>
            <a:noFill/>
            <a:prstDash val="sysDot"/>
          </a:ln>
        </p:spPr>
        <p:txBody>
          <a:bodyPr/>
          <a:lstStyle>
            <a:lvl1pPr>
              <a:defRPr>
                <a:solidFill>
                  <a:schemeClr val="tx1"/>
                </a:solidFill>
                <a:latin typeface="+mn-ea"/>
                <a:ea typeface="+mn-ea"/>
              </a:defRPr>
            </a:lvl1pPr>
            <a:lvl2pPr>
              <a:buFontTx/>
              <a:buNone/>
              <a:defRPr>
                <a:latin typeface="+mn-ea"/>
                <a:ea typeface="+mn-ea"/>
              </a:defRPr>
            </a:lvl2pPr>
            <a:lvl3pPr>
              <a:buClr>
                <a:srgbClr val="7030A0"/>
              </a:buClr>
              <a:buSzPct val="80000"/>
              <a:buFont typeface="Wingdings" panose="05000000000000000000" pitchFamily="2" charset="2"/>
              <a:buChar char="Ø"/>
              <a:defRPr/>
            </a:lvl3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Comic Sans MS" panose="030F0702030302020204" pitchFamily="66" charset="0"/>
                <a:ea typeface="宋体" panose="02010600030101010101" pitchFamily="2" charset="-122"/>
                <a:cs typeface="+mn-ea"/>
              </a:rPr>
            </a:fld>
            <a:endParaRPr lang="zh-CN" altLang="en-US" sz="1400" strike="noStrike" noProof="1">
              <a:latin typeface="Comic Sans MS" panose="030F0702030302020204" pitchFamily="66"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1" Type="http://schemas.openxmlformats.org/officeDocument/2006/relationships/theme" Target="../theme/theme2.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0" name="矩形 9"/>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BCA76A6C-E1BF-41A9-90D8-1F55C472F0D3}" type="datetimeFigureOut">
              <a:rPr lang="zh-CN" altLang="en-US" smtClean="0"/>
            </a:fld>
            <a:endParaRPr lang="zh-CN" altLang="en-US"/>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4AC6EAE7-8652-497A-B0B9-2516C5BD65FF}" type="slidenum">
              <a:rPr lang="zh-CN" altLang="en-US" smtClean="0"/>
            </a:fld>
            <a:endParaRPr lang="zh-CN" altLang="en-US"/>
          </a:p>
        </p:txBody>
      </p:sp>
      <p:sp>
        <p:nvSpPr>
          <p:cNvPr id="2" name="KSO_BT1"/>
          <p:cNvSpPr>
            <a:spLocks noGrp="1"/>
          </p:cNvSpPr>
          <p:nvPr>
            <p:ph type="title"/>
          </p:nvPr>
        </p:nvSpPr>
        <p:spPr>
          <a:xfrm>
            <a:off x="558798" y="159889"/>
            <a:ext cx="9290177" cy="796011"/>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558800" y="1200150"/>
            <a:ext cx="10177222" cy="5448300"/>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505" indent="-357505" algn="just" defTabSz="914400" rtl="0" eaLnBrk="1" latinLnBrk="0" hangingPunct="1">
        <a:lnSpc>
          <a:spcPct val="110000"/>
        </a:lnSpc>
        <a:spcBef>
          <a:spcPts val="600"/>
        </a:spcBef>
        <a:spcAft>
          <a:spcPts val="0"/>
        </a:spcAft>
        <a:buClr>
          <a:schemeClr val="accent1"/>
        </a:buClr>
        <a:buSzPct val="60000"/>
        <a:buFont typeface="Wingdings 3" panose="05040102010807070707" pitchFamily="18" charset="2"/>
        <a:buChar char=""/>
        <a:defRPr lang="zh-CN" altLang="en-US" sz="2400" kern="1200" baseline="0" dirty="0" smtClean="0">
          <a:solidFill>
            <a:schemeClr val="accent1">
              <a:lumMod val="75000"/>
            </a:schemeClr>
          </a:solidFill>
          <a:latin typeface="+mn-ea"/>
          <a:ea typeface="+mn-ea"/>
          <a:cs typeface="+mn-cs"/>
        </a:defRPr>
      </a:lvl1pPr>
      <a:lvl2pPr marL="357505" indent="-357505" algn="just" defTabSz="914400" rtl="0" eaLnBrk="1" latinLnBrk="0" hangingPunct="1">
        <a:lnSpc>
          <a:spcPct val="120000"/>
        </a:lnSpc>
        <a:spcBef>
          <a:spcPts val="0"/>
        </a:spcBef>
        <a:spcAft>
          <a:spcPts val="60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tags" Target="../tags/tag1.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631251" y="5372803"/>
            <a:ext cx="9528175" cy="953135"/>
          </a:xfrm>
          <a:prstGeom prst="rect">
            <a:avLst/>
          </a:prstGeom>
        </p:spPr>
        <p:txBody>
          <a:bodyPr wrap="none">
            <a:spAutoFit/>
          </a:bodyPr>
          <a:lstStyle/>
          <a:p>
            <a:pPr fontAlgn="auto">
              <a:lnSpc>
                <a:spcPct val="200000"/>
              </a:lnSpc>
              <a:spcBef>
                <a:spcPts val="0"/>
              </a:spcBef>
              <a:spcAft>
                <a:spcPts val="0"/>
              </a:spcAft>
              <a:defRPr/>
            </a:pPr>
            <a:r>
              <a:rPr lang="zh-CN" altLang="en-US" sz="2800" b="1" dirty="0">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所属课程</a:t>
            </a:r>
            <a:r>
              <a:rPr lang="zh-CN" altLang="en-US" sz="2800" b="1" dirty="0" smtClean="0">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：保险法          课程</a:t>
            </a:r>
            <a:r>
              <a:rPr lang="zh-CN" altLang="en-US" sz="2800" b="1" dirty="0">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章节</a:t>
            </a:r>
            <a:r>
              <a:rPr lang="zh-CN" altLang="en-US" sz="2800" b="1" dirty="0" smtClean="0">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：第三章</a:t>
            </a:r>
            <a:r>
              <a:rPr lang="en-US" altLang="zh-CN" sz="2800" b="1" dirty="0" smtClean="0">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保险的基本原则</a:t>
            </a:r>
            <a:endParaRPr lang="en-US" altLang="zh-CN" sz="2800" b="1" dirty="0">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endParaRPr>
          </a:p>
        </p:txBody>
      </p:sp>
      <p:sp>
        <p:nvSpPr>
          <p:cNvPr id="45" name="平行四边形 44"/>
          <p:cNvSpPr/>
          <p:nvPr/>
        </p:nvSpPr>
        <p:spPr>
          <a:xfrm>
            <a:off x="-37465" y="4088130"/>
            <a:ext cx="12229465" cy="1045210"/>
          </a:xfrm>
          <a:prstGeom prst="parallelogram">
            <a:avLst>
              <a:gd name="adj" fmla="val 0"/>
            </a:avLst>
          </a:prstGeom>
          <a:solidFill>
            <a:srgbClr val="FEBF00"/>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sp>
        <p:nvSpPr>
          <p:cNvPr id="34" name="TextBox 1"/>
          <p:cNvSpPr txBox="1">
            <a:spLocks noChangeArrowheads="1"/>
          </p:cNvSpPr>
          <p:nvPr/>
        </p:nvSpPr>
        <p:spPr bwMode="auto">
          <a:xfrm>
            <a:off x="-121468" y="4088234"/>
            <a:ext cx="12192000" cy="184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lnSpc>
                <a:spcPct val="100000"/>
              </a:lnSpc>
            </a:pPr>
            <a:r>
              <a:rPr lang="zh-CN" altLang="en-US" sz="5400" b="1" dirty="0" smtClean="0">
                <a:latin typeface="微软雅黑" panose="020B0503020204020204" pitchFamily="34" charset="-122"/>
                <a:ea typeface="微软雅黑" panose="020B0503020204020204" pitchFamily="34" charset="-122"/>
              </a:rPr>
              <a:t>第二节</a:t>
            </a:r>
            <a:r>
              <a:rPr lang="en-US" altLang="zh-CN" sz="5400" b="1" dirty="0" smtClean="0">
                <a:latin typeface="微软雅黑" panose="020B0503020204020204" pitchFamily="34" charset="-122"/>
                <a:ea typeface="微软雅黑" panose="020B0503020204020204" pitchFamily="34" charset="-122"/>
              </a:rPr>
              <a:t>   </a:t>
            </a:r>
            <a:r>
              <a:rPr lang="zh-CN" altLang="en-US" sz="5400" b="1" dirty="0" smtClean="0">
                <a:latin typeface="微软雅黑" panose="020B0503020204020204" pitchFamily="34" charset="-122"/>
                <a:ea typeface="微软雅黑" panose="020B0503020204020204" pitchFamily="34" charset="-122"/>
              </a:rPr>
              <a:t>     最大诚信原则</a:t>
            </a:r>
            <a:endParaRPr lang="zh-CN" altLang="en-US" sz="4000" b="1" dirty="0">
              <a:latin typeface="微软雅黑" panose="020B0503020204020204" pitchFamily="34" charset="-122"/>
              <a:ea typeface="微软雅黑" panose="020B0503020204020204" pitchFamily="34" charset="-122"/>
            </a:endParaRPr>
          </a:p>
          <a:p>
            <a:pPr algn="ctr" eaLnBrk="1" hangingPunct="1">
              <a:lnSpc>
                <a:spcPct val="150000"/>
              </a:lnSpc>
            </a:pPr>
            <a:endParaRPr lang="en-US" altLang="zh-CN" sz="4000" b="1" dirty="0">
              <a:latin typeface="微软雅黑" panose="020B0503020204020204" pitchFamily="34" charset="-122"/>
              <a:ea typeface="微软雅黑" panose="020B0503020204020204" pitchFamily="34" charset="-122"/>
              <a:sym typeface="+mn-ea"/>
            </a:endParaRPr>
          </a:p>
        </p:txBody>
      </p:sp>
      <p:sp>
        <p:nvSpPr>
          <p:cNvPr id="83970" name="AutoShape 2" descr="https://img2.baidu.com/it/u=2268780277,3081339291&amp;fm=15&amp;fmt=aut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83972" name="AutoShape 4" descr="https://img2.baidu.com/it/u=2268780277,3081339291&amp;fm=15&amp;fmt=aut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83974" name="AutoShape 6" descr="https://gimg2.baidu.com/image_search/src=http%3A%2F%2Fqqpublic.qpic.cn%2Fqq_public%2F0%2F0-2809703452-21072BA8CB804A88600648B1253ACB7A%2F0%3Ffmt%3Djpg%26size%3D101%26h%3D615%26w%3D900%26ppv%3D1.jpg&amp;refer=http%3A%2F%2Fqqpublic.qpic.cn&amp;app=2002&amp;size=f9999,10000&amp;q=a80&amp;n=0&amp;g=0n&amp;fmt=jpeg?sec=1643165652&amp;t=08593a04ccde85fa1f1ae46d75e8eaa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83976" name="AutoShape 8" descr="https://gimg2.baidu.com/image_search/src=http%3A%2F%2Fqqpublic.qpic.cn%2Fqq_public%2F0%2F0-2809703452-21072BA8CB804A88600648B1253ACB7A%2F0%3Ffmt%3Djpg%26size%3D101%26h%3D615%26w%3D900%26ppv%3D1.jpg&amp;refer=http%3A%2F%2Fqqpublic.qpic.cn&amp;app=2002&amp;size=f9999,10000&amp;q=a80&amp;n=0&amp;g=0n&amp;fmt=jpeg?sec=1643165652&amp;t=08593a04ccde85fa1f1ae46d75e8eaa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10" name="图片 9" descr="诚信2.jpg"/>
          <p:cNvPicPr>
            <a:picLocks noChangeAspect="1"/>
          </p:cNvPicPr>
          <p:nvPr/>
        </p:nvPicPr>
        <p:blipFill>
          <a:blip r:embed="rId1" cstate="print"/>
          <a:stretch>
            <a:fillRect/>
          </a:stretch>
        </p:blipFill>
        <p:spPr>
          <a:xfrm>
            <a:off x="0" y="0"/>
            <a:ext cx="12192000" cy="40887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73742899" name="图片 1073742898"/>
          <p:cNvPicPr>
            <a:picLocks noChangeAspect="1"/>
          </p:cNvPicPr>
          <p:nvPr/>
        </p:nvPicPr>
        <p:blipFill>
          <a:blip r:embed="rId1"/>
          <a:stretch>
            <a:fillRect/>
          </a:stretch>
        </p:blipFill>
        <p:spPr>
          <a:xfrm>
            <a:off x="1162050" y="1342390"/>
            <a:ext cx="9838690" cy="5098415"/>
          </a:xfrm>
          <a:prstGeom prst="rect">
            <a:avLst/>
          </a:prstGeom>
          <a:noFill/>
          <a:ln w="22225" cap="flat" cmpd="sng">
            <a:solidFill>
              <a:srgbClr val="0070C0"/>
            </a:solidFill>
            <a:prstDash val="solid"/>
            <a:miter/>
            <a:headEnd type="none" w="med" len="med"/>
            <a:tailEnd type="none" w="med" len="med"/>
          </a:ln>
        </p:spPr>
      </p:pic>
      <p:sp>
        <p:nvSpPr>
          <p:cNvPr id="2" name="文本框 1"/>
          <p:cNvSpPr txBox="1"/>
          <p:nvPr/>
        </p:nvSpPr>
        <p:spPr>
          <a:xfrm>
            <a:off x="4079875" y="188595"/>
            <a:ext cx="3738880" cy="891540"/>
          </a:xfrm>
          <a:prstGeom prst="rect">
            <a:avLst/>
          </a:prstGeom>
          <a:noFill/>
        </p:spPr>
        <p:txBody>
          <a:bodyPr wrap="none" rtlCol="0" anchor="t">
            <a:spAutoFit/>
          </a:bodyPr>
          <a:p>
            <a:pPr>
              <a:lnSpc>
                <a:spcPct val="130000"/>
              </a:lnSpc>
            </a:pPr>
            <a:r>
              <a:rPr lang="zh-CN" altLang="en-US" sz="4000" dirty="0" smtClean="0">
                <a:latin typeface="Arial" panose="020B0604020202020204" pitchFamily="34" charset="0"/>
                <a:ea typeface="微软雅黑" panose="020B0503020204020204" pitchFamily="34" charset="-122"/>
                <a:sym typeface="+mn-ea"/>
              </a:rPr>
              <a:t>违反告知的后果</a:t>
            </a:r>
            <a:endParaRPr lang="zh-CN" altLang="en-US" sz="4000" dirty="0" smtClean="0">
              <a:latin typeface="Arial" panose="020B0604020202020204" pitchFamily="34" charset="0"/>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99740" y="188595"/>
            <a:ext cx="5770880" cy="891540"/>
          </a:xfrm>
          <a:prstGeom prst="rect">
            <a:avLst/>
          </a:prstGeom>
          <a:noFill/>
        </p:spPr>
        <p:txBody>
          <a:bodyPr wrap="none" rtlCol="0" anchor="t">
            <a:spAutoFit/>
          </a:bodyPr>
          <a:p>
            <a:pPr>
              <a:lnSpc>
                <a:spcPct val="130000"/>
              </a:lnSpc>
            </a:pPr>
            <a:r>
              <a:rPr lang="zh-CN" altLang="en-US" sz="4000" dirty="0">
                <a:solidFill>
                  <a:schemeClr val="tx1">
                    <a:lumMod val="50000"/>
                  </a:schemeClr>
                </a:solidFill>
                <a:latin typeface="微软雅黑" panose="020B0503020204020204" pitchFamily="34" charset="-122"/>
                <a:ea typeface="微软雅黑" panose="020B0503020204020204" pitchFamily="34" charset="-122"/>
                <a:sym typeface="+mn-ea"/>
              </a:rPr>
              <a:t>二、最大诚信原则的内容</a:t>
            </a:r>
            <a:endParaRPr lang="zh-CN" altLang="en-US" sz="4000" dirty="0" smtClean="0">
              <a:latin typeface="微软雅黑" panose="020B0503020204020204" pitchFamily="34" charset="-122"/>
              <a:ea typeface="微软雅黑" panose="020B0503020204020204" pitchFamily="34" charset="-122"/>
            </a:endParaRPr>
          </a:p>
        </p:txBody>
      </p:sp>
      <p:grpSp>
        <p:nvGrpSpPr>
          <p:cNvPr id="36869" name="组合 3"/>
          <p:cNvGrpSpPr/>
          <p:nvPr/>
        </p:nvGrpSpPr>
        <p:grpSpPr>
          <a:xfrm>
            <a:off x="191135" y="1412875"/>
            <a:ext cx="1776095" cy="1776730"/>
            <a:chOff x="-24129" y="-920400"/>
            <a:chExt cx="1776009" cy="1571550"/>
          </a:xfrm>
        </p:grpSpPr>
        <p:sp>
          <p:nvSpPr>
            <p:cNvPr id="288" name="椭圆 24"/>
            <p:cNvSpPr/>
            <p:nvPr/>
          </p:nvSpPr>
          <p:spPr>
            <a:xfrm>
              <a:off x="-24129" y="-920400"/>
              <a:ext cx="1776009" cy="1571550"/>
            </a:xfrm>
            <a:prstGeom prst="ellipse">
              <a:avLst/>
            </a:prstGeom>
            <a:solidFill>
              <a:schemeClr val="bg1"/>
            </a:solidFill>
            <a:ln w="158750" cap="flat" cmpd="sng">
              <a:solidFill>
                <a:schemeClr val="accent6">
                  <a:lumMod val="40000"/>
                  <a:lumOff val="60000"/>
                </a:schemeClr>
              </a:solidFill>
              <a:prstDash val="solid"/>
              <a:round/>
              <a:headEnd type="none" w="med" len="med"/>
              <a:tailEnd type="none" w="med" len="med"/>
            </a:ln>
          </p:spPr>
          <p:txBody>
            <a:bodyPr lIns="0" tIns="468000" rIns="0" bIns="0" anchor="t"/>
            <a:p>
              <a:pPr algn="ctr">
                <a:lnSpc>
                  <a:spcPct val="95000"/>
                </a:lnSpc>
                <a:spcBef>
                  <a:spcPts val="0"/>
                </a:spcBef>
                <a:spcAft>
                  <a:spcPts val="0"/>
                </a:spcAft>
              </a:pPr>
              <a:r>
                <a:rPr lang="zh-CN" altLang="zh-CN" sz="3200" b="1" dirty="0">
                  <a:solidFill>
                    <a:schemeClr val="tx1">
                      <a:lumMod val="50000"/>
                    </a:schemeClr>
                  </a:solidFill>
                  <a:latin typeface="微软雅黑" panose="020B0503020204020204" pitchFamily="34" charset="-122"/>
                  <a:ea typeface="微软雅黑" panose="020B0503020204020204" pitchFamily="34" charset="-122"/>
                </a:rPr>
                <a:t>条款</a:t>
              </a: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a:p>
              <a:pPr algn="ctr">
                <a:lnSpc>
                  <a:spcPct val="95000"/>
                </a:lnSpc>
                <a:spcBef>
                  <a:spcPts val="0"/>
                </a:spcBef>
                <a:spcAft>
                  <a:spcPts val="0"/>
                </a:spcAft>
              </a:pPr>
              <a:r>
                <a:rPr lang="zh-CN" altLang="zh-CN" sz="3200" b="1" dirty="0">
                  <a:solidFill>
                    <a:schemeClr val="tx1">
                      <a:lumMod val="50000"/>
                    </a:schemeClr>
                  </a:solidFill>
                  <a:latin typeface="微软雅黑" panose="020B0503020204020204" pitchFamily="34" charset="-122"/>
                  <a:ea typeface="微软雅黑" panose="020B0503020204020204" pitchFamily="34" charset="-122"/>
                </a:rPr>
                <a:t>说明</a:t>
              </a: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a:p>
              <a:pPr algn="ctr">
                <a:lnSpc>
                  <a:spcPct val="100000"/>
                </a:lnSpc>
              </a:pP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a:p>
              <a:pPr algn="ctr">
                <a:lnSpc>
                  <a:spcPct val="100000"/>
                </a:lnSpc>
              </a:pP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289" name="椭圆 22"/>
            <p:cNvSpPr/>
            <p:nvPr/>
          </p:nvSpPr>
          <p:spPr>
            <a:xfrm>
              <a:off x="93341" y="-864795"/>
              <a:ext cx="1540436" cy="436224"/>
            </a:xfrm>
            <a:custGeom>
              <a:avLst/>
              <a:gdLst>
                <a:gd name="txL" fmla="*/ 0 w 1403048"/>
                <a:gd name="txT" fmla="*/ 0 h 461949"/>
                <a:gd name="txR" fmla="*/ 1403048 w 1403048"/>
                <a:gd name="txB" fmla="*/ 461949 h 461949"/>
              </a:gdLst>
              <a:ahLst/>
              <a:cxnLst/>
              <a:rect l="txL" t="txT" r="txR" b="tx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6">
                <a:lumMod val="40000"/>
                <a:lumOff val="60000"/>
              </a:schemeClr>
            </a:solidFill>
            <a:ln w="9525">
              <a:noFill/>
            </a:ln>
          </p:spPr>
          <p:txBody>
            <a:bodyPr lIns="0" tIns="0" rIns="0" bIns="0" anchor="ctr"/>
            <a:p>
              <a:pPr algn="ctr"/>
              <a:r>
                <a:rPr lang="en-US" altLang="x-none" sz="4000" b="1" dirty="0">
                  <a:solidFill>
                    <a:schemeClr val="tx1">
                      <a:lumMod val="50000"/>
                    </a:schemeClr>
                  </a:solidFill>
                  <a:latin typeface="微软雅黑" panose="020B0503020204020204" pitchFamily="34" charset="-122"/>
                  <a:ea typeface="微软雅黑" panose="020B0503020204020204" pitchFamily="34" charset="-122"/>
                </a:rPr>
                <a:t>02</a:t>
              </a:r>
              <a:endParaRPr lang="en-US" altLang="x-none" sz="4000" b="1"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64" name="组合 13"/>
          <p:cNvGrpSpPr/>
          <p:nvPr/>
        </p:nvGrpSpPr>
        <p:grpSpPr>
          <a:xfrm>
            <a:off x="2186940" y="1384935"/>
            <a:ext cx="9177655" cy="1804670"/>
            <a:chOff x="982640" y="1286614"/>
            <a:chExt cx="10081118" cy="5023499"/>
          </a:xfrm>
          <a:noFill/>
        </p:grpSpPr>
        <p:sp>
          <p:nvSpPr>
            <p:cNvPr id="85" name="圆角矩形 84"/>
            <p:cNvSpPr/>
            <p:nvPr/>
          </p:nvSpPr>
          <p:spPr>
            <a:xfrm rot="16200000">
              <a:off x="3563539" y="-1190106"/>
              <a:ext cx="5023499" cy="9976939"/>
            </a:xfrm>
            <a:prstGeom prst="roundRect">
              <a:avLst>
                <a:gd name="adj" fmla="val 4670"/>
              </a:avLst>
            </a:prstGeom>
            <a:grp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86" name="圆角矩形 85"/>
            <p:cNvSpPr/>
            <p:nvPr/>
          </p:nvSpPr>
          <p:spPr>
            <a:xfrm rot="16200000">
              <a:off x="3582992" y="-980490"/>
              <a:ext cx="4628185" cy="9557712"/>
            </a:xfrm>
            <a:prstGeom prst="roundRect">
              <a:avLst>
                <a:gd name="adj" fmla="val 0"/>
              </a:avLst>
            </a:prstGeom>
            <a:grp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87" name="组合 16"/>
            <p:cNvGrpSpPr/>
            <p:nvPr/>
          </p:nvGrpSpPr>
          <p:grpSpPr>
            <a:xfrm>
              <a:off x="982640" y="1596963"/>
              <a:ext cx="751226" cy="4402810"/>
              <a:chOff x="982640" y="1596963"/>
              <a:chExt cx="751226" cy="4402810"/>
            </a:xfrm>
            <a:grpFill/>
          </p:grpSpPr>
          <p:grpSp>
            <p:nvGrpSpPr>
              <p:cNvPr id="88" name="组合 17"/>
              <p:cNvGrpSpPr/>
              <p:nvPr/>
            </p:nvGrpSpPr>
            <p:grpSpPr>
              <a:xfrm rot="16200000">
                <a:off x="-615716" y="3650191"/>
                <a:ext cx="4402810" cy="296354"/>
                <a:chOff x="2149635" y="1165383"/>
                <a:chExt cx="3485831" cy="234634"/>
              </a:xfrm>
              <a:grpFill/>
            </p:grpSpPr>
            <p:grpSp>
              <p:nvGrpSpPr>
                <p:cNvPr id="89" name="组合 54"/>
                <p:cNvGrpSpPr/>
                <p:nvPr/>
              </p:nvGrpSpPr>
              <p:grpSpPr>
                <a:xfrm>
                  <a:off x="2149635" y="1165385"/>
                  <a:ext cx="234632" cy="234632"/>
                  <a:chOff x="2483014" y="1114427"/>
                  <a:chExt cx="209550" cy="209550"/>
                </a:xfrm>
                <a:grpFill/>
              </p:grpSpPr>
              <p:sp>
                <p:nvSpPr>
                  <p:cNvPr id="90" name="椭圆 89"/>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1" name="椭圆 90"/>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2" name="组合 55"/>
                <p:cNvGrpSpPr/>
                <p:nvPr/>
              </p:nvGrpSpPr>
              <p:grpSpPr>
                <a:xfrm>
                  <a:off x="2510880" y="1165385"/>
                  <a:ext cx="234632" cy="234632"/>
                  <a:chOff x="2483014" y="1114427"/>
                  <a:chExt cx="209550" cy="209550"/>
                </a:xfrm>
                <a:grpFill/>
              </p:grpSpPr>
              <p:sp>
                <p:nvSpPr>
                  <p:cNvPr id="93" name="椭圆 92"/>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4" name="椭圆 93"/>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5" name="组合 56"/>
                <p:cNvGrpSpPr/>
                <p:nvPr/>
              </p:nvGrpSpPr>
              <p:grpSpPr>
                <a:xfrm>
                  <a:off x="2872124" y="1165385"/>
                  <a:ext cx="234632" cy="234632"/>
                  <a:chOff x="2483014" y="1114427"/>
                  <a:chExt cx="209550" cy="209550"/>
                </a:xfrm>
                <a:grpFill/>
              </p:grpSpPr>
              <p:sp>
                <p:nvSpPr>
                  <p:cNvPr id="96" name="椭圆 95"/>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7" name="椭圆 96"/>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8" name="组合 57"/>
                <p:cNvGrpSpPr/>
                <p:nvPr/>
              </p:nvGrpSpPr>
              <p:grpSpPr>
                <a:xfrm>
                  <a:off x="3233369" y="1165385"/>
                  <a:ext cx="234632" cy="234632"/>
                  <a:chOff x="2483014" y="1114427"/>
                  <a:chExt cx="209550" cy="209550"/>
                </a:xfrm>
                <a:grpFill/>
              </p:grpSpPr>
              <p:sp>
                <p:nvSpPr>
                  <p:cNvPr id="99" name="椭圆 98"/>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0" name="椭圆 99"/>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1" name="组合 58"/>
                <p:cNvGrpSpPr/>
                <p:nvPr/>
              </p:nvGrpSpPr>
              <p:grpSpPr>
                <a:xfrm>
                  <a:off x="3594615" y="1165383"/>
                  <a:ext cx="234632" cy="234632"/>
                  <a:chOff x="2483014" y="1114427"/>
                  <a:chExt cx="209550" cy="209550"/>
                </a:xfrm>
                <a:grpFill/>
              </p:grpSpPr>
              <p:sp>
                <p:nvSpPr>
                  <p:cNvPr id="102" name="椭圆 101"/>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3" name="椭圆 102"/>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4" name="组合 59"/>
                <p:cNvGrpSpPr/>
                <p:nvPr/>
              </p:nvGrpSpPr>
              <p:grpSpPr>
                <a:xfrm>
                  <a:off x="3955858" y="1165384"/>
                  <a:ext cx="234632" cy="234632"/>
                  <a:chOff x="2483014" y="1114427"/>
                  <a:chExt cx="209550" cy="209550"/>
                </a:xfrm>
                <a:grpFill/>
              </p:grpSpPr>
              <p:sp>
                <p:nvSpPr>
                  <p:cNvPr id="105" name="椭圆 104"/>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6" name="椭圆 105"/>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7" name="组合 60"/>
                <p:cNvGrpSpPr/>
                <p:nvPr/>
              </p:nvGrpSpPr>
              <p:grpSpPr>
                <a:xfrm>
                  <a:off x="4317103" y="1165384"/>
                  <a:ext cx="234632" cy="234632"/>
                  <a:chOff x="2483014" y="1114427"/>
                  <a:chExt cx="209550" cy="209550"/>
                </a:xfrm>
                <a:grpFill/>
              </p:grpSpPr>
              <p:sp>
                <p:nvSpPr>
                  <p:cNvPr id="108" name="椭圆 107"/>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9" name="椭圆 108"/>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0" name="组合 61"/>
                <p:cNvGrpSpPr/>
                <p:nvPr/>
              </p:nvGrpSpPr>
              <p:grpSpPr>
                <a:xfrm>
                  <a:off x="4678347" y="1165384"/>
                  <a:ext cx="234632" cy="234632"/>
                  <a:chOff x="2483014" y="1114427"/>
                  <a:chExt cx="209550" cy="209550"/>
                </a:xfrm>
                <a:grpFill/>
              </p:grpSpPr>
              <p:sp>
                <p:nvSpPr>
                  <p:cNvPr id="111" name="椭圆 110"/>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2" name="椭圆 111"/>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3" name="组合 62"/>
                <p:cNvGrpSpPr/>
                <p:nvPr/>
              </p:nvGrpSpPr>
              <p:grpSpPr>
                <a:xfrm>
                  <a:off x="5039590" y="1165384"/>
                  <a:ext cx="234632" cy="234632"/>
                  <a:chOff x="2483014" y="1114427"/>
                  <a:chExt cx="209550" cy="209550"/>
                </a:xfrm>
                <a:grpFill/>
              </p:grpSpPr>
              <p:sp>
                <p:nvSpPr>
                  <p:cNvPr id="114" name="椭圆 113"/>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5" name="椭圆 114"/>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6" name="组合 63"/>
                <p:cNvGrpSpPr/>
                <p:nvPr/>
              </p:nvGrpSpPr>
              <p:grpSpPr>
                <a:xfrm>
                  <a:off x="5400834" y="1165384"/>
                  <a:ext cx="234632" cy="234632"/>
                  <a:chOff x="2483014" y="1114427"/>
                  <a:chExt cx="209550" cy="209550"/>
                </a:xfrm>
                <a:grpFill/>
              </p:grpSpPr>
              <p:sp>
                <p:nvSpPr>
                  <p:cNvPr id="117" name="椭圆 116"/>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8" name="椭圆 117"/>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nvGrpSpPr>
              <p:cNvPr id="119" name="组合 18"/>
              <p:cNvGrpSpPr/>
              <p:nvPr/>
            </p:nvGrpSpPr>
            <p:grpSpPr>
              <a:xfrm rot="16200000">
                <a:off x="1229146" y="5557333"/>
                <a:ext cx="119575" cy="612586"/>
                <a:chOff x="2244455" y="772894"/>
                <a:chExt cx="94658" cy="485003"/>
              </a:xfrm>
              <a:grpFill/>
            </p:grpSpPr>
            <p:sp>
              <p:nvSpPr>
                <p:cNvPr id="120" name="圆角矩形 119"/>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1" name="圆角矩形 120"/>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22" name="组合 19"/>
              <p:cNvGrpSpPr/>
              <p:nvPr/>
            </p:nvGrpSpPr>
            <p:grpSpPr>
              <a:xfrm rot="16200000">
                <a:off x="1229146" y="5099277"/>
                <a:ext cx="119575" cy="612586"/>
                <a:chOff x="2244455" y="772894"/>
                <a:chExt cx="94658" cy="485003"/>
              </a:xfrm>
              <a:grpFill/>
            </p:grpSpPr>
            <p:sp>
              <p:nvSpPr>
                <p:cNvPr id="123" name="圆角矩形 12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4" name="圆角矩形 12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26" name="组合 21"/>
              <p:cNvGrpSpPr/>
              <p:nvPr/>
            </p:nvGrpSpPr>
            <p:grpSpPr>
              <a:xfrm rot="16200000">
                <a:off x="1229146" y="4641222"/>
                <a:ext cx="119575" cy="612586"/>
                <a:chOff x="2244455" y="772894"/>
                <a:chExt cx="94658" cy="485003"/>
              </a:xfrm>
              <a:grpFill/>
            </p:grpSpPr>
            <p:sp>
              <p:nvSpPr>
                <p:cNvPr id="127" name="圆角矩形 126"/>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8" name="圆角矩形 127"/>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0" name="组合 22"/>
              <p:cNvGrpSpPr/>
              <p:nvPr/>
            </p:nvGrpSpPr>
            <p:grpSpPr>
              <a:xfrm rot="16200000">
                <a:off x="1229146" y="4183167"/>
                <a:ext cx="119575" cy="612586"/>
                <a:chOff x="2244455" y="772894"/>
                <a:chExt cx="94658" cy="485003"/>
              </a:xfrm>
              <a:grpFill/>
            </p:grpSpPr>
            <p:sp>
              <p:nvSpPr>
                <p:cNvPr id="133" name="圆角矩形 13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4" name="圆角矩形 13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5" name="组合 23"/>
              <p:cNvGrpSpPr/>
              <p:nvPr/>
            </p:nvGrpSpPr>
            <p:grpSpPr>
              <a:xfrm rot="16200000">
                <a:off x="1229146" y="3725113"/>
                <a:ext cx="119575" cy="612586"/>
                <a:chOff x="2244455" y="772894"/>
                <a:chExt cx="94658" cy="485003"/>
              </a:xfrm>
              <a:grpFill/>
            </p:grpSpPr>
            <p:sp>
              <p:nvSpPr>
                <p:cNvPr id="136" name="圆角矩形 135"/>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7" name="圆角矩形 136"/>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8" name="组合 24"/>
              <p:cNvGrpSpPr/>
              <p:nvPr/>
            </p:nvGrpSpPr>
            <p:grpSpPr>
              <a:xfrm rot="16200000">
                <a:off x="1229146" y="3267055"/>
                <a:ext cx="119575" cy="612586"/>
                <a:chOff x="2244455" y="772894"/>
                <a:chExt cx="94658" cy="485003"/>
              </a:xfrm>
              <a:grpFill/>
            </p:grpSpPr>
            <p:sp>
              <p:nvSpPr>
                <p:cNvPr id="139" name="圆角矩形 138"/>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0" name="圆角矩形 139"/>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1" name="组合 26"/>
              <p:cNvGrpSpPr/>
              <p:nvPr/>
            </p:nvGrpSpPr>
            <p:grpSpPr>
              <a:xfrm rot="16200000">
                <a:off x="1229145" y="2808999"/>
                <a:ext cx="119575" cy="612586"/>
                <a:chOff x="2244455" y="772894"/>
                <a:chExt cx="94658" cy="485003"/>
              </a:xfrm>
              <a:grpFill/>
            </p:grpSpPr>
            <p:sp>
              <p:nvSpPr>
                <p:cNvPr id="142" name="圆角矩形 141"/>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3" name="圆角矩形 142"/>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4" name="组合 27"/>
              <p:cNvGrpSpPr/>
              <p:nvPr/>
            </p:nvGrpSpPr>
            <p:grpSpPr>
              <a:xfrm rot="16200000">
                <a:off x="1229146" y="2350946"/>
                <a:ext cx="119575" cy="612586"/>
                <a:chOff x="2244455" y="772894"/>
                <a:chExt cx="94658" cy="485003"/>
              </a:xfrm>
              <a:grpFill/>
            </p:grpSpPr>
            <p:sp>
              <p:nvSpPr>
                <p:cNvPr id="145" name="圆角矩形 144"/>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6" name="圆角矩形 145"/>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7" name="组合 28"/>
              <p:cNvGrpSpPr/>
              <p:nvPr/>
            </p:nvGrpSpPr>
            <p:grpSpPr>
              <a:xfrm rot="16200000">
                <a:off x="1229146" y="1892893"/>
                <a:ext cx="119575" cy="612586"/>
                <a:chOff x="2244455" y="772894"/>
                <a:chExt cx="94658" cy="485003"/>
              </a:xfrm>
              <a:grpFill/>
            </p:grpSpPr>
            <p:sp>
              <p:nvSpPr>
                <p:cNvPr id="148" name="圆角矩形 147"/>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9" name="圆角矩形 148"/>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50" name="组合 33"/>
              <p:cNvGrpSpPr/>
              <p:nvPr/>
            </p:nvGrpSpPr>
            <p:grpSpPr>
              <a:xfrm rot="16200000">
                <a:off x="1229146" y="1434840"/>
                <a:ext cx="119575" cy="612586"/>
                <a:chOff x="2244455" y="772894"/>
                <a:chExt cx="94658" cy="485003"/>
              </a:xfrm>
              <a:grpFill/>
            </p:grpSpPr>
            <p:sp>
              <p:nvSpPr>
                <p:cNvPr id="151" name="圆角矩形 150"/>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52" name="圆角矩形 151"/>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sp>
        <p:nvSpPr>
          <p:cNvPr id="3" name="文本框 2"/>
          <p:cNvSpPr txBox="1"/>
          <p:nvPr/>
        </p:nvSpPr>
        <p:spPr>
          <a:xfrm>
            <a:off x="2846070" y="1506855"/>
            <a:ext cx="8366760" cy="1512570"/>
          </a:xfrm>
          <a:prstGeom prst="rect">
            <a:avLst/>
          </a:prstGeom>
          <a:noFill/>
        </p:spPr>
        <p:txBody>
          <a:bodyPr wrap="square" rtlCol="0" anchor="t">
            <a:spAutoFit/>
          </a:bodyPr>
          <a:p>
            <a:pPr>
              <a:lnSpc>
                <a:spcPct val="110000"/>
              </a:lnSpc>
            </a:pPr>
            <a:r>
              <a:rPr lang="zh-CN" altLang="en-US" sz="2800" dirty="0" smtClean="0">
                <a:latin typeface="Arial" panose="020B0604020202020204" pitchFamily="34" charset="0"/>
                <a:ea typeface="微软雅黑" panose="020B0503020204020204" pitchFamily="34" charset="-122"/>
                <a:sym typeface="+mn-ea"/>
              </a:rPr>
              <a:t>保险合同订立时，保险人应主动地向投保人说明保险合同条款的内容，</a:t>
            </a:r>
            <a:r>
              <a:rPr lang="zh-CN" altLang="en-US" sz="2800" b="1" dirty="0" smtClean="0">
                <a:solidFill>
                  <a:srgbClr val="303030"/>
                </a:solidFill>
                <a:latin typeface="Arial" panose="020B0604020202020204" pitchFamily="34" charset="0"/>
                <a:ea typeface="微软雅黑" panose="020B0503020204020204" pitchFamily="34" charset="-122"/>
                <a:sym typeface="+mn-ea"/>
              </a:rPr>
              <a:t>特别是免除保险人责任的条款的内容</a:t>
            </a:r>
            <a:r>
              <a:rPr lang="zh-CN" altLang="en-US" sz="2800" dirty="0" smtClean="0">
                <a:solidFill>
                  <a:srgbClr val="303030"/>
                </a:solidFill>
                <a:latin typeface="Arial" panose="020B0604020202020204" pitchFamily="34" charset="0"/>
                <a:ea typeface="微软雅黑" panose="020B0503020204020204" pitchFamily="34" charset="-122"/>
                <a:sym typeface="+mn-ea"/>
              </a:rPr>
              <a:t>须</a:t>
            </a:r>
            <a:r>
              <a:rPr lang="zh-CN" altLang="en-US" sz="2800" dirty="0" smtClean="0">
                <a:latin typeface="Arial" panose="020B0604020202020204" pitchFamily="34" charset="0"/>
                <a:ea typeface="微软雅黑" panose="020B0503020204020204" pitchFamily="34" charset="-122"/>
                <a:sym typeface="+mn-ea"/>
              </a:rPr>
              <a:t>明确说明。</a:t>
            </a:r>
            <a:endParaRPr lang="zh-CN" altLang="en-US" sz="2800" dirty="0" smtClean="0">
              <a:latin typeface="Arial" panose="020B0604020202020204" pitchFamily="34" charset="0"/>
              <a:ea typeface="微软雅黑" panose="020B0503020204020204" pitchFamily="34" charset="-122"/>
              <a:sym typeface="+mn-ea"/>
            </a:endParaRPr>
          </a:p>
        </p:txBody>
      </p:sp>
      <p:grpSp>
        <p:nvGrpSpPr>
          <p:cNvPr id="6" name="组合 5"/>
          <p:cNvGrpSpPr/>
          <p:nvPr/>
        </p:nvGrpSpPr>
        <p:grpSpPr>
          <a:xfrm>
            <a:off x="1410970" y="3919855"/>
            <a:ext cx="9773285" cy="1832610"/>
            <a:chOff x="2222" y="6173"/>
            <a:chExt cx="15391" cy="2886"/>
          </a:xfrm>
        </p:grpSpPr>
        <p:sp>
          <p:nvSpPr>
            <p:cNvPr id="291" name="椭圆 24"/>
            <p:cNvSpPr/>
            <p:nvPr/>
          </p:nvSpPr>
          <p:spPr>
            <a:xfrm>
              <a:off x="14816" y="6218"/>
              <a:ext cx="2797" cy="2727"/>
            </a:xfrm>
            <a:prstGeom prst="ellipse">
              <a:avLst/>
            </a:prstGeom>
            <a:solidFill>
              <a:schemeClr val="bg1"/>
            </a:solidFill>
            <a:ln w="158750" cap="flat" cmpd="sng">
              <a:solidFill>
                <a:schemeClr val="accent6">
                  <a:lumMod val="40000"/>
                  <a:lumOff val="60000"/>
                </a:schemeClr>
              </a:solidFill>
              <a:prstDash val="solid"/>
              <a:round/>
              <a:headEnd type="none" w="med" len="med"/>
              <a:tailEnd type="none" w="med" len="med"/>
            </a:ln>
          </p:spPr>
          <p:txBody>
            <a:bodyPr lIns="0" tIns="468000" rIns="0" bIns="0" anchor="t"/>
            <a:p>
              <a:pPr algn="ctr">
                <a:lnSpc>
                  <a:spcPct val="130000"/>
                </a:lnSpc>
              </a:pPr>
              <a:endParaRPr lang="zh-CN" altLang="zh-CN" sz="24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14947" y="6351"/>
              <a:ext cx="2536" cy="2467"/>
            </a:xfrm>
            <a:prstGeom prst="ellipse">
              <a:avLst/>
            </a:prstGeom>
            <a:blipFill>
              <a:blip r:embed="rId1"/>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222" y="6173"/>
              <a:ext cx="11825" cy="2886"/>
              <a:chOff x="2222" y="6173"/>
              <a:chExt cx="11825" cy="2886"/>
            </a:xfrm>
          </p:grpSpPr>
          <p:grpSp>
            <p:nvGrpSpPr>
              <p:cNvPr id="156" name="组合 13"/>
              <p:cNvGrpSpPr/>
              <p:nvPr/>
            </p:nvGrpSpPr>
            <p:grpSpPr>
              <a:xfrm>
                <a:off x="2222" y="6173"/>
                <a:ext cx="11825" cy="2886"/>
                <a:chOff x="982640" y="1286614"/>
                <a:chExt cx="10081118" cy="5023499"/>
              </a:xfrm>
              <a:noFill/>
            </p:grpSpPr>
            <p:sp>
              <p:nvSpPr>
                <p:cNvPr id="157" name="圆角矩形 156"/>
                <p:cNvSpPr/>
                <p:nvPr/>
              </p:nvSpPr>
              <p:spPr>
                <a:xfrm rot="16200000">
                  <a:off x="3563539" y="-1190106"/>
                  <a:ext cx="5023499" cy="9976939"/>
                </a:xfrm>
                <a:prstGeom prst="roundRect">
                  <a:avLst>
                    <a:gd name="adj" fmla="val 4670"/>
                  </a:avLst>
                </a:prstGeom>
                <a:grp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58" name="圆角矩形 157"/>
                <p:cNvSpPr/>
                <p:nvPr/>
              </p:nvSpPr>
              <p:spPr>
                <a:xfrm rot="16200000">
                  <a:off x="3582992" y="-980490"/>
                  <a:ext cx="4628185" cy="9557712"/>
                </a:xfrm>
                <a:prstGeom prst="roundRect">
                  <a:avLst>
                    <a:gd name="adj" fmla="val 0"/>
                  </a:avLst>
                </a:prstGeom>
                <a:grp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159" name="组合 16"/>
                <p:cNvGrpSpPr/>
                <p:nvPr/>
              </p:nvGrpSpPr>
              <p:grpSpPr>
                <a:xfrm>
                  <a:off x="982640" y="1596963"/>
                  <a:ext cx="751226" cy="4402810"/>
                  <a:chOff x="982640" y="1596963"/>
                  <a:chExt cx="751226" cy="4402810"/>
                </a:xfrm>
                <a:grpFill/>
              </p:grpSpPr>
              <p:grpSp>
                <p:nvGrpSpPr>
                  <p:cNvPr id="160" name="组合 17"/>
                  <p:cNvGrpSpPr/>
                  <p:nvPr/>
                </p:nvGrpSpPr>
                <p:grpSpPr>
                  <a:xfrm rot="16200000">
                    <a:off x="-615716" y="3650191"/>
                    <a:ext cx="4402810" cy="296354"/>
                    <a:chOff x="2149635" y="1165383"/>
                    <a:chExt cx="3485831" cy="234634"/>
                  </a:xfrm>
                  <a:grpFill/>
                </p:grpSpPr>
                <p:grpSp>
                  <p:nvGrpSpPr>
                    <p:cNvPr id="161" name="组合 54"/>
                    <p:cNvGrpSpPr/>
                    <p:nvPr/>
                  </p:nvGrpSpPr>
                  <p:grpSpPr>
                    <a:xfrm>
                      <a:off x="2149635" y="1165385"/>
                      <a:ext cx="234632" cy="234632"/>
                      <a:chOff x="2483014" y="1114427"/>
                      <a:chExt cx="209550" cy="209550"/>
                    </a:xfrm>
                    <a:grpFill/>
                  </p:grpSpPr>
                  <p:sp>
                    <p:nvSpPr>
                      <p:cNvPr id="162" name="椭圆 161"/>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3" name="椭圆 162"/>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64" name="组合 55"/>
                    <p:cNvGrpSpPr/>
                    <p:nvPr/>
                  </p:nvGrpSpPr>
                  <p:grpSpPr>
                    <a:xfrm>
                      <a:off x="2510880" y="1165385"/>
                      <a:ext cx="234632" cy="234632"/>
                      <a:chOff x="2483014" y="1114427"/>
                      <a:chExt cx="209550" cy="209550"/>
                    </a:xfrm>
                    <a:grpFill/>
                  </p:grpSpPr>
                  <p:sp>
                    <p:nvSpPr>
                      <p:cNvPr id="165" name="椭圆 164"/>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6" name="椭圆 165"/>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67" name="组合 56"/>
                    <p:cNvGrpSpPr/>
                    <p:nvPr/>
                  </p:nvGrpSpPr>
                  <p:grpSpPr>
                    <a:xfrm>
                      <a:off x="2872124" y="1165385"/>
                      <a:ext cx="234632" cy="234632"/>
                      <a:chOff x="2483014" y="1114427"/>
                      <a:chExt cx="209550" cy="209550"/>
                    </a:xfrm>
                    <a:grpFill/>
                  </p:grpSpPr>
                  <p:sp>
                    <p:nvSpPr>
                      <p:cNvPr id="168" name="椭圆 167"/>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9" name="椭圆 168"/>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0" name="组合 57"/>
                    <p:cNvGrpSpPr/>
                    <p:nvPr/>
                  </p:nvGrpSpPr>
                  <p:grpSpPr>
                    <a:xfrm>
                      <a:off x="3233369" y="1165385"/>
                      <a:ext cx="234632" cy="234632"/>
                      <a:chOff x="2483014" y="1114427"/>
                      <a:chExt cx="209550" cy="209550"/>
                    </a:xfrm>
                    <a:grpFill/>
                  </p:grpSpPr>
                  <p:sp>
                    <p:nvSpPr>
                      <p:cNvPr id="171" name="椭圆 170"/>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2" name="椭圆 171"/>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3" name="组合 58"/>
                    <p:cNvGrpSpPr/>
                    <p:nvPr/>
                  </p:nvGrpSpPr>
                  <p:grpSpPr>
                    <a:xfrm>
                      <a:off x="3594615" y="1165383"/>
                      <a:ext cx="234632" cy="234632"/>
                      <a:chOff x="2483014" y="1114427"/>
                      <a:chExt cx="209550" cy="209550"/>
                    </a:xfrm>
                    <a:grpFill/>
                  </p:grpSpPr>
                  <p:sp>
                    <p:nvSpPr>
                      <p:cNvPr id="174" name="椭圆 173"/>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5" name="椭圆 174"/>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6" name="组合 59"/>
                    <p:cNvGrpSpPr/>
                    <p:nvPr/>
                  </p:nvGrpSpPr>
                  <p:grpSpPr>
                    <a:xfrm>
                      <a:off x="3955858" y="1165384"/>
                      <a:ext cx="234632" cy="234632"/>
                      <a:chOff x="2483014" y="1114427"/>
                      <a:chExt cx="209550" cy="209550"/>
                    </a:xfrm>
                    <a:grpFill/>
                  </p:grpSpPr>
                  <p:sp>
                    <p:nvSpPr>
                      <p:cNvPr id="177" name="椭圆 176"/>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8" name="椭圆 177"/>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9" name="组合 60"/>
                    <p:cNvGrpSpPr/>
                    <p:nvPr/>
                  </p:nvGrpSpPr>
                  <p:grpSpPr>
                    <a:xfrm>
                      <a:off x="4317103" y="1165384"/>
                      <a:ext cx="234632" cy="234632"/>
                      <a:chOff x="2483014" y="1114427"/>
                      <a:chExt cx="209550" cy="209550"/>
                    </a:xfrm>
                    <a:grpFill/>
                  </p:grpSpPr>
                  <p:sp>
                    <p:nvSpPr>
                      <p:cNvPr id="180" name="椭圆 179"/>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1" name="椭圆 180"/>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2" name="组合 61"/>
                    <p:cNvGrpSpPr/>
                    <p:nvPr/>
                  </p:nvGrpSpPr>
                  <p:grpSpPr>
                    <a:xfrm>
                      <a:off x="4678347" y="1165384"/>
                      <a:ext cx="234632" cy="234632"/>
                      <a:chOff x="2483014" y="1114427"/>
                      <a:chExt cx="209550" cy="209550"/>
                    </a:xfrm>
                    <a:grpFill/>
                  </p:grpSpPr>
                  <p:sp>
                    <p:nvSpPr>
                      <p:cNvPr id="183" name="椭圆 182"/>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4" name="椭圆 183"/>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5" name="组合 62"/>
                    <p:cNvGrpSpPr/>
                    <p:nvPr/>
                  </p:nvGrpSpPr>
                  <p:grpSpPr>
                    <a:xfrm>
                      <a:off x="5039590" y="1165384"/>
                      <a:ext cx="234632" cy="234632"/>
                      <a:chOff x="2483014" y="1114427"/>
                      <a:chExt cx="209550" cy="209550"/>
                    </a:xfrm>
                    <a:grpFill/>
                  </p:grpSpPr>
                  <p:sp>
                    <p:nvSpPr>
                      <p:cNvPr id="186" name="椭圆 185"/>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7" name="椭圆 186"/>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8" name="组合 63"/>
                    <p:cNvGrpSpPr/>
                    <p:nvPr/>
                  </p:nvGrpSpPr>
                  <p:grpSpPr>
                    <a:xfrm>
                      <a:off x="5400834" y="1165384"/>
                      <a:ext cx="234632" cy="234632"/>
                      <a:chOff x="2483014" y="1114427"/>
                      <a:chExt cx="209550" cy="209550"/>
                    </a:xfrm>
                    <a:grpFill/>
                  </p:grpSpPr>
                  <p:sp>
                    <p:nvSpPr>
                      <p:cNvPr id="189" name="椭圆 188"/>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0" name="椭圆 189"/>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nvGrpSpPr>
                  <p:cNvPr id="191" name="组合 18"/>
                  <p:cNvGrpSpPr/>
                  <p:nvPr/>
                </p:nvGrpSpPr>
                <p:grpSpPr>
                  <a:xfrm rot="16200000">
                    <a:off x="1229146" y="5557333"/>
                    <a:ext cx="119575" cy="612586"/>
                    <a:chOff x="2244455" y="772894"/>
                    <a:chExt cx="94658" cy="485003"/>
                  </a:xfrm>
                  <a:grpFill/>
                </p:grpSpPr>
                <p:sp>
                  <p:nvSpPr>
                    <p:cNvPr id="192" name="圆角矩形 191"/>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3" name="圆角矩形 192"/>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94" name="组合 19"/>
                  <p:cNvGrpSpPr/>
                  <p:nvPr/>
                </p:nvGrpSpPr>
                <p:grpSpPr>
                  <a:xfrm rot="16200000">
                    <a:off x="1229146" y="5099277"/>
                    <a:ext cx="119575" cy="612586"/>
                    <a:chOff x="2244455" y="772894"/>
                    <a:chExt cx="94658" cy="485003"/>
                  </a:xfrm>
                  <a:grpFill/>
                </p:grpSpPr>
                <p:sp>
                  <p:nvSpPr>
                    <p:cNvPr id="195" name="圆角矩形 194"/>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6" name="圆角矩形 195"/>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97" name="组合 21"/>
                  <p:cNvGrpSpPr/>
                  <p:nvPr/>
                </p:nvGrpSpPr>
                <p:grpSpPr>
                  <a:xfrm rot="16200000">
                    <a:off x="1229146" y="4641222"/>
                    <a:ext cx="119575" cy="612586"/>
                    <a:chOff x="2244455" y="772894"/>
                    <a:chExt cx="94658" cy="485003"/>
                  </a:xfrm>
                  <a:grpFill/>
                </p:grpSpPr>
                <p:sp>
                  <p:nvSpPr>
                    <p:cNvPr id="198" name="圆角矩形 197"/>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9" name="圆角矩形 198"/>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0" name="组合 22"/>
                  <p:cNvGrpSpPr/>
                  <p:nvPr/>
                </p:nvGrpSpPr>
                <p:grpSpPr>
                  <a:xfrm rot="16200000">
                    <a:off x="1229146" y="4183167"/>
                    <a:ext cx="119575" cy="612586"/>
                    <a:chOff x="2244455" y="772894"/>
                    <a:chExt cx="94658" cy="485003"/>
                  </a:xfrm>
                  <a:grpFill/>
                </p:grpSpPr>
                <p:sp>
                  <p:nvSpPr>
                    <p:cNvPr id="201" name="圆角矩形 200"/>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2" name="圆角矩形 201"/>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3" name="组合 23"/>
                  <p:cNvGrpSpPr/>
                  <p:nvPr/>
                </p:nvGrpSpPr>
                <p:grpSpPr>
                  <a:xfrm rot="16200000">
                    <a:off x="1229146" y="3725113"/>
                    <a:ext cx="119575" cy="612586"/>
                    <a:chOff x="2244455" y="772894"/>
                    <a:chExt cx="94658" cy="485003"/>
                  </a:xfrm>
                  <a:grpFill/>
                </p:grpSpPr>
                <p:sp>
                  <p:nvSpPr>
                    <p:cNvPr id="204" name="圆角矩形 203"/>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5" name="圆角矩形 204"/>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6" name="组合 24"/>
                  <p:cNvGrpSpPr/>
                  <p:nvPr/>
                </p:nvGrpSpPr>
                <p:grpSpPr>
                  <a:xfrm rot="16200000">
                    <a:off x="1229146" y="3267055"/>
                    <a:ext cx="119575" cy="612586"/>
                    <a:chOff x="2244455" y="772894"/>
                    <a:chExt cx="94658" cy="485003"/>
                  </a:xfrm>
                  <a:grpFill/>
                </p:grpSpPr>
                <p:sp>
                  <p:nvSpPr>
                    <p:cNvPr id="207" name="圆角矩形 206"/>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8" name="圆角矩形 207"/>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9" name="组合 26"/>
                  <p:cNvGrpSpPr/>
                  <p:nvPr/>
                </p:nvGrpSpPr>
                <p:grpSpPr>
                  <a:xfrm rot="16200000">
                    <a:off x="1229145" y="2808999"/>
                    <a:ext cx="119575" cy="612586"/>
                    <a:chOff x="2244455" y="772894"/>
                    <a:chExt cx="94658" cy="485003"/>
                  </a:xfrm>
                  <a:grpFill/>
                </p:grpSpPr>
                <p:sp>
                  <p:nvSpPr>
                    <p:cNvPr id="210" name="圆角矩形 209"/>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1" name="圆角矩形 210"/>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2" name="组合 27"/>
                  <p:cNvGrpSpPr/>
                  <p:nvPr/>
                </p:nvGrpSpPr>
                <p:grpSpPr>
                  <a:xfrm rot="16200000">
                    <a:off x="1229146" y="2350946"/>
                    <a:ext cx="119575" cy="612586"/>
                    <a:chOff x="2244455" y="772894"/>
                    <a:chExt cx="94658" cy="485003"/>
                  </a:xfrm>
                  <a:grpFill/>
                </p:grpSpPr>
                <p:sp>
                  <p:nvSpPr>
                    <p:cNvPr id="213" name="圆角矩形 21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4" name="圆角矩形 21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5" name="组合 28"/>
                  <p:cNvGrpSpPr/>
                  <p:nvPr/>
                </p:nvGrpSpPr>
                <p:grpSpPr>
                  <a:xfrm rot="16200000">
                    <a:off x="1229146" y="1892893"/>
                    <a:ext cx="119575" cy="612586"/>
                    <a:chOff x="2244455" y="772894"/>
                    <a:chExt cx="94658" cy="485003"/>
                  </a:xfrm>
                  <a:grpFill/>
                </p:grpSpPr>
                <p:sp>
                  <p:nvSpPr>
                    <p:cNvPr id="216" name="圆角矩形 215"/>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7" name="圆角矩形 216"/>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8" name="组合 33"/>
                  <p:cNvGrpSpPr/>
                  <p:nvPr/>
                </p:nvGrpSpPr>
                <p:grpSpPr>
                  <a:xfrm rot="16200000">
                    <a:off x="1229146" y="1434840"/>
                    <a:ext cx="119575" cy="612586"/>
                    <a:chOff x="2244455" y="772894"/>
                    <a:chExt cx="94658" cy="485003"/>
                  </a:xfrm>
                  <a:grpFill/>
                </p:grpSpPr>
                <p:sp>
                  <p:nvSpPr>
                    <p:cNvPr id="219" name="圆角矩形 218"/>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20" name="圆角矩形 219"/>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sp>
            <p:nvSpPr>
              <p:cNvPr id="287" name="文本框 286"/>
              <p:cNvSpPr txBox="1"/>
              <p:nvPr/>
            </p:nvSpPr>
            <p:spPr>
              <a:xfrm>
                <a:off x="3023" y="6809"/>
                <a:ext cx="10923" cy="1404"/>
              </a:xfrm>
              <a:prstGeom prst="rect">
                <a:avLst/>
              </a:prstGeom>
              <a:noFill/>
            </p:spPr>
            <p:txBody>
              <a:bodyPr wrap="square" rtlCol="0">
                <a:spAutoFit/>
              </a:bodyPr>
              <a:p>
                <a:pPr algn="l">
                  <a:lnSpc>
                    <a:spcPct val="130000"/>
                  </a:lnSpc>
                </a:pPr>
                <a:r>
                  <a:rPr lang="en-US" sz="2000" dirty="0" smtClean="0">
                    <a:solidFill>
                      <a:srgbClr val="303030"/>
                    </a:solidFill>
                    <a:latin typeface="Arial" panose="020B0604020202020204" pitchFamily="34" charset="0"/>
                    <a:ea typeface="微软雅黑" panose="020B0503020204020204" pitchFamily="34" charset="-122"/>
                  </a:rPr>
                  <a:t>1.</a:t>
                </a:r>
                <a:r>
                  <a:rPr lang="zh-CN" altLang="en-US" sz="2000" dirty="0" smtClean="0">
                    <a:solidFill>
                      <a:srgbClr val="303030"/>
                    </a:solidFill>
                    <a:latin typeface="Arial" panose="020B0604020202020204" pitchFamily="34" charset="0"/>
                    <a:ea typeface="微软雅黑" panose="020B0503020204020204" pitchFamily="34" charset="-122"/>
                  </a:rPr>
                  <a:t>保险人要对哪些条款进行说明呢？</a:t>
                </a:r>
                <a:endParaRPr lang="zh-CN" altLang="en-US" sz="2000" dirty="0" smtClean="0">
                  <a:solidFill>
                    <a:srgbClr val="303030"/>
                  </a:solidFill>
                  <a:latin typeface="Arial" panose="020B0604020202020204" pitchFamily="34" charset="0"/>
                  <a:ea typeface="微软雅黑" panose="020B0503020204020204" pitchFamily="34" charset="-122"/>
                </a:endParaRPr>
              </a:p>
              <a:p>
                <a:pPr algn="l">
                  <a:lnSpc>
                    <a:spcPct val="130000"/>
                  </a:lnSpc>
                </a:pPr>
                <a:r>
                  <a:rPr lang="en-US" altLang="zh-CN" sz="2000" dirty="0" smtClean="0">
                    <a:solidFill>
                      <a:srgbClr val="303030"/>
                    </a:solidFill>
                    <a:latin typeface="Arial" panose="020B0604020202020204" pitchFamily="34" charset="0"/>
                    <a:ea typeface="微软雅黑" panose="020B0503020204020204" pitchFamily="34" charset="-122"/>
                  </a:rPr>
                  <a:t>2.</a:t>
                </a:r>
                <a:r>
                  <a:rPr lang="zh-CN" altLang="en-US" sz="2000" dirty="0" smtClean="0">
                    <a:solidFill>
                      <a:srgbClr val="303030"/>
                    </a:solidFill>
                    <a:latin typeface="Arial" panose="020B0604020202020204" pitchFamily="34" charset="0"/>
                    <a:ea typeface="微软雅黑" panose="020B0503020204020204" pitchFamily="34" charset="-122"/>
                  </a:rPr>
                  <a:t>保险人违反了条款说明义务有什么后果？</a:t>
                </a:r>
                <a:endParaRPr lang="zh-CN" altLang="en-US" sz="2000" dirty="0" smtClean="0">
                  <a:solidFill>
                    <a:srgbClr val="303030"/>
                  </a:solidFill>
                  <a:latin typeface="Arial" panose="020B0604020202020204" pitchFamily="34" charset="0"/>
                  <a:ea typeface="微软雅黑" panose="020B0503020204020204" pitchFamily="34" charset="-122"/>
                </a:endParaRPr>
              </a:p>
            </p:txBody>
          </p:sp>
        </p:grpSp>
      </p:grpSp>
      <p:sp>
        <p:nvSpPr>
          <p:cNvPr id="4" name="文本框 3"/>
          <p:cNvSpPr txBox="1"/>
          <p:nvPr/>
        </p:nvSpPr>
        <p:spPr>
          <a:xfrm>
            <a:off x="10128250" y="5805805"/>
            <a:ext cx="538480" cy="370840"/>
          </a:xfrm>
          <a:prstGeom prst="rect">
            <a:avLst/>
          </a:prstGeom>
          <a:noFill/>
        </p:spPr>
        <p:txBody>
          <a:bodyPr wrap="none" rtlCol="0" anchor="t">
            <a:spAutoFit/>
          </a:bodyPr>
          <a:p>
            <a:pPr>
              <a:lnSpc>
                <a:spcPct val="130000"/>
              </a:lnSpc>
            </a:pPr>
            <a:r>
              <a:rPr lang="zh-CN" altLang="en-US" sz="1400" dirty="0" smtClean="0">
                <a:latin typeface="Arial" panose="020B0604020202020204" pitchFamily="34" charset="0"/>
                <a:ea typeface="微软雅黑" panose="020B0503020204020204" pitchFamily="34" charset="-122"/>
              </a:rPr>
              <a:t>学生</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2999740" y="116840"/>
            <a:ext cx="5770880" cy="891540"/>
          </a:xfrm>
          <a:prstGeom prst="rect">
            <a:avLst/>
          </a:prstGeom>
          <a:noFill/>
        </p:spPr>
        <p:txBody>
          <a:bodyPr wrap="none" rtlCol="0" anchor="t">
            <a:spAutoFit/>
          </a:bodyPr>
          <a:p>
            <a:pPr>
              <a:lnSpc>
                <a:spcPct val="130000"/>
              </a:lnSpc>
            </a:pPr>
            <a:r>
              <a:rPr lang="zh-CN" altLang="en-US" sz="4000" dirty="0">
                <a:solidFill>
                  <a:schemeClr val="tx1">
                    <a:lumMod val="50000"/>
                  </a:schemeClr>
                </a:solidFill>
                <a:latin typeface="微软雅黑" panose="020B0503020204020204" pitchFamily="34" charset="-122"/>
                <a:ea typeface="微软雅黑" panose="020B0503020204020204" pitchFamily="34" charset="-122"/>
                <a:sym typeface="+mn-ea"/>
              </a:rPr>
              <a:t>二、最大诚信原则的内容</a:t>
            </a:r>
            <a:endParaRPr lang="zh-CN" altLang="en-US" sz="1400" dirty="0" smtClean="0">
              <a:latin typeface="Arial" panose="020B0604020202020204" pitchFamily="34" charset="0"/>
              <a:ea typeface="微软雅黑" panose="020B0503020204020204" pitchFamily="34" charset="-122"/>
            </a:endParaRPr>
          </a:p>
        </p:txBody>
      </p:sp>
      <p:sp>
        <p:nvSpPr>
          <p:cNvPr id="17" name="文本框 16"/>
          <p:cNvSpPr txBox="1"/>
          <p:nvPr/>
        </p:nvSpPr>
        <p:spPr>
          <a:xfrm>
            <a:off x="767080" y="1557020"/>
            <a:ext cx="3340735" cy="730885"/>
          </a:xfrm>
          <a:prstGeom prst="rect">
            <a:avLst/>
          </a:prstGeom>
          <a:noFill/>
        </p:spPr>
        <p:txBody>
          <a:bodyPr wrap="square" rtlCol="0" anchor="t">
            <a:spAutoFit/>
          </a:bodyPr>
          <a:p>
            <a:pPr>
              <a:lnSpc>
                <a:spcPct val="130000"/>
              </a:lnSpc>
            </a:pPr>
            <a:r>
              <a:rPr lang="zh-CN" altLang="en-US" sz="3200" dirty="0" smtClean="0">
                <a:latin typeface="Arial" panose="020B0604020202020204" pitchFamily="34" charset="0"/>
                <a:ea typeface="微软雅黑" panose="020B0503020204020204" pitchFamily="34" charset="-122"/>
              </a:rPr>
              <a:t>说明义务的内容</a:t>
            </a:r>
            <a:endParaRPr lang="zh-CN" altLang="en-US" sz="3200" dirty="0" smtClean="0">
              <a:latin typeface="Arial" panose="020B0604020202020204" pitchFamily="34" charset="0"/>
              <a:ea typeface="微软雅黑" panose="020B0503020204020204" pitchFamily="34" charset="-122"/>
            </a:endParaRPr>
          </a:p>
        </p:txBody>
      </p:sp>
      <p:grpSp>
        <p:nvGrpSpPr>
          <p:cNvPr id="18" name="组合 17"/>
          <p:cNvGrpSpPr/>
          <p:nvPr/>
        </p:nvGrpSpPr>
        <p:grpSpPr>
          <a:xfrm>
            <a:off x="1343660" y="2565400"/>
            <a:ext cx="3174365" cy="1217930"/>
            <a:chOff x="1700753" y="4466764"/>
            <a:chExt cx="3174365" cy="1218170"/>
          </a:xfrm>
        </p:grpSpPr>
        <p:sp>
          <p:nvSpPr>
            <p:cNvPr id="39" name="矩形: 圆角 38"/>
            <p:cNvSpPr/>
            <p:nvPr/>
          </p:nvSpPr>
          <p:spPr>
            <a:xfrm>
              <a:off x="1700753" y="4466764"/>
              <a:ext cx="3174365" cy="1218170"/>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5"/>
            <p:cNvSpPr txBox="1">
              <a:spLocks noChangeArrowheads="1"/>
            </p:cNvSpPr>
            <p:nvPr/>
          </p:nvSpPr>
          <p:spPr bwMode="auto">
            <a:xfrm>
              <a:off x="2050638" y="4722084"/>
              <a:ext cx="2645410" cy="70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4000" b="1" dirty="0">
                  <a:latin typeface="微软雅黑" panose="020B0503020204020204" pitchFamily="34" charset="-122"/>
                  <a:ea typeface="微软雅黑" panose="020B0503020204020204" pitchFamily="34" charset="-122"/>
                </a:rPr>
                <a:t>格式条款</a:t>
              </a:r>
              <a:endParaRPr lang="zh-CN" altLang="en-US" sz="4000" b="1" dirty="0">
                <a:latin typeface="微软雅黑" panose="020B0503020204020204" pitchFamily="34" charset="-122"/>
                <a:ea typeface="微软雅黑" panose="020B0503020204020204" pitchFamily="34" charset="-122"/>
              </a:endParaRPr>
            </a:p>
          </p:txBody>
        </p:sp>
      </p:grpSp>
      <p:sp>
        <p:nvSpPr>
          <p:cNvPr id="19" name="燕尾形箭头 18"/>
          <p:cNvSpPr/>
          <p:nvPr/>
        </p:nvSpPr>
        <p:spPr>
          <a:xfrm>
            <a:off x="4871720" y="2820035"/>
            <a:ext cx="1800225" cy="576580"/>
          </a:xfrm>
          <a:prstGeom prst="notchedRight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0" name="组合 19"/>
          <p:cNvGrpSpPr/>
          <p:nvPr/>
        </p:nvGrpSpPr>
        <p:grpSpPr>
          <a:xfrm>
            <a:off x="6962140" y="2564765"/>
            <a:ext cx="3248025" cy="1217930"/>
            <a:chOff x="1700753" y="4466764"/>
            <a:chExt cx="3174365" cy="1218170"/>
          </a:xfrm>
        </p:grpSpPr>
        <p:sp>
          <p:nvSpPr>
            <p:cNvPr id="21" name="矩形: 圆角 38"/>
            <p:cNvSpPr/>
            <p:nvPr/>
          </p:nvSpPr>
          <p:spPr>
            <a:xfrm>
              <a:off x="1700753" y="4466764"/>
              <a:ext cx="3174365" cy="1218170"/>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5"/>
            <p:cNvSpPr txBox="1">
              <a:spLocks noChangeArrowheads="1"/>
            </p:cNvSpPr>
            <p:nvPr/>
          </p:nvSpPr>
          <p:spPr bwMode="auto">
            <a:xfrm>
              <a:off x="2050638" y="4722084"/>
              <a:ext cx="2574925" cy="70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b="1" dirty="0">
                  <a:latin typeface="微软雅黑" panose="020B0503020204020204" pitchFamily="34" charset="-122"/>
                  <a:ea typeface="微软雅黑" panose="020B0503020204020204" pitchFamily="34" charset="-122"/>
                </a:rPr>
                <a:t>说明</a:t>
              </a:r>
              <a:endParaRPr lang="zh-CN" altLang="en-US" sz="4000" b="1"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343660" y="4365625"/>
            <a:ext cx="3174365" cy="1217930"/>
            <a:chOff x="1700753" y="4466764"/>
            <a:chExt cx="3174365" cy="1218170"/>
          </a:xfrm>
        </p:grpSpPr>
        <p:sp>
          <p:nvSpPr>
            <p:cNvPr id="24" name="矩形: 圆角 38"/>
            <p:cNvSpPr/>
            <p:nvPr/>
          </p:nvSpPr>
          <p:spPr>
            <a:xfrm>
              <a:off x="1700753" y="4466764"/>
              <a:ext cx="3174365" cy="1218170"/>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5"/>
            <p:cNvSpPr txBox="1">
              <a:spLocks noChangeArrowheads="1"/>
            </p:cNvSpPr>
            <p:nvPr/>
          </p:nvSpPr>
          <p:spPr bwMode="auto">
            <a:xfrm>
              <a:off x="2050638" y="4722084"/>
              <a:ext cx="2645410" cy="70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4000" b="1" dirty="0">
                  <a:latin typeface="微软雅黑" panose="020B0503020204020204" pitchFamily="34" charset="-122"/>
                  <a:ea typeface="微软雅黑" panose="020B0503020204020204" pitchFamily="34" charset="-122"/>
                </a:rPr>
                <a:t>免责条款</a:t>
              </a:r>
              <a:endParaRPr lang="zh-CN" altLang="en-US" sz="4000" b="1" dirty="0">
                <a:latin typeface="微软雅黑" panose="020B0503020204020204" pitchFamily="34" charset="-122"/>
                <a:ea typeface="微软雅黑" panose="020B0503020204020204" pitchFamily="34" charset="-122"/>
              </a:endParaRPr>
            </a:p>
          </p:txBody>
        </p:sp>
      </p:grpSp>
      <p:sp>
        <p:nvSpPr>
          <p:cNvPr id="26" name="燕尾形箭头 25"/>
          <p:cNvSpPr/>
          <p:nvPr/>
        </p:nvSpPr>
        <p:spPr>
          <a:xfrm>
            <a:off x="4839335" y="4685665"/>
            <a:ext cx="1800225" cy="576580"/>
          </a:xfrm>
          <a:prstGeom prst="notchedRight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7" name="组合 26"/>
          <p:cNvGrpSpPr/>
          <p:nvPr/>
        </p:nvGrpSpPr>
        <p:grpSpPr>
          <a:xfrm>
            <a:off x="6960235" y="4364990"/>
            <a:ext cx="3276600" cy="1217930"/>
            <a:chOff x="1700753" y="4466764"/>
            <a:chExt cx="3202305" cy="1218170"/>
          </a:xfrm>
        </p:grpSpPr>
        <p:sp>
          <p:nvSpPr>
            <p:cNvPr id="28" name="矩形: 圆角 38"/>
            <p:cNvSpPr/>
            <p:nvPr/>
          </p:nvSpPr>
          <p:spPr>
            <a:xfrm>
              <a:off x="1700753" y="4466764"/>
              <a:ext cx="3174365" cy="1218170"/>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5"/>
            <p:cNvSpPr txBox="1">
              <a:spLocks noChangeArrowheads="1"/>
            </p:cNvSpPr>
            <p:nvPr/>
          </p:nvSpPr>
          <p:spPr bwMode="auto">
            <a:xfrm>
              <a:off x="1801718" y="4722719"/>
              <a:ext cx="3101340" cy="583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latin typeface="微软雅黑" panose="020B0503020204020204" pitchFamily="34" charset="-122"/>
                  <a:ea typeface="微软雅黑" panose="020B0503020204020204" pitchFamily="34" charset="-122"/>
                </a:rPr>
                <a:t>提示</a:t>
              </a:r>
              <a:r>
                <a:rPr lang="en-US" altLang="zh-CN" sz="3200" b="1" dirty="0">
                  <a:latin typeface="微软雅黑" panose="020B0503020204020204" pitchFamily="34" charset="-122"/>
                  <a:ea typeface="微软雅黑" panose="020B0503020204020204" pitchFamily="34" charset="-122"/>
                </a:rPr>
                <a:t>+</a:t>
              </a:r>
              <a:r>
                <a:rPr lang="zh-CN" altLang="en-US" sz="3200" b="1" dirty="0">
                  <a:latin typeface="微软雅黑" panose="020B0503020204020204" pitchFamily="34" charset="-122"/>
                  <a:ea typeface="微软雅黑" panose="020B0503020204020204" pitchFamily="34" charset="-122"/>
                </a:rPr>
                <a:t>明确说明</a:t>
              </a:r>
              <a:endParaRPr lang="zh-CN" altLang="en-US" sz="3200" b="1"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randombar(horizont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randombar(horizontal)">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6" grpId="0" animBg="1"/>
      <p:bldP spid="26"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2870" y="260985"/>
            <a:ext cx="11555095" cy="4796790"/>
            <a:chOff x="162" y="411"/>
            <a:chExt cx="18197" cy="7554"/>
          </a:xfrm>
        </p:grpSpPr>
        <p:sp>
          <p:nvSpPr>
            <p:cNvPr id="7" name="文本框 6"/>
            <p:cNvSpPr txBox="1"/>
            <p:nvPr/>
          </p:nvSpPr>
          <p:spPr>
            <a:xfrm>
              <a:off x="4611" y="411"/>
              <a:ext cx="9310" cy="1404"/>
            </a:xfrm>
            <a:prstGeom prst="rect">
              <a:avLst/>
            </a:prstGeom>
            <a:noFill/>
          </p:spPr>
          <p:txBody>
            <a:bodyPr wrap="none" rtlCol="0" anchor="t">
              <a:spAutoFit/>
            </a:bodyPr>
            <a:lstStyle/>
            <a:p>
              <a:pPr algn="l">
                <a:lnSpc>
                  <a:spcPct val="130000"/>
                </a:lnSpc>
              </a:pPr>
              <a:r>
                <a:rPr lang="zh-CN" altLang="en-US" sz="4000" dirty="0" smtClean="0">
                  <a:latin typeface="Arial" panose="020B0604020202020204" pitchFamily="34" charset="0"/>
                  <a:ea typeface="微软雅黑" panose="020B0503020204020204" pitchFamily="34" charset="-122"/>
                  <a:sym typeface="+mn-ea"/>
                </a:rPr>
                <a:t>违反说明义务的法律后果 </a:t>
              </a:r>
              <a:endParaRPr lang="zh-CN" altLang="en-US" sz="4000" dirty="0" smtClean="0">
                <a:latin typeface="微软雅黑" panose="020B0503020204020204" pitchFamily="34" charset="-122"/>
                <a:ea typeface="微软雅黑" panose="020B0503020204020204" pitchFamily="34" charset="-122"/>
              </a:endParaRPr>
            </a:p>
          </p:txBody>
        </p:sp>
        <p:grpSp>
          <p:nvGrpSpPr>
            <p:cNvPr id="3" name="组合 2"/>
            <p:cNvGrpSpPr/>
            <p:nvPr/>
          </p:nvGrpSpPr>
          <p:grpSpPr>
            <a:xfrm>
              <a:off x="162" y="2452"/>
              <a:ext cx="18197" cy="5513"/>
              <a:chOff x="185916" y="109566"/>
              <a:chExt cx="11833820" cy="6239359"/>
            </a:xfrm>
          </p:grpSpPr>
          <p:grpSp>
            <p:nvGrpSpPr>
              <p:cNvPr id="10" name="组合 9"/>
              <p:cNvGrpSpPr/>
              <p:nvPr/>
            </p:nvGrpSpPr>
            <p:grpSpPr>
              <a:xfrm>
                <a:off x="185916" y="109566"/>
                <a:ext cx="11833820" cy="6239359"/>
                <a:chOff x="926144" y="-418416"/>
                <a:chExt cx="12393870" cy="6534644"/>
              </a:xfrm>
            </p:grpSpPr>
            <p:pic>
              <p:nvPicPr>
                <p:cNvPr id="11" name="图片 10"/>
                <p:cNvPicPr>
                  <a:picLocks noChangeAspect="1"/>
                </p:cNvPicPr>
                <p:nvPr/>
              </p:nvPicPr>
              <p:blipFill>
                <a:blip r:embed="rId1"/>
                <a:stretch>
                  <a:fillRect/>
                </a:stretch>
              </p:blipFill>
              <p:spPr>
                <a:xfrm>
                  <a:off x="926144" y="-418416"/>
                  <a:ext cx="12393870" cy="5009143"/>
                </a:xfrm>
                <a:prstGeom prst="rect">
                  <a:avLst/>
                </a:prstGeom>
              </p:spPr>
            </p:pic>
            <p:pic>
              <p:nvPicPr>
                <p:cNvPr id="13" name="图片 12"/>
                <p:cNvPicPr>
                  <a:picLocks noChangeAspect="1"/>
                </p:cNvPicPr>
                <p:nvPr/>
              </p:nvPicPr>
              <p:blipFill rotWithShape="1">
                <a:blip r:embed="rId1"/>
                <a:srcRect t="31267"/>
                <a:stretch>
                  <a:fillRect/>
                </a:stretch>
              </p:blipFill>
              <p:spPr>
                <a:xfrm>
                  <a:off x="926144" y="2960918"/>
                  <a:ext cx="12393870" cy="3155310"/>
                </a:xfrm>
                <a:prstGeom prst="rect">
                  <a:avLst/>
                </a:prstGeom>
              </p:spPr>
            </p:pic>
          </p:grpSp>
          <p:sp>
            <p:nvSpPr>
              <p:cNvPr id="14" name="矩形 13"/>
              <p:cNvSpPr/>
              <p:nvPr/>
            </p:nvSpPr>
            <p:spPr>
              <a:xfrm>
                <a:off x="1603518" y="622788"/>
                <a:ext cx="9695543" cy="737904"/>
              </a:xfrm>
              <a:prstGeom prst="rect">
                <a:avLst/>
              </a:prstGeom>
            </p:spPr>
            <p:txBody>
              <a:bodyPr wrap="square">
                <a:spAutoFit/>
              </a:bodyPr>
              <a:p>
                <a:pPr marL="0" lvl="1" algn="just">
                  <a:lnSpc>
                    <a:spcPct val="150000"/>
                  </a:lnSpc>
                </a:pPr>
                <a:endParaRPr lang="en-US" altLang="zh-CN" sz="1400" dirty="0">
                  <a:latin typeface="微软雅黑" panose="020B0503020204020204" pitchFamily="34" charset="-122"/>
                  <a:ea typeface="微软雅黑" panose="020B0503020204020204" pitchFamily="34" charset="-122"/>
                </a:endParaRPr>
              </a:p>
            </p:txBody>
          </p:sp>
        </p:grpSp>
        <p:sp>
          <p:nvSpPr>
            <p:cNvPr id="5" name="文本框 4"/>
            <p:cNvSpPr txBox="1"/>
            <p:nvPr/>
          </p:nvSpPr>
          <p:spPr>
            <a:xfrm>
              <a:off x="3590" y="3699"/>
              <a:ext cx="12048" cy="2788"/>
            </a:xfrm>
            <a:prstGeom prst="rect">
              <a:avLst/>
            </a:prstGeom>
            <a:noFill/>
          </p:spPr>
          <p:txBody>
            <a:bodyPr wrap="none" rtlCol="0">
              <a:spAutoFit/>
            </a:bodyPr>
            <a:p>
              <a:pPr algn="l">
                <a:lnSpc>
                  <a:spcPct val="130000"/>
                </a:lnSpc>
              </a:pPr>
              <a:r>
                <a:rPr lang="zh-CN" altLang="en-US" sz="2800" dirty="0">
                  <a:solidFill>
                    <a:srgbClr val="000000"/>
                  </a:solidFill>
                  <a:latin typeface="微软雅黑" panose="020B0503020204020204" pitchFamily="34" charset="-122"/>
                  <a:ea typeface="微软雅黑" panose="020B0503020204020204" pitchFamily="34" charset="-122"/>
                  <a:sym typeface="+mn-ea"/>
                </a:rPr>
                <a:t>订立保险合同，采用保险人提供的格式条款的，</a:t>
              </a:r>
              <a:endParaRPr lang="zh-CN" altLang="en-US" sz="2800" dirty="0">
                <a:solidFill>
                  <a:srgbClr val="000000"/>
                </a:solidFill>
                <a:latin typeface="微软雅黑" panose="020B0503020204020204" pitchFamily="34" charset="-122"/>
                <a:ea typeface="微软雅黑" panose="020B0503020204020204" pitchFamily="34" charset="-122"/>
                <a:sym typeface="+mn-ea"/>
              </a:endParaRPr>
            </a:p>
            <a:p>
              <a:pPr algn="l">
                <a:lnSpc>
                  <a:spcPct val="130000"/>
                </a:lnSpc>
              </a:pPr>
              <a:r>
                <a:rPr lang="zh-CN" altLang="en-US" sz="2800" dirty="0">
                  <a:solidFill>
                    <a:srgbClr val="000000"/>
                  </a:solidFill>
                  <a:latin typeface="微软雅黑" panose="020B0503020204020204" pitchFamily="34" charset="-122"/>
                  <a:ea typeface="微软雅黑" panose="020B0503020204020204" pitchFamily="34" charset="-122"/>
                  <a:sym typeface="+mn-ea"/>
                </a:rPr>
                <a:t>保险人应当向投保人说明保险合同的条款内容，</a:t>
              </a:r>
              <a:endParaRPr lang="zh-CN" altLang="en-US" sz="2800" dirty="0">
                <a:solidFill>
                  <a:srgbClr val="000000"/>
                </a:solidFill>
                <a:latin typeface="微软雅黑" panose="020B0503020204020204" pitchFamily="34" charset="-122"/>
                <a:ea typeface="微软雅黑" panose="020B0503020204020204" pitchFamily="34" charset="-122"/>
                <a:sym typeface="+mn-ea"/>
              </a:endParaRPr>
            </a:p>
            <a:p>
              <a:pPr algn="l">
                <a:lnSpc>
                  <a:spcPct val="130000"/>
                </a:lnSpc>
              </a:pPr>
              <a:r>
                <a:rPr lang="zh-CN" altLang="en-US" sz="2800" b="1" u="sng" dirty="0">
                  <a:solidFill>
                    <a:srgbClr val="C00000"/>
                  </a:solidFill>
                  <a:latin typeface="微软雅黑" panose="020B0503020204020204" pitchFamily="34" charset="-122"/>
                  <a:ea typeface="微软雅黑" panose="020B0503020204020204" pitchFamily="34" charset="-122"/>
                  <a:sym typeface="+mn-ea"/>
                </a:rPr>
                <a:t>未作提示或者明确说明的，该条款不产生效力</a:t>
              </a:r>
              <a:r>
                <a:rPr lang="zh-CN" altLang="en-US" sz="2800" dirty="0">
                  <a:solidFill>
                    <a:srgbClr val="000000"/>
                  </a:solidFill>
                  <a:latin typeface="微软雅黑" panose="020B0503020204020204" pitchFamily="34" charset="-122"/>
                  <a:ea typeface="微软雅黑" panose="020B0503020204020204" pitchFamily="34" charset="-122"/>
                  <a:sym typeface="+mn-ea"/>
                </a:rPr>
                <a:t>。</a:t>
              </a:r>
              <a:endParaRPr lang="zh-CN" altLang="en-US" sz="2800" dirty="0" smtClean="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1" name="椭圆 24"/>
          <p:cNvSpPr/>
          <p:nvPr/>
        </p:nvSpPr>
        <p:spPr>
          <a:xfrm>
            <a:off x="9408160" y="3948430"/>
            <a:ext cx="1776095" cy="1731645"/>
          </a:xfrm>
          <a:prstGeom prst="ellipse">
            <a:avLst/>
          </a:prstGeom>
          <a:solidFill>
            <a:schemeClr val="bg1"/>
          </a:solidFill>
          <a:ln w="158750" cap="flat" cmpd="sng">
            <a:solidFill>
              <a:schemeClr val="accent6">
                <a:lumMod val="40000"/>
                <a:lumOff val="60000"/>
              </a:schemeClr>
            </a:solidFill>
            <a:prstDash val="solid"/>
            <a:round/>
            <a:headEnd type="none" w="med" len="med"/>
            <a:tailEnd type="none" w="med" len="med"/>
          </a:ln>
        </p:spPr>
        <p:txBody>
          <a:bodyPr lIns="0" tIns="468000" rIns="0" bIns="0" anchor="t"/>
          <a:p>
            <a:pPr algn="ctr">
              <a:lnSpc>
                <a:spcPct val="130000"/>
              </a:lnSpc>
            </a:pPr>
            <a:endParaRPr lang="zh-CN" altLang="zh-CN" sz="24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999740" y="188595"/>
            <a:ext cx="5770880" cy="891540"/>
          </a:xfrm>
          <a:prstGeom prst="rect">
            <a:avLst/>
          </a:prstGeom>
          <a:noFill/>
        </p:spPr>
        <p:txBody>
          <a:bodyPr wrap="none" rtlCol="0" anchor="t">
            <a:spAutoFit/>
          </a:bodyPr>
          <a:p>
            <a:pPr>
              <a:lnSpc>
                <a:spcPct val="130000"/>
              </a:lnSpc>
            </a:pPr>
            <a:r>
              <a:rPr lang="zh-CN" altLang="en-US" sz="4000" dirty="0">
                <a:solidFill>
                  <a:schemeClr val="tx1">
                    <a:lumMod val="50000"/>
                  </a:schemeClr>
                </a:solidFill>
                <a:latin typeface="微软雅黑" panose="020B0503020204020204" pitchFamily="34" charset="-122"/>
                <a:ea typeface="微软雅黑" panose="020B0503020204020204" pitchFamily="34" charset="-122"/>
                <a:sym typeface="+mn-ea"/>
              </a:rPr>
              <a:t>二、最大诚信原则的内容</a:t>
            </a:r>
            <a:endParaRPr lang="zh-CN" altLang="en-US" sz="4000" dirty="0" smtClean="0">
              <a:latin typeface="微软雅黑" panose="020B0503020204020204" pitchFamily="34" charset="-122"/>
              <a:ea typeface="微软雅黑" panose="020B0503020204020204" pitchFamily="34" charset="-122"/>
            </a:endParaRPr>
          </a:p>
        </p:txBody>
      </p:sp>
      <p:grpSp>
        <p:nvGrpSpPr>
          <p:cNvPr id="36869" name="组合 3"/>
          <p:cNvGrpSpPr/>
          <p:nvPr/>
        </p:nvGrpSpPr>
        <p:grpSpPr>
          <a:xfrm>
            <a:off x="191135" y="1412875"/>
            <a:ext cx="1776095" cy="1776730"/>
            <a:chOff x="-24129" y="-920400"/>
            <a:chExt cx="1776009" cy="1571550"/>
          </a:xfrm>
        </p:grpSpPr>
        <p:sp>
          <p:nvSpPr>
            <p:cNvPr id="288" name="椭圆 24"/>
            <p:cNvSpPr/>
            <p:nvPr/>
          </p:nvSpPr>
          <p:spPr>
            <a:xfrm>
              <a:off x="-24129" y="-920400"/>
              <a:ext cx="1776009" cy="1571550"/>
            </a:xfrm>
            <a:prstGeom prst="ellipse">
              <a:avLst/>
            </a:prstGeom>
            <a:solidFill>
              <a:schemeClr val="bg1"/>
            </a:solidFill>
            <a:ln w="158750" cap="flat" cmpd="sng">
              <a:solidFill>
                <a:schemeClr val="accent6">
                  <a:lumMod val="40000"/>
                  <a:lumOff val="60000"/>
                </a:schemeClr>
              </a:solidFill>
              <a:prstDash val="solid"/>
              <a:round/>
              <a:headEnd type="none" w="med" len="med"/>
              <a:tailEnd type="none" w="med" len="med"/>
            </a:ln>
          </p:spPr>
          <p:txBody>
            <a:bodyPr lIns="0" tIns="468000" rIns="0" bIns="0" anchor="t"/>
            <a:p>
              <a:pPr algn="ctr">
                <a:lnSpc>
                  <a:spcPct val="100000"/>
                </a:lnSpc>
              </a:pPr>
              <a:r>
                <a:rPr lang="zh-CN" altLang="zh-CN" sz="3200" b="1" dirty="0">
                  <a:solidFill>
                    <a:schemeClr val="tx1">
                      <a:lumMod val="50000"/>
                    </a:schemeClr>
                  </a:solidFill>
                  <a:latin typeface="微软雅黑" panose="020B0503020204020204" pitchFamily="34" charset="-122"/>
                  <a:ea typeface="微软雅黑" panose="020B0503020204020204" pitchFamily="34" charset="-122"/>
                </a:rPr>
                <a:t>保证</a:t>
              </a: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a:p>
              <a:pPr algn="ctr">
                <a:lnSpc>
                  <a:spcPct val="100000"/>
                </a:lnSpc>
              </a:pP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289" name="椭圆 22"/>
            <p:cNvSpPr/>
            <p:nvPr/>
          </p:nvSpPr>
          <p:spPr>
            <a:xfrm>
              <a:off x="93341" y="-864795"/>
              <a:ext cx="1540436" cy="436224"/>
            </a:xfrm>
            <a:custGeom>
              <a:avLst/>
              <a:gdLst>
                <a:gd name="txL" fmla="*/ 0 w 1403048"/>
                <a:gd name="txT" fmla="*/ 0 h 461949"/>
                <a:gd name="txR" fmla="*/ 1403048 w 1403048"/>
                <a:gd name="txB" fmla="*/ 461949 h 461949"/>
              </a:gdLst>
              <a:ahLst/>
              <a:cxnLst/>
              <a:rect l="txL" t="txT" r="txR" b="tx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6">
                <a:lumMod val="40000"/>
                <a:lumOff val="60000"/>
              </a:schemeClr>
            </a:solidFill>
            <a:ln w="9525">
              <a:noFill/>
            </a:ln>
          </p:spPr>
          <p:txBody>
            <a:bodyPr lIns="0" tIns="0" rIns="0" bIns="0" anchor="ctr"/>
            <a:p>
              <a:pPr algn="ctr"/>
              <a:r>
                <a:rPr lang="en-US" altLang="x-none" sz="4000" b="1" dirty="0">
                  <a:solidFill>
                    <a:schemeClr val="tx1">
                      <a:lumMod val="50000"/>
                    </a:schemeClr>
                  </a:solidFill>
                  <a:latin typeface="微软雅黑" panose="020B0503020204020204" pitchFamily="34" charset="-122"/>
                  <a:ea typeface="微软雅黑" panose="020B0503020204020204" pitchFamily="34" charset="-122"/>
                </a:rPr>
                <a:t>03</a:t>
              </a:r>
              <a:endParaRPr lang="en-US" altLang="x-none" sz="4000" b="1"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64" name="组合 13"/>
          <p:cNvGrpSpPr/>
          <p:nvPr/>
        </p:nvGrpSpPr>
        <p:grpSpPr>
          <a:xfrm>
            <a:off x="2186940" y="1384935"/>
            <a:ext cx="9177655" cy="1804670"/>
            <a:chOff x="982640" y="1286614"/>
            <a:chExt cx="10081118" cy="5023499"/>
          </a:xfrm>
          <a:noFill/>
        </p:grpSpPr>
        <p:sp>
          <p:nvSpPr>
            <p:cNvPr id="85" name="圆角矩形 84"/>
            <p:cNvSpPr/>
            <p:nvPr/>
          </p:nvSpPr>
          <p:spPr>
            <a:xfrm rot="16200000">
              <a:off x="3563539" y="-1190106"/>
              <a:ext cx="5023499" cy="9976939"/>
            </a:xfrm>
            <a:prstGeom prst="roundRect">
              <a:avLst>
                <a:gd name="adj" fmla="val 4670"/>
              </a:avLst>
            </a:prstGeom>
            <a:grp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86" name="圆角矩形 85"/>
            <p:cNvSpPr/>
            <p:nvPr/>
          </p:nvSpPr>
          <p:spPr>
            <a:xfrm rot="16200000">
              <a:off x="3582992" y="-980490"/>
              <a:ext cx="4628185" cy="9557712"/>
            </a:xfrm>
            <a:prstGeom prst="roundRect">
              <a:avLst>
                <a:gd name="adj" fmla="val 0"/>
              </a:avLst>
            </a:prstGeom>
            <a:grp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87" name="组合 16"/>
            <p:cNvGrpSpPr/>
            <p:nvPr/>
          </p:nvGrpSpPr>
          <p:grpSpPr>
            <a:xfrm>
              <a:off x="982640" y="1596963"/>
              <a:ext cx="751226" cy="4402810"/>
              <a:chOff x="982640" y="1596963"/>
              <a:chExt cx="751226" cy="4402810"/>
            </a:xfrm>
            <a:grpFill/>
          </p:grpSpPr>
          <p:grpSp>
            <p:nvGrpSpPr>
              <p:cNvPr id="88" name="组合 17"/>
              <p:cNvGrpSpPr/>
              <p:nvPr/>
            </p:nvGrpSpPr>
            <p:grpSpPr>
              <a:xfrm rot="16200000">
                <a:off x="-615716" y="3650191"/>
                <a:ext cx="4402810" cy="296354"/>
                <a:chOff x="2149635" y="1165383"/>
                <a:chExt cx="3485831" cy="234634"/>
              </a:xfrm>
              <a:grpFill/>
            </p:grpSpPr>
            <p:grpSp>
              <p:nvGrpSpPr>
                <p:cNvPr id="89" name="组合 54"/>
                <p:cNvGrpSpPr/>
                <p:nvPr/>
              </p:nvGrpSpPr>
              <p:grpSpPr>
                <a:xfrm>
                  <a:off x="2149635" y="1165385"/>
                  <a:ext cx="234632" cy="234632"/>
                  <a:chOff x="2483014" y="1114427"/>
                  <a:chExt cx="209550" cy="209550"/>
                </a:xfrm>
                <a:grpFill/>
              </p:grpSpPr>
              <p:sp>
                <p:nvSpPr>
                  <p:cNvPr id="90" name="椭圆 89"/>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1" name="椭圆 90"/>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2" name="组合 55"/>
                <p:cNvGrpSpPr/>
                <p:nvPr/>
              </p:nvGrpSpPr>
              <p:grpSpPr>
                <a:xfrm>
                  <a:off x="2510880" y="1165385"/>
                  <a:ext cx="234632" cy="234632"/>
                  <a:chOff x="2483014" y="1114427"/>
                  <a:chExt cx="209550" cy="209550"/>
                </a:xfrm>
                <a:grpFill/>
              </p:grpSpPr>
              <p:sp>
                <p:nvSpPr>
                  <p:cNvPr id="93" name="椭圆 92"/>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4" name="椭圆 93"/>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5" name="组合 56"/>
                <p:cNvGrpSpPr/>
                <p:nvPr/>
              </p:nvGrpSpPr>
              <p:grpSpPr>
                <a:xfrm>
                  <a:off x="2872124" y="1165385"/>
                  <a:ext cx="234632" cy="234632"/>
                  <a:chOff x="2483014" y="1114427"/>
                  <a:chExt cx="209550" cy="209550"/>
                </a:xfrm>
                <a:grpFill/>
              </p:grpSpPr>
              <p:sp>
                <p:nvSpPr>
                  <p:cNvPr id="96" name="椭圆 95"/>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7" name="椭圆 96"/>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8" name="组合 57"/>
                <p:cNvGrpSpPr/>
                <p:nvPr/>
              </p:nvGrpSpPr>
              <p:grpSpPr>
                <a:xfrm>
                  <a:off x="3233369" y="1165385"/>
                  <a:ext cx="234632" cy="234632"/>
                  <a:chOff x="2483014" y="1114427"/>
                  <a:chExt cx="209550" cy="209550"/>
                </a:xfrm>
                <a:grpFill/>
              </p:grpSpPr>
              <p:sp>
                <p:nvSpPr>
                  <p:cNvPr id="99" name="椭圆 98"/>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0" name="椭圆 99"/>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1" name="组合 58"/>
                <p:cNvGrpSpPr/>
                <p:nvPr/>
              </p:nvGrpSpPr>
              <p:grpSpPr>
                <a:xfrm>
                  <a:off x="3594615" y="1165383"/>
                  <a:ext cx="234632" cy="234632"/>
                  <a:chOff x="2483014" y="1114427"/>
                  <a:chExt cx="209550" cy="209550"/>
                </a:xfrm>
                <a:grpFill/>
              </p:grpSpPr>
              <p:sp>
                <p:nvSpPr>
                  <p:cNvPr id="102" name="椭圆 101"/>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3" name="椭圆 102"/>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4" name="组合 59"/>
                <p:cNvGrpSpPr/>
                <p:nvPr/>
              </p:nvGrpSpPr>
              <p:grpSpPr>
                <a:xfrm>
                  <a:off x="3955858" y="1165384"/>
                  <a:ext cx="234632" cy="234632"/>
                  <a:chOff x="2483014" y="1114427"/>
                  <a:chExt cx="209550" cy="209550"/>
                </a:xfrm>
                <a:grpFill/>
              </p:grpSpPr>
              <p:sp>
                <p:nvSpPr>
                  <p:cNvPr id="105" name="椭圆 104"/>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6" name="椭圆 105"/>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7" name="组合 60"/>
                <p:cNvGrpSpPr/>
                <p:nvPr/>
              </p:nvGrpSpPr>
              <p:grpSpPr>
                <a:xfrm>
                  <a:off x="4317103" y="1165384"/>
                  <a:ext cx="234632" cy="234632"/>
                  <a:chOff x="2483014" y="1114427"/>
                  <a:chExt cx="209550" cy="209550"/>
                </a:xfrm>
                <a:grpFill/>
              </p:grpSpPr>
              <p:sp>
                <p:nvSpPr>
                  <p:cNvPr id="108" name="椭圆 107"/>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9" name="椭圆 108"/>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0" name="组合 61"/>
                <p:cNvGrpSpPr/>
                <p:nvPr/>
              </p:nvGrpSpPr>
              <p:grpSpPr>
                <a:xfrm>
                  <a:off x="4678347" y="1165384"/>
                  <a:ext cx="234632" cy="234632"/>
                  <a:chOff x="2483014" y="1114427"/>
                  <a:chExt cx="209550" cy="209550"/>
                </a:xfrm>
                <a:grpFill/>
              </p:grpSpPr>
              <p:sp>
                <p:nvSpPr>
                  <p:cNvPr id="111" name="椭圆 110"/>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2" name="椭圆 111"/>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3" name="组合 62"/>
                <p:cNvGrpSpPr/>
                <p:nvPr/>
              </p:nvGrpSpPr>
              <p:grpSpPr>
                <a:xfrm>
                  <a:off x="5039590" y="1165384"/>
                  <a:ext cx="234632" cy="234632"/>
                  <a:chOff x="2483014" y="1114427"/>
                  <a:chExt cx="209550" cy="209550"/>
                </a:xfrm>
                <a:grpFill/>
              </p:grpSpPr>
              <p:sp>
                <p:nvSpPr>
                  <p:cNvPr id="114" name="椭圆 113"/>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5" name="椭圆 114"/>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6" name="组合 63"/>
                <p:cNvGrpSpPr/>
                <p:nvPr/>
              </p:nvGrpSpPr>
              <p:grpSpPr>
                <a:xfrm>
                  <a:off x="5400834" y="1165384"/>
                  <a:ext cx="234632" cy="234632"/>
                  <a:chOff x="2483014" y="1114427"/>
                  <a:chExt cx="209550" cy="209550"/>
                </a:xfrm>
                <a:grpFill/>
              </p:grpSpPr>
              <p:sp>
                <p:nvSpPr>
                  <p:cNvPr id="117" name="椭圆 116"/>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8" name="椭圆 117"/>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nvGrpSpPr>
              <p:cNvPr id="119" name="组合 18"/>
              <p:cNvGrpSpPr/>
              <p:nvPr/>
            </p:nvGrpSpPr>
            <p:grpSpPr>
              <a:xfrm rot="16200000">
                <a:off x="1229146" y="5557333"/>
                <a:ext cx="119575" cy="612586"/>
                <a:chOff x="2244455" y="772894"/>
                <a:chExt cx="94658" cy="485003"/>
              </a:xfrm>
              <a:grpFill/>
            </p:grpSpPr>
            <p:sp>
              <p:nvSpPr>
                <p:cNvPr id="120" name="圆角矩形 119"/>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1" name="圆角矩形 120"/>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22" name="组合 19"/>
              <p:cNvGrpSpPr/>
              <p:nvPr/>
            </p:nvGrpSpPr>
            <p:grpSpPr>
              <a:xfrm rot="16200000">
                <a:off x="1229146" y="5099277"/>
                <a:ext cx="119575" cy="612586"/>
                <a:chOff x="2244455" y="772894"/>
                <a:chExt cx="94658" cy="485003"/>
              </a:xfrm>
              <a:grpFill/>
            </p:grpSpPr>
            <p:sp>
              <p:nvSpPr>
                <p:cNvPr id="123" name="圆角矩形 12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4" name="圆角矩形 12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26" name="组合 21"/>
              <p:cNvGrpSpPr/>
              <p:nvPr/>
            </p:nvGrpSpPr>
            <p:grpSpPr>
              <a:xfrm rot="16200000">
                <a:off x="1229146" y="4641222"/>
                <a:ext cx="119575" cy="612586"/>
                <a:chOff x="2244455" y="772894"/>
                <a:chExt cx="94658" cy="485003"/>
              </a:xfrm>
              <a:grpFill/>
            </p:grpSpPr>
            <p:sp>
              <p:nvSpPr>
                <p:cNvPr id="127" name="圆角矩形 126"/>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8" name="圆角矩形 127"/>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0" name="组合 22"/>
              <p:cNvGrpSpPr/>
              <p:nvPr/>
            </p:nvGrpSpPr>
            <p:grpSpPr>
              <a:xfrm rot="16200000">
                <a:off x="1229146" y="4183167"/>
                <a:ext cx="119575" cy="612586"/>
                <a:chOff x="2244455" y="772894"/>
                <a:chExt cx="94658" cy="485003"/>
              </a:xfrm>
              <a:grpFill/>
            </p:grpSpPr>
            <p:sp>
              <p:nvSpPr>
                <p:cNvPr id="133" name="圆角矩形 13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4" name="圆角矩形 13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5" name="组合 23"/>
              <p:cNvGrpSpPr/>
              <p:nvPr/>
            </p:nvGrpSpPr>
            <p:grpSpPr>
              <a:xfrm rot="16200000">
                <a:off x="1229146" y="3725113"/>
                <a:ext cx="119575" cy="612586"/>
                <a:chOff x="2244455" y="772894"/>
                <a:chExt cx="94658" cy="485003"/>
              </a:xfrm>
              <a:grpFill/>
            </p:grpSpPr>
            <p:sp>
              <p:nvSpPr>
                <p:cNvPr id="136" name="圆角矩形 135"/>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7" name="圆角矩形 136"/>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8" name="组合 24"/>
              <p:cNvGrpSpPr/>
              <p:nvPr/>
            </p:nvGrpSpPr>
            <p:grpSpPr>
              <a:xfrm rot="16200000">
                <a:off x="1229146" y="3267055"/>
                <a:ext cx="119575" cy="612586"/>
                <a:chOff x="2244455" y="772894"/>
                <a:chExt cx="94658" cy="485003"/>
              </a:xfrm>
              <a:grpFill/>
            </p:grpSpPr>
            <p:sp>
              <p:nvSpPr>
                <p:cNvPr id="139" name="圆角矩形 138"/>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0" name="圆角矩形 139"/>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1" name="组合 26"/>
              <p:cNvGrpSpPr/>
              <p:nvPr/>
            </p:nvGrpSpPr>
            <p:grpSpPr>
              <a:xfrm rot="16200000">
                <a:off x="1229145" y="2808999"/>
                <a:ext cx="119575" cy="612586"/>
                <a:chOff x="2244455" y="772894"/>
                <a:chExt cx="94658" cy="485003"/>
              </a:xfrm>
              <a:grpFill/>
            </p:grpSpPr>
            <p:sp>
              <p:nvSpPr>
                <p:cNvPr id="142" name="圆角矩形 141"/>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3" name="圆角矩形 142"/>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4" name="组合 27"/>
              <p:cNvGrpSpPr/>
              <p:nvPr/>
            </p:nvGrpSpPr>
            <p:grpSpPr>
              <a:xfrm rot="16200000">
                <a:off x="1229146" y="2350946"/>
                <a:ext cx="119575" cy="612586"/>
                <a:chOff x="2244455" y="772894"/>
                <a:chExt cx="94658" cy="485003"/>
              </a:xfrm>
              <a:grpFill/>
            </p:grpSpPr>
            <p:sp>
              <p:nvSpPr>
                <p:cNvPr id="145" name="圆角矩形 144"/>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6" name="圆角矩形 145"/>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7" name="组合 28"/>
              <p:cNvGrpSpPr/>
              <p:nvPr/>
            </p:nvGrpSpPr>
            <p:grpSpPr>
              <a:xfrm rot="16200000">
                <a:off x="1229146" y="1892893"/>
                <a:ext cx="119575" cy="612586"/>
                <a:chOff x="2244455" y="772894"/>
                <a:chExt cx="94658" cy="485003"/>
              </a:xfrm>
              <a:grpFill/>
            </p:grpSpPr>
            <p:sp>
              <p:nvSpPr>
                <p:cNvPr id="148" name="圆角矩形 147"/>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9" name="圆角矩形 148"/>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50" name="组合 33"/>
              <p:cNvGrpSpPr/>
              <p:nvPr/>
            </p:nvGrpSpPr>
            <p:grpSpPr>
              <a:xfrm rot="16200000">
                <a:off x="1229146" y="1434840"/>
                <a:ext cx="119575" cy="612586"/>
                <a:chOff x="2244455" y="772894"/>
                <a:chExt cx="94658" cy="485003"/>
              </a:xfrm>
              <a:grpFill/>
            </p:grpSpPr>
            <p:sp>
              <p:nvSpPr>
                <p:cNvPr id="151" name="圆角矩形 150"/>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52" name="圆角矩形 151"/>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sp>
        <p:nvSpPr>
          <p:cNvPr id="3" name="文本框 2"/>
          <p:cNvSpPr txBox="1"/>
          <p:nvPr/>
        </p:nvSpPr>
        <p:spPr>
          <a:xfrm>
            <a:off x="2846070" y="1506855"/>
            <a:ext cx="8366760" cy="1641475"/>
          </a:xfrm>
          <a:prstGeom prst="rect">
            <a:avLst/>
          </a:prstGeom>
          <a:noFill/>
        </p:spPr>
        <p:txBody>
          <a:bodyPr wrap="square" rtlCol="0" anchor="t">
            <a:spAutoFit/>
          </a:bodyPr>
          <a:p>
            <a:pPr>
              <a:lnSpc>
                <a:spcPct val="120000"/>
              </a:lnSpc>
            </a:pPr>
            <a:r>
              <a:rPr lang="zh-CN" altLang="en-US" sz="2800" dirty="0" smtClean="0">
                <a:solidFill>
                  <a:srgbClr val="303030"/>
                </a:solidFill>
                <a:latin typeface="Arial" panose="020B0604020202020204" pitchFamily="34" charset="0"/>
                <a:ea typeface="微软雅黑" panose="020B0503020204020204" pitchFamily="34" charset="-122"/>
                <a:sym typeface="+mn-ea"/>
              </a:rPr>
              <a:t>保险人在</a:t>
            </a:r>
            <a:r>
              <a:rPr lang="zh-CN" altLang="en-US" sz="2800" b="1" u="sng" dirty="0" smtClean="0">
                <a:solidFill>
                  <a:srgbClr val="C00000"/>
                </a:solidFill>
                <a:latin typeface="Arial" panose="020B0604020202020204" pitchFamily="34" charset="0"/>
                <a:ea typeface="微软雅黑" panose="020B0503020204020204" pitchFamily="34" charset="-122"/>
                <a:sym typeface="+mn-ea"/>
              </a:rPr>
              <a:t>签发保险单</a:t>
            </a:r>
            <a:r>
              <a:rPr lang="zh-CN" altLang="en-US" sz="2800" dirty="0" smtClean="0">
                <a:solidFill>
                  <a:srgbClr val="303030"/>
                </a:solidFill>
                <a:latin typeface="Arial" panose="020B0604020202020204" pitchFamily="34" charset="0"/>
                <a:ea typeface="微软雅黑" panose="020B0503020204020204" pitchFamily="34" charset="-122"/>
                <a:sym typeface="+mn-ea"/>
              </a:rPr>
              <a:t>或</a:t>
            </a:r>
            <a:r>
              <a:rPr lang="zh-CN" altLang="en-US" sz="2800" b="1" u="sng" dirty="0" smtClean="0">
                <a:solidFill>
                  <a:srgbClr val="C00000"/>
                </a:solidFill>
                <a:latin typeface="Arial" panose="020B0604020202020204" pitchFamily="34" charset="0"/>
                <a:ea typeface="微软雅黑" panose="020B0503020204020204" pitchFamily="34" charset="-122"/>
                <a:sym typeface="+mn-ea"/>
              </a:rPr>
              <a:t>承担保险责任前</a:t>
            </a:r>
            <a:r>
              <a:rPr lang="zh-CN" altLang="en-US" sz="2800" dirty="0" smtClean="0">
                <a:solidFill>
                  <a:srgbClr val="303030"/>
                </a:solidFill>
                <a:latin typeface="Arial" panose="020B0604020202020204" pitchFamily="34" charset="0"/>
                <a:ea typeface="微软雅黑" panose="020B0503020204020204" pitchFamily="34" charset="-122"/>
                <a:sym typeface="+mn-ea"/>
              </a:rPr>
              <a:t>要求投保人或被保险人对某一事项的作为或者不作为、某种事态的存在或不存在做出的</a:t>
            </a:r>
            <a:r>
              <a:rPr lang="zh-CN" altLang="en-US" sz="2800" b="1" u="sng" dirty="0" smtClean="0">
                <a:solidFill>
                  <a:srgbClr val="C00000"/>
                </a:solidFill>
                <a:latin typeface="Arial" panose="020B0604020202020204" pitchFamily="34" charset="0"/>
                <a:ea typeface="微软雅黑" panose="020B0503020204020204" pitchFamily="34" charset="-122"/>
                <a:sym typeface="+mn-ea"/>
              </a:rPr>
              <a:t>承诺</a:t>
            </a:r>
            <a:r>
              <a:rPr lang="zh-CN" altLang="en-US" sz="2800" dirty="0" smtClean="0">
                <a:solidFill>
                  <a:srgbClr val="303030"/>
                </a:solidFill>
                <a:latin typeface="Arial" panose="020B0604020202020204" pitchFamily="34" charset="0"/>
                <a:ea typeface="微软雅黑" panose="020B0503020204020204" pitchFamily="34" charset="-122"/>
                <a:sym typeface="+mn-ea"/>
              </a:rPr>
              <a:t>或</a:t>
            </a:r>
            <a:r>
              <a:rPr lang="zh-CN" altLang="en-US" sz="2800" b="1" u="sng" dirty="0" smtClean="0">
                <a:solidFill>
                  <a:srgbClr val="C00000"/>
                </a:solidFill>
                <a:latin typeface="Arial" panose="020B0604020202020204" pitchFamily="34" charset="0"/>
                <a:ea typeface="微软雅黑" panose="020B0503020204020204" pitchFamily="34" charset="-122"/>
                <a:sym typeface="+mn-ea"/>
              </a:rPr>
              <a:t>确认</a:t>
            </a:r>
            <a:r>
              <a:rPr lang="zh-CN" altLang="en-US" sz="2800" dirty="0" smtClean="0">
                <a:solidFill>
                  <a:srgbClr val="303030"/>
                </a:solidFill>
                <a:latin typeface="Arial" panose="020B0604020202020204" pitchFamily="34" charset="0"/>
                <a:ea typeface="微软雅黑" panose="020B0503020204020204" pitchFamily="34" charset="-122"/>
                <a:sym typeface="+mn-ea"/>
              </a:rPr>
              <a:t>。</a:t>
            </a:r>
            <a:endParaRPr lang="zh-CN" altLang="en-US" sz="2800" dirty="0" smtClean="0">
              <a:latin typeface="Arial" panose="020B0604020202020204" pitchFamily="34" charset="0"/>
              <a:ea typeface="微软雅黑" panose="020B0503020204020204" pitchFamily="34" charset="-122"/>
              <a:sym typeface="+mn-ea"/>
            </a:endParaRPr>
          </a:p>
        </p:txBody>
      </p:sp>
      <p:sp>
        <p:nvSpPr>
          <p:cNvPr id="42" name="椭圆 41"/>
          <p:cNvSpPr/>
          <p:nvPr/>
        </p:nvSpPr>
        <p:spPr>
          <a:xfrm>
            <a:off x="9491345" y="4032885"/>
            <a:ext cx="1610360" cy="1566545"/>
          </a:xfrm>
          <a:prstGeom prst="ellipse">
            <a:avLst/>
          </a:prstGeom>
          <a:blipFill>
            <a:blip r:embed="rId1"/>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1410970" y="4347845"/>
            <a:ext cx="7508240" cy="1263650"/>
            <a:chOff x="2222" y="6847"/>
            <a:chExt cx="11824" cy="1990"/>
          </a:xfrm>
        </p:grpSpPr>
        <p:grpSp>
          <p:nvGrpSpPr>
            <p:cNvPr id="156" name="组合 13"/>
            <p:cNvGrpSpPr/>
            <p:nvPr/>
          </p:nvGrpSpPr>
          <p:grpSpPr>
            <a:xfrm>
              <a:off x="2222" y="6847"/>
              <a:ext cx="11825" cy="1991"/>
              <a:chOff x="982640" y="1286614"/>
              <a:chExt cx="10081118" cy="5023499"/>
            </a:xfrm>
            <a:noFill/>
          </p:grpSpPr>
          <p:sp>
            <p:nvSpPr>
              <p:cNvPr id="157" name="圆角矩形 156"/>
              <p:cNvSpPr/>
              <p:nvPr/>
            </p:nvSpPr>
            <p:spPr>
              <a:xfrm rot="16200000">
                <a:off x="3563539" y="-1190106"/>
                <a:ext cx="5023499" cy="9976939"/>
              </a:xfrm>
              <a:prstGeom prst="roundRect">
                <a:avLst>
                  <a:gd name="adj" fmla="val 4670"/>
                </a:avLst>
              </a:prstGeom>
              <a:grp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58" name="圆角矩形 157"/>
              <p:cNvSpPr/>
              <p:nvPr/>
            </p:nvSpPr>
            <p:spPr>
              <a:xfrm rot="16200000">
                <a:off x="3582992" y="-980490"/>
                <a:ext cx="4628185" cy="9557712"/>
              </a:xfrm>
              <a:prstGeom prst="roundRect">
                <a:avLst>
                  <a:gd name="adj" fmla="val 0"/>
                </a:avLst>
              </a:prstGeom>
              <a:grp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159" name="组合 16"/>
              <p:cNvGrpSpPr/>
              <p:nvPr/>
            </p:nvGrpSpPr>
            <p:grpSpPr>
              <a:xfrm>
                <a:off x="982640" y="1596963"/>
                <a:ext cx="751226" cy="4402810"/>
                <a:chOff x="982640" y="1596963"/>
                <a:chExt cx="751226" cy="4402810"/>
              </a:xfrm>
              <a:grpFill/>
            </p:grpSpPr>
            <p:grpSp>
              <p:nvGrpSpPr>
                <p:cNvPr id="160" name="组合 17"/>
                <p:cNvGrpSpPr/>
                <p:nvPr/>
              </p:nvGrpSpPr>
              <p:grpSpPr>
                <a:xfrm rot="16200000">
                  <a:off x="-615716" y="3650191"/>
                  <a:ext cx="4402810" cy="296354"/>
                  <a:chOff x="2149635" y="1165383"/>
                  <a:chExt cx="3485831" cy="234634"/>
                </a:xfrm>
                <a:grpFill/>
              </p:grpSpPr>
              <p:grpSp>
                <p:nvGrpSpPr>
                  <p:cNvPr id="161" name="组合 54"/>
                  <p:cNvGrpSpPr/>
                  <p:nvPr/>
                </p:nvGrpSpPr>
                <p:grpSpPr>
                  <a:xfrm>
                    <a:off x="2149635" y="1165385"/>
                    <a:ext cx="234632" cy="234632"/>
                    <a:chOff x="2483014" y="1114427"/>
                    <a:chExt cx="209550" cy="209550"/>
                  </a:xfrm>
                  <a:grpFill/>
                </p:grpSpPr>
                <p:sp>
                  <p:nvSpPr>
                    <p:cNvPr id="162" name="椭圆 161"/>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3" name="椭圆 162"/>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64" name="组合 55"/>
                  <p:cNvGrpSpPr/>
                  <p:nvPr/>
                </p:nvGrpSpPr>
                <p:grpSpPr>
                  <a:xfrm>
                    <a:off x="2510880" y="1165385"/>
                    <a:ext cx="234632" cy="234632"/>
                    <a:chOff x="2483014" y="1114427"/>
                    <a:chExt cx="209550" cy="209550"/>
                  </a:xfrm>
                  <a:grpFill/>
                </p:grpSpPr>
                <p:sp>
                  <p:nvSpPr>
                    <p:cNvPr id="165" name="椭圆 164"/>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6" name="椭圆 165"/>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67" name="组合 56"/>
                  <p:cNvGrpSpPr/>
                  <p:nvPr/>
                </p:nvGrpSpPr>
                <p:grpSpPr>
                  <a:xfrm>
                    <a:off x="2872124" y="1165385"/>
                    <a:ext cx="234632" cy="234632"/>
                    <a:chOff x="2483014" y="1114427"/>
                    <a:chExt cx="209550" cy="209550"/>
                  </a:xfrm>
                  <a:grpFill/>
                </p:grpSpPr>
                <p:sp>
                  <p:nvSpPr>
                    <p:cNvPr id="168" name="椭圆 167"/>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9" name="椭圆 168"/>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0" name="组合 57"/>
                  <p:cNvGrpSpPr/>
                  <p:nvPr/>
                </p:nvGrpSpPr>
                <p:grpSpPr>
                  <a:xfrm>
                    <a:off x="3233369" y="1165385"/>
                    <a:ext cx="234632" cy="234632"/>
                    <a:chOff x="2483014" y="1114427"/>
                    <a:chExt cx="209550" cy="209550"/>
                  </a:xfrm>
                  <a:grpFill/>
                </p:grpSpPr>
                <p:sp>
                  <p:nvSpPr>
                    <p:cNvPr id="171" name="椭圆 170"/>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2" name="椭圆 171"/>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3" name="组合 58"/>
                  <p:cNvGrpSpPr/>
                  <p:nvPr/>
                </p:nvGrpSpPr>
                <p:grpSpPr>
                  <a:xfrm>
                    <a:off x="3594615" y="1165383"/>
                    <a:ext cx="234632" cy="234632"/>
                    <a:chOff x="2483014" y="1114427"/>
                    <a:chExt cx="209550" cy="209550"/>
                  </a:xfrm>
                  <a:grpFill/>
                </p:grpSpPr>
                <p:sp>
                  <p:nvSpPr>
                    <p:cNvPr id="174" name="椭圆 173"/>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5" name="椭圆 174"/>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6" name="组合 59"/>
                  <p:cNvGrpSpPr/>
                  <p:nvPr/>
                </p:nvGrpSpPr>
                <p:grpSpPr>
                  <a:xfrm>
                    <a:off x="3955858" y="1165384"/>
                    <a:ext cx="234632" cy="234632"/>
                    <a:chOff x="2483014" y="1114427"/>
                    <a:chExt cx="209550" cy="209550"/>
                  </a:xfrm>
                  <a:grpFill/>
                </p:grpSpPr>
                <p:sp>
                  <p:nvSpPr>
                    <p:cNvPr id="177" name="椭圆 176"/>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8" name="椭圆 177"/>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9" name="组合 60"/>
                  <p:cNvGrpSpPr/>
                  <p:nvPr/>
                </p:nvGrpSpPr>
                <p:grpSpPr>
                  <a:xfrm>
                    <a:off x="4317103" y="1165384"/>
                    <a:ext cx="234632" cy="234632"/>
                    <a:chOff x="2483014" y="1114427"/>
                    <a:chExt cx="209550" cy="209550"/>
                  </a:xfrm>
                  <a:grpFill/>
                </p:grpSpPr>
                <p:sp>
                  <p:nvSpPr>
                    <p:cNvPr id="180" name="椭圆 179"/>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1" name="椭圆 180"/>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2" name="组合 61"/>
                  <p:cNvGrpSpPr/>
                  <p:nvPr/>
                </p:nvGrpSpPr>
                <p:grpSpPr>
                  <a:xfrm>
                    <a:off x="4678347" y="1165384"/>
                    <a:ext cx="234632" cy="234632"/>
                    <a:chOff x="2483014" y="1114427"/>
                    <a:chExt cx="209550" cy="209550"/>
                  </a:xfrm>
                  <a:grpFill/>
                </p:grpSpPr>
                <p:sp>
                  <p:nvSpPr>
                    <p:cNvPr id="183" name="椭圆 182"/>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4" name="椭圆 183"/>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5" name="组合 62"/>
                  <p:cNvGrpSpPr/>
                  <p:nvPr/>
                </p:nvGrpSpPr>
                <p:grpSpPr>
                  <a:xfrm>
                    <a:off x="5039590" y="1165384"/>
                    <a:ext cx="234632" cy="234632"/>
                    <a:chOff x="2483014" y="1114427"/>
                    <a:chExt cx="209550" cy="209550"/>
                  </a:xfrm>
                  <a:grpFill/>
                </p:grpSpPr>
                <p:sp>
                  <p:nvSpPr>
                    <p:cNvPr id="186" name="椭圆 185"/>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7" name="椭圆 186"/>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8" name="组合 63"/>
                  <p:cNvGrpSpPr/>
                  <p:nvPr/>
                </p:nvGrpSpPr>
                <p:grpSpPr>
                  <a:xfrm>
                    <a:off x="5400834" y="1165384"/>
                    <a:ext cx="234632" cy="234632"/>
                    <a:chOff x="2483014" y="1114427"/>
                    <a:chExt cx="209550" cy="209550"/>
                  </a:xfrm>
                  <a:grpFill/>
                </p:grpSpPr>
                <p:sp>
                  <p:nvSpPr>
                    <p:cNvPr id="189" name="椭圆 188"/>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0" name="椭圆 189"/>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nvGrpSpPr>
                <p:cNvPr id="191" name="组合 18"/>
                <p:cNvGrpSpPr/>
                <p:nvPr/>
              </p:nvGrpSpPr>
              <p:grpSpPr>
                <a:xfrm rot="16200000">
                  <a:off x="1229146" y="5557333"/>
                  <a:ext cx="119575" cy="612586"/>
                  <a:chOff x="2244455" y="772894"/>
                  <a:chExt cx="94658" cy="485003"/>
                </a:xfrm>
                <a:grpFill/>
              </p:grpSpPr>
              <p:sp>
                <p:nvSpPr>
                  <p:cNvPr id="192" name="圆角矩形 191"/>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3" name="圆角矩形 192"/>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94" name="组合 19"/>
                <p:cNvGrpSpPr/>
                <p:nvPr/>
              </p:nvGrpSpPr>
              <p:grpSpPr>
                <a:xfrm rot="16200000">
                  <a:off x="1229146" y="5099277"/>
                  <a:ext cx="119575" cy="612586"/>
                  <a:chOff x="2244455" y="772894"/>
                  <a:chExt cx="94658" cy="485003"/>
                </a:xfrm>
                <a:grpFill/>
              </p:grpSpPr>
              <p:sp>
                <p:nvSpPr>
                  <p:cNvPr id="195" name="圆角矩形 194"/>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6" name="圆角矩形 195"/>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97" name="组合 21"/>
                <p:cNvGrpSpPr/>
                <p:nvPr/>
              </p:nvGrpSpPr>
              <p:grpSpPr>
                <a:xfrm rot="16200000">
                  <a:off x="1229146" y="4641222"/>
                  <a:ext cx="119575" cy="612586"/>
                  <a:chOff x="2244455" y="772894"/>
                  <a:chExt cx="94658" cy="485003"/>
                </a:xfrm>
                <a:grpFill/>
              </p:grpSpPr>
              <p:sp>
                <p:nvSpPr>
                  <p:cNvPr id="198" name="圆角矩形 197"/>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9" name="圆角矩形 198"/>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0" name="组合 22"/>
                <p:cNvGrpSpPr/>
                <p:nvPr/>
              </p:nvGrpSpPr>
              <p:grpSpPr>
                <a:xfrm rot="16200000">
                  <a:off x="1229146" y="4183167"/>
                  <a:ext cx="119575" cy="612586"/>
                  <a:chOff x="2244455" y="772894"/>
                  <a:chExt cx="94658" cy="485003"/>
                </a:xfrm>
                <a:grpFill/>
              </p:grpSpPr>
              <p:sp>
                <p:nvSpPr>
                  <p:cNvPr id="201" name="圆角矩形 200"/>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2" name="圆角矩形 201"/>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3" name="组合 23"/>
                <p:cNvGrpSpPr/>
                <p:nvPr/>
              </p:nvGrpSpPr>
              <p:grpSpPr>
                <a:xfrm rot="16200000">
                  <a:off x="1229146" y="3725113"/>
                  <a:ext cx="119575" cy="612586"/>
                  <a:chOff x="2244455" y="772894"/>
                  <a:chExt cx="94658" cy="485003"/>
                </a:xfrm>
                <a:grpFill/>
              </p:grpSpPr>
              <p:sp>
                <p:nvSpPr>
                  <p:cNvPr id="204" name="圆角矩形 203"/>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5" name="圆角矩形 204"/>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6" name="组合 24"/>
                <p:cNvGrpSpPr/>
                <p:nvPr/>
              </p:nvGrpSpPr>
              <p:grpSpPr>
                <a:xfrm rot="16200000">
                  <a:off x="1229146" y="3267055"/>
                  <a:ext cx="119575" cy="612586"/>
                  <a:chOff x="2244455" y="772894"/>
                  <a:chExt cx="94658" cy="485003"/>
                </a:xfrm>
                <a:grpFill/>
              </p:grpSpPr>
              <p:sp>
                <p:nvSpPr>
                  <p:cNvPr id="207" name="圆角矩形 206"/>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8" name="圆角矩形 207"/>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9" name="组合 26"/>
                <p:cNvGrpSpPr/>
                <p:nvPr/>
              </p:nvGrpSpPr>
              <p:grpSpPr>
                <a:xfrm rot="16200000">
                  <a:off x="1229145" y="2808999"/>
                  <a:ext cx="119575" cy="612586"/>
                  <a:chOff x="2244455" y="772894"/>
                  <a:chExt cx="94658" cy="485003"/>
                </a:xfrm>
                <a:grpFill/>
              </p:grpSpPr>
              <p:sp>
                <p:nvSpPr>
                  <p:cNvPr id="210" name="圆角矩形 209"/>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1" name="圆角矩形 210"/>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2" name="组合 27"/>
                <p:cNvGrpSpPr/>
                <p:nvPr/>
              </p:nvGrpSpPr>
              <p:grpSpPr>
                <a:xfrm rot="16200000">
                  <a:off x="1229146" y="2350946"/>
                  <a:ext cx="119575" cy="612586"/>
                  <a:chOff x="2244455" y="772894"/>
                  <a:chExt cx="94658" cy="485003"/>
                </a:xfrm>
                <a:grpFill/>
              </p:grpSpPr>
              <p:sp>
                <p:nvSpPr>
                  <p:cNvPr id="213" name="圆角矩形 21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4" name="圆角矩形 21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5" name="组合 28"/>
                <p:cNvGrpSpPr/>
                <p:nvPr/>
              </p:nvGrpSpPr>
              <p:grpSpPr>
                <a:xfrm rot="16200000">
                  <a:off x="1229146" y="1892893"/>
                  <a:ext cx="119575" cy="612586"/>
                  <a:chOff x="2244455" y="772894"/>
                  <a:chExt cx="94658" cy="485003"/>
                </a:xfrm>
                <a:grpFill/>
              </p:grpSpPr>
              <p:sp>
                <p:nvSpPr>
                  <p:cNvPr id="216" name="圆角矩形 215"/>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7" name="圆角矩形 216"/>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8" name="组合 33"/>
                <p:cNvGrpSpPr/>
                <p:nvPr/>
              </p:nvGrpSpPr>
              <p:grpSpPr>
                <a:xfrm rot="16200000">
                  <a:off x="1229146" y="1434840"/>
                  <a:ext cx="119575" cy="612586"/>
                  <a:chOff x="2244455" y="772894"/>
                  <a:chExt cx="94658" cy="485003"/>
                </a:xfrm>
                <a:grpFill/>
              </p:grpSpPr>
              <p:sp>
                <p:nvSpPr>
                  <p:cNvPr id="219" name="圆角矩形 218"/>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20" name="圆角矩形 219"/>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sp>
          <p:nvSpPr>
            <p:cNvPr id="287" name="文本框 286"/>
            <p:cNvSpPr txBox="1"/>
            <p:nvPr/>
          </p:nvSpPr>
          <p:spPr>
            <a:xfrm>
              <a:off x="3098" y="7030"/>
              <a:ext cx="9855" cy="1654"/>
            </a:xfrm>
            <a:prstGeom prst="rect">
              <a:avLst/>
            </a:prstGeom>
            <a:noFill/>
          </p:spPr>
          <p:txBody>
            <a:bodyPr wrap="square" rtlCol="0">
              <a:spAutoFit/>
            </a:bodyPr>
            <a:p>
              <a:pPr algn="l">
                <a:lnSpc>
                  <a:spcPct val="130000"/>
                </a:lnSpc>
              </a:pPr>
              <a:r>
                <a:rPr lang="en-US" altLang="zh-CN" sz="2400" dirty="0" smtClean="0">
                  <a:solidFill>
                    <a:srgbClr val="30303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smtClean="0">
                  <a:solidFill>
                    <a:srgbClr val="303030"/>
                  </a:solidFill>
                  <a:latin typeface="微软雅黑" panose="020B0503020204020204" pitchFamily="34" charset="-122"/>
                  <a:ea typeface="微软雅黑" panose="020B0503020204020204" pitchFamily="34" charset="-122"/>
                  <a:cs typeface="微软雅黑" panose="020B0503020204020204" pitchFamily="34" charset="-122"/>
                  <a:sym typeface="+mn-ea"/>
                </a:rPr>
                <a:t>保证的事项有哪些？能否具体些？</a:t>
              </a:r>
              <a:endParaRPr lang="zh-CN" altLang="en-US" sz="2400" dirty="0" smtClean="0">
                <a:solidFill>
                  <a:srgbClr val="30303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30000"/>
                </a:lnSpc>
              </a:pPr>
              <a:r>
                <a:rPr lang="en-US" altLang="zh-CN" sz="2400" dirty="0" smtClean="0">
                  <a:solidFill>
                    <a:srgbClr val="30303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smtClean="0">
                  <a:solidFill>
                    <a:srgbClr val="303030"/>
                  </a:solidFill>
                  <a:latin typeface="微软雅黑" panose="020B0503020204020204" pitchFamily="34" charset="-122"/>
                  <a:ea typeface="微软雅黑" panose="020B0503020204020204" pitchFamily="34" charset="-122"/>
                  <a:cs typeface="微软雅黑" panose="020B0503020204020204" pitchFamily="34" charset="-122"/>
                  <a:sym typeface="+mn-ea"/>
                </a:rPr>
                <a:t>保证与告知有何区别？</a:t>
              </a:r>
              <a:endParaRPr lang="zh-CN" altLang="en-US" sz="2400" dirty="0" smtClean="0">
                <a:solidFill>
                  <a:srgbClr val="30303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 name="文本框 3"/>
          <p:cNvSpPr txBox="1"/>
          <p:nvPr/>
        </p:nvSpPr>
        <p:spPr>
          <a:xfrm>
            <a:off x="10128250" y="5805805"/>
            <a:ext cx="538480" cy="370840"/>
          </a:xfrm>
          <a:prstGeom prst="rect">
            <a:avLst/>
          </a:prstGeom>
          <a:noFill/>
        </p:spPr>
        <p:txBody>
          <a:bodyPr wrap="none" rtlCol="0" anchor="t">
            <a:spAutoFit/>
          </a:bodyPr>
          <a:p>
            <a:pPr>
              <a:lnSpc>
                <a:spcPct val="130000"/>
              </a:lnSpc>
            </a:pPr>
            <a:r>
              <a:rPr lang="zh-CN" altLang="en-US" sz="1400" dirty="0" smtClean="0">
                <a:latin typeface="Arial" panose="020B0604020202020204" pitchFamily="34" charset="0"/>
                <a:ea typeface="微软雅黑" panose="020B0503020204020204" pitchFamily="34" charset="-122"/>
              </a:rPr>
              <a:t>学生</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0" y="1124585"/>
            <a:ext cx="5814695" cy="5715635"/>
          </a:xfrm>
          <a:prstGeom prst="rect">
            <a:avLst/>
          </a:prstGeom>
        </p:spPr>
      </p:pic>
      <p:sp>
        <p:nvSpPr>
          <p:cNvPr id="2" name="文本框 1"/>
          <p:cNvSpPr txBox="1"/>
          <p:nvPr/>
        </p:nvSpPr>
        <p:spPr>
          <a:xfrm>
            <a:off x="3071495" y="116840"/>
            <a:ext cx="5770880" cy="891540"/>
          </a:xfrm>
          <a:prstGeom prst="rect">
            <a:avLst/>
          </a:prstGeom>
          <a:noFill/>
        </p:spPr>
        <p:txBody>
          <a:bodyPr wrap="none" rtlCol="0" anchor="t">
            <a:spAutoFit/>
          </a:bodyPr>
          <a:p>
            <a:pPr>
              <a:lnSpc>
                <a:spcPct val="130000"/>
              </a:lnSpc>
            </a:pPr>
            <a:r>
              <a:rPr lang="zh-CN" altLang="en-US" sz="4000" dirty="0">
                <a:solidFill>
                  <a:schemeClr val="tx1">
                    <a:lumMod val="50000"/>
                  </a:schemeClr>
                </a:solidFill>
                <a:latin typeface="微软雅黑" panose="020B0503020204020204" pitchFamily="34" charset="-122"/>
                <a:ea typeface="微软雅黑" panose="020B0503020204020204" pitchFamily="34" charset="-122"/>
                <a:sym typeface="+mn-ea"/>
              </a:rPr>
              <a:t>二、最大诚信原则的内容</a:t>
            </a:r>
            <a:endParaRPr lang="zh-CN" altLang="en-US" sz="1400" dirty="0" smtClean="0">
              <a:latin typeface="Arial" panose="020B0604020202020204" pitchFamily="34" charset="0"/>
              <a:ea typeface="微软雅黑" panose="020B0503020204020204" pitchFamily="34" charset="-122"/>
            </a:endParaRPr>
          </a:p>
        </p:txBody>
      </p:sp>
      <p:grpSp>
        <p:nvGrpSpPr>
          <p:cNvPr id="5" name="组合 4"/>
          <p:cNvGrpSpPr/>
          <p:nvPr/>
        </p:nvGrpSpPr>
        <p:grpSpPr>
          <a:xfrm>
            <a:off x="5951855" y="1339215"/>
            <a:ext cx="5724525" cy="5293995"/>
            <a:chOff x="8466" y="2056"/>
            <a:chExt cx="9015" cy="8337"/>
          </a:xfrm>
        </p:grpSpPr>
        <p:grpSp>
          <p:nvGrpSpPr>
            <p:cNvPr id="30" name="组合 29"/>
            <p:cNvGrpSpPr/>
            <p:nvPr/>
          </p:nvGrpSpPr>
          <p:grpSpPr>
            <a:xfrm>
              <a:off x="8466" y="2056"/>
              <a:ext cx="9015" cy="8337"/>
              <a:chOff x="5404327" y="3284401"/>
              <a:chExt cx="6127750" cy="3412407"/>
            </a:xfrm>
          </p:grpSpPr>
          <p:grpSp>
            <p:nvGrpSpPr>
              <p:cNvPr id="22" name="组合 21"/>
              <p:cNvGrpSpPr/>
              <p:nvPr/>
            </p:nvGrpSpPr>
            <p:grpSpPr>
              <a:xfrm>
                <a:off x="5404327" y="3284401"/>
                <a:ext cx="6127750" cy="3412407"/>
                <a:chOff x="1121120" y="471281"/>
                <a:chExt cx="6127750" cy="3412407"/>
              </a:xfrm>
            </p:grpSpPr>
            <p:sp>
              <p:nvSpPr>
                <p:cNvPr id="23" name="AutoShape 16"/>
                <p:cNvSpPr>
                  <a:spLocks noChangeArrowheads="1"/>
                </p:cNvSpPr>
                <p:nvPr/>
              </p:nvSpPr>
              <p:spPr bwMode="auto">
                <a:xfrm>
                  <a:off x="1121120" y="843308"/>
                  <a:ext cx="6127750" cy="3040380"/>
                </a:xfrm>
                <a:prstGeom prst="roundRect">
                  <a:avLst>
                    <a:gd name="adj" fmla="val 4690"/>
                  </a:avLst>
                </a:prstGeom>
                <a:noFill/>
                <a:ln w="57150">
                  <a:solidFill>
                    <a:srgbClr val="FEBF00"/>
                  </a:solidFill>
                  <a:round/>
                </a:ln>
              </p:spPr>
              <p:txBody>
                <a:bodyPr wrap="none" anchor="ctr"/>
                <a:p>
                  <a:pPr fontAlgn="auto">
                    <a:spcBef>
                      <a:spcPts val="0"/>
                    </a:spcBef>
                    <a:spcAft>
                      <a:spcPts val="0"/>
                    </a:spcAft>
                    <a:defRPr/>
                  </a:pPr>
                  <a:endParaRPr lang="zh-CN" altLang="en-US">
                    <a:latin typeface="+mn-lt"/>
                  </a:endParaRPr>
                </a:p>
              </p:txBody>
            </p:sp>
            <p:grpSp>
              <p:nvGrpSpPr>
                <p:cNvPr id="25" name="组合 24"/>
                <p:cNvGrpSpPr/>
                <p:nvPr/>
              </p:nvGrpSpPr>
              <p:grpSpPr>
                <a:xfrm>
                  <a:off x="2621172" y="471281"/>
                  <a:ext cx="3127712" cy="742792"/>
                  <a:chOff x="2729949" y="643559"/>
                  <a:chExt cx="3127712" cy="742792"/>
                </a:xfrm>
              </p:grpSpPr>
              <p:sp>
                <p:nvSpPr>
                  <p:cNvPr id="26" name="AutoShape 17"/>
                  <p:cNvSpPr>
                    <a:spLocks noChangeArrowheads="1"/>
                  </p:cNvSpPr>
                  <p:nvPr/>
                </p:nvSpPr>
                <p:spPr bwMode="gray">
                  <a:xfrm>
                    <a:off x="2729949" y="643559"/>
                    <a:ext cx="3127712" cy="742792"/>
                  </a:xfrm>
                  <a:prstGeom prst="roundRect">
                    <a:avLst>
                      <a:gd name="adj" fmla="val 50000"/>
                    </a:avLst>
                  </a:prstGeom>
                  <a:solidFill>
                    <a:srgbClr val="FEBF00"/>
                  </a:solidFill>
                  <a:ln w="9525">
                    <a:noFill/>
                    <a:round/>
                  </a:ln>
                  <a:effectLst/>
                </p:spPr>
                <p:txBody>
                  <a:bodyPr wrap="none" anchor="ctr"/>
                  <a:p>
                    <a:pPr fontAlgn="auto">
                      <a:spcBef>
                        <a:spcPts val="0"/>
                      </a:spcBef>
                      <a:spcAft>
                        <a:spcPts val="0"/>
                      </a:spcAft>
                      <a:defRPr/>
                    </a:pPr>
                    <a:endParaRPr lang="zh-CN" altLang="en-US" dirty="0">
                      <a:latin typeface="+mn-lt"/>
                    </a:endParaRPr>
                  </a:p>
                </p:txBody>
              </p:sp>
              <p:sp>
                <p:nvSpPr>
                  <p:cNvPr id="27" name="文本框 26"/>
                  <p:cNvSpPr txBox="1"/>
                  <p:nvPr/>
                </p:nvSpPr>
                <p:spPr>
                  <a:xfrm>
                    <a:off x="3035324" y="668819"/>
                    <a:ext cx="2716299" cy="455561"/>
                  </a:xfrm>
                  <a:prstGeom prst="rect">
                    <a:avLst/>
                  </a:prstGeom>
                  <a:noFill/>
                </p:spPr>
                <p:txBody>
                  <a:bodyPr wrap="square" rtlCol="0">
                    <a:spAutoFit/>
                  </a:bodyPr>
                  <a:p>
                    <a:pPr algn="ctr"/>
                    <a:r>
                      <a:rPr lang="zh-CN" altLang="en-US" sz="4000" b="1" spc="600" dirty="0">
                        <a:latin typeface="微软雅黑" panose="020B0503020204020204" pitchFamily="34" charset="-122"/>
                        <a:ea typeface="微软雅黑" panose="020B0503020204020204" pitchFamily="34" charset="-122"/>
                      </a:rPr>
                      <a:t>案例</a:t>
                    </a:r>
                    <a:endParaRPr lang="zh-CN" altLang="en-US" sz="4000" b="1" spc="600" dirty="0">
                      <a:latin typeface="微软雅黑" panose="020B0503020204020204" pitchFamily="34" charset="-122"/>
                      <a:ea typeface="微软雅黑" panose="020B0503020204020204" pitchFamily="34" charset="-122"/>
                    </a:endParaRPr>
                  </a:p>
                </p:txBody>
              </p:sp>
            </p:grpSp>
          </p:grpSp>
          <p:sp>
            <p:nvSpPr>
              <p:cNvPr id="28" name="矩形 27"/>
              <p:cNvSpPr/>
              <p:nvPr/>
            </p:nvSpPr>
            <p:spPr>
              <a:xfrm>
                <a:off x="5564743" y="4024022"/>
                <a:ext cx="5830709" cy="475207"/>
              </a:xfrm>
              <a:prstGeom prst="rect">
                <a:avLst/>
              </a:prstGeom>
            </p:spPr>
            <p:txBody>
              <a:bodyPr wrap="square">
                <a:spAutoFit/>
              </a:bodyPr>
              <a:p>
                <a:pPr marL="0" indent="0">
                  <a:lnSpc>
                    <a:spcPct val="150000"/>
                  </a:lnSpc>
                  <a:buClr>
                    <a:srgbClr val="FFC000"/>
                  </a:buClr>
                  <a:buFont typeface="Wingdings" panose="05000000000000000000" pitchFamily="2" charset="2"/>
                  <a:buNone/>
                </a:pPr>
                <a:endParaRPr lang="zh-CN" altLang="en-US" sz="2800" b="1" dirty="0">
                  <a:solidFill>
                    <a:srgbClr val="000000"/>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9033" y="4266"/>
              <a:ext cx="8078" cy="5431"/>
            </a:xfrm>
            <a:prstGeom prst="rect">
              <a:avLst/>
            </a:prstGeom>
            <a:noFill/>
          </p:spPr>
          <p:txBody>
            <a:bodyPr wrap="square" rtlCol="0">
              <a:spAutoFit/>
            </a:bodyPr>
            <a:p>
              <a:pPr algn="just">
                <a:lnSpc>
                  <a:spcPct val="130000"/>
                </a:lnSpc>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rPr>
                <a:t>有一份保险合同中有</a:t>
              </a:r>
              <a:r>
                <a:rPr lang="en-US" altLang="zh-CN" sz="2400" u="sng"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u="sng" dirty="0" smtClean="0">
                  <a:latin typeface="微软雅黑" panose="020B0503020204020204" pitchFamily="34" charset="-122"/>
                  <a:ea typeface="微软雅黑" panose="020B0503020204020204" pitchFamily="34" charset="-122"/>
                  <a:cs typeface="微软雅黑" panose="020B0503020204020204" pitchFamily="34" charset="-122"/>
                </a:rPr>
                <a:t>关于所有的罐头都需要标明生产日期</a:t>
              </a:r>
              <a:r>
                <a:rPr lang="en-US" altLang="zh-CN" sz="2400" u="sng"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rPr>
                <a:t>的保证条款，但有许多罐头没有按照规定作出标志。后来，被保险人发现有些罐头</a:t>
              </a:r>
              <a:r>
                <a:rPr lang="zh-CN" altLang="en-US" sz="2400" b="1" u="sng" dirty="0" smtClean="0">
                  <a:solidFill>
                    <a:srgbClr val="303030"/>
                  </a:solidFill>
                  <a:latin typeface="微软雅黑" panose="020B0503020204020204" pitchFamily="34" charset="-122"/>
                  <a:ea typeface="微软雅黑" panose="020B0503020204020204" pitchFamily="34" charset="-122"/>
                  <a:cs typeface="微软雅黑" panose="020B0503020204020204" pitchFamily="34" charset="-122"/>
                </a:rPr>
                <a:t>因风吹受损</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rPr>
                <a:t>，遂向保险公司索赔，保险人则以被保险人违反保证为由拒赔。</a:t>
              </a:r>
              <a:r>
                <a:rPr lang="zh-CN" altLang="en-US" sz="24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，最终法院判决</a:t>
              </a:r>
              <a:r>
                <a:rPr lang="zh-CN" altLang="en-US" sz="2400" b="1" u="sng"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被保险人败诉</a:t>
              </a:r>
              <a:r>
                <a:rPr lang="zh-CN" altLang="en-US" sz="24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63" name="组合 19462"/>
          <p:cNvGrpSpPr/>
          <p:nvPr/>
        </p:nvGrpSpPr>
        <p:grpSpPr>
          <a:xfrm rot="0">
            <a:off x="1055370" y="2889250"/>
            <a:ext cx="2305050" cy="2365375"/>
            <a:chOff x="-98" y="-72"/>
            <a:chExt cx="4002" cy="3726"/>
          </a:xfrm>
        </p:grpSpPr>
        <p:sp>
          <p:nvSpPr>
            <p:cNvPr id="5" name="Freeform 18"/>
            <p:cNvSpPr/>
            <p:nvPr/>
          </p:nvSpPr>
          <p:spPr>
            <a:xfrm>
              <a:off x="1638" y="-72"/>
              <a:ext cx="1965" cy="1920"/>
            </a:xfrm>
            <a:custGeom>
              <a:avLst/>
              <a:gdLst>
                <a:gd name="txL" fmla="*/ 0 w 127"/>
                <a:gd name="txT" fmla="*/ 0 h 124"/>
                <a:gd name="txR" fmla="*/ 127 w 127"/>
                <a:gd name="txB" fmla="*/ 124 h 124"/>
              </a:gdLst>
              <a:ahLst/>
              <a:cxnLst>
                <a:cxn ang="0">
                  <a:pos x="1247775" y="629265"/>
                </a:cxn>
                <a:cxn ang="0">
                  <a:pos x="1149525" y="747252"/>
                </a:cxn>
                <a:cxn ang="0">
                  <a:pos x="78600" y="1219200"/>
                </a:cxn>
                <a:cxn ang="0">
                  <a:pos x="19650" y="1209368"/>
                </a:cxn>
                <a:cxn ang="0">
                  <a:pos x="9825" y="1160206"/>
                </a:cxn>
                <a:cxn ang="0">
                  <a:pos x="58950" y="924232"/>
                </a:cxn>
                <a:cxn ang="0">
                  <a:pos x="383175" y="609600"/>
                </a:cxn>
                <a:cxn ang="0">
                  <a:pos x="186675" y="373626"/>
                </a:cxn>
                <a:cxn ang="0">
                  <a:pos x="255450" y="58994"/>
                </a:cxn>
                <a:cxn ang="0">
                  <a:pos x="314400" y="9832"/>
                </a:cxn>
                <a:cxn ang="0">
                  <a:pos x="383175" y="19665"/>
                </a:cxn>
                <a:cxn ang="0">
                  <a:pos x="1188825" y="511277"/>
                </a:cxn>
                <a:cxn ang="0">
                  <a:pos x="1247775" y="629265"/>
                </a:cxn>
              </a:cxnLst>
              <a:rect l="txL" t="txT" r="txR" b="tx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6">
                <a:lumMod val="20000"/>
                <a:lumOff val="80000"/>
              </a:schemeClr>
            </a:solidFill>
            <a:ln w="9525">
              <a:noFill/>
            </a:ln>
            <a:effectLst>
              <a:outerShdw dist="25401" dir="2699999" algn="ctr" rotWithShape="0">
                <a:srgbClr val="000000">
                  <a:alpha val="9999"/>
                </a:srgbClr>
              </a:outerShdw>
            </a:effectLst>
          </p:spPr>
          <p:txBody>
            <a:bodyPr lIns="288000" anchor="ctr"/>
            <a:lstStyle/>
            <a:p>
              <a:pPr algn="ctr"/>
              <a:r>
                <a:rPr lang="en-US" altLang="x-none" sz="2800" dirty="0">
                  <a:solidFill>
                    <a:srgbClr val="FFFFFF"/>
                  </a:solidFill>
                  <a:latin typeface="Arial Narrow" panose="020B0606020202030204" pitchFamily="2" charset="0"/>
                  <a:ea typeface="微软雅黑" panose="020B0503020204020204" pitchFamily="34" charset="-122"/>
                </a:rPr>
                <a:t>0</a:t>
              </a:r>
              <a:r>
                <a:rPr lang="en-US" sz="2800" dirty="0">
                  <a:solidFill>
                    <a:srgbClr val="FFFFFF"/>
                  </a:solidFill>
                  <a:latin typeface="Arial Narrow" panose="020B0606020202030204" pitchFamily="2" charset="0"/>
                  <a:ea typeface="微软雅黑" panose="020B0503020204020204" pitchFamily="34" charset="-122"/>
                </a:rPr>
                <a:t>1</a:t>
              </a:r>
              <a:endParaRPr lang="en-US" sz="2800" dirty="0">
                <a:solidFill>
                  <a:srgbClr val="FFFFFF"/>
                </a:solidFill>
                <a:latin typeface="Arial Narrow" panose="020B0606020202030204" pitchFamily="2" charset="0"/>
                <a:ea typeface="微软雅黑" panose="020B0503020204020204" pitchFamily="34" charset="-122"/>
              </a:endParaRPr>
            </a:p>
          </p:txBody>
        </p:sp>
        <p:sp>
          <p:nvSpPr>
            <p:cNvPr id="19464" name="TextBox 11"/>
            <p:cNvSpPr txBox="1"/>
            <p:nvPr/>
          </p:nvSpPr>
          <p:spPr>
            <a:xfrm>
              <a:off x="-98" y="2317"/>
              <a:ext cx="4002" cy="1337"/>
            </a:xfrm>
            <a:prstGeom prst="rect">
              <a:avLst/>
            </a:prstGeom>
            <a:noFill/>
            <a:ln w="9525">
              <a:noFill/>
            </a:ln>
          </p:spPr>
          <p:txBody>
            <a:bodyPr anchor="ctr"/>
            <a:lstStyle/>
            <a:p>
              <a:pPr algn="ctr">
                <a:lnSpc>
                  <a:spcPct val="120000"/>
                </a:lnSpc>
                <a:buClr>
                  <a:schemeClr val="accent1"/>
                </a:buClr>
                <a:buSzPct val="150000"/>
              </a:pPr>
              <a:r>
                <a:rPr lang="zh-CN" altLang="en-US" sz="2800" b="1" dirty="0">
                  <a:solidFill>
                    <a:schemeClr val="tx1">
                      <a:lumMod val="50000"/>
                    </a:schemeClr>
                  </a:solidFill>
                  <a:latin typeface="微软雅黑" panose="020B0503020204020204" pitchFamily="34" charset="-122"/>
                  <a:ea typeface="微软雅黑" panose="020B0503020204020204" pitchFamily="34" charset="-122"/>
                </a:rPr>
                <a:t>目的不同</a:t>
              </a:r>
              <a:endParaRPr lang="zh-CN" altLang="en-US" sz="2800" b="1" dirty="0">
                <a:solidFill>
                  <a:schemeClr val="tx1">
                    <a:lumMod val="50000"/>
                  </a:schemeClr>
                </a:solidFill>
                <a:latin typeface="微软雅黑" panose="020B0503020204020204" pitchFamily="34" charset="-122"/>
                <a:ea typeface="微软雅黑" panose="020B0503020204020204" pitchFamily="34" charset="-122"/>
              </a:endParaRPr>
            </a:p>
          </p:txBody>
        </p:sp>
        <p:cxnSp>
          <p:nvCxnSpPr>
            <p:cNvPr id="19465" name="直接箭头连接符 56"/>
            <p:cNvCxnSpPr/>
            <p:nvPr/>
          </p:nvCxnSpPr>
          <p:spPr>
            <a:xfrm>
              <a:off x="1801" y="1742"/>
              <a:ext cx="0" cy="875"/>
            </a:xfrm>
            <a:prstGeom prst="straightConnector1">
              <a:avLst/>
            </a:prstGeom>
            <a:ln w="28575" cap="flat" cmpd="sng">
              <a:solidFill>
                <a:srgbClr val="FFC000"/>
              </a:solidFill>
              <a:prstDash val="solid"/>
              <a:round/>
              <a:headEnd type="none" w="med" len="med"/>
              <a:tailEnd type="triangle" w="med" len="med"/>
            </a:ln>
          </p:spPr>
        </p:cxnSp>
        <p:sp>
          <p:nvSpPr>
            <p:cNvPr id="19466" name="椭圆 46"/>
            <p:cNvSpPr/>
            <p:nvPr/>
          </p:nvSpPr>
          <p:spPr>
            <a:xfrm>
              <a:off x="1719" y="1615"/>
              <a:ext cx="170" cy="170"/>
            </a:xfrm>
            <a:prstGeom prst="ellipse">
              <a:avLst/>
            </a:prstGeom>
            <a:solidFill>
              <a:schemeClr val="bg1"/>
            </a:solidFill>
            <a:ln w="9525">
              <a:noFill/>
            </a:ln>
          </p:spPr>
          <p:txBody>
            <a:bodyPr lIns="0" tIns="0" rIns="0" bIns="0" anchor="ctr"/>
            <a:lstStyle/>
            <a:p>
              <a:pPr algn="ct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19468" name="组合 19467"/>
          <p:cNvGrpSpPr/>
          <p:nvPr/>
        </p:nvGrpSpPr>
        <p:grpSpPr>
          <a:xfrm rot="0">
            <a:off x="2970530" y="1410970"/>
            <a:ext cx="2756535" cy="2812415"/>
            <a:chOff x="-493" y="-729"/>
            <a:chExt cx="4782" cy="4429"/>
          </a:xfrm>
        </p:grpSpPr>
        <p:sp>
          <p:nvSpPr>
            <p:cNvPr id="6" name="Freeform 17"/>
            <p:cNvSpPr/>
            <p:nvPr/>
          </p:nvSpPr>
          <p:spPr>
            <a:xfrm>
              <a:off x="1182" y="1488"/>
              <a:ext cx="2247" cy="2212"/>
            </a:xfrm>
            <a:custGeom>
              <a:avLst/>
              <a:gdLst>
                <a:gd name="txL" fmla="*/ 0 w 145"/>
                <a:gd name="txT" fmla="*/ 0 h 143"/>
                <a:gd name="txR" fmla="*/ 145 w 145"/>
                <a:gd name="txB" fmla="*/ 143 h 143"/>
              </a:gdLst>
              <a:ahLst/>
              <a:cxnLst>
                <a:cxn ang="0">
                  <a:pos x="1427162" y="727030"/>
                </a:cxn>
                <a:cxn ang="0">
                  <a:pos x="1309052" y="864577"/>
                </a:cxn>
                <a:cxn ang="0">
                  <a:pos x="78740" y="1404937"/>
                </a:cxn>
                <a:cxn ang="0">
                  <a:pos x="19685" y="1385288"/>
                </a:cxn>
                <a:cxn ang="0">
                  <a:pos x="0" y="1326339"/>
                </a:cxn>
                <a:cxn ang="0">
                  <a:pos x="59055" y="1061071"/>
                </a:cxn>
                <a:cxn ang="0">
                  <a:pos x="492125" y="717206"/>
                </a:cxn>
                <a:cxn ang="0">
                  <a:pos x="206692" y="432288"/>
                </a:cxn>
                <a:cxn ang="0">
                  <a:pos x="285432" y="78598"/>
                </a:cxn>
                <a:cxn ang="0">
                  <a:pos x="354330" y="9825"/>
                </a:cxn>
                <a:cxn ang="0">
                  <a:pos x="433070" y="29474"/>
                </a:cxn>
                <a:cxn ang="0">
                  <a:pos x="1358265" y="599309"/>
                </a:cxn>
                <a:cxn ang="0">
                  <a:pos x="1427162" y="727030"/>
                </a:cxn>
              </a:cxnLst>
              <a:rect l="txL" t="txT" r="txR" b="tx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6">
                <a:lumMod val="40000"/>
                <a:lumOff val="60000"/>
              </a:schemeClr>
            </a:solidFill>
            <a:ln w="9525">
              <a:noFill/>
            </a:ln>
            <a:effectLst>
              <a:outerShdw dist="25401" dir="2699999" algn="ctr" rotWithShape="0">
                <a:srgbClr val="000000">
                  <a:alpha val="9999"/>
                </a:srgbClr>
              </a:outerShdw>
            </a:effectLst>
          </p:spPr>
          <p:txBody>
            <a:bodyPr lIns="432000" anchor="ctr"/>
            <a:lstStyle/>
            <a:p>
              <a:pPr algn="ctr"/>
              <a:r>
                <a:rPr lang="en-US" altLang="x-none" sz="2800" dirty="0">
                  <a:solidFill>
                    <a:srgbClr val="FFFFFF"/>
                  </a:solidFill>
                  <a:latin typeface="Arial Narrow" panose="020B0606020202030204" pitchFamily="2" charset="0"/>
                  <a:ea typeface="微软雅黑" panose="020B0503020204020204" pitchFamily="34" charset="-122"/>
                </a:rPr>
                <a:t>02</a:t>
              </a:r>
              <a:endParaRPr lang="zh-CN" altLang="en-US" sz="2800" dirty="0">
                <a:solidFill>
                  <a:srgbClr val="FFFFFF"/>
                </a:solidFill>
                <a:latin typeface="Arial Narrow" panose="020B0606020202030204" pitchFamily="2" charset="0"/>
                <a:ea typeface="微软雅黑" panose="020B0503020204020204" pitchFamily="34" charset="-122"/>
              </a:endParaRPr>
            </a:p>
          </p:txBody>
        </p:sp>
        <p:sp>
          <p:nvSpPr>
            <p:cNvPr id="19469" name="TextBox 11"/>
            <p:cNvSpPr txBox="1"/>
            <p:nvPr/>
          </p:nvSpPr>
          <p:spPr>
            <a:xfrm>
              <a:off x="-493" y="-729"/>
              <a:ext cx="4782" cy="1734"/>
            </a:xfrm>
            <a:prstGeom prst="rect">
              <a:avLst/>
            </a:prstGeom>
            <a:noFill/>
            <a:ln w="9525">
              <a:noFill/>
            </a:ln>
          </p:spPr>
          <p:txBody>
            <a:bodyPr anchor="ctr"/>
            <a:lstStyle/>
            <a:p>
              <a:pPr algn="ctr">
                <a:lnSpc>
                  <a:spcPct val="120000"/>
                </a:lnSpc>
                <a:buClr>
                  <a:schemeClr val="accent1"/>
                </a:buClr>
                <a:buSzPct val="150000"/>
              </a:pPr>
              <a:r>
                <a:rPr lang="zh-CN" altLang="en-US" sz="2800" b="1" dirty="0">
                  <a:solidFill>
                    <a:schemeClr val="tx2">
                      <a:lumMod val="50000"/>
                    </a:schemeClr>
                  </a:solidFill>
                  <a:latin typeface="微软雅黑" panose="020B0503020204020204" pitchFamily="34" charset="-122"/>
                  <a:ea typeface="微软雅黑" panose="020B0503020204020204" pitchFamily="34" charset="-122"/>
                </a:rPr>
                <a:t>侧重点不同</a:t>
              </a:r>
              <a:endParaRPr lang="zh-CN" altLang="en-US" sz="2800" b="1" dirty="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19470" name="直接箭头连接符 55"/>
            <p:cNvCxnSpPr/>
            <p:nvPr/>
          </p:nvCxnSpPr>
          <p:spPr>
            <a:xfrm flipV="1">
              <a:off x="1801" y="908"/>
              <a:ext cx="0" cy="877"/>
            </a:xfrm>
            <a:prstGeom prst="straightConnector1">
              <a:avLst/>
            </a:prstGeom>
            <a:ln w="28575" cap="flat" cmpd="sng">
              <a:solidFill>
                <a:srgbClr val="FFC000"/>
              </a:solidFill>
              <a:prstDash val="solid"/>
              <a:round/>
              <a:headEnd type="none" w="med" len="med"/>
              <a:tailEnd type="triangle" w="med" len="med"/>
            </a:ln>
          </p:spPr>
        </p:cxnSp>
        <p:sp>
          <p:nvSpPr>
            <p:cNvPr id="19471" name="椭圆 47"/>
            <p:cNvSpPr/>
            <p:nvPr/>
          </p:nvSpPr>
          <p:spPr>
            <a:xfrm>
              <a:off x="1716" y="1748"/>
              <a:ext cx="170" cy="170"/>
            </a:xfrm>
            <a:prstGeom prst="ellipse">
              <a:avLst/>
            </a:prstGeom>
            <a:solidFill>
              <a:schemeClr val="bg1"/>
            </a:solidFill>
            <a:ln w="9525">
              <a:noFill/>
            </a:ln>
          </p:spPr>
          <p:txBody>
            <a:bodyPr lIns="0" tIns="0" rIns="0" bIns="0" anchor="ctr"/>
            <a:lstStyle/>
            <a:p>
              <a:pPr algn="ct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19473" name="组合 19472"/>
          <p:cNvGrpSpPr/>
          <p:nvPr/>
        </p:nvGrpSpPr>
        <p:grpSpPr>
          <a:xfrm rot="0">
            <a:off x="4096385" y="2637155"/>
            <a:ext cx="3588385" cy="3244215"/>
            <a:chOff x="-1515" y="-396"/>
            <a:chExt cx="6228" cy="5110"/>
          </a:xfrm>
        </p:grpSpPr>
        <p:sp>
          <p:nvSpPr>
            <p:cNvPr id="7" name="Freeform 17"/>
            <p:cNvSpPr/>
            <p:nvPr/>
          </p:nvSpPr>
          <p:spPr>
            <a:xfrm>
              <a:off x="1455" y="-396"/>
              <a:ext cx="2830" cy="2785"/>
            </a:xfrm>
            <a:custGeom>
              <a:avLst/>
              <a:gdLst>
                <a:gd name="txL" fmla="*/ 0 w 145"/>
                <a:gd name="txT" fmla="*/ 0 h 143"/>
                <a:gd name="txR" fmla="*/ 145 w 145"/>
                <a:gd name="txB" fmla="*/ 143 h 143"/>
              </a:gdLst>
              <a:ahLst/>
              <a:cxnLst>
                <a:cxn ang="0">
                  <a:pos x="1797050" y="915155"/>
                </a:cxn>
                <a:cxn ang="0">
                  <a:pos x="1648329" y="1088292"/>
                </a:cxn>
                <a:cxn ang="0">
                  <a:pos x="99148" y="1768475"/>
                </a:cxn>
                <a:cxn ang="0">
                  <a:pos x="24787" y="1743741"/>
                </a:cxn>
                <a:cxn ang="0">
                  <a:pos x="0" y="1669539"/>
                </a:cxn>
                <a:cxn ang="0">
                  <a:pos x="74361" y="1335631"/>
                </a:cxn>
                <a:cxn ang="0">
                  <a:pos x="619672" y="902788"/>
                </a:cxn>
                <a:cxn ang="0">
                  <a:pos x="260262" y="544146"/>
                </a:cxn>
                <a:cxn ang="0">
                  <a:pos x="359410" y="98936"/>
                </a:cxn>
                <a:cxn ang="0">
                  <a:pos x="446164" y="12367"/>
                </a:cxn>
                <a:cxn ang="0">
                  <a:pos x="545312" y="37101"/>
                </a:cxn>
                <a:cxn ang="0">
                  <a:pos x="1710296" y="754384"/>
                </a:cxn>
                <a:cxn ang="0">
                  <a:pos x="1797050" y="915155"/>
                </a:cxn>
              </a:cxnLst>
              <a:rect l="txL" t="txT" r="txR" b="tx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6">
                <a:lumMod val="60000"/>
                <a:lumOff val="40000"/>
              </a:schemeClr>
            </a:solidFill>
            <a:ln w="9525">
              <a:noFill/>
            </a:ln>
            <a:effectLst>
              <a:outerShdw dist="25401" dir="2699999" algn="ctr" rotWithShape="0">
                <a:srgbClr val="000000">
                  <a:alpha val="9999"/>
                </a:srgbClr>
              </a:outerShdw>
            </a:effectLst>
          </p:spPr>
          <p:txBody>
            <a:bodyPr lIns="540000" anchor="ctr"/>
            <a:lstStyle/>
            <a:p>
              <a:pPr algn="ctr"/>
              <a:r>
                <a:rPr lang="en-US" altLang="x-none" sz="2800" dirty="0">
                  <a:solidFill>
                    <a:srgbClr val="FFFFFF"/>
                  </a:solidFill>
                  <a:latin typeface="Arial Narrow" panose="020B0606020202030204" pitchFamily="2" charset="0"/>
                  <a:ea typeface="微软雅黑" panose="020B0503020204020204" pitchFamily="34" charset="-122"/>
                </a:rPr>
                <a:t>03</a:t>
              </a:r>
              <a:endParaRPr lang="zh-CN" altLang="en-US" sz="2800" dirty="0">
                <a:solidFill>
                  <a:srgbClr val="FFFFFF"/>
                </a:solidFill>
                <a:latin typeface="Arial Narrow" panose="020B0606020202030204" pitchFamily="2" charset="0"/>
                <a:ea typeface="微软雅黑" panose="020B0503020204020204" pitchFamily="34" charset="-122"/>
              </a:endParaRPr>
            </a:p>
          </p:txBody>
        </p:sp>
        <p:sp>
          <p:nvSpPr>
            <p:cNvPr id="19474" name="TextBox 11"/>
            <p:cNvSpPr txBox="1"/>
            <p:nvPr/>
          </p:nvSpPr>
          <p:spPr>
            <a:xfrm>
              <a:off x="-1515" y="3006"/>
              <a:ext cx="6228" cy="1708"/>
            </a:xfrm>
            <a:prstGeom prst="rect">
              <a:avLst/>
            </a:prstGeom>
            <a:noFill/>
            <a:ln w="9525">
              <a:noFill/>
            </a:ln>
          </p:spPr>
          <p:txBody>
            <a:bodyPr anchor="ctr"/>
            <a:lstStyle/>
            <a:p>
              <a:pPr algn="ctr">
                <a:lnSpc>
                  <a:spcPct val="120000"/>
                </a:lnSpc>
                <a:buClr>
                  <a:schemeClr val="accent1"/>
                </a:buClr>
                <a:buSzPct val="150000"/>
              </a:pPr>
              <a:r>
                <a:rPr lang="zh-CN" altLang="en-US" sz="2800" b="1" dirty="0">
                  <a:solidFill>
                    <a:schemeClr val="tx1">
                      <a:lumMod val="50000"/>
                    </a:schemeClr>
                  </a:solidFill>
                  <a:latin typeface="微软雅黑" panose="020B0503020204020204" pitchFamily="34" charset="-122"/>
                  <a:ea typeface="微软雅黑" panose="020B0503020204020204" pitchFamily="34" charset="-122"/>
                </a:rPr>
                <a:t>义务履行时间点不同</a:t>
              </a:r>
              <a:endParaRPr lang="zh-CN" altLang="en-US" sz="2800" b="1" dirty="0">
                <a:solidFill>
                  <a:schemeClr val="tx1">
                    <a:lumMod val="50000"/>
                  </a:schemeClr>
                </a:solidFill>
                <a:latin typeface="微软雅黑" panose="020B0503020204020204" pitchFamily="34" charset="-122"/>
                <a:ea typeface="微软雅黑" panose="020B0503020204020204" pitchFamily="34" charset="-122"/>
              </a:endParaRPr>
            </a:p>
          </p:txBody>
        </p:sp>
        <p:cxnSp>
          <p:nvCxnSpPr>
            <p:cNvPr id="19475" name="直接箭头连接符 57"/>
            <p:cNvCxnSpPr>
              <a:stCxn id="7" idx="2"/>
            </p:cNvCxnSpPr>
            <p:nvPr/>
          </p:nvCxnSpPr>
          <p:spPr>
            <a:xfrm flipH="1">
              <a:off x="1595" y="2389"/>
              <a:ext cx="32" cy="1046"/>
            </a:xfrm>
            <a:prstGeom prst="straightConnector1">
              <a:avLst/>
            </a:prstGeom>
            <a:ln w="28575" cap="flat" cmpd="sng">
              <a:solidFill>
                <a:srgbClr val="FFC000"/>
              </a:solidFill>
              <a:prstDash val="solid"/>
              <a:round/>
              <a:headEnd type="none" w="med" len="med"/>
              <a:tailEnd type="triangle" w="med" len="med"/>
            </a:ln>
          </p:spPr>
        </p:cxnSp>
      </p:grpSp>
      <p:sp>
        <p:nvSpPr>
          <p:cNvPr id="19477" name="标题 4"/>
          <p:cNvSpPr>
            <a:spLocks noGrp="1"/>
          </p:cNvSpPr>
          <p:nvPr/>
        </p:nvSpPr>
        <p:spPr>
          <a:xfrm>
            <a:off x="2054225" y="476885"/>
            <a:ext cx="6751955" cy="706120"/>
          </a:xfrm>
          <a:prstGeom prst="rect">
            <a:avLst/>
          </a:prstGeom>
          <a:noFill/>
          <a:ln w="9525">
            <a:noFill/>
          </a:ln>
        </p:spPr>
        <p:txBody>
          <a:bodyPr wrap="square" anchor="ctr"/>
          <a:lstStyle>
            <a:lvl1pPr marL="0" lvl="0" indent="0" algn="l" defTabSz="914400" eaLnBrk="1" fontAlgn="base" latinLnBrk="0" hangingPunct="1">
              <a:lnSpc>
                <a:spcPct val="90000"/>
              </a:lnSpc>
              <a:spcBef>
                <a:spcPct val="0"/>
              </a:spcBef>
              <a:spcAft>
                <a:spcPct val="0"/>
              </a:spcAft>
              <a:buClr>
                <a:srgbClr val="000000"/>
              </a:buClr>
              <a:buNone/>
              <a:defRPr sz="3200" b="1" i="0" u="none" kern="1200" baseline="0">
                <a:solidFill>
                  <a:srgbClr val="1287AF"/>
                </a:solidFill>
                <a:latin typeface="+mj-lt"/>
                <a:ea typeface="+mj-ea"/>
                <a:cs typeface="+mj-cs"/>
              </a:defRPr>
            </a:lvl1pPr>
          </a:lstStyle>
          <a:p>
            <a:pPr algn="ctr"/>
            <a:r>
              <a:rPr lang="zh-CN" altLang="en-US" dirty="0" smtClean="0">
                <a:solidFill>
                  <a:srgbClr val="303030"/>
                </a:solidFill>
                <a:latin typeface="微软雅黑" panose="020B0503020204020204" pitchFamily="34" charset="-122"/>
                <a:ea typeface="微软雅黑" panose="020B0503020204020204" pitchFamily="34" charset="-122"/>
                <a:cs typeface="微软雅黑" panose="020B0503020204020204" pitchFamily="34" charset="-122"/>
                <a:sym typeface="+mn-ea"/>
              </a:rPr>
              <a:t>保证与告知的区别</a:t>
            </a:r>
            <a:endParaRPr lang="zh-CN" altLang="en-US" kern="1000" dirty="0">
              <a:solidFill>
                <a:schemeClr val="tx1">
                  <a:lumMod val="50000"/>
                </a:schemeClr>
              </a:solidFill>
              <a:effectLst/>
              <a:latin typeface="+mj-ea"/>
              <a:ea typeface="微软雅黑" panose="020B0503020204020204" pitchFamily="34" charset="-122"/>
              <a:sym typeface="+mn-ea"/>
            </a:endParaRPr>
          </a:p>
        </p:txBody>
      </p:sp>
      <p:grpSp>
        <p:nvGrpSpPr>
          <p:cNvPr id="19479" name="组合 19478"/>
          <p:cNvGrpSpPr/>
          <p:nvPr/>
        </p:nvGrpSpPr>
        <p:grpSpPr>
          <a:xfrm rot="0">
            <a:off x="7331710" y="1484630"/>
            <a:ext cx="3243580" cy="3173095"/>
            <a:chOff x="146" y="-993"/>
            <a:chExt cx="5626" cy="4996"/>
          </a:xfrm>
        </p:grpSpPr>
        <p:sp>
          <p:nvSpPr>
            <p:cNvPr id="8" name="Freeform 17"/>
            <p:cNvSpPr/>
            <p:nvPr/>
          </p:nvSpPr>
          <p:spPr>
            <a:xfrm>
              <a:off x="846" y="1218"/>
              <a:ext cx="2830" cy="2785"/>
            </a:xfrm>
            <a:custGeom>
              <a:avLst/>
              <a:gdLst>
                <a:gd name="txL" fmla="*/ 0 w 145"/>
                <a:gd name="txT" fmla="*/ 0 h 143"/>
                <a:gd name="txR" fmla="*/ 145 w 145"/>
                <a:gd name="txB" fmla="*/ 143 h 143"/>
              </a:gdLst>
              <a:ahLst/>
              <a:cxnLst>
                <a:cxn ang="0">
                  <a:pos x="1797050" y="915155"/>
                </a:cxn>
                <a:cxn ang="0">
                  <a:pos x="1648329" y="1088292"/>
                </a:cxn>
                <a:cxn ang="0">
                  <a:pos x="99148" y="1768475"/>
                </a:cxn>
                <a:cxn ang="0">
                  <a:pos x="24787" y="1743741"/>
                </a:cxn>
                <a:cxn ang="0">
                  <a:pos x="0" y="1669539"/>
                </a:cxn>
                <a:cxn ang="0">
                  <a:pos x="74361" y="1335631"/>
                </a:cxn>
                <a:cxn ang="0">
                  <a:pos x="619672" y="902788"/>
                </a:cxn>
                <a:cxn ang="0">
                  <a:pos x="260262" y="544146"/>
                </a:cxn>
                <a:cxn ang="0">
                  <a:pos x="359410" y="98936"/>
                </a:cxn>
                <a:cxn ang="0">
                  <a:pos x="446164" y="12367"/>
                </a:cxn>
                <a:cxn ang="0">
                  <a:pos x="545312" y="37101"/>
                </a:cxn>
                <a:cxn ang="0">
                  <a:pos x="1710296" y="754384"/>
                </a:cxn>
                <a:cxn ang="0">
                  <a:pos x="1797050" y="915155"/>
                </a:cxn>
              </a:cxnLst>
              <a:rect l="txL" t="txT" r="txR" b="tx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6">
                <a:lumMod val="60000"/>
                <a:lumOff val="40000"/>
              </a:schemeClr>
            </a:solidFill>
            <a:ln w="9525">
              <a:noFill/>
            </a:ln>
            <a:effectLst>
              <a:outerShdw dist="25401" dir="2699999" algn="ctr" rotWithShape="0">
                <a:srgbClr val="000000">
                  <a:alpha val="9999"/>
                </a:srgbClr>
              </a:outerShdw>
            </a:effectLst>
          </p:spPr>
          <p:txBody>
            <a:bodyPr wrap="square" lIns="540000" anchor="ctr"/>
            <a:lstStyle/>
            <a:p>
              <a:pPr algn="ctr"/>
              <a:r>
                <a:rPr lang="en-US" altLang="x-none" sz="2800" dirty="0">
                  <a:solidFill>
                    <a:srgbClr val="FFFFFF"/>
                  </a:solidFill>
                  <a:latin typeface="Arial Narrow" panose="020B0606020202030204" pitchFamily="2" charset="0"/>
                  <a:ea typeface="微软雅黑" panose="020B0503020204020204" pitchFamily="34" charset="-122"/>
                </a:rPr>
                <a:t>0</a:t>
              </a:r>
              <a:r>
                <a:rPr lang="en-US" sz="2800" dirty="0">
                  <a:solidFill>
                    <a:srgbClr val="FFFFFF"/>
                  </a:solidFill>
                  <a:latin typeface="Arial Narrow" panose="020B0606020202030204" pitchFamily="2" charset="0"/>
                  <a:ea typeface="微软雅黑" panose="020B0503020204020204" pitchFamily="34" charset="-122"/>
                </a:rPr>
                <a:t>4</a:t>
              </a:r>
              <a:endParaRPr lang="en-US" sz="2800" dirty="0">
                <a:solidFill>
                  <a:srgbClr val="FFFFFF"/>
                </a:solidFill>
                <a:latin typeface="Arial Narrow" panose="020B0606020202030204" pitchFamily="2" charset="0"/>
                <a:ea typeface="微软雅黑" panose="020B0503020204020204" pitchFamily="34" charset="-122"/>
              </a:endParaRPr>
            </a:p>
          </p:txBody>
        </p:sp>
        <p:cxnSp>
          <p:nvCxnSpPr>
            <p:cNvPr id="19480" name="直接箭头连接符 55"/>
            <p:cNvCxnSpPr/>
            <p:nvPr/>
          </p:nvCxnSpPr>
          <p:spPr>
            <a:xfrm flipV="1">
              <a:off x="1803" y="816"/>
              <a:ext cx="0" cy="877"/>
            </a:xfrm>
            <a:prstGeom prst="straightConnector1">
              <a:avLst/>
            </a:prstGeom>
            <a:ln w="28575" cap="flat" cmpd="sng">
              <a:solidFill>
                <a:srgbClr val="FFC000"/>
              </a:solidFill>
              <a:prstDash val="solid"/>
              <a:round/>
              <a:headEnd type="none" w="med" len="med"/>
              <a:tailEnd type="triangle" w="med" len="med"/>
            </a:ln>
          </p:spPr>
        </p:cxnSp>
        <p:sp>
          <p:nvSpPr>
            <p:cNvPr id="19481" name="椭圆 47"/>
            <p:cNvSpPr/>
            <p:nvPr/>
          </p:nvSpPr>
          <p:spPr>
            <a:xfrm>
              <a:off x="1761" y="1700"/>
              <a:ext cx="170" cy="170"/>
            </a:xfrm>
            <a:prstGeom prst="ellipse">
              <a:avLst/>
            </a:prstGeom>
            <a:solidFill>
              <a:schemeClr val="bg1"/>
            </a:solidFill>
            <a:ln w="9525">
              <a:noFill/>
            </a:ln>
          </p:spPr>
          <p:txBody>
            <a:bodyPr wrap="square" lIns="0" tIns="0" rIns="0" bIns="0" anchor="ctr"/>
            <a:lstStyle/>
            <a:p>
              <a:pPr algn="ct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9482" name="文本框 19482"/>
            <p:cNvSpPr txBox="1"/>
            <p:nvPr/>
          </p:nvSpPr>
          <p:spPr>
            <a:xfrm>
              <a:off x="146" y="-993"/>
              <a:ext cx="5626" cy="1501"/>
            </a:xfrm>
            <a:prstGeom prst="rect">
              <a:avLst/>
            </a:prstGeom>
            <a:noFill/>
            <a:ln w="9525">
              <a:noFill/>
            </a:ln>
          </p:spPr>
          <p:txBody>
            <a:bodyPr wrap="square" anchor="t">
              <a:spAutoFit/>
            </a:bodyPr>
            <a:lstStyle/>
            <a:p>
              <a:pPr algn="ctr"/>
              <a:r>
                <a:rPr lang="zh-CN" altLang="en-US" sz="2800" b="1" dirty="0">
                  <a:solidFill>
                    <a:schemeClr val="tx2">
                      <a:lumMod val="50000"/>
                    </a:schemeClr>
                  </a:solidFill>
                  <a:latin typeface="Arial" panose="020B0604020202020204" pitchFamily="34" charset="0"/>
                  <a:ea typeface="微软雅黑" panose="020B0503020204020204" pitchFamily="34" charset="-122"/>
                </a:rPr>
                <a:t>违反的法律后果</a:t>
              </a:r>
              <a:endParaRPr lang="zh-CN" altLang="en-US" sz="2800" b="1" dirty="0">
                <a:solidFill>
                  <a:schemeClr val="tx2">
                    <a:lumMod val="50000"/>
                  </a:schemeClr>
                </a:solidFill>
                <a:latin typeface="Arial" panose="020B0604020202020204" pitchFamily="34" charset="0"/>
                <a:ea typeface="微软雅黑" panose="020B0503020204020204" pitchFamily="34" charset="-122"/>
              </a:endParaRPr>
            </a:p>
            <a:p>
              <a:pPr algn="ctr"/>
              <a:r>
                <a:rPr lang="zh-CN" altLang="en-US" sz="2800" b="1" dirty="0">
                  <a:solidFill>
                    <a:schemeClr val="tx2">
                      <a:lumMod val="50000"/>
                    </a:schemeClr>
                  </a:solidFill>
                  <a:latin typeface="Arial" panose="020B0604020202020204" pitchFamily="34" charset="0"/>
                  <a:ea typeface="微软雅黑" panose="020B0503020204020204" pitchFamily="34" charset="-122"/>
                </a:rPr>
                <a:t>不同</a:t>
              </a:r>
              <a:endParaRPr lang="zh-CN" altLang="en-US" sz="2800" b="1" dirty="0">
                <a:solidFill>
                  <a:schemeClr val="tx2">
                    <a:lumMod val="50000"/>
                  </a:schemeClr>
                </a:solidFill>
                <a:latin typeface="Arial" panose="020B0604020202020204" pitchFamily="34"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9468"/>
                                        </p:tgtEl>
                                        <p:attrNameLst>
                                          <p:attrName>style.visibility</p:attrName>
                                        </p:attrNameLst>
                                      </p:cBhvr>
                                      <p:to>
                                        <p:strVal val="visible"/>
                                      </p:to>
                                    </p:set>
                                    <p:anim calcmode="lin" valueType="num">
                                      <p:cBhvr additive="base">
                                        <p:cTn id="11" dur="500" fill="hold"/>
                                        <p:tgtEl>
                                          <p:spTgt spid="19468"/>
                                        </p:tgtEl>
                                        <p:attrNameLst>
                                          <p:attrName>ppt_x</p:attrName>
                                        </p:attrNameLst>
                                      </p:cBhvr>
                                      <p:tavLst>
                                        <p:tav tm="0">
                                          <p:val>
                                            <p:strVal val="#ppt_x"/>
                                          </p:val>
                                        </p:tav>
                                        <p:tav tm="100000">
                                          <p:val>
                                            <p:strVal val="#ppt_x"/>
                                          </p:val>
                                        </p:tav>
                                      </p:tavLst>
                                    </p:anim>
                                    <p:anim calcmode="lin" valueType="num">
                                      <p:cBhvr additive="base">
                                        <p:cTn id="12" dur="500" fill="hold"/>
                                        <p:tgtEl>
                                          <p:spTgt spid="1946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9473"/>
                                        </p:tgtEl>
                                        <p:attrNameLst>
                                          <p:attrName>style.visibility</p:attrName>
                                        </p:attrNameLst>
                                      </p:cBhvr>
                                      <p:to>
                                        <p:strVal val="visible"/>
                                      </p:to>
                                    </p:set>
                                    <p:animEffect transition="in" filter="randombar(horizontal)">
                                      <p:cBhvr>
                                        <p:cTn id="17" dur="500"/>
                                        <p:tgtEl>
                                          <p:spTgt spid="1947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9479"/>
                                        </p:tgtEl>
                                        <p:attrNameLst>
                                          <p:attrName>style.visibility</p:attrName>
                                        </p:attrNameLst>
                                      </p:cBhvr>
                                      <p:to>
                                        <p:strVal val="visible"/>
                                      </p:to>
                                    </p:set>
                                    <p:animEffect transition="in" filter="box(in)">
                                      <p:cBhvr>
                                        <p:cTn id="22" dur="2000"/>
                                        <p:tgtEl>
                                          <p:spTgt spid="194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1" name="椭圆 24"/>
          <p:cNvSpPr/>
          <p:nvPr/>
        </p:nvSpPr>
        <p:spPr>
          <a:xfrm>
            <a:off x="9408160" y="3948430"/>
            <a:ext cx="1776095" cy="1731645"/>
          </a:xfrm>
          <a:prstGeom prst="ellipse">
            <a:avLst/>
          </a:prstGeom>
          <a:solidFill>
            <a:schemeClr val="bg1"/>
          </a:solidFill>
          <a:ln w="158750" cap="flat" cmpd="sng">
            <a:solidFill>
              <a:schemeClr val="accent6">
                <a:lumMod val="40000"/>
                <a:lumOff val="60000"/>
              </a:schemeClr>
            </a:solidFill>
            <a:prstDash val="solid"/>
            <a:round/>
            <a:headEnd type="none" w="med" len="med"/>
            <a:tailEnd type="none" w="med" len="med"/>
          </a:ln>
        </p:spPr>
        <p:txBody>
          <a:bodyPr lIns="0" tIns="468000" rIns="0" bIns="0" anchor="t"/>
          <a:p>
            <a:pPr algn="ctr">
              <a:lnSpc>
                <a:spcPct val="130000"/>
              </a:lnSpc>
            </a:pPr>
            <a:endParaRPr lang="zh-CN" altLang="zh-CN" sz="24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999740" y="188595"/>
            <a:ext cx="5770880" cy="891540"/>
          </a:xfrm>
          <a:prstGeom prst="rect">
            <a:avLst/>
          </a:prstGeom>
          <a:noFill/>
        </p:spPr>
        <p:txBody>
          <a:bodyPr wrap="none" rtlCol="0" anchor="t">
            <a:spAutoFit/>
          </a:bodyPr>
          <a:p>
            <a:pPr>
              <a:lnSpc>
                <a:spcPct val="130000"/>
              </a:lnSpc>
            </a:pPr>
            <a:r>
              <a:rPr lang="zh-CN" altLang="en-US" sz="4000" dirty="0">
                <a:solidFill>
                  <a:schemeClr val="tx1">
                    <a:lumMod val="50000"/>
                  </a:schemeClr>
                </a:solidFill>
                <a:latin typeface="微软雅黑" panose="020B0503020204020204" pitchFamily="34" charset="-122"/>
                <a:ea typeface="微软雅黑" panose="020B0503020204020204" pitchFamily="34" charset="-122"/>
                <a:sym typeface="+mn-ea"/>
              </a:rPr>
              <a:t>二、最大诚信原则的内容</a:t>
            </a:r>
            <a:endParaRPr lang="zh-CN" altLang="en-US" sz="4000" dirty="0" smtClean="0">
              <a:latin typeface="微软雅黑" panose="020B0503020204020204" pitchFamily="34" charset="-122"/>
              <a:ea typeface="微软雅黑" panose="020B0503020204020204" pitchFamily="34" charset="-122"/>
            </a:endParaRPr>
          </a:p>
        </p:txBody>
      </p:sp>
      <p:grpSp>
        <p:nvGrpSpPr>
          <p:cNvPr id="36869" name="组合 3"/>
          <p:cNvGrpSpPr/>
          <p:nvPr/>
        </p:nvGrpSpPr>
        <p:grpSpPr>
          <a:xfrm>
            <a:off x="191135" y="1412875"/>
            <a:ext cx="1776095" cy="1776730"/>
            <a:chOff x="-24129" y="-920400"/>
            <a:chExt cx="1776009" cy="1571550"/>
          </a:xfrm>
        </p:grpSpPr>
        <p:sp>
          <p:nvSpPr>
            <p:cNvPr id="288" name="椭圆 24"/>
            <p:cNvSpPr/>
            <p:nvPr/>
          </p:nvSpPr>
          <p:spPr>
            <a:xfrm>
              <a:off x="-24129" y="-920400"/>
              <a:ext cx="1776009" cy="1571550"/>
            </a:xfrm>
            <a:prstGeom prst="ellipse">
              <a:avLst/>
            </a:prstGeom>
            <a:solidFill>
              <a:schemeClr val="bg1"/>
            </a:solidFill>
            <a:ln w="158750" cap="flat" cmpd="sng">
              <a:solidFill>
                <a:schemeClr val="accent6">
                  <a:lumMod val="40000"/>
                  <a:lumOff val="60000"/>
                </a:schemeClr>
              </a:solidFill>
              <a:prstDash val="solid"/>
              <a:round/>
              <a:headEnd type="none" w="med" len="med"/>
              <a:tailEnd type="none" w="med" len="med"/>
            </a:ln>
          </p:spPr>
          <p:txBody>
            <a:bodyPr lIns="0" tIns="468000" rIns="0" bIns="0" anchor="t"/>
            <a:p>
              <a:pPr algn="ctr">
                <a:lnSpc>
                  <a:spcPct val="100000"/>
                </a:lnSpc>
              </a:pPr>
              <a:r>
                <a:rPr lang="zh-CN" altLang="zh-CN" sz="2400" b="1" dirty="0">
                  <a:solidFill>
                    <a:schemeClr val="tx1">
                      <a:lumMod val="50000"/>
                    </a:schemeClr>
                  </a:solidFill>
                  <a:latin typeface="微软雅黑" panose="020B0503020204020204" pitchFamily="34" charset="-122"/>
                  <a:ea typeface="微软雅黑" panose="020B0503020204020204" pitchFamily="34" charset="-122"/>
                  <a:sym typeface="+mn-ea"/>
                </a:rPr>
                <a:t>弃权与禁止反言</a:t>
              </a: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a:p>
              <a:pPr algn="ctr">
                <a:lnSpc>
                  <a:spcPct val="100000"/>
                </a:lnSpc>
              </a:pP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a:p>
              <a:pPr algn="ctr">
                <a:lnSpc>
                  <a:spcPct val="100000"/>
                </a:lnSpc>
              </a:pP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289" name="椭圆 22"/>
            <p:cNvSpPr/>
            <p:nvPr/>
          </p:nvSpPr>
          <p:spPr>
            <a:xfrm>
              <a:off x="93341" y="-864795"/>
              <a:ext cx="1540436" cy="436224"/>
            </a:xfrm>
            <a:custGeom>
              <a:avLst/>
              <a:gdLst>
                <a:gd name="txL" fmla="*/ 0 w 1403048"/>
                <a:gd name="txT" fmla="*/ 0 h 461949"/>
                <a:gd name="txR" fmla="*/ 1403048 w 1403048"/>
                <a:gd name="txB" fmla="*/ 461949 h 461949"/>
              </a:gdLst>
              <a:ahLst/>
              <a:cxnLst/>
              <a:rect l="txL" t="txT" r="txR" b="tx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6">
                <a:lumMod val="40000"/>
                <a:lumOff val="60000"/>
              </a:schemeClr>
            </a:solidFill>
            <a:ln w="9525">
              <a:noFill/>
            </a:ln>
          </p:spPr>
          <p:txBody>
            <a:bodyPr lIns="0" tIns="0" rIns="0" bIns="0" anchor="ctr"/>
            <a:p>
              <a:pPr algn="ctr"/>
              <a:r>
                <a:rPr lang="en-US" altLang="x-none" sz="4000" b="1" dirty="0">
                  <a:solidFill>
                    <a:schemeClr val="tx1">
                      <a:lumMod val="50000"/>
                    </a:schemeClr>
                  </a:solidFill>
                  <a:latin typeface="微软雅黑" panose="020B0503020204020204" pitchFamily="34" charset="-122"/>
                  <a:ea typeface="微软雅黑" panose="020B0503020204020204" pitchFamily="34" charset="-122"/>
                </a:rPr>
                <a:t>04</a:t>
              </a:r>
              <a:endParaRPr lang="en-US" altLang="x-none" sz="4000" b="1"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64" name="组合 13"/>
          <p:cNvGrpSpPr/>
          <p:nvPr/>
        </p:nvGrpSpPr>
        <p:grpSpPr>
          <a:xfrm>
            <a:off x="2186940" y="1384935"/>
            <a:ext cx="9177655" cy="2222500"/>
            <a:chOff x="982640" y="1286614"/>
            <a:chExt cx="10081118" cy="5023499"/>
          </a:xfrm>
          <a:noFill/>
        </p:grpSpPr>
        <p:sp>
          <p:nvSpPr>
            <p:cNvPr id="85" name="圆角矩形 84"/>
            <p:cNvSpPr/>
            <p:nvPr/>
          </p:nvSpPr>
          <p:spPr>
            <a:xfrm rot="16200000">
              <a:off x="3563539" y="-1190106"/>
              <a:ext cx="5023499" cy="9976939"/>
            </a:xfrm>
            <a:prstGeom prst="roundRect">
              <a:avLst>
                <a:gd name="adj" fmla="val 4670"/>
              </a:avLst>
            </a:prstGeom>
            <a:grp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86" name="圆角矩形 85"/>
            <p:cNvSpPr/>
            <p:nvPr/>
          </p:nvSpPr>
          <p:spPr>
            <a:xfrm rot="16200000">
              <a:off x="3582992" y="-980490"/>
              <a:ext cx="4628185" cy="9557712"/>
            </a:xfrm>
            <a:prstGeom prst="roundRect">
              <a:avLst>
                <a:gd name="adj" fmla="val 0"/>
              </a:avLst>
            </a:prstGeom>
            <a:grp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87" name="组合 16"/>
            <p:cNvGrpSpPr/>
            <p:nvPr/>
          </p:nvGrpSpPr>
          <p:grpSpPr>
            <a:xfrm>
              <a:off x="982640" y="1596963"/>
              <a:ext cx="751226" cy="4402810"/>
              <a:chOff x="982640" y="1596963"/>
              <a:chExt cx="751226" cy="4402810"/>
            </a:xfrm>
            <a:grpFill/>
          </p:grpSpPr>
          <p:grpSp>
            <p:nvGrpSpPr>
              <p:cNvPr id="88" name="组合 17"/>
              <p:cNvGrpSpPr/>
              <p:nvPr/>
            </p:nvGrpSpPr>
            <p:grpSpPr>
              <a:xfrm rot="16200000">
                <a:off x="-615716" y="3650191"/>
                <a:ext cx="4402810" cy="296354"/>
                <a:chOff x="2149635" y="1165383"/>
                <a:chExt cx="3485831" cy="234634"/>
              </a:xfrm>
              <a:grpFill/>
            </p:grpSpPr>
            <p:grpSp>
              <p:nvGrpSpPr>
                <p:cNvPr id="89" name="组合 54"/>
                <p:cNvGrpSpPr/>
                <p:nvPr/>
              </p:nvGrpSpPr>
              <p:grpSpPr>
                <a:xfrm>
                  <a:off x="2149635" y="1165385"/>
                  <a:ext cx="234632" cy="234632"/>
                  <a:chOff x="2483014" y="1114427"/>
                  <a:chExt cx="209550" cy="209550"/>
                </a:xfrm>
                <a:grpFill/>
              </p:grpSpPr>
              <p:sp>
                <p:nvSpPr>
                  <p:cNvPr id="90" name="椭圆 89"/>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1" name="椭圆 90"/>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2" name="组合 55"/>
                <p:cNvGrpSpPr/>
                <p:nvPr/>
              </p:nvGrpSpPr>
              <p:grpSpPr>
                <a:xfrm>
                  <a:off x="2510880" y="1165385"/>
                  <a:ext cx="234632" cy="234632"/>
                  <a:chOff x="2483014" y="1114427"/>
                  <a:chExt cx="209550" cy="209550"/>
                </a:xfrm>
                <a:grpFill/>
              </p:grpSpPr>
              <p:sp>
                <p:nvSpPr>
                  <p:cNvPr id="93" name="椭圆 92"/>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4" name="椭圆 93"/>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5" name="组合 56"/>
                <p:cNvGrpSpPr/>
                <p:nvPr/>
              </p:nvGrpSpPr>
              <p:grpSpPr>
                <a:xfrm>
                  <a:off x="2872124" y="1165385"/>
                  <a:ext cx="234632" cy="234632"/>
                  <a:chOff x="2483014" y="1114427"/>
                  <a:chExt cx="209550" cy="209550"/>
                </a:xfrm>
                <a:grpFill/>
              </p:grpSpPr>
              <p:sp>
                <p:nvSpPr>
                  <p:cNvPr id="96" name="椭圆 95"/>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7" name="椭圆 96"/>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8" name="组合 57"/>
                <p:cNvGrpSpPr/>
                <p:nvPr/>
              </p:nvGrpSpPr>
              <p:grpSpPr>
                <a:xfrm>
                  <a:off x="3233369" y="1165385"/>
                  <a:ext cx="234632" cy="234632"/>
                  <a:chOff x="2483014" y="1114427"/>
                  <a:chExt cx="209550" cy="209550"/>
                </a:xfrm>
                <a:grpFill/>
              </p:grpSpPr>
              <p:sp>
                <p:nvSpPr>
                  <p:cNvPr id="99" name="椭圆 98"/>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0" name="椭圆 99"/>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1" name="组合 58"/>
                <p:cNvGrpSpPr/>
                <p:nvPr/>
              </p:nvGrpSpPr>
              <p:grpSpPr>
                <a:xfrm>
                  <a:off x="3594615" y="1165383"/>
                  <a:ext cx="234632" cy="234632"/>
                  <a:chOff x="2483014" y="1114427"/>
                  <a:chExt cx="209550" cy="209550"/>
                </a:xfrm>
                <a:grpFill/>
              </p:grpSpPr>
              <p:sp>
                <p:nvSpPr>
                  <p:cNvPr id="102" name="椭圆 101"/>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3" name="椭圆 102"/>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4" name="组合 59"/>
                <p:cNvGrpSpPr/>
                <p:nvPr/>
              </p:nvGrpSpPr>
              <p:grpSpPr>
                <a:xfrm>
                  <a:off x="3955858" y="1165384"/>
                  <a:ext cx="234632" cy="234632"/>
                  <a:chOff x="2483014" y="1114427"/>
                  <a:chExt cx="209550" cy="209550"/>
                </a:xfrm>
                <a:grpFill/>
              </p:grpSpPr>
              <p:sp>
                <p:nvSpPr>
                  <p:cNvPr id="105" name="椭圆 104"/>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6" name="椭圆 105"/>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7" name="组合 60"/>
                <p:cNvGrpSpPr/>
                <p:nvPr/>
              </p:nvGrpSpPr>
              <p:grpSpPr>
                <a:xfrm>
                  <a:off x="4317103" y="1165384"/>
                  <a:ext cx="234632" cy="234632"/>
                  <a:chOff x="2483014" y="1114427"/>
                  <a:chExt cx="209550" cy="209550"/>
                </a:xfrm>
                <a:grpFill/>
              </p:grpSpPr>
              <p:sp>
                <p:nvSpPr>
                  <p:cNvPr id="108" name="椭圆 107"/>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9" name="椭圆 108"/>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0" name="组合 61"/>
                <p:cNvGrpSpPr/>
                <p:nvPr/>
              </p:nvGrpSpPr>
              <p:grpSpPr>
                <a:xfrm>
                  <a:off x="4678347" y="1165384"/>
                  <a:ext cx="234632" cy="234632"/>
                  <a:chOff x="2483014" y="1114427"/>
                  <a:chExt cx="209550" cy="209550"/>
                </a:xfrm>
                <a:grpFill/>
              </p:grpSpPr>
              <p:sp>
                <p:nvSpPr>
                  <p:cNvPr id="111" name="椭圆 110"/>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2" name="椭圆 111"/>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3" name="组合 62"/>
                <p:cNvGrpSpPr/>
                <p:nvPr/>
              </p:nvGrpSpPr>
              <p:grpSpPr>
                <a:xfrm>
                  <a:off x="5039590" y="1165384"/>
                  <a:ext cx="234632" cy="234632"/>
                  <a:chOff x="2483014" y="1114427"/>
                  <a:chExt cx="209550" cy="209550"/>
                </a:xfrm>
                <a:grpFill/>
              </p:grpSpPr>
              <p:sp>
                <p:nvSpPr>
                  <p:cNvPr id="114" name="椭圆 113"/>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5" name="椭圆 114"/>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6" name="组合 63"/>
                <p:cNvGrpSpPr/>
                <p:nvPr/>
              </p:nvGrpSpPr>
              <p:grpSpPr>
                <a:xfrm>
                  <a:off x="5400834" y="1165384"/>
                  <a:ext cx="234632" cy="234632"/>
                  <a:chOff x="2483014" y="1114427"/>
                  <a:chExt cx="209550" cy="209550"/>
                </a:xfrm>
                <a:grpFill/>
              </p:grpSpPr>
              <p:sp>
                <p:nvSpPr>
                  <p:cNvPr id="117" name="椭圆 116"/>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8" name="椭圆 117"/>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nvGrpSpPr>
              <p:cNvPr id="119" name="组合 18"/>
              <p:cNvGrpSpPr/>
              <p:nvPr/>
            </p:nvGrpSpPr>
            <p:grpSpPr>
              <a:xfrm rot="16200000">
                <a:off x="1229146" y="5557333"/>
                <a:ext cx="119575" cy="612586"/>
                <a:chOff x="2244455" y="772894"/>
                <a:chExt cx="94658" cy="485003"/>
              </a:xfrm>
              <a:grpFill/>
            </p:grpSpPr>
            <p:sp>
              <p:nvSpPr>
                <p:cNvPr id="120" name="圆角矩形 119"/>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1" name="圆角矩形 120"/>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22" name="组合 19"/>
              <p:cNvGrpSpPr/>
              <p:nvPr/>
            </p:nvGrpSpPr>
            <p:grpSpPr>
              <a:xfrm rot="16200000">
                <a:off x="1229146" y="5099277"/>
                <a:ext cx="119575" cy="612586"/>
                <a:chOff x="2244455" y="772894"/>
                <a:chExt cx="94658" cy="485003"/>
              </a:xfrm>
              <a:grpFill/>
            </p:grpSpPr>
            <p:sp>
              <p:nvSpPr>
                <p:cNvPr id="123" name="圆角矩形 12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4" name="圆角矩形 12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26" name="组合 21"/>
              <p:cNvGrpSpPr/>
              <p:nvPr/>
            </p:nvGrpSpPr>
            <p:grpSpPr>
              <a:xfrm rot="16200000">
                <a:off x="1229146" y="4641222"/>
                <a:ext cx="119575" cy="612586"/>
                <a:chOff x="2244455" y="772894"/>
                <a:chExt cx="94658" cy="485003"/>
              </a:xfrm>
              <a:grpFill/>
            </p:grpSpPr>
            <p:sp>
              <p:nvSpPr>
                <p:cNvPr id="127" name="圆角矩形 126"/>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8" name="圆角矩形 127"/>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0" name="组合 22"/>
              <p:cNvGrpSpPr/>
              <p:nvPr/>
            </p:nvGrpSpPr>
            <p:grpSpPr>
              <a:xfrm rot="16200000">
                <a:off x="1229146" y="4183167"/>
                <a:ext cx="119575" cy="612586"/>
                <a:chOff x="2244455" y="772894"/>
                <a:chExt cx="94658" cy="485003"/>
              </a:xfrm>
              <a:grpFill/>
            </p:grpSpPr>
            <p:sp>
              <p:nvSpPr>
                <p:cNvPr id="133" name="圆角矩形 13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4" name="圆角矩形 13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5" name="组合 23"/>
              <p:cNvGrpSpPr/>
              <p:nvPr/>
            </p:nvGrpSpPr>
            <p:grpSpPr>
              <a:xfrm rot="16200000">
                <a:off x="1229146" y="3725113"/>
                <a:ext cx="119575" cy="612586"/>
                <a:chOff x="2244455" y="772894"/>
                <a:chExt cx="94658" cy="485003"/>
              </a:xfrm>
              <a:grpFill/>
            </p:grpSpPr>
            <p:sp>
              <p:nvSpPr>
                <p:cNvPr id="136" name="圆角矩形 135"/>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7" name="圆角矩形 136"/>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8" name="组合 24"/>
              <p:cNvGrpSpPr/>
              <p:nvPr/>
            </p:nvGrpSpPr>
            <p:grpSpPr>
              <a:xfrm rot="16200000">
                <a:off x="1229146" y="3267055"/>
                <a:ext cx="119575" cy="612586"/>
                <a:chOff x="2244455" y="772894"/>
                <a:chExt cx="94658" cy="485003"/>
              </a:xfrm>
              <a:grpFill/>
            </p:grpSpPr>
            <p:sp>
              <p:nvSpPr>
                <p:cNvPr id="139" name="圆角矩形 138"/>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0" name="圆角矩形 139"/>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1" name="组合 26"/>
              <p:cNvGrpSpPr/>
              <p:nvPr/>
            </p:nvGrpSpPr>
            <p:grpSpPr>
              <a:xfrm rot="16200000">
                <a:off x="1229145" y="2808999"/>
                <a:ext cx="119575" cy="612586"/>
                <a:chOff x="2244455" y="772894"/>
                <a:chExt cx="94658" cy="485003"/>
              </a:xfrm>
              <a:grpFill/>
            </p:grpSpPr>
            <p:sp>
              <p:nvSpPr>
                <p:cNvPr id="142" name="圆角矩形 141"/>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3" name="圆角矩形 142"/>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4" name="组合 27"/>
              <p:cNvGrpSpPr/>
              <p:nvPr/>
            </p:nvGrpSpPr>
            <p:grpSpPr>
              <a:xfrm rot="16200000">
                <a:off x="1229146" y="2350946"/>
                <a:ext cx="119575" cy="612586"/>
                <a:chOff x="2244455" y="772894"/>
                <a:chExt cx="94658" cy="485003"/>
              </a:xfrm>
              <a:grpFill/>
            </p:grpSpPr>
            <p:sp>
              <p:nvSpPr>
                <p:cNvPr id="145" name="圆角矩形 144"/>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6" name="圆角矩形 145"/>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7" name="组合 28"/>
              <p:cNvGrpSpPr/>
              <p:nvPr/>
            </p:nvGrpSpPr>
            <p:grpSpPr>
              <a:xfrm rot="16200000">
                <a:off x="1229146" y="1892893"/>
                <a:ext cx="119575" cy="612586"/>
                <a:chOff x="2244455" y="772894"/>
                <a:chExt cx="94658" cy="485003"/>
              </a:xfrm>
              <a:grpFill/>
            </p:grpSpPr>
            <p:sp>
              <p:nvSpPr>
                <p:cNvPr id="148" name="圆角矩形 147"/>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9" name="圆角矩形 148"/>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50" name="组合 33"/>
              <p:cNvGrpSpPr/>
              <p:nvPr/>
            </p:nvGrpSpPr>
            <p:grpSpPr>
              <a:xfrm rot="16200000">
                <a:off x="1229146" y="1434840"/>
                <a:ext cx="119575" cy="612586"/>
                <a:chOff x="2244455" y="772894"/>
                <a:chExt cx="94658" cy="485003"/>
              </a:xfrm>
              <a:grpFill/>
            </p:grpSpPr>
            <p:sp>
              <p:nvSpPr>
                <p:cNvPr id="151" name="圆角矩形 150"/>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52" name="圆角矩形 151"/>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sp>
        <p:nvSpPr>
          <p:cNvPr id="3" name="文本框 2"/>
          <p:cNvSpPr txBox="1"/>
          <p:nvPr/>
        </p:nvSpPr>
        <p:spPr>
          <a:xfrm>
            <a:off x="2846070" y="1506855"/>
            <a:ext cx="8366760" cy="2009775"/>
          </a:xfrm>
          <a:prstGeom prst="rect">
            <a:avLst/>
          </a:prstGeom>
          <a:noFill/>
        </p:spPr>
        <p:txBody>
          <a:bodyPr wrap="square" rtlCol="0" anchor="t">
            <a:spAutoFit/>
          </a:bodyPr>
          <a:p>
            <a:pPr algn="l">
              <a:lnSpc>
                <a:spcPct val="130000"/>
              </a:lnSpc>
              <a:spcBef>
                <a:spcPts val="0"/>
              </a:spcBef>
              <a:spcAft>
                <a:spcPts val="0"/>
              </a:spcAft>
            </a:pPr>
            <a:r>
              <a:rPr lang="zh-CN" altLang="en-US" sz="2400" b="1" dirty="0" smtClean="0">
                <a:solidFill>
                  <a:srgbClr val="303030"/>
                </a:solidFill>
                <a:latin typeface="微软雅黑" panose="020B0503020204020204" pitchFamily="34" charset="-122"/>
                <a:ea typeface="微软雅黑" panose="020B0503020204020204" pitchFamily="34" charset="-122"/>
                <a:sym typeface="+mn-ea"/>
              </a:rPr>
              <a:t>弃权</a:t>
            </a:r>
            <a:r>
              <a:rPr lang="zh-CN" altLang="en-US" sz="2400" dirty="0" smtClean="0">
                <a:solidFill>
                  <a:srgbClr val="303030"/>
                </a:solidFill>
                <a:latin typeface="微软雅黑" panose="020B0503020204020204" pitchFamily="34" charset="-122"/>
                <a:ea typeface="微软雅黑" panose="020B0503020204020204" pitchFamily="34" charset="-122"/>
                <a:sym typeface="+mn-ea"/>
              </a:rPr>
              <a:t>是指保险合同一方当事人放弃其在保险合同中的某项权利，包括</a:t>
            </a:r>
            <a:r>
              <a:rPr lang="zh-CN" altLang="en-US" sz="2400" b="1" dirty="0" smtClean="0">
                <a:solidFill>
                  <a:srgbClr val="303030"/>
                </a:solidFill>
                <a:latin typeface="微软雅黑" panose="020B0503020204020204" pitchFamily="34" charset="-122"/>
                <a:ea typeface="微软雅黑" panose="020B0503020204020204" pitchFamily="34" charset="-122"/>
                <a:sym typeface="+mn-ea"/>
              </a:rPr>
              <a:t>解约权</a:t>
            </a:r>
            <a:r>
              <a:rPr lang="zh-CN" altLang="en-US" sz="2400" dirty="0" smtClean="0">
                <a:solidFill>
                  <a:srgbClr val="303030"/>
                </a:solidFill>
                <a:latin typeface="微软雅黑" panose="020B0503020204020204" pitchFamily="34" charset="-122"/>
                <a:ea typeface="微软雅黑" panose="020B0503020204020204" pitchFamily="34" charset="-122"/>
                <a:sym typeface="+mn-ea"/>
              </a:rPr>
              <a:t>和</a:t>
            </a:r>
            <a:r>
              <a:rPr lang="zh-CN" altLang="en-US" sz="2400" b="1" dirty="0" smtClean="0">
                <a:solidFill>
                  <a:srgbClr val="303030"/>
                </a:solidFill>
                <a:latin typeface="微软雅黑" panose="020B0503020204020204" pitchFamily="34" charset="-122"/>
                <a:ea typeface="微软雅黑" panose="020B0503020204020204" pitchFamily="34" charset="-122"/>
                <a:sym typeface="+mn-ea"/>
              </a:rPr>
              <a:t>抗辩权</a:t>
            </a:r>
            <a:r>
              <a:rPr lang="zh-CN" altLang="en-US" sz="2400" dirty="0" smtClean="0">
                <a:solidFill>
                  <a:srgbClr val="303030"/>
                </a:solidFill>
                <a:latin typeface="微软雅黑" panose="020B0503020204020204" pitchFamily="34" charset="-122"/>
                <a:ea typeface="微软雅黑" panose="020B0503020204020204" pitchFamily="34" charset="-122"/>
                <a:sym typeface="+mn-ea"/>
              </a:rPr>
              <a:t>。</a:t>
            </a:r>
            <a:endParaRPr lang="zh-CN" altLang="en-US" sz="2400" dirty="0" smtClean="0">
              <a:solidFill>
                <a:srgbClr val="303030"/>
              </a:solidFill>
              <a:latin typeface="微软雅黑" panose="020B0503020204020204" pitchFamily="34" charset="-122"/>
              <a:ea typeface="微软雅黑" panose="020B0503020204020204" pitchFamily="34" charset="-122"/>
            </a:endParaRPr>
          </a:p>
          <a:p>
            <a:pPr algn="l">
              <a:lnSpc>
                <a:spcPct val="130000"/>
              </a:lnSpc>
              <a:spcBef>
                <a:spcPts val="0"/>
              </a:spcBef>
              <a:spcAft>
                <a:spcPts val="0"/>
              </a:spcAft>
            </a:pPr>
            <a:r>
              <a:rPr lang="zh-CN" altLang="en-US" sz="2400" b="1" dirty="0" smtClean="0">
                <a:solidFill>
                  <a:srgbClr val="303030"/>
                </a:solidFill>
                <a:latin typeface="微软雅黑" panose="020B0503020204020204" pitchFamily="34" charset="-122"/>
                <a:ea typeface="微软雅黑" panose="020B0503020204020204" pitchFamily="34" charset="-122"/>
                <a:sym typeface="+mn-ea"/>
              </a:rPr>
              <a:t>禁止反言</a:t>
            </a:r>
            <a:r>
              <a:rPr lang="zh-CN" altLang="en-US" sz="2400" dirty="0" smtClean="0">
                <a:solidFill>
                  <a:srgbClr val="303030"/>
                </a:solidFill>
                <a:latin typeface="微软雅黑" panose="020B0503020204020204" pitchFamily="34" charset="-122"/>
                <a:ea typeface="微软雅黑" panose="020B0503020204020204" pitchFamily="34" charset="-122"/>
                <a:sym typeface="+mn-ea"/>
              </a:rPr>
              <a:t>是指合同的一方既然已经放弃其在合同中可以主张的某种权利，则不得再向他方主张这种权利。</a:t>
            </a:r>
            <a:endParaRPr lang="zh-CN" altLang="en-US" sz="2800" dirty="0" smtClean="0">
              <a:latin typeface="Arial" panose="020B0604020202020204" pitchFamily="34" charset="0"/>
              <a:ea typeface="微软雅黑" panose="020B0503020204020204" pitchFamily="34" charset="-122"/>
              <a:sym typeface="+mn-ea"/>
            </a:endParaRPr>
          </a:p>
        </p:txBody>
      </p:sp>
      <p:sp>
        <p:nvSpPr>
          <p:cNvPr id="42" name="椭圆 41"/>
          <p:cNvSpPr/>
          <p:nvPr/>
        </p:nvSpPr>
        <p:spPr>
          <a:xfrm>
            <a:off x="9491345" y="4032885"/>
            <a:ext cx="1610360" cy="1566545"/>
          </a:xfrm>
          <a:prstGeom prst="ellipse">
            <a:avLst/>
          </a:prstGeom>
          <a:blipFill>
            <a:blip r:embed="rId1"/>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56" name="组合 13"/>
          <p:cNvGrpSpPr/>
          <p:nvPr/>
        </p:nvGrpSpPr>
        <p:grpSpPr>
          <a:xfrm>
            <a:off x="1410970" y="4347845"/>
            <a:ext cx="7508875" cy="918845"/>
            <a:chOff x="982640" y="1286614"/>
            <a:chExt cx="10081118" cy="5023499"/>
          </a:xfrm>
          <a:noFill/>
        </p:grpSpPr>
        <p:sp>
          <p:nvSpPr>
            <p:cNvPr id="157" name="圆角矩形 156"/>
            <p:cNvSpPr/>
            <p:nvPr/>
          </p:nvSpPr>
          <p:spPr>
            <a:xfrm rot="16200000">
              <a:off x="3563539" y="-1190106"/>
              <a:ext cx="5023499" cy="9976939"/>
            </a:xfrm>
            <a:prstGeom prst="roundRect">
              <a:avLst>
                <a:gd name="adj" fmla="val 4670"/>
              </a:avLst>
            </a:prstGeom>
            <a:grp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58" name="圆角矩形 157"/>
            <p:cNvSpPr/>
            <p:nvPr/>
          </p:nvSpPr>
          <p:spPr>
            <a:xfrm rot="16200000">
              <a:off x="3582992" y="-980490"/>
              <a:ext cx="4628185" cy="9557712"/>
            </a:xfrm>
            <a:prstGeom prst="roundRect">
              <a:avLst>
                <a:gd name="adj" fmla="val 0"/>
              </a:avLst>
            </a:prstGeom>
            <a:grp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159" name="组合 16"/>
            <p:cNvGrpSpPr/>
            <p:nvPr/>
          </p:nvGrpSpPr>
          <p:grpSpPr>
            <a:xfrm>
              <a:off x="982640" y="1596963"/>
              <a:ext cx="751226" cy="4402810"/>
              <a:chOff x="982640" y="1596963"/>
              <a:chExt cx="751226" cy="4402810"/>
            </a:xfrm>
            <a:grpFill/>
          </p:grpSpPr>
          <p:grpSp>
            <p:nvGrpSpPr>
              <p:cNvPr id="160" name="组合 17"/>
              <p:cNvGrpSpPr/>
              <p:nvPr/>
            </p:nvGrpSpPr>
            <p:grpSpPr>
              <a:xfrm rot="16200000">
                <a:off x="-615716" y="3650191"/>
                <a:ext cx="4402810" cy="296354"/>
                <a:chOff x="2149635" y="1165383"/>
                <a:chExt cx="3485831" cy="234634"/>
              </a:xfrm>
              <a:grpFill/>
            </p:grpSpPr>
            <p:grpSp>
              <p:nvGrpSpPr>
                <p:cNvPr id="161" name="组合 54"/>
                <p:cNvGrpSpPr/>
                <p:nvPr/>
              </p:nvGrpSpPr>
              <p:grpSpPr>
                <a:xfrm>
                  <a:off x="2149635" y="1165385"/>
                  <a:ext cx="234632" cy="234632"/>
                  <a:chOff x="2483014" y="1114427"/>
                  <a:chExt cx="209550" cy="209550"/>
                </a:xfrm>
                <a:grpFill/>
              </p:grpSpPr>
              <p:sp>
                <p:nvSpPr>
                  <p:cNvPr id="162" name="椭圆 161"/>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3" name="椭圆 162"/>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64" name="组合 55"/>
                <p:cNvGrpSpPr/>
                <p:nvPr/>
              </p:nvGrpSpPr>
              <p:grpSpPr>
                <a:xfrm>
                  <a:off x="2510880" y="1165385"/>
                  <a:ext cx="234632" cy="234632"/>
                  <a:chOff x="2483014" y="1114427"/>
                  <a:chExt cx="209550" cy="209550"/>
                </a:xfrm>
                <a:grpFill/>
              </p:grpSpPr>
              <p:sp>
                <p:nvSpPr>
                  <p:cNvPr id="165" name="椭圆 164"/>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6" name="椭圆 165"/>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67" name="组合 56"/>
                <p:cNvGrpSpPr/>
                <p:nvPr/>
              </p:nvGrpSpPr>
              <p:grpSpPr>
                <a:xfrm>
                  <a:off x="2872124" y="1165385"/>
                  <a:ext cx="234632" cy="234632"/>
                  <a:chOff x="2483014" y="1114427"/>
                  <a:chExt cx="209550" cy="209550"/>
                </a:xfrm>
                <a:grpFill/>
              </p:grpSpPr>
              <p:sp>
                <p:nvSpPr>
                  <p:cNvPr id="168" name="椭圆 167"/>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9" name="椭圆 168"/>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0" name="组合 57"/>
                <p:cNvGrpSpPr/>
                <p:nvPr/>
              </p:nvGrpSpPr>
              <p:grpSpPr>
                <a:xfrm>
                  <a:off x="3233369" y="1165385"/>
                  <a:ext cx="234632" cy="234632"/>
                  <a:chOff x="2483014" y="1114427"/>
                  <a:chExt cx="209550" cy="209550"/>
                </a:xfrm>
                <a:grpFill/>
              </p:grpSpPr>
              <p:sp>
                <p:nvSpPr>
                  <p:cNvPr id="171" name="椭圆 170"/>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2" name="椭圆 171"/>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3" name="组合 58"/>
                <p:cNvGrpSpPr/>
                <p:nvPr/>
              </p:nvGrpSpPr>
              <p:grpSpPr>
                <a:xfrm>
                  <a:off x="3594615" y="1165383"/>
                  <a:ext cx="234632" cy="234632"/>
                  <a:chOff x="2483014" y="1114427"/>
                  <a:chExt cx="209550" cy="209550"/>
                </a:xfrm>
                <a:grpFill/>
              </p:grpSpPr>
              <p:sp>
                <p:nvSpPr>
                  <p:cNvPr id="174" name="椭圆 173"/>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5" name="椭圆 174"/>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6" name="组合 59"/>
                <p:cNvGrpSpPr/>
                <p:nvPr/>
              </p:nvGrpSpPr>
              <p:grpSpPr>
                <a:xfrm>
                  <a:off x="3955858" y="1165384"/>
                  <a:ext cx="234632" cy="234632"/>
                  <a:chOff x="2483014" y="1114427"/>
                  <a:chExt cx="209550" cy="209550"/>
                </a:xfrm>
                <a:grpFill/>
              </p:grpSpPr>
              <p:sp>
                <p:nvSpPr>
                  <p:cNvPr id="177" name="椭圆 176"/>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8" name="椭圆 177"/>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9" name="组合 60"/>
                <p:cNvGrpSpPr/>
                <p:nvPr/>
              </p:nvGrpSpPr>
              <p:grpSpPr>
                <a:xfrm>
                  <a:off x="4317103" y="1165384"/>
                  <a:ext cx="234632" cy="234632"/>
                  <a:chOff x="2483014" y="1114427"/>
                  <a:chExt cx="209550" cy="209550"/>
                </a:xfrm>
                <a:grpFill/>
              </p:grpSpPr>
              <p:sp>
                <p:nvSpPr>
                  <p:cNvPr id="180" name="椭圆 179"/>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1" name="椭圆 180"/>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2" name="组合 61"/>
                <p:cNvGrpSpPr/>
                <p:nvPr/>
              </p:nvGrpSpPr>
              <p:grpSpPr>
                <a:xfrm>
                  <a:off x="4678347" y="1165384"/>
                  <a:ext cx="234632" cy="234632"/>
                  <a:chOff x="2483014" y="1114427"/>
                  <a:chExt cx="209550" cy="209550"/>
                </a:xfrm>
                <a:grpFill/>
              </p:grpSpPr>
              <p:sp>
                <p:nvSpPr>
                  <p:cNvPr id="183" name="椭圆 182"/>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4" name="椭圆 183"/>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5" name="组合 62"/>
                <p:cNvGrpSpPr/>
                <p:nvPr/>
              </p:nvGrpSpPr>
              <p:grpSpPr>
                <a:xfrm>
                  <a:off x="5039590" y="1165384"/>
                  <a:ext cx="234632" cy="234632"/>
                  <a:chOff x="2483014" y="1114427"/>
                  <a:chExt cx="209550" cy="209550"/>
                </a:xfrm>
                <a:grpFill/>
              </p:grpSpPr>
              <p:sp>
                <p:nvSpPr>
                  <p:cNvPr id="186" name="椭圆 185"/>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7" name="椭圆 186"/>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8" name="组合 63"/>
                <p:cNvGrpSpPr/>
                <p:nvPr/>
              </p:nvGrpSpPr>
              <p:grpSpPr>
                <a:xfrm>
                  <a:off x="5400834" y="1165384"/>
                  <a:ext cx="234632" cy="234632"/>
                  <a:chOff x="2483014" y="1114427"/>
                  <a:chExt cx="209550" cy="209550"/>
                </a:xfrm>
                <a:grpFill/>
              </p:grpSpPr>
              <p:sp>
                <p:nvSpPr>
                  <p:cNvPr id="189" name="椭圆 188"/>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0" name="椭圆 189"/>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nvGrpSpPr>
              <p:cNvPr id="191" name="组合 18"/>
              <p:cNvGrpSpPr/>
              <p:nvPr/>
            </p:nvGrpSpPr>
            <p:grpSpPr>
              <a:xfrm rot="16200000">
                <a:off x="1229146" y="5557333"/>
                <a:ext cx="119575" cy="612586"/>
                <a:chOff x="2244455" y="772894"/>
                <a:chExt cx="94658" cy="485003"/>
              </a:xfrm>
              <a:grpFill/>
            </p:grpSpPr>
            <p:sp>
              <p:nvSpPr>
                <p:cNvPr id="192" name="圆角矩形 191"/>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3" name="圆角矩形 192"/>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94" name="组合 19"/>
              <p:cNvGrpSpPr/>
              <p:nvPr/>
            </p:nvGrpSpPr>
            <p:grpSpPr>
              <a:xfrm rot="16200000">
                <a:off x="1229146" y="5099277"/>
                <a:ext cx="119575" cy="612586"/>
                <a:chOff x="2244455" y="772894"/>
                <a:chExt cx="94658" cy="485003"/>
              </a:xfrm>
              <a:grpFill/>
            </p:grpSpPr>
            <p:sp>
              <p:nvSpPr>
                <p:cNvPr id="195" name="圆角矩形 194"/>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6" name="圆角矩形 195"/>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97" name="组合 21"/>
              <p:cNvGrpSpPr/>
              <p:nvPr/>
            </p:nvGrpSpPr>
            <p:grpSpPr>
              <a:xfrm rot="16200000">
                <a:off x="1229146" y="4641222"/>
                <a:ext cx="119575" cy="612586"/>
                <a:chOff x="2244455" y="772894"/>
                <a:chExt cx="94658" cy="485003"/>
              </a:xfrm>
              <a:grpFill/>
            </p:grpSpPr>
            <p:sp>
              <p:nvSpPr>
                <p:cNvPr id="198" name="圆角矩形 197"/>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9" name="圆角矩形 198"/>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0" name="组合 22"/>
              <p:cNvGrpSpPr/>
              <p:nvPr/>
            </p:nvGrpSpPr>
            <p:grpSpPr>
              <a:xfrm rot="16200000">
                <a:off x="1229146" y="4183167"/>
                <a:ext cx="119575" cy="612586"/>
                <a:chOff x="2244455" y="772894"/>
                <a:chExt cx="94658" cy="485003"/>
              </a:xfrm>
              <a:grpFill/>
            </p:grpSpPr>
            <p:sp>
              <p:nvSpPr>
                <p:cNvPr id="201" name="圆角矩形 200"/>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2" name="圆角矩形 201"/>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3" name="组合 23"/>
              <p:cNvGrpSpPr/>
              <p:nvPr/>
            </p:nvGrpSpPr>
            <p:grpSpPr>
              <a:xfrm rot="16200000">
                <a:off x="1229146" y="3725113"/>
                <a:ext cx="119575" cy="612586"/>
                <a:chOff x="2244455" y="772894"/>
                <a:chExt cx="94658" cy="485003"/>
              </a:xfrm>
              <a:grpFill/>
            </p:grpSpPr>
            <p:sp>
              <p:nvSpPr>
                <p:cNvPr id="204" name="圆角矩形 203"/>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5" name="圆角矩形 204"/>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6" name="组合 24"/>
              <p:cNvGrpSpPr/>
              <p:nvPr/>
            </p:nvGrpSpPr>
            <p:grpSpPr>
              <a:xfrm rot="16200000">
                <a:off x="1229146" y="3267055"/>
                <a:ext cx="119575" cy="612586"/>
                <a:chOff x="2244455" y="772894"/>
                <a:chExt cx="94658" cy="485003"/>
              </a:xfrm>
              <a:grpFill/>
            </p:grpSpPr>
            <p:sp>
              <p:nvSpPr>
                <p:cNvPr id="207" name="圆角矩形 206"/>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8" name="圆角矩形 207"/>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9" name="组合 26"/>
              <p:cNvGrpSpPr/>
              <p:nvPr/>
            </p:nvGrpSpPr>
            <p:grpSpPr>
              <a:xfrm rot="16200000">
                <a:off x="1229145" y="2808999"/>
                <a:ext cx="119575" cy="612586"/>
                <a:chOff x="2244455" y="772894"/>
                <a:chExt cx="94658" cy="485003"/>
              </a:xfrm>
              <a:grpFill/>
            </p:grpSpPr>
            <p:sp>
              <p:nvSpPr>
                <p:cNvPr id="210" name="圆角矩形 209"/>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1" name="圆角矩形 210"/>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2" name="组合 27"/>
              <p:cNvGrpSpPr/>
              <p:nvPr/>
            </p:nvGrpSpPr>
            <p:grpSpPr>
              <a:xfrm rot="16200000">
                <a:off x="1229146" y="2350946"/>
                <a:ext cx="119575" cy="612586"/>
                <a:chOff x="2244455" y="772894"/>
                <a:chExt cx="94658" cy="485003"/>
              </a:xfrm>
              <a:grpFill/>
            </p:grpSpPr>
            <p:sp>
              <p:nvSpPr>
                <p:cNvPr id="213" name="圆角矩形 21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4" name="圆角矩形 21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5" name="组合 28"/>
              <p:cNvGrpSpPr/>
              <p:nvPr/>
            </p:nvGrpSpPr>
            <p:grpSpPr>
              <a:xfrm rot="16200000">
                <a:off x="1229146" y="1892893"/>
                <a:ext cx="119575" cy="612586"/>
                <a:chOff x="2244455" y="772894"/>
                <a:chExt cx="94658" cy="485003"/>
              </a:xfrm>
              <a:grpFill/>
            </p:grpSpPr>
            <p:sp>
              <p:nvSpPr>
                <p:cNvPr id="216" name="圆角矩形 215"/>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7" name="圆角矩形 216"/>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8" name="组合 33"/>
              <p:cNvGrpSpPr/>
              <p:nvPr/>
            </p:nvGrpSpPr>
            <p:grpSpPr>
              <a:xfrm rot="16200000">
                <a:off x="1229146" y="1434840"/>
                <a:ext cx="119575" cy="612586"/>
                <a:chOff x="2244455" y="772894"/>
                <a:chExt cx="94658" cy="485003"/>
              </a:xfrm>
              <a:grpFill/>
            </p:grpSpPr>
            <p:sp>
              <p:nvSpPr>
                <p:cNvPr id="219" name="圆角矩形 218"/>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20" name="圆角矩形 219"/>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sp>
        <p:nvSpPr>
          <p:cNvPr id="287" name="文本框 286"/>
          <p:cNvSpPr txBox="1"/>
          <p:nvPr/>
        </p:nvSpPr>
        <p:spPr>
          <a:xfrm>
            <a:off x="1967230" y="4464050"/>
            <a:ext cx="6257925" cy="570865"/>
          </a:xfrm>
          <a:prstGeom prst="rect">
            <a:avLst/>
          </a:prstGeom>
          <a:noFill/>
        </p:spPr>
        <p:txBody>
          <a:bodyPr wrap="square" rtlCol="0">
            <a:spAutoFit/>
          </a:bodyPr>
          <a:p>
            <a:pPr algn="ctr">
              <a:lnSpc>
                <a:spcPct val="130000"/>
              </a:lnSpc>
            </a:pPr>
            <a:r>
              <a:rPr lang="zh-CN" altLang="en-US" sz="2400" dirty="0" smtClean="0">
                <a:solidFill>
                  <a:srgbClr val="303030"/>
                </a:solidFill>
                <a:latin typeface="Arial" panose="020B0604020202020204" pitchFamily="34" charset="0"/>
                <a:ea typeface="微软雅黑" panose="020B0503020204020204" pitchFamily="34" charset="-122"/>
                <a:sym typeface="+mn-ea"/>
              </a:rPr>
              <a:t>能否举些具体的例子说明弃权与禁止反言？</a:t>
            </a:r>
            <a:endParaRPr lang="zh-CN" altLang="en-US" sz="2400" dirty="0" smtClean="0">
              <a:solidFill>
                <a:srgbClr val="30303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0128250" y="5805805"/>
            <a:ext cx="538480" cy="370840"/>
          </a:xfrm>
          <a:prstGeom prst="rect">
            <a:avLst/>
          </a:prstGeom>
          <a:noFill/>
        </p:spPr>
        <p:txBody>
          <a:bodyPr wrap="none" rtlCol="0" anchor="t">
            <a:spAutoFit/>
          </a:bodyPr>
          <a:p>
            <a:pPr>
              <a:lnSpc>
                <a:spcPct val="130000"/>
              </a:lnSpc>
            </a:pPr>
            <a:r>
              <a:rPr lang="zh-CN" altLang="en-US" sz="1400" dirty="0" smtClean="0">
                <a:latin typeface="Arial" panose="020B0604020202020204" pitchFamily="34" charset="0"/>
                <a:ea typeface="微软雅黑" panose="020B0503020204020204" pitchFamily="34" charset="-122"/>
              </a:rPr>
              <a:t>学生</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 grpId="0"/>
      <p:bldP spid="28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999740" y="116840"/>
            <a:ext cx="5770880" cy="891540"/>
          </a:xfrm>
          <a:prstGeom prst="rect">
            <a:avLst/>
          </a:prstGeom>
          <a:noFill/>
        </p:spPr>
        <p:txBody>
          <a:bodyPr wrap="none" rtlCol="0" anchor="t">
            <a:spAutoFit/>
          </a:bodyPr>
          <a:p>
            <a:pPr>
              <a:lnSpc>
                <a:spcPct val="130000"/>
              </a:lnSpc>
            </a:pPr>
            <a:r>
              <a:rPr lang="zh-CN" altLang="en-US" sz="4000" dirty="0">
                <a:solidFill>
                  <a:schemeClr val="tx1">
                    <a:lumMod val="50000"/>
                  </a:schemeClr>
                </a:solidFill>
                <a:latin typeface="微软雅黑" panose="020B0503020204020204" pitchFamily="34" charset="-122"/>
                <a:ea typeface="微软雅黑" panose="020B0503020204020204" pitchFamily="34" charset="-122"/>
                <a:sym typeface="+mn-ea"/>
              </a:rPr>
              <a:t>二、最大诚信原则的内容</a:t>
            </a:r>
            <a:endParaRPr lang="zh-CN" altLang="en-US" sz="1400" dirty="0" smtClean="0">
              <a:latin typeface="Arial" panose="020B0604020202020204" pitchFamily="34" charset="0"/>
              <a:ea typeface="微软雅黑" panose="020B0503020204020204" pitchFamily="34" charset="-122"/>
            </a:endParaRPr>
          </a:p>
        </p:txBody>
      </p:sp>
      <p:grpSp>
        <p:nvGrpSpPr>
          <p:cNvPr id="4" name="组合 3"/>
          <p:cNvGrpSpPr/>
          <p:nvPr/>
        </p:nvGrpSpPr>
        <p:grpSpPr>
          <a:xfrm>
            <a:off x="6096000" y="1346835"/>
            <a:ext cx="5724525" cy="5182235"/>
            <a:chOff x="10053" y="2211"/>
            <a:chExt cx="9015" cy="8161"/>
          </a:xfrm>
        </p:grpSpPr>
        <p:sp>
          <p:nvSpPr>
            <p:cNvPr id="101" name="文本框 100"/>
            <p:cNvSpPr txBox="1"/>
            <p:nvPr/>
          </p:nvSpPr>
          <p:spPr>
            <a:xfrm>
              <a:off x="10394" y="3813"/>
              <a:ext cx="8616" cy="6423"/>
            </a:xfrm>
            <a:prstGeom prst="rect">
              <a:avLst/>
            </a:prstGeom>
            <a:noFill/>
            <a:ln w="9525">
              <a:noFill/>
            </a:ln>
          </p:spPr>
          <p:txBody>
            <a:bodyPr wrap="square">
              <a:spAutoFit/>
            </a:bodyPr>
            <a:p>
              <a:pPr marL="0" indent="0" algn="just">
                <a:lnSpc>
                  <a:spcPct val="120000"/>
                </a:lnSpc>
              </a:pPr>
              <a:r>
                <a:rPr lang="zh-CN" sz="2400" b="0">
                  <a:latin typeface="微软雅黑" panose="020B0503020204020204" pitchFamily="34" charset="-122"/>
                  <a:ea typeface="微软雅黑" panose="020B0503020204020204" pitchFamily="34" charset="-122"/>
                </a:rPr>
                <a:t>保险人在保险合同的订立和履行过程中，有时会以语言或行为确认合同的有效性；但在保险事故发生后，又以投保人没有如实告知，主张合同无效，并且不退还保费。保险人在此问题上的投机性，从短期来看，可以减少赔付；但从长远来看，会使整个保险业遭遇诚信危机。</a:t>
              </a:r>
              <a:r>
                <a:rPr lang="zh-CN" sz="2400" b="1">
                  <a:solidFill>
                    <a:srgbClr val="C00000"/>
                  </a:solidFill>
                  <a:latin typeface="微软雅黑" panose="020B0503020204020204" pitchFamily="34" charset="-122"/>
                  <a:ea typeface="微软雅黑" panose="020B0503020204020204" pitchFamily="34" charset="-122"/>
                </a:rPr>
                <a:t>必须适时运用弃权和禁止反言规则阻断保险人不当行使抗辩权。</a:t>
              </a:r>
              <a:endParaRPr lang="zh-CN" altLang="en-US" sz="2400" b="1">
                <a:solidFill>
                  <a:srgbClr val="C00000"/>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rot="0">
              <a:off x="10053" y="2211"/>
              <a:ext cx="9015" cy="8161"/>
              <a:chOff x="1121120" y="-206029"/>
              <a:chExt cx="6127750" cy="4089542"/>
            </a:xfrm>
          </p:grpSpPr>
          <p:sp>
            <p:nvSpPr>
              <p:cNvPr id="23" name="AutoShape 16"/>
              <p:cNvSpPr>
                <a:spLocks noChangeArrowheads="1"/>
              </p:cNvSpPr>
              <p:nvPr/>
            </p:nvSpPr>
            <p:spPr bwMode="auto">
              <a:xfrm>
                <a:off x="1121120" y="243465"/>
                <a:ext cx="6127750" cy="3640048"/>
              </a:xfrm>
              <a:prstGeom prst="roundRect">
                <a:avLst>
                  <a:gd name="adj" fmla="val 4690"/>
                </a:avLst>
              </a:prstGeom>
              <a:noFill/>
              <a:ln w="57150">
                <a:solidFill>
                  <a:srgbClr val="FEBF00"/>
                </a:solidFill>
                <a:round/>
              </a:ln>
            </p:spPr>
            <p:txBody>
              <a:bodyPr wrap="none" anchor="ctr"/>
              <a:p>
                <a:pPr fontAlgn="auto">
                  <a:spcBef>
                    <a:spcPts val="0"/>
                  </a:spcBef>
                  <a:spcAft>
                    <a:spcPts val="0"/>
                  </a:spcAft>
                  <a:defRPr/>
                </a:pPr>
                <a:endParaRPr lang="zh-CN" altLang="en-US">
                  <a:latin typeface="+mn-lt"/>
                </a:endParaRPr>
              </a:p>
            </p:txBody>
          </p:sp>
          <p:grpSp>
            <p:nvGrpSpPr>
              <p:cNvPr id="25" name="组合 24"/>
              <p:cNvGrpSpPr/>
              <p:nvPr/>
            </p:nvGrpSpPr>
            <p:grpSpPr>
              <a:xfrm>
                <a:off x="2842084" y="-206029"/>
                <a:ext cx="3127430" cy="702553"/>
                <a:chOff x="2950861" y="-33751"/>
                <a:chExt cx="3127430" cy="702553"/>
              </a:xfrm>
            </p:grpSpPr>
            <p:sp>
              <p:nvSpPr>
                <p:cNvPr id="26" name="AutoShape 17"/>
                <p:cNvSpPr>
                  <a:spLocks noChangeArrowheads="1"/>
                </p:cNvSpPr>
                <p:nvPr/>
              </p:nvSpPr>
              <p:spPr bwMode="gray">
                <a:xfrm>
                  <a:off x="2950861" y="-33751"/>
                  <a:ext cx="3127430" cy="702553"/>
                </a:xfrm>
                <a:prstGeom prst="roundRect">
                  <a:avLst>
                    <a:gd name="adj" fmla="val 50000"/>
                  </a:avLst>
                </a:prstGeom>
                <a:solidFill>
                  <a:srgbClr val="FEBF00"/>
                </a:solidFill>
                <a:ln w="9525">
                  <a:noFill/>
                  <a:round/>
                </a:ln>
                <a:effectLst/>
              </p:spPr>
              <p:txBody>
                <a:bodyPr wrap="none" anchor="ctr"/>
                <a:p>
                  <a:pPr fontAlgn="auto">
                    <a:spcBef>
                      <a:spcPts val="0"/>
                    </a:spcBef>
                    <a:spcAft>
                      <a:spcPts val="0"/>
                    </a:spcAft>
                    <a:defRPr/>
                  </a:pPr>
                  <a:endParaRPr lang="zh-CN" altLang="en-US" dirty="0">
                    <a:latin typeface="+mn-lt"/>
                  </a:endParaRPr>
                </a:p>
              </p:txBody>
            </p:sp>
            <p:sp>
              <p:nvSpPr>
                <p:cNvPr id="27" name="文本框 26"/>
                <p:cNvSpPr txBox="1"/>
                <p:nvPr/>
              </p:nvSpPr>
              <p:spPr>
                <a:xfrm>
                  <a:off x="3156995" y="30566"/>
                  <a:ext cx="2716299" cy="557733"/>
                </a:xfrm>
                <a:prstGeom prst="rect">
                  <a:avLst/>
                </a:prstGeom>
                <a:noFill/>
              </p:spPr>
              <p:txBody>
                <a:bodyPr wrap="square" rtlCol="0">
                  <a:spAutoFit/>
                </a:bodyPr>
                <a:p>
                  <a:r>
                    <a:rPr lang="zh-CN" altLang="en-US" sz="4000" b="1" spc="600" dirty="0">
                      <a:latin typeface="微软雅黑" panose="020B0503020204020204" pitchFamily="34" charset="-122"/>
                      <a:ea typeface="微软雅黑" panose="020B0503020204020204" pitchFamily="34" charset="-122"/>
                    </a:rPr>
                    <a:t>案例评析</a:t>
                  </a:r>
                  <a:endParaRPr lang="zh-CN" altLang="en-US" sz="4000" b="1" spc="600" dirty="0">
                    <a:latin typeface="微软雅黑" panose="020B0503020204020204" pitchFamily="34" charset="-122"/>
                    <a:ea typeface="微软雅黑" panose="020B0503020204020204" pitchFamily="34" charset="-122"/>
                  </a:endParaRPr>
                </a:p>
              </p:txBody>
            </p:sp>
          </p:grpSp>
        </p:grpSp>
      </p:grpSp>
      <p:grpSp>
        <p:nvGrpSpPr>
          <p:cNvPr id="2" name="组合 1"/>
          <p:cNvGrpSpPr/>
          <p:nvPr/>
        </p:nvGrpSpPr>
        <p:grpSpPr>
          <a:xfrm>
            <a:off x="476250" y="1404620"/>
            <a:ext cx="5277485" cy="5182235"/>
            <a:chOff x="750" y="2212"/>
            <a:chExt cx="8311" cy="8161"/>
          </a:xfrm>
        </p:grpSpPr>
        <p:grpSp>
          <p:nvGrpSpPr>
            <p:cNvPr id="5" name="组合 4"/>
            <p:cNvGrpSpPr/>
            <p:nvPr/>
          </p:nvGrpSpPr>
          <p:grpSpPr>
            <a:xfrm>
              <a:off x="750" y="2212"/>
              <a:ext cx="8311" cy="8161"/>
              <a:chOff x="1121120" y="511472"/>
              <a:chExt cx="6127906" cy="3018922"/>
            </a:xfrm>
          </p:grpSpPr>
          <p:sp>
            <p:nvSpPr>
              <p:cNvPr id="15" name="AutoShape 16"/>
              <p:cNvSpPr>
                <a:spLocks noChangeArrowheads="1"/>
              </p:cNvSpPr>
              <p:nvPr/>
            </p:nvSpPr>
            <p:spPr bwMode="auto">
              <a:xfrm>
                <a:off x="1121120" y="843354"/>
                <a:ext cx="6127906" cy="2687040"/>
              </a:xfrm>
              <a:prstGeom prst="roundRect">
                <a:avLst>
                  <a:gd name="adj" fmla="val 4690"/>
                </a:avLst>
              </a:prstGeom>
              <a:noFill/>
              <a:ln w="57150">
                <a:solidFill>
                  <a:srgbClr val="2A6BA6"/>
                </a:solidFill>
                <a:round/>
              </a:ln>
            </p:spPr>
            <p:txBody>
              <a:bodyPr wrap="none" anchor="ctr"/>
              <a:lstStyle/>
              <a:p>
                <a:pPr fontAlgn="auto">
                  <a:spcBef>
                    <a:spcPts val="0"/>
                  </a:spcBef>
                  <a:spcAft>
                    <a:spcPts val="0"/>
                  </a:spcAft>
                  <a:defRPr/>
                </a:pPr>
                <a:endParaRPr lang="zh-CN" altLang="en-US">
                  <a:latin typeface="+mn-lt"/>
                </a:endParaRPr>
              </a:p>
            </p:txBody>
          </p:sp>
          <p:grpSp>
            <p:nvGrpSpPr>
              <p:cNvPr id="6" name="组合 5"/>
              <p:cNvGrpSpPr/>
              <p:nvPr/>
            </p:nvGrpSpPr>
            <p:grpSpPr>
              <a:xfrm>
                <a:off x="2562644" y="511472"/>
                <a:ext cx="3128037" cy="518566"/>
                <a:chOff x="2671421" y="683750"/>
                <a:chExt cx="3128037" cy="518566"/>
              </a:xfrm>
            </p:grpSpPr>
            <p:sp>
              <p:nvSpPr>
                <p:cNvPr id="16" name="AutoShape 17"/>
                <p:cNvSpPr>
                  <a:spLocks noChangeArrowheads="1"/>
                </p:cNvSpPr>
                <p:nvPr/>
              </p:nvSpPr>
              <p:spPr bwMode="gray">
                <a:xfrm>
                  <a:off x="2671421" y="683750"/>
                  <a:ext cx="3128037" cy="518566"/>
                </a:xfrm>
                <a:prstGeom prst="roundRect">
                  <a:avLst>
                    <a:gd name="adj" fmla="val 50000"/>
                  </a:avLst>
                </a:prstGeom>
                <a:solidFill>
                  <a:srgbClr val="2A6BA6"/>
                </a:solidFill>
                <a:ln w="9525">
                  <a:noFill/>
                  <a:round/>
                </a:ln>
                <a:effectLst/>
              </p:spPr>
              <p:txBody>
                <a:bodyPr wrap="none" anchor="ctr"/>
                <a:lstStyle/>
                <a:p>
                  <a:pPr fontAlgn="auto">
                    <a:spcBef>
                      <a:spcPts val="0"/>
                    </a:spcBef>
                    <a:spcAft>
                      <a:spcPts val="0"/>
                    </a:spcAft>
                    <a:defRPr/>
                  </a:pPr>
                  <a:endParaRPr lang="zh-CN" altLang="en-US" dirty="0">
                    <a:latin typeface="+mn-lt"/>
                  </a:endParaRPr>
                </a:p>
              </p:txBody>
            </p:sp>
            <p:sp>
              <p:nvSpPr>
                <p:cNvPr id="7" name="文本框 6"/>
                <p:cNvSpPr txBox="1"/>
                <p:nvPr/>
              </p:nvSpPr>
              <p:spPr>
                <a:xfrm>
                  <a:off x="2787411" y="723788"/>
                  <a:ext cx="3011396" cy="411722"/>
                </a:xfrm>
                <a:prstGeom prst="rect">
                  <a:avLst/>
                </a:prstGeom>
                <a:noFill/>
              </p:spPr>
              <p:txBody>
                <a:bodyPr wrap="square" rtlCol="0">
                  <a:spAutoFit/>
                </a:bodyPr>
                <a:lstStyle/>
                <a:p>
                  <a:pPr algn="ctr"/>
                  <a:r>
                    <a:rPr lang="zh-CN" altLang="en-US" sz="4000" b="1" spc="600" dirty="0">
                      <a:solidFill>
                        <a:schemeClr val="bg1"/>
                      </a:solidFill>
                      <a:latin typeface="微软雅黑" panose="020B0503020204020204" pitchFamily="34" charset="-122"/>
                      <a:ea typeface="微软雅黑" panose="020B0503020204020204" pitchFamily="34" charset="-122"/>
                    </a:rPr>
                    <a:t>案例</a:t>
                  </a:r>
                  <a:endParaRPr lang="zh-CN" altLang="en-US" sz="4000" b="1" spc="600" dirty="0">
                    <a:solidFill>
                      <a:schemeClr val="bg1"/>
                    </a:solidFill>
                    <a:latin typeface="微软雅黑" panose="020B0503020204020204" pitchFamily="34" charset="-122"/>
                    <a:ea typeface="微软雅黑" panose="020B0503020204020204" pitchFamily="34" charset="-122"/>
                  </a:endParaRPr>
                </a:p>
              </p:txBody>
            </p:sp>
          </p:grpSp>
        </p:grpSp>
        <p:sp>
          <p:nvSpPr>
            <p:cNvPr id="12" name="文本框 11"/>
            <p:cNvSpPr txBox="1"/>
            <p:nvPr/>
          </p:nvSpPr>
          <p:spPr>
            <a:xfrm>
              <a:off x="982" y="3699"/>
              <a:ext cx="7555" cy="6423"/>
            </a:xfrm>
            <a:prstGeom prst="rect">
              <a:avLst/>
            </a:prstGeom>
            <a:noFill/>
          </p:spPr>
          <p:txBody>
            <a:bodyPr wrap="square" rtlCol="0" anchor="t">
              <a:spAutoFit/>
            </a:bodyPr>
            <a:p>
              <a:pPr algn="just">
                <a:lnSpc>
                  <a:spcPct val="120000"/>
                </a:lnSpc>
              </a:pPr>
              <a:r>
                <a:rPr lang="zh-CN" altLang="en-US" sz="2400" b="1" dirty="0" smtClean="0">
                  <a:solidFill>
                    <a:srgbClr val="C00000"/>
                  </a:solidFill>
                  <a:latin typeface="Arial" panose="020B0604020202020204" pitchFamily="34" charset="0"/>
                  <a:ea typeface="微软雅黑" panose="020B0503020204020204" pitchFamily="34" charset="-122"/>
                </a:rPr>
                <a:t>庄某持C1驾照</a:t>
              </a:r>
              <a:r>
                <a:rPr lang="zh-CN" altLang="en-US" sz="2400" dirty="0" smtClean="0">
                  <a:latin typeface="Arial" panose="020B0604020202020204" pitchFamily="34" charset="0"/>
                  <a:ea typeface="微软雅黑" panose="020B0503020204020204" pitchFamily="34" charset="-122"/>
                </a:rPr>
                <a:t>，在农机部门的统一安排下，为其所有的</a:t>
              </a:r>
              <a:r>
                <a:rPr lang="zh-CN" altLang="en-US" sz="2400" b="1" dirty="0" smtClean="0">
                  <a:solidFill>
                    <a:srgbClr val="C00000"/>
                  </a:solidFill>
                  <a:latin typeface="Arial" panose="020B0604020202020204" pitchFamily="34" charset="0"/>
                  <a:ea typeface="微软雅黑" panose="020B0503020204020204" pitchFamily="34" charset="-122"/>
                </a:rPr>
                <a:t>变形拖拉机</a:t>
              </a:r>
              <a:r>
                <a:rPr lang="zh-CN" altLang="en-US" sz="2400" dirty="0" smtClean="0">
                  <a:latin typeface="Arial" panose="020B0604020202020204" pitchFamily="34" charset="0"/>
                  <a:ea typeface="微软雅黑" panose="020B0503020204020204" pitchFamily="34" charset="-122"/>
                </a:rPr>
                <a:t>在人保公司投保了第三者责任险，责任限额为10万元。投保时，庄某未填写机动车驾驶证号码，人保常州公司</a:t>
              </a:r>
              <a:r>
                <a:rPr lang="zh-CN" altLang="en-US" sz="2400" b="1" dirty="0" smtClean="0">
                  <a:solidFill>
                    <a:srgbClr val="C00000"/>
                  </a:solidFill>
                  <a:latin typeface="Arial" panose="020B0604020202020204" pitchFamily="34" charset="0"/>
                  <a:ea typeface="微软雅黑" panose="020B0503020204020204" pitchFamily="34" charset="-122"/>
                </a:rPr>
                <a:t>审核后也未提出异议</a:t>
              </a:r>
              <a:r>
                <a:rPr lang="zh-CN" altLang="en-US" sz="2400" dirty="0" smtClean="0">
                  <a:latin typeface="Arial" panose="020B0604020202020204" pitchFamily="34" charset="0"/>
                  <a:ea typeface="微软雅黑" panose="020B0503020204020204" pitchFamily="34" charset="-122"/>
                </a:rPr>
                <a:t>。后发生保险事故，保险公司以驾驶人驾驶的被保险机动车与</a:t>
              </a:r>
              <a:r>
                <a:rPr lang="zh-CN" altLang="en-US" sz="2400" b="1" dirty="0" smtClean="0">
                  <a:solidFill>
                    <a:srgbClr val="C00000"/>
                  </a:solidFill>
                  <a:latin typeface="Arial" panose="020B0604020202020204" pitchFamily="34" charset="0"/>
                  <a:ea typeface="微软雅黑" panose="020B0503020204020204" pitchFamily="34" charset="-122"/>
                </a:rPr>
                <a:t>驾驶证载明的准驾车型不符</a:t>
              </a:r>
              <a:r>
                <a:rPr lang="zh-CN" altLang="en-US" sz="2400" dirty="0" smtClean="0">
                  <a:latin typeface="Arial" panose="020B0604020202020204" pitchFamily="34" charset="0"/>
                  <a:ea typeface="微软雅黑" panose="020B0503020204020204" pitchFamily="34" charset="-122"/>
                </a:rPr>
                <a:t>，拒赔赔偿。</a:t>
              </a:r>
              <a:endParaRPr lang="zh-CN" altLang="en-US" sz="2400" dirty="0" smtClean="0">
                <a:latin typeface="Arial" panose="020B0604020202020204" pitchFamily="34"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6429938" y="0"/>
            <a:ext cx="5762062" cy="6858000"/>
          </a:xfrm>
          <a:prstGeom prst="parallelogram">
            <a:avLst>
              <a:gd name="adj" fmla="val 0"/>
            </a:avLst>
          </a:prstGeom>
          <a:solidFill>
            <a:srgbClr val="2A6BA6"/>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pic>
        <p:nvPicPr>
          <p:cNvPr id="3" name="图片 2"/>
          <p:cNvPicPr>
            <a:picLocks noChangeAspect="1"/>
          </p:cNvPicPr>
          <p:nvPr/>
        </p:nvPicPr>
        <p:blipFill>
          <a:blip r:embed="rId1"/>
          <a:stretch>
            <a:fillRect/>
          </a:stretch>
        </p:blipFill>
        <p:spPr>
          <a:xfrm>
            <a:off x="1008433" y="3057939"/>
            <a:ext cx="3419048" cy="1914286"/>
          </a:xfrm>
          <a:prstGeom prst="rect">
            <a:avLst/>
          </a:prstGeom>
        </p:spPr>
      </p:pic>
      <p:sp>
        <p:nvSpPr>
          <p:cNvPr id="5" name="椭圆 4"/>
          <p:cNvSpPr/>
          <p:nvPr/>
        </p:nvSpPr>
        <p:spPr>
          <a:xfrm>
            <a:off x="9032672" y="1563757"/>
            <a:ext cx="1325217" cy="132521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203873" y="4359965"/>
            <a:ext cx="4982817" cy="106018"/>
          </a:xfrm>
          <a:prstGeom prst="rect">
            <a:avLst/>
          </a:prstGeom>
          <a:solidFill>
            <a:srgbClr val="FE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09183" y="3326296"/>
            <a:ext cx="4982817" cy="1033669"/>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1" y="0"/>
            <a:ext cx="6639339" cy="6858000"/>
          </a:xfrm>
          <a:prstGeom prst="parallelogram">
            <a:avLst>
              <a:gd name="adj" fmla="val 0"/>
            </a:avLst>
          </a:prstGeom>
          <a:solidFill>
            <a:srgbClr val="FFFFFF">
              <a:alpha val="76863"/>
            </a:srgb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sp>
        <p:nvSpPr>
          <p:cNvPr id="18" name="矩形 17"/>
          <p:cNvSpPr/>
          <p:nvPr/>
        </p:nvSpPr>
        <p:spPr>
          <a:xfrm>
            <a:off x="9189800" y="1205947"/>
            <a:ext cx="1028700" cy="1670050"/>
          </a:xfrm>
          <a:prstGeom prst="rect">
            <a:avLst/>
          </a:prstGeom>
        </p:spPr>
        <p:txBody>
          <a:bodyPr wrap="none">
            <a:spAutoFit/>
          </a:bodyPr>
          <a:lstStyle/>
          <a:p>
            <a:pPr fontAlgn="auto">
              <a:lnSpc>
                <a:spcPct val="190000"/>
              </a:lnSpc>
              <a:spcBef>
                <a:spcPts val="0"/>
              </a:spcBef>
              <a:spcAft>
                <a:spcPts val="0"/>
              </a:spcAft>
              <a:defRPr/>
            </a:pPr>
            <a:r>
              <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03</a:t>
            </a:r>
            <a:endPar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endParaRPr>
          </a:p>
        </p:txBody>
      </p:sp>
      <p:sp>
        <p:nvSpPr>
          <p:cNvPr id="19" name="TextBox 1"/>
          <p:cNvSpPr txBox="1">
            <a:spLocks noChangeArrowheads="1"/>
          </p:cNvSpPr>
          <p:nvPr/>
        </p:nvSpPr>
        <p:spPr bwMode="auto">
          <a:xfrm>
            <a:off x="7319010" y="3427730"/>
            <a:ext cx="448881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spc="600" dirty="0">
                <a:latin typeface="微软雅黑" panose="020B0503020204020204" pitchFamily="34" charset="-122"/>
                <a:ea typeface="微软雅黑" panose="020B0503020204020204" pitchFamily="34" charset="-122"/>
              </a:rPr>
              <a:t>课堂小结</a:t>
            </a:r>
            <a:endParaRPr lang="zh-CN" altLang="en-US" sz="4800" b="1" spc="600" dirty="0">
              <a:latin typeface="微软雅黑" panose="020B0503020204020204" pitchFamily="34" charset="-122"/>
              <a:ea typeface="微软雅黑" panose="020B0503020204020204" pitchFamily="34" charset="-122"/>
            </a:endParaRPr>
          </a:p>
        </p:txBody>
      </p:sp>
      <p:pic>
        <p:nvPicPr>
          <p:cNvPr id="4" name="图片 3" descr="true"/>
          <p:cNvPicPr>
            <a:picLocks noChangeAspect="1"/>
          </p:cNvPicPr>
          <p:nvPr/>
        </p:nvPicPr>
        <p:blipFill>
          <a:blip r:embed="rId2"/>
          <a:stretch>
            <a:fillRect/>
          </a:stretch>
        </p:blipFill>
        <p:spPr>
          <a:xfrm>
            <a:off x="0" y="-3810"/>
            <a:ext cx="6430645" cy="68624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 name="组合 29"/>
          <p:cNvGrpSpPr/>
          <p:nvPr/>
        </p:nvGrpSpPr>
        <p:grpSpPr>
          <a:xfrm>
            <a:off x="191135" y="476699"/>
            <a:ext cx="5724525" cy="3627941"/>
            <a:chOff x="5404327" y="3284401"/>
            <a:chExt cx="6127750" cy="3412407"/>
          </a:xfrm>
        </p:grpSpPr>
        <p:grpSp>
          <p:nvGrpSpPr>
            <p:cNvPr id="22" name="组合 21"/>
            <p:cNvGrpSpPr/>
            <p:nvPr/>
          </p:nvGrpSpPr>
          <p:grpSpPr>
            <a:xfrm>
              <a:off x="5404327" y="3284401"/>
              <a:ext cx="6127750" cy="3412407"/>
              <a:chOff x="1121120" y="471281"/>
              <a:chExt cx="6127750" cy="3412407"/>
            </a:xfrm>
          </p:grpSpPr>
          <p:sp>
            <p:nvSpPr>
              <p:cNvPr id="23" name="AutoShape 16"/>
              <p:cNvSpPr>
                <a:spLocks noChangeArrowheads="1"/>
              </p:cNvSpPr>
              <p:nvPr/>
            </p:nvSpPr>
            <p:spPr bwMode="auto">
              <a:xfrm>
                <a:off x="1121120" y="843308"/>
                <a:ext cx="6127750" cy="3040380"/>
              </a:xfrm>
              <a:prstGeom prst="roundRect">
                <a:avLst>
                  <a:gd name="adj" fmla="val 4690"/>
                </a:avLst>
              </a:prstGeom>
              <a:noFill/>
              <a:ln w="57150">
                <a:solidFill>
                  <a:srgbClr val="FEBF00"/>
                </a:solidFill>
                <a:round/>
              </a:ln>
            </p:spPr>
            <p:txBody>
              <a:bodyPr wrap="none" anchor="ctr"/>
              <a:lstStyle/>
              <a:p>
                <a:pPr fontAlgn="auto">
                  <a:spcBef>
                    <a:spcPts val="0"/>
                  </a:spcBef>
                  <a:spcAft>
                    <a:spcPts val="0"/>
                  </a:spcAft>
                  <a:defRPr/>
                </a:pPr>
                <a:endParaRPr lang="zh-CN" altLang="en-US">
                  <a:latin typeface="+mn-lt"/>
                </a:endParaRPr>
              </a:p>
            </p:txBody>
          </p:sp>
          <p:grpSp>
            <p:nvGrpSpPr>
              <p:cNvPr id="25" name="组合 24"/>
              <p:cNvGrpSpPr/>
              <p:nvPr/>
            </p:nvGrpSpPr>
            <p:grpSpPr>
              <a:xfrm>
                <a:off x="2621172" y="471281"/>
                <a:ext cx="3127712" cy="742792"/>
                <a:chOff x="2729949" y="643559"/>
                <a:chExt cx="3127712" cy="742792"/>
              </a:xfrm>
            </p:grpSpPr>
            <p:sp>
              <p:nvSpPr>
                <p:cNvPr id="26" name="AutoShape 17"/>
                <p:cNvSpPr>
                  <a:spLocks noChangeArrowheads="1"/>
                </p:cNvSpPr>
                <p:nvPr/>
              </p:nvSpPr>
              <p:spPr bwMode="gray">
                <a:xfrm>
                  <a:off x="2729949" y="643559"/>
                  <a:ext cx="3127712" cy="742792"/>
                </a:xfrm>
                <a:prstGeom prst="roundRect">
                  <a:avLst>
                    <a:gd name="adj" fmla="val 50000"/>
                  </a:avLst>
                </a:prstGeom>
                <a:solidFill>
                  <a:srgbClr val="FEBF00"/>
                </a:solidFill>
                <a:ln w="9525">
                  <a:noFill/>
                  <a:round/>
                </a:ln>
                <a:effectLst/>
              </p:spPr>
              <p:txBody>
                <a:bodyPr wrap="none" anchor="ctr"/>
                <a:lstStyle/>
                <a:p>
                  <a:pPr fontAlgn="auto">
                    <a:spcBef>
                      <a:spcPts val="0"/>
                    </a:spcBef>
                    <a:spcAft>
                      <a:spcPts val="0"/>
                    </a:spcAft>
                    <a:defRPr/>
                  </a:pPr>
                  <a:endParaRPr lang="zh-CN" altLang="en-US" dirty="0">
                    <a:latin typeface="+mn-lt"/>
                  </a:endParaRPr>
                </a:p>
              </p:txBody>
            </p:sp>
            <p:sp>
              <p:nvSpPr>
                <p:cNvPr id="27" name="文本框 26"/>
                <p:cNvSpPr txBox="1"/>
                <p:nvPr/>
              </p:nvSpPr>
              <p:spPr>
                <a:xfrm>
                  <a:off x="3035324" y="668819"/>
                  <a:ext cx="2716299" cy="664767"/>
                </a:xfrm>
                <a:prstGeom prst="rect">
                  <a:avLst/>
                </a:prstGeom>
                <a:noFill/>
              </p:spPr>
              <p:txBody>
                <a:bodyPr wrap="square" rtlCol="0">
                  <a:spAutoFit/>
                </a:bodyPr>
                <a:lstStyle/>
                <a:p>
                  <a:r>
                    <a:rPr lang="zh-CN" altLang="en-US" sz="4000" b="1" spc="600" dirty="0">
                      <a:latin typeface="微软雅黑" panose="020B0503020204020204" pitchFamily="34" charset="-122"/>
                      <a:ea typeface="微软雅黑" panose="020B0503020204020204" pitchFamily="34" charset="-122"/>
                    </a:rPr>
                    <a:t>教学内容</a:t>
                  </a:r>
                  <a:endParaRPr lang="zh-CN" altLang="en-US" sz="4000" b="1" spc="600" dirty="0">
                    <a:latin typeface="微软雅黑" panose="020B0503020204020204" pitchFamily="34" charset="-122"/>
                    <a:ea typeface="微软雅黑" panose="020B0503020204020204" pitchFamily="34" charset="-122"/>
                  </a:endParaRPr>
                </a:p>
              </p:txBody>
            </p:sp>
          </p:grpSp>
        </p:grpSp>
        <p:sp>
          <p:nvSpPr>
            <p:cNvPr id="28" name="矩形 27"/>
            <p:cNvSpPr/>
            <p:nvPr/>
          </p:nvSpPr>
          <p:spPr>
            <a:xfrm>
              <a:off x="6332836" y="4023827"/>
              <a:ext cx="5062616" cy="2517514"/>
            </a:xfrm>
            <a:prstGeom prst="rect">
              <a:avLst/>
            </a:prstGeom>
          </p:spPr>
          <p:txBody>
            <a:bodyPr wrap="square">
              <a:spAutoFit/>
            </a:bodyPr>
            <a:lstStyle/>
            <a:p>
              <a:pPr marL="457200" indent="-457200">
                <a:lnSpc>
                  <a:spcPct val="150000"/>
                </a:lnSpc>
                <a:buClr>
                  <a:srgbClr val="FFC000"/>
                </a:buClr>
                <a:buFont typeface="Wingdings" panose="05000000000000000000" pitchFamily="2" charset="2"/>
                <a:buChar char="l"/>
              </a:pPr>
              <a:r>
                <a:rPr lang="zh-CN" altLang="en-US" sz="2800" dirty="0">
                  <a:solidFill>
                    <a:srgbClr val="000000"/>
                  </a:solidFill>
                  <a:latin typeface="微软雅黑" panose="020B0503020204020204" pitchFamily="34" charset="-122"/>
                  <a:ea typeface="微软雅黑" panose="020B0503020204020204" pitchFamily="34" charset="-122"/>
                </a:rPr>
                <a:t>最大诚信原则的</a:t>
              </a:r>
              <a:r>
                <a:rPr lang="zh-CN" altLang="en-US" sz="2800" b="1" dirty="0">
                  <a:solidFill>
                    <a:srgbClr val="000000"/>
                  </a:solidFill>
                  <a:latin typeface="微软雅黑" panose="020B0503020204020204" pitchFamily="34" charset="-122"/>
                  <a:ea typeface="微软雅黑" panose="020B0503020204020204" pitchFamily="34" charset="-122"/>
                </a:rPr>
                <a:t>概念</a:t>
              </a:r>
              <a:endParaRPr lang="en-US" altLang="zh-CN" sz="2800" b="1" dirty="0">
                <a:solidFill>
                  <a:srgbClr val="000000"/>
                </a:solidFill>
                <a:latin typeface="微软雅黑" panose="020B0503020204020204" pitchFamily="34" charset="-122"/>
                <a:ea typeface="微软雅黑" panose="020B0503020204020204" pitchFamily="34" charset="-122"/>
              </a:endParaRPr>
            </a:p>
            <a:p>
              <a:pPr marL="457200" indent="-457200">
                <a:lnSpc>
                  <a:spcPct val="150000"/>
                </a:lnSpc>
                <a:buClr>
                  <a:srgbClr val="FFC000"/>
                </a:buClr>
                <a:buFont typeface="Wingdings" panose="05000000000000000000" pitchFamily="2" charset="2"/>
                <a:buChar char="l"/>
              </a:pPr>
              <a:r>
                <a:rPr lang="zh-CN" altLang="en-US" sz="2800" dirty="0">
                  <a:solidFill>
                    <a:srgbClr val="000000"/>
                  </a:solidFill>
                  <a:latin typeface="微软雅黑" panose="020B0503020204020204" pitchFamily="34" charset="-122"/>
                  <a:ea typeface="微软雅黑" panose="020B0503020204020204" pitchFamily="34" charset="-122"/>
                </a:rPr>
                <a:t>最大诚信原则的</a:t>
              </a:r>
              <a:r>
                <a:rPr lang="zh-CN" altLang="en-US" sz="2800" b="1" dirty="0">
                  <a:solidFill>
                    <a:srgbClr val="000000"/>
                  </a:solidFill>
                  <a:latin typeface="微软雅黑" panose="020B0503020204020204" pitchFamily="34" charset="-122"/>
                  <a:ea typeface="微软雅黑" panose="020B0503020204020204" pitchFamily="34" charset="-122"/>
                </a:rPr>
                <a:t>内容</a:t>
              </a:r>
              <a:endParaRPr lang="zh-CN" altLang="en-US" sz="2800" b="1" dirty="0">
                <a:solidFill>
                  <a:srgbClr val="000000"/>
                </a:solidFill>
                <a:latin typeface="微软雅黑" panose="020B0503020204020204" pitchFamily="34" charset="-122"/>
                <a:ea typeface="微软雅黑" panose="020B0503020204020204" pitchFamily="34" charset="-122"/>
              </a:endParaRPr>
            </a:p>
            <a:p>
              <a:pPr marL="457200" indent="-457200">
                <a:lnSpc>
                  <a:spcPct val="150000"/>
                </a:lnSpc>
                <a:buClr>
                  <a:srgbClr val="FFC000"/>
                </a:buClr>
                <a:buFont typeface="Wingdings" panose="05000000000000000000" pitchFamily="2" charset="2"/>
                <a:buChar char="l"/>
              </a:pPr>
              <a:r>
                <a:rPr lang="zh-CN" altLang="en-US" sz="2800" dirty="0">
                  <a:solidFill>
                    <a:srgbClr val="000000"/>
                  </a:solidFill>
                  <a:latin typeface="微软雅黑" panose="020B0503020204020204" pitchFamily="34" charset="-122"/>
                  <a:ea typeface="微软雅黑" panose="020B0503020204020204" pitchFamily="34" charset="-122"/>
                </a:rPr>
                <a:t>违反最大诚信原则的</a:t>
              </a:r>
              <a:r>
                <a:rPr lang="zh-CN" altLang="en-US" sz="2800" b="1" dirty="0">
                  <a:solidFill>
                    <a:srgbClr val="000000"/>
                  </a:solidFill>
                  <a:latin typeface="微软雅黑" panose="020B0503020204020204" pitchFamily="34" charset="-122"/>
                  <a:ea typeface="微软雅黑" panose="020B0503020204020204" pitchFamily="34" charset="-122"/>
                </a:rPr>
                <a:t>后果</a:t>
              </a:r>
              <a:endParaRPr lang="zh-CN" altLang="en-US" sz="2800" b="1" dirty="0">
                <a:solidFill>
                  <a:srgbClr val="000000"/>
                </a:solidFill>
                <a:latin typeface="微软雅黑" panose="020B0503020204020204" pitchFamily="34" charset="-122"/>
                <a:ea typeface="微软雅黑" panose="020B0503020204020204" pitchFamily="34" charset="-122"/>
              </a:endParaRPr>
            </a:p>
            <a:p>
              <a:pPr marL="457200" indent="-457200">
                <a:lnSpc>
                  <a:spcPct val="150000"/>
                </a:lnSpc>
                <a:buClr>
                  <a:srgbClr val="FFC000"/>
                </a:buClr>
                <a:buFont typeface="Wingdings" panose="05000000000000000000" pitchFamily="2" charset="2"/>
                <a:buChar char="l"/>
              </a:pPr>
              <a:r>
                <a:rPr lang="zh-CN" altLang="en-US" sz="2800" b="1" dirty="0">
                  <a:solidFill>
                    <a:srgbClr val="000000"/>
                  </a:solidFill>
                  <a:latin typeface="微软雅黑" panose="020B0503020204020204" pitchFamily="34" charset="-122"/>
                  <a:ea typeface="微软雅黑" panose="020B0503020204020204" pitchFamily="34" charset="-122"/>
                </a:rPr>
                <a:t>案例分析</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grpSp>
      <p:sp>
        <p:nvSpPr>
          <p:cNvPr id="29" name="Freeform 9"/>
          <p:cNvSpPr/>
          <p:nvPr/>
        </p:nvSpPr>
        <p:spPr bwMode="gray">
          <a:xfrm rot="1441303" flipH="1">
            <a:off x="4309464" y="4419281"/>
            <a:ext cx="1641800" cy="1475918"/>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2A6BA6"/>
          </a:solidFill>
          <a:ln w="0">
            <a:noFill/>
            <a:prstDash val="solid"/>
            <a:round/>
          </a:ln>
        </p:spPr>
        <p:txBody>
          <a:bodyPr/>
          <a:lstStyle/>
          <a:p>
            <a:pPr fontAlgn="auto">
              <a:spcBef>
                <a:spcPts val="0"/>
              </a:spcBef>
              <a:spcAft>
                <a:spcPts val="0"/>
              </a:spcAft>
              <a:defRPr/>
            </a:pPr>
            <a:endParaRPr lang="zh-CN" altLang="en-US">
              <a:latin typeface="+mn-lt"/>
            </a:endParaRPr>
          </a:p>
        </p:txBody>
      </p:sp>
      <p:grpSp>
        <p:nvGrpSpPr>
          <p:cNvPr id="5" name="组合 4"/>
          <p:cNvGrpSpPr/>
          <p:nvPr/>
        </p:nvGrpSpPr>
        <p:grpSpPr>
          <a:xfrm>
            <a:off x="6240145" y="3121025"/>
            <a:ext cx="5791835" cy="3520440"/>
            <a:chOff x="1121120" y="465483"/>
            <a:chExt cx="6349271" cy="3500591"/>
          </a:xfrm>
        </p:grpSpPr>
        <p:sp>
          <p:nvSpPr>
            <p:cNvPr id="15" name="AutoShape 16"/>
            <p:cNvSpPr>
              <a:spLocks noChangeArrowheads="1"/>
            </p:cNvSpPr>
            <p:nvPr/>
          </p:nvSpPr>
          <p:spPr bwMode="auto">
            <a:xfrm>
              <a:off x="1121120" y="843072"/>
              <a:ext cx="6317946" cy="3092062"/>
            </a:xfrm>
            <a:prstGeom prst="roundRect">
              <a:avLst>
                <a:gd name="adj" fmla="val 4690"/>
              </a:avLst>
            </a:prstGeom>
            <a:noFill/>
            <a:ln w="57150">
              <a:solidFill>
                <a:srgbClr val="2A6BA6"/>
              </a:solidFill>
              <a:round/>
            </a:ln>
          </p:spPr>
          <p:txBody>
            <a:bodyPr wrap="none" anchor="ctr"/>
            <a:lstStyle/>
            <a:p>
              <a:pPr fontAlgn="auto">
                <a:spcBef>
                  <a:spcPts val="0"/>
                </a:spcBef>
                <a:spcAft>
                  <a:spcPts val="0"/>
                </a:spcAft>
                <a:defRPr/>
              </a:pPr>
              <a:endParaRPr lang="zh-CN" altLang="en-US">
                <a:latin typeface="+mn-lt"/>
              </a:endParaRPr>
            </a:p>
          </p:txBody>
        </p:sp>
        <p:sp>
          <p:nvSpPr>
            <p:cNvPr id="21" name="Text Box 21"/>
            <p:cNvSpPr txBox="1">
              <a:spLocks noChangeArrowheads="1"/>
            </p:cNvSpPr>
            <p:nvPr/>
          </p:nvSpPr>
          <p:spPr bwMode="auto">
            <a:xfrm>
              <a:off x="1631373" y="1304640"/>
              <a:ext cx="5839018" cy="266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457200" indent="-457200">
                <a:lnSpc>
                  <a:spcPct val="150000"/>
                </a:lnSpc>
                <a:buClr>
                  <a:srgbClr val="2A6BA6"/>
                </a:buClr>
                <a:buFont typeface="Wingdings" panose="05000000000000000000" pitchFamily="2" charset="2"/>
                <a:buChar char="l"/>
              </a:pPr>
              <a:r>
                <a:rPr lang="zh-CN" altLang="en-US" sz="2800" b="1" dirty="0">
                  <a:solidFill>
                    <a:srgbClr val="000000"/>
                  </a:solidFill>
                  <a:latin typeface="微软雅黑" panose="020B0503020204020204" pitchFamily="34" charset="-122"/>
                  <a:ea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rPr>
                <a:t>掌握最大诚信原则的</a:t>
              </a:r>
              <a:r>
                <a:rPr lang="zh-CN" altLang="en-US" sz="2800" b="1" dirty="0">
                  <a:solidFill>
                    <a:srgbClr val="000000"/>
                  </a:solidFill>
                  <a:latin typeface="微软雅黑" panose="020B0503020204020204" pitchFamily="34" charset="-122"/>
                  <a:ea typeface="微软雅黑" panose="020B0503020204020204" pitchFamily="34" charset="-122"/>
                </a:rPr>
                <a:t>内涵</a:t>
              </a:r>
              <a:endParaRPr lang="en-US" altLang="zh-CN" sz="2800" b="1" dirty="0">
                <a:solidFill>
                  <a:srgbClr val="000000"/>
                </a:solidFill>
                <a:latin typeface="微软雅黑" panose="020B0503020204020204" pitchFamily="34" charset="-122"/>
                <a:ea typeface="微软雅黑" panose="020B0503020204020204" pitchFamily="34" charset="-122"/>
              </a:endParaRPr>
            </a:p>
            <a:p>
              <a:pPr marL="457200" indent="-457200">
                <a:lnSpc>
                  <a:spcPct val="150000"/>
                </a:lnSpc>
                <a:buClr>
                  <a:srgbClr val="2A6BA6"/>
                </a:buClr>
                <a:buFont typeface="Wingdings" panose="05000000000000000000" pitchFamily="2" charset="2"/>
                <a:buChar char="l"/>
              </a:pPr>
              <a:r>
                <a:rPr lang="en-US" altLang="zh-CN" sz="2800" b="1" dirty="0">
                  <a:solidFill>
                    <a:srgbClr val="000000"/>
                  </a:solidFill>
                  <a:latin typeface="微软雅黑" panose="020B0503020204020204" pitchFamily="34" charset="-122"/>
                  <a:ea typeface="微软雅黑" panose="020B0503020204020204" pitchFamily="34" charset="-122"/>
                </a:rPr>
                <a:t> </a:t>
              </a:r>
              <a:r>
                <a:rPr lang="zh-CN" altLang="zh-CN" sz="2800" dirty="0">
                  <a:solidFill>
                    <a:srgbClr val="000000"/>
                  </a:solidFill>
                  <a:latin typeface="微软雅黑" panose="020B0503020204020204" pitchFamily="34" charset="-122"/>
                  <a:ea typeface="微软雅黑" panose="020B0503020204020204" pitchFamily="34" charset="-122"/>
                </a:rPr>
                <a:t>提高</a:t>
              </a:r>
              <a:r>
                <a:rPr lang="zh-CN" altLang="en-US" sz="2800" dirty="0">
                  <a:solidFill>
                    <a:srgbClr val="000000"/>
                  </a:solidFill>
                  <a:latin typeface="微软雅黑" panose="020B0503020204020204" pitchFamily="34" charset="-122"/>
                  <a:ea typeface="微软雅黑" panose="020B0503020204020204" pitchFamily="34" charset="-122"/>
                  <a:sym typeface="+mn-ea"/>
                </a:rPr>
                <a:t>学生</a:t>
              </a:r>
              <a:r>
                <a:rPr lang="zh-CN" altLang="en-US" sz="2800" b="1" dirty="0">
                  <a:solidFill>
                    <a:srgbClr val="000000"/>
                  </a:solidFill>
                  <a:latin typeface="微软雅黑" panose="020B0503020204020204" pitchFamily="34" charset="-122"/>
                  <a:ea typeface="微软雅黑" panose="020B0503020204020204" pitchFamily="34" charset="-122"/>
                  <a:sym typeface="+mn-ea"/>
                </a:rPr>
                <a:t>解决问题能力</a:t>
              </a:r>
              <a:endParaRPr lang="en-US" altLang="zh-CN" sz="2800" b="1" dirty="0">
                <a:solidFill>
                  <a:srgbClr val="000000"/>
                </a:solidFill>
                <a:latin typeface="微软雅黑" panose="020B0503020204020204" pitchFamily="34" charset="-122"/>
                <a:ea typeface="微软雅黑" panose="020B0503020204020204" pitchFamily="34" charset="-122"/>
              </a:endParaRPr>
            </a:p>
            <a:p>
              <a:pPr marL="457200" indent="-457200">
                <a:lnSpc>
                  <a:spcPct val="150000"/>
                </a:lnSpc>
                <a:buClr>
                  <a:srgbClr val="2A6BA6"/>
                </a:buClr>
                <a:buFont typeface="Wingdings" panose="05000000000000000000" pitchFamily="2" charset="2"/>
                <a:buChar char="l"/>
              </a:pPr>
              <a:r>
                <a:rPr lang="zh-CN" altLang="en-US" sz="2800" b="1" dirty="0">
                  <a:solidFill>
                    <a:srgbClr val="000000"/>
                  </a:solidFill>
                  <a:latin typeface="微软雅黑" panose="020B0503020204020204" pitchFamily="34" charset="-122"/>
                  <a:ea typeface="微软雅黑" panose="020B0503020204020204" pitchFamily="34" charset="-122"/>
                  <a:sym typeface="+mn-ea"/>
                </a:rPr>
                <a:t> </a:t>
              </a:r>
              <a:r>
                <a:rPr lang="zh-CN" altLang="en-US" sz="2800" dirty="0">
                  <a:solidFill>
                    <a:srgbClr val="000000"/>
                  </a:solidFill>
                  <a:latin typeface="微软雅黑" panose="020B0503020204020204" pitchFamily="34" charset="-122"/>
                  <a:ea typeface="微软雅黑" panose="020B0503020204020204" pitchFamily="34" charset="-122"/>
                  <a:sym typeface="+mn-ea"/>
                </a:rPr>
                <a:t>培养</a:t>
              </a:r>
              <a:r>
                <a:rPr lang="zh-CN" altLang="en-US" sz="2800" b="1" dirty="0">
                  <a:solidFill>
                    <a:srgbClr val="000000"/>
                  </a:solidFill>
                  <a:latin typeface="微软雅黑" panose="020B0503020204020204" pitchFamily="34" charset="-122"/>
                  <a:ea typeface="微软雅黑" panose="020B0503020204020204" pitchFamily="34" charset="-122"/>
                  <a:sym typeface="+mn-ea"/>
                </a:rPr>
                <a:t>诚实守信</a:t>
              </a:r>
              <a:r>
                <a:rPr lang="zh-CN" altLang="en-US" sz="2800" dirty="0">
                  <a:solidFill>
                    <a:srgbClr val="000000"/>
                  </a:solidFill>
                  <a:latin typeface="微软雅黑" panose="020B0503020204020204" pitchFamily="34" charset="-122"/>
                  <a:ea typeface="微软雅黑" panose="020B0503020204020204" pitchFamily="34" charset="-122"/>
                  <a:sym typeface="+mn-ea"/>
                </a:rPr>
                <a:t>的传统美德</a:t>
              </a:r>
              <a:endParaRPr lang="zh-CN" altLang="en-US" sz="2800" b="1" dirty="0">
                <a:solidFill>
                  <a:srgbClr val="000000"/>
                </a:solidFill>
                <a:latin typeface="微软雅黑" panose="020B0503020204020204" pitchFamily="34" charset="-122"/>
                <a:ea typeface="微软雅黑" panose="020B0503020204020204" pitchFamily="34" charset="-122"/>
                <a:sym typeface="+mn-ea"/>
              </a:endParaRPr>
            </a:p>
            <a:p>
              <a:pPr marL="457200" indent="-457200">
                <a:lnSpc>
                  <a:spcPct val="150000"/>
                </a:lnSpc>
                <a:buClr>
                  <a:srgbClr val="2A6BA6"/>
                </a:buClr>
                <a:buFont typeface="Wingdings" panose="05000000000000000000" pitchFamily="2" charset="2"/>
                <a:buChar char="l"/>
              </a:pPr>
              <a:r>
                <a:rPr lang="zh-CN" altLang="en-US" sz="2800" b="1" dirty="0">
                  <a:solidFill>
                    <a:srgbClr val="000000"/>
                  </a:solidFill>
                  <a:latin typeface="微软雅黑" panose="020B0503020204020204" pitchFamily="34" charset="-122"/>
                  <a:ea typeface="微软雅黑" panose="020B0503020204020204" pitchFamily="34" charset="-122"/>
                  <a:sym typeface="+mn-ea"/>
                </a:rPr>
                <a:t> </a:t>
              </a:r>
              <a:r>
                <a:rPr lang="zh-CN" altLang="en-US" sz="2800" dirty="0">
                  <a:solidFill>
                    <a:srgbClr val="000000"/>
                  </a:solidFill>
                  <a:latin typeface="微软雅黑" panose="020B0503020204020204" pitchFamily="34" charset="-122"/>
                  <a:ea typeface="微软雅黑" panose="020B0503020204020204" pitchFamily="34" charset="-122"/>
                  <a:sym typeface="+mn-ea"/>
                </a:rPr>
                <a:t>提升学生</a:t>
              </a:r>
              <a:r>
                <a:rPr lang="zh-CN" altLang="en-US" sz="2800" b="1" dirty="0">
                  <a:solidFill>
                    <a:srgbClr val="000000"/>
                  </a:solidFill>
                  <a:latin typeface="微软雅黑" panose="020B0503020204020204" pitchFamily="34" charset="-122"/>
                  <a:ea typeface="微软雅黑" panose="020B0503020204020204" pitchFamily="34" charset="-122"/>
                  <a:sym typeface="+mn-ea"/>
                </a:rPr>
                <a:t>综合职业素养</a:t>
              </a:r>
              <a:endParaRPr lang="zh-CN" altLang="en-US" sz="2800" b="1" dirty="0">
                <a:solidFill>
                  <a:srgbClr val="000000"/>
                </a:solidFill>
                <a:latin typeface="微软雅黑" panose="020B0503020204020204" pitchFamily="34" charset="-122"/>
                <a:ea typeface="微软雅黑" panose="020B0503020204020204" pitchFamily="34" charset="-122"/>
                <a:sym typeface="+mn-ea"/>
              </a:endParaRPr>
            </a:p>
          </p:txBody>
        </p:sp>
        <p:grpSp>
          <p:nvGrpSpPr>
            <p:cNvPr id="6" name="组合 5"/>
            <p:cNvGrpSpPr/>
            <p:nvPr/>
          </p:nvGrpSpPr>
          <p:grpSpPr>
            <a:xfrm>
              <a:off x="2621172" y="465483"/>
              <a:ext cx="3332305" cy="1314616"/>
              <a:chOff x="2729949" y="637761"/>
              <a:chExt cx="3332305" cy="1314616"/>
            </a:xfrm>
          </p:grpSpPr>
          <p:sp>
            <p:nvSpPr>
              <p:cNvPr id="16" name="AutoShape 17"/>
              <p:cNvSpPr>
                <a:spLocks noChangeArrowheads="1"/>
              </p:cNvSpPr>
              <p:nvPr/>
            </p:nvSpPr>
            <p:spPr bwMode="gray">
              <a:xfrm>
                <a:off x="2729949" y="643559"/>
                <a:ext cx="3127712" cy="742792"/>
              </a:xfrm>
              <a:prstGeom prst="roundRect">
                <a:avLst>
                  <a:gd name="adj" fmla="val 50000"/>
                </a:avLst>
              </a:prstGeom>
              <a:solidFill>
                <a:srgbClr val="2A6BA6"/>
              </a:solidFill>
              <a:ln w="9525">
                <a:noFill/>
                <a:round/>
              </a:ln>
              <a:effectLst/>
            </p:spPr>
            <p:txBody>
              <a:bodyPr wrap="none" anchor="ctr"/>
              <a:lstStyle/>
              <a:p>
                <a:pPr fontAlgn="auto">
                  <a:spcBef>
                    <a:spcPts val="0"/>
                  </a:spcBef>
                  <a:spcAft>
                    <a:spcPts val="0"/>
                  </a:spcAft>
                  <a:defRPr/>
                </a:pPr>
                <a:endParaRPr lang="zh-CN" altLang="en-US" dirty="0">
                  <a:latin typeface="+mn-lt"/>
                </a:endParaRPr>
              </a:p>
            </p:txBody>
          </p:sp>
          <p:sp>
            <p:nvSpPr>
              <p:cNvPr id="7" name="文本框 6"/>
              <p:cNvSpPr txBox="1"/>
              <p:nvPr/>
            </p:nvSpPr>
            <p:spPr>
              <a:xfrm>
                <a:off x="3050858" y="637761"/>
                <a:ext cx="3011396" cy="1314616"/>
              </a:xfrm>
              <a:prstGeom prst="rect">
                <a:avLst/>
              </a:prstGeom>
              <a:noFill/>
            </p:spPr>
            <p:txBody>
              <a:bodyPr wrap="square" rtlCol="0">
                <a:spAutoFit/>
              </a:bodyPr>
              <a:lstStyle/>
              <a:p>
                <a:r>
                  <a:rPr lang="zh-CN" altLang="en-US" sz="4000" b="1" spc="600" dirty="0">
                    <a:solidFill>
                      <a:schemeClr val="bg1"/>
                    </a:solidFill>
                    <a:latin typeface="微软雅黑" panose="020B0503020204020204" pitchFamily="34" charset="-122"/>
                    <a:ea typeface="微软雅黑" panose="020B0503020204020204" pitchFamily="34" charset="-122"/>
                  </a:rPr>
                  <a:t>教学目标</a:t>
                </a:r>
                <a:endParaRPr lang="zh-CN" altLang="en-US" sz="4000" b="1" spc="600"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367530" y="45085"/>
            <a:ext cx="2926080" cy="1050925"/>
          </a:xfrm>
          <a:prstGeom prst="rect">
            <a:avLst/>
          </a:prstGeom>
          <a:noFill/>
        </p:spPr>
        <p:txBody>
          <a:bodyPr wrap="none" rtlCol="0" anchor="t">
            <a:spAutoFit/>
          </a:bodyPr>
          <a:p>
            <a:pPr>
              <a:lnSpc>
                <a:spcPct val="130000"/>
              </a:lnSpc>
            </a:pPr>
            <a:r>
              <a:rPr lang="zh-CN" altLang="en-US" sz="4800" b="1" spc="600" dirty="0">
                <a:latin typeface="微软雅黑" panose="020B0503020204020204" pitchFamily="34" charset="-122"/>
                <a:ea typeface="微软雅黑" panose="020B0503020204020204" pitchFamily="34" charset="-122"/>
                <a:sym typeface="+mn-ea"/>
              </a:rPr>
              <a:t>课堂小结</a:t>
            </a:r>
            <a:endParaRPr lang="zh-CN" altLang="en-US" sz="1400" dirty="0" smtClean="0">
              <a:latin typeface="Arial" panose="020B0604020202020204" pitchFamily="34" charset="0"/>
              <a:ea typeface="微软雅黑" panose="020B0503020204020204" pitchFamily="34" charset="-122"/>
            </a:endParaRPr>
          </a:p>
        </p:txBody>
      </p:sp>
      <p:grpSp>
        <p:nvGrpSpPr>
          <p:cNvPr id="49" name="组合 48"/>
          <p:cNvGrpSpPr/>
          <p:nvPr/>
        </p:nvGrpSpPr>
        <p:grpSpPr>
          <a:xfrm>
            <a:off x="119380" y="1628775"/>
            <a:ext cx="2954655" cy="3918585"/>
            <a:chOff x="622623" y="908500"/>
            <a:chExt cx="3934303" cy="4414773"/>
          </a:xfrm>
        </p:grpSpPr>
        <p:pic>
          <p:nvPicPr>
            <p:cNvPr id="31" name="图片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2623" y="908500"/>
              <a:ext cx="3771114" cy="3771114"/>
            </a:xfrm>
            <a:prstGeom prst="rect">
              <a:avLst/>
            </a:prstGeom>
            <a:effectLst>
              <a:outerShdw blurRad="50800" dist="38100" dir="13500000" algn="br" rotWithShape="0">
                <a:prstClr val="black">
                  <a:alpha val="40000"/>
                </a:prstClr>
              </a:outerShdw>
            </a:effectLst>
          </p:spPr>
        </p:pic>
        <p:sp>
          <p:nvSpPr>
            <p:cNvPr id="33" name="矩形 32"/>
            <p:cNvSpPr/>
            <p:nvPr/>
          </p:nvSpPr>
          <p:spPr>
            <a:xfrm>
              <a:off x="958302" y="4318842"/>
              <a:ext cx="3598624" cy="1004431"/>
            </a:xfrm>
            <a:prstGeom prst="rect">
              <a:avLst/>
            </a:prstGeom>
          </p:spPr>
          <p:txBody>
            <a:bodyPr wrap="square">
              <a:spAutoFit/>
            </a:bodyPr>
            <a:p>
              <a:pPr fontAlgn="auto">
                <a:lnSpc>
                  <a:spcPct val="130000"/>
                </a:lnSpc>
                <a:spcBef>
                  <a:spcPts val="0"/>
                </a:spcBef>
                <a:spcAft>
                  <a:spcPts val="0"/>
                </a:spcAft>
                <a:defRPr/>
              </a:pPr>
              <a:r>
                <a:rPr lang="zh-CN" altLang="en-US" sz="4000" b="1" dirty="0">
                  <a:solidFill>
                    <a:srgbClr val="173D5F"/>
                  </a:solidFill>
                  <a:latin typeface="微软雅黑" panose="020B0503020204020204" pitchFamily="34" charset="-122"/>
                  <a:ea typeface="微软雅黑" panose="020B0503020204020204" pitchFamily="34" charset="-122"/>
                </a:rPr>
                <a:t>课堂小结</a:t>
              </a:r>
              <a:endParaRPr lang="zh-CN" altLang="en-US" sz="4000" b="1" dirty="0">
                <a:solidFill>
                  <a:srgbClr val="173D5F"/>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279650" y="1772920"/>
            <a:ext cx="7702550" cy="3898265"/>
            <a:chOff x="6205" y="1301"/>
            <a:chExt cx="12130" cy="6139"/>
          </a:xfrm>
        </p:grpSpPr>
        <p:grpSp>
          <p:nvGrpSpPr>
            <p:cNvPr id="50" name="组合 49"/>
            <p:cNvGrpSpPr/>
            <p:nvPr/>
          </p:nvGrpSpPr>
          <p:grpSpPr>
            <a:xfrm rot="0">
              <a:off x="6205" y="1911"/>
              <a:ext cx="1611" cy="5529"/>
              <a:chOff x="4113575" y="1213784"/>
              <a:chExt cx="1022985" cy="3510915"/>
            </a:xfrm>
          </p:grpSpPr>
          <p:sp>
            <p:nvSpPr>
              <p:cNvPr id="25" name="半闭框 24"/>
              <p:cNvSpPr/>
              <p:nvPr/>
            </p:nvSpPr>
            <p:spPr>
              <a:xfrm rot="8100000">
                <a:off x="4198665" y="1213784"/>
                <a:ext cx="932815" cy="904240"/>
              </a:xfrm>
              <a:prstGeom prst="halfFrame">
                <a:avLst>
                  <a:gd name="adj1" fmla="val 30944"/>
                  <a:gd name="adj2" fmla="val 32622"/>
                </a:avLst>
              </a:prstGeom>
              <a:solidFill>
                <a:srgbClr val="1D4B75"/>
              </a:solidFill>
              <a:ln>
                <a:noFill/>
              </a:ln>
            </p:spPr>
            <p:txBody>
              <a:bodyPr/>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sp>
            <p:nvSpPr>
              <p:cNvPr id="26" name="半闭框 25"/>
              <p:cNvSpPr/>
              <p:nvPr/>
            </p:nvSpPr>
            <p:spPr>
              <a:xfrm rot="8100000">
                <a:off x="4215175" y="2507914"/>
                <a:ext cx="920115" cy="911860"/>
              </a:xfrm>
              <a:prstGeom prst="halfFrame">
                <a:avLst>
                  <a:gd name="adj1" fmla="val 30944"/>
                  <a:gd name="adj2" fmla="val 32622"/>
                </a:avLst>
              </a:prstGeom>
              <a:solidFill>
                <a:srgbClr val="FEBF00"/>
              </a:solidFill>
              <a:ln>
                <a:noFill/>
              </a:ln>
            </p:spPr>
            <p:txBody>
              <a:bodyPr/>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sp>
            <p:nvSpPr>
              <p:cNvPr id="27" name="半闭框 26"/>
              <p:cNvSpPr/>
              <p:nvPr/>
            </p:nvSpPr>
            <p:spPr>
              <a:xfrm rot="8100000">
                <a:off x="4113575" y="3843954"/>
                <a:ext cx="1022985" cy="880745"/>
              </a:xfrm>
              <a:prstGeom prst="halfFrame">
                <a:avLst>
                  <a:gd name="adj1" fmla="val 30944"/>
                  <a:gd name="adj2" fmla="val 32622"/>
                </a:avLst>
              </a:prstGeom>
              <a:solidFill>
                <a:srgbClr val="353943"/>
              </a:solidFill>
              <a:ln>
                <a:noFill/>
              </a:ln>
            </p:spPr>
            <p:txBody>
              <a:bodyPr/>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grpSp>
        <p:sp>
          <p:nvSpPr>
            <p:cNvPr id="29" name="TextBox 2"/>
            <p:cNvSpPr txBox="1"/>
            <p:nvPr/>
          </p:nvSpPr>
          <p:spPr>
            <a:xfrm>
              <a:off x="8465" y="1301"/>
              <a:ext cx="8938" cy="1961"/>
            </a:xfrm>
            <a:prstGeom prst="rect">
              <a:avLst/>
            </a:prstGeom>
            <a:noFill/>
          </p:spPr>
          <p:txBody>
            <a:bodyPr wrap="square">
              <a:spAutoFit/>
            </a:bodyPr>
            <a:p>
              <a:pPr fontAlgn="auto">
                <a:lnSpc>
                  <a:spcPts val="9000"/>
                </a:lnSpc>
                <a:spcBef>
                  <a:spcPts val="0"/>
                </a:spcBef>
                <a:spcAft>
                  <a:spcPts val="0"/>
                </a:spcAft>
                <a:defRPr/>
              </a:pPr>
              <a:r>
                <a:rPr lang="zh-CN" altLang="en-US" sz="3600" dirty="0">
                  <a:latin typeface="微软雅黑" panose="020B0503020204020204" pitchFamily="34" charset="-122"/>
                  <a:ea typeface="微软雅黑" panose="020B0503020204020204" pitchFamily="34" charset="-122"/>
                </a:rPr>
                <a:t>最大信诚原则的</a:t>
              </a:r>
              <a:r>
                <a:rPr lang="zh-CN" altLang="en-US" sz="3600" b="1" dirty="0">
                  <a:latin typeface="微软雅黑" panose="020B0503020204020204" pitchFamily="34" charset="-122"/>
                  <a:ea typeface="微软雅黑" panose="020B0503020204020204" pitchFamily="34" charset="-122"/>
                </a:rPr>
                <a:t>概念</a:t>
              </a:r>
              <a:endParaRPr lang="en-US" altLang="zh-CN" sz="3600" b="1" dirty="0">
                <a:latin typeface="微软雅黑" panose="020B0503020204020204" pitchFamily="34" charset="-122"/>
                <a:ea typeface="微软雅黑" panose="020B0503020204020204" pitchFamily="34" charset="-122"/>
              </a:endParaRPr>
            </a:p>
          </p:txBody>
        </p:sp>
        <p:sp>
          <p:nvSpPr>
            <p:cNvPr id="30" name="TextBox 2"/>
            <p:cNvSpPr txBox="1"/>
            <p:nvPr/>
          </p:nvSpPr>
          <p:spPr>
            <a:xfrm>
              <a:off x="8465" y="3420"/>
              <a:ext cx="9870" cy="1961"/>
            </a:xfrm>
            <a:prstGeom prst="rect">
              <a:avLst/>
            </a:prstGeom>
            <a:noFill/>
          </p:spPr>
          <p:txBody>
            <a:bodyPr wrap="square">
              <a:spAutoFit/>
            </a:bodyPr>
            <a:p>
              <a:pPr fontAlgn="auto">
                <a:lnSpc>
                  <a:spcPts val="9000"/>
                </a:lnSpc>
                <a:spcBef>
                  <a:spcPts val="0"/>
                </a:spcBef>
                <a:spcAft>
                  <a:spcPts val="0"/>
                </a:spcAft>
                <a:defRPr/>
              </a:pPr>
              <a:r>
                <a:rPr lang="zh-CN" altLang="en-US" sz="3600" dirty="0">
                  <a:latin typeface="微软雅黑" panose="020B0503020204020204" pitchFamily="34" charset="-122"/>
                  <a:ea typeface="微软雅黑" panose="020B0503020204020204" pitchFamily="34" charset="-122"/>
                </a:rPr>
                <a:t>最大诚信原则的</a:t>
              </a:r>
              <a:r>
                <a:rPr lang="zh-CN" altLang="en-US" sz="3600" b="1" dirty="0">
                  <a:latin typeface="微软雅黑" panose="020B0503020204020204" pitchFamily="34" charset="-122"/>
                  <a:ea typeface="微软雅黑" panose="020B0503020204020204" pitchFamily="34" charset="-122"/>
                </a:rPr>
                <a:t>内容</a:t>
              </a:r>
              <a:endParaRPr lang="zh-CN" altLang="en-US" sz="3600" b="1" dirty="0">
                <a:latin typeface="微软雅黑" panose="020B0503020204020204" pitchFamily="34" charset="-122"/>
                <a:ea typeface="微软雅黑" panose="020B0503020204020204" pitchFamily="34" charset="-122"/>
              </a:endParaRPr>
            </a:p>
          </p:txBody>
        </p:sp>
        <p:sp>
          <p:nvSpPr>
            <p:cNvPr id="32" name="TextBox 2"/>
            <p:cNvSpPr txBox="1"/>
            <p:nvPr/>
          </p:nvSpPr>
          <p:spPr>
            <a:xfrm>
              <a:off x="8366" y="5409"/>
              <a:ext cx="9870" cy="1961"/>
            </a:xfrm>
            <a:prstGeom prst="rect">
              <a:avLst/>
            </a:prstGeom>
            <a:noFill/>
          </p:spPr>
          <p:txBody>
            <a:bodyPr wrap="square">
              <a:spAutoFit/>
            </a:bodyPr>
            <a:p>
              <a:pPr fontAlgn="auto">
                <a:lnSpc>
                  <a:spcPts val="9000"/>
                </a:lnSpc>
                <a:spcBef>
                  <a:spcPts val="0"/>
                </a:spcBef>
                <a:spcAft>
                  <a:spcPts val="0"/>
                </a:spcAft>
                <a:defRPr/>
              </a:pPr>
              <a:r>
                <a:rPr lang="zh-CN" altLang="en-US" sz="3600" dirty="0">
                  <a:latin typeface="微软雅黑" panose="020B0503020204020204" pitchFamily="34" charset="-122"/>
                  <a:ea typeface="微软雅黑" panose="020B0503020204020204" pitchFamily="34" charset="-122"/>
                </a:rPr>
                <a:t>违反最大诚信原则的</a:t>
              </a:r>
              <a:r>
                <a:rPr lang="zh-CN" altLang="en-US" sz="3600" b="1" dirty="0">
                  <a:latin typeface="微软雅黑" panose="020B0503020204020204" pitchFamily="34" charset="-122"/>
                  <a:ea typeface="微软雅黑" panose="020B0503020204020204" pitchFamily="34" charset="-122"/>
                </a:rPr>
                <a:t>后果</a:t>
              </a:r>
              <a:endParaRPr lang="zh-CN" altLang="en-US" sz="3600" b="1"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6429938" y="0"/>
            <a:ext cx="5762062" cy="6858000"/>
          </a:xfrm>
          <a:prstGeom prst="parallelogram">
            <a:avLst>
              <a:gd name="adj" fmla="val 0"/>
            </a:avLst>
          </a:prstGeom>
          <a:solidFill>
            <a:srgbClr val="2A6BA6"/>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pic>
        <p:nvPicPr>
          <p:cNvPr id="3" name="图片 2"/>
          <p:cNvPicPr>
            <a:picLocks noChangeAspect="1"/>
          </p:cNvPicPr>
          <p:nvPr/>
        </p:nvPicPr>
        <p:blipFill>
          <a:blip r:embed="rId1"/>
          <a:stretch>
            <a:fillRect/>
          </a:stretch>
        </p:blipFill>
        <p:spPr>
          <a:xfrm>
            <a:off x="1008433" y="3057939"/>
            <a:ext cx="3419048" cy="1914286"/>
          </a:xfrm>
          <a:prstGeom prst="rect">
            <a:avLst/>
          </a:prstGeom>
        </p:spPr>
      </p:pic>
      <p:sp>
        <p:nvSpPr>
          <p:cNvPr id="5" name="椭圆 4"/>
          <p:cNvSpPr/>
          <p:nvPr/>
        </p:nvSpPr>
        <p:spPr>
          <a:xfrm>
            <a:off x="9032672" y="1563757"/>
            <a:ext cx="1325217" cy="132521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203873" y="4359965"/>
            <a:ext cx="4982817" cy="106018"/>
          </a:xfrm>
          <a:prstGeom prst="rect">
            <a:avLst/>
          </a:prstGeom>
          <a:solidFill>
            <a:srgbClr val="FE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09183" y="3326296"/>
            <a:ext cx="4982817" cy="1033669"/>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1" y="0"/>
            <a:ext cx="6639339" cy="6858000"/>
          </a:xfrm>
          <a:prstGeom prst="parallelogram">
            <a:avLst>
              <a:gd name="adj" fmla="val 0"/>
            </a:avLst>
          </a:prstGeom>
          <a:solidFill>
            <a:srgbClr val="FFFFFF">
              <a:alpha val="76863"/>
            </a:srgb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sp>
        <p:nvSpPr>
          <p:cNvPr id="18" name="矩形 17"/>
          <p:cNvSpPr/>
          <p:nvPr/>
        </p:nvSpPr>
        <p:spPr>
          <a:xfrm>
            <a:off x="9189800" y="1205947"/>
            <a:ext cx="1028700" cy="1670050"/>
          </a:xfrm>
          <a:prstGeom prst="rect">
            <a:avLst/>
          </a:prstGeom>
        </p:spPr>
        <p:txBody>
          <a:bodyPr wrap="none">
            <a:spAutoFit/>
          </a:bodyPr>
          <a:lstStyle/>
          <a:p>
            <a:pPr fontAlgn="auto">
              <a:lnSpc>
                <a:spcPct val="190000"/>
              </a:lnSpc>
              <a:spcBef>
                <a:spcPts val="0"/>
              </a:spcBef>
              <a:spcAft>
                <a:spcPts val="0"/>
              </a:spcAft>
              <a:defRPr/>
            </a:pPr>
            <a:r>
              <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04</a:t>
            </a:r>
            <a:endPar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endParaRPr>
          </a:p>
        </p:txBody>
      </p:sp>
      <p:sp>
        <p:nvSpPr>
          <p:cNvPr id="19" name="TextBox 1"/>
          <p:cNvSpPr txBox="1">
            <a:spLocks noChangeArrowheads="1"/>
          </p:cNvSpPr>
          <p:nvPr/>
        </p:nvSpPr>
        <p:spPr bwMode="auto">
          <a:xfrm>
            <a:off x="7319010" y="3427730"/>
            <a:ext cx="448881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dirty="0" smtClean="0">
                <a:solidFill>
                  <a:schemeClr val="tx1">
                    <a:lumMod val="50000"/>
                  </a:schemeClr>
                </a:solidFill>
                <a:latin typeface="微软雅黑" panose="020B0503020204020204" pitchFamily="34" charset="-122"/>
                <a:ea typeface="微软雅黑" panose="020B0503020204020204" pitchFamily="34" charset="-122"/>
                <a:sym typeface="+mn-ea"/>
              </a:rPr>
              <a:t>课堂案例讨论</a:t>
            </a:r>
            <a:endParaRPr lang="zh-CN" altLang="en-US" sz="4800" b="1" spc="600" dirty="0">
              <a:latin typeface="微软雅黑" panose="020B0503020204020204" pitchFamily="34" charset="-122"/>
              <a:ea typeface="微软雅黑" panose="020B0503020204020204" pitchFamily="34" charset="-122"/>
            </a:endParaRPr>
          </a:p>
        </p:txBody>
      </p:sp>
      <p:pic>
        <p:nvPicPr>
          <p:cNvPr id="4" name="图片 3" descr="true"/>
          <p:cNvPicPr>
            <a:picLocks noChangeAspect="1"/>
          </p:cNvPicPr>
          <p:nvPr/>
        </p:nvPicPr>
        <p:blipFill>
          <a:blip r:embed="rId2"/>
          <a:stretch>
            <a:fillRect/>
          </a:stretch>
        </p:blipFill>
        <p:spPr>
          <a:xfrm>
            <a:off x="0" y="-3810"/>
            <a:ext cx="6430645" cy="68624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231265" y="651510"/>
            <a:ext cx="8825865" cy="478155"/>
          </a:xfrm>
          <a:prstGeom prst="rect">
            <a:avLst/>
          </a:prstGeom>
          <a:noFill/>
        </p:spPr>
        <p:txBody>
          <a:bodyPr wrap="square" rtlCol="0" anchor="t">
            <a:spAutoFit/>
          </a:bodyPr>
          <a:lstStyle/>
          <a:p>
            <a:pPr algn="ctr" defTabSz="914400">
              <a:lnSpc>
                <a:spcPct val="90000"/>
              </a:lnSpc>
              <a:buClr>
                <a:srgbClr val="000000"/>
              </a:buClr>
            </a:pPr>
            <a:r>
              <a:rPr lang="en-US" altLang="zh-CN" sz="2800" b="1" kern="1000">
                <a:solidFill>
                  <a:schemeClr val="tx1">
                    <a:lumMod val="50000"/>
                  </a:schemeClr>
                </a:solidFill>
                <a:effectLst/>
                <a:latin typeface="+mj-ea"/>
                <a:ea typeface="+mj-ea"/>
                <a:cs typeface="+mj-cs"/>
                <a:sym typeface="+mn-ea"/>
              </a:rPr>
              <a:t>带病投保15天后死亡，保险公司是否应承担责任</a:t>
            </a:r>
            <a:r>
              <a:rPr lang="zh-CN" altLang="en-US" sz="2800" b="1" kern="1000">
                <a:solidFill>
                  <a:schemeClr val="tx1">
                    <a:lumMod val="50000"/>
                  </a:schemeClr>
                </a:solidFill>
                <a:effectLst/>
                <a:latin typeface="+mj-ea"/>
                <a:ea typeface="+mj-ea"/>
                <a:cs typeface="+mj-cs"/>
                <a:sym typeface="+mn-ea"/>
              </a:rPr>
              <a:t>？</a:t>
            </a:r>
            <a:endParaRPr lang="zh-CN" altLang="en-US" sz="2800" b="1" kern="1000" dirty="0" smtClean="0">
              <a:solidFill>
                <a:schemeClr val="tx1">
                  <a:lumMod val="50000"/>
                </a:schemeClr>
              </a:solidFill>
              <a:effectLst/>
              <a:latin typeface="+mj-ea"/>
              <a:ea typeface="+mj-ea"/>
              <a:cs typeface="+mj-cs"/>
              <a:sym typeface="+mn-ea"/>
            </a:endParaRPr>
          </a:p>
        </p:txBody>
      </p:sp>
      <p:grpSp>
        <p:nvGrpSpPr>
          <p:cNvPr id="2" name="组合 1"/>
          <p:cNvGrpSpPr/>
          <p:nvPr/>
        </p:nvGrpSpPr>
        <p:grpSpPr>
          <a:xfrm>
            <a:off x="191135" y="836295"/>
            <a:ext cx="11555095" cy="6149340"/>
            <a:chOff x="301" y="1317"/>
            <a:chExt cx="18197" cy="9684"/>
          </a:xfrm>
        </p:grpSpPr>
        <p:grpSp>
          <p:nvGrpSpPr>
            <p:cNvPr id="9" name="组合 8"/>
            <p:cNvGrpSpPr/>
            <p:nvPr/>
          </p:nvGrpSpPr>
          <p:grpSpPr>
            <a:xfrm>
              <a:off x="301" y="1317"/>
              <a:ext cx="18197" cy="9684"/>
              <a:chOff x="185916" y="109072"/>
              <a:chExt cx="11833820" cy="4782792"/>
            </a:xfrm>
          </p:grpSpPr>
          <p:pic>
            <p:nvPicPr>
              <p:cNvPr id="11" name="图片 10"/>
              <p:cNvPicPr>
                <a:picLocks noChangeAspect="1"/>
              </p:cNvPicPr>
              <p:nvPr/>
            </p:nvPicPr>
            <p:blipFill>
              <a:blip r:embed="rId1"/>
              <a:stretch>
                <a:fillRect/>
              </a:stretch>
            </p:blipFill>
            <p:spPr>
              <a:xfrm>
                <a:off x="185916" y="109072"/>
                <a:ext cx="11833820" cy="4782792"/>
              </a:xfrm>
              <a:prstGeom prst="rect">
                <a:avLst/>
              </a:prstGeom>
            </p:spPr>
          </p:pic>
          <p:sp>
            <p:nvSpPr>
              <p:cNvPr id="14" name="矩形 13"/>
              <p:cNvSpPr/>
              <p:nvPr/>
            </p:nvSpPr>
            <p:spPr>
              <a:xfrm>
                <a:off x="1603518" y="622788"/>
                <a:ext cx="9695543" cy="903140"/>
              </a:xfrm>
              <a:prstGeom prst="rect">
                <a:avLst/>
              </a:prstGeom>
            </p:spPr>
            <p:txBody>
              <a:bodyPr wrap="square">
                <a:spAutoFit/>
              </a:bodyPr>
              <a:p>
                <a:pPr marL="0" lvl="1" algn="just">
                  <a:lnSpc>
                    <a:spcPct val="150000"/>
                  </a:lnSpc>
                </a:pPr>
                <a:endParaRPr lang="en-US" altLang="zh-CN" sz="1800" spc="130" dirty="0" smtClean="0">
                  <a:solidFill>
                    <a:srgbClr val="303030"/>
                  </a:solidFill>
                  <a:uFillTx/>
                  <a:latin typeface="微软雅黑" panose="020B0503020204020204" pitchFamily="34" charset="-122"/>
                  <a:ea typeface="微软雅黑" panose="020B0503020204020204" pitchFamily="34" charset="-122"/>
                  <a:sym typeface="+mn-ea"/>
                </a:endParaRPr>
              </a:p>
            </p:txBody>
          </p:sp>
        </p:grpSp>
        <p:sp>
          <p:nvSpPr>
            <p:cNvPr id="7" name="文本框 6"/>
            <p:cNvSpPr txBox="1"/>
            <p:nvPr/>
          </p:nvSpPr>
          <p:spPr>
            <a:xfrm>
              <a:off x="2116" y="2338"/>
              <a:ext cx="15458" cy="8517"/>
            </a:xfrm>
            <a:prstGeom prst="rect">
              <a:avLst/>
            </a:prstGeom>
            <a:noFill/>
          </p:spPr>
          <p:txBody>
            <a:bodyPr wrap="square" rtlCol="0">
              <a:spAutoFit/>
            </a:bodyPr>
            <a:p>
              <a:pPr algn="just">
                <a:lnSpc>
                  <a:spcPct val="120000"/>
                </a:lnSpc>
              </a:pPr>
              <a:r>
                <a:rPr sz="2400" kern="0" spc="140" dirty="0">
                  <a:latin typeface="微软雅黑" panose="020B0503020204020204" pitchFamily="34" charset="-122"/>
                  <a:ea typeface="微软雅黑" panose="020B0503020204020204" pitchFamily="34" charset="-122"/>
                  <a:cs typeface="微软雅黑" panose="020B0503020204020204" pitchFamily="34" charset="-122"/>
                  <a:sym typeface="+mn-ea"/>
                </a:rPr>
                <a:t>2018年1月30日，李某在某银行贷款时，被推荐购买借款人人身意外伤害保险附加借款人疾病身故及全残保险。在银行工作人员的指导下，由李某妻子操作，在李某手机上安装了APP，购买了某保险公司的产品，约定银行为第一受益人。2018年2月14日，李某因肝硬化抢救无效死亡。2月23日其家属向保险公司提交了死亡证明等相关资料。保险公司调查后发现，自2015年开始李某因脂肪肝、糖尿病等病因定期在某医院就诊，从2015年至2018年，因上述病症已经发现累计住院5次。3月29日保险公司以李某带病投保故意未履行如实告知义务为由拒绝赔偿。几经协商无果后，李某家属一纸诉状将保险公司告上法庭，要求按照保险合同将保险金支付给第一受益人银行。</a:t>
              </a:r>
              <a:endParaRPr sz="2400" kern="0" spc="14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dist">
                <a:lnSpc>
                  <a:spcPct val="120000"/>
                </a:lnSpc>
              </a:pPr>
              <a:endParaRPr lang="zh-CN" altLang="en-US" sz="2400" dirty="0" smtClean="0">
                <a:latin typeface="Arial" panose="020B0604020202020204" pitchFamily="34" charset="0"/>
                <a:ea typeface="微软雅黑" panose="020B0503020204020204" pitchFamily="34" charset="-122"/>
              </a:endParaRPr>
            </a:p>
          </p:txBody>
        </p:sp>
      </p:grpSp>
      <p:pic>
        <p:nvPicPr>
          <p:cNvPr id="4" name="图片 3" descr="office6\wpsassist\cache\A000220150318B67PPIC"/>
          <p:cNvPicPr>
            <a:picLocks noChangeAspect="1"/>
          </p:cNvPicPr>
          <p:nvPr>
            <p:custDataLst>
              <p:tags r:id="rId2"/>
            </p:custDataLst>
          </p:nvPr>
        </p:nvPicPr>
        <p:blipFill>
          <a:blip r:embed="rId3" cstate="print"/>
          <a:stretch>
            <a:fillRect/>
          </a:stretch>
        </p:blipFill>
        <p:spPr>
          <a:xfrm>
            <a:off x="10344785" y="-27305"/>
            <a:ext cx="1828800" cy="3334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91585" y="188595"/>
            <a:ext cx="5262880" cy="891540"/>
          </a:xfrm>
          <a:prstGeom prst="rect">
            <a:avLst/>
          </a:prstGeom>
          <a:noFill/>
        </p:spPr>
        <p:txBody>
          <a:bodyPr wrap="none" rtlCol="0" anchor="t">
            <a:spAutoFit/>
          </a:bodyPr>
          <a:p>
            <a:pPr>
              <a:lnSpc>
                <a:spcPct val="130000"/>
              </a:lnSpc>
            </a:pPr>
            <a:r>
              <a:rPr lang="zh-CN" altLang="en-US" sz="4000" dirty="0" smtClean="0">
                <a:latin typeface="Arial" panose="020B0604020202020204" pitchFamily="34" charset="0"/>
                <a:ea typeface="微软雅黑" panose="020B0503020204020204" pitchFamily="34" charset="-122"/>
              </a:rPr>
              <a:t>课堂案例分组讨论规则</a:t>
            </a:r>
            <a:endParaRPr lang="zh-CN" altLang="en-US" sz="4000" dirty="0" smtClean="0">
              <a:latin typeface="Arial" panose="020B0604020202020204" pitchFamily="34" charset="0"/>
              <a:ea typeface="微软雅黑" panose="020B0503020204020204" pitchFamily="34" charset="-122"/>
            </a:endParaRPr>
          </a:p>
        </p:txBody>
      </p:sp>
      <p:sp>
        <p:nvSpPr>
          <p:cNvPr id="10" name="AutoShape 16"/>
          <p:cNvSpPr>
            <a:spLocks noChangeArrowheads="1"/>
          </p:cNvSpPr>
          <p:nvPr/>
        </p:nvSpPr>
        <p:spPr bwMode="auto">
          <a:xfrm>
            <a:off x="708025" y="1983105"/>
            <a:ext cx="10796905" cy="3706495"/>
          </a:xfrm>
          <a:prstGeom prst="roundRect">
            <a:avLst>
              <a:gd name="adj" fmla="val 4690"/>
            </a:avLst>
          </a:prstGeom>
          <a:noFill/>
          <a:ln w="57150">
            <a:solidFill>
              <a:srgbClr val="FEBF00"/>
            </a:solidFill>
            <a:round/>
          </a:ln>
        </p:spPr>
        <p:txBody>
          <a:bodyPr wrap="none" anchor="ctr"/>
          <a:p>
            <a:pPr fontAlgn="auto">
              <a:spcBef>
                <a:spcPts val="0"/>
              </a:spcBef>
              <a:spcAft>
                <a:spcPts val="0"/>
              </a:spcAft>
              <a:defRPr/>
            </a:pPr>
            <a:endParaRPr lang="zh-CN" altLang="en-US">
              <a:latin typeface="+mn-lt"/>
            </a:endParaRPr>
          </a:p>
        </p:txBody>
      </p:sp>
      <p:sp>
        <p:nvSpPr>
          <p:cNvPr id="11" name="文本框 10"/>
          <p:cNvSpPr txBox="1"/>
          <p:nvPr/>
        </p:nvSpPr>
        <p:spPr>
          <a:xfrm>
            <a:off x="1127760" y="2637155"/>
            <a:ext cx="10229850" cy="2306955"/>
          </a:xfrm>
          <a:prstGeom prst="rect">
            <a:avLst/>
          </a:prstGeom>
          <a:noFill/>
        </p:spPr>
        <p:txBody>
          <a:bodyPr wrap="square" rtlCol="0" anchor="t">
            <a:spAutoFit/>
          </a:bodyPr>
          <a:p>
            <a:pPr marL="342900" indent="-342900" algn="just">
              <a:lnSpc>
                <a:spcPct val="150000"/>
              </a:lnSpc>
              <a:buClr>
                <a:srgbClr val="FFD966"/>
              </a:buClr>
              <a:buFont typeface="Wingdings" panose="05000000000000000000" charset="0"/>
              <a:buChar char="l"/>
            </a:pPr>
            <a:r>
              <a:rPr lang="zh-CN" altLang="en-US" sz="2400" dirty="0" smtClean="0">
                <a:solidFill>
                  <a:schemeClr val="tx1">
                    <a:lumMod val="50000"/>
                  </a:schemeClr>
                </a:solidFill>
                <a:latin typeface="微软雅黑" panose="020B0503020204020204" pitchFamily="34" charset="-122"/>
                <a:ea typeface="微软雅黑" panose="020B0503020204020204" pitchFamily="34" charset="-122"/>
                <a:sym typeface="+mn-ea"/>
              </a:rPr>
              <a:t>结合上节课所学知识分析该案件中体现了最大诚信原则的哪些内容？</a:t>
            </a:r>
            <a:endParaRPr lang="zh-CN" altLang="en-US" sz="2400" dirty="0" smtClean="0">
              <a:solidFill>
                <a:schemeClr val="tx1">
                  <a:lumMod val="50000"/>
                </a:schemeClr>
              </a:solidFill>
              <a:latin typeface="微软雅黑" panose="020B0503020204020204" pitchFamily="34" charset="-122"/>
              <a:ea typeface="微软雅黑" panose="020B0503020204020204" pitchFamily="34" charset="-122"/>
              <a:sym typeface="+mn-ea"/>
            </a:endParaRPr>
          </a:p>
          <a:p>
            <a:pPr marL="342900" indent="-342900" algn="just">
              <a:lnSpc>
                <a:spcPct val="150000"/>
              </a:lnSpc>
              <a:buClr>
                <a:srgbClr val="FFD966"/>
              </a:buClr>
              <a:buFont typeface="Wingdings" panose="05000000000000000000" charset="0"/>
              <a:buChar char="l"/>
            </a:pPr>
            <a:r>
              <a:rPr lang="zh-CN" altLang="en-US" sz="2400" dirty="0" smtClean="0">
                <a:solidFill>
                  <a:schemeClr val="tx1">
                    <a:lumMod val="50000"/>
                  </a:schemeClr>
                </a:solidFill>
                <a:latin typeface="微软雅黑" panose="020B0503020204020204" pitchFamily="34" charset="-122"/>
                <a:ea typeface="微软雅黑" panose="020B0503020204020204" pitchFamily="34" charset="-122"/>
                <a:sym typeface="+mn-ea"/>
              </a:rPr>
              <a:t>请选择投保人或保险人一方，分析该案中保险公司是否应赔偿？请说明理由。</a:t>
            </a:r>
            <a:endParaRPr lang="zh-CN" altLang="en-US" sz="2400" dirty="0" smtClean="0">
              <a:solidFill>
                <a:schemeClr val="tx1">
                  <a:lumMod val="50000"/>
                </a:schemeClr>
              </a:solidFill>
              <a:latin typeface="微软雅黑" panose="020B0503020204020204" pitchFamily="34" charset="-122"/>
              <a:ea typeface="微软雅黑" panose="020B0503020204020204" pitchFamily="34" charset="-122"/>
              <a:sym typeface="+mn-ea"/>
            </a:endParaRPr>
          </a:p>
          <a:p>
            <a:pPr marL="342900" indent="-342900" algn="just">
              <a:lnSpc>
                <a:spcPct val="150000"/>
              </a:lnSpc>
              <a:buClr>
                <a:srgbClr val="FFD966"/>
              </a:buClr>
              <a:buFont typeface="Wingdings" panose="05000000000000000000" charset="0"/>
              <a:buChar char="l"/>
            </a:pPr>
            <a:r>
              <a:rPr lang="zh-CN" altLang="en-US" sz="2400" dirty="0" smtClean="0">
                <a:solidFill>
                  <a:srgbClr val="303030"/>
                </a:solidFill>
                <a:latin typeface="微软雅黑" panose="020B0503020204020204" pitchFamily="34" charset="-122"/>
                <a:ea typeface="微软雅黑" panose="020B0503020204020204" pitchFamily="34" charset="-122"/>
              </a:rPr>
              <a:t>每组派一名代表阐述该组的观点，由其他小组评分，后展开辩论。</a:t>
            </a:r>
            <a:endParaRPr lang="zh-CN" altLang="en-US" sz="2400" dirty="0" smtClean="0">
              <a:solidFill>
                <a:srgbClr val="30303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6429938" y="0"/>
            <a:ext cx="5762062" cy="6858000"/>
          </a:xfrm>
          <a:prstGeom prst="parallelogram">
            <a:avLst>
              <a:gd name="adj" fmla="val 0"/>
            </a:avLst>
          </a:prstGeom>
          <a:solidFill>
            <a:srgbClr val="2A6BA6"/>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pic>
        <p:nvPicPr>
          <p:cNvPr id="3" name="图片 2"/>
          <p:cNvPicPr>
            <a:picLocks noChangeAspect="1"/>
          </p:cNvPicPr>
          <p:nvPr/>
        </p:nvPicPr>
        <p:blipFill>
          <a:blip r:embed="rId1"/>
          <a:stretch>
            <a:fillRect/>
          </a:stretch>
        </p:blipFill>
        <p:spPr>
          <a:xfrm>
            <a:off x="1008433" y="3057939"/>
            <a:ext cx="3419048" cy="1914286"/>
          </a:xfrm>
          <a:prstGeom prst="rect">
            <a:avLst/>
          </a:prstGeom>
        </p:spPr>
      </p:pic>
      <p:sp>
        <p:nvSpPr>
          <p:cNvPr id="5" name="椭圆 4"/>
          <p:cNvSpPr/>
          <p:nvPr/>
        </p:nvSpPr>
        <p:spPr>
          <a:xfrm>
            <a:off x="9032672" y="1563757"/>
            <a:ext cx="1325217" cy="132521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203873" y="4359965"/>
            <a:ext cx="4982817" cy="106018"/>
          </a:xfrm>
          <a:prstGeom prst="rect">
            <a:avLst/>
          </a:prstGeom>
          <a:solidFill>
            <a:srgbClr val="FE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09183" y="3326296"/>
            <a:ext cx="4982817" cy="1033669"/>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1" y="0"/>
            <a:ext cx="6639339" cy="6858000"/>
          </a:xfrm>
          <a:prstGeom prst="parallelogram">
            <a:avLst>
              <a:gd name="adj" fmla="val 0"/>
            </a:avLst>
          </a:prstGeom>
          <a:solidFill>
            <a:srgbClr val="FFFFFF">
              <a:alpha val="76863"/>
            </a:srgb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sp>
        <p:nvSpPr>
          <p:cNvPr id="18" name="矩形 17"/>
          <p:cNvSpPr/>
          <p:nvPr/>
        </p:nvSpPr>
        <p:spPr>
          <a:xfrm>
            <a:off x="9189800" y="1205947"/>
            <a:ext cx="1028700" cy="1670050"/>
          </a:xfrm>
          <a:prstGeom prst="rect">
            <a:avLst/>
          </a:prstGeom>
        </p:spPr>
        <p:txBody>
          <a:bodyPr wrap="none">
            <a:spAutoFit/>
          </a:bodyPr>
          <a:lstStyle/>
          <a:p>
            <a:pPr fontAlgn="auto">
              <a:lnSpc>
                <a:spcPct val="190000"/>
              </a:lnSpc>
              <a:spcBef>
                <a:spcPts val="0"/>
              </a:spcBef>
              <a:spcAft>
                <a:spcPts val="0"/>
              </a:spcAft>
              <a:defRPr/>
            </a:pPr>
            <a:r>
              <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05</a:t>
            </a:r>
            <a:endPar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endParaRPr>
          </a:p>
        </p:txBody>
      </p:sp>
      <p:sp>
        <p:nvSpPr>
          <p:cNvPr id="19" name="TextBox 1"/>
          <p:cNvSpPr txBox="1">
            <a:spLocks noChangeArrowheads="1"/>
          </p:cNvSpPr>
          <p:nvPr/>
        </p:nvSpPr>
        <p:spPr bwMode="auto">
          <a:xfrm>
            <a:off x="7319010" y="3427730"/>
            <a:ext cx="448881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spc="600" dirty="0">
                <a:latin typeface="微软雅黑" panose="020B0503020204020204" pitchFamily="34" charset="-122"/>
                <a:ea typeface="微软雅黑" panose="020B0503020204020204" pitchFamily="34" charset="-122"/>
              </a:rPr>
              <a:t>课堂总结</a:t>
            </a:r>
            <a:endParaRPr lang="zh-CN" altLang="en-US" sz="4800" b="1" spc="600" dirty="0">
              <a:latin typeface="微软雅黑" panose="020B0503020204020204" pitchFamily="34" charset="-122"/>
              <a:ea typeface="微软雅黑" panose="020B0503020204020204" pitchFamily="34" charset="-122"/>
            </a:endParaRPr>
          </a:p>
        </p:txBody>
      </p:sp>
      <p:pic>
        <p:nvPicPr>
          <p:cNvPr id="4" name="图片 3" descr="true"/>
          <p:cNvPicPr>
            <a:picLocks noChangeAspect="1"/>
          </p:cNvPicPr>
          <p:nvPr/>
        </p:nvPicPr>
        <p:blipFill>
          <a:blip r:embed="rId2"/>
          <a:stretch>
            <a:fillRect/>
          </a:stretch>
        </p:blipFill>
        <p:spPr>
          <a:xfrm>
            <a:off x="0" y="-3810"/>
            <a:ext cx="6430645" cy="68624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stretch>
            <a:fillRect/>
          </a:stretch>
        </p:blipFill>
        <p:spPr>
          <a:xfrm>
            <a:off x="911225" y="1268730"/>
            <a:ext cx="10568940" cy="5407660"/>
          </a:xfrm>
          <a:prstGeom prst="rect">
            <a:avLst/>
          </a:prstGeom>
        </p:spPr>
      </p:pic>
      <p:sp>
        <p:nvSpPr>
          <p:cNvPr id="2" name="文本框 1"/>
          <p:cNvSpPr txBox="1"/>
          <p:nvPr/>
        </p:nvSpPr>
        <p:spPr>
          <a:xfrm>
            <a:off x="4079875" y="188595"/>
            <a:ext cx="2926080" cy="829945"/>
          </a:xfrm>
          <a:prstGeom prst="rect">
            <a:avLst/>
          </a:prstGeom>
          <a:noFill/>
        </p:spPr>
        <p:txBody>
          <a:bodyPr wrap="none" rtlCol="0" anchor="t">
            <a:spAutoFit/>
          </a:bodyPr>
          <a:p>
            <a:pPr algn="ctr">
              <a:lnSpc>
                <a:spcPct val="100000"/>
              </a:lnSpc>
            </a:pPr>
            <a:r>
              <a:rPr lang="zh-CN" altLang="en-US" sz="4800" b="1" spc="600" dirty="0">
                <a:latin typeface="微软雅黑" panose="020B0503020204020204" pitchFamily="34" charset="-122"/>
                <a:ea typeface="微软雅黑" panose="020B0503020204020204" pitchFamily="34" charset="-122"/>
                <a:sym typeface="+mn-ea"/>
              </a:rPr>
              <a:t>课堂总结</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95775" y="332740"/>
            <a:ext cx="2621280" cy="730885"/>
          </a:xfrm>
          <a:prstGeom prst="rect">
            <a:avLst/>
          </a:prstGeom>
          <a:noFill/>
        </p:spPr>
        <p:txBody>
          <a:bodyPr wrap="none" rtlCol="0" anchor="t">
            <a:spAutoFit/>
          </a:bodyPr>
          <a:p>
            <a:pPr>
              <a:lnSpc>
                <a:spcPct val="130000"/>
              </a:lnSpc>
            </a:pPr>
            <a:r>
              <a:rPr lang="zh-CN" altLang="en-US" sz="3200" cap="all" dirty="0" smtClean="0">
                <a:solidFill>
                  <a:schemeClr val="tx1">
                    <a:lumMod val="50000"/>
                  </a:schemeClr>
                </a:solidFill>
                <a:effectLst/>
                <a:latin typeface="微软雅黑" panose="020B0503020204020204" pitchFamily="34" charset="-122"/>
                <a:ea typeface="微软雅黑" panose="020B0503020204020204" pitchFamily="34" charset="-122"/>
                <a:cs typeface="+mj-cs"/>
                <a:sym typeface="+mn-ea"/>
              </a:rPr>
              <a:t>课后作业布置</a:t>
            </a:r>
            <a:endParaRPr lang="zh-CN" altLang="en-US" sz="1400" dirty="0" smtClean="0">
              <a:latin typeface="Arial" panose="020B0604020202020204" pitchFamily="34" charset="0"/>
              <a:ea typeface="微软雅黑" panose="020B0503020204020204" pitchFamily="34" charset="-122"/>
            </a:endParaRPr>
          </a:p>
        </p:txBody>
      </p:sp>
      <p:sp>
        <p:nvSpPr>
          <p:cNvPr id="3" name="文本框 2"/>
          <p:cNvSpPr txBox="1"/>
          <p:nvPr/>
        </p:nvSpPr>
        <p:spPr>
          <a:xfrm>
            <a:off x="1775460" y="2132965"/>
            <a:ext cx="8472170" cy="2306955"/>
          </a:xfrm>
          <a:prstGeom prst="rect">
            <a:avLst/>
          </a:prstGeom>
          <a:noFill/>
        </p:spPr>
        <p:txBody>
          <a:bodyPr wrap="square" rtlCol="0" anchor="t">
            <a:spAutoFit/>
          </a:bodyPr>
          <a:p>
            <a:pPr marL="342900" indent="-342900" algn="l">
              <a:lnSpc>
                <a:spcPct val="150000"/>
              </a:lnSpc>
              <a:buClr>
                <a:srgbClr val="FFD966"/>
              </a:buClr>
              <a:buFont typeface="Wingdings" panose="05000000000000000000" charset="0"/>
              <a:buChar char="l"/>
            </a:pPr>
            <a:r>
              <a:rPr lang="zh-CN" altLang="en-US" sz="2400" b="1" dirty="0" smtClean="0">
                <a:solidFill>
                  <a:schemeClr val="tx1">
                    <a:lumMod val="50000"/>
                  </a:schemeClr>
                </a:solidFill>
                <a:latin typeface="+mj-ea"/>
                <a:ea typeface="+mj-ea"/>
                <a:sym typeface="+mn-ea"/>
              </a:rPr>
              <a:t>阅读近因原则的内容。</a:t>
            </a:r>
            <a:endParaRPr lang="zh-CN" altLang="en-US" sz="2400" b="1" dirty="0" smtClean="0">
              <a:solidFill>
                <a:schemeClr val="tx1">
                  <a:lumMod val="50000"/>
                </a:schemeClr>
              </a:solidFill>
              <a:latin typeface="+mj-ea"/>
              <a:ea typeface="+mj-ea"/>
              <a:sym typeface="+mn-ea"/>
            </a:endParaRPr>
          </a:p>
          <a:p>
            <a:pPr marL="342900" indent="-342900" algn="l">
              <a:lnSpc>
                <a:spcPct val="150000"/>
              </a:lnSpc>
              <a:buClr>
                <a:srgbClr val="FFD966"/>
              </a:buClr>
              <a:buFont typeface="Wingdings" panose="05000000000000000000" charset="0"/>
              <a:buChar char="l"/>
            </a:pPr>
            <a:r>
              <a:rPr lang="zh-CN" altLang="en-US" sz="2400" b="1" dirty="0" smtClean="0">
                <a:solidFill>
                  <a:schemeClr val="tx1">
                    <a:lumMod val="50000"/>
                  </a:schemeClr>
                </a:solidFill>
                <a:latin typeface="+mj-ea"/>
                <a:ea typeface="+mj-ea"/>
                <a:sym typeface="+mn-ea"/>
              </a:rPr>
              <a:t>在线观看近因原则部分的视频，并完成在线测验。</a:t>
            </a:r>
            <a:endParaRPr lang="zh-CN" altLang="en-US" sz="2400" b="1" dirty="0" smtClean="0">
              <a:solidFill>
                <a:schemeClr val="tx1">
                  <a:lumMod val="50000"/>
                </a:schemeClr>
              </a:solidFill>
              <a:latin typeface="+mj-ea"/>
              <a:ea typeface="+mj-ea"/>
              <a:sym typeface="+mn-ea"/>
            </a:endParaRPr>
          </a:p>
          <a:p>
            <a:pPr marL="342900" indent="-342900" algn="l">
              <a:lnSpc>
                <a:spcPct val="150000"/>
              </a:lnSpc>
              <a:buClr>
                <a:srgbClr val="FFD966"/>
              </a:buClr>
              <a:buFont typeface="Wingdings" panose="05000000000000000000" charset="0"/>
              <a:buChar char="l"/>
            </a:pPr>
            <a:r>
              <a:rPr lang="zh-CN" altLang="en-US" sz="2400" b="1" dirty="0" smtClean="0">
                <a:solidFill>
                  <a:schemeClr val="tx1">
                    <a:lumMod val="50000"/>
                  </a:schemeClr>
                </a:solidFill>
                <a:latin typeface="+mj-ea"/>
                <a:ea typeface="+mj-ea"/>
                <a:sym typeface="+mn-ea"/>
              </a:rPr>
              <a:t>在学习</a:t>
            </a:r>
            <a:r>
              <a:rPr lang="zh-CN" altLang="en-US" sz="2400" b="1" dirty="0" smtClean="0">
                <a:solidFill>
                  <a:srgbClr val="303030"/>
                </a:solidFill>
                <a:latin typeface="+mj-ea"/>
                <a:ea typeface="+mj-ea"/>
                <a:sym typeface="+mn-ea"/>
              </a:rPr>
              <a:t>通讨论</a:t>
            </a:r>
            <a:r>
              <a:rPr lang="zh-CN" altLang="en-US" sz="2400" b="1" dirty="0" smtClean="0">
                <a:solidFill>
                  <a:schemeClr val="tx1">
                    <a:lumMod val="50000"/>
                  </a:schemeClr>
                </a:solidFill>
                <a:latin typeface="+mj-ea"/>
                <a:ea typeface="+mj-ea"/>
                <a:sym typeface="+mn-ea"/>
              </a:rPr>
              <a:t>区回复学习过程中的疑问。</a:t>
            </a:r>
            <a:endParaRPr lang="zh-CN" altLang="en-US" sz="2400" b="1" dirty="0" smtClean="0">
              <a:solidFill>
                <a:schemeClr val="tx1">
                  <a:lumMod val="50000"/>
                </a:schemeClr>
              </a:solidFill>
              <a:latin typeface="+mj-ea"/>
              <a:ea typeface="+mj-ea"/>
              <a:sym typeface="+mn-ea"/>
            </a:endParaRPr>
          </a:p>
          <a:p>
            <a:pPr marL="342900" indent="-342900" algn="l">
              <a:lnSpc>
                <a:spcPct val="150000"/>
              </a:lnSpc>
              <a:buClr>
                <a:srgbClr val="FFD966"/>
              </a:buClr>
              <a:buFont typeface="Wingdings" panose="05000000000000000000" charset="0"/>
              <a:buChar char="l"/>
            </a:pPr>
            <a:r>
              <a:rPr lang="zh-CN" altLang="en-US" sz="2400" b="1" dirty="0" smtClean="0">
                <a:solidFill>
                  <a:srgbClr val="303030"/>
                </a:solidFill>
                <a:latin typeface="微软雅黑" panose="020B0503020204020204" pitchFamily="34" charset="-122"/>
                <a:ea typeface="微软雅黑" panose="020B0503020204020204" pitchFamily="34" charset="-122"/>
              </a:rPr>
              <a:t>结合本次课程提交一份学习心得（不少于</a:t>
            </a:r>
            <a:r>
              <a:rPr lang="en-US" altLang="zh-CN" sz="2400" b="1" dirty="0" smtClean="0">
                <a:solidFill>
                  <a:srgbClr val="303030"/>
                </a:solidFill>
                <a:latin typeface="微软雅黑" panose="020B0503020204020204" pitchFamily="34" charset="-122"/>
                <a:ea typeface="微软雅黑" panose="020B0503020204020204" pitchFamily="34" charset="-122"/>
              </a:rPr>
              <a:t>800</a:t>
            </a:r>
            <a:r>
              <a:rPr lang="zh-CN" altLang="en-US" sz="2400" b="1" dirty="0" smtClean="0">
                <a:solidFill>
                  <a:srgbClr val="303030"/>
                </a:solidFill>
                <a:latin typeface="微软雅黑" panose="020B0503020204020204" pitchFamily="34" charset="-122"/>
                <a:ea typeface="微软雅黑" panose="020B0503020204020204" pitchFamily="34" charset="-122"/>
              </a:rPr>
              <a:t>字）。</a:t>
            </a:r>
            <a:endParaRPr lang="zh-CN" altLang="en-US" sz="2400" b="1" dirty="0" smtClean="0">
              <a:solidFill>
                <a:srgbClr val="303030"/>
              </a:solidFill>
              <a:latin typeface="微软雅黑" panose="020B0503020204020204" pitchFamily="34" charset="-122"/>
              <a:ea typeface="微软雅黑" panose="020B0503020204020204" pitchFamily="34" charset="-122"/>
            </a:endParaRPr>
          </a:p>
        </p:txBody>
      </p:sp>
      <p:sp>
        <p:nvSpPr>
          <p:cNvPr id="23" name="AutoShape 16"/>
          <p:cNvSpPr>
            <a:spLocks noChangeArrowheads="1"/>
          </p:cNvSpPr>
          <p:nvPr/>
        </p:nvSpPr>
        <p:spPr bwMode="auto">
          <a:xfrm>
            <a:off x="1415415" y="1701165"/>
            <a:ext cx="9077325" cy="3579495"/>
          </a:xfrm>
          <a:prstGeom prst="roundRect">
            <a:avLst>
              <a:gd name="adj" fmla="val 4690"/>
            </a:avLst>
          </a:prstGeom>
          <a:noFill/>
          <a:ln w="57150">
            <a:solidFill>
              <a:srgbClr val="FEBF00"/>
            </a:solidFill>
            <a:round/>
          </a:ln>
        </p:spPr>
        <p:txBody>
          <a:bodyPr wrap="none" anchor="ctr"/>
          <a:p>
            <a:pPr fontAlgn="auto">
              <a:spcBef>
                <a:spcPts val="0"/>
              </a:spcBef>
              <a:spcAft>
                <a:spcPts val="0"/>
              </a:spcAft>
              <a:defRPr/>
            </a:pPr>
            <a:endParaRPr lang="zh-CN" altLang="en-US">
              <a:latin typeface="+mn-l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rue"/>
          <p:cNvPicPr>
            <a:picLocks noChangeAspect="1"/>
          </p:cNvPicPr>
          <p:nvPr/>
        </p:nvPicPr>
        <p:blipFill>
          <a:blip r:embed="rId1"/>
          <a:stretch>
            <a:fillRect/>
          </a:stretch>
        </p:blipFill>
        <p:spPr>
          <a:xfrm>
            <a:off x="-46355" y="-3810"/>
            <a:ext cx="12264390" cy="6862445"/>
          </a:xfrm>
          <a:prstGeom prst="rect">
            <a:avLst/>
          </a:prstGeom>
        </p:spPr>
      </p:pic>
      <p:sp>
        <p:nvSpPr>
          <p:cNvPr id="36" name="平行四边形 35"/>
          <p:cNvSpPr/>
          <p:nvPr/>
        </p:nvSpPr>
        <p:spPr>
          <a:xfrm>
            <a:off x="-45903" y="2598057"/>
            <a:ext cx="12290713" cy="1412229"/>
          </a:xfrm>
          <a:prstGeom prst="parallelogram">
            <a:avLst>
              <a:gd name="adj" fmla="val 0"/>
            </a:avLst>
          </a:prstGeom>
          <a:solidFill>
            <a:srgbClr val="2A6BA6"/>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sp>
        <p:nvSpPr>
          <p:cNvPr id="27" name="TextBox 7"/>
          <p:cNvSpPr>
            <a:spLocks noChangeArrowheads="1"/>
          </p:cNvSpPr>
          <p:nvPr/>
        </p:nvSpPr>
        <p:spPr bwMode="auto">
          <a:xfrm>
            <a:off x="-22952" y="2721145"/>
            <a:ext cx="1224481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7200" b="1" spc="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谢谢观看</a:t>
            </a:r>
            <a:endParaRPr lang="zh-CN" altLang="en-US" sz="7200" b="1" spc="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6384218" y="44450"/>
            <a:ext cx="5762062" cy="6858000"/>
          </a:xfrm>
          <a:prstGeom prst="parallelogram">
            <a:avLst>
              <a:gd name="adj" fmla="val 0"/>
            </a:avLst>
          </a:prstGeom>
          <a:solidFill>
            <a:srgbClr val="2A6BA6"/>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pic>
        <p:nvPicPr>
          <p:cNvPr id="3" name="图片 2"/>
          <p:cNvPicPr>
            <a:picLocks noChangeAspect="1"/>
          </p:cNvPicPr>
          <p:nvPr/>
        </p:nvPicPr>
        <p:blipFill>
          <a:blip r:embed="rId1"/>
          <a:stretch>
            <a:fillRect/>
          </a:stretch>
        </p:blipFill>
        <p:spPr>
          <a:xfrm>
            <a:off x="1008433" y="3057939"/>
            <a:ext cx="3419048" cy="1914286"/>
          </a:xfrm>
          <a:prstGeom prst="rect">
            <a:avLst/>
          </a:prstGeom>
        </p:spPr>
      </p:pic>
      <p:sp>
        <p:nvSpPr>
          <p:cNvPr id="5" name="椭圆 4"/>
          <p:cNvSpPr/>
          <p:nvPr/>
        </p:nvSpPr>
        <p:spPr>
          <a:xfrm>
            <a:off x="9032672" y="1563757"/>
            <a:ext cx="1325217" cy="132521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203873" y="4359965"/>
            <a:ext cx="4982817" cy="106018"/>
          </a:xfrm>
          <a:prstGeom prst="rect">
            <a:avLst/>
          </a:prstGeom>
          <a:solidFill>
            <a:srgbClr val="FE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09183" y="3326296"/>
            <a:ext cx="4982817" cy="1033669"/>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1" y="0"/>
            <a:ext cx="6639339" cy="6858000"/>
          </a:xfrm>
          <a:prstGeom prst="parallelogram">
            <a:avLst>
              <a:gd name="adj" fmla="val 0"/>
            </a:avLst>
          </a:prstGeom>
          <a:solidFill>
            <a:srgbClr val="FFFFFF">
              <a:alpha val="76863"/>
            </a:srgb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sp>
        <p:nvSpPr>
          <p:cNvPr id="18" name="矩形 17"/>
          <p:cNvSpPr/>
          <p:nvPr/>
        </p:nvSpPr>
        <p:spPr>
          <a:xfrm>
            <a:off x="9178925" y="1124585"/>
            <a:ext cx="1853565" cy="1586230"/>
          </a:xfrm>
          <a:prstGeom prst="rect">
            <a:avLst/>
          </a:prstGeom>
        </p:spPr>
        <p:txBody>
          <a:bodyPr wrap="square">
            <a:spAutoFit/>
          </a:bodyPr>
          <a:lstStyle/>
          <a:p>
            <a:pPr fontAlgn="auto">
              <a:lnSpc>
                <a:spcPct val="180000"/>
              </a:lnSpc>
              <a:spcBef>
                <a:spcPts val="0"/>
              </a:spcBef>
              <a:spcAft>
                <a:spcPts val="0"/>
              </a:spcAft>
              <a:defRPr/>
            </a:pPr>
            <a:r>
              <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01</a:t>
            </a:r>
            <a:endPar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endParaRPr>
          </a:p>
        </p:txBody>
      </p:sp>
      <p:sp>
        <p:nvSpPr>
          <p:cNvPr id="19" name="TextBox 1"/>
          <p:cNvSpPr txBox="1">
            <a:spLocks noChangeArrowheads="1"/>
          </p:cNvSpPr>
          <p:nvPr/>
        </p:nvSpPr>
        <p:spPr bwMode="auto">
          <a:xfrm>
            <a:off x="7319010" y="3427730"/>
            <a:ext cx="448881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spc="600" dirty="0">
                <a:latin typeface="微软雅黑" panose="020B0503020204020204" pitchFamily="34" charset="-122"/>
                <a:ea typeface="微软雅黑" panose="020B0503020204020204" pitchFamily="34" charset="-122"/>
              </a:rPr>
              <a:t>自主学习检测</a:t>
            </a:r>
            <a:endParaRPr lang="zh-CN" altLang="en-US" sz="4800" b="1" spc="600" dirty="0">
              <a:latin typeface="微软雅黑" panose="020B0503020204020204" pitchFamily="34" charset="-122"/>
              <a:ea typeface="微软雅黑" panose="020B0503020204020204" pitchFamily="34" charset="-122"/>
            </a:endParaRPr>
          </a:p>
        </p:txBody>
      </p:sp>
      <p:pic>
        <p:nvPicPr>
          <p:cNvPr id="4" name="图片 3" descr="true"/>
          <p:cNvPicPr>
            <a:picLocks noChangeAspect="1"/>
          </p:cNvPicPr>
          <p:nvPr/>
        </p:nvPicPr>
        <p:blipFill>
          <a:blip r:embed="rId2"/>
          <a:stretch>
            <a:fillRect/>
          </a:stretch>
        </p:blipFill>
        <p:spPr>
          <a:xfrm>
            <a:off x="0" y="-3810"/>
            <a:ext cx="6430645" cy="68624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a:off x="6429938" y="0"/>
            <a:ext cx="5762062" cy="6858000"/>
          </a:xfrm>
          <a:prstGeom prst="parallelogram">
            <a:avLst>
              <a:gd name="adj" fmla="val 0"/>
            </a:avLst>
          </a:prstGeom>
          <a:solidFill>
            <a:srgbClr val="2A6BA6"/>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pic>
        <p:nvPicPr>
          <p:cNvPr id="3" name="图片 2"/>
          <p:cNvPicPr>
            <a:picLocks noChangeAspect="1"/>
          </p:cNvPicPr>
          <p:nvPr/>
        </p:nvPicPr>
        <p:blipFill>
          <a:blip r:embed="rId1"/>
          <a:stretch>
            <a:fillRect/>
          </a:stretch>
        </p:blipFill>
        <p:spPr>
          <a:xfrm>
            <a:off x="1008433" y="3057939"/>
            <a:ext cx="3419048" cy="1914286"/>
          </a:xfrm>
          <a:prstGeom prst="rect">
            <a:avLst/>
          </a:prstGeom>
        </p:spPr>
      </p:pic>
      <p:sp>
        <p:nvSpPr>
          <p:cNvPr id="5" name="椭圆 4"/>
          <p:cNvSpPr/>
          <p:nvPr/>
        </p:nvSpPr>
        <p:spPr>
          <a:xfrm>
            <a:off x="9032672" y="1563757"/>
            <a:ext cx="1325217" cy="132521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203873" y="4359965"/>
            <a:ext cx="4982817" cy="106018"/>
          </a:xfrm>
          <a:prstGeom prst="rect">
            <a:avLst/>
          </a:prstGeom>
          <a:solidFill>
            <a:srgbClr val="FE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09183" y="3326296"/>
            <a:ext cx="4982817" cy="1033669"/>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1" y="0"/>
            <a:ext cx="6639339" cy="6858000"/>
          </a:xfrm>
          <a:prstGeom prst="parallelogram">
            <a:avLst>
              <a:gd name="adj" fmla="val 0"/>
            </a:avLst>
          </a:prstGeom>
          <a:solidFill>
            <a:srgbClr val="FFFFFF">
              <a:alpha val="76863"/>
            </a:srgb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字魂59号-创粗黑" panose="020F0502020204030204"/>
              <a:ea typeface="字魂59号-创粗黑" panose="020F0502020204030204"/>
              <a:cs typeface="+mn-ea"/>
              <a:sym typeface="+mn-lt"/>
            </a:endParaRPr>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41767" t="220" b="27"/>
          <a:stretch>
            <a:fillRect/>
          </a:stretch>
        </p:blipFill>
        <p:spPr>
          <a:xfrm>
            <a:off x="0" y="-1"/>
            <a:ext cx="6429938" cy="6858001"/>
          </a:xfrm>
          <a:prstGeom prst="rect">
            <a:avLst/>
          </a:prstGeom>
        </p:spPr>
      </p:pic>
      <p:sp>
        <p:nvSpPr>
          <p:cNvPr id="18" name="矩形 17"/>
          <p:cNvSpPr/>
          <p:nvPr/>
        </p:nvSpPr>
        <p:spPr>
          <a:xfrm>
            <a:off x="9189800" y="1205947"/>
            <a:ext cx="1028700" cy="1586230"/>
          </a:xfrm>
          <a:prstGeom prst="rect">
            <a:avLst/>
          </a:prstGeom>
        </p:spPr>
        <p:txBody>
          <a:bodyPr wrap="none">
            <a:spAutoFit/>
          </a:bodyPr>
          <a:lstStyle/>
          <a:p>
            <a:pPr fontAlgn="auto">
              <a:lnSpc>
                <a:spcPct val="180000"/>
              </a:lnSpc>
              <a:spcBef>
                <a:spcPts val="0"/>
              </a:spcBef>
              <a:spcAft>
                <a:spcPts val="0"/>
              </a:spcAft>
              <a:defRPr/>
            </a:pPr>
            <a:r>
              <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02</a:t>
            </a:r>
            <a:endPar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endParaRPr>
          </a:p>
        </p:txBody>
      </p:sp>
      <p:sp>
        <p:nvSpPr>
          <p:cNvPr id="19" name="TextBox 1"/>
          <p:cNvSpPr txBox="1">
            <a:spLocks noChangeArrowheads="1"/>
          </p:cNvSpPr>
          <p:nvPr/>
        </p:nvSpPr>
        <p:spPr bwMode="auto">
          <a:xfrm>
            <a:off x="7515225" y="3427730"/>
            <a:ext cx="467169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spc="600" dirty="0">
                <a:latin typeface="微软雅黑" panose="020B0503020204020204" pitchFamily="34" charset="-122"/>
                <a:ea typeface="微软雅黑" panose="020B0503020204020204" pitchFamily="34" charset="-122"/>
              </a:rPr>
              <a:t>知识点讲解</a:t>
            </a:r>
            <a:endParaRPr lang="zh-CN" altLang="en-US" sz="4800" b="1" spc="600" dirty="0">
              <a:latin typeface="微软雅黑" panose="020B0503020204020204" pitchFamily="34" charset="-122"/>
              <a:ea typeface="微软雅黑" panose="020B0503020204020204" pitchFamily="34" charset="-122"/>
            </a:endParaRPr>
          </a:p>
        </p:txBody>
      </p:sp>
      <p:pic>
        <p:nvPicPr>
          <p:cNvPr id="4" name="图片 3" descr="true"/>
          <p:cNvPicPr>
            <a:picLocks noChangeAspect="1"/>
          </p:cNvPicPr>
          <p:nvPr/>
        </p:nvPicPr>
        <p:blipFill>
          <a:blip r:embed="rId3"/>
          <a:stretch>
            <a:fillRect/>
          </a:stretch>
        </p:blipFill>
        <p:spPr>
          <a:xfrm>
            <a:off x="0" y="-3810"/>
            <a:ext cx="6430645" cy="68624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9032672" y="1563757"/>
            <a:ext cx="1325217" cy="132521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09183" y="3326296"/>
            <a:ext cx="4982817" cy="1033669"/>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189800" y="1205947"/>
            <a:ext cx="1028700" cy="1753235"/>
          </a:xfrm>
          <a:prstGeom prst="rect">
            <a:avLst/>
          </a:prstGeom>
        </p:spPr>
        <p:txBody>
          <a:bodyPr wrap="none">
            <a:spAutoFit/>
          </a:bodyPr>
          <a:lstStyle/>
          <a:p>
            <a:pPr fontAlgn="auto">
              <a:lnSpc>
                <a:spcPct val="200000"/>
              </a:lnSpc>
              <a:spcBef>
                <a:spcPts val="0"/>
              </a:spcBef>
              <a:spcAft>
                <a:spcPts val="0"/>
              </a:spcAft>
              <a:defRPr/>
            </a:pPr>
            <a:r>
              <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02</a:t>
            </a:r>
            <a:endParaRPr lang="en-US" altLang="zh-CN" sz="5400" b="1" dirty="0">
              <a:solidFill>
                <a:schemeClr val="bg1"/>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endParaRPr>
          </a:p>
        </p:txBody>
      </p:sp>
      <p:sp>
        <p:nvSpPr>
          <p:cNvPr id="2" name="文本框 1"/>
          <p:cNvSpPr txBox="1"/>
          <p:nvPr/>
        </p:nvSpPr>
        <p:spPr>
          <a:xfrm>
            <a:off x="3215640" y="260985"/>
            <a:ext cx="5770880" cy="891540"/>
          </a:xfrm>
          <a:prstGeom prst="rect">
            <a:avLst/>
          </a:prstGeom>
          <a:noFill/>
        </p:spPr>
        <p:txBody>
          <a:bodyPr wrap="none" rtlCol="0" anchor="t">
            <a:spAutoFit/>
          </a:bodyPr>
          <a:p>
            <a:pPr>
              <a:lnSpc>
                <a:spcPct val="130000"/>
              </a:lnSpc>
            </a:pPr>
            <a:r>
              <a:rPr lang="zh-CN" altLang="en-US" sz="4000" dirty="0">
                <a:solidFill>
                  <a:schemeClr val="tx1">
                    <a:lumMod val="50000"/>
                  </a:schemeClr>
                </a:solidFill>
                <a:latin typeface="微软雅黑" panose="020B0503020204020204" pitchFamily="34" charset="-122"/>
                <a:ea typeface="微软雅黑" panose="020B0503020204020204" pitchFamily="34" charset="-122"/>
                <a:sym typeface="+mn-ea"/>
              </a:rPr>
              <a:t>一、最大诚信原则的概念</a:t>
            </a:r>
            <a:endParaRPr lang="zh-CN" altLang="en-US" sz="4000" dirty="0" smtClean="0">
              <a:solidFill>
                <a:schemeClr val="tx1">
                  <a:lumMod val="50000"/>
                </a:schemeClr>
              </a:solidFill>
              <a:latin typeface="微软雅黑" panose="020B0503020204020204" pitchFamily="34" charset="-122"/>
              <a:ea typeface="微软雅黑" panose="020B0503020204020204" pitchFamily="34" charset="-122"/>
              <a:sym typeface="+mn-ea"/>
            </a:endParaRPr>
          </a:p>
        </p:txBody>
      </p:sp>
      <p:grpSp>
        <p:nvGrpSpPr>
          <p:cNvPr id="4" name="组合 3"/>
          <p:cNvGrpSpPr/>
          <p:nvPr/>
        </p:nvGrpSpPr>
        <p:grpSpPr>
          <a:xfrm>
            <a:off x="551180" y="1845310"/>
            <a:ext cx="11154410" cy="3822700"/>
            <a:chOff x="185916" y="509075"/>
            <a:chExt cx="11861506" cy="5839850"/>
          </a:xfrm>
        </p:grpSpPr>
        <p:grpSp>
          <p:nvGrpSpPr>
            <p:cNvPr id="7" name="组合 6"/>
            <p:cNvGrpSpPr/>
            <p:nvPr/>
          </p:nvGrpSpPr>
          <p:grpSpPr>
            <a:xfrm>
              <a:off x="185916" y="509075"/>
              <a:ext cx="9872485" cy="5839850"/>
              <a:chOff x="926144" y="0"/>
              <a:chExt cx="10339712" cy="6116228"/>
            </a:xfrm>
          </p:grpSpPr>
          <p:pic>
            <p:nvPicPr>
              <p:cNvPr id="8" name="图片 7"/>
              <p:cNvPicPr>
                <a:picLocks noChangeAspect="1"/>
              </p:cNvPicPr>
              <p:nvPr/>
            </p:nvPicPr>
            <p:blipFill>
              <a:blip r:embed="rId1"/>
              <a:stretch>
                <a:fillRect/>
              </a:stretch>
            </p:blipFill>
            <p:spPr>
              <a:xfrm>
                <a:off x="926144" y="0"/>
                <a:ext cx="10339712" cy="4590686"/>
              </a:xfrm>
              <a:prstGeom prst="rect">
                <a:avLst/>
              </a:prstGeom>
            </p:spPr>
          </p:pic>
          <p:pic>
            <p:nvPicPr>
              <p:cNvPr id="9" name="图片 8"/>
              <p:cNvPicPr>
                <a:picLocks noChangeAspect="1"/>
              </p:cNvPicPr>
              <p:nvPr/>
            </p:nvPicPr>
            <p:blipFill rotWithShape="1">
              <a:blip r:embed="rId1"/>
              <a:srcRect t="31267"/>
              <a:stretch>
                <a:fillRect/>
              </a:stretch>
            </p:blipFill>
            <p:spPr>
              <a:xfrm>
                <a:off x="926144" y="2960913"/>
                <a:ext cx="10339712" cy="3155315"/>
              </a:xfrm>
              <a:prstGeom prst="rect">
                <a:avLst/>
              </a:prstGeom>
            </p:spPr>
          </p:pic>
        </p:grpSp>
        <p:pic>
          <p:nvPicPr>
            <p:cNvPr id="15" name="图片 14"/>
            <p:cNvPicPr>
              <a:picLocks noChangeAspect="1"/>
            </p:cNvPicPr>
            <p:nvPr/>
          </p:nvPicPr>
          <p:blipFill rotWithShape="1">
            <a:blip r:embed="rId2"/>
            <a:srcRect l="11029"/>
            <a:stretch>
              <a:fillRect/>
            </a:stretch>
          </p:blipFill>
          <p:spPr>
            <a:xfrm>
              <a:off x="3265714" y="514547"/>
              <a:ext cx="8781708" cy="5834378"/>
            </a:xfrm>
            <a:prstGeom prst="rect">
              <a:avLst/>
            </a:prstGeom>
          </p:spPr>
        </p:pic>
        <p:sp>
          <p:nvSpPr>
            <p:cNvPr id="10" name="矩形 9"/>
            <p:cNvSpPr/>
            <p:nvPr/>
          </p:nvSpPr>
          <p:spPr>
            <a:xfrm>
              <a:off x="1487762" y="1893748"/>
              <a:ext cx="9695543" cy="3101329"/>
            </a:xfrm>
            <a:prstGeom prst="rect">
              <a:avLst/>
            </a:prstGeom>
          </p:spPr>
          <p:txBody>
            <a:bodyPr wrap="square">
              <a:spAutoFit/>
            </a:bodyPr>
            <a:p>
              <a:pPr marL="0" lvl="1" algn="just">
                <a:lnSpc>
                  <a:spcPct val="150000"/>
                </a:lnSpc>
              </a:pPr>
              <a:r>
                <a:rPr lang="zh-CN" altLang="en-US" sz="2800" b="1" spc="130" dirty="0" smtClean="0">
                  <a:solidFill>
                    <a:schemeClr val="tx1">
                      <a:lumMod val="50000"/>
                    </a:schemeClr>
                  </a:solidFill>
                  <a:uFillTx/>
                  <a:latin typeface="微软雅黑" panose="020B0503020204020204" pitchFamily="34" charset="-122"/>
                  <a:ea typeface="微软雅黑" panose="020B0503020204020204" pitchFamily="34" charset="-122"/>
                  <a:sym typeface="+mn-ea"/>
                </a:rPr>
                <a:t>是指</a:t>
              </a:r>
              <a:r>
                <a:rPr lang="zh-CN" altLang="en-US" sz="2800" b="1" u="sng" spc="130" dirty="0" smtClean="0">
                  <a:solidFill>
                    <a:srgbClr val="C00000"/>
                  </a:solidFill>
                  <a:uFillTx/>
                  <a:latin typeface="微软雅黑" panose="020B0503020204020204" pitchFamily="34" charset="-122"/>
                  <a:ea typeface="微软雅黑" panose="020B0503020204020204" pitchFamily="34" charset="-122"/>
                  <a:sym typeface="+mn-ea"/>
                </a:rPr>
                <a:t>保险合同当事人双方</a:t>
              </a:r>
              <a:r>
                <a:rPr lang="zh-CN" altLang="en-US" sz="2800" b="1" spc="130" dirty="0" smtClean="0">
                  <a:solidFill>
                    <a:schemeClr val="tx1">
                      <a:lumMod val="50000"/>
                    </a:schemeClr>
                  </a:solidFill>
                  <a:uFillTx/>
                  <a:latin typeface="微软雅黑" panose="020B0503020204020204" pitchFamily="34" charset="-122"/>
                  <a:ea typeface="微软雅黑" panose="020B0503020204020204" pitchFamily="34" charset="-122"/>
                  <a:sym typeface="+mn-ea"/>
                </a:rPr>
                <a:t>在签订和履行保险合同时，必须以最大的诚意，履行自己应尽的义务，</a:t>
              </a:r>
              <a:r>
                <a:rPr lang="zh-CN" altLang="en-US" sz="2800" b="1" u="sng" spc="130" dirty="0" smtClean="0">
                  <a:solidFill>
                    <a:srgbClr val="C00000"/>
                  </a:solidFill>
                  <a:uFillTx/>
                  <a:latin typeface="微软雅黑" panose="020B0503020204020204" pitchFamily="34" charset="-122"/>
                  <a:ea typeface="微软雅黑" panose="020B0503020204020204" pitchFamily="34" charset="-122"/>
                  <a:sym typeface="+mn-ea"/>
                </a:rPr>
                <a:t>互不欺骗和隐瞒</a:t>
              </a:r>
              <a:r>
                <a:rPr lang="zh-CN" altLang="en-US" sz="2800" b="1" u="sng" spc="130" dirty="0" smtClean="0">
                  <a:solidFill>
                    <a:schemeClr val="tx1">
                      <a:lumMod val="50000"/>
                    </a:schemeClr>
                  </a:solidFill>
                  <a:uFillTx/>
                  <a:latin typeface="微软雅黑" panose="020B0503020204020204" pitchFamily="34" charset="-122"/>
                  <a:ea typeface="微软雅黑" panose="020B0503020204020204" pitchFamily="34" charset="-122"/>
                  <a:sym typeface="+mn-ea"/>
                </a:rPr>
                <a:t>，</a:t>
              </a:r>
              <a:r>
                <a:rPr lang="zh-CN" altLang="en-US" sz="2800" b="1" u="sng" spc="130" dirty="0" smtClean="0">
                  <a:solidFill>
                    <a:srgbClr val="C00000"/>
                  </a:solidFill>
                  <a:uFillTx/>
                  <a:latin typeface="微软雅黑" panose="020B0503020204020204" pitchFamily="34" charset="-122"/>
                  <a:ea typeface="微软雅黑" panose="020B0503020204020204" pitchFamily="34" charset="-122"/>
                  <a:sym typeface="+mn-ea"/>
                </a:rPr>
                <a:t>恪守合同的约定与承诺</a:t>
              </a:r>
              <a:r>
                <a:rPr lang="zh-CN" altLang="en-US" sz="2800" b="1" spc="130" dirty="0" smtClean="0">
                  <a:solidFill>
                    <a:schemeClr val="tx1">
                      <a:lumMod val="50000"/>
                    </a:schemeClr>
                  </a:solidFill>
                  <a:uFillTx/>
                  <a:latin typeface="微软雅黑" panose="020B0503020204020204" pitchFamily="34" charset="-122"/>
                  <a:ea typeface="微软雅黑" panose="020B0503020204020204" pitchFamily="34" charset="-122"/>
                  <a:sym typeface="+mn-ea"/>
                </a:rPr>
                <a:t>，否则保险合同无效。</a:t>
              </a:r>
              <a:endParaRPr lang="zh-CN" altLang="en-US" sz="2800" b="1" dirty="0">
                <a:latin typeface="微软雅黑" panose="020B0503020204020204" pitchFamily="34" charset="-122"/>
                <a:ea typeface="微软雅黑" panose="020B0503020204020204" pitchFamily="34" charset="-122"/>
              </a:endParaRPr>
            </a:p>
          </p:txBody>
        </p:sp>
      </p:grpSp>
      <p:sp>
        <p:nvSpPr>
          <p:cNvPr id="20" name="云形标注 19"/>
          <p:cNvSpPr/>
          <p:nvPr/>
        </p:nvSpPr>
        <p:spPr>
          <a:xfrm>
            <a:off x="2999740" y="1125220"/>
            <a:ext cx="5434965" cy="1294130"/>
          </a:xfrm>
          <a:prstGeom prst="cloudCallout">
            <a:avLst>
              <a:gd name="adj1" fmla="val -14620"/>
              <a:gd name="adj2" fmla="val 104053"/>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chemeClr val="tx1">
                    <a:lumMod val="50000"/>
                  </a:schemeClr>
                </a:solidFill>
                <a:latin typeface="微软雅黑" panose="020B0503020204020204" pitchFamily="34" charset="-122"/>
                <a:ea typeface="微软雅黑" panose="020B0503020204020204" pitchFamily="34" charset="-122"/>
                <a:sym typeface="+mn-ea"/>
              </a:rPr>
              <a:t>约束投保人和保险人双方！</a:t>
            </a:r>
            <a:endParaRPr lang="zh-CN" altLang="en-US" sz="2400"/>
          </a:p>
        </p:txBody>
      </p:sp>
      <p:sp>
        <p:nvSpPr>
          <p:cNvPr id="22" name="上箭头标注 21"/>
          <p:cNvSpPr/>
          <p:nvPr/>
        </p:nvSpPr>
        <p:spPr>
          <a:xfrm>
            <a:off x="1847215" y="4725035"/>
            <a:ext cx="2664460" cy="1703705"/>
          </a:xfrm>
          <a:prstGeom prst="upArrowCallout">
            <a:avLst>
              <a:gd name="adj1" fmla="val 25022"/>
              <a:gd name="adj2" fmla="val 25000"/>
              <a:gd name="adj3" fmla="val 25000"/>
              <a:gd name="adj4" fmla="val 6497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2400" b="1">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诚实</a:t>
            </a:r>
            <a:r>
              <a:rPr lang="en-US" altLang="zh-CN" sz="2400" b="1">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守信</a:t>
            </a:r>
            <a:endParaRPr lang="zh-CN" altLang="en-US" sz="2400" b="1">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P spid="22" grpId="0" bldLvl="0" animBg="1"/>
      <p:bldP spid="2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8616315" y="1485265"/>
            <a:ext cx="3316605" cy="4758690"/>
          </a:xfrm>
          <a:prstGeom prst="rect">
            <a:avLst/>
          </a:prstGeom>
        </p:spPr>
      </p:pic>
      <p:sp>
        <p:nvSpPr>
          <p:cNvPr id="4" name="文本框 3"/>
          <p:cNvSpPr txBox="1"/>
          <p:nvPr/>
        </p:nvSpPr>
        <p:spPr>
          <a:xfrm>
            <a:off x="1055370" y="260985"/>
            <a:ext cx="10496550" cy="891540"/>
          </a:xfrm>
          <a:prstGeom prst="rect">
            <a:avLst/>
          </a:prstGeom>
          <a:noFill/>
        </p:spPr>
        <p:txBody>
          <a:bodyPr wrap="square" rtlCol="0" anchor="t">
            <a:spAutoFit/>
          </a:bodyPr>
          <a:p>
            <a:pPr algn="ctr">
              <a:lnSpc>
                <a:spcPct val="130000"/>
              </a:lnSpc>
            </a:pPr>
            <a:r>
              <a:rPr lang="zh-CN" altLang="zh-CN" sz="4000" dirty="0" smtClean="0">
                <a:latin typeface="Arial" panose="020B0604020202020204" pitchFamily="34" charset="0"/>
                <a:ea typeface="微软雅黑" panose="020B0503020204020204" pitchFamily="34" charset="-122"/>
              </a:rPr>
              <a:t>坚持最大诚信原则有何意义？</a:t>
            </a:r>
            <a:endParaRPr lang="zh-CN" altLang="zh-CN" sz="4000" dirty="0" smtClean="0">
              <a:latin typeface="Arial" panose="020B0604020202020204" pitchFamily="34" charset="0"/>
              <a:ea typeface="微软雅黑" panose="020B0503020204020204" pitchFamily="34" charset="-122"/>
            </a:endParaRPr>
          </a:p>
        </p:txBody>
      </p:sp>
      <p:grpSp>
        <p:nvGrpSpPr>
          <p:cNvPr id="9" name="组合 8"/>
          <p:cNvGrpSpPr/>
          <p:nvPr/>
        </p:nvGrpSpPr>
        <p:grpSpPr>
          <a:xfrm>
            <a:off x="478790" y="2218690"/>
            <a:ext cx="2323465" cy="3769995"/>
            <a:chOff x="754" y="3494"/>
            <a:chExt cx="3659" cy="5937"/>
          </a:xfrm>
        </p:grpSpPr>
        <p:sp>
          <p:nvSpPr>
            <p:cNvPr id="13" name="五边形 12"/>
            <p:cNvSpPr/>
            <p:nvPr/>
          </p:nvSpPr>
          <p:spPr>
            <a:xfrm rot="5400000">
              <a:off x="673" y="5707"/>
              <a:ext cx="3804" cy="3643"/>
            </a:xfrm>
            <a:prstGeom prst="homePlate">
              <a:avLst>
                <a:gd name="adj" fmla="val 34175"/>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五边形 13"/>
            <p:cNvSpPr/>
            <p:nvPr/>
          </p:nvSpPr>
          <p:spPr>
            <a:xfrm rot="16200000" flipV="1">
              <a:off x="1583" y="2681"/>
              <a:ext cx="2017" cy="3643"/>
            </a:xfrm>
            <a:prstGeom prst="homePlate">
              <a:avLst>
                <a:gd name="adj" fmla="val 34175"/>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bg1"/>
                  </a:solidFill>
                  <a:latin typeface="Impact" panose="020B0806030902050204" charset="0"/>
                  <a:ea typeface="微软雅黑" panose="020B0503020204020204" pitchFamily="34" charset="-122"/>
                  <a:sym typeface="Arial" panose="020B0604020202020204" pitchFamily="34" charset="0"/>
                </a:rPr>
                <a:t>01</a:t>
              </a:r>
              <a:endParaRPr lang="zh-CN" altLang="en-US"/>
            </a:p>
          </p:txBody>
        </p:sp>
        <p:sp>
          <p:nvSpPr>
            <p:cNvPr id="54" name="文本框 22"/>
            <p:cNvSpPr txBox="1"/>
            <p:nvPr/>
          </p:nvSpPr>
          <p:spPr>
            <a:xfrm flipH="1">
              <a:off x="1058" y="5845"/>
              <a:ext cx="3340" cy="2179"/>
            </a:xfrm>
            <a:prstGeom prst="rect">
              <a:avLst/>
            </a:prstGeom>
            <a:noFill/>
            <a:ln w="9525">
              <a:noFill/>
              <a:miter/>
            </a:ln>
            <a:effectLst>
              <a:outerShdw sx="999" sy="999" algn="ctr" rotWithShape="0">
                <a:srgbClr val="000000"/>
              </a:outerShdw>
            </a:effectLst>
          </p:spPr>
          <p:txBody>
            <a:bodyPr wrap="square" anchor="t">
              <a:spAutoFit/>
            </a:bodyPr>
            <a:p>
              <a:pPr lvl="0" algn="ctr">
                <a:lnSpc>
                  <a:spcPct val="100000"/>
                </a:lnSpc>
              </a:pPr>
              <a:r>
                <a:rPr lang="zh-CN" altLang="en-US" sz="2800" b="1" dirty="0">
                  <a:solidFill>
                    <a:schemeClr val="tx1">
                      <a:lumMod val="50000"/>
                    </a:schemeClr>
                  </a:solidFill>
                  <a:latin typeface="微软雅黑" panose="020B0503020204020204" pitchFamily="34" charset="-122"/>
                  <a:ea typeface="微软雅黑" panose="020B0503020204020204" pitchFamily="34" charset="-122"/>
                  <a:sym typeface="宋体" panose="02010600030101010101" pitchFamily="2" charset="-122"/>
                </a:rPr>
                <a:t>防止或减少保险欺诈行为的发生</a:t>
              </a:r>
              <a:endParaRPr lang="zh-CN" altLang="en-US" sz="2800" b="1" dirty="0">
                <a:solidFill>
                  <a:schemeClr val="tx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0" name="矩形 59"/>
            <p:cNvSpPr/>
            <p:nvPr/>
          </p:nvSpPr>
          <p:spPr>
            <a:xfrm>
              <a:off x="1701" y="4031"/>
              <a:ext cx="1748" cy="1210"/>
            </a:xfrm>
            <a:prstGeom prst="rect">
              <a:avLst/>
            </a:prstGeom>
            <a:noFill/>
            <a:ln>
              <a:noFill/>
            </a:ln>
          </p:spPr>
          <p:txBody>
            <a:bodyPr wrap="square" rtlCol="0" anchor="t">
              <a:spAutoFit/>
            </a:bodyPr>
            <a:p>
              <a:pPr algn="ctr"/>
              <a:r>
                <a:rPr lang="en-US" altLang="zh-CN" sz="4400" b="1">
                  <a:solidFill>
                    <a:schemeClr val="tx1"/>
                  </a:solidFill>
                  <a:effectLst>
                    <a:outerShdw blurRad="38100" dist="19050" dir="2700000" algn="tl" rotWithShape="0">
                      <a:schemeClr val="dk1">
                        <a:alpha val="40000"/>
                      </a:schemeClr>
                    </a:outerShdw>
                  </a:effectLst>
                </a:rPr>
                <a:t>01</a:t>
              </a:r>
              <a:endParaRPr lang="en-US" altLang="zh-CN" sz="4400" b="1">
                <a:solidFill>
                  <a:schemeClr val="tx1"/>
                </a:solidFill>
                <a:effectLst>
                  <a:outerShdw blurRad="38100" dist="19050" dir="2700000" algn="tl" rotWithShape="0">
                    <a:schemeClr val="dk1">
                      <a:alpha val="40000"/>
                    </a:schemeClr>
                  </a:outerShdw>
                </a:effectLst>
              </a:endParaRPr>
            </a:p>
          </p:txBody>
        </p:sp>
      </p:grpSp>
      <p:grpSp>
        <p:nvGrpSpPr>
          <p:cNvPr id="10" name="组合 9"/>
          <p:cNvGrpSpPr/>
          <p:nvPr/>
        </p:nvGrpSpPr>
        <p:grpSpPr>
          <a:xfrm>
            <a:off x="3264535" y="2218690"/>
            <a:ext cx="2313305" cy="3782695"/>
            <a:chOff x="5141" y="3494"/>
            <a:chExt cx="3643" cy="5957"/>
          </a:xfrm>
        </p:grpSpPr>
        <p:sp>
          <p:nvSpPr>
            <p:cNvPr id="18" name="五边形 17"/>
            <p:cNvSpPr/>
            <p:nvPr/>
          </p:nvSpPr>
          <p:spPr>
            <a:xfrm rot="5400000">
              <a:off x="5060" y="5727"/>
              <a:ext cx="3804" cy="3643"/>
            </a:xfrm>
            <a:prstGeom prst="homePlate">
              <a:avLst>
                <a:gd name="adj" fmla="val 34175"/>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五边形 18"/>
            <p:cNvSpPr/>
            <p:nvPr/>
          </p:nvSpPr>
          <p:spPr>
            <a:xfrm rot="16200000" flipV="1">
              <a:off x="5954" y="2681"/>
              <a:ext cx="2017" cy="3643"/>
            </a:xfrm>
            <a:prstGeom prst="homePlate">
              <a:avLst>
                <a:gd name="adj" fmla="val 34175"/>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文本框 22"/>
            <p:cNvSpPr txBox="1"/>
            <p:nvPr/>
          </p:nvSpPr>
          <p:spPr>
            <a:xfrm flipH="1">
              <a:off x="5429" y="5712"/>
              <a:ext cx="3355" cy="3128"/>
            </a:xfrm>
            <a:prstGeom prst="rect">
              <a:avLst/>
            </a:prstGeom>
            <a:noFill/>
            <a:ln w="9525">
              <a:noFill/>
              <a:miter/>
            </a:ln>
            <a:effectLst>
              <a:outerShdw sx="999" sy="999" algn="ctr" rotWithShape="0">
                <a:srgbClr val="000000"/>
              </a:outerShdw>
            </a:effectLst>
          </p:spPr>
          <p:txBody>
            <a:bodyPr wrap="square" anchor="t">
              <a:spAutoFit/>
            </a:bodyPr>
            <a:p>
              <a:pPr lvl="0" algn="ctr">
                <a:lnSpc>
                  <a:spcPct val="110000"/>
                </a:lnSpc>
                <a:spcBef>
                  <a:spcPts val="0"/>
                </a:spcBef>
                <a:spcAft>
                  <a:spcPts val="0"/>
                </a:spcAft>
              </a:pPr>
              <a:r>
                <a:rPr lang="zh-CN" altLang="en-US" sz="2800" b="1" dirty="0">
                  <a:solidFill>
                    <a:schemeClr val="tx1">
                      <a:lumMod val="50000"/>
                    </a:schemeClr>
                  </a:solidFill>
                  <a:latin typeface="微软雅黑" panose="020B0503020204020204" pitchFamily="34" charset="-122"/>
                  <a:ea typeface="微软雅黑" panose="020B0503020204020204" pitchFamily="34" charset="-122"/>
                  <a:sym typeface="宋体" panose="02010600030101010101" pitchFamily="2" charset="-122"/>
                </a:rPr>
                <a:t>切实保证保险合同的严格履行和持续有效</a:t>
              </a:r>
              <a:endParaRPr lang="zh-CN" altLang="en-US" sz="2800" b="1" dirty="0">
                <a:solidFill>
                  <a:schemeClr val="tx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2" name="矩形 61"/>
            <p:cNvSpPr/>
            <p:nvPr/>
          </p:nvSpPr>
          <p:spPr>
            <a:xfrm>
              <a:off x="6088" y="4031"/>
              <a:ext cx="1748" cy="1210"/>
            </a:xfrm>
            <a:prstGeom prst="rect">
              <a:avLst/>
            </a:prstGeom>
            <a:noFill/>
            <a:ln>
              <a:noFill/>
            </a:ln>
          </p:spPr>
          <p:txBody>
            <a:bodyPr wrap="square" rtlCol="0" anchor="t">
              <a:spAutoFit/>
            </a:bodyPr>
            <a:p>
              <a:pPr algn="ctr"/>
              <a:r>
                <a:rPr lang="en-US" altLang="zh-CN" sz="4400" b="1">
                  <a:solidFill>
                    <a:schemeClr val="tx1"/>
                  </a:solidFill>
                  <a:effectLst>
                    <a:outerShdw blurRad="38100" dist="19050" dir="2700000" algn="tl" rotWithShape="0">
                      <a:schemeClr val="dk1">
                        <a:alpha val="40000"/>
                      </a:schemeClr>
                    </a:outerShdw>
                  </a:effectLst>
                </a:rPr>
                <a:t>02</a:t>
              </a:r>
              <a:endParaRPr lang="en-US" altLang="zh-CN" sz="4400" b="1">
                <a:solidFill>
                  <a:schemeClr val="tx1"/>
                </a:solidFill>
                <a:effectLst>
                  <a:outerShdw blurRad="38100" dist="19050" dir="2700000" algn="tl" rotWithShape="0">
                    <a:schemeClr val="dk1">
                      <a:alpha val="40000"/>
                    </a:schemeClr>
                  </a:outerShdw>
                </a:effectLst>
              </a:endParaRPr>
            </a:p>
          </p:txBody>
        </p:sp>
      </p:grpSp>
      <p:grpSp>
        <p:nvGrpSpPr>
          <p:cNvPr id="12" name="组合 11"/>
          <p:cNvGrpSpPr/>
          <p:nvPr/>
        </p:nvGrpSpPr>
        <p:grpSpPr>
          <a:xfrm>
            <a:off x="6050280" y="2204720"/>
            <a:ext cx="2313305" cy="3796665"/>
            <a:chOff x="9528" y="3472"/>
            <a:chExt cx="3643" cy="5979"/>
          </a:xfrm>
        </p:grpSpPr>
        <p:grpSp>
          <p:nvGrpSpPr>
            <p:cNvPr id="11" name="组合 10"/>
            <p:cNvGrpSpPr/>
            <p:nvPr/>
          </p:nvGrpSpPr>
          <p:grpSpPr>
            <a:xfrm>
              <a:off x="9528" y="3472"/>
              <a:ext cx="3643" cy="5979"/>
              <a:chOff x="9528" y="3472"/>
              <a:chExt cx="3643" cy="5979"/>
            </a:xfrm>
          </p:grpSpPr>
          <p:sp>
            <p:nvSpPr>
              <p:cNvPr id="46" name="五边形 45"/>
              <p:cNvSpPr/>
              <p:nvPr/>
            </p:nvSpPr>
            <p:spPr>
              <a:xfrm rot="5400000">
                <a:off x="9447" y="5727"/>
                <a:ext cx="3804" cy="3643"/>
              </a:xfrm>
              <a:prstGeom prst="homePlate">
                <a:avLst>
                  <a:gd name="adj" fmla="val 34175"/>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五边形 49"/>
              <p:cNvSpPr/>
              <p:nvPr/>
            </p:nvSpPr>
            <p:spPr>
              <a:xfrm rot="16200000" flipV="1">
                <a:off x="10341" y="2659"/>
                <a:ext cx="2017" cy="3643"/>
              </a:xfrm>
              <a:prstGeom prst="homePlate">
                <a:avLst>
                  <a:gd name="adj" fmla="val 34175"/>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文本框 22"/>
              <p:cNvSpPr txBox="1"/>
              <p:nvPr/>
            </p:nvSpPr>
            <p:spPr>
              <a:xfrm flipH="1">
                <a:off x="9705" y="5712"/>
                <a:ext cx="3466" cy="2585"/>
              </a:xfrm>
              <a:prstGeom prst="rect">
                <a:avLst/>
              </a:prstGeom>
              <a:noFill/>
              <a:ln w="9525">
                <a:noFill/>
                <a:miter/>
              </a:ln>
              <a:effectLst>
                <a:outerShdw sx="999" sy="999" algn="ctr" rotWithShape="0">
                  <a:srgbClr val="000000"/>
                </a:outerShdw>
              </a:effectLst>
            </p:spPr>
            <p:txBody>
              <a:bodyPr wrap="square" anchor="t">
                <a:spAutoFit/>
              </a:bodyPr>
              <a:p>
                <a:pPr lvl="0" algn="ctr" defTabSz="914400">
                  <a:lnSpc>
                    <a:spcPct val="120000"/>
                  </a:lnSpc>
                  <a:spcBef>
                    <a:spcPts val="0"/>
                  </a:spcBef>
                  <a:spcAft>
                    <a:spcPts val="0"/>
                  </a:spcAft>
                </a:pPr>
                <a:r>
                  <a:rPr lang="zh-CN" altLang="en-US" sz="2800" b="1" dirty="0">
                    <a:solidFill>
                      <a:schemeClr val="tx1">
                        <a:lumMod val="50000"/>
                      </a:schemeClr>
                    </a:solidFill>
                    <a:latin typeface="微软雅黑" panose="020B0503020204020204" pitchFamily="34" charset="-122"/>
                    <a:ea typeface="微软雅黑" panose="020B0503020204020204" pitchFamily="34" charset="-122"/>
                    <a:sym typeface="宋体" panose="02010600030101010101" pitchFamily="2" charset="-122"/>
                  </a:rPr>
                  <a:t>保证保险市场的健康发展</a:t>
                </a:r>
                <a:endParaRPr lang="zh-CN" altLang="en-US" sz="2800" b="1" dirty="0">
                  <a:solidFill>
                    <a:schemeClr val="tx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89" name="矩形 88"/>
            <p:cNvSpPr/>
            <p:nvPr/>
          </p:nvSpPr>
          <p:spPr>
            <a:xfrm>
              <a:off x="10595" y="4031"/>
              <a:ext cx="1748" cy="1210"/>
            </a:xfrm>
            <a:prstGeom prst="rect">
              <a:avLst/>
            </a:prstGeom>
            <a:noFill/>
            <a:ln>
              <a:noFill/>
            </a:ln>
          </p:spPr>
          <p:txBody>
            <a:bodyPr wrap="square" rtlCol="0" anchor="t">
              <a:spAutoFit/>
            </a:bodyPr>
            <a:p>
              <a:pPr algn="ctr"/>
              <a:r>
                <a:rPr lang="en-US" altLang="zh-CN" sz="4400" b="1">
                  <a:solidFill>
                    <a:schemeClr val="tx1"/>
                  </a:solidFill>
                  <a:effectLst>
                    <a:outerShdw blurRad="38100" dist="19050" dir="2700000" algn="tl" rotWithShape="0">
                      <a:schemeClr val="dk1">
                        <a:alpha val="40000"/>
                      </a:schemeClr>
                    </a:outerShdw>
                  </a:effectLst>
                </a:rPr>
                <a:t>03</a:t>
              </a:r>
              <a:endParaRPr lang="en-US" altLang="zh-CN" sz="4400" b="1">
                <a:solidFill>
                  <a:schemeClr val="tx1"/>
                </a:solidFill>
                <a:effectLst>
                  <a:outerShdw blurRad="38100" dist="19050" dir="2700000" algn="tl" rotWithShape="0">
                    <a:schemeClr val="dk1">
                      <a:alpha val="40000"/>
                    </a:schemeClr>
                  </a:outerShdw>
                </a:effectLst>
              </a:endParaRPr>
            </a:p>
          </p:txBody>
        </p:sp>
      </p:grpSp>
      <p:sp>
        <p:nvSpPr>
          <p:cNvPr id="90" name="文本框 89"/>
          <p:cNvSpPr txBox="1"/>
          <p:nvPr/>
        </p:nvSpPr>
        <p:spPr>
          <a:xfrm flipV="1">
            <a:off x="2190115" y="548640"/>
            <a:ext cx="9317990" cy="537210"/>
          </a:xfrm>
          <a:prstGeom prst="rect">
            <a:avLst/>
          </a:prstGeom>
          <a:noFill/>
        </p:spPr>
        <p:txBody>
          <a:bodyPr wrap="square" rtlCol="0" anchor="t">
            <a:spAutoFit/>
          </a:bodyPr>
          <a:p>
            <a:pPr algn="ctr"/>
            <a:endParaRPr lang="zh-CN" altLang="en-US" sz="2900" cap="all" dirty="0">
              <a:solidFill>
                <a:schemeClr val="tx1"/>
              </a:solidFill>
              <a:effectLst/>
              <a:uFillTx/>
              <a:latin typeface="微软雅黑" panose="020B0503020204020204" pitchFamily="34" charset="-122"/>
              <a:ea typeface="微软雅黑" panose="020B0503020204020204" pitchFamily="34" charset="-122"/>
              <a:cs typeface="+mj-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1" name="椭圆 24"/>
          <p:cNvSpPr/>
          <p:nvPr/>
        </p:nvSpPr>
        <p:spPr>
          <a:xfrm>
            <a:off x="9408160" y="3948430"/>
            <a:ext cx="1776095" cy="1731645"/>
          </a:xfrm>
          <a:prstGeom prst="ellipse">
            <a:avLst/>
          </a:prstGeom>
          <a:solidFill>
            <a:schemeClr val="bg1"/>
          </a:solidFill>
          <a:ln w="158750" cap="flat" cmpd="sng">
            <a:solidFill>
              <a:schemeClr val="accent6">
                <a:lumMod val="40000"/>
                <a:lumOff val="60000"/>
              </a:schemeClr>
            </a:solidFill>
            <a:prstDash val="solid"/>
            <a:round/>
            <a:headEnd type="none" w="med" len="med"/>
            <a:tailEnd type="none" w="med" len="med"/>
          </a:ln>
        </p:spPr>
        <p:txBody>
          <a:bodyPr lIns="0" tIns="468000" rIns="0" bIns="0" anchor="t"/>
          <a:p>
            <a:pPr algn="ctr">
              <a:lnSpc>
                <a:spcPct val="130000"/>
              </a:lnSpc>
            </a:pPr>
            <a:endParaRPr lang="zh-CN" altLang="zh-CN" sz="24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999740" y="188595"/>
            <a:ext cx="5770880" cy="891540"/>
          </a:xfrm>
          <a:prstGeom prst="rect">
            <a:avLst/>
          </a:prstGeom>
          <a:noFill/>
        </p:spPr>
        <p:txBody>
          <a:bodyPr wrap="none" rtlCol="0" anchor="t">
            <a:spAutoFit/>
          </a:bodyPr>
          <a:p>
            <a:pPr>
              <a:lnSpc>
                <a:spcPct val="130000"/>
              </a:lnSpc>
            </a:pPr>
            <a:r>
              <a:rPr lang="zh-CN" altLang="en-US" sz="4000" dirty="0">
                <a:solidFill>
                  <a:schemeClr val="tx1">
                    <a:lumMod val="50000"/>
                  </a:schemeClr>
                </a:solidFill>
                <a:latin typeface="微软雅黑" panose="020B0503020204020204" pitchFamily="34" charset="-122"/>
                <a:ea typeface="微软雅黑" panose="020B0503020204020204" pitchFamily="34" charset="-122"/>
                <a:sym typeface="+mn-ea"/>
              </a:rPr>
              <a:t>二、最大诚信原则的内容</a:t>
            </a:r>
            <a:endParaRPr lang="zh-CN" altLang="en-US" sz="4000" dirty="0" smtClean="0">
              <a:latin typeface="微软雅黑" panose="020B0503020204020204" pitchFamily="34" charset="-122"/>
              <a:ea typeface="微软雅黑" panose="020B0503020204020204" pitchFamily="34" charset="-122"/>
            </a:endParaRPr>
          </a:p>
        </p:txBody>
      </p:sp>
      <p:grpSp>
        <p:nvGrpSpPr>
          <p:cNvPr id="36869" name="组合 3"/>
          <p:cNvGrpSpPr/>
          <p:nvPr/>
        </p:nvGrpSpPr>
        <p:grpSpPr>
          <a:xfrm>
            <a:off x="174625" y="1592580"/>
            <a:ext cx="1776095" cy="1776730"/>
            <a:chOff x="-24129" y="-920400"/>
            <a:chExt cx="1776009" cy="1571550"/>
          </a:xfrm>
        </p:grpSpPr>
        <p:sp>
          <p:nvSpPr>
            <p:cNvPr id="288" name="椭圆 24"/>
            <p:cNvSpPr/>
            <p:nvPr/>
          </p:nvSpPr>
          <p:spPr>
            <a:xfrm>
              <a:off x="-24129" y="-920400"/>
              <a:ext cx="1776009" cy="1571550"/>
            </a:xfrm>
            <a:prstGeom prst="ellipse">
              <a:avLst/>
            </a:prstGeom>
            <a:solidFill>
              <a:schemeClr val="bg1"/>
            </a:solidFill>
            <a:ln w="158750" cap="flat" cmpd="sng">
              <a:solidFill>
                <a:schemeClr val="accent6">
                  <a:lumMod val="40000"/>
                  <a:lumOff val="60000"/>
                </a:schemeClr>
              </a:solidFill>
              <a:prstDash val="solid"/>
              <a:round/>
              <a:headEnd type="none" w="med" len="med"/>
              <a:tailEnd type="none" w="med" len="med"/>
            </a:ln>
          </p:spPr>
          <p:txBody>
            <a:bodyPr lIns="0" tIns="468000" rIns="0" bIns="0" anchor="t"/>
            <a:p>
              <a:pPr algn="ctr">
                <a:lnSpc>
                  <a:spcPct val="95000"/>
                </a:lnSpc>
                <a:spcBef>
                  <a:spcPts val="0"/>
                </a:spcBef>
                <a:spcAft>
                  <a:spcPts val="0"/>
                </a:spcAft>
              </a:pPr>
              <a:r>
                <a:rPr lang="zh-CN" altLang="zh-CN" sz="3200" b="1" dirty="0">
                  <a:solidFill>
                    <a:schemeClr val="tx1">
                      <a:lumMod val="50000"/>
                    </a:schemeClr>
                  </a:solidFill>
                  <a:latin typeface="微软雅黑" panose="020B0503020204020204" pitchFamily="34" charset="-122"/>
                  <a:ea typeface="微软雅黑" panose="020B0503020204020204" pitchFamily="34" charset="-122"/>
                </a:rPr>
                <a:t>如实</a:t>
              </a: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a:p>
              <a:pPr algn="ctr">
                <a:lnSpc>
                  <a:spcPct val="95000"/>
                </a:lnSpc>
                <a:spcBef>
                  <a:spcPts val="0"/>
                </a:spcBef>
                <a:spcAft>
                  <a:spcPts val="0"/>
                </a:spcAft>
              </a:pPr>
              <a:r>
                <a:rPr lang="zh-CN" altLang="zh-CN" sz="3200" b="1" dirty="0">
                  <a:solidFill>
                    <a:schemeClr val="tx1">
                      <a:lumMod val="50000"/>
                    </a:schemeClr>
                  </a:solidFill>
                  <a:latin typeface="微软雅黑" panose="020B0503020204020204" pitchFamily="34" charset="-122"/>
                  <a:ea typeface="微软雅黑" panose="020B0503020204020204" pitchFamily="34" charset="-122"/>
                </a:rPr>
                <a:t>告知</a:t>
              </a: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a:p>
              <a:pPr algn="ctr">
                <a:lnSpc>
                  <a:spcPct val="100000"/>
                </a:lnSpc>
              </a:pP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a:p>
              <a:pPr algn="ctr">
                <a:lnSpc>
                  <a:spcPct val="100000"/>
                </a:lnSpc>
              </a:pPr>
              <a:endParaRPr lang="zh-CN" altLang="zh-CN" sz="3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289" name="椭圆 22"/>
            <p:cNvSpPr/>
            <p:nvPr/>
          </p:nvSpPr>
          <p:spPr>
            <a:xfrm>
              <a:off x="93341" y="-864795"/>
              <a:ext cx="1540436" cy="436224"/>
            </a:xfrm>
            <a:custGeom>
              <a:avLst/>
              <a:gdLst>
                <a:gd name="txL" fmla="*/ 0 w 1403048"/>
                <a:gd name="txT" fmla="*/ 0 h 461949"/>
                <a:gd name="txR" fmla="*/ 1403048 w 1403048"/>
                <a:gd name="txB" fmla="*/ 461949 h 461949"/>
              </a:gdLst>
              <a:ahLst/>
              <a:cxnLst/>
              <a:rect l="txL" t="txT" r="txR" b="tx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6">
                <a:lumMod val="40000"/>
                <a:lumOff val="60000"/>
              </a:schemeClr>
            </a:solidFill>
            <a:ln w="9525">
              <a:noFill/>
            </a:ln>
          </p:spPr>
          <p:txBody>
            <a:bodyPr lIns="0" tIns="0" rIns="0" bIns="0" anchor="ctr"/>
            <a:p>
              <a:pPr algn="ctr"/>
              <a:r>
                <a:rPr lang="en-US" altLang="x-none" sz="4000" b="1" dirty="0">
                  <a:solidFill>
                    <a:schemeClr val="tx1">
                      <a:lumMod val="50000"/>
                    </a:schemeClr>
                  </a:solidFill>
                  <a:latin typeface="微软雅黑" panose="020B0503020204020204" pitchFamily="34" charset="-122"/>
                  <a:ea typeface="微软雅黑" panose="020B0503020204020204" pitchFamily="34" charset="-122"/>
                </a:rPr>
                <a:t>01</a:t>
              </a:r>
              <a:endParaRPr lang="en-US" altLang="x-none" sz="4000" b="1"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64" name="组合 13"/>
          <p:cNvGrpSpPr/>
          <p:nvPr/>
        </p:nvGrpSpPr>
        <p:grpSpPr>
          <a:xfrm>
            <a:off x="2113280" y="1772920"/>
            <a:ext cx="9177655" cy="1804670"/>
            <a:chOff x="982640" y="1286614"/>
            <a:chExt cx="10081118" cy="5023499"/>
          </a:xfrm>
          <a:noFill/>
        </p:grpSpPr>
        <p:sp>
          <p:nvSpPr>
            <p:cNvPr id="85" name="圆角矩形 84"/>
            <p:cNvSpPr/>
            <p:nvPr/>
          </p:nvSpPr>
          <p:spPr>
            <a:xfrm rot="16200000">
              <a:off x="3563539" y="-1190106"/>
              <a:ext cx="5023499" cy="9976939"/>
            </a:xfrm>
            <a:prstGeom prst="roundRect">
              <a:avLst>
                <a:gd name="adj" fmla="val 4670"/>
              </a:avLst>
            </a:prstGeom>
            <a:grp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86" name="圆角矩形 85"/>
            <p:cNvSpPr/>
            <p:nvPr/>
          </p:nvSpPr>
          <p:spPr>
            <a:xfrm rot="16200000">
              <a:off x="3582992" y="-980490"/>
              <a:ext cx="4628185" cy="9557712"/>
            </a:xfrm>
            <a:prstGeom prst="roundRect">
              <a:avLst>
                <a:gd name="adj" fmla="val 0"/>
              </a:avLst>
            </a:prstGeom>
            <a:grp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87" name="组合 16"/>
            <p:cNvGrpSpPr/>
            <p:nvPr/>
          </p:nvGrpSpPr>
          <p:grpSpPr>
            <a:xfrm>
              <a:off x="982640" y="1596963"/>
              <a:ext cx="751226" cy="4402810"/>
              <a:chOff x="982640" y="1596963"/>
              <a:chExt cx="751226" cy="4402810"/>
            </a:xfrm>
            <a:grpFill/>
          </p:grpSpPr>
          <p:grpSp>
            <p:nvGrpSpPr>
              <p:cNvPr id="88" name="组合 17"/>
              <p:cNvGrpSpPr/>
              <p:nvPr/>
            </p:nvGrpSpPr>
            <p:grpSpPr>
              <a:xfrm rot="16200000">
                <a:off x="-615716" y="3650191"/>
                <a:ext cx="4402810" cy="296354"/>
                <a:chOff x="2149635" y="1165383"/>
                <a:chExt cx="3485831" cy="234634"/>
              </a:xfrm>
              <a:grpFill/>
            </p:grpSpPr>
            <p:grpSp>
              <p:nvGrpSpPr>
                <p:cNvPr id="89" name="组合 54"/>
                <p:cNvGrpSpPr/>
                <p:nvPr/>
              </p:nvGrpSpPr>
              <p:grpSpPr>
                <a:xfrm>
                  <a:off x="2149635" y="1165385"/>
                  <a:ext cx="234632" cy="234632"/>
                  <a:chOff x="2483014" y="1114427"/>
                  <a:chExt cx="209550" cy="209550"/>
                </a:xfrm>
                <a:grpFill/>
              </p:grpSpPr>
              <p:sp>
                <p:nvSpPr>
                  <p:cNvPr id="90" name="椭圆 89"/>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1" name="椭圆 90"/>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2" name="组合 55"/>
                <p:cNvGrpSpPr/>
                <p:nvPr/>
              </p:nvGrpSpPr>
              <p:grpSpPr>
                <a:xfrm>
                  <a:off x="2510880" y="1165385"/>
                  <a:ext cx="234632" cy="234632"/>
                  <a:chOff x="2483014" y="1114427"/>
                  <a:chExt cx="209550" cy="209550"/>
                </a:xfrm>
                <a:grpFill/>
              </p:grpSpPr>
              <p:sp>
                <p:nvSpPr>
                  <p:cNvPr id="93" name="椭圆 92"/>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4" name="椭圆 93"/>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5" name="组合 56"/>
                <p:cNvGrpSpPr/>
                <p:nvPr/>
              </p:nvGrpSpPr>
              <p:grpSpPr>
                <a:xfrm>
                  <a:off x="2872124" y="1165385"/>
                  <a:ext cx="234632" cy="234632"/>
                  <a:chOff x="2483014" y="1114427"/>
                  <a:chExt cx="209550" cy="209550"/>
                </a:xfrm>
                <a:grpFill/>
              </p:grpSpPr>
              <p:sp>
                <p:nvSpPr>
                  <p:cNvPr id="96" name="椭圆 95"/>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7" name="椭圆 96"/>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8" name="组合 57"/>
                <p:cNvGrpSpPr/>
                <p:nvPr/>
              </p:nvGrpSpPr>
              <p:grpSpPr>
                <a:xfrm>
                  <a:off x="3233369" y="1165385"/>
                  <a:ext cx="234632" cy="234632"/>
                  <a:chOff x="2483014" y="1114427"/>
                  <a:chExt cx="209550" cy="209550"/>
                </a:xfrm>
                <a:grpFill/>
              </p:grpSpPr>
              <p:sp>
                <p:nvSpPr>
                  <p:cNvPr id="99" name="椭圆 98"/>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0" name="椭圆 99"/>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1" name="组合 58"/>
                <p:cNvGrpSpPr/>
                <p:nvPr/>
              </p:nvGrpSpPr>
              <p:grpSpPr>
                <a:xfrm>
                  <a:off x="3594615" y="1165383"/>
                  <a:ext cx="234632" cy="234632"/>
                  <a:chOff x="2483014" y="1114427"/>
                  <a:chExt cx="209550" cy="209550"/>
                </a:xfrm>
                <a:grpFill/>
              </p:grpSpPr>
              <p:sp>
                <p:nvSpPr>
                  <p:cNvPr id="102" name="椭圆 101"/>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3" name="椭圆 102"/>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4" name="组合 59"/>
                <p:cNvGrpSpPr/>
                <p:nvPr/>
              </p:nvGrpSpPr>
              <p:grpSpPr>
                <a:xfrm>
                  <a:off x="3955858" y="1165384"/>
                  <a:ext cx="234632" cy="234632"/>
                  <a:chOff x="2483014" y="1114427"/>
                  <a:chExt cx="209550" cy="209550"/>
                </a:xfrm>
                <a:grpFill/>
              </p:grpSpPr>
              <p:sp>
                <p:nvSpPr>
                  <p:cNvPr id="105" name="椭圆 104"/>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6" name="椭圆 105"/>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07" name="组合 60"/>
                <p:cNvGrpSpPr/>
                <p:nvPr/>
              </p:nvGrpSpPr>
              <p:grpSpPr>
                <a:xfrm>
                  <a:off x="4317103" y="1165384"/>
                  <a:ext cx="234632" cy="234632"/>
                  <a:chOff x="2483014" y="1114427"/>
                  <a:chExt cx="209550" cy="209550"/>
                </a:xfrm>
                <a:grpFill/>
              </p:grpSpPr>
              <p:sp>
                <p:nvSpPr>
                  <p:cNvPr id="108" name="椭圆 107"/>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9" name="椭圆 108"/>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0" name="组合 61"/>
                <p:cNvGrpSpPr/>
                <p:nvPr/>
              </p:nvGrpSpPr>
              <p:grpSpPr>
                <a:xfrm>
                  <a:off x="4678347" y="1165384"/>
                  <a:ext cx="234632" cy="234632"/>
                  <a:chOff x="2483014" y="1114427"/>
                  <a:chExt cx="209550" cy="209550"/>
                </a:xfrm>
                <a:grpFill/>
              </p:grpSpPr>
              <p:sp>
                <p:nvSpPr>
                  <p:cNvPr id="111" name="椭圆 110"/>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2" name="椭圆 111"/>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3" name="组合 62"/>
                <p:cNvGrpSpPr/>
                <p:nvPr/>
              </p:nvGrpSpPr>
              <p:grpSpPr>
                <a:xfrm>
                  <a:off x="5039590" y="1165384"/>
                  <a:ext cx="234632" cy="234632"/>
                  <a:chOff x="2483014" y="1114427"/>
                  <a:chExt cx="209550" cy="209550"/>
                </a:xfrm>
                <a:grpFill/>
              </p:grpSpPr>
              <p:sp>
                <p:nvSpPr>
                  <p:cNvPr id="114" name="椭圆 113"/>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5" name="椭圆 114"/>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6" name="组合 63"/>
                <p:cNvGrpSpPr/>
                <p:nvPr/>
              </p:nvGrpSpPr>
              <p:grpSpPr>
                <a:xfrm>
                  <a:off x="5400834" y="1165384"/>
                  <a:ext cx="234632" cy="234632"/>
                  <a:chOff x="2483014" y="1114427"/>
                  <a:chExt cx="209550" cy="209550"/>
                </a:xfrm>
                <a:grpFill/>
              </p:grpSpPr>
              <p:sp>
                <p:nvSpPr>
                  <p:cNvPr id="117" name="椭圆 116"/>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8" name="椭圆 117"/>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nvGrpSpPr>
              <p:cNvPr id="119" name="组合 18"/>
              <p:cNvGrpSpPr/>
              <p:nvPr/>
            </p:nvGrpSpPr>
            <p:grpSpPr>
              <a:xfrm rot="16200000">
                <a:off x="1229146" y="5557333"/>
                <a:ext cx="119575" cy="612586"/>
                <a:chOff x="2244455" y="772894"/>
                <a:chExt cx="94658" cy="485003"/>
              </a:xfrm>
              <a:grpFill/>
            </p:grpSpPr>
            <p:sp>
              <p:nvSpPr>
                <p:cNvPr id="120" name="圆角矩形 119"/>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1" name="圆角矩形 120"/>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22" name="组合 19"/>
              <p:cNvGrpSpPr/>
              <p:nvPr/>
            </p:nvGrpSpPr>
            <p:grpSpPr>
              <a:xfrm rot="16200000">
                <a:off x="1229146" y="5099277"/>
                <a:ext cx="119575" cy="612586"/>
                <a:chOff x="2244455" y="772894"/>
                <a:chExt cx="94658" cy="485003"/>
              </a:xfrm>
              <a:grpFill/>
            </p:grpSpPr>
            <p:sp>
              <p:nvSpPr>
                <p:cNvPr id="123" name="圆角矩形 12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4" name="圆角矩形 12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26" name="组合 21"/>
              <p:cNvGrpSpPr/>
              <p:nvPr/>
            </p:nvGrpSpPr>
            <p:grpSpPr>
              <a:xfrm rot="16200000">
                <a:off x="1229146" y="4641222"/>
                <a:ext cx="119575" cy="612586"/>
                <a:chOff x="2244455" y="772894"/>
                <a:chExt cx="94658" cy="485003"/>
              </a:xfrm>
              <a:grpFill/>
            </p:grpSpPr>
            <p:sp>
              <p:nvSpPr>
                <p:cNvPr id="127" name="圆角矩形 126"/>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8" name="圆角矩形 127"/>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0" name="组合 22"/>
              <p:cNvGrpSpPr/>
              <p:nvPr/>
            </p:nvGrpSpPr>
            <p:grpSpPr>
              <a:xfrm rot="16200000">
                <a:off x="1229146" y="4183167"/>
                <a:ext cx="119575" cy="612586"/>
                <a:chOff x="2244455" y="772894"/>
                <a:chExt cx="94658" cy="485003"/>
              </a:xfrm>
              <a:grpFill/>
            </p:grpSpPr>
            <p:sp>
              <p:nvSpPr>
                <p:cNvPr id="133" name="圆角矩形 13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4" name="圆角矩形 13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5" name="组合 23"/>
              <p:cNvGrpSpPr/>
              <p:nvPr/>
            </p:nvGrpSpPr>
            <p:grpSpPr>
              <a:xfrm rot="16200000">
                <a:off x="1229146" y="3725113"/>
                <a:ext cx="119575" cy="612586"/>
                <a:chOff x="2244455" y="772894"/>
                <a:chExt cx="94658" cy="485003"/>
              </a:xfrm>
              <a:grpFill/>
            </p:grpSpPr>
            <p:sp>
              <p:nvSpPr>
                <p:cNvPr id="136" name="圆角矩形 135"/>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7" name="圆角矩形 136"/>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8" name="组合 24"/>
              <p:cNvGrpSpPr/>
              <p:nvPr/>
            </p:nvGrpSpPr>
            <p:grpSpPr>
              <a:xfrm rot="16200000">
                <a:off x="1229146" y="3267055"/>
                <a:ext cx="119575" cy="612586"/>
                <a:chOff x="2244455" y="772894"/>
                <a:chExt cx="94658" cy="485003"/>
              </a:xfrm>
              <a:grpFill/>
            </p:grpSpPr>
            <p:sp>
              <p:nvSpPr>
                <p:cNvPr id="139" name="圆角矩形 138"/>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0" name="圆角矩形 139"/>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1" name="组合 26"/>
              <p:cNvGrpSpPr/>
              <p:nvPr/>
            </p:nvGrpSpPr>
            <p:grpSpPr>
              <a:xfrm rot="16200000">
                <a:off x="1229145" y="2808999"/>
                <a:ext cx="119575" cy="612586"/>
                <a:chOff x="2244455" y="772894"/>
                <a:chExt cx="94658" cy="485003"/>
              </a:xfrm>
              <a:grpFill/>
            </p:grpSpPr>
            <p:sp>
              <p:nvSpPr>
                <p:cNvPr id="142" name="圆角矩形 141"/>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3" name="圆角矩形 142"/>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4" name="组合 27"/>
              <p:cNvGrpSpPr/>
              <p:nvPr/>
            </p:nvGrpSpPr>
            <p:grpSpPr>
              <a:xfrm rot="16200000">
                <a:off x="1229146" y="2350946"/>
                <a:ext cx="119575" cy="612586"/>
                <a:chOff x="2244455" y="772894"/>
                <a:chExt cx="94658" cy="485003"/>
              </a:xfrm>
              <a:grpFill/>
            </p:grpSpPr>
            <p:sp>
              <p:nvSpPr>
                <p:cNvPr id="145" name="圆角矩形 144"/>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6" name="圆角矩形 145"/>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47" name="组合 28"/>
              <p:cNvGrpSpPr/>
              <p:nvPr/>
            </p:nvGrpSpPr>
            <p:grpSpPr>
              <a:xfrm rot="16200000">
                <a:off x="1229146" y="1892893"/>
                <a:ext cx="119575" cy="612586"/>
                <a:chOff x="2244455" y="772894"/>
                <a:chExt cx="94658" cy="485003"/>
              </a:xfrm>
              <a:grpFill/>
            </p:grpSpPr>
            <p:sp>
              <p:nvSpPr>
                <p:cNvPr id="148" name="圆角矩形 147"/>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9" name="圆角矩形 148"/>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50" name="组合 33"/>
              <p:cNvGrpSpPr/>
              <p:nvPr/>
            </p:nvGrpSpPr>
            <p:grpSpPr>
              <a:xfrm rot="16200000">
                <a:off x="1229146" y="1434840"/>
                <a:ext cx="119575" cy="612586"/>
                <a:chOff x="2244455" y="772894"/>
                <a:chExt cx="94658" cy="485003"/>
              </a:xfrm>
              <a:grpFill/>
            </p:grpSpPr>
            <p:sp>
              <p:nvSpPr>
                <p:cNvPr id="151" name="圆角矩形 150"/>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52" name="圆角矩形 151"/>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sp>
        <p:nvSpPr>
          <p:cNvPr id="3" name="文本框 2"/>
          <p:cNvSpPr txBox="1"/>
          <p:nvPr/>
        </p:nvSpPr>
        <p:spPr>
          <a:xfrm>
            <a:off x="2772410" y="1985010"/>
            <a:ext cx="8366760" cy="1210945"/>
          </a:xfrm>
          <a:prstGeom prst="rect">
            <a:avLst/>
          </a:prstGeom>
          <a:noFill/>
        </p:spPr>
        <p:txBody>
          <a:bodyPr wrap="square" rtlCol="0" anchor="t">
            <a:spAutoFit/>
          </a:bodyPr>
          <a:p>
            <a:pPr>
              <a:lnSpc>
                <a:spcPct val="130000"/>
              </a:lnSpc>
            </a:pPr>
            <a:r>
              <a:rPr lang="zh-CN" altLang="en-US" sz="2800" dirty="0" smtClean="0">
                <a:solidFill>
                  <a:srgbClr val="303030"/>
                </a:solidFill>
                <a:latin typeface="Arial" panose="020B0604020202020204" pitchFamily="34" charset="0"/>
                <a:ea typeface="微软雅黑" panose="020B0503020204020204" pitchFamily="34" charset="-122"/>
                <a:sym typeface="+mn-ea"/>
              </a:rPr>
              <a:t>是指</a:t>
            </a:r>
            <a:r>
              <a:rPr lang="zh-CN" altLang="en-US" sz="2800" b="1" u="sng" dirty="0" smtClean="0">
                <a:solidFill>
                  <a:srgbClr val="C00000"/>
                </a:solidFill>
                <a:latin typeface="Arial" panose="020B0604020202020204" pitchFamily="34" charset="0"/>
                <a:ea typeface="微软雅黑" panose="020B0503020204020204" pitchFamily="34" charset="-122"/>
                <a:sym typeface="+mn-ea"/>
              </a:rPr>
              <a:t>投保人</a:t>
            </a:r>
            <a:r>
              <a:rPr lang="zh-CN" altLang="en-US" sz="2800" dirty="0" smtClean="0">
                <a:solidFill>
                  <a:srgbClr val="303030"/>
                </a:solidFill>
                <a:latin typeface="Arial" panose="020B0604020202020204" pitchFamily="34" charset="0"/>
                <a:ea typeface="微软雅黑" panose="020B0503020204020204" pitchFamily="34" charset="-122"/>
                <a:sym typeface="+mn-ea"/>
              </a:rPr>
              <a:t>在保险合同订立时将保险标的的</a:t>
            </a:r>
            <a:r>
              <a:rPr lang="zh-CN" altLang="en-US" sz="2800" b="1" dirty="0" smtClean="0">
                <a:solidFill>
                  <a:srgbClr val="C00000"/>
                </a:solidFill>
                <a:latin typeface="Arial" panose="020B0604020202020204" pitchFamily="34" charset="0"/>
                <a:ea typeface="微软雅黑" panose="020B0503020204020204" pitchFamily="34" charset="-122"/>
                <a:sym typeface="+mn-ea"/>
              </a:rPr>
              <a:t>重要事实</a:t>
            </a:r>
            <a:r>
              <a:rPr lang="zh-CN" altLang="en-US" sz="2800" dirty="0" smtClean="0">
                <a:solidFill>
                  <a:srgbClr val="303030"/>
                </a:solidFill>
                <a:latin typeface="Arial" panose="020B0604020202020204" pitchFamily="34" charset="0"/>
                <a:ea typeface="微软雅黑" panose="020B0503020204020204" pitchFamily="34" charset="-122"/>
                <a:sym typeface="+mn-ea"/>
              </a:rPr>
              <a:t>向保险人</a:t>
            </a:r>
            <a:r>
              <a:rPr lang="zh-CN" altLang="en-US" sz="2800" b="1" u="sng" dirty="0" smtClean="0">
                <a:solidFill>
                  <a:srgbClr val="C00000"/>
                </a:solidFill>
                <a:latin typeface="Arial" panose="020B0604020202020204" pitchFamily="34" charset="0"/>
                <a:ea typeface="微软雅黑" panose="020B0503020204020204" pitchFamily="34" charset="-122"/>
                <a:sym typeface="+mn-ea"/>
              </a:rPr>
              <a:t>口头</a:t>
            </a:r>
            <a:r>
              <a:rPr lang="zh-CN" altLang="en-US" sz="2800" dirty="0" smtClean="0">
                <a:solidFill>
                  <a:schemeClr val="tx1">
                    <a:lumMod val="50000"/>
                  </a:schemeClr>
                </a:solidFill>
                <a:latin typeface="Arial" panose="020B0604020202020204" pitchFamily="34" charset="0"/>
                <a:ea typeface="微软雅黑" panose="020B0503020204020204" pitchFamily="34" charset="-122"/>
                <a:sym typeface="+mn-ea"/>
              </a:rPr>
              <a:t>或者</a:t>
            </a:r>
            <a:r>
              <a:rPr lang="zh-CN" altLang="en-US" sz="2800" b="1" u="sng" dirty="0" smtClean="0">
                <a:solidFill>
                  <a:srgbClr val="C00000"/>
                </a:solidFill>
                <a:latin typeface="Arial" panose="020B0604020202020204" pitchFamily="34" charset="0"/>
                <a:ea typeface="微软雅黑" panose="020B0503020204020204" pitchFamily="34" charset="-122"/>
                <a:sym typeface="+mn-ea"/>
              </a:rPr>
              <a:t>书面</a:t>
            </a:r>
            <a:r>
              <a:rPr lang="zh-CN" altLang="en-US" sz="2800" dirty="0" smtClean="0">
                <a:solidFill>
                  <a:srgbClr val="303030"/>
                </a:solidFill>
                <a:latin typeface="Arial" panose="020B0604020202020204" pitchFamily="34" charset="0"/>
                <a:ea typeface="微软雅黑" panose="020B0503020204020204" pitchFamily="34" charset="-122"/>
                <a:sym typeface="+mn-ea"/>
              </a:rPr>
              <a:t>陈述。</a:t>
            </a:r>
            <a:endParaRPr lang="zh-CN" altLang="en-US" sz="2800" dirty="0" smtClean="0">
              <a:latin typeface="Arial" panose="020B0604020202020204" pitchFamily="34" charset="0"/>
              <a:ea typeface="微软雅黑" panose="020B0503020204020204" pitchFamily="34" charset="-122"/>
            </a:endParaRPr>
          </a:p>
        </p:txBody>
      </p:sp>
      <p:sp>
        <p:nvSpPr>
          <p:cNvPr id="42" name="椭圆 41"/>
          <p:cNvSpPr/>
          <p:nvPr/>
        </p:nvSpPr>
        <p:spPr>
          <a:xfrm>
            <a:off x="9491345" y="4032885"/>
            <a:ext cx="1610360" cy="1566545"/>
          </a:xfrm>
          <a:prstGeom prst="ellipse">
            <a:avLst/>
          </a:prstGeom>
          <a:blipFill>
            <a:blip r:embed="rId1"/>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56" name="组合 13"/>
          <p:cNvGrpSpPr/>
          <p:nvPr/>
        </p:nvGrpSpPr>
        <p:grpSpPr>
          <a:xfrm>
            <a:off x="1410970" y="3919855"/>
            <a:ext cx="7508875" cy="1832610"/>
            <a:chOff x="982640" y="1286614"/>
            <a:chExt cx="10081118" cy="5023499"/>
          </a:xfrm>
          <a:noFill/>
        </p:grpSpPr>
        <p:sp>
          <p:nvSpPr>
            <p:cNvPr id="157" name="圆角矩形 156"/>
            <p:cNvSpPr/>
            <p:nvPr/>
          </p:nvSpPr>
          <p:spPr>
            <a:xfrm rot="16200000">
              <a:off x="3563539" y="-1190106"/>
              <a:ext cx="5023499" cy="9976939"/>
            </a:xfrm>
            <a:prstGeom prst="roundRect">
              <a:avLst>
                <a:gd name="adj" fmla="val 4670"/>
              </a:avLst>
            </a:prstGeom>
            <a:grp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58" name="圆角矩形 157"/>
            <p:cNvSpPr/>
            <p:nvPr/>
          </p:nvSpPr>
          <p:spPr>
            <a:xfrm rot="16200000">
              <a:off x="3582992" y="-980490"/>
              <a:ext cx="4628185" cy="9557712"/>
            </a:xfrm>
            <a:prstGeom prst="roundRect">
              <a:avLst>
                <a:gd name="adj" fmla="val 0"/>
              </a:avLst>
            </a:prstGeom>
            <a:grp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159" name="组合 16"/>
            <p:cNvGrpSpPr/>
            <p:nvPr/>
          </p:nvGrpSpPr>
          <p:grpSpPr>
            <a:xfrm>
              <a:off x="982640" y="1596963"/>
              <a:ext cx="751226" cy="4402810"/>
              <a:chOff x="982640" y="1596963"/>
              <a:chExt cx="751226" cy="4402810"/>
            </a:xfrm>
            <a:grpFill/>
          </p:grpSpPr>
          <p:grpSp>
            <p:nvGrpSpPr>
              <p:cNvPr id="160" name="组合 17"/>
              <p:cNvGrpSpPr/>
              <p:nvPr/>
            </p:nvGrpSpPr>
            <p:grpSpPr>
              <a:xfrm rot="16200000">
                <a:off x="-615716" y="3650191"/>
                <a:ext cx="4402810" cy="296354"/>
                <a:chOff x="2149635" y="1165383"/>
                <a:chExt cx="3485831" cy="234634"/>
              </a:xfrm>
              <a:grpFill/>
            </p:grpSpPr>
            <p:grpSp>
              <p:nvGrpSpPr>
                <p:cNvPr id="161" name="组合 54"/>
                <p:cNvGrpSpPr/>
                <p:nvPr/>
              </p:nvGrpSpPr>
              <p:grpSpPr>
                <a:xfrm>
                  <a:off x="2149635" y="1165385"/>
                  <a:ext cx="234632" cy="234632"/>
                  <a:chOff x="2483014" y="1114427"/>
                  <a:chExt cx="209550" cy="209550"/>
                </a:xfrm>
                <a:grpFill/>
              </p:grpSpPr>
              <p:sp>
                <p:nvSpPr>
                  <p:cNvPr id="162" name="椭圆 161"/>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3" name="椭圆 162"/>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64" name="组合 55"/>
                <p:cNvGrpSpPr/>
                <p:nvPr/>
              </p:nvGrpSpPr>
              <p:grpSpPr>
                <a:xfrm>
                  <a:off x="2510880" y="1165385"/>
                  <a:ext cx="234632" cy="234632"/>
                  <a:chOff x="2483014" y="1114427"/>
                  <a:chExt cx="209550" cy="209550"/>
                </a:xfrm>
                <a:grpFill/>
              </p:grpSpPr>
              <p:sp>
                <p:nvSpPr>
                  <p:cNvPr id="165" name="椭圆 164"/>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6" name="椭圆 165"/>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67" name="组合 56"/>
                <p:cNvGrpSpPr/>
                <p:nvPr/>
              </p:nvGrpSpPr>
              <p:grpSpPr>
                <a:xfrm>
                  <a:off x="2872124" y="1165385"/>
                  <a:ext cx="234632" cy="234632"/>
                  <a:chOff x="2483014" y="1114427"/>
                  <a:chExt cx="209550" cy="209550"/>
                </a:xfrm>
                <a:grpFill/>
              </p:grpSpPr>
              <p:sp>
                <p:nvSpPr>
                  <p:cNvPr id="168" name="椭圆 167"/>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9" name="椭圆 168"/>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0" name="组合 57"/>
                <p:cNvGrpSpPr/>
                <p:nvPr/>
              </p:nvGrpSpPr>
              <p:grpSpPr>
                <a:xfrm>
                  <a:off x="3233369" y="1165385"/>
                  <a:ext cx="234632" cy="234632"/>
                  <a:chOff x="2483014" y="1114427"/>
                  <a:chExt cx="209550" cy="209550"/>
                </a:xfrm>
                <a:grpFill/>
              </p:grpSpPr>
              <p:sp>
                <p:nvSpPr>
                  <p:cNvPr id="171" name="椭圆 170"/>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2" name="椭圆 171"/>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3" name="组合 58"/>
                <p:cNvGrpSpPr/>
                <p:nvPr/>
              </p:nvGrpSpPr>
              <p:grpSpPr>
                <a:xfrm>
                  <a:off x="3594615" y="1165383"/>
                  <a:ext cx="234632" cy="234632"/>
                  <a:chOff x="2483014" y="1114427"/>
                  <a:chExt cx="209550" cy="209550"/>
                </a:xfrm>
                <a:grpFill/>
              </p:grpSpPr>
              <p:sp>
                <p:nvSpPr>
                  <p:cNvPr id="174" name="椭圆 173"/>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5" name="椭圆 174"/>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6" name="组合 59"/>
                <p:cNvGrpSpPr/>
                <p:nvPr/>
              </p:nvGrpSpPr>
              <p:grpSpPr>
                <a:xfrm>
                  <a:off x="3955858" y="1165384"/>
                  <a:ext cx="234632" cy="234632"/>
                  <a:chOff x="2483014" y="1114427"/>
                  <a:chExt cx="209550" cy="209550"/>
                </a:xfrm>
                <a:grpFill/>
              </p:grpSpPr>
              <p:sp>
                <p:nvSpPr>
                  <p:cNvPr id="177" name="椭圆 176"/>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8" name="椭圆 177"/>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79" name="组合 60"/>
                <p:cNvGrpSpPr/>
                <p:nvPr/>
              </p:nvGrpSpPr>
              <p:grpSpPr>
                <a:xfrm>
                  <a:off x="4317103" y="1165384"/>
                  <a:ext cx="234632" cy="234632"/>
                  <a:chOff x="2483014" y="1114427"/>
                  <a:chExt cx="209550" cy="209550"/>
                </a:xfrm>
                <a:grpFill/>
              </p:grpSpPr>
              <p:sp>
                <p:nvSpPr>
                  <p:cNvPr id="180" name="椭圆 179"/>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1" name="椭圆 180"/>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2" name="组合 61"/>
                <p:cNvGrpSpPr/>
                <p:nvPr/>
              </p:nvGrpSpPr>
              <p:grpSpPr>
                <a:xfrm>
                  <a:off x="4678347" y="1165384"/>
                  <a:ext cx="234632" cy="234632"/>
                  <a:chOff x="2483014" y="1114427"/>
                  <a:chExt cx="209550" cy="209550"/>
                </a:xfrm>
                <a:grpFill/>
              </p:grpSpPr>
              <p:sp>
                <p:nvSpPr>
                  <p:cNvPr id="183" name="椭圆 182"/>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4" name="椭圆 183"/>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5" name="组合 62"/>
                <p:cNvGrpSpPr/>
                <p:nvPr/>
              </p:nvGrpSpPr>
              <p:grpSpPr>
                <a:xfrm>
                  <a:off x="5039590" y="1165384"/>
                  <a:ext cx="234632" cy="234632"/>
                  <a:chOff x="2483014" y="1114427"/>
                  <a:chExt cx="209550" cy="209550"/>
                </a:xfrm>
                <a:grpFill/>
              </p:grpSpPr>
              <p:sp>
                <p:nvSpPr>
                  <p:cNvPr id="186" name="椭圆 185"/>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7" name="椭圆 186"/>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88" name="组合 63"/>
                <p:cNvGrpSpPr/>
                <p:nvPr/>
              </p:nvGrpSpPr>
              <p:grpSpPr>
                <a:xfrm>
                  <a:off x="5400834" y="1165384"/>
                  <a:ext cx="234632" cy="234632"/>
                  <a:chOff x="2483014" y="1114427"/>
                  <a:chExt cx="209550" cy="209550"/>
                </a:xfrm>
                <a:grpFill/>
              </p:grpSpPr>
              <p:sp>
                <p:nvSpPr>
                  <p:cNvPr id="189" name="椭圆 188"/>
                  <p:cNvSpPr/>
                  <p:nvPr/>
                </p:nvSpPr>
                <p:spPr>
                  <a:xfrm>
                    <a:off x="2483014" y="1114427"/>
                    <a:ext cx="209550" cy="209550"/>
                  </a:xfrm>
                  <a:prstGeom prst="ellipse">
                    <a:avLst/>
                  </a:prstGeom>
                  <a:grp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0" name="椭圆 189"/>
                  <p:cNvSpPr/>
                  <p:nvPr/>
                </p:nvSpPr>
                <p:spPr>
                  <a:xfrm>
                    <a:off x="2502060" y="1133475"/>
                    <a:ext cx="171450" cy="171450"/>
                  </a:xfrm>
                  <a:prstGeom prst="ellipse">
                    <a:avLst/>
                  </a:prstGeom>
                  <a:gr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nvGrpSpPr>
              <p:cNvPr id="191" name="组合 18"/>
              <p:cNvGrpSpPr/>
              <p:nvPr/>
            </p:nvGrpSpPr>
            <p:grpSpPr>
              <a:xfrm rot="16200000">
                <a:off x="1229146" y="5557333"/>
                <a:ext cx="119575" cy="612586"/>
                <a:chOff x="2244455" y="772894"/>
                <a:chExt cx="94658" cy="485003"/>
              </a:xfrm>
              <a:grpFill/>
            </p:grpSpPr>
            <p:sp>
              <p:nvSpPr>
                <p:cNvPr id="192" name="圆角矩形 191"/>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3" name="圆角矩形 192"/>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94" name="组合 19"/>
              <p:cNvGrpSpPr/>
              <p:nvPr/>
            </p:nvGrpSpPr>
            <p:grpSpPr>
              <a:xfrm rot="16200000">
                <a:off x="1229146" y="5099277"/>
                <a:ext cx="119575" cy="612586"/>
                <a:chOff x="2244455" y="772894"/>
                <a:chExt cx="94658" cy="485003"/>
              </a:xfrm>
              <a:grpFill/>
            </p:grpSpPr>
            <p:sp>
              <p:nvSpPr>
                <p:cNvPr id="195" name="圆角矩形 194"/>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6" name="圆角矩形 195"/>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97" name="组合 21"/>
              <p:cNvGrpSpPr/>
              <p:nvPr/>
            </p:nvGrpSpPr>
            <p:grpSpPr>
              <a:xfrm rot="16200000">
                <a:off x="1229146" y="4641222"/>
                <a:ext cx="119575" cy="612586"/>
                <a:chOff x="2244455" y="772894"/>
                <a:chExt cx="94658" cy="485003"/>
              </a:xfrm>
              <a:grpFill/>
            </p:grpSpPr>
            <p:sp>
              <p:nvSpPr>
                <p:cNvPr id="198" name="圆角矩形 197"/>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99" name="圆角矩形 198"/>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0" name="组合 22"/>
              <p:cNvGrpSpPr/>
              <p:nvPr/>
            </p:nvGrpSpPr>
            <p:grpSpPr>
              <a:xfrm rot="16200000">
                <a:off x="1229146" y="4183167"/>
                <a:ext cx="119575" cy="612586"/>
                <a:chOff x="2244455" y="772894"/>
                <a:chExt cx="94658" cy="485003"/>
              </a:xfrm>
              <a:grpFill/>
            </p:grpSpPr>
            <p:sp>
              <p:nvSpPr>
                <p:cNvPr id="201" name="圆角矩形 200"/>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2" name="圆角矩形 201"/>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3" name="组合 23"/>
              <p:cNvGrpSpPr/>
              <p:nvPr/>
            </p:nvGrpSpPr>
            <p:grpSpPr>
              <a:xfrm rot="16200000">
                <a:off x="1229146" y="3725113"/>
                <a:ext cx="119575" cy="612586"/>
                <a:chOff x="2244455" y="772894"/>
                <a:chExt cx="94658" cy="485003"/>
              </a:xfrm>
              <a:grpFill/>
            </p:grpSpPr>
            <p:sp>
              <p:nvSpPr>
                <p:cNvPr id="204" name="圆角矩形 203"/>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5" name="圆角矩形 204"/>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6" name="组合 24"/>
              <p:cNvGrpSpPr/>
              <p:nvPr/>
            </p:nvGrpSpPr>
            <p:grpSpPr>
              <a:xfrm rot="16200000">
                <a:off x="1229146" y="3267055"/>
                <a:ext cx="119575" cy="612586"/>
                <a:chOff x="2244455" y="772894"/>
                <a:chExt cx="94658" cy="485003"/>
              </a:xfrm>
              <a:grpFill/>
            </p:grpSpPr>
            <p:sp>
              <p:nvSpPr>
                <p:cNvPr id="207" name="圆角矩形 206"/>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8" name="圆角矩形 207"/>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09" name="组合 26"/>
              <p:cNvGrpSpPr/>
              <p:nvPr/>
            </p:nvGrpSpPr>
            <p:grpSpPr>
              <a:xfrm rot="16200000">
                <a:off x="1229145" y="2808999"/>
                <a:ext cx="119575" cy="612586"/>
                <a:chOff x="2244455" y="772894"/>
                <a:chExt cx="94658" cy="485003"/>
              </a:xfrm>
              <a:grpFill/>
            </p:grpSpPr>
            <p:sp>
              <p:nvSpPr>
                <p:cNvPr id="210" name="圆角矩形 209"/>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1" name="圆角矩形 210"/>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2" name="组合 27"/>
              <p:cNvGrpSpPr/>
              <p:nvPr/>
            </p:nvGrpSpPr>
            <p:grpSpPr>
              <a:xfrm rot="16200000">
                <a:off x="1229146" y="2350946"/>
                <a:ext cx="119575" cy="612586"/>
                <a:chOff x="2244455" y="772894"/>
                <a:chExt cx="94658" cy="485003"/>
              </a:xfrm>
              <a:grpFill/>
            </p:grpSpPr>
            <p:sp>
              <p:nvSpPr>
                <p:cNvPr id="213" name="圆角矩形 212"/>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4" name="圆角矩形 213"/>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5" name="组合 28"/>
              <p:cNvGrpSpPr/>
              <p:nvPr/>
            </p:nvGrpSpPr>
            <p:grpSpPr>
              <a:xfrm rot="16200000">
                <a:off x="1229146" y="1892893"/>
                <a:ext cx="119575" cy="612586"/>
                <a:chOff x="2244455" y="772894"/>
                <a:chExt cx="94658" cy="485003"/>
              </a:xfrm>
              <a:grpFill/>
            </p:grpSpPr>
            <p:sp>
              <p:nvSpPr>
                <p:cNvPr id="216" name="圆角矩形 215"/>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7" name="圆角矩形 216"/>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18" name="组合 33"/>
              <p:cNvGrpSpPr/>
              <p:nvPr/>
            </p:nvGrpSpPr>
            <p:grpSpPr>
              <a:xfrm rot="16200000">
                <a:off x="1229146" y="1434840"/>
                <a:ext cx="119575" cy="612586"/>
                <a:chOff x="2244455" y="772894"/>
                <a:chExt cx="94658" cy="485003"/>
              </a:xfrm>
              <a:grpFill/>
            </p:grpSpPr>
            <p:sp>
              <p:nvSpPr>
                <p:cNvPr id="219" name="圆角矩形 218"/>
                <p:cNvSpPr/>
                <p:nvPr/>
              </p:nvSpPr>
              <p:spPr>
                <a:xfrm>
                  <a:off x="2244455" y="772894"/>
                  <a:ext cx="25706" cy="485002"/>
                </a:xfrm>
                <a:prstGeom prst="roundRect">
                  <a:avLst>
                    <a:gd name="adj" fmla="val 50000"/>
                  </a:avLst>
                </a:prstGeom>
                <a:grp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20" name="圆角矩形 219"/>
                <p:cNvSpPr/>
                <p:nvPr/>
              </p:nvSpPr>
              <p:spPr>
                <a:xfrm>
                  <a:off x="2313407" y="772895"/>
                  <a:ext cx="25706" cy="485002"/>
                </a:xfrm>
                <a:prstGeom prst="roundRect">
                  <a:avLst>
                    <a:gd name="adj" fmla="val 50000"/>
                  </a:avLst>
                </a:prstGeom>
                <a:grp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sp>
        <p:nvSpPr>
          <p:cNvPr id="287" name="文本框 286"/>
          <p:cNvSpPr txBox="1"/>
          <p:nvPr/>
        </p:nvSpPr>
        <p:spPr>
          <a:xfrm>
            <a:off x="1919605" y="3970655"/>
            <a:ext cx="6936105" cy="1691640"/>
          </a:xfrm>
          <a:prstGeom prst="rect">
            <a:avLst/>
          </a:prstGeom>
          <a:noFill/>
        </p:spPr>
        <p:txBody>
          <a:bodyPr wrap="square" rtlCol="0">
            <a:spAutoFit/>
          </a:bodyPr>
          <a:p>
            <a:pPr algn="l">
              <a:lnSpc>
                <a:spcPct val="130000"/>
              </a:lnSpc>
            </a:pPr>
            <a:r>
              <a:rPr lang="en-US" altLang="zh-CN" sz="2000" dirty="0" smtClean="0">
                <a:solidFill>
                  <a:srgbClr val="303030"/>
                </a:solidFill>
                <a:latin typeface="Arial" panose="020B0604020202020204" pitchFamily="34" charset="0"/>
                <a:ea typeface="微软雅黑" panose="020B0503020204020204" pitchFamily="34" charset="-122"/>
              </a:rPr>
              <a:t>1.</a:t>
            </a:r>
            <a:r>
              <a:rPr lang="zh-CN" altLang="en-US" sz="2000" dirty="0" smtClean="0">
                <a:solidFill>
                  <a:srgbClr val="303030"/>
                </a:solidFill>
                <a:latin typeface="Arial" panose="020B0604020202020204" pitchFamily="34" charset="0"/>
                <a:ea typeface="微软雅黑" panose="020B0503020204020204" pitchFamily="34" charset="-122"/>
              </a:rPr>
              <a:t>投保人在向保险公司投保履行告知义务时，要告知哪些事项呢？</a:t>
            </a:r>
            <a:endParaRPr lang="zh-CN" altLang="en-US" sz="2000" dirty="0" smtClean="0">
              <a:solidFill>
                <a:srgbClr val="303030"/>
              </a:solidFill>
              <a:latin typeface="Arial" panose="020B0604020202020204" pitchFamily="34" charset="0"/>
              <a:ea typeface="微软雅黑" panose="020B0503020204020204" pitchFamily="34" charset="-122"/>
            </a:endParaRPr>
          </a:p>
          <a:p>
            <a:pPr algn="l">
              <a:lnSpc>
                <a:spcPct val="130000"/>
              </a:lnSpc>
            </a:pPr>
            <a:r>
              <a:rPr lang="en-US" altLang="zh-CN" sz="2000" dirty="0" smtClean="0">
                <a:solidFill>
                  <a:srgbClr val="303030"/>
                </a:solidFill>
                <a:latin typeface="Arial" panose="020B0604020202020204" pitchFamily="34" charset="0"/>
                <a:ea typeface="微软雅黑" panose="020B0503020204020204" pitchFamily="34" charset="-122"/>
              </a:rPr>
              <a:t>2.</a:t>
            </a:r>
            <a:r>
              <a:rPr lang="zh-CN" altLang="en-US" sz="2000" dirty="0" smtClean="0">
                <a:solidFill>
                  <a:srgbClr val="303030"/>
                </a:solidFill>
                <a:latin typeface="Arial" panose="020B0604020202020204" pitchFamily="34" charset="0"/>
                <a:ea typeface="微软雅黑" panose="020B0503020204020204" pitchFamily="34" charset="-122"/>
              </a:rPr>
              <a:t>对于保险人未询问到的问题没有主动告知，算不算违背了最大诚信原则呢？</a:t>
            </a:r>
            <a:endParaRPr lang="zh-CN" altLang="en-US" sz="2000" dirty="0" smtClean="0">
              <a:solidFill>
                <a:srgbClr val="303030"/>
              </a:solidFill>
              <a:latin typeface="Arial" panose="020B0604020202020204" pitchFamily="34" charset="0"/>
              <a:ea typeface="微软雅黑" panose="020B0503020204020204" pitchFamily="34" charset="-122"/>
            </a:endParaRPr>
          </a:p>
        </p:txBody>
      </p:sp>
      <p:sp>
        <p:nvSpPr>
          <p:cNvPr id="4" name="文本框 3"/>
          <p:cNvSpPr txBox="1"/>
          <p:nvPr/>
        </p:nvSpPr>
        <p:spPr>
          <a:xfrm>
            <a:off x="10128250" y="5805805"/>
            <a:ext cx="538480" cy="370840"/>
          </a:xfrm>
          <a:prstGeom prst="rect">
            <a:avLst/>
          </a:prstGeom>
          <a:noFill/>
        </p:spPr>
        <p:txBody>
          <a:bodyPr wrap="none" rtlCol="0" anchor="t">
            <a:spAutoFit/>
          </a:bodyPr>
          <a:p>
            <a:pPr>
              <a:lnSpc>
                <a:spcPct val="130000"/>
              </a:lnSpc>
            </a:pPr>
            <a:r>
              <a:rPr lang="zh-CN" altLang="en-US" sz="1400" dirty="0" smtClean="0">
                <a:latin typeface="Arial" panose="020B0604020202020204" pitchFamily="34" charset="0"/>
                <a:ea typeface="微软雅黑" panose="020B0503020204020204" pitchFamily="34" charset="-122"/>
              </a:rPr>
              <a:t>学生</a:t>
            </a:r>
            <a:endParaRPr lang="zh-CN" altLang="en-US" sz="1400" dirty="0" smtClean="0">
              <a:latin typeface="Arial" panose="020B0604020202020204" pitchFamily="34" charset="0"/>
              <a:ea typeface="微软雅黑" panose="020B0503020204020204" pitchFamily="34" charset="-122"/>
            </a:endParaRPr>
          </a:p>
        </p:txBody>
      </p:sp>
      <p:sp>
        <p:nvSpPr>
          <p:cNvPr id="5" name="云形标注 4"/>
          <p:cNvSpPr/>
          <p:nvPr/>
        </p:nvSpPr>
        <p:spPr>
          <a:xfrm>
            <a:off x="8904605" y="177165"/>
            <a:ext cx="3034030" cy="1415415"/>
          </a:xfrm>
          <a:prstGeom prst="cloudCallou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rgbClr val="303030"/>
                </a:solidFill>
              </a:rPr>
              <a:t>足以影响保险人决定是否同意承保或者提高保险费率的。</a:t>
            </a:r>
            <a:endParaRPr lang="zh-CN" altLang="en-US" b="1">
              <a:solidFill>
                <a:srgbClr val="30303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ox(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 grpId="0"/>
      <p:bldP spid="287" grpId="1"/>
      <p:bldP spid="5" grpId="0" bldLvl="0" animBg="1"/>
      <p:bldP spid="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爆炸形 1 9"/>
          <p:cNvSpPr/>
          <p:nvPr/>
        </p:nvSpPr>
        <p:spPr>
          <a:xfrm>
            <a:off x="4799965" y="44450"/>
            <a:ext cx="1695450" cy="1249045"/>
          </a:xfrm>
          <a:prstGeom prst="irregularSeal1">
            <a:avLst/>
          </a:prstGeom>
          <a:solidFill>
            <a:schemeClr val="bg1"/>
          </a:solidFill>
          <a:ln w="349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a:xfrm rot="19860000">
            <a:off x="2495550" y="4509135"/>
            <a:ext cx="4005580" cy="923290"/>
          </a:xfrm>
        </p:spPr>
        <p:txBody>
          <a:bodyPr/>
          <a:p>
            <a:pPr algn="ctr"/>
            <a:r>
              <a:rPr lang="zh-CN" altLang="en-US" sz="4000">
                <a:solidFill>
                  <a:schemeClr val="accent6">
                    <a:lumMod val="75000"/>
                  </a:schemeClr>
                </a:solidFill>
                <a:latin typeface="方正舒体" panose="02010601030101010101" charset="-122"/>
                <a:ea typeface="方正舒体" panose="02010601030101010101" charset="-122"/>
              </a:rPr>
              <a:t>职业</a:t>
            </a:r>
            <a:endParaRPr lang="zh-CN" altLang="en-US" sz="4000">
              <a:solidFill>
                <a:schemeClr val="accent6">
                  <a:lumMod val="75000"/>
                </a:schemeClr>
              </a:solidFill>
              <a:latin typeface="方正舒体" panose="02010601030101010101" charset="-122"/>
              <a:ea typeface="方正舒体" panose="02010601030101010101" charset="-122"/>
            </a:endParaRPr>
          </a:p>
        </p:txBody>
      </p:sp>
      <p:sp>
        <p:nvSpPr>
          <p:cNvPr id="3" name="内容占位符 2"/>
          <p:cNvSpPr>
            <a:spLocks noGrp="1"/>
          </p:cNvSpPr>
          <p:nvPr>
            <p:ph idx="1"/>
          </p:nvPr>
        </p:nvSpPr>
        <p:spPr>
          <a:xfrm rot="20700000">
            <a:off x="1337945" y="1137285"/>
            <a:ext cx="8939530" cy="1132840"/>
          </a:xfrm>
        </p:spPr>
        <p:txBody>
          <a:bodyPr/>
          <a:p>
            <a:pPr marL="0" indent="0">
              <a:buNone/>
            </a:pPr>
            <a:r>
              <a:rPr lang="zh-CN" altLang="zh-CN" sz="4400" b="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年龄</a:t>
            </a:r>
            <a:endParaRPr lang="zh-CN" altLang="zh-CN" sz="4400" b="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4" name="矩形 3"/>
          <p:cNvSpPr/>
          <p:nvPr/>
        </p:nvSpPr>
        <p:spPr>
          <a:xfrm rot="20902593">
            <a:off x="4053205" y="2765425"/>
            <a:ext cx="4850765" cy="922020"/>
          </a:xfrm>
          <a:prstGeom prst="rect">
            <a:avLst/>
          </a:prstGeom>
          <a:noFill/>
        </p:spPr>
        <p:txBody>
          <a:bodyPr wrap="square" lIns="91440" tIns="45720" rIns="91440" bIns="45720">
            <a:spAutoFit/>
          </a:bodyPr>
          <a:p>
            <a:pPr algn="ctr"/>
            <a:r>
              <a:rPr lang="zh-CN" altLang="en-US" sz="5400" b="1">
                <a:ln w="22225">
                  <a:solidFill>
                    <a:schemeClr val="accent2"/>
                  </a:solidFill>
                  <a:prstDash val="solid"/>
                </a:ln>
                <a:solidFill>
                  <a:schemeClr val="accent2">
                    <a:lumMod val="40000"/>
                    <a:lumOff val="60000"/>
                  </a:schemeClr>
                </a:solidFill>
              </a:rPr>
              <a:t>家族遗传病史</a:t>
            </a:r>
            <a:endParaRPr lang="zh-CN" altLang="en-US" sz="5400" b="1">
              <a:ln w="22225">
                <a:solidFill>
                  <a:schemeClr val="accent2"/>
                </a:solidFill>
                <a:prstDash val="solid"/>
              </a:ln>
              <a:solidFill>
                <a:schemeClr val="accent2">
                  <a:lumMod val="40000"/>
                  <a:lumOff val="60000"/>
                </a:schemeClr>
              </a:solidFill>
            </a:endParaRPr>
          </a:p>
        </p:txBody>
      </p:sp>
      <p:sp>
        <p:nvSpPr>
          <p:cNvPr id="5" name="矩形 4"/>
          <p:cNvSpPr/>
          <p:nvPr/>
        </p:nvSpPr>
        <p:spPr>
          <a:xfrm rot="799405">
            <a:off x="2866822" y="1705459"/>
            <a:ext cx="2938780" cy="922020"/>
          </a:xfrm>
          <a:prstGeom prst="rect">
            <a:avLst/>
          </a:prstGeom>
          <a:noFill/>
        </p:spPr>
        <p:txBody>
          <a:bodyPr wrap="none" lIns="91440" tIns="45720" rIns="91440" bIns="45720">
            <a:spAutoFit/>
          </a:bodyPr>
          <a:p>
            <a:pPr algn="ctr"/>
            <a:r>
              <a:rPr lang="zh-CN" altLang="en-US" sz="5400" b="1" cap="none" spc="0" smtClean="0">
                <a:ln w="12700" cmpd="sng">
                  <a:solidFill>
                    <a:schemeClr val="accent4"/>
                  </a:solidFill>
                  <a:prstDash val="solid"/>
                </a:ln>
                <a:solidFill>
                  <a:srgbClr val="FFC000"/>
                </a:solidFill>
                <a:effectLst/>
              </a:rPr>
              <a:t>婚姻状况</a:t>
            </a:r>
            <a:endParaRPr lang="zh-CN" altLang="en-US" sz="5400" b="1" cap="none" spc="0" smtClean="0">
              <a:ln w="12700" cmpd="sng">
                <a:solidFill>
                  <a:schemeClr val="accent4"/>
                </a:solidFill>
                <a:prstDash val="solid"/>
              </a:ln>
              <a:solidFill>
                <a:srgbClr val="FFC000"/>
              </a:solidFill>
              <a:effectLst/>
            </a:endParaRPr>
          </a:p>
        </p:txBody>
      </p:sp>
      <p:sp>
        <p:nvSpPr>
          <p:cNvPr id="6" name="矩形 5"/>
          <p:cNvSpPr/>
          <p:nvPr/>
        </p:nvSpPr>
        <p:spPr>
          <a:xfrm>
            <a:off x="6789023" y="1363960"/>
            <a:ext cx="2938780" cy="922020"/>
          </a:xfrm>
          <a:prstGeom prst="rect">
            <a:avLst/>
          </a:prstGeom>
          <a:noFill/>
        </p:spPr>
        <p:txBody>
          <a:bodyPr wrap="none" lIns="91440" tIns="45720" rIns="91440" bIns="45720">
            <a:spAutoFit/>
          </a:bodyPr>
          <a:p>
            <a:pPr algn="ctr"/>
            <a:r>
              <a:rPr lang="zh-CN" altLang="en-US" sz="5400" b="1" cap="none" spc="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健康状况</a:t>
            </a:r>
            <a:endParaRPr lang="zh-CN" altLang="en-US" sz="5400" b="1" cap="none" spc="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7" name="矩形 6"/>
          <p:cNvSpPr/>
          <p:nvPr/>
        </p:nvSpPr>
        <p:spPr>
          <a:xfrm rot="20908779">
            <a:off x="7111586" y="3308796"/>
            <a:ext cx="3627755" cy="922020"/>
          </a:xfrm>
          <a:prstGeom prst="rect">
            <a:avLst/>
          </a:prstGeom>
          <a:noFill/>
        </p:spPr>
        <p:txBody>
          <a:bodyPr wrap="none" lIns="91440" tIns="45720" rIns="91440" bIns="45720">
            <a:spAutoFit/>
          </a:bodyPr>
          <a:p>
            <a:pPr algn="ctr"/>
            <a:r>
              <a:rPr lang="zh-CN" altLang="en-US" sz="5400" b="1" cap="none" spc="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是否有驾照</a:t>
            </a:r>
            <a:endParaRPr lang="zh-CN" altLang="en-US" sz="5400" b="1" cap="none" spc="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8" name="矩形 7"/>
          <p:cNvSpPr/>
          <p:nvPr/>
        </p:nvSpPr>
        <p:spPr>
          <a:xfrm>
            <a:off x="2063964" y="3285452"/>
            <a:ext cx="2240280" cy="922020"/>
          </a:xfrm>
          <a:prstGeom prst="rect">
            <a:avLst/>
          </a:prstGeom>
          <a:noFill/>
        </p:spPr>
        <p:txBody>
          <a:bodyPr wrap="none" lIns="91440" tIns="45720" rIns="91440" bIns="45720">
            <a:spAutoFit/>
          </a:bodyPr>
          <a:p>
            <a:pPr algn="ctr"/>
            <a:r>
              <a:rPr lang="zh-CN" altLang="en-US" sz="5400" b="0" cap="none" spc="0" smtClean="0">
                <a:ln w="0"/>
                <a:gradFill>
                  <a:gsLst>
                    <a:gs pos="21000">
                      <a:srgbClr val="53575C"/>
                    </a:gs>
                    <a:gs pos="88000">
                      <a:srgbClr val="C5C7CA"/>
                    </a:gs>
                  </a:gsLst>
                  <a:lin ang="5400000"/>
                </a:gradFill>
                <a:effectLst/>
              </a:rPr>
              <a:t>星座？</a:t>
            </a:r>
            <a:endParaRPr lang="zh-CN" altLang="en-US" sz="5400" b="0" cap="none" spc="0">
              <a:ln w="0"/>
              <a:gradFill>
                <a:gsLst>
                  <a:gs pos="21000">
                    <a:srgbClr val="53575C"/>
                  </a:gs>
                  <a:gs pos="88000">
                    <a:srgbClr val="C5C7CA"/>
                  </a:gs>
                </a:gsLst>
                <a:lin ang="5400000"/>
              </a:gradFill>
              <a:effectLst/>
            </a:endParaRPr>
          </a:p>
        </p:txBody>
      </p:sp>
      <p:sp>
        <p:nvSpPr>
          <p:cNvPr id="9" name="文本框 8"/>
          <p:cNvSpPr txBox="1"/>
          <p:nvPr/>
        </p:nvSpPr>
        <p:spPr>
          <a:xfrm>
            <a:off x="5253990" y="408305"/>
            <a:ext cx="2448560" cy="521970"/>
          </a:xfrm>
          <a:prstGeom prst="rect">
            <a:avLst/>
          </a:prstGeom>
          <a:noFill/>
        </p:spPr>
        <p:txBody>
          <a:bodyPr wrap="square" rtlCol="0">
            <a:spAutoFit/>
          </a:bodyPr>
          <a:p>
            <a:r>
              <a:rPr lang="zh-CN" altLang="en-US" sz="28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举例</a:t>
            </a:r>
            <a:endParaRPr lang="zh-CN" altLang="en-US" sz="28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p:txBody>
      </p:sp>
      <p:sp>
        <p:nvSpPr>
          <p:cNvPr id="11" name="矩形 10"/>
          <p:cNvSpPr/>
          <p:nvPr/>
        </p:nvSpPr>
        <p:spPr>
          <a:xfrm rot="180000">
            <a:off x="5160010" y="5013325"/>
            <a:ext cx="2636520" cy="922020"/>
          </a:xfrm>
          <a:prstGeom prst="rect">
            <a:avLst/>
          </a:prstGeom>
          <a:noFill/>
        </p:spPr>
        <p:txBody>
          <a:bodyPr wrap="square" lIns="91440" tIns="45720" rIns="91440" bIns="45720">
            <a:spAutoFit/>
          </a:bodyPr>
          <a:p>
            <a:pPr algn="ctr"/>
            <a:r>
              <a:rPr lang="zh-CN" altLang="en-US" sz="5400" b="0" cap="none" spc="0">
                <a:ln w="0"/>
                <a:gradFill>
                  <a:gsLst>
                    <a:gs pos="21000">
                      <a:srgbClr val="53575C"/>
                    </a:gs>
                    <a:gs pos="88000">
                      <a:srgbClr val="C5C7CA"/>
                    </a:gs>
                  </a:gsLst>
                  <a:lin ang="5400000"/>
                </a:gradFill>
                <a:effectLst/>
              </a:rPr>
              <a:t>性别</a:t>
            </a:r>
            <a:endParaRPr lang="zh-CN" altLang="en-US" sz="5400" b="0" cap="none" spc="0">
              <a:ln w="0"/>
              <a:gradFill>
                <a:gsLst>
                  <a:gs pos="21000">
                    <a:srgbClr val="53575C"/>
                  </a:gs>
                  <a:gs pos="88000">
                    <a:srgbClr val="C5C7CA"/>
                  </a:gs>
                </a:gsLst>
                <a:lin ang="5400000"/>
              </a:gradFill>
              <a:effectLst/>
            </a:endParaRPr>
          </a:p>
        </p:txBody>
      </p:sp>
      <p:sp>
        <p:nvSpPr>
          <p:cNvPr id="12" name="文本框 11"/>
          <p:cNvSpPr txBox="1"/>
          <p:nvPr/>
        </p:nvSpPr>
        <p:spPr>
          <a:xfrm rot="1080000">
            <a:off x="8258175" y="4691380"/>
            <a:ext cx="1203960" cy="891540"/>
          </a:xfrm>
          <a:prstGeom prst="rect">
            <a:avLst/>
          </a:prstGeom>
          <a:noFill/>
        </p:spPr>
        <p:txBody>
          <a:bodyPr wrap="none" rtlCol="0">
            <a:spAutoFit/>
          </a:bodyPr>
          <a:p>
            <a:pPr>
              <a:lnSpc>
                <a:spcPct val="130000"/>
              </a:lnSpc>
            </a:pPr>
            <a:r>
              <a:rPr lang="zh-CN" altLang="en-US" sz="4000" b="1" dirty="0" smtClean="0">
                <a:solidFill>
                  <a:schemeClr val="accent4">
                    <a:lumMod val="75000"/>
                  </a:schemeClr>
                </a:solidFill>
                <a:latin typeface="方正舒体" panose="02010601030101010101" charset="-122"/>
                <a:ea typeface="方正舒体" panose="02010601030101010101" charset="-122"/>
              </a:rPr>
              <a:t>学历</a:t>
            </a:r>
            <a:endParaRPr lang="zh-CN" altLang="en-US" sz="4000" b="1" dirty="0" smtClean="0">
              <a:solidFill>
                <a:schemeClr val="accent4">
                  <a:lumMod val="75000"/>
                </a:schemeClr>
              </a:solidFill>
              <a:latin typeface="方正舒体" panose="02010601030101010101" charset="-122"/>
              <a:ea typeface="方正舒体" panose="02010601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3" grpId="0" build="p"/>
      <p:bldP spid="4" grpId="0"/>
      <p:bldP spid="5" grpId="0"/>
      <p:bldP spid="6" grpId="0"/>
      <p:bldP spid="7" grpId="0"/>
      <p:bldP spid="8" grpId="0"/>
      <p:bldP spid="9" grpId="0"/>
      <p:bldP spid="11" grpId="0"/>
      <p:bldP spid="10" grpId="1" animBg="1"/>
      <p:bldP spid="2" grpId="1"/>
      <p:bldP spid="3" grpId="1" build="p"/>
      <p:bldP spid="4" grpId="1"/>
      <p:bldP spid="5" grpId="1"/>
      <p:bldP spid="6" grpId="1"/>
      <p:bldP spid="7" grpId="1"/>
      <p:bldP spid="8" grpId="1"/>
      <p:bldP spid="9" grpId="1"/>
      <p:bldP spid="11" grpId="1"/>
      <p:bldP spid="12" grpId="0"/>
      <p:bldP spid="1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143885" y="188595"/>
            <a:ext cx="5080635" cy="891540"/>
          </a:xfrm>
          <a:prstGeom prst="rect">
            <a:avLst/>
          </a:prstGeom>
          <a:noFill/>
        </p:spPr>
        <p:txBody>
          <a:bodyPr wrap="square" rtlCol="0" anchor="t">
            <a:spAutoFit/>
          </a:bodyPr>
          <a:p>
            <a:pPr>
              <a:lnSpc>
                <a:spcPct val="130000"/>
              </a:lnSpc>
            </a:pPr>
            <a:r>
              <a:rPr lang="en-US" altLang="zh-CN" sz="4000" dirty="0" smtClean="0">
                <a:latin typeface="Arial" panose="020B0604020202020204" pitchFamily="34" charset="0"/>
                <a:ea typeface="微软雅黑" panose="020B0503020204020204" pitchFamily="34" charset="-122"/>
              </a:rPr>
              <a:t>     </a:t>
            </a:r>
            <a:r>
              <a:rPr lang="zh-CN" altLang="en-US" sz="4000" dirty="0" smtClean="0">
                <a:latin typeface="Arial" panose="020B0604020202020204" pitchFamily="34" charset="0"/>
                <a:ea typeface="微软雅黑" panose="020B0503020204020204" pitchFamily="34" charset="-122"/>
              </a:rPr>
              <a:t>违反告知的后果</a:t>
            </a:r>
            <a:endParaRPr lang="zh-CN" altLang="en-US" sz="4000" dirty="0" smtClean="0">
              <a:latin typeface="Arial" panose="020B0604020202020204" pitchFamily="34" charset="0"/>
              <a:ea typeface="微软雅黑" panose="020B0503020204020204" pitchFamily="34" charset="-122"/>
            </a:endParaRPr>
          </a:p>
        </p:txBody>
      </p:sp>
      <p:grpSp>
        <p:nvGrpSpPr>
          <p:cNvPr id="2" name="组合 1"/>
          <p:cNvGrpSpPr/>
          <p:nvPr/>
        </p:nvGrpSpPr>
        <p:grpSpPr>
          <a:xfrm>
            <a:off x="407035" y="1268730"/>
            <a:ext cx="11723370" cy="1008380"/>
            <a:chOff x="641" y="1998"/>
            <a:chExt cx="18462" cy="1588"/>
          </a:xfrm>
        </p:grpSpPr>
        <p:sp>
          <p:nvSpPr>
            <p:cNvPr id="7" name="圆角矩形 6"/>
            <p:cNvSpPr/>
            <p:nvPr/>
          </p:nvSpPr>
          <p:spPr>
            <a:xfrm>
              <a:off x="641" y="2452"/>
              <a:ext cx="3856" cy="1134"/>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015" y="1998"/>
              <a:ext cx="18089" cy="1465"/>
            </a:xfrm>
            <a:prstGeom prst="rect">
              <a:avLst/>
            </a:prstGeom>
            <a:noFill/>
          </p:spPr>
          <p:txBody>
            <a:bodyPr wrap="square" rtlCol="0" anchor="t">
              <a:spAutoFit/>
            </a:bodyPr>
            <a:p>
              <a:pPr>
                <a:lnSpc>
                  <a:spcPct val="130000"/>
                </a:lnSpc>
              </a:pPr>
              <a:endParaRPr lang="zh-CN" altLang="en-US" sz="1400" dirty="0" smtClean="0">
                <a:latin typeface="Arial" panose="020B0604020202020204" pitchFamily="34" charset="0"/>
                <a:ea typeface="微软雅黑" panose="020B0503020204020204" pitchFamily="34" charset="-122"/>
              </a:endParaRPr>
            </a:p>
            <a:p>
              <a:pPr>
                <a:lnSpc>
                  <a:spcPct val="130000"/>
                </a:lnSpc>
              </a:pPr>
              <a:r>
                <a:rPr lang="zh-CN" altLang="en-US" sz="2800" b="1" dirty="0" smtClean="0">
                  <a:latin typeface="Arial" panose="020B0604020202020204" pitchFamily="34" charset="0"/>
                  <a:ea typeface="微软雅黑" panose="020B0503020204020204" pitchFamily="34" charset="-122"/>
                </a:rPr>
                <a:t>故意不履行</a:t>
              </a:r>
              <a:r>
                <a:rPr lang="zh-CN" altLang="en-US" sz="2800" dirty="0" smtClean="0">
                  <a:latin typeface="Arial" panose="020B0604020202020204" pitchFamily="34" charset="0"/>
                  <a:ea typeface="微软雅黑" panose="020B0503020204020204" pitchFamily="34" charset="-122"/>
                </a:rPr>
                <a:t>：</a:t>
              </a:r>
              <a:r>
                <a:rPr lang="zh-CN" altLang="en-US" sz="2400" dirty="0" smtClean="0">
                  <a:latin typeface="Arial" panose="020B0604020202020204" pitchFamily="34" charset="0"/>
                  <a:ea typeface="微软雅黑" panose="020B0503020204020204" pitchFamily="34" charset="-122"/>
                </a:rPr>
                <a:t>保险人可以解除合同并不退还保险费。</a:t>
              </a:r>
              <a:endParaRPr lang="zh-CN" altLang="en-US" sz="1400" dirty="0" smtClean="0">
                <a:latin typeface="Arial" panose="020B0604020202020204" pitchFamily="34" charset="0"/>
                <a:ea typeface="微软雅黑" panose="020B0503020204020204" pitchFamily="34" charset="-122"/>
              </a:endParaRPr>
            </a:p>
          </p:txBody>
        </p:sp>
      </p:grpSp>
      <p:grpSp>
        <p:nvGrpSpPr>
          <p:cNvPr id="6" name="组合 5"/>
          <p:cNvGrpSpPr/>
          <p:nvPr/>
        </p:nvGrpSpPr>
        <p:grpSpPr>
          <a:xfrm>
            <a:off x="407035" y="2348865"/>
            <a:ext cx="10347960" cy="734060"/>
            <a:chOff x="641" y="3699"/>
            <a:chExt cx="16296" cy="1156"/>
          </a:xfrm>
        </p:grpSpPr>
        <p:sp>
          <p:nvSpPr>
            <p:cNvPr id="8" name="圆角矩形 7"/>
            <p:cNvSpPr/>
            <p:nvPr/>
          </p:nvSpPr>
          <p:spPr>
            <a:xfrm>
              <a:off x="641" y="3721"/>
              <a:ext cx="4925" cy="1134"/>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095" y="3699"/>
              <a:ext cx="15843" cy="1025"/>
            </a:xfrm>
            <a:prstGeom prst="rect">
              <a:avLst/>
            </a:prstGeom>
            <a:noFill/>
          </p:spPr>
          <p:txBody>
            <a:bodyPr wrap="square" rtlCol="0">
              <a:spAutoFit/>
            </a:bodyPr>
            <a:p>
              <a:pPr algn="l">
                <a:lnSpc>
                  <a:spcPct val="130000"/>
                </a:lnSpc>
              </a:pPr>
              <a:r>
                <a:rPr lang="zh-CN" altLang="en-US" sz="2800" b="1" dirty="0" smtClean="0">
                  <a:latin typeface="Arial" panose="020B0604020202020204" pitchFamily="34" charset="0"/>
                  <a:ea typeface="微软雅黑" panose="020B0503020204020204" pitchFamily="34" charset="-122"/>
                  <a:sym typeface="+mn-ea"/>
                </a:rPr>
                <a:t>重大过失不履行</a:t>
              </a:r>
              <a:r>
                <a:rPr lang="zh-CN" altLang="en-US" sz="2800" dirty="0" smtClean="0">
                  <a:latin typeface="Arial" panose="020B0604020202020204" pitchFamily="34" charset="0"/>
                  <a:ea typeface="微软雅黑" panose="020B0503020204020204" pitchFamily="34" charset="-122"/>
                  <a:sym typeface="+mn-ea"/>
                </a:rPr>
                <a:t>：</a:t>
              </a:r>
              <a:r>
                <a:rPr lang="zh-CN" altLang="en-US" sz="2400" dirty="0" smtClean="0">
                  <a:latin typeface="Arial" panose="020B0604020202020204" pitchFamily="34" charset="0"/>
                  <a:ea typeface="微软雅黑" panose="020B0503020204020204" pitchFamily="34" charset="-122"/>
                  <a:sym typeface="+mn-ea"/>
                </a:rPr>
                <a:t>保险人可以解除合同但要退还保险费。</a:t>
              </a:r>
              <a:endParaRPr lang="zh-CN" altLang="en-US" sz="2400" dirty="0" smtClean="0">
                <a:latin typeface="Arial" panose="020B0604020202020204" pitchFamily="34" charset="0"/>
                <a:ea typeface="微软雅黑" panose="020B0503020204020204" pitchFamily="34" charset="-122"/>
                <a:sym typeface="+mn-ea"/>
              </a:endParaRPr>
            </a:p>
          </p:txBody>
        </p:sp>
      </p:grpSp>
      <p:grpSp>
        <p:nvGrpSpPr>
          <p:cNvPr id="9" name="组合 8"/>
          <p:cNvGrpSpPr/>
          <p:nvPr/>
        </p:nvGrpSpPr>
        <p:grpSpPr>
          <a:xfrm>
            <a:off x="175260" y="3141345"/>
            <a:ext cx="11555095" cy="3500755"/>
            <a:chOff x="185916" y="109566"/>
            <a:chExt cx="11833820" cy="6239359"/>
          </a:xfrm>
        </p:grpSpPr>
        <p:grpSp>
          <p:nvGrpSpPr>
            <p:cNvPr id="10" name="组合 9"/>
            <p:cNvGrpSpPr/>
            <p:nvPr/>
          </p:nvGrpSpPr>
          <p:grpSpPr>
            <a:xfrm>
              <a:off x="185916" y="109566"/>
              <a:ext cx="11833820" cy="6239359"/>
              <a:chOff x="926144" y="-418416"/>
              <a:chExt cx="12393870" cy="6534644"/>
            </a:xfrm>
          </p:grpSpPr>
          <p:pic>
            <p:nvPicPr>
              <p:cNvPr id="11" name="图片 10"/>
              <p:cNvPicPr>
                <a:picLocks noChangeAspect="1"/>
              </p:cNvPicPr>
              <p:nvPr/>
            </p:nvPicPr>
            <p:blipFill>
              <a:blip r:embed="rId1"/>
              <a:stretch>
                <a:fillRect/>
              </a:stretch>
            </p:blipFill>
            <p:spPr>
              <a:xfrm>
                <a:off x="926144" y="-418416"/>
                <a:ext cx="12393870" cy="5009143"/>
              </a:xfrm>
              <a:prstGeom prst="rect">
                <a:avLst/>
              </a:prstGeom>
            </p:spPr>
          </p:pic>
          <p:pic>
            <p:nvPicPr>
              <p:cNvPr id="13" name="图片 12"/>
              <p:cNvPicPr>
                <a:picLocks noChangeAspect="1"/>
              </p:cNvPicPr>
              <p:nvPr/>
            </p:nvPicPr>
            <p:blipFill rotWithShape="1">
              <a:blip r:embed="rId1"/>
              <a:srcRect t="31267"/>
              <a:stretch>
                <a:fillRect/>
              </a:stretch>
            </p:blipFill>
            <p:spPr>
              <a:xfrm>
                <a:off x="926144" y="2960918"/>
                <a:ext cx="12393870" cy="3155310"/>
              </a:xfrm>
              <a:prstGeom prst="rect">
                <a:avLst/>
              </a:prstGeom>
            </p:spPr>
          </p:pic>
        </p:grpSp>
        <p:sp>
          <p:nvSpPr>
            <p:cNvPr id="14" name="矩形 13"/>
            <p:cNvSpPr/>
            <p:nvPr/>
          </p:nvSpPr>
          <p:spPr>
            <a:xfrm>
              <a:off x="1603518" y="622788"/>
              <a:ext cx="9695543" cy="5161929"/>
            </a:xfrm>
            <a:prstGeom prst="rect">
              <a:avLst/>
            </a:prstGeom>
          </p:spPr>
          <p:txBody>
            <a:bodyPr wrap="square">
              <a:spAutoFit/>
            </a:bodyPr>
            <a:p>
              <a:pPr marL="0" lvl="1" algn="just">
                <a:lnSpc>
                  <a:spcPct val="150000"/>
                </a:lnSpc>
              </a:pPr>
              <a:r>
                <a:rPr lang="zh-CN" altLang="en-US" sz="2400" spc="130" dirty="0" smtClean="0">
                  <a:solidFill>
                    <a:schemeClr val="tx1">
                      <a:lumMod val="50000"/>
                    </a:schemeClr>
                  </a:solidFill>
                  <a:uFillTx/>
                  <a:latin typeface="微软雅黑" panose="020B0503020204020204" pitchFamily="34" charset="-122"/>
                  <a:ea typeface="微软雅黑" panose="020B0503020204020204" pitchFamily="34" charset="-122"/>
                  <a:sym typeface="+mn-ea"/>
                </a:rPr>
                <a:t>《保险法》</a:t>
              </a:r>
              <a:r>
                <a:rPr lang="en-US" altLang="zh-CN" sz="2400" spc="130" dirty="0" smtClean="0">
                  <a:solidFill>
                    <a:schemeClr val="tx1">
                      <a:lumMod val="50000"/>
                    </a:schemeClr>
                  </a:solidFill>
                  <a:uFillTx/>
                  <a:latin typeface="微软雅黑" panose="020B0503020204020204" pitchFamily="34" charset="-122"/>
                  <a:ea typeface="微软雅黑" panose="020B0503020204020204" pitchFamily="34" charset="-122"/>
                  <a:sym typeface="+mn-ea"/>
                </a:rPr>
                <a:t>第十六条 </a:t>
              </a:r>
              <a:endParaRPr lang="en-US" altLang="zh-CN" sz="2400" spc="130" dirty="0" smtClean="0">
                <a:solidFill>
                  <a:schemeClr val="tx1">
                    <a:lumMod val="50000"/>
                  </a:schemeClr>
                </a:solidFill>
                <a:uFillTx/>
                <a:latin typeface="微软雅黑" panose="020B0503020204020204" pitchFamily="34" charset="-122"/>
                <a:ea typeface="微软雅黑" panose="020B0503020204020204" pitchFamily="34" charset="-122"/>
                <a:sym typeface="+mn-ea"/>
              </a:endParaRPr>
            </a:p>
            <a:p>
              <a:pPr marL="0" lvl="1" algn="just">
                <a:lnSpc>
                  <a:spcPct val="150000"/>
                </a:lnSpc>
              </a:pPr>
              <a:r>
                <a:rPr lang="en-US" altLang="zh-CN" sz="1400" spc="130" dirty="0" smtClean="0">
                  <a:solidFill>
                    <a:schemeClr val="tx1">
                      <a:lumMod val="50000"/>
                    </a:schemeClr>
                  </a:solidFill>
                  <a:uFillTx/>
                  <a:latin typeface="微软雅黑" panose="020B0503020204020204" pitchFamily="34" charset="-122"/>
                  <a:ea typeface="微软雅黑" panose="020B0503020204020204" pitchFamily="34" charset="-122"/>
                  <a:sym typeface="+mn-ea"/>
                </a:rPr>
                <a:t>........</a:t>
              </a:r>
              <a:endParaRPr lang="en-US" altLang="zh-CN" sz="1400" spc="130" dirty="0" smtClean="0">
                <a:solidFill>
                  <a:schemeClr val="tx1">
                    <a:lumMod val="50000"/>
                  </a:schemeClr>
                </a:solidFill>
                <a:uFillTx/>
                <a:latin typeface="微软雅黑" panose="020B0503020204020204" pitchFamily="34" charset="-122"/>
                <a:ea typeface="微软雅黑" panose="020B0503020204020204" pitchFamily="34" charset="-122"/>
                <a:sym typeface="+mn-ea"/>
              </a:endParaRPr>
            </a:p>
            <a:p>
              <a:pPr marL="0" lvl="1" algn="just">
                <a:lnSpc>
                  <a:spcPct val="110000"/>
                </a:lnSpc>
              </a:pPr>
              <a:r>
                <a:rPr lang="zh-CN" altLang="zh-CN" sz="2400" spc="130" dirty="0" smtClean="0">
                  <a:solidFill>
                    <a:srgbClr val="303030"/>
                  </a:solidFill>
                  <a:uFillTx/>
                  <a:latin typeface="微软雅黑" panose="020B0503020204020204" pitchFamily="34" charset="-122"/>
                  <a:ea typeface="微软雅黑" panose="020B0503020204020204" pitchFamily="34" charset="-122"/>
                  <a:sym typeface="+mn-ea"/>
                </a:rPr>
                <a:t>第三款</a:t>
              </a:r>
              <a:r>
                <a:rPr lang="en-US" altLang="zh-CN" sz="2400" spc="130" dirty="0" smtClean="0">
                  <a:solidFill>
                    <a:srgbClr val="303030"/>
                  </a:solidFill>
                  <a:uFillTx/>
                  <a:latin typeface="微软雅黑" panose="020B0503020204020204" pitchFamily="34" charset="-122"/>
                  <a:ea typeface="微软雅黑" panose="020B0503020204020204" pitchFamily="34" charset="-122"/>
                  <a:sym typeface="+mn-ea"/>
                </a:rPr>
                <a:t>    前款规定的合同解除权，自保险人知道有解除事由之日起，超过</a:t>
              </a:r>
              <a:r>
                <a:rPr lang="en-US" altLang="zh-CN" sz="2400" b="1" u="sng" spc="130" dirty="0" smtClean="0">
                  <a:solidFill>
                    <a:srgbClr val="C00000"/>
                  </a:solidFill>
                  <a:uFillTx/>
                  <a:latin typeface="微软雅黑" panose="020B0503020204020204" pitchFamily="34" charset="-122"/>
                  <a:ea typeface="微软雅黑" panose="020B0503020204020204" pitchFamily="34" charset="-122"/>
                  <a:sym typeface="+mn-ea"/>
                </a:rPr>
                <a:t>三十日</a:t>
              </a:r>
              <a:r>
                <a:rPr lang="en-US" altLang="zh-CN" sz="2400" spc="130" dirty="0" smtClean="0">
                  <a:solidFill>
                    <a:srgbClr val="303030"/>
                  </a:solidFill>
                  <a:uFillTx/>
                  <a:latin typeface="微软雅黑" panose="020B0503020204020204" pitchFamily="34" charset="-122"/>
                  <a:ea typeface="微软雅黑" panose="020B0503020204020204" pitchFamily="34" charset="-122"/>
                  <a:sym typeface="+mn-ea"/>
                </a:rPr>
                <a:t>不行使而消灭。自合同成立之日起</a:t>
              </a:r>
              <a:r>
                <a:rPr lang="en-US" altLang="zh-CN" sz="2400" b="1" u="sng" spc="130" dirty="0" smtClean="0">
                  <a:solidFill>
                    <a:srgbClr val="C00000"/>
                  </a:solidFill>
                  <a:uFillTx/>
                  <a:latin typeface="微软雅黑" panose="020B0503020204020204" pitchFamily="34" charset="-122"/>
                  <a:ea typeface="微软雅黑" panose="020B0503020204020204" pitchFamily="34" charset="-122"/>
                  <a:sym typeface="+mn-ea"/>
                </a:rPr>
                <a:t>超过二年的</a:t>
              </a:r>
              <a:r>
                <a:rPr lang="en-US" altLang="zh-CN" sz="2400" spc="130" dirty="0" smtClean="0">
                  <a:solidFill>
                    <a:srgbClr val="303030"/>
                  </a:solidFill>
                  <a:uFillTx/>
                  <a:latin typeface="微软雅黑" panose="020B0503020204020204" pitchFamily="34" charset="-122"/>
                  <a:ea typeface="微软雅黑" panose="020B0503020204020204" pitchFamily="34" charset="-122"/>
                  <a:sym typeface="+mn-ea"/>
                </a:rPr>
                <a:t>，保险人不得解除合同；发生保险事故的，保险人应当承担赔偿或者给付保 险金的责任。</a:t>
              </a:r>
              <a:endParaRPr lang="en-US" altLang="zh-CN" sz="2400" spc="130" dirty="0" smtClean="0">
                <a:solidFill>
                  <a:srgbClr val="303030"/>
                </a:solidFill>
                <a:uFillTx/>
                <a:latin typeface="微软雅黑" panose="020B0503020204020204" pitchFamily="34" charset="-122"/>
                <a:ea typeface="微软雅黑" panose="020B0503020204020204" pitchFamily="34" charset="-122"/>
                <a:sym typeface="+mn-ea"/>
              </a:endParaRPr>
            </a:p>
            <a:p>
              <a:pPr marL="0" lvl="1" algn="just">
                <a:lnSpc>
                  <a:spcPct val="110000"/>
                </a:lnSpc>
              </a:pPr>
              <a:r>
                <a:rPr lang="en-US" altLang="zh-CN" sz="1800" spc="130" dirty="0" smtClean="0">
                  <a:solidFill>
                    <a:srgbClr val="303030"/>
                  </a:solidFill>
                  <a:uFillTx/>
                  <a:latin typeface="微软雅黑" panose="020B0503020204020204" pitchFamily="34" charset="-122"/>
                  <a:ea typeface="微软雅黑" panose="020B0503020204020204" pitchFamily="34" charset="-122"/>
                  <a:sym typeface="+mn-ea"/>
                </a:rPr>
                <a:t>.......</a:t>
              </a:r>
              <a:endParaRPr lang="en-US" altLang="zh-CN" sz="1800" spc="130" dirty="0" smtClean="0">
                <a:solidFill>
                  <a:srgbClr val="303030"/>
                </a:solidFill>
                <a:uFillTx/>
                <a:latin typeface="微软雅黑" panose="020B0503020204020204" pitchFamily="34" charset="-122"/>
                <a:ea typeface="微软雅黑" panose="020B0503020204020204" pitchFamily="34" charset="-122"/>
                <a:sym typeface="+mn-ea"/>
              </a:endParaRPr>
            </a:p>
          </p:txBody>
        </p:sp>
      </p:grpSp>
      <p:sp>
        <p:nvSpPr>
          <p:cNvPr id="12" name="矩形 11"/>
          <p:cNvSpPr/>
          <p:nvPr/>
        </p:nvSpPr>
        <p:spPr>
          <a:xfrm rot="19800000">
            <a:off x="8281670" y="5321300"/>
            <a:ext cx="2059940" cy="942975"/>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rgbClr val="303030"/>
                </a:solidFill>
                <a:latin typeface="微软雅黑" panose="020B0503020204020204" pitchFamily="34" charset="-122"/>
                <a:ea typeface="微软雅黑" panose="020B0503020204020204" pitchFamily="34" charset="-122"/>
              </a:rPr>
              <a:t>不可抗辩条款</a:t>
            </a:r>
            <a:endParaRPr lang="zh-CN" altLang="en-US" sz="2400" b="1">
              <a:solidFill>
                <a:srgbClr val="30303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Lst>
  </p:timing>
</p:sld>
</file>

<file path=ppt/tags/tag1.xml><?xml version="1.0" encoding="utf-8"?>
<p:tagLst xmlns:p="http://schemas.openxmlformats.org/presentationml/2006/main">
  <p:tag name="KSO_WM_UNIT_PLACING_PICTURE_USER_VIEWPORT" val="{&quot;height&quot;:5251,&quot;width&quot;:2880}"/>
</p:tagLst>
</file>

<file path=ppt/tags/tag2.xml><?xml version="1.0" encoding="utf-8"?>
<p:tagLst xmlns:p="http://schemas.openxmlformats.org/presentationml/2006/main">
  <p:tag name="commondata" val="eyJoZGlkIjoiMGU0MWIwNGEwYTQzNDQ0YzIxZGEzZTEwNzg0MGZjMjMifQ=="/>
</p:tagLst>
</file>

<file path=ppt/theme/theme1.xml><?xml version="1.0" encoding="utf-8"?>
<a:theme xmlns:a="http://schemas.openxmlformats.org/drawingml/2006/main" name="A000120140530A99PPBG">
  <a:themeElements>
    <a:clrScheme name="自定义 547">
      <a:dk1>
        <a:srgbClr val="5F5F5F"/>
      </a:dk1>
      <a:lt1>
        <a:srgbClr val="FFFFFF"/>
      </a:lt1>
      <a:dk2>
        <a:srgbClr val="5F5F5F"/>
      </a:dk2>
      <a:lt2>
        <a:srgbClr val="FFFFFF"/>
      </a:lt2>
      <a:accent1>
        <a:srgbClr val="0CB692"/>
      </a:accent1>
      <a:accent2>
        <a:srgbClr val="358CC1"/>
      </a:accent2>
      <a:accent3>
        <a:srgbClr val="A4C37B"/>
      </a:accent3>
      <a:accent4>
        <a:srgbClr val="B49E4C"/>
      </a:accent4>
      <a:accent5>
        <a:srgbClr val="F73C51"/>
      </a:accent5>
      <a:accent6>
        <a:srgbClr val="FFC000"/>
      </a:accent6>
      <a:hlink>
        <a:srgbClr val="00B0F0"/>
      </a:hlink>
      <a:folHlink>
        <a:srgbClr val="AFB2B4"/>
      </a:folHlink>
    </a:clrScheme>
    <a:fontScheme name="KSO主题5">
      <a:majorFont>
        <a:latin typeface="Broadway"/>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A000120150407A02KPBG</Template>
  <TotalTime>0</TotalTime>
  <Words>2188</Words>
  <Application>WPS 演示</Application>
  <PresentationFormat>自定义</PresentationFormat>
  <Paragraphs>248</Paragraphs>
  <Slides>27</Slides>
  <Notes>14</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27</vt:i4>
      </vt:variant>
    </vt:vector>
  </HeadingPairs>
  <TitlesOfParts>
    <vt:vector size="49" baseType="lpstr">
      <vt:lpstr>Arial</vt:lpstr>
      <vt:lpstr>宋体</vt:lpstr>
      <vt:lpstr>Wingdings</vt:lpstr>
      <vt:lpstr>Calibri</vt:lpstr>
      <vt:lpstr>微软雅黑</vt:lpstr>
      <vt:lpstr>Wingdings 3</vt:lpstr>
      <vt:lpstr>幼圆</vt:lpstr>
      <vt:lpstr>Comic Sans MS</vt:lpstr>
      <vt:lpstr>LilyUPC</vt:lpstr>
      <vt:lpstr>字魂59号-创粗黑</vt:lpstr>
      <vt:lpstr>Calibri</vt:lpstr>
      <vt:lpstr>Impact</vt:lpstr>
      <vt:lpstr>方正舒体</vt:lpstr>
      <vt:lpstr>黑体</vt:lpstr>
      <vt:lpstr>Arial Unicode MS</vt:lpstr>
      <vt:lpstr>Arial Narrow</vt:lpstr>
      <vt:lpstr>Wingdings</vt:lpstr>
      <vt:lpstr>Calibri Light</vt:lpstr>
      <vt:lpstr>Broadway</vt:lpstr>
      <vt:lpstr>Segoe Print</vt:lpstr>
      <vt:lpstr>A000120140530A99PPBG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职业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dc:title>
  <dc:creator>Administrator</dc:creator>
  <cp:lastModifiedBy>徽风晚韵</cp:lastModifiedBy>
  <cp:revision>1216</cp:revision>
  <dcterms:created xsi:type="dcterms:W3CDTF">2015-04-24T01:01:00Z</dcterms:created>
  <dcterms:modified xsi:type="dcterms:W3CDTF">2024-06-26T01:16:24Z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2DBDFEFF82E645D8B66BEFECD9455C26_13</vt:lpwstr>
  </property>
</Properties>
</file>