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sldIdLst>
    <p:sldId id="457" r:id="rId5"/>
    <p:sldId id="315" r:id="rId6"/>
    <p:sldId id="316" r:id="rId7"/>
    <p:sldId id="291" r:id="rId8"/>
    <p:sldId id="292" r:id="rId9"/>
    <p:sldId id="293" r:id="rId10"/>
    <p:sldId id="294" r:id="rId11"/>
    <p:sldId id="295" r:id="rId12"/>
    <p:sldId id="296" r:id="rId13"/>
    <p:sldId id="297" r:id="rId14"/>
    <p:sldId id="298" r:id="rId15"/>
    <p:sldId id="299" r:id="rId16"/>
    <p:sldId id="300" r:id="rId17"/>
    <p:sldId id="301" r:id="rId18"/>
    <p:sldId id="318" r:id="rId19"/>
    <p:sldId id="303" r:id="rId20"/>
    <p:sldId id="304" r:id="rId21"/>
    <p:sldId id="305" r:id="rId22"/>
    <p:sldId id="306" r:id="rId23"/>
    <p:sldId id="307" r:id="rId24"/>
    <p:sldId id="319" r:id="rId25"/>
    <p:sldId id="309" r:id="rId26"/>
    <p:sldId id="310" r:id="rId27"/>
    <p:sldId id="311" r:id="rId28"/>
    <p:sldId id="312" r:id="rId29"/>
    <p:sldId id="320" r:id="rId30"/>
    <p:sldId id="314" r:id="rId31"/>
    <p:sldId id="459" r:id="rId32"/>
    <p:sldId id="256" r:id="rId33"/>
    <p:sldId id="360" r:id="rId34"/>
    <p:sldId id="323" r:id="rId35"/>
    <p:sldId id="324" r:id="rId36"/>
    <p:sldId id="325" r:id="rId37"/>
    <p:sldId id="327" r:id="rId38"/>
    <p:sldId id="328" r:id="rId39"/>
    <p:sldId id="329" r:id="rId40"/>
    <p:sldId id="330" r:id="rId41"/>
    <p:sldId id="331" r:id="rId42"/>
    <p:sldId id="332" r:id="rId43"/>
    <p:sldId id="333" r:id="rId44"/>
    <p:sldId id="334" r:id="rId45"/>
    <p:sldId id="335" r:id="rId46"/>
    <p:sldId id="336" r:id="rId47"/>
    <p:sldId id="337" r:id="rId48"/>
    <p:sldId id="338" r:id="rId49"/>
    <p:sldId id="339" r:id="rId50"/>
    <p:sldId id="340" r:id="rId51"/>
    <p:sldId id="341" r:id="rId52"/>
    <p:sldId id="342" r:id="rId53"/>
    <p:sldId id="343" r:id="rId54"/>
    <p:sldId id="344" r:id="rId55"/>
    <p:sldId id="345" r:id="rId56"/>
    <p:sldId id="346" r:id="rId57"/>
    <p:sldId id="348" r:id="rId58"/>
    <p:sldId id="349" r:id="rId59"/>
    <p:sldId id="350" r:id="rId60"/>
    <p:sldId id="351" r:id="rId61"/>
    <p:sldId id="352" r:id="rId62"/>
    <p:sldId id="353" r:id="rId63"/>
    <p:sldId id="354" r:id="rId64"/>
    <p:sldId id="355" r:id="rId65"/>
    <p:sldId id="356" r:id="rId66"/>
    <p:sldId id="357" r:id="rId67"/>
    <p:sldId id="358" r:id="rId68"/>
    <p:sldId id="362" r:id="rId69"/>
    <p:sldId id="364" r:id="rId70"/>
    <p:sldId id="365" r:id="rId71"/>
    <p:sldId id="390" r:id="rId72"/>
    <p:sldId id="367" r:id="rId73"/>
    <p:sldId id="368" r:id="rId74"/>
    <p:sldId id="369" r:id="rId75"/>
    <p:sldId id="370" r:id="rId76"/>
    <p:sldId id="371" r:id="rId77"/>
    <p:sldId id="372" r:id="rId78"/>
    <p:sldId id="373" r:id="rId79"/>
    <p:sldId id="374" r:id="rId80"/>
    <p:sldId id="375" r:id="rId81"/>
    <p:sldId id="376" r:id="rId82"/>
    <p:sldId id="377" r:id="rId83"/>
    <p:sldId id="378" r:id="rId84"/>
    <p:sldId id="379" r:id="rId85"/>
    <p:sldId id="380" r:id="rId86"/>
    <p:sldId id="381" r:id="rId87"/>
    <p:sldId id="382" r:id="rId88"/>
    <p:sldId id="383" r:id="rId89"/>
    <p:sldId id="384" r:id="rId90"/>
    <p:sldId id="385" r:id="rId91"/>
    <p:sldId id="386" r:id="rId92"/>
    <p:sldId id="387" r:id="rId93"/>
    <p:sldId id="388" r:id="rId94"/>
    <p:sldId id="389" r:id="rId95"/>
    <p:sldId id="363" r:id="rId96"/>
    <p:sldId id="458" r:id="rId97"/>
    <p:sldId id="321" r:id="rId98"/>
    <p:sldId id="257" r:id="rId99"/>
    <p:sldId id="258" r:id="rId100"/>
    <p:sldId id="259" r:id="rId101"/>
    <p:sldId id="260" r:id="rId102"/>
    <p:sldId id="261" r:id="rId103"/>
    <p:sldId id="262" r:id="rId104"/>
    <p:sldId id="263" r:id="rId105"/>
    <p:sldId id="264" r:id="rId106"/>
    <p:sldId id="265" r:id="rId107"/>
    <p:sldId id="266" r:id="rId108"/>
    <p:sldId id="267" r:id="rId109"/>
    <p:sldId id="268" r:id="rId110"/>
    <p:sldId id="269" r:id="rId111"/>
    <p:sldId id="270" r:id="rId112"/>
    <p:sldId id="271" r:id="rId113"/>
    <p:sldId id="272" r:id="rId114"/>
    <p:sldId id="273" r:id="rId115"/>
    <p:sldId id="274" r:id="rId116"/>
    <p:sldId id="275" r:id="rId117"/>
    <p:sldId id="276" r:id="rId118"/>
    <p:sldId id="277" r:id="rId119"/>
    <p:sldId id="278" r:id="rId120"/>
    <p:sldId id="279" r:id="rId121"/>
    <p:sldId id="280" r:id="rId122"/>
    <p:sldId id="281" r:id="rId123"/>
    <p:sldId id="282" r:id="rId124"/>
    <p:sldId id="283" r:id="rId125"/>
    <p:sldId id="284" r:id="rId126"/>
    <p:sldId id="287" r:id="rId127"/>
    <p:sldId id="285" r:id="rId128"/>
    <p:sldId id="286" r:id="rId129"/>
    <p:sldId id="361" r:id="rId130"/>
  </p:sldIdLst>
  <p:sldSz cx="9144000" cy="6858000" type="screen4x3"/>
  <p:notesSz cx="6858000" cy="9144000"/>
  <p:custDataLst>
    <p:tags r:id="rId1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3" userDrawn="1">
          <p15:clr>
            <a:srgbClr val="A4A3A4"/>
          </p15:clr>
        </p15:guide>
        <p15:guide id="2" pos="286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79" d="100"/>
          <a:sy n="79" d="100"/>
        </p:scale>
        <p:origin x="-898" y="-67"/>
      </p:cViewPr>
      <p:guideLst>
        <p:guide orient="horz" pos="2133"/>
        <p:guide pos="2868"/>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5.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Master" Target="slideMasters/slideMaster3.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4" Type="http://schemas.openxmlformats.org/officeDocument/2006/relationships/tags" Target="tags/tag60.xml"/><Relationship Id="rId133" Type="http://schemas.openxmlformats.org/officeDocument/2006/relationships/tableStyles" Target="tableStyles.xml"/><Relationship Id="rId132" Type="http://schemas.openxmlformats.org/officeDocument/2006/relationships/viewProps" Target="viewProps.xml"/><Relationship Id="rId131" Type="http://schemas.openxmlformats.org/officeDocument/2006/relationships/presProps" Target="presProps.xml"/><Relationship Id="rId130" Type="http://schemas.openxmlformats.org/officeDocument/2006/relationships/slide" Target="slides/slide126.xml"/><Relationship Id="rId13" Type="http://schemas.openxmlformats.org/officeDocument/2006/relationships/slide" Target="slides/slide9.xml"/><Relationship Id="rId129" Type="http://schemas.openxmlformats.org/officeDocument/2006/relationships/slide" Target="slides/slide125.xml"/><Relationship Id="rId128" Type="http://schemas.openxmlformats.org/officeDocument/2006/relationships/slide" Target="slides/slide124.xml"/><Relationship Id="rId127" Type="http://schemas.openxmlformats.org/officeDocument/2006/relationships/slide" Target="slides/slide123.xml"/><Relationship Id="rId126" Type="http://schemas.openxmlformats.org/officeDocument/2006/relationships/slide" Target="slides/slide122.xml"/><Relationship Id="rId125" Type="http://schemas.openxmlformats.org/officeDocument/2006/relationships/slide" Target="slides/slide121.xml"/><Relationship Id="rId124" Type="http://schemas.openxmlformats.org/officeDocument/2006/relationships/slide" Target="slides/slide120.xml"/><Relationship Id="rId123" Type="http://schemas.openxmlformats.org/officeDocument/2006/relationships/slide" Target="slides/slide119.xml"/><Relationship Id="rId122" Type="http://schemas.openxmlformats.org/officeDocument/2006/relationships/slide" Target="slides/slide118.xml"/><Relationship Id="rId121" Type="http://schemas.openxmlformats.org/officeDocument/2006/relationships/slide" Target="slides/slide117.xml"/><Relationship Id="rId120" Type="http://schemas.openxmlformats.org/officeDocument/2006/relationships/slide" Target="slides/slide116.xml"/><Relationship Id="rId12" Type="http://schemas.openxmlformats.org/officeDocument/2006/relationships/slide" Target="slides/slide8.xml"/><Relationship Id="rId119" Type="http://schemas.openxmlformats.org/officeDocument/2006/relationships/slide" Target="slides/slide115.xml"/><Relationship Id="rId118" Type="http://schemas.openxmlformats.org/officeDocument/2006/relationships/slide" Target="slides/slide114.xml"/><Relationship Id="rId117" Type="http://schemas.openxmlformats.org/officeDocument/2006/relationships/slide" Target="slides/slide113.xml"/><Relationship Id="rId116" Type="http://schemas.openxmlformats.org/officeDocument/2006/relationships/slide" Target="slides/slide112.xml"/><Relationship Id="rId115" Type="http://schemas.openxmlformats.org/officeDocument/2006/relationships/slide" Target="slides/slide111.xml"/><Relationship Id="rId114" Type="http://schemas.openxmlformats.org/officeDocument/2006/relationships/slide" Target="slides/slide110.xml"/><Relationship Id="rId113" Type="http://schemas.openxmlformats.org/officeDocument/2006/relationships/slide" Target="slides/slide109.xml"/><Relationship Id="rId112" Type="http://schemas.openxmlformats.org/officeDocument/2006/relationships/slide" Target="slides/slide108.xml"/><Relationship Id="rId111" Type="http://schemas.openxmlformats.org/officeDocument/2006/relationships/slide" Target="slides/slide107.xml"/><Relationship Id="rId110" Type="http://schemas.openxmlformats.org/officeDocument/2006/relationships/slide" Target="slides/slide106.xml"/><Relationship Id="rId11" Type="http://schemas.openxmlformats.org/officeDocument/2006/relationships/slide" Target="slides/slide7.xml"/><Relationship Id="rId109" Type="http://schemas.openxmlformats.org/officeDocument/2006/relationships/slide" Target="slides/slide105.xml"/><Relationship Id="rId108" Type="http://schemas.openxmlformats.org/officeDocument/2006/relationships/slide" Target="slides/slide104.xml"/><Relationship Id="rId107" Type="http://schemas.openxmlformats.org/officeDocument/2006/relationships/slide" Target="slides/slide103.xml"/><Relationship Id="rId106" Type="http://schemas.openxmlformats.org/officeDocument/2006/relationships/slide" Target="slides/slide102.xml"/><Relationship Id="rId105" Type="http://schemas.openxmlformats.org/officeDocument/2006/relationships/slide" Target="slides/slide101.xml"/><Relationship Id="rId104" Type="http://schemas.openxmlformats.org/officeDocument/2006/relationships/slide" Target="slides/slide100.xml"/><Relationship Id="rId103" Type="http://schemas.openxmlformats.org/officeDocument/2006/relationships/slide" Target="slides/slide99.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6.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7C56615B-86DC-46E0-A7A8-A0DEE76483CF}" type="doc">
      <dgm:prSet loTypeId="urn:microsoft.com/office/officeart/2008/layout/PictureAccentList" loCatId="list" qsTypeId="urn:microsoft.com/office/officeart/2005/8/quickstyle/simple1" qsCatId="simple" csTypeId="urn:microsoft.com/office/officeart/2005/8/colors/accent1_2" csCatId="accent1" phldr="1"/>
      <dgm:spPr/>
      <dgm:t>
        <a:bodyPr/>
        <a:lstStyle/>
        <a:p>
          <a:endParaRPr lang="zh-CN" altLang="en-US"/>
        </a:p>
      </dgm:t>
    </dgm:pt>
    <dgm:pt modelId="{3F14D773-1B69-4B9A-925A-3DD1833FCAEE}">
      <dgm:prSet phldrT="[文本]" custT="1"/>
      <dgm:spPr/>
      <dgm:t>
        <a:bodyPr/>
        <a:lstStyle/>
        <a:p>
          <a:r>
            <a:rPr lang="zh-CN" altLang="en-US" sz="2000" dirty="0" smtClean="0"/>
            <a:t>可以提供转介服务的两种情况</a:t>
          </a:r>
          <a:endParaRPr lang="zh-CN" altLang="en-US" sz="2000" dirty="0"/>
        </a:p>
      </dgm:t>
    </dgm:pt>
    <dgm:pt modelId="{1FB7C1EC-2119-4754-B747-4B4FB6E8DD39}" cxnId="{B4119EAD-3D5C-4228-913F-CD7E0BA87B2B}" type="parTrans">
      <dgm:prSet/>
      <dgm:spPr/>
      <dgm:t>
        <a:bodyPr/>
        <a:lstStyle/>
        <a:p>
          <a:endParaRPr lang="zh-CN" altLang="en-US"/>
        </a:p>
      </dgm:t>
    </dgm:pt>
    <dgm:pt modelId="{A90859D7-2D08-46B3-93C9-D1EF3C29E13B}" cxnId="{B4119EAD-3D5C-4228-913F-CD7E0BA87B2B}" type="sibTrans">
      <dgm:prSet/>
      <dgm:spPr/>
      <dgm:t>
        <a:bodyPr/>
        <a:lstStyle/>
        <a:p>
          <a:endParaRPr lang="zh-CN" altLang="en-US"/>
        </a:p>
      </dgm:t>
    </dgm:pt>
    <dgm:pt modelId="{3F00AE77-73FE-45B6-8517-7A18FF41E2E5}">
      <dgm:prSet phldrT="[文本]"/>
      <dgm:spPr/>
      <dgm:t>
        <a:bodyPr/>
        <a:lstStyle/>
        <a:p>
          <a:r>
            <a:rPr lang="zh-CN" altLang="en-US" dirty="0" smtClean="0"/>
            <a:t>工作者判定求助者所需解决的问题不属于本机构服务的范围</a:t>
          </a:r>
          <a:endParaRPr lang="zh-CN" altLang="en-US" dirty="0"/>
        </a:p>
      </dgm:t>
    </dgm:pt>
    <dgm:pt modelId="{08B82A41-9D1A-4F3E-B314-CD78C80ABA86}" cxnId="{205FDA4A-85AB-42A9-BC35-2C5D006096C8}" type="parTrans">
      <dgm:prSet/>
      <dgm:spPr/>
      <dgm:t>
        <a:bodyPr/>
        <a:lstStyle/>
        <a:p>
          <a:endParaRPr lang="zh-CN" altLang="en-US"/>
        </a:p>
      </dgm:t>
    </dgm:pt>
    <dgm:pt modelId="{7F612799-B31A-4775-B98D-DEC6094131DF}" cxnId="{205FDA4A-85AB-42A9-BC35-2C5D006096C8}" type="sibTrans">
      <dgm:prSet/>
      <dgm:spPr/>
      <dgm:t>
        <a:bodyPr/>
        <a:lstStyle/>
        <a:p>
          <a:endParaRPr lang="zh-CN" altLang="en-US"/>
        </a:p>
      </dgm:t>
    </dgm:pt>
    <dgm:pt modelId="{EB60F8A4-6BF4-4E5F-80B0-431CCDFA0F51}">
      <dgm:prSet phldrT="[文本]"/>
      <dgm:spPr/>
      <dgm:t>
        <a:bodyPr/>
        <a:lstStyle/>
        <a:p>
          <a:r>
            <a:rPr lang="zh-CN" altLang="en-US" dirty="0" smtClean="0"/>
            <a:t>服务机构仅仅为某一些区域的人提供服务，求助者不属于这个区域</a:t>
          </a:r>
          <a:endParaRPr lang="zh-CN" altLang="en-US" dirty="0"/>
        </a:p>
      </dgm:t>
    </dgm:pt>
    <dgm:pt modelId="{DE00D427-829D-448D-ABCA-E7527A0B8529}" cxnId="{492461FE-159B-44C9-AF12-401BA7B0985C}" type="parTrans">
      <dgm:prSet/>
      <dgm:spPr/>
      <dgm:t>
        <a:bodyPr/>
        <a:lstStyle/>
        <a:p>
          <a:endParaRPr lang="zh-CN" altLang="en-US"/>
        </a:p>
      </dgm:t>
    </dgm:pt>
    <dgm:pt modelId="{B9AE2D7B-E25D-4FCE-ACBA-7AC7E9DF43D2}" cxnId="{492461FE-159B-44C9-AF12-401BA7B0985C}" type="sibTrans">
      <dgm:prSet/>
      <dgm:spPr/>
      <dgm:t>
        <a:bodyPr/>
        <a:lstStyle/>
        <a:p>
          <a:endParaRPr lang="zh-CN" altLang="en-US"/>
        </a:p>
      </dgm:t>
    </dgm:pt>
    <dgm:pt modelId="{07787851-7217-4B95-A214-FE55933E6956}" type="pres">
      <dgm:prSet presAssocID="{7C56615B-86DC-46E0-A7A8-A0DEE76483CF}" presName="layout" presStyleCnt="0">
        <dgm:presLayoutVars>
          <dgm:chMax/>
          <dgm:chPref/>
          <dgm:dir/>
          <dgm:animOne val="branch"/>
          <dgm:animLvl val="lvl"/>
          <dgm:resizeHandles/>
        </dgm:presLayoutVars>
      </dgm:prSet>
      <dgm:spPr/>
      <dgm:t>
        <a:bodyPr/>
        <a:lstStyle/>
        <a:p>
          <a:endParaRPr lang="zh-CN" altLang="en-US"/>
        </a:p>
      </dgm:t>
    </dgm:pt>
    <dgm:pt modelId="{506D5A9D-F98C-4BEE-B2E2-15A274224D0A}" type="pres">
      <dgm:prSet presAssocID="{3F14D773-1B69-4B9A-925A-3DD1833FCAEE}" presName="root" presStyleCnt="0">
        <dgm:presLayoutVars>
          <dgm:chMax/>
          <dgm:chPref val="4"/>
        </dgm:presLayoutVars>
      </dgm:prSet>
      <dgm:spPr/>
    </dgm:pt>
    <dgm:pt modelId="{5C6FFB53-6A29-4836-9A34-4F74178B987F}" type="pres">
      <dgm:prSet presAssocID="{3F14D773-1B69-4B9A-925A-3DD1833FCAEE}" presName="rootComposite" presStyleCnt="0">
        <dgm:presLayoutVars/>
      </dgm:prSet>
      <dgm:spPr/>
    </dgm:pt>
    <dgm:pt modelId="{C7D7FDE1-BD74-4A38-8769-5970469AB205}" type="pres">
      <dgm:prSet presAssocID="{3F14D773-1B69-4B9A-925A-3DD1833FCAEE}" presName="rootText" presStyleLbl="node0" presStyleIdx="0" presStyleCnt="1">
        <dgm:presLayoutVars>
          <dgm:chMax/>
          <dgm:chPref val="4"/>
        </dgm:presLayoutVars>
      </dgm:prSet>
      <dgm:spPr/>
      <dgm:t>
        <a:bodyPr/>
        <a:lstStyle/>
        <a:p>
          <a:endParaRPr lang="zh-CN" altLang="en-US"/>
        </a:p>
      </dgm:t>
    </dgm:pt>
    <dgm:pt modelId="{A9D9E086-1C43-4121-B95D-C014A8F974C9}" type="pres">
      <dgm:prSet presAssocID="{3F14D773-1B69-4B9A-925A-3DD1833FCAEE}" presName="childShape" presStyleCnt="0">
        <dgm:presLayoutVars>
          <dgm:chMax val="0"/>
          <dgm:chPref val="0"/>
        </dgm:presLayoutVars>
      </dgm:prSet>
      <dgm:spPr/>
    </dgm:pt>
    <dgm:pt modelId="{BE65E66F-ECD7-4DF6-BDD1-0422C3D255BD}" type="pres">
      <dgm:prSet presAssocID="{3F00AE77-73FE-45B6-8517-7A18FF41E2E5}" presName="childComposite" presStyleCnt="0">
        <dgm:presLayoutVars>
          <dgm:chMax val="0"/>
          <dgm:chPref val="0"/>
        </dgm:presLayoutVars>
      </dgm:prSet>
      <dgm:spPr/>
    </dgm:pt>
    <dgm:pt modelId="{D8EC581F-1A43-426E-AED8-D75A4EE896C7}" type="pres">
      <dgm:prSet presAssocID="{3F00AE77-73FE-45B6-8517-7A18FF41E2E5}" presName="Image" presStyleLbl="node1" presStyleIdx="0" presStyleCnt="2" custLinFactNeighborY="2145"/>
      <dgm:spPr/>
    </dgm:pt>
    <dgm:pt modelId="{48EA61A1-C597-4D44-9757-8356A8F9FD36}" type="pres">
      <dgm:prSet presAssocID="{3F00AE77-73FE-45B6-8517-7A18FF41E2E5}" presName="childText" presStyleLbl="lnNode1" presStyleIdx="0" presStyleCnt="2">
        <dgm:presLayoutVars>
          <dgm:chMax val="0"/>
          <dgm:chPref val="0"/>
          <dgm:bulletEnabled val="1"/>
        </dgm:presLayoutVars>
      </dgm:prSet>
      <dgm:spPr/>
      <dgm:t>
        <a:bodyPr/>
        <a:lstStyle/>
        <a:p>
          <a:endParaRPr lang="zh-CN" altLang="en-US"/>
        </a:p>
      </dgm:t>
    </dgm:pt>
    <dgm:pt modelId="{ED758761-0424-44BE-B832-1D876BBBCBA4}" type="pres">
      <dgm:prSet presAssocID="{EB60F8A4-6BF4-4E5F-80B0-431CCDFA0F51}" presName="childComposite" presStyleCnt="0">
        <dgm:presLayoutVars>
          <dgm:chMax val="0"/>
          <dgm:chPref val="0"/>
        </dgm:presLayoutVars>
      </dgm:prSet>
      <dgm:spPr/>
    </dgm:pt>
    <dgm:pt modelId="{AA8F01CF-A2A7-4610-9444-09B4D87D162E}" type="pres">
      <dgm:prSet presAssocID="{EB60F8A4-6BF4-4E5F-80B0-431CCDFA0F51}" presName="Image" presStyleLbl="node1" presStyleIdx="1" presStyleCnt="2"/>
      <dgm:spPr/>
    </dgm:pt>
    <dgm:pt modelId="{FB180B97-D087-4FE8-AB6E-FC791B7FE548}" type="pres">
      <dgm:prSet presAssocID="{EB60F8A4-6BF4-4E5F-80B0-431CCDFA0F51}" presName="childText" presStyleLbl="lnNode1" presStyleIdx="1" presStyleCnt="2">
        <dgm:presLayoutVars>
          <dgm:chMax val="0"/>
          <dgm:chPref val="0"/>
          <dgm:bulletEnabled val="1"/>
        </dgm:presLayoutVars>
      </dgm:prSet>
      <dgm:spPr/>
      <dgm:t>
        <a:bodyPr/>
        <a:lstStyle/>
        <a:p>
          <a:endParaRPr lang="zh-CN" altLang="en-US"/>
        </a:p>
      </dgm:t>
    </dgm:pt>
  </dgm:ptLst>
  <dgm:cxnLst>
    <dgm:cxn modelId="{6E0850E9-BCD8-491E-AF11-D281A7D65B51}" type="presOf" srcId="{3F00AE77-73FE-45B6-8517-7A18FF41E2E5}" destId="{48EA61A1-C597-4D44-9757-8356A8F9FD36}" srcOrd="0" destOrd="0" presId="urn:microsoft.com/office/officeart/2008/layout/PictureAccentList"/>
    <dgm:cxn modelId="{3F12B818-4D10-4404-9210-DFFFC0DCB333}" type="presOf" srcId="{3F14D773-1B69-4B9A-925A-3DD1833FCAEE}" destId="{C7D7FDE1-BD74-4A38-8769-5970469AB205}" srcOrd="0" destOrd="0" presId="urn:microsoft.com/office/officeart/2008/layout/PictureAccentList"/>
    <dgm:cxn modelId="{8A3EE211-365C-4A0B-B412-8E5856BB19A8}" type="presOf" srcId="{EB60F8A4-6BF4-4E5F-80B0-431CCDFA0F51}" destId="{FB180B97-D087-4FE8-AB6E-FC791B7FE548}" srcOrd="0" destOrd="0" presId="urn:microsoft.com/office/officeart/2008/layout/PictureAccentList"/>
    <dgm:cxn modelId="{492461FE-159B-44C9-AF12-401BA7B0985C}" srcId="{3F14D773-1B69-4B9A-925A-3DD1833FCAEE}" destId="{EB60F8A4-6BF4-4E5F-80B0-431CCDFA0F51}" srcOrd="1" destOrd="0" parTransId="{DE00D427-829D-448D-ABCA-E7527A0B8529}" sibTransId="{B9AE2D7B-E25D-4FCE-ACBA-7AC7E9DF43D2}"/>
    <dgm:cxn modelId="{B4119EAD-3D5C-4228-913F-CD7E0BA87B2B}" srcId="{7C56615B-86DC-46E0-A7A8-A0DEE76483CF}" destId="{3F14D773-1B69-4B9A-925A-3DD1833FCAEE}" srcOrd="0" destOrd="0" parTransId="{1FB7C1EC-2119-4754-B747-4B4FB6E8DD39}" sibTransId="{A90859D7-2D08-46B3-93C9-D1EF3C29E13B}"/>
    <dgm:cxn modelId="{5C637CF2-28F5-498E-9A09-46F16670E6F8}" type="presOf" srcId="{7C56615B-86DC-46E0-A7A8-A0DEE76483CF}" destId="{07787851-7217-4B95-A214-FE55933E6956}" srcOrd="0" destOrd="0" presId="urn:microsoft.com/office/officeart/2008/layout/PictureAccentList"/>
    <dgm:cxn modelId="{205FDA4A-85AB-42A9-BC35-2C5D006096C8}" srcId="{3F14D773-1B69-4B9A-925A-3DD1833FCAEE}" destId="{3F00AE77-73FE-45B6-8517-7A18FF41E2E5}" srcOrd="0" destOrd="0" parTransId="{08B82A41-9D1A-4F3E-B314-CD78C80ABA86}" sibTransId="{7F612799-B31A-4775-B98D-DEC6094131DF}"/>
    <dgm:cxn modelId="{6F140CE4-9AA5-48F8-8C8D-1B08440CD27C}" type="presParOf" srcId="{07787851-7217-4B95-A214-FE55933E6956}" destId="{506D5A9D-F98C-4BEE-B2E2-15A274224D0A}" srcOrd="0" destOrd="0" presId="urn:microsoft.com/office/officeart/2008/layout/PictureAccentList"/>
    <dgm:cxn modelId="{F322949A-C4B7-4198-BA95-22C8023029FD}" type="presParOf" srcId="{506D5A9D-F98C-4BEE-B2E2-15A274224D0A}" destId="{5C6FFB53-6A29-4836-9A34-4F74178B987F}" srcOrd="0" destOrd="0" presId="urn:microsoft.com/office/officeart/2008/layout/PictureAccentList"/>
    <dgm:cxn modelId="{5454D29A-3706-4274-BE19-75034B358CAD}" type="presParOf" srcId="{5C6FFB53-6A29-4836-9A34-4F74178B987F}" destId="{C7D7FDE1-BD74-4A38-8769-5970469AB205}" srcOrd="0" destOrd="0" presId="urn:microsoft.com/office/officeart/2008/layout/PictureAccentList"/>
    <dgm:cxn modelId="{283FF4C1-5E51-433D-BC76-E359273413E0}" type="presParOf" srcId="{506D5A9D-F98C-4BEE-B2E2-15A274224D0A}" destId="{A9D9E086-1C43-4121-B95D-C014A8F974C9}" srcOrd="1" destOrd="0" presId="urn:microsoft.com/office/officeart/2008/layout/PictureAccentList"/>
    <dgm:cxn modelId="{237A1FB7-F745-4520-B41F-EBA886E55869}" type="presParOf" srcId="{A9D9E086-1C43-4121-B95D-C014A8F974C9}" destId="{BE65E66F-ECD7-4DF6-BDD1-0422C3D255BD}" srcOrd="0" destOrd="0" presId="urn:microsoft.com/office/officeart/2008/layout/PictureAccentList"/>
    <dgm:cxn modelId="{D2D8FA94-43E9-4730-9DBC-4CDDCD3A1B13}" type="presParOf" srcId="{BE65E66F-ECD7-4DF6-BDD1-0422C3D255BD}" destId="{D8EC581F-1A43-426E-AED8-D75A4EE896C7}" srcOrd="0" destOrd="0" presId="urn:microsoft.com/office/officeart/2008/layout/PictureAccentList"/>
    <dgm:cxn modelId="{54AD5CC7-831B-4D63-AFD2-0913DFE5267F}" type="presParOf" srcId="{BE65E66F-ECD7-4DF6-BDD1-0422C3D255BD}" destId="{48EA61A1-C597-4D44-9757-8356A8F9FD36}" srcOrd="1" destOrd="0" presId="urn:microsoft.com/office/officeart/2008/layout/PictureAccentList"/>
    <dgm:cxn modelId="{47DD46A0-14DE-484D-8E4C-66760DB75B52}" type="presParOf" srcId="{A9D9E086-1C43-4121-B95D-C014A8F974C9}" destId="{ED758761-0424-44BE-B832-1D876BBBCBA4}" srcOrd="1" destOrd="0" presId="urn:microsoft.com/office/officeart/2008/layout/PictureAccentList"/>
    <dgm:cxn modelId="{80921DED-A890-4037-A2C8-0A640D320F30}" type="presParOf" srcId="{ED758761-0424-44BE-B832-1D876BBBCBA4}" destId="{AA8F01CF-A2A7-4610-9444-09B4D87D162E}" srcOrd="0" destOrd="0" presId="urn:microsoft.com/office/officeart/2008/layout/PictureAccentList"/>
    <dgm:cxn modelId="{F2E328E0-4517-46A7-B5AE-AEA3256B3720}" type="presParOf" srcId="{ED758761-0424-44BE-B832-1D876BBBCBA4}" destId="{FB180B97-D087-4FE8-AB6E-FC791B7FE548}" srcOrd="1" destOrd="0" presId="urn:microsoft.com/office/officeart/2008/layout/PictureAccentList"/>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938ACE5-1E38-4351-BEE5-28BC33FD6A4D}"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zh-CN" altLang="en-US"/>
        </a:p>
      </dgm:t>
    </dgm:pt>
    <dgm:pt modelId="{6C84FF07-2BEF-48AD-B752-9F44BFAFFE5F}">
      <dgm:prSet phldrT="[文本]"/>
      <dgm:spPr/>
      <dgm:t>
        <a:bodyPr/>
        <a:lstStyle/>
        <a:p>
          <a:r>
            <a:rPr lang="zh-CN" altLang="en-US" dirty="0" smtClean="0"/>
            <a:t>个人资料</a:t>
          </a:r>
          <a:endParaRPr lang="zh-CN" altLang="en-US" dirty="0"/>
        </a:p>
      </dgm:t>
    </dgm:pt>
    <dgm:pt modelId="{405519D3-2E53-49D5-8E96-BF25448F6176}" cxnId="{F4A187A3-6147-4DD5-B257-ED46109CD972}" type="parTrans">
      <dgm:prSet/>
      <dgm:spPr/>
      <dgm:t>
        <a:bodyPr/>
        <a:lstStyle/>
        <a:p>
          <a:endParaRPr lang="zh-CN" altLang="en-US"/>
        </a:p>
      </dgm:t>
    </dgm:pt>
    <dgm:pt modelId="{2A402AC6-013C-4832-9BCA-76A21C17C1DC}" cxnId="{F4A187A3-6147-4DD5-B257-ED46109CD972}" type="sibTrans">
      <dgm:prSet/>
      <dgm:spPr/>
      <dgm:t>
        <a:bodyPr/>
        <a:lstStyle/>
        <a:p>
          <a:endParaRPr lang="zh-CN" altLang="en-US"/>
        </a:p>
      </dgm:t>
    </dgm:pt>
    <dgm:pt modelId="{1AE16D5B-F4EF-49FC-AF29-059F546BC6AA}">
      <dgm:prSet phldrT="[文本]" custT="1"/>
      <dgm:spPr/>
      <dgm:t>
        <a:bodyPr/>
        <a:lstStyle/>
        <a:p>
          <a:r>
            <a:rPr lang="zh-CN" altLang="en-US" sz="1600" dirty="0" smtClean="0"/>
            <a:t>基本资料</a:t>
          </a:r>
          <a:endParaRPr lang="zh-CN" altLang="en-US" sz="1600" dirty="0"/>
        </a:p>
      </dgm:t>
    </dgm:pt>
    <dgm:pt modelId="{3FCAD026-80AE-4356-92B2-A8DF97B93954}" cxnId="{962A4FC9-0EE6-45C3-8EFC-433745F9EE20}" type="parTrans">
      <dgm:prSet/>
      <dgm:spPr/>
      <dgm:t>
        <a:bodyPr/>
        <a:lstStyle/>
        <a:p>
          <a:endParaRPr lang="zh-CN" altLang="en-US"/>
        </a:p>
      </dgm:t>
    </dgm:pt>
    <dgm:pt modelId="{AB2A4A55-E19B-462A-9143-EA1F1C2CC43C}" cxnId="{962A4FC9-0EE6-45C3-8EFC-433745F9EE20}" type="sibTrans">
      <dgm:prSet/>
      <dgm:spPr/>
      <dgm:t>
        <a:bodyPr/>
        <a:lstStyle/>
        <a:p>
          <a:endParaRPr lang="zh-CN" altLang="en-US"/>
        </a:p>
      </dgm:t>
    </dgm:pt>
    <dgm:pt modelId="{C7026B08-37C0-4CC2-B2C5-3270B9AED50E}">
      <dgm:prSet phldrT="[文本]" custT="1"/>
      <dgm:spPr/>
      <dgm:t>
        <a:bodyPr/>
        <a:lstStyle/>
        <a:p>
          <a:r>
            <a:rPr lang="zh-CN" altLang="en-US" sz="1600" dirty="0" smtClean="0"/>
            <a:t>生理方面</a:t>
          </a:r>
          <a:endParaRPr lang="zh-CN" altLang="en-US" sz="1600" dirty="0"/>
        </a:p>
      </dgm:t>
    </dgm:pt>
    <dgm:pt modelId="{52503BF3-2B17-4009-8B23-C5B6446AB6B3}" cxnId="{42AA80A0-E003-48DE-AF6D-6FF075B13370}" type="parTrans">
      <dgm:prSet/>
      <dgm:spPr/>
      <dgm:t>
        <a:bodyPr/>
        <a:lstStyle/>
        <a:p>
          <a:endParaRPr lang="zh-CN" altLang="en-US"/>
        </a:p>
      </dgm:t>
    </dgm:pt>
    <dgm:pt modelId="{9B839903-AB19-4CEF-B67F-F682D7AFC8B6}" cxnId="{42AA80A0-E003-48DE-AF6D-6FF075B13370}" type="sibTrans">
      <dgm:prSet/>
      <dgm:spPr/>
      <dgm:t>
        <a:bodyPr/>
        <a:lstStyle/>
        <a:p>
          <a:endParaRPr lang="zh-CN" altLang="en-US"/>
        </a:p>
      </dgm:t>
    </dgm:pt>
    <dgm:pt modelId="{D7044969-9E18-4428-BE12-9BF1145DC9A5}">
      <dgm:prSet phldrT="[文本]"/>
      <dgm:spPr/>
      <dgm:t>
        <a:bodyPr/>
        <a:lstStyle/>
        <a:p>
          <a:r>
            <a:rPr lang="zh-CN" altLang="en-US" dirty="0" smtClean="0"/>
            <a:t>效果角度</a:t>
          </a:r>
          <a:endParaRPr lang="zh-CN" altLang="en-US" dirty="0"/>
        </a:p>
      </dgm:t>
    </dgm:pt>
    <dgm:pt modelId="{55E1F5AD-721D-4AE7-8D27-EE2E36B50FBA}" cxnId="{3E32279D-ECBE-457B-8360-E220731C695F}" type="parTrans">
      <dgm:prSet/>
      <dgm:spPr/>
      <dgm:t>
        <a:bodyPr/>
        <a:lstStyle/>
        <a:p>
          <a:endParaRPr lang="zh-CN" altLang="en-US"/>
        </a:p>
      </dgm:t>
    </dgm:pt>
    <dgm:pt modelId="{F7053F5B-35DA-4AE3-997A-8A397CE39C22}" cxnId="{3E32279D-ECBE-457B-8360-E220731C695F}" type="sibTrans">
      <dgm:prSet/>
      <dgm:spPr/>
      <dgm:t>
        <a:bodyPr/>
        <a:lstStyle/>
        <a:p>
          <a:endParaRPr lang="zh-CN" altLang="en-US"/>
        </a:p>
      </dgm:t>
    </dgm:pt>
    <dgm:pt modelId="{8F2ACC50-B3BD-4532-A648-DB0768A7352F}">
      <dgm:prSet phldrT="[文本]" custT="1"/>
      <dgm:spPr/>
      <dgm:t>
        <a:bodyPr/>
        <a:lstStyle/>
        <a:p>
          <a:r>
            <a:rPr lang="zh-CN" altLang="en-US" sz="1600" dirty="0" smtClean="0"/>
            <a:t>家庭环境</a:t>
          </a:r>
          <a:endParaRPr lang="zh-CN" altLang="en-US" sz="1600" dirty="0"/>
        </a:p>
      </dgm:t>
    </dgm:pt>
    <dgm:pt modelId="{AE3FF581-25EE-41BD-8E62-4B6AE048938B}" cxnId="{970030AD-54FE-4688-BBDC-CB70F2A0CFC4}" type="parTrans">
      <dgm:prSet/>
      <dgm:spPr/>
      <dgm:t>
        <a:bodyPr/>
        <a:lstStyle/>
        <a:p>
          <a:endParaRPr lang="zh-CN" altLang="en-US"/>
        </a:p>
      </dgm:t>
    </dgm:pt>
    <dgm:pt modelId="{592799C4-0EC9-442B-9DF4-5B274472C982}" cxnId="{970030AD-54FE-4688-BBDC-CB70F2A0CFC4}" type="sibTrans">
      <dgm:prSet/>
      <dgm:spPr/>
      <dgm:t>
        <a:bodyPr/>
        <a:lstStyle/>
        <a:p>
          <a:endParaRPr lang="zh-CN" altLang="en-US"/>
        </a:p>
      </dgm:t>
    </dgm:pt>
    <dgm:pt modelId="{8AE9B6F6-4D1C-4A66-871A-C04E39210694}">
      <dgm:prSet phldrT="[文本]" custT="1"/>
      <dgm:spPr/>
      <dgm:t>
        <a:bodyPr/>
        <a:lstStyle/>
        <a:p>
          <a:r>
            <a:rPr lang="zh-CN" altLang="en-US" sz="1600" dirty="0" smtClean="0"/>
            <a:t>延伸的环境系统</a:t>
          </a:r>
          <a:endParaRPr lang="zh-CN" altLang="en-US" sz="1600" dirty="0"/>
        </a:p>
      </dgm:t>
    </dgm:pt>
    <dgm:pt modelId="{AD898304-D763-4E7E-97CC-3D7D22086BBB}" cxnId="{7A280411-B12B-4C2D-A0A3-9F18C66F1F00}" type="parTrans">
      <dgm:prSet/>
      <dgm:spPr/>
      <dgm:t>
        <a:bodyPr/>
        <a:lstStyle/>
        <a:p>
          <a:endParaRPr lang="zh-CN" altLang="en-US"/>
        </a:p>
      </dgm:t>
    </dgm:pt>
    <dgm:pt modelId="{EE08042F-3B52-450F-9BB8-60DB57678662}" cxnId="{7A280411-B12B-4C2D-A0A3-9F18C66F1F00}" type="sibTrans">
      <dgm:prSet/>
      <dgm:spPr/>
      <dgm:t>
        <a:bodyPr/>
        <a:lstStyle/>
        <a:p>
          <a:endParaRPr lang="zh-CN" altLang="en-US"/>
        </a:p>
      </dgm:t>
    </dgm:pt>
    <dgm:pt modelId="{3097A28F-B287-4F13-BB65-0EC28140A50A}">
      <dgm:prSet phldrT="[文本]" custT="1"/>
      <dgm:spPr/>
      <dgm:t>
        <a:bodyPr/>
        <a:lstStyle/>
        <a:p>
          <a:r>
            <a:rPr lang="zh-CN" altLang="en-US" sz="1600" dirty="0" smtClean="0"/>
            <a:t>心理方面</a:t>
          </a:r>
          <a:endParaRPr lang="zh-CN" altLang="en-US" sz="1600" dirty="0"/>
        </a:p>
      </dgm:t>
    </dgm:pt>
    <dgm:pt modelId="{0829ED7C-E7DD-4C9C-A7C7-57820D6493C6}" cxnId="{65E62ED7-B3DB-4787-963F-84F3C004229D}" type="parTrans">
      <dgm:prSet/>
      <dgm:spPr/>
      <dgm:t>
        <a:bodyPr/>
        <a:lstStyle/>
        <a:p>
          <a:endParaRPr lang="zh-CN" altLang="en-US"/>
        </a:p>
      </dgm:t>
    </dgm:pt>
    <dgm:pt modelId="{1380AF3A-41D2-4F30-8A67-B8E52365A3F5}" cxnId="{65E62ED7-B3DB-4787-963F-84F3C004229D}" type="sibTrans">
      <dgm:prSet/>
      <dgm:spPr/>
      <dgm:t>
        <a:bodyPr/>
        <a:lstStyle/>
        <a:p>
          <a:endParaRPr lang="zh-CN" altLang="en-US"/>
        </a:p>
      </dgm:t>
    </dgm:pt>
    <dgm:pt modelId="{AA8D849F-67AF-4F3C-BB6A-94499CB7EEA9}">
      <dgm:prSet phldrT="[文本]" custT="1"/>
      <dgm:spPr/>
      <dgm:t>
        <a:bodyPr/>
        <a:lstStyle/>
        <a:p>
          <a:r>
            <a:rPr lang="zh-CN" altLang="en-US" sz="1600" dirty="0" smtClean="0"/>
            <a:t>价值观</a:t>
          </a:r>
          <a:endParaRPr lang="zh-CN" altLang="en-US" sz="1600" dirty="0"/>
        </a:p>
      </dgm:t>
    </dgm:pt>
    <dgm:pt modelId="{5150FBB7-13DA-4C72-AF57-E76FBF3F2F4B}" cxnId="{A48BC66F-368E-4F21-9662-F1AA8E466CEB}" type="parTrans">
      <dgm:prSet/>
      <dgm:spPr/>
      <dgm:t>
        <a:bodyPr/>
        <a:lstStyle/>
        <a:p>
          <a:endParaRPr lang="zh-CN" altLang="en-US"/>
        </a:p>
      </dgm:t>
    </dgm:pt>
    <dgm:pt modelId="{B7CDE66E-1323-4A4A-9946-8AEB00D8F654}" cxnId="{A48BC66F-368E-4F21-9662-F1AA8E466CEB}" type="sibTrans">
      <dgm:prSet/>
      <dgm:spPr/>
      <dgm:t>
        <a:bodyPr/>
        <a:lstStyle/>
        <a:p>
          <a:endParaRPr lang="zh-CN" altLang="en-US"/>
        </a:p>
      </dgm:t>
    </dgm:pt>
    <dgm:pt modelId="{7B38BABD-DD2B-453E-B4C1-DAC6F64EEDDD}">
      <dgm:prSet phldrT="[文本]" custT="1"/>
      <dgm:spPr/>
      <dgm:t>
        <a:bodyPr/>
        <a:lstStyle/>
        <a:p>
          <a:r>
            <a:rPr lang="zh-CN" altLang="en-US" sz="1600" dirty="0" smtClean="0"/>
            <a:t>能力</a:t>
          </a:r>
          <a:endParaRPr lang="zh-CN" altLang="en-US" sz="1600" dirty="0"/>
        </a:p>
      </dgm:t>
    </dgm:pt>
    <dgm:pt modelId="{2FCD0E61-AE61-4807-A935-217B88179CE9}" cxnId="{1EF9DECB-8947-44AA-AD2E-64778EA3A68F}" type="parTrans">
      <dgm:prSet/>
      <dgm:spPr/>
      <dgm:t>
        <a:bodyPr/>
        <a:lstStyle/>
        <a:p>
          <a:endParaRPr lang="zh-CN" altLang="en-US"/>
        </a:p>
      </dgm:t>
    </dgm:pt>
    <dgm:pt modelId="{F50121B5-0679-4750-8489-C245EE1AACEF}" cxnId="{1EF9DECB-8947-44AA-AD2E-64778EA3A68F}" type="sibTrans">
      <dgm:prSet/>
      <dgm:spPr/>
      <dgm:t>
        <a:bodyPr/>
        <a:lstStyle/>
        <a:p>
          <a:endParaRPr lang="zh-CN" altLang="en-US"/>
        </a:p>
      </dgm:t>
    </dgm:pt>
    <dgm:pt modelId="{A0B625F9-9347-4EAB-AA1D-E18312388273}">
      <dgm:prSet phldrT="[文本]" custT="1"/>
      <dgm:spPr/>
      <dgm:t>
        <a:bodyPr/>
        <a:lstStyle/>
        <a:p>
          <a:r>
            <a:rPr lang="zh-CN" altLang="en-US" sz="1600" dirty="0" smtClean="0"/>
            <a:t>交互作用</a:t>
          </a:r>
          <a:endParaRPr lang="zh-CN" altLang="en-US" sz="1600" dirty="0"/>
        </a:p>
      </dgm:t>
    </dgm:pt>
    <dgm:pt modelId="{3B27E970-1EC4-4C23-BFFE-2A38CC142888}" cxnId="{E6DDC6DB-10C7-4A0D-89B3-A7A765DD7B63}" type="parTrans">
      <dgm:prSet/>
      <dgm:spPr/>
      <dgm:t>
        <a:bodyPr/>
        <a:lstStyle/>
        <a:p>
          <a:endParaRPr lang="zh-CN" altLang="en-US"/>
        </a:p>
      </dgm:t>
    </dgm:pt>
    <dgm:pt modelId="{98AA2DF1-782E-42A8-A6C5-AEFABA18AEFB}" cxnId="{E6DDC6DB-10C7-4A0D-89B3-A7A765DD7B63}" type="sibTrans">
      <dgm:prSet/>
      <dgm:spPr/>
      <dgm:t>
        <a:bodyPr/>
        <a:lstStyle/>
        <a:p>
          <a:endParaRPr lang="zh-CN" altLang="en-US"/>
        </a:p>
      </dgm:t>
    </dgm:pt>
    <dgm:pt modelId="{0643726A-38F7-4C25-9E8F-F22C65F3D2B8}" type="pres">
      <dgm:prSet presAssocID="{B938ACE5-1E38-4351-BEE5-28BC33FD6A4D}" presName="diagram" presStyleCnt="0">
        <dgm:presLayoutVars>
          <dgm:chPref val="1"/>
          <dgm:dir/>
          <dgm:animOne val="branch"/>
          <dgm:animLvl val="lvl"/>
          <dgm:resizeHandles/>
        </dgm:presLayoutVars>
      </dgm:prSet>
      <dgm:spPr/>
      <dgm:t>
        <a:bodyPr/>
        <a:lstStyle/>
        <a:p>
          <a:endParaRPr lang="zh-CN" altLang="en-US"/>
        </a:p>
      </dgm:t>
    </dgm:pt>
    <dgm:pt modelId="{B5766209-E5F9-42D8-A2E1-326CB9FC18E0}" type="pres">
      <dgm:prSet presAssocID="{6C84FF07-2BEF-48AD-B752-9F44BFAFFE5F}" presName="root" presStyleCnt="0"/>
      <dgm:spPr/>
    </dgm:pt>
    <dgm:pt modelId="{5A16C9F9-9FCB-4430-8D48-440158082615}" type="pres">
      <dgm:prSet presAssocID="{6C84FF07-2BEF-48AD-B752-9F44BFAFFE5F}" presName="rootComposite" presStyleCnt="0"/>
      <dgm:spPr/>
    </dgm:pt>
    <dgm:pt modelId="{A0A15467-6C35-459C-AE83-A1710DE747B8}" type="pres">
      <dgm:prSet presAssocID="{6C84FF07-2BEF-48AD-B752-9F44BFAFFE5F}" presName="rootText" presStyleLbl="node1" presStyleIdx="0" presStyleCnt="2"/>
      <dgm:spPr/>
      <dgm:t>
        <a:bodyPr/>
        <a:lstStyle/>
        <a:p>
          <a:endParaRPr lang="zh-CN" altLang="en-US"/>
        </a:p>
      </dgm:t>
    </dgm:pt>
    <dgm:pt modelId="{A5DF5DF9-E1A8-4701-8296-98F9A77CD2D5}" type="pres">
      <dgm:prSet presAssocID="{6C84FF07-2BEF-48AD-B752-9F44BFAFFE5F}" presName="rootConnector" presStyleLbl="node1" presStyleIdx="0" presStyleCnt="2"/>
      <dgm:spPr/>
      <dgm:t>
        <a:bodyPr/>
        <a:lstStyle/>
        <a:p>
          <a:endParaRPr lang="zh-CN" altLang="en-US"/>
        </a:p>
      </dgm:t>
    </dgm:pt>
    <dgm:pt modelId="{5BA917CC-1AD8-4862-8563-86B7FCF28E95}" type="pres">
      <dgm:prSet presAssocID="{6C84FF07-2BEF-48AD-B752-9F44BFAFFE5F}" presName="childShape" presStyleCnt="0"/>
      <dgm:spPr/>
    </dgm:pt>
    <dgm:pt modelId="{C369F374-FE73-4789-B80D-F0975390B23C}" type="pres">
      <dgm:prSet presAssocID="{3FCAD026-80AE-4356-92B2-A8DF97B93954}" presName="Name13" presStyleLbl="parChTrans1D2" presStyleIdx="0" presStyleCnt="8"/>
      <dgm:spPr/>
      <dgm:t>
        <a:bodyPr/>
        <a:lstStyle/>
        <a:p>
          <a:endParaRPr lang="zh-CN" altLang="en-US"/>
        </a:p>
      </dgm:t>
    </dgm:pt>
    <dgm:pt modelId="{1D9DECA7-F999-43A2-B8A7-EF6D9DA2CD08}" type="pres">
      <dgm:prSet presAssocID="{1AE16D5B-F4EF-49FC-AF29-059F546BC6AA}" presName="childText" presStyleLbl="bgAcc1" presStyleIdx="0" presStyleCnt="8">
        <dgm:presLayoutVars>
          <dgm:bulletEnabled val="1"/>
        </dgm:presLayoutVars>
      </dgm:prSet>
      <dgm:spPr/>
      <dgm:t>
        <a:bodyPr/>
        <a:lstStyle/>
        <a:p>
          <a:endParaRPr lang="zh-CN" altLang="en-US"/>
        </a:p>
      </dgm:t>
    </dgm:pt>
    <dgm:pt modelId="{1728CA40-05A2-4BB7-B1B0-C67C7E73CFFC}" type="pres">
      <dgm:prSet presAssocID="{52503BF3-2B17-4009-8B23-C5B6446AB6B3}" presName="Name13" presStyleLbl="parChTrans1D2" presStyleIdx="1" presStyleCnt="8"/>
      <dgm:spPr/>
      <dgm:t>
        <a:bodyPr/>
        <a:lstStyle/>
        <a:p>
          <a:endParaRPr lang="zh-CN" altLang="en-US"/>
        </a:p>
      </dgm:t>
    </dgm:pt>
    <dgm:pt modelId="{2E9B0CE2-B087-4EBF-9872-EB63C5057AAC}" type="pres">
      <dgm:prSet presAssocID="{C7026B08-37C0-4CC2-B2C5-3270B9AED50E}" presName="childText" presStyleLbl="bgAcc1" presStyleIdx="1" presStyleCnt="8">
        <dgm:presLayoutVars>
          <dgm:bulletEnabled val="1"/>
        </dgm:presLayoutVars>
      </dgm:prSet>
      <dgm:spPr/>
      <dgm:t>
        <a:bodyPr/>
        <a:lstStyle/>
        <a:p>
          <a:endParaRPr lang="zh-CN" altLang="en-US"/>
        </a:p>
      </dgm:t>
    </dgm:pt>
    <dgm:pt modelId="{264DCC3A-836A-403E-9F46-6D9CF79D27DD}" type="pres">
      <dgm:prSet presAssocID="{0829ED7C-E7DD-4C9C-A7C7-57820D6493C6}" presName="Name13" presStyleLbl="parChTrans1D2" presStyleIdx="2" presStyleCnt="8"/>
      <dgm:spPr/>
      <dgm:t>
        <a:bodyPr/>
        <a:lstStyle/>
        <a:p>
          <a:endParaRPr lang="zh-CN" altLang="en-US"/>
        </a:p>
      </dgm:t>
    </dgm:pt>
    <dgm:pt modelId="{24C10EBD-C924-4A10-B6F0-D914C7FF6E67}" type="pres">
      <dgm:prSet presAssocID="{3097A28F-B287-4F13-BB65-0EC28140A50A}" presName="childText" presStyleLbl="bgAcc1" presStyleIdx="2" presStyleCnt="8">
        <dgm:presLayoutVars>
          <dgm:bulletEnabled val="1"/>
        </dgm:presLayoutVars>
      </dgm:prSet>
      <dgm:spPr/>
      <dgm:t>
        <a:bodyPr/>
        <a:lstStyle/>
        <a:p>
          <a:endParaRPr lang="zh-CN" altLang="en-US"/>
        </a:p>
      </dgm:t>
    </dgm:pt>
    <dgm:pt modelId="{9D54A45D-FBF1-453C-93B1-1933E2660F8A}" type="pres">
      <dgm:prSet presAssocID="{5150FBB7-13DA-4C72-AF57-E76FBF3F2F4B}" presName="Name13" presStyleLbl="parChTrans1D2" presStyleIdx="3" presStyleCnt="8"/>
      <dgm:spPr/>
      <dgm:t>
        <a:bodyPr/>
        <a:lstStyle/>
        <a:p>
          <a:endParaRPr lang="zh-CN" altLang="en-US"/>
        </a:p>
      </dgm:t>
    </dgm:pt>
    <dgm:pt modelId="{BBA10E6F-2A73-48A2-9B3A-C2DD355F5C7C}" type="pres">
      <dgm:prSet presAssocID="{AA8D849F-67AF-4F3C-BB6A-94499CB7EEA9}" presName="childText" presStyleLbl="bgAcc1" presStyleIdx="3" presStyleCnt="8">
        <dgm:presLayoutVars>
          <dgm:bulletEnabled val="1"/>
        </dgm:presLayoutVars>
      </dgm:prSet>
      <dgm:spPr/>
      <dgm:t>
        <a:bodyPr/>
        <a:lstStyle/>
        <a:p>
          <a:endParaRPr lang="zh-CN" altLang="en-US"/>
        </a:p>
      </dgm:t>
    </dgm:pt>
    <dgm:pt modelId="{DA197B85-AA66-4C54-A418-A9AC299B8514}" type="pres">
      <dgm:prSet presAssocID="{2FCD0E61-AE61-4807-A935-217B88179CE9}" presName="Name13" presStyleLbl="parChTrans1D2" presStyleIdx="4" presStyleCnt="8"/>
      <dgm:spPr/>
      <dgm:t>
        <a:bodyPr/>
        <a:lstStyle/>
        <a:p>
          <a:endParaRPr lang="zh-CN" altLang="en-US"/>
        </a:p>
      </dgm:t>
    </dgm:pt>
    <dgm:pt modelId="{C5D4D6C1-0FFE-44DE-8A78-D7E1D5FF4946}" type="pres">
      <dgm:prSet presAssocID="{7B38BABD-DD2B-453E-B4C1-DAC6F64EEDDD}" presName="childText" presStyleLbl="bgAcc1" presStyleIdx="4" presStyleCnt="8">
        <dgm:presLayoutVars>
          <dgm:bulletEnabled val="1"/>
        </dgm:presLayoutVars>
      </dgm:prSet>
      <dgm:spPr/>
      <dgm:t>
        <a:bodyPr/>
        <a:lstStyle/>
        <a:p>
          <a:endParaRPr lang="zh-CN" altLang="en-US"/>
        </a:p>
      </dgm:t>
    </dgm:pt>
    <dgm:pt modelId="{5EB9DC5B-A4E9-4109-B905-ED5CC3EAD2D4}" type="pres">
      <dgm:prSet presAssocID="{D7044969-9E18-4428-BE12-9BF1145DC9A5}" presName="root" presStyleCnt="0"/>
      <dgm:spPr/>
    </dgm:pt>
    <dgm:pt modelId="{C10820AE-C6BA-4C90-862E-7543FAB9977D}" type="pres">
      <dgm:prSet presAssocID="{D7044969-9E18-4428-BE12-9BF1145DC9A5}" presName="rootComposite" presStyleCnt="0"/>
      <dgm:spPr/>
    </dgm:pt>
    <dgm:pt modelId="{430EF3E0-A9B5-43DB-BA92-5677B1068E45}" type="pres">
      <dgm:prSet presAssocID="{D7044969-9E18-4428-BE12-9BF1145DC9A5}" presName="rootText" presStyleLbl="node1" presStyleIdx="1" presStyleCnt="2"/>
      <dgm:spPr/>
      <dgm:t>
        <a:bodyPr/>
        <a:lstStyle/>
        <a:p>
          <a:endParaRPr lang="zh-CN" altLang="en-US"/>
        </a:p>
      </dgm:t>
    </dgm:pt>
    <dgm:pt modelId="{EDE0CD8D-1C9E-4807-8B4F-D5739F458948}" type="pres">
      <dgm:prSet presAssocID="{D7044969-9E18-4428-BE12-9BF1145DC9A5}" presName="rootConnector" presStyleLbl="node1" presStyleIdx="1" presStyleCnt="2"/>
      <dgm:spPr/>
      <dgm:t>
        <a:bodyPr/>
        <a:lstStyle/>
        <a:p>
          <a:endParaRPr lang="zh-CN" altLang="en-US"/>
        </a:p>
      </dgm:t>
    </dgm:pt>
    <dgm:pt modelId="{AB2D9D89-CB1B-4D97-AE34-410211726A4E}" type="pres">
      <dgm:prSet presAssocID="{D7044969-9E18-4428-BE12-9BF1145DC9A5}" presName="childShape" presStyleCnt="0"/>
      <dgm:spPr/>
    </dgm:pt>
    <dgm:pt modelId="{9B94E80F-F241-4456-A333-4C381BD1DD77}" type="pres">
      <dgm:prSet presAssocID="{AE3FF581-25EE-41BD-8E62-4B6AE048938B}" presName="Name13" presStyleLbl="parChTrans1D2" presStyleIdx="5" presStyleCnt="8"/>
      <dgm:spPr/>
      <dgm:t>
        <a:bodyPr/>
        <a:lstStyle/>
        <a:p>
          <a:endParaRPr lang="zh-CN" altLang="en-US"/>
        </a:p>
      </dgm:t>
    </dgm:pt>
    <dgm:pt modelId="{2A56CE4D-04A1-471C-9AB7-2DC16E5E7DBB}" type="pres">
      <dgm:prSet presAssocID="{8F2ACC50-B3BD-4532-A648-DB0768A7352F}" presName="childText" presStyleLbl="bgAcc1" presStyleIdx="5" presStyleCnt="8">
        <dgm:presLayoutVars>
          <dgm:bulletEnabled val="1"/>
        </dgm:presLayoutVars>
      </dgm:prSet>
      <dgm:spPr/>
      <dgm:t>
        <a:bodyPr/>
        <a:lstStyle/>
        <a:p>
          <a:endParaRPr lang="zh-CN" altLang="en-US"/>
        </a:p>
      </dgm:t>
    </dgm:pt>
    <dgm:pt modelId="{A426E347-C16D-49C2-8461-85154CCF6045}" type="pres">
      <dgm:prSet presAssocID="{AD898304-D763-4E7E-97CC-3D7D22086BBB}" presName="Name13" presStyleLbl="parChTrans1D2" presStyleIdx="6" presStyleCnt="8"/>
      <dgm:spPr/>
      <dgm:t>
        <a:bodyPr/>
        <a:lstStyle/>
        <a:p>
          <a:endParaRPr lang="zh-CN" altLang="en-US"/>
        </a:p>
      </dgm:t>
    </dgm:pt>
    <dgm:pt modelId="{97B2EC3C-1A8A-4919-96A6-48124681FB88}" type="pres">
      <dgm:prSet presAssocID="{8AE9B6F6-4D1C-4A66-871A-C04E39210694}" presName="childText" presStyleLbl="bgAcc1" presStyleIdx="6" presStyleCnt="8">
        <dgm:presLayoutVars>
          <dgm:bulletEnabled val="1"/>
        </dgm:presLayoutVars>
      </dgm:prSet>
      <dgm:spPr/>
      <dgm:t>
        <a:bodyPr/>
        <a:lstStyle/>
        <a:p>
          <a:endParaRPr lang="zh-CN" altLang="en-US"/>
        </a:p>
      </dgm:t>
    </dgm:pt>
    <dgm:pt modelId="{652759E4-B00C-493B-A39D-A04CBF9A19BA}" type="pres">
      <dgm:prSet presAssocID="{3B27E970-1EC4-4C23-BFFE-2A38CC142888}" presName="Name13" presStyleLbl="parChTrans1D2" presStyleIdx="7" presStyleCnt="8"/>
      <dgm:spPr/>
      <dgm:t>
        <a:bodyPr/>
        <a:lstStyle/>
        <a:p>
          <a:endParaRPr lang="zh-CN" altLang="en-US"/>
        </a:p>
      </dgm:t>
    </dgm:pt>
    <dgm:pt modelId="{D1D58E59-3435-413F-9A30-4E4AEBFBB57F}" type="pres">
      <dgm:prSet presAssocID="{A0B625F9-9347-4EAB-AA1D-E18312388273}" presName="childText" presStyleLbl="bgAcc1" presStyleIdx="7" presStyleCnt="8">
        <dgm:presLayoutVars>
          <dgm:bulletEnabled val="1"/>
        </dgm:presLayoutVars>
      </dgm:prSet>
      <dgm:spPr/>
      <dgm:t>
        <a:bodyPr/>
        <a:lstStyle/>
        <a:p>
          <a:endParaRPr lang="zh-CN" altLang="en-US"/>
        </a:p>
      </dgm:t>
    </dgm:pt>
  </dgm:ptLst>
  <dgm:cxnLst>
    <dgm:cxn modelId="{7A280411-B12B-4C2D-A0A3-9F18C66F1F00}" srcId="{D7044969-9E18-4428-BE12-9BF1145DC9A5}" destId="{8AE9B6F6-4D1C-4A66-871A-C04E39210694}" srcOrd="1" destOrd="0" parTransId="{AD898304-D763-4E7E-97CC-3D7D22086BBB}" sibTransId="{EE08042F-3B52-450F-9BB8-60DB57678662}"/>
    <dgm:cxn modelId="{95F28B8A-463E-48DD-9B57-6D6CBF9408B4}" type="presOf" srcId="{1AE16D5B-F4EF-49FC-AF29-059F546BC6AA}" destId="{1D9DECA7-F999-43A2-B8A7-EF6D9DA2CD08}" srcOrd="0" destOrd="0" presId="urn:microsoft.com/office/officeart/2005/8/layout/hierarchy3"/>
    <dgm:cxn modelId="{65E62ED7-B3DB-4787-963F-84F3C004229D}" srcId="{6C84FF07-2BEF-48AD-B752-9F44BFAFFE5F}" destId="{3097A28F-B287-4F13-BB65-0EC28140A50A}" srcOrd="2" destOrd="0" parTransId="{0829ED7C-E7DD-4C9C-A7C7-57820D6493C6}" sibTransId="{1380AF3A-41D2-4F30-8A67-B8E52365A3F5}"/>
    <dgm:cxn modelId="{77C9C128-982A-4FD7-8559-3AB01CEDC66F}" type="presOf" srcId="{C7026B08-37C0-4CC2-B2C5-3270B9AED50E}" destId="{2E9B0CE2-B087-4EBF-9872-EB63C5057AAC}" srcOrd="0" destOrd="0" presId="urn:microsoft.com/office/officeart/2005/8/layout/hierarchy3"/>
    <dgm:cxn modelId="{F4A187A3-6147-4DD5-B257-ED46109CD972}" srcId="{B938ACE5-1E38-4351-BEE5-28BC33FD6A4D}" destId="{6C84FF07-2BEF-48AD-B752-9F44BFAFFE5F}" srcOrd="0" destOrd="0" parTransId="{405519D3-2E53-49D5-8E96-BF25448F6176}" sibTransId="{2A402AC6-013C-4832-9BCA-76A21C17C1DC}"/>
    <dgm:cxn modelId="{12DB6C3A-475A-4418-84A6-4503943CADCF}" type="presOf" srcId="{6C84FF07-2BEF-48AD-B752-9F44BFAFFE5F}" destId="{A0A15467-6C35-459C-AE83-A1710DE747B8}" srcOrd="0" destOrd="0" presId="urn:microsoft.com/office/officeart/2005/8/layout/hierarchy3"/>
    <dgm:cxn modelId="{E6DDC6DB-10C7-4A0D-89B3-A7A765DD7B63}" srcId="{D7044969-9E18-4428-BE12-9BF1145DC9A5}" destId="{A0B625F9-9347-4EAB-AA1D-E18312388273}" srcOrd="2" destOrd="0" parTransId="{3B27E970-1EC4-4C23-BFFE-2A38CC142888}" sibTransId="{98AA2DF1-782E-42A8-A6C5-AEFABA18AEFB}"/>
    <dgm:cxn modelId="{58D8425B-5BFC-40C6-8A3C-3C582E50A056}" type="presOf" srcId="{AD898304-D763-4E7E-97CC-3D7D22086BBB}" destId="{A426E347-C16D-49C2-8461-85154CCF6045}" srcOrd="0" destOrd="0" presId="urn:microsoft.com/office/officeart/2005/8/layout/hierarchy3"/>
    <dgm:cxn modelId="{9B1F1F2A-0B43-420D-8D65-05033BE487FB}" type="presOf" srcId="{3FCAD026-80AE-4356-92B2-A8DF97B93954}" destId="{C369F374-FE73-4789-B80D-F0975390B23C}" srcOrd="0" destOrd="0" presId="urn:microsoft.com/office/officeart/2005/8/layout/hierarchy3"/>
    <dgm:cxn modelId="{6031B5E4-CA20-4782-9CC2-EBB899B8ED94}" type="presOf" srcId="{0829ED7C-E7DD-4C9C-A7C7-57820D6493C6}" destId="{264DCC3A-836A-403E-9F46-6D9CF79D27DD}" srcOrd="0" destOrd="0" presId="urn:microsoft.com/office/officeart/2005/8/layout/hierarchy3"/>
    <dgm:cxn modelId="{A48BC66F-368E-4F21-9662-F1AA8E466CEB}" srcId="{6C84FF07-2BEF-48AD-B752-9F44BFAFFE5F}" destId="{AA8D849F-67AF-4F3C-BB6A-94499CB7EEA9}" srcOrd="3" destOrd="0" parTransId="{5150FBB7-13DA-4C72-AF57-E76FBF3F2F4B}" sibTransId="{B7CDE66E-1323-4A4A-9946-8AEB00D8F654}"/>
    <dgm:cxn modelId="{1EF9DECB-8947-44AA-AD2E-64778EA3A68F}" srcId="{6C84FF07-2BEF-48AD-B752-9F44BFAFFE5F}" destId="{7B38BABD-DD2B-453E-B4C1-DAC6F64EEDDD}" srcOrd="4" destOrd="0" parTransId="{2FCD0E61-AE61-4807-A935-217B88179CE9}" sibTransId="{F50121B5-0679-4750-8489-C245EE1AACEF}"/>
    <dgm:cxn modelId="{D016E465-52C2-45D1-B306-54B0CBD438C8}" type="presOf" srcId="{D7044969-9E18-4428-BE12-9BF1145DC9A5}" destId="{430EF3E0-A9B5-43DB-BA92-5677B1068E45}" srcOrd="0" destOrd="0" presId="urn:microsoft.com/office/officeart/2005/8/layout/hierarchy3"/>
    <dgm:cxn modelId="{192852B9-5BCF-4180-A47C-8C17633CAB7E}" type="presOf" srcId="{AE3FF581-25EE-41BD-8E62-4B6AE048938B}" destId="{9B94E80F-F241-4456-A333-4C381BD1DD77}" srcOrd="0" destOrd="0" presId="urn:microsoft.com/office/officeart/2005/8/layout/hierarchy3"/>
    <dgm:cxn modelId="{1C2B192E-BB28-45B9-985D-B59153DA54E9}" type="presOf" srcId="{3B27E970-1EC4-4C23-BFFE-2A38CC142888}" destId="{652759E4-B00C-493B-A39D-A04CBF9A19BA}" srcOrd="0" destOrd="0" presId="urn:microsoft.com/office/officeart/2005/8/layout/hierarchy3"/>
    <dgm:cxn modelId="{FCF9035D-4CDC-4CD2-B697-40F9EE2C58F3}" type="presOf" srcId="{3097A28F-B287-4F13-BB65-0EC28140A50A}" destId="{24C10EBD-C924-4A10-B6F0-D914C7FF6E67}" srcOrd="0" destOrd="0" presId="urn:microsoft.com/office/officeart/2005/8/layout/hierarchy3"/>
    <dgm:cxn modelId="{B0066636-A895-4EB2-B60E-245CCD6A0E05}" type="presOf" srcId="{8AE9B6F6-4D1C-4A66-871A-C04E39210694}" destId="{97B2EC3C-1A8A-4919-96A6-48124681FB88}" srcOrd="0" destOrd="0" presId="urn:microsoft.com/office/officeart/2005/8/layout/hierarchy3"/>
    <dgm:cxn modelId="{3E32279D-ECBE-457B-8360-E220731C695F}" srcId="{B938ACE5-1E38-4351-BEE5-28BC33FD6A4D}" destId="{D7044969-9E18-4428-BE12-9BF1145DC9A5}" srcOrd="1" destOrd="0" parTransId="{55E1F5AD-721D-4AE7-8D27-EE2E36B50FBA}" sibTransId="{F7053F5B-35DA-4AE3-997A-8A397CE39C22}"/>
    <dgm:cxn modelId="{4371BE90-A9AD-4793-983A-92581561F8AE}" type="presOf" srcId="{2FCD0E61-AE61-4807-A935-217B88179CE9}" destId="{DA197B85-AA66-4C54-A418-A9AC299B8514}" srcOrd="0" destOrd="0" presId="urn:microsoft.com/office/officeart/2005/8/layout/hierarchy3"/>
    <dgm:cxn modelId="{E8587995-D88E-4B47-8417-EE56A42641DB}" type="presOf" srcId="{7B38BABD-DD2B-453E-B4C1-DAC6F64EEDDD}" destId="{C5D4D6C1-0FFE-44DE-8A78-D7E1D5FF4946}" srcOrd="0" destOrd="0" presId="urn:microsoft.com/office/officeart/2005/8/layout/hierarchy3"/>
    <dgm:cxn modelId="{69CFA938-5306-44F6-B8A6-ADF154793BE4}" type="presOf" srcId="{6C84FF07-2BEF-48AD-B752-9F44BFAFFE5F}" destId="{A5DF5DF9-E1A8-4701-8296-98F9A77CD2D5}" srcOrd="1" destOrd="0" presId="urn:microsoft.com/office/officeart/2005/8/layout/hierarchy3"/>
    <dgm:cxn modelId="{96734905-3435-474E-97BE-3E50EBD9B5C8}" type="presOf" srcId="{52503BF3-2B17-4009-8B23-C5B6446AB6B3}" destId="{1728CA40-05A2-4BB7-B1B0-C67C7E73CFFC}" srcOrd="0" destOrd="0" presId="urn:microsoft.com/office/officeart/2005/8/layout/hierarchy3"/>
    <dgm:cxn modelId="{206FF378-9BAC-4DB5-A5CD-015ED7C4BDB9}" type="presOf" srcId="{5150FBB7-13DA-4C72-AF57-E76FBF3F2F4B}" destId="{9D54A45D-FBF1-453C-93B1-1933E2660F8A}" srcOrd="0" destOrd="0" presId="urn:microsoft.com/office/officeart/2005/8/layout/hierarchy3"/>
    <dgm:cxn modelId="{FFA6C4C2-2A50-4A94-A466-61D3A5566AAC}" type="presOf" srcId="{B938ACE5-1E38-4351-BEE5-28BC33FD6A4D}" destId="{0643726A-38F7-4C25-9E8F-F22C65F3D2B8}" srcOrd="0" destOrd="0" presId="urn:microsoft.com/office/officeart/2005/8/layout/hierarchy3"/>
    <dgm:cxn modelId="{970030AD-54FE-4688-BBDC-CB70F2A0CFC4}" srcId="{D7044969-9E18-4428-BE12-9BF1145DC9A5}" destId="{8F2ACC50-B3BD-4532-A648-DB0768A7352F}" srcOrd="0" destOrd="0" parTransId="{AE3FF581-25EE-41BD-8E62-4B6AE048938B}" sibTransId="{592799C4-0EC9-442B-9DF4-5B274472C982}"/>
    <dgm:cxn modelId="{42AA80A0-E003-48DE-AF6D-6FF075B13370}" srcId="{6C84FF07-2BEF-48AD-B752-9F44BFAFFE5F}" destId="{C7026B08-37C0-4CC2-B2C5-3270B9AED50E}" srcOrd="1" destOrd="0" parTransId="{52503BF3-2B17-4009-8B23-C5B6446AB6B3}" sibTransId="{9B839903-AB19-4CEF-B67F-F682D7AFC8B6}"/>
    <dgm:cxn modelId="{857BAF91-4DA8-4146-92DD-FCE579E455FD}" type="presOf" srcId="{AA8D849F-67AF-4F3C-BB6A-94499CB7EEA9}" destId="{BBA10E6F-2A73-48A2-9B3A-C2DD355F5C7C}" srcOrd="0" destOrd="0" presId="urn:microsoft.com/office/officeart/2005/8/layout/hierarchy3"/>
    <dgm:cxn modelId="{67072D58-B657-48C3-8C39-C34863D376D6}" type="presOf" srcId="{D7044969-9E18-4428-BE12-9BF1145DC9A5}" destId="{EDE0CD8D-1C9E-4807-8B4F-D5739F458948}" srcOrd="1" destOrd="0" presId="urn:microsoft.com/office/officeart/2005/8/layout/hierarchy3"/>
    <dgm:cxn modelId="{19B2E2DD-A1EF-4AE7-A355-9104988398EE}" type="presOf" srcId="{A0B625F9-9347-4EAB-AA1D-E18312388273}" destId="{D1D58E59-3435-413F-9A30-4E4AEBFBB57F}" srcOrd="0" destOrd="0" presId="urn:microsoft.com/office/officeart/2005/8/layout/hierarchy3"/>
    <dgm:cxn modelId="{82D54B5E-BD22-488B-91DB-6C5A8B7B1D28}" type="presOf" srcId="{8F2ACC50-B3BD-4532-A648-DB0768A7352F}" destId="{2A56CE4D-04A1-471C-9AB7-2DC16E5E7DBB}" srcOrd="0" destOrd="0" presId="urn:microsoft.com/office/officeart/2005/8/layout/hierarchy3"/>
    <dgm:cxn modelId="{962A4FC9-0EE6-45C3-8EFC-433745F9EE20}" srcId="{6C84FF07-2BEF-48AD-B752-9F44BFAFFE5F}" destId="{1AE16D5B-F4EF-49FC-AF29-059F546BC6AA}" srcOrd="0" destOrd="0" parTransId="{3FCAD026-80AE-4356-92B2-A8DF97B93954}" sibTransId="{AB2A4A55-E19B-462A-9143-EA1F1C2CC43C}"/>
    <dgm:cxn modelId="{8A13EE3C-3690-4243-AA0D-2CF93A1BFC7F}" type="presParOf" srcId="{0643726A-38F7-4C25-9E8F-F22C65F3D2B8}" destId="{B5766209-E5F9-42D8-A2E1-326CB9FC18E0}" srcOrd="0" destOrd="0" presId="urn:microsoft.com/office/officeart/2005/8/layout/hierarchy3"/>
    <dgm:cxn modelId="{6CAF1401-59AC-479E-A919-6C0AC18DD5E2}" type="presParOf" srcId="{B5766209-E5F9-42D8-A2E1-326CB9FC18E0}" destId="{5A16C9F9-9FCB-4430-8D48-440158082615}" srcOrd="0" destOrd="0" presId="urn:microsoft.com/office/officeart/2005/8/layout/hierarchy3"/>
    <dgm:cxn modelId="{6B0EE14F-91B1-4F55-936E-FB4D013A8D15}" type="presParOf" srcId="{5A16C9F9-9FCB-4430-8D48-440158082615}" destId="{A0A15467-6C35-459C-AE83-A1710DE747B8}" srcOrd="0" destOrd="0" presId="urn:microsoft.com/office/officeart/2005/8/layout/hierarchy3"/>
    <dgm:cxn modelId="{B325789C-D2F8-4418-B941-E35A47384FD2}" type="presParOf" srcId="{5A16C9F9-9FCB-4430-8D48-440158082615}" destId="{A5DF5DF9-E1A8-4701-8296-98F9A77CD2D5}" srcOrd="1" destOrd="0" presId="urn:microsoft.com/office/officeart/2005/8/layout/hierarchy3"/>
    <dgm:cxn modelId="{A6768BB2-7901-4637-BF08-C8B9D461C600}" type="presParOf" srcId="{B5766209-E5F9-42D8-A2E1-326CB9FC18E0}" destId="{5BA917CC-1AD8-4862-8563-86B7FCF28E95}" srcOrd="1" destOrd="0" presId="urn:microsoft.com/office/officeart/2005/8/layout/hierarchy3"/>
    <dgm:cxn modelId="{0FFAC56F-A389-4DF6-AE69-C7CD3923EBFF}" type="presParOf" srcId="{5BA917CC-1AD8-4862-8563-86B7FCF28E95}" destId="{C369F374-FE73-4789-B80D-F0975390B23C}" srcOrd="0" destOrd="0" presId="urn:microsoft.com/office/officeart/2005/8/layout/hierarchy3"/>
    <dgm:cxn modelId="{DA7FABE0-39B4-49F4-9C1A-704FFE7DC3EB}" type="presParOf" srcId="{5BA917CC-1AD8-4862-8563-86B7FCF28E95}" destId="{1D9DECA7-F999-43A2-B8A7-EF6D9DA2CD08}" srcOrd="1" destOrd="0" presId="urn:microsoft.com/office/officeart/2005/8/layout/hierarchy3"/>
    <dgm:cxn modelId="{ED85CA1E-DBE7-4839-8C68-7FF4E5FEB039}" type="presParOf" srcId="{5BA917CC-1AD8-4862-8563-86B7FCF28E95}" destId="{1728CA40-05A2-4BB7-B1B0-C67C7E73CFFC}" srcOrd="2" destOrd="0" presId="urn:microsoft.com/office/officeart/2005/8/layout/hierarchy3"/>
    <dgm:cxn modelId="{3BBA7F3A-94D5-4FD0-9E46-E95640C59F16}" type="presParOf" srcId="{5BA917CC-1AD8-4862-8563-86B7FCF28E95}" destId="{2E9B0CE2-B087-4EBF-9872-EB63C5057AAC}" srcOrd="3" destOrd="0" presId="urn:microsoft.com/office/officeart/2005/8/layout/hierarchy3"/>
    <dgm:cxn modelId="{B442F2C0-6C9E-4184-9D24-A0D44FF17731}" type="presParOf" srcId="{5BA917CC-1AD8-4862-8563-86B7FCF28E95}" destId="{264DCC3A-836A-403E-9F46-6D9CF79D27DD}" srcOrd="4" destOrd="0" presId="urn:microsoft.com/office/officeart/2005/8/layout/hierarchy3"/>
    <dgm:cxn modelId="{D29AFAB4-06AD-45AA-9CF2-34F0B12E0779}" type="presParOf" srcId="{5BA917CC-1AD8-4862-8563-86B7FCF28E95}" destId="{24C10EBD-C924-4A10-B6F0-D914C7FF6E67}" srcOrd="5" destOrd="0" presId="urn:microsoft.com/office/officeart/2005/8/layout/hierarchy3"/>
    <dgm:cxn modelId="{1C1A8005-BE9F-45BD-8BCE-FC627D06D643}" type="presParOf" srcId="{5BA917CC-1AD8-4862-8563-86B7FCF28E95}" destId="{9D54A45D-FBF1-453C-93B1-1933E2660F8A}" srcOrd="6" destOrd="0" presId="urn:microsoft.com/office/officeart/2005/8/layout/hierarchy3"/>
    <dgm:cxn modelId="{F87B3241-225E-48D6-9355-036A86CA4041}" type="presParOf" srcId="{5BA917CC-1AD8-4862-8563-86B7FCF28E95}" destId="{BBA10E6F-2A73-48A2-9B3A-C2DD355F5C7C}" srcOrd="7" destOrd="0" presId="urn:microsoft.com/office/officeart/2005/8/layout/hierarchy3"/>
    <dgm:cxn modelId="{40AD8E91-B7BC-484E-8DF8-0AED0524F25D}" type="presParOf" srcId="{5BA917CC-1AD8-4862-8563-86B7FCF28E95}" destId="{DA197B85-AA66-4C54-A418-A9AC299B8514}" srcOrd="8" destOrd="0" presId="urn:microsoft.com/office/officeart/2005/8/layout/hierarchy3"/>
    <dgm:cxn modelId="{8E570099-0B56-49D2-A371-A1E9659ECD38}" type="presParOf" srcId="{5BA917CC-1AD8-4862-8563-86B7FCF28E95}" destId="{C5D4D6C1-0FFE-44DE-8A78-D7E1D5FF4946}" srcOrd="9" destOrd="0" presId="urn:microsoft.com/office/officeart/2005/8/layout/hierarchy3"/>
    <dgm:cxn modelId="{F09697F2-60FB-4875-BA6D-206A62F36605}" type="presParOf" srcId="{0643726A-38F7-4C25-9E8F-F22C65F3D2B8}" destId="{5EB9DC5B-A4E9-4109-B905-ED5CC3EAD2D4}" srcOrd="1" destOrd="0" presId="urn:microsoft.com/office/officeart/2005/8/layout/hierarchy3"/>
    <dgm:cxn modelId="{8B40B939-F337-4A40-8A8F-51A884255FEC}" type="presParOf" srcId="{5EB9DC5B-A4E9-4109-B905-ED5CC3EAD2D4}" destId="{C10820AE-C6BA-4C90-862E-7543FAB9977D}" srcOrd="0" destOrd="0" presId="urn:microsoft.com/office/officeart/2005/8/layout/hierarchy3"/>
    <dgm:cxn modelId="{71D0B03A-ECAB-44F2-B846-3CDB968DE879}" type="presParOf" srcId="{C10820AE-C6BA-4C90-862E-7543FAB9977D}" destId="{430EF3E0-A9B5-43DB-BA92-5677B1068E45}" srcOrd="0" destOrd="0" presId="urn:microsoft.com/office/officeart/2005/8/layout/hierarchy3"/>
    <dgm:cxn modelId="{A4CED740-B1B4-4C9F-ACFF-AA7D3B40EFAD}" type="presParOf" srcId="{C10820AE-C6BA-4C90-862E-7543FAB9977D}" destId="{EDE0CD8D-1C9E-4807-8B4F-D5739F458948}" srcOrd="1" destOrd="0" presId="urn:microsoft.com/office/officeart/2005/8/layout/hierarchy3"/>
    <dgm:cxn modelId="{353706B5-8B66-4380-B4FE-7515B2487EE6}" type="presParOf" srcId="{5EB9DC5B-A4E9-4109-B905-ED5CC3EAD2D4}" destId="{AB2D9D89-CB1B-4D97-AE34-410211726A4E}" srcOrd="1" destOrd="0" presId="urn:microsoft.com/office/officeart/2005/8/layout/hierarchy3"/>
    <dgm:cxn modelId="{F1377412-8537-4DE0-84AE-A6AE01D1ED5D}" type="presParOf" srcId="{AB2D9D89-CB1B-4D97-AE34-410211726A4E}" destId="{9B94E80F-F241-4456-A333-4C381BD1DD77}" srcOrd="0" destOrd="0" presId="urn:microsoft.com/office/officeart/2005/8/layout/hierarchy3"/>
    <dgm:cxn modelId="{7723659F-8C85-4621-8313-9FA166135F8E}" type="presParOf" srcId="{AB2D9D89-CB1B-4D97-AE34-410211726A4E}" destId="{2A56CE4D-04A1-471C-9AB7-2DC16E5E7DBB}" srcOrd="1" destOrd="0" presId="urn:microsoft.com/office/officeart/2005/8/layout/hierarchy3"/>
    <dgm:cxn modelId="{D99BDCDA-2D6A-4A38-9B94-3A57ED34C5A8}" type="presParOf" srcId="{AB2D9D89-CB1B-4D97-AE34-410211726A4E}" destId="{A426E347-C16D-49C2-8461-85154CCF6045}" srcOrd="2" destOrd="0" presId="urn:microsoft.com/office/officeart/2005/8/layout/hierarchy3"/>
    <dgm:cxn modelId="{68381A0D-0757-4AB9-A1D8-5CABC3C4497C}" type="presParOf" srcId="{AB2D9D89-CB1B-4D97-AE34-410211726A4E}" destId="{97B2EC3C-1A8A-4919-96A6-48124681FB88}" srcOrd="3" destOrd="0" presId="urn:microsoft.com/office/officeart/2005/8/layout/hierarchy3"/>
    <dgm:cxn modelId="{6457BD17-4DCC-4F65-8C15-AF17B84CD18E}" type="presParOf" srcId="{AB2D9D89-CB1B-4D97-AE34-410211726A4E}" destId="{652759E4-B00C-493B-A39D-A04CBF9A19BA}" srcOrd="4" destOrd="0" presId="urn:microsoft.com/office/officeart/2005/8/layout/hierarchy3"/>
    <dgm:cxn modelId="{C83C68CA-9E62-4274-907D-D81C2813B050}" type="presParOf" srcId="{AB2D9D89-CB1B-4D97-AE34-410211726A4E}" destId="{D1D58E59-3435-413F-9A30-4E4AEBFBB57F}" srcOrd="5" destOrd="0" presId="urn:microsoft.com/office/officeart/2005/8/layout/hierarchy3"/>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429988" cy="2842495"/>
        <a:chOff x="0" y="0"/>
        <a:chExt cx="7429988" cy="2842495"/>
      </a:xfrm>
    </dsp:grpSpPr>
    <dsp:sp modelId="{C7D7FDE1-BD74-4A38-8769-5970469AB205}">
      <dsp:nvSpPr>
        <dsp:cNvPr id="3" name="圆角矩形 2"/>
        <dsp:cNvSpPr/>
      </dsp:nvSpPr>
      <dsp:spPr bwMode="white">
        <a:xfrm>
          <a:off x="0" y="248718"/>
          <a:ext cx="7429988" cy="710624"/>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38100" tIns="25400" rIns="38100" bIns="254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000" dirty="0" smtClean="0"/>
            <a:t>可以提供转介服务的两种情况</a:t>
          </a:r>
          <a:endParaRPr lang="zh-CN" altLang="en-US" sz="2000" dirty="0"/>
        </a:p>
      </dsp:txBody>
      <dsp:txXfrm>
        <a:off x="0" y="248718"/>
        <a:ext cx="7429988" cy="710624"/>
      </dsp:txXfrm>
    </dsp:sp>
    <dsp:sp modelId="{D8EC581F-1A43-426E-AED8-D75A4EE896C7}">
      <dsp:nvSpPr>
        <dsp:cNvPr id="4" name="圆角矩形 3"/>
        <dsp:cNvSpPr/>
      </dsp:nvSpPr>
      <dsp:spPr bwMode="white">
        <a:xfrm>
          <a:off x="0" y="1102497"/>
          <a:ext cx="710624" cy="710624"/>
        </a:xfrm>
        <a:prstGeom prst="roundRect">
          <a:avLst>
            <a:gd name="adj" fmla="val 16670"/>
          </a:avLst>
        </a:prstGeom>
      </dsp:spPr>
      <dsp:style>
        <a:lnRef idx="2">
          <a:schemeClr val="lt1"/>
        </a:lnRef>
        <a:fillRef idx="1">
          <a:schemeClr val="accent1"/>
        </a:fillRef>
        <a:effectRef idx="0">
          <a:scrgbClr r="0" g="0" b="0"/>
        </a:effectRef>
        <a:fontRef idx="minor">
          <a:schemeClr val="lt1"/>
        </a:fontRef>
      </dsp:style>
      <dsp:txXfrm>
        <a:off x="0" y="1102497"/>
        <a:ext cx="710624" cy="710624"/>
      </dsp:txXfrm>
    </dsp:sp>
    <dsp:sp modelId="{48EA61A1-C597-4D44-9757-8356A8F9FD36}">
      <dsp:nvSpPr>
        <dsp:cNvPr id="5" name="圆角矩形 4"/>
        <dsp:cNvSpPr/>
      </dsp:nvSpPr>
      <dsp:spPr bwMode="white">
        <a:xfrm>
          <a:off x="753261" y="1087254"/>
          <a:ext cx="6676727" cy="710624"/>
        </a:xfrm>
        <a:prstGeom prst="roundRect">
          <a:avLst>
            <a:gd name="adj" fmla="val 16670"/>
          </a:avLst>
        </a:prstGeom>
      </dsp:spPr>
      <dsp:style>
        <a:lnRef idx="2">
          <a:schemeClr val="lt1"/>
        </a:lnRef>
        <a:fillRef idx="1">
          <a:schemeClr val="accent1"/>
        </a:fillRef>
        <a:effectRef idx="0">
          <a:scrgbClr r="0" g="0" b="0"/>
        </a:effectRef>
        <a:fontRef idx="minor">
          <a:schemeClr val="lt1"/>
        </a:fontRef>
      </dsp:style>
      <dsp:txBody>
        <a:bodyPr lIns="120904" tIns="120904" rIns="120904" bIns="120904" anchor="ctr"/>
        <a:lstStyle>
          <a:lvl1pPr algn="ctr">
            <a:defRPr sz="1700"/>
          </a:lvl1pPr>
          <a:lvl2pPr marL="114300" indent="-114300" algn="ctr">
            <a:defRPr sz="1300"/>
          </a:lvl2pPr>
          <a:lvl3pPr marL="228600" indent="-114300" algn="ctr">
            <a:defRPr sz="1300"/>
          </a:lvl3pPr>
          <a:lvl4pPr marL="342900" indent="-114300" algn="ctr">
            <a:defRPr sz="1300"/>
          </a:lvl4pPr>
          <a:lvl5pPr marL="457200" indent="-114300" algn="ctr">
            <a:defRPr sz="1300"/>
          </a:lvl5pPr>
          <a:lvl6pPr marL="571500" indent="-114300" algn="ctr">
            <a:defRPr sz="1300"/>
          </a:lvl6pPr>
          <a:lvl7pPr marL="685800" indent="-114300" algn="ctr">
            <a:defRPr sz="1300"/>
          </a:lvl7pPr>
          <a:lvl8pPr marL="800100" indent="-114300" algn="ctr">
            <a:defRPr sz="1300"/>
          </a:lvl8pPr>
          <a:lvl9pPr marL="914400" indent="-114300" algn="ctr">
            <a:defRPr sz="1300"/>
          </a:lvl9pPr>
        </a:lstStyle>
        <a:p>
          <a:pPr lvl="0">
            <a:lnSpc>
              <a:spcPct val="100000"/>
            </a:lnSpc>
            <a:spcBef>
              <a:spcPct val="0"/>
            </a:spcBef>
            <a:spcAft>
              <a:spcPct val="35000"/>
            </a:spcAft>
          </a:pPr>
          <a:r>
            <a:rPr lang="zh-CN" altLang="en-US" dirty="0" smtClean="0"/>
            <a:t>工作者判定求助者所需解决的问题不属于本机构服务的范围</a:t>
          </a:r>
          <a:endParaRPr lang="zh-CN" altLang="en-US" dirty="0"/>
        </a:p>
      </dsp:txBody>
      <dsp:txXfrm>
        <a:off x="753261" y="1087254"/>
        <a:ext cx="6676727" cy="710624"/>
      </dsp:txXfrm>
    </dsp:sp>
    <dsp:sp modelId="{AA8F01CF-A2A7-4610-9444-09B4D87D162E}">
      <dsp:nvSpPr>
        <dsp:cNvPr id="6" name="圆角矩形 5"/>
        <dsp:cNvSpPr/>
      </dsp:nvSpPr>
      <dsp:spPr bwMode="white">
        <a:xfrm>
          <a:off x="0" y="1883153"/>
          <a:ext cx="710624" cy="710624"/>
        </a:xfrm>
        <a:prstGeom prst="roundRect">
          <a:avLst>
            <a:gd name="adj" fmla="val 16670"/>
          </a:avLst>
        </a:prstGeom>
      </dsp:spPr>
      <dsp:style>
        <a:lnRef idx="2">
          <a:schemeClr val="lt1"/>
        </a:lnRef>
        <a:fillRef idx="1">
          <a:schemeClr val="accent1"/>
        </a:fillRef>
        <a:effectRef idx="0">
          <a:scrgbClr r="0" g="0" b="0"/>
        </a:effectRef>
        <a:fontRef idx="minor">
          <a:schemeClr val="lt1"/>
        </a:fontRef>
      </dsp:style>
      <dsp:txXfrm>
        <a:off x="0" y="1883153"/>
        <a:ext cx="710624" cy="710624"/>
      </dsp:txXfrm>
    </dsp:sp>
    <dsp:sp modelId="{FB180B97-D087-4FE8-AB6E-FC791B7FE548}">
      <dsp:nvSpPr>
        <dsp:cNvPr id="7" name="圆角矩形 6"/>
        <dsp:cNvSpPr/>
      </dsp:nvSpPr>
      <dsp:spPr bwMode="white">
        <a:xfrm>
          <a:off x="753261" y="1883153"/>
          <a:ext cx="6676727" cy="710624"/>
        </a:xfrm>
        <a:prstGeom prst="roundRect">
          <a:avLst>
            <a:gd name="adj" fmla="val 16670"/>
          </a:avLst>
        </a:prstGeom>
      </dsp:spPr>
      <dsp:style>
        <a:lnRef idx="2">
          <a:schemeClr val="lt1"/>
        </a:lnRef>
        <a:fillRef idx="1">
          <a:schemeClr val="accent1"/>
        </a:fillRef>
        <a:effectRef idx="0">
          <a:scrgbClr r="0" g="0" b="0"/>
        </a:effectRef>
        <a:fontRef idx="minor">
          <a:schemeClr val="lt1"/>
        </a:fontRef>
      </dsp:style>
      <dsp:txBody>
        <a:bodyPr lIns="120904" tIns="120904" rIns="120904" bIns="120904" anchor="ctr"/>
        <a:lstStyle>
          <a:lvl1pPr algn="ctr">
            <a:defRPr sz="1700"/>
          </a:lvl1pPr>
          <a:lvl2pPr marL="114300" indent="-114300" algn="ctr">
            <a:defRPr sz="1300"/>
          </a:lvl2pPr>
          <a:lvl3pPr marL="228600" indent="-114300" algn="ctr">
            <a:defRPr sz="1300"/>
          </a:lvl3pPr>
          <a:lvl4pPr marL="342900" indent="-114300" algn="ctr">
            <a:defRPr sz="1300"/>
          </a:lvl4pPr>
          <a:lvl5pPr marL="457200" indent="-114300" algn="ctr">
            <a:defRPr sz="1300"/>
          </a:lvl5pPr>
          <a:lvl6pPr marL="571500" indent="-114300" algn="ctr">
            <a:defRPr sz="1300"/>
          </a:lvl6pPr>
          <a:lvl7pPr marL="685800" indent="-114300" algn="ctr">
            <a:defRPr sz="1300"/>
          </a:lvl7pPr>
          <a:lvl8pPr marL="800100" indent="-114300" algn="ctr">
            <a:defRPr sz="1300"/>
          </a:lvl8pPr>
          <a:lvl9pPr marL="914400" indent="-114300" algn="ctr">
            <a:defRPr sz="1300"/>
          </a:lvl9pPr>
        </a:lstStyle>
        <a:p>
          <a:pPr lvl="0">
            <a:lnSpc>
              <a:spcPct val="100000"/>
            </a:lnSpc>
            <a:spcBef>
              <a:spcPct val="0"/>
            </a:spcBef>
            <a:spcAft>
              <a:spcPct val="35000"/>
            </a:spcAft>
          </a:pPr>
          <a:r>
            <a:rPr lang="zh-CN" altLang="en-US" dirty="0" smtClean="0"/>
            <a:t>服务机构仅仅为某一些区域的人提供服务，求助者不属于这个区域</a:t>
          </a:r>
          <a:endParaRPr lang="zh-CN" altLang="en-US" dirty="0"/>
        </a:p>
      </dsp:txBody>
      <dsp:txXfrm>
        <a:off x="753261" y="1883153"/>
        <a:ext cx="6676727" cy="710624"/>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6574967" cy="4220029"/>
        <a:chOff x="0" y="0"/>
        <a:chExt cx="6574967" cy="4220029"/>
      </a:xfrm>
    </dsp:grpSpPr>
    <dsp:sp modelId="{A0A15467-6C35-459C-AE83-A1710DE747B8}">
      <dsp:nvSpPr>
        <dsp:cNvPr id="3" name="圆角矩形 2"/>
        <dsp:cNvSpPr/>
      </dsp:nvSpPr>
      <dsp:spPr bwMode="white">
        <a:xfrm>
          <a:off x="1977819" y="0"/>
          <a:ext cx="1164146" cy="582073"/>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38100" tIns="25400" rIns="38100" bIns="25400" anchor="ctr"/>
        <a:lstStyle>
          <a:lvl1pPr algn="ctr">
            <a:defRPr sz="20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r>
            <a:rPr lang="zh-CN" altLang="en-US" dirty="0" smtClean="0"/>
            <a:t>个人资料</a:t>
          </a:r>
          <a:endParaRPr lang="zh-CN" altLang="en-US" dirty="0"/>
        </a:p>
      </dsp:txBody>
      <dsp:txXfrm>
        <a:off x="1977819" y="0"/>
        <a:ext cx="1164146" cy="582073"/>
      </dsp:txXfrm>
    </dsp:sp>
    <dsp:sp modelId="{C369F374-FE73-4789-B80D-F0975390B23C}">
      <dsp:nvSpPr>
        <dsp:cNvPr id="5" name="任意多边形 4"/>
        <dsp:cNvSpPr/>
      </dsp:nvSpPr>
      <dsp:spPr bwMode="white">
        <a:xfrm>
          <a:off x="2094234" y="582073"/>
          <a:ext cx="116415" cy="436555"/>
        </a:xfrm>
        <a:custGeom>
          <a:avLst/>
          <a:gdLst/>
          <a:ahLst/>
          <a:cxnLst/>
          <a:pathLst>
            <a:path w="183" h="687">
              <a:moveTo>
                <a:pt x="0" y="0"/>
              </a:moveTo>
              <a:lnTo>
                <a:pt x="0" y="687"/>
              </a:lnTo>
              <a:lnTo>
                <a:pt x="183" y="687"/>
              </a:lnTo>
            </a:path>
          </a:pathLst>
        </a:custGeom>
      </dsp:spPr>
      <dsp:style>
        <a:lnRef idx="2">
          <a:schemeClr val="accent1">
            <a:shade val="60000"/>
          </a:schemeClr>
        </a:lnRef>
        <a:fillRef idx="0">
          <a:schemeClr val="accent1"/>
        </a:fillRef>
        <a:effectRef idx="0">
          <a:scrgbClr r="0" g="0" b="0"/>
        </a:effectRef>
        <a:fontRef idx="minor"/>
      </dsp:style>
      <dsp:txXfrm>
        <a:off x="2094234" y="582073"/>
        <a:ext cx="116415" cy="436555"/>
      </dsp:txXfrm>
    </dsp:sp>
    <dsp:sp modelId="{1D9DECA7-F999-43A2-B8A7-EF6D9DA2CD08}">
      <dsp:nvSpPr>
        <dsp:cNvPr id="6" name="圆角矩形 5"/>
        <dsp:cNvSpPr/>
      </dsp:nvSpPr>
      <dsp:spPr bwMode="white">
        <a:xfrm>
          <a:off x="2210649" y="727591"/>
          <a:ext cx="931317" cy="582073"/>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30480" tIns="20320" rIns="30480" bIns="203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600" dirty="0" smtClean="0">
              <a:solidFill>
                <a:schemeClr val="dk1"/>
              </a:solidFill>
            </a:rPr>
            <a:t>基本资料</a:t>
          </a:r>
          <a:endParaRPr lang="zh-CN" altLang="en-US" sz="1600" dirty="0">
            <a:solidFill>
              <a:schemeClr val="dk1"/>
            </a:solidFill>
          </a:endParaRPr>
        </a:p>
      </dsp:txBody>
      <dsp:txXfrm>
        <a:off x="2210649" y="727591"/>
        <a:ext cx="931317" cy="582073"/>
      </dsp:txXfrm>
    </dsp:sp>
    <dsp:sp modelId="{1728CA40-05A2-4BB7-B1B0-C67C7E73CFFC}">
      <dsp:nvSpPr>
        <dsp:cNvPr id="7" name="任意多边形 6"/>
        <dsp:cNvSpPr/>
      </dsp:nvSpPr>
      <dsp:spPr bwMode="white">
        <a:xfrm>
          <a:off x="2094234" y="582073"/>
          <a:ext cx="116415" cy="1164146"/>
        </a:xfrm>
        <a:custGeom>
          <a:avLst/>
          <a:gdLst/>
          <a:ahLst/>
          <a:cxnLst/>
          <a:pathLst>
            <a:path w="183" h="1833">
              <a:moveTo>
                <a:pt x="0" y="0"/>
              </a:moveTo>
              <a:lnTo>
                <a:pt x="0" y="1833"/>
              </a:lnTo>
              <a:lnTo>
                <a:pt x="183" y="1833"/>
              </a:lnTo>
            </a:path>
          </a:pathLst>
        </a:custGeom>
      </dsp:spPr>
      <dsp:style>
        <a:lnRef idx="2">
          <a:schemeClr val="accent1">
            <a:shade val="60000"/>
          </a:schemeClr>
        </a:lnRef>
        <a:fillRef idx="0">
          <a:schemeClr val="accent1"/>
        </a:fillRef>
        <a:effectRef idx="0">
          <a:scrgbClr r="0" g="0" b="0"/>
        </a:effectRef>
        <a:fontRef idx="minor"/>
      </dsp:style>
      <dsp:txXfrm>
        <a:off x="2094234" y="582073"/>
        <a:ext cx="116415" cy="1164146"/>
      </dsp:txXfrm>
    </dsp:sp>
    <dsp:sp modelId="{2E9B0CE2-B087-4EBF-9872-EB63C5057AAC}">
      <dsp:nvSpPr>
        <dsp:cNvPr id="8" name="圆角矩形 7"/>
        <dsp:cNvSpPr/>
      </dsp:nvSpPr>
      <dsp:spPr bwMode="white">
        <a:xfrm>
          <a:off x="2210649" y="1455182"/>
          <a:ext cx="931317" cy="582073"/>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30480" tIns="20320" rIns="30480" bIns="203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600" dirty="0" smtClean="0">
              <a:solidFill>
                <a:schemeClr val="dk1"/>
              </a:solidFill>
            </a:rPr>
            <a:t>生理方面</a:t>
          </a:r>
          <a:endParaRPr lang="zh-CN" altLang="en-US" sz="1600" dirty="0">
            <a:solidFill>
              <a:schemeClr val="dk1"/>
            </a:solidFill>
          </a:endParaRPr>
        </a:p>
      </dsp:txBody>
      <dsp:txXfrm>
        <a:off x="2210649" y="1455182"/>
        <a:ext cx="931317" cy="582073"/>
      </dsp:txXfrm>
    </dsp:sp>
    <dsp:sp modelId="{264DCC3A-836A-403E-9F46-6D9CF79D27DD}">
      <dsp:nvSpPr>
        <dsp:cNvPr id="9" name="任意多边形 8"/>
        <dsp:cNvSpPr/>
      </dsp:nvSpPr>
      <dsp:spPr bwMode="white">
        <a:xfrm>
          <a:off x="2094234" y="582073"/>
          <a:ext cx="116415" cy="1891737"/>
        </a:xfrm>
        <a:custGeom>
          <a:avLst/>
          <a:gdLst/>
          <a:ahLst/>
          <a:cxnLst/>
          <a:pathLst>
            <a:path w="183" h="2979">
              <a:moveTo>
                <a:pt x="0" y="0"/>
              </a:moveTo>
              <a:lnTo>
                <a:pt x="0" y="2979"/>
              </a:lnTo>
              <a:lnTo>
                <a:pt x="183" y="2979"/>
              </a:lnTo>
            </a:path>
          </a:pathLst>
        </a:custGeom>
      </dsp:spPr>
      <dsp:style>
        <a:lnRef idx="2">
          <a:schemeClr val="accent1">
            <a:shade val="60000"/>
          </a:schemeClr>
        </a:lnRef>
        <a:fillRef idx="0">
          <a:schemeClr val="accent1"/>
        </a:fillRef>
        <a:effectRef idx="0">
          <a:scrgbClr r="0" g="0" b="0"/>
        </a:effectRef>
        <a:fontRef idx="minor"/>
      </dsp:style>
      <dsp:txXfrm>
        <a:off x="2094234" y="582073"/>
        <a:ext cx="116415" cy="1891737"/>
      </dsp:txXfrm>
    </dsp:sp>
    <dsp:sp modelId="{24C10EBD-C924-4A10-B6F0-D914C7FF6E67}">
      <dsp:nvSpPr>
        <dsp:cNvPr id="10" name="圆角矩形 9"/>
        <dsp:cNvSpPr/>
      </dsp:nvSpPr>
      <dsp:spPr bwMode="white">
        <a:xfrm>
          <a:off x="2210649" y="2182774"/>
          <a:ext cx="931317" cy="582073"/>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30480" tIns="20320" rIns="30480" bIns="203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600" dirty="0" smtClean="0">
              <a:solidFill>
                <a:schemeClr val="dk1"/>
              </a:solidFill>
            </a:rPr>
            <a:t>心理方面</a:t>
          </a:r>
          <a:endParaRPr lang="zh-CN" altLang="en-US" sz="1600" dirty="0">
            <a:solidFill>
              <a:schemeClr val="dk1"/>
            </a:solidFill>
          </a:endParaRPr>
        </a:p>
      </dsp:txBody>
      <dsp:txXfrm>
        <a:off x="2210649" y="2182774"/>
        <a:ext cx="931317" cy="582073"/>
      </dsp:txXfrm>
    </dsp:sp>
    <dsp:sp modelId="{9D54A45D-FBF1-453C-93B1-1933E2660F8A}">
      <dsp:nvSpPr>
        <dsp:cNvPr id="11" name="任意多边形 10"/>
        <dsp:cNvSpPr/>
      </dsp:nvSpPr>
      <dsp:spPr bwMode="white">
        <a:xfrm>
          <a:off x="2094234" y="582073"/>
          <a:ext cx="116415" cy="2619328"/>
        </a:xfrm>
        <a:custGeom>
          <a:avLst/>
          <a:gdLst/>
          <a:ahLst/>
          <a:cxnLst/>
          <a:pathLst>
            <a:path w="183" h="4125">
              <a:moveTo>
                <a:pt x="0" y="0"/>
              </a:moveTo>
              <a:lnTo>
                <a:pt x="0" y="4125"/>
              </a:lnTo>
              <a:lnTo>
                <a:pt x="183" y="4125"/>
              </a:lnTo>
            </a:path>
          </a:pathLst>
        </a:custGeom>
      </dsp:spPr>
      <dsp:style>
        <a:lnRef idx="2">
          <a:schemeClr val="accent1">
            <a:shade val="60000"/>
          </a:schemeClr>
        </a:lnRef>
        <a:fillRef idx="0">
          <a:schemeClr val="accent1"/>
        </a:fillRef>
        <a:effectRef idx="0">
          <a:scrgbClr r="0" g="0" b="0"/>
        </a:effectRef>
        <a:fontRef idx="minor"/>
      </dsp:style>
      <dsp:txXfrm>
        <a:off x="2094234" y="582073"/>
        <a:ext cx="116415" cy="2619328"/>
      </dsp:txXfrm>
    </dsp:sp>
    <dsp:sp modelId="{BBA10E6F-2A73-48A2-9B3A-C2DD355F5C7C}">
      <dsp:nvSpPr>
        <dsp:cNvPr id="12" name="圆角矩形 11"/>
        <dsp:cNvSpPr/>
      </dsp:nvSpPr>
      <dsp:spPr bwMode="white">
        <a:xfrm>
          <a:off x="2210649" y="2910365"/>
          <a:ext cx="931317" cy="582073"/>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30480" tIns="20320" rIns="30480" bIns="203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600" dirty="0" smtClean="0">
              <a:solidFill>
                <a:schemeClr val="dk1"/>
              </a:solidFill>
            </a:rPr>
            <a:t>价值观</a:t>
          </a:r>
          <a:endParaRPr lang="zh-CN" altLang="en-US" sz="1600" dirty="0">
            <a:solidFill>
              <a:schemeClr val="dk1"/>
            </a:solidFill>
          </a:endParaRPr>
        </a:p>
      </dsp:txBody>
      <dsp:txXfrm>
        <a:off x="2210649" y="2910365"/>
        <a:ext cx="931317" cy="582073"/>
      </dsp:txXfrm>
    </dsp:sp>
    <dsp:sp modelId="{DA197B85-AA66-4C54-A418-A9AC299B8514}">
      <dsp:nvSpPr>
        <dsp:cNvPr id="13" name="任意多边形 12"/>
        <dsp:cNvSpPr/>
      </dsp:nvSpPr>
      <dsp:spPr bwMode="white">
        <a:xfrm>
          <a:off x="2094234" y="582073"/>
          <a:ext cx="116415" cy="3346920"/>
        </a:xfrm>
        <a:custGeom>
          <a:avLst/>
          <a:gdLst/>
          <a:ahLst/>
          <a:cxnLst/>
          <a:pathLst>
            <a:path w="183" h="5271">
              <a:moveTo>
                <a:pt x="0" y="0"/>
              </a:moveTo>
              <a:lnTo>
                <a:pt x="0" y="5271"/>
              </a:lnTo>
              <a:lnTo>
                <a:pt x="183" y="5271"/>
              </a:lnTo>
            </a:path>
          </a:pathLst>
        </a:custGeom>
      </dsp:spPr>
      <dsp:style>
        <a:lnRef idx="2">
          <a:schemeClr val="accent1">
            <a:shade val="60000"/>
          </a:schemeClr>
        </a:lnRef>
        <a:fillRef idx="0">
          <a:schemeClr val="accent1"/>
        </a:fillRef>
        <a:effectRef idx="0">
          <a:scrgbClr r="0" g="0" b="0"/>
        </a:effectRef>
        <a:fontRef idx="minor"/>
      </dsp:style>
      <dsp:txXfrm>
        <a:off x="2094234" y="582073"/>
        <a:ext cx="116415" cy="3346920"/>
      </dsp:txXfrm>
    </dsp:sp>
    <dsp:sp modelId="{C5D4D6C1-0FFE-44DE-8A78-D7E1D5FF4946}">
      <dsp:nvSpPr>
        <dsp:cNvPr id="14" name="圆角矩形 13"/>
        <dsp:cNvSpPr/>
      </dsp:nvSpPr>
      <dsp:spPr bwMode="white">
        <a:xfrm>
          <a:off x="2210649" y="3637956"/>
          <a:ext cx="931317" cy="582073"/>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30480" tIns="20320" rIns="30480" bIns="203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600" dirty="0" smtClean="0">
              <a:solidFill>
                <a:schemeClr val="dk1"/>
              </a:solidFill>
            </a:rPr>
            <a:t>能力</a:t>
          </a:r>
          <a:endParaRPr lang="zh-CN" altLang="en-US" sz="1600" dirty="0">
            <a:solidFill>
              <a:schemeClr val="dk1"/>
            </a:solidFill>
          </a:endParaRPr>
        </a:p>
      </dsp:txBody>
      <dsp:txXfrm>
        <a:off x="2210649" y="3637956"/>
        <a:ext cx="931317" cy="582073"/>
      </dsp:txXfrm>
    </dsp:sp>
    <dsp:sp modelId="{430EF3E0-A9B5-43DB-BA92-5677B1068E45}">
      <dsp:nvSpPr>
        <dsp:cNvPr id="15" name="圆角矩形 14"/>
        <dsp:cNvSpPr/>
      </dsp:nvSpPr>
      <dsp:spPr bwMode="white">
        <a:xfrm>
          <a:off x="3433002" y="0"/>
          <a:ext cx="1164146" cy="582073"/>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38100" tIns="25400" rIns="38100" bIns="25400" anchor="ctr"/>
        <a:lstStyle>
          <a:lvl1pPr algn="ctr">
            <a:defRPr sz="20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r>
            <a:rPr lang="zh-CN" altLang="en-US" dirty="0" smtClean="0"/>
            <a:t>效果角度</a:t>
          </a:r>
          <a:endParaRPr lang="zh-CN" altLang="en-US" dirty="0"/>
        </a:p>
      </dsp:txBody>
      <dsp:txXfrm>
        <a:off x="3433002" y="0"/>
        <a:ext cx="1164146" cy="582073"/>
      </dsp:txXfrm>
    </dsp:sp>
    <dsp:sp modelId="{9B94E80F-F241-4456-A333-4C381BD1DD77}">
      <dsp:nvSpPr>
        <dsp:cNvPr id="17" name="任意多边形 16"/>
        <dsp:cNvSpPr/>
      </dsp:nvSpPr>
      <dsp:spPr bwMode="white">
        <a:xfrm>
          <a:off x="3549416" y="582073"/>
          <a:ext cx="116415" cy="436555"/>
        </a:xfrm>
        <a:custGeom>
          <a:avLst/>
          <a:gdLst/>
          <a:ahLst/>
          <a:cxnLst/>
          <a:pathLst>
            <a:path w="183" h="687">
              <a:moveTo>
                <a:pt x="0" y="0"/>
              </a:moveTo>
              <a:lnTo>
                <a:pt x="0" y="687"/>
              </a:lnTo>
              <a:lnTo>
                <a:pt x="183" y="687"/>
              </a:lnTo>
            </a:path>
          </a:pathLst>
        </a:custGeom>
      </dsp:spPr>
      <dsp:style>
        <a:lnRef idx="2">
          <a:schemeClr val="accent1">
            <a:shade val="60000"/>
          </a:schemeClr>
        </a:lnRef>
        <a:fillRef idx="0">
          <a:schemeClr val="accent1"/>
        </a:fillRef>
        <a:effectRef idx="0">
          <a:scrgbClr r="0" g="0" b="0"/>
        </a:effectRef>
        <a:fontRef idx="minor"/>
      </dsp:style>
      <dsp:txXfrm>
        <a:off x="3549416" y="582073"/>
        <a:ext cx="116415" cy="436555"/>
      </dsp:txXfrm>
    </dsp:sp>
    <dsp:sp modelId="{2A56CE4D-04A1-471C-9AB7-2DC16E5E7DBB}">
      <dsp:nvSpPr>
        <dsp:cNvPr id="18" name="圆角矩形 17"/>
        <dsp:cNvSpPr/>
      </dsp:nvSpPr>
      <dsp:spPr bwMode="white">
        <a:xfrm>
          <a:off x="3665831" y="727591"/>
          <a:ext cx="931317" cy="582073"/>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30480" tIns="20320" rIns="30480" bIns="203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600" dirty="0" smtClean="0">
              <a:solidFill>
                <a:schemeClr val="dk1"/>
              </a:solidFill>
            </a:rPr>
            <a:t>家庭环境</a:t>
          </a:r>
          <a:endParaRPr lang="zh-CN" altLang="en-US" sz="1600" dirty="0">
            <a:solidFill>
              <a:schemeClr val="dk1"/>
            </a:solidFill>
          </a:endParaRPr>
        </a:p>
      </dsp:txBody>
      <dsp:txXfrm>
        <a:off x="3665831" y="727591"/>
        <a:ext cx="931317" cy="582073"/>
      </dsp:txXfrm>
    </dsp:sp>
    <dsp:sp modelId="{A426E347-C16D-49C2-8461-85154CCF6045}">
      <dsp:nvSpPr>
        <dsp:cNvPr id="19" name="任意多边形 18"/>
        <dsp:cNvSpPr/>
      </dsp:nvSpPr>
      <dsp:spPr bwMode="white">
        <a:xfrm>
          <a:off x="3549416" y="582073"/>
          <a:ext cx="116415" cy="1164146"/>
        </a:xfrm>
        <a:custGeom>
          <a:avLst/>
          <a:gdLst/>
          <a:ahLst/>
          <a:cxnLst/>
          <a:pathLst>
            <a:path w="183" h="1833">
              <a:moveTo>
                <a:pt x="0" y="0"/>
              </a:moveTo>
              <a:lnTo>
                <a:pt x="0" y="1833"/>
              </a:lnTo>
              <a:lnTo>
                <a:pt x="183" y="1833"/>
              </a:lnTo>
            </a:path>
          </a:pathLst>
        </a:custGeom>
      </dsp:spPr>
      <dsp:style>
        <a:lnRef idx="2">
          <a:schemeClr val="accent1">
            <a:shade val="60000"/>
          </a:schemeClr>
        </a:lnRef>
        <a:fillRef idx="0">
          <a:schemeClr val="accent1"/>
        </a:fillRef>
        <a:effectRef idx="0">
          <a:scrgbClr r="0" g="0" b="0"/>
        </a:effectRef>
        <a:fontRef idx="minor"/>
      </dsp:style>
      <dsp:txXfrm>
        <a:off x="3549416" y="582073"/>
        <a:ext cx="116415" cy="1164146"/>
      </dsp:txXfrm>
    </dsp:sp>
    <dsp:sp modelId="{97B2EC3C-1A8A-4919-96A6-48124681FB88}">
      <dsp:nvSpPr>
        <dsp:cNvPr id="20" name="圆角矩形 19"/>
        <dsp:cNvSpPr/>
      </dsp:nvSpPr>
      <dsp:spPr bwMode="white">
        <a:xfrm>
          <a:off x="3665831" y="1455182"/>
          <a:ext cx="931317" cy="582073"/>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30480" tIns="20320" rIns="30480" bIns="203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600" dirty="0" smtClean="0">
              <a:solidFill>
                <a:schemeClr val="dk1"/>
              </a:solidFill>
            </a:rPr>
            <a:t>延伸的环境系统</a:t>
          </a:r>
          <a:endParaRPr lang="zh-CN" altLang="en-US" sz="1600" dirty="0">
            <a:solidFill>
              <a:schemeClr val="dk1"/>
            </a:solidFill>
          </a:endParaRPr>
        </a:p>
      </dsp:txBody>
      <dsp:txXfrm>
        <a:off x="3665831" y="1455182"/>
        <a:ext cx="931317" cy="582073"/>
      </dsp:txXfrm>
    </dsp:sp>
    <dsp:sp modelId="{652759E4-B00C-493B-A39D-A04CBF9A19BA}">
      <dsp:nvSpPr>
        <dsp:cNvPr id="21" name="任意多边形 20"/>
        <dsp:cNvSpPr/>
      </dsp:nvSpPr>
      <dsp:spPr bwMode="white">
        <a:xfrm>
          <a:off x="3549416" y="582073"/>
          <a:ext cx="116415" cy="1891737"/>
        </a:xfrm>
        <a:custGeom>
          <a:avLst/>
          <a:gdLst/>
          <a:ahLst/>
          <a:cxnLst/>
          <a:pathLst>
            <a:path w="183" h="2979">
              <a:moveTo>
                <a:pt x="0" y="0"/>
              </a:moveTo>
              <a:lnTo>
                <a:pt x="0" y="2979"/>
              </a:lnTo>
              <a:lnTo>
                <a:pt x="183" y="2979"/>
              </a:lnTo>
            </a:path>
          </a:pathLst>
        </a:custGeom>
      </dsp:spPr>
      <dsp:style>
        <a:lnRef idx="2">
          <a:schemeClr val="accent1">
            <a:shade val="60000"/>
          </a:schemeClr>
        </a:lnRef>
        <a:fillRef idx="0">
          <a:schemeClr val="accent1"/>
        </a:fillRef>
        <a:effectRef idx="0">
          <a:scrgbClr r="0" g="0" b="0"/>
        </a:effectRef>
        <a:fontRef idx="minor"/>
      </dsp:style>
      <dsp:txXfrm>
        <a:off x="3549416" y="582073"/>
        <a:ext cx="116415" cy="1891737"/>
      </dsp:txXfrm>
    </dsp:sp>
    <dsp:sp modelId="{D1D58E59-3435-413F-9A30-4E4AEBFBB57F}">
      <dsp:nvSpPr>
        <dsp:cNvPr id="22" name="圆角矩形 21"/>
        <dsp:cNvSpPr/>
      </dsp:nvSpPr>
      <dsp:spPr bwMode="white">
        <a:xfrm>
          <a:off x="3665831" y="2182774"/>
          <a:ext cx="931317" cy="582073"/>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30480" tIns="20320" rIns="30480" bIns="203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600" dirty="0" smtClean="0">
              <a:solidFill>
                <a:schemeClr val="dk1"/>
              </a:solidFill>
            </a:rPr>
            <a:t>交互作用</a:t>
          </a:r>
          <a:endParaRPr lang="zh-CN" altLang="en-US" sz="1600" dirty="0">
            <a:solidFill>
              <a:schemeClr val="dk1"/>
            </a:solidFill>
          </a:endParaRPr>
        </a:p>
      </dsp:txBody>
      <dsp:txXfrm>
        <a:off x="3665831" y="2182774"/>
        <a:ext cx="931317" cy="582073"/>
      </dsp:txXfrm>
    </dsp:sp>
    <dsp:sp modelId="{A5DF5DF9-E1A8-4701-8296-98F9A77CD2D5}">
      <dsp:nvSpPr>
        <dsp:cNvPr id="4" name="圆角矩形 3" hidden="1"/>
        <dsp:cNvSpPr/>
      </dsp:nvSpPr>
      <dsp:spPr>
        <a:xfrm>
          <a:off x="1977819" y="0"/>
          <a:ext cx="232829" cy="582073"/>
        </a:xfrm>
        <a:prstGeom prst="roundRect">
          <a:avLst>
            <a:gd name="adj" fmla="val 10000"/>
          </a:avLst>
        </a:prstGeom>
      </dsp:spPr>
      <dsp:txXfrm>
        <a:off x="1977819" y="0"/>
        <a:ext cx="232829" cy="582073"/>
      </dsp:txXfrm>
    </dsp:sp>
    <dsp:sp modelId="{EDE0CD8D-1C9E-4807-8B4F-D5739F458948}">
      <dsp:nvSpPr>
        <dsp:cNvPr id="16" name="圆角矩形 15" hidden="1"/>
        <dsp:cNvSpPr/>
      </dsp:nvSpPr>
      <dsp:spPr>
        <a:xfrm>
          <a:off x="3433002" y="0"/>
          <a:ext cx="232829" cy="582073"/>
        </a:xfrm>
        <a:prstGeom prst="roundRect">
          <a:avLst>
            <a:gd name="adj" fmla="val 10000"/>
          </a:avLst>
        </a:prstGeom>
      </dsp:spPr>
      <dsp:txXfrm>
        <a:off x="3433002" y="0"/>
        <a:ext cx="232829" cy="582073"/>
      </dsp:txXfrm>
    </dsp:sp>
  </dsp:spTree>
</dsp:drawing>
</file>

<file path=ppt/diagrams/layout1.xml><?xml version="1.0" encoding="utf-8"?>
<dgm:layoutDef xmlns:dgm="http://schemas.openxmlformats.org/drawingml/2006/diagram" xmlns:a="http://schemas.openxmlformats.org/drawingml/2006/main" uniqueId="urn:microsoft.com/office/officeart/2008/layout/PictureAccentList">
  <dgm:title val=""/>
  <dgm:desc val=""/>
  <dgm:catLst>
    <dgm:cat type="picture" pri="14000"/>
    <dgm:cat type="list" pri="14500"/>
  </dgm:catLst>
  <dgm:sampData>
    <dgm:dataModel>
      <dgm:ptLst>
        <dgm:pt modelId="0" type="doc"/>
        <dgm:pt modelId="1">
          <dgm:prSet phldr="1"/>
        </dgm:pt>
        <dgm:pt modelId="11">
          <dgm:prSet phldr="1"/>
        </dgm:pt>
        <dgm:pt modelId="12">
          <dgm:prSet phldr="1"/>
        </dgm:pt>
      </dgm:ptLst>
      <dgm:cxnLst>
        <dgm:cxn modelId="4" srcId="0" destId="1" srcOrd="0" destOrd="0"/>
        <dgm:cxn modelId="5" srcId="1" destId="11" srcOrd="0" destOrd="0"/>
        <dgm:cxn modelId="6" srcId="1" destId="12" srcOrd="1" destOrd="0"/>
      </dgm:cxnLst>
      <dgm:bg/>
      <dgm:whole/>
    </dgm:dataModel>
  </dgm:sampData>
  <dgm:style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styleData>
  <dgm:clr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clrData>
  <dgm:layoutNode name="layout">
    <dgm:varLst>
      <dgm:chMax/>
      <dgm:chPref/>
      <dgm:dir/>
      <dgm:animOne val="branch"/>
      <dgm:animLvl val="lvl"/>
      <dgm:resizeHandles/>
    </dgm:varLst>
    <dgm:choose name="Name0">
      <dgm:if name="Name1" func="var" arg="dir" op="equ" val="norm">
        <dgm:alg type="hierChild">
          <dgm:param type="linDir" val="fromL"/>
        </dgm:alg>
      </dgm:if>
      <dgm:else name="Name2">
        <dgm:alg type="hierChild">
          <dgm:param type="linDir" val="fromL"/>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primFontSz" for="des" forName="childText" refType="primFontSz" refFor="des" refForName="rootText" op="lte"/>
      <dgm:constr type="w" for="des" forName="rootComposite" refType="w" fact="4"/>
      <dgm:constr type="h" for="des" forName="rootComposite" refType="h"/>
      <dgm:constr type="w" for="des" forName="childComposite" refType="w" refFor="des" refForName="rootComposite"/>
      <dgm:constr type="h" for="des" forName="childComposite" refType="h" refFor="des" refForName="rootComposite"/>
      <dgm:constr type="sibSp" refType="w" refFor="des" refForName="rootComposite" fact="0.1"/>
      <dgm:constr type="sibSp" for="des" forName="childShape" refType="h" refFor="des" refForName="rootComposite" fact="0.12"/>
      <dgm:constr type="sp" for="des" forName="root" refType="h" refFor="des" refForName="rootComposite" fact="0.18"/>
    </dgm:constrLst>
    <dgm:ruleLst/>
    <dgm:forEach name="Name3" axis="ch">
      <dgm:forEach name="Name4" axis="self" ptType="node" cnt="1">
        <dgm:layoutNode name="root">
          <dgm:varLst>
            <dgm:chMax/>
            <dgm:chPref val="4"/>
          </dgm:varLst>
          <dgm:alg type="hierRoot"/>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onstrLst>
              <dgm:constr type="l" for="ch" forName="rootText"/>
              <dgm:constr type="t" for="ch" forName="rootText"/>
              <dgm:constr type="w" for="ch" forName="rootText" refType="w"/>
              <dgm:constr type="h" for="ch" forName="rootText" refType="h"/>
            </dgm:constrLst>
            <dgm:ruleLst/>
            <dgm:layoutNode name="rootText" styleLbl="node0">
              <dgm:varLst>
                <dgm:chMax/>
                <dgm:chPref val="4"/>
              </dgm:varLst>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linDir" val="fromT"/>
              <dgm:param type="chAlign" val="r"/>
              <dgm:param type="fallback" val="2D"/>
            </dgm:alg>
            <dgm:shape xmlns:r="http://schemas.openxmlformats.org/officeDocument/2006/relationships" r:blip="">
              <dgm:adjLst/>
            </dgm:shape>
            <dgm:presOf/>
            <dgm:constrLst/>
            <dgm:ruleLst/>
            <dgm:forEach name="Name5" axis="ch">
              <dgm:forEach name="Name6" axis="self" ptType="node">
                <dgm:layoutNode name="childComposite">
                  <dgm:varLst>
                    <dgm:chMax val="0"/>
                    <dgm:chPref val="0"/>
                  </dgm:varLst>
                  <dgm:alg type="composite"/>
                  <dgm:shape xmlns:r="http://schemas.openxmlformats.org/officeDocument/2006/relationships" r:blip="">
                    <dgm:adjLst/>
                  </dgm:shape>
                  <dgm:presOf/>
                  <dgm:choose name="Name7">
                    <dgm:if name="Name8" func="var" arg="dir" op="equ" val="norm">
                      <dgm:constrLst>
                        <dgm:constr type="w" for="ch" forName="Image" refType="h"/>
                        <dgm:constr type="h" for="ch" forName="Image" refType="h"/>
                        <dgm:constr type="l" for="ch" forName="Image"/>
                        <dgm:constr type="t" for="ch" forName="Image"/>
                        <dgm:constr type="h" for="ch" forName="childText" refType="h"/>
                        <dgm:constr type="l" for="ch" forName="childText" refType="w" refFor="ch" refForName="Image" fact="1.06"/>
                        <dgm:constr type="t" for="ch" forName="childText"/>
                      </dgm:constrLst>
                    </dgm:if>
                    <dgm:else name="Name9">
                      <dgm:constrLst>
                        <dgm:constr type="w" for="ch" forName="Image" refType="h"/>
                        <dgm:constr type="h" for="ch" forName="Image" refType="h"/>
                        <dgm:constr type="r" for="ch" forName="Image" refType="w"/>
                        <dgm:constr type="t" for="ch" forName="Image"/>
                        <dgm:constr type="h" for="ch" forName="childText" refType="h"/>
                        <dgm:constr type="t" for="ch" forName="childText"/>
                        <dgm:constr type="wOff" for="ch" forName="childText" refType="w" refFor="ch" refForName="Image" fact="-1.06"/>
                      </dgm:constrLst>
                    </dgm:else>
                  </dgm:choose>
                  <dgm:ruleLst/>
                  <dgm:layoutNode name="Image" styleLbl="node1">
                    <dgm:alg type="sp"/>
                    <dgm:shape xmlns:r="http://schemas.openxmlformats.org/officeDocument/2006/relationships" type="roundRect" r:blip="" blipPhldr="1">
                      <dgm:adjLst>
                        <dgm:adj idx="1" val="0.1667"/>
                      </dgm:adjLst>
                    </dgm:shape>
                    <dgm:presOf/>
                  </dgm:layoutNode>
                  <dgm:layoutNode name="childText" styleLbl="lnNode1">
                    <dgm:varLst>
                      <dgm:chMax val="0"/>
                      <dgm:chPref val="0"/>
                      <dgm:bulletEnabled val="1"/>
                    </dgm:varLst>
                    <dgm:alg type="tx"/>
                    <dgm:shape xmlns:r="http://schemas.openxmlformats.org/officeDocument/2006/relationships" type="roundRect" r:blip="">
                      <dgm:adjLst>
                        <dgm:adj idx="1" val="0.1667"/>
                      </dgm:adjLst>
                    </dgm:shape>
                    <dgm:presOf axis="self desOrSelf" ptType="node node" st="1 1" cnt="1 0"/>
                    <dgm:ruleLst>
                      <dgm:rule type="primFontSz" val="5" fact="NaN" max="NaN"/>
                    </dgm:ruleLs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linDir" val="fromT"/>
              <dgm:param type="chAlign" val="l"/>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srcNode" val="rootConnector"/>
                        <dgm:param type="dim" val="1D"/>
                        <dgm:param type="endSty" val="noArr"/>
                        <dgm:param type="connRout" val="bend"/>
                        <dgm:param type="begPts" val="bCtr"/>
                        <dgm:param type="endPts" val="midL"/>
                      </dgm:alg>
                    </dgm:if>
                    <dgm:else name="Name16">
                      <dgm:alg type="conn">
                        <dgm:param type="srcNode" val="rootConnector"/>
                        <dgm:param type="dim" val="1D"/>
                        <dgm:param type="endSty" val="noArr"/>
                        <dgm:param type="connRout" val="bend"/>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KSO_FD"/>
          <p:cNvSpPr>
            <a:spLocks noGrp="1" noChangeArrowheads="1"/>
          </p:cNvSpPr>
          <p:nvPr>
            <p:ph type="dt" sz="half" idx="10"/>
          </p:nvPr>
        </p:nvSpPr>
        <p:spPr/>
        <p:txBody>
          <a:bodyPr/>
          <a:lstStyle>
            <a:lvl1pPr>
              <a:defRPr/>
            </a:lvl1pPr>
          </a:lstStyle>
          <a:p>
            <a:pPr>
              <a:defRPr/>
            </a:pPr>
            <a:endParaRPr lang="en-US" altLang="zh-CN"/>
          </a:p>
        </p:txBody>
      </p:sp>
      <p:sp>
        <p:nvSpPr>
          <p:cNvPr id="5" name="KSO_FT"/>
          <p:cNvSpPr>
            <a:spLocks noGrp="1" noChangeArrowheads="1"/>
          </p:cNvSpPr>
          <p:nvPr>
            <p:ph type="ftr" sz="quarter" idx="11"/>
          </p:nvPr>
        </p:nvSpPr>
        <p:spPr/>
        <p:txBody>
          <a:bodyPr/>
          <a:lstStyle>
            <a:lvl1pPr>
              <a:defRPr/>
            </a:lvl1pPr>
          </a:lstStyle>
          <a:p>
            <a:pPr>
              <a:defRPr/>
            </a:pPr>
            <a:endParaRPr lang="en-US" altLang="zh-CN"/>
          </a:p>
        </p:txBody>
      </p:sp>
      <p:sp>
        <p:nvSpPr>
          <p:cNvPr id="6" name="KSO_FN"/>
          <p:cNvSpPr>
            <a:spLocks noGrp="1" noChangeArrowheads="1"/>
          </p:cNvSpPr>
          <p:nvPr>
            <p:ph type="sldNum" sz="quarter" idx="12"/>
          </p:nvPr>
        </p:nvSpPr>
        <p:spPr/>
        <p:txBody>
          <a:bodyPr/>
          <a:lstStyle>
            <a:lvl1pPr>
              <a:defRPr/>
            </a:lvl1pPr>
          </a:lstStyle>
          <a:p>
            <a:pPr>
              <a:defRPr/>
            </a:pPr>
            <a:fld id="{9E782A07-D135-4895-89F0-3AC270ECAFFF}" type="slidenum">
              <a:rPr lang="zh-CN" altLang="en-US"/>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KSO_FD"/>
          <p:cNvSpPr>
            <a:spLocks noGrp="1" noChangeArrowheads="1"/>
          </p:cNvSpPr>
          <p:nvPr>
            <p:ph type="dt" sz="half" idx="10"/>
          </p:nvPr>
        </p:nvSpPr>
        <p:spPr/>
        <p:txBody>
          <a:bodyPr/>
          <a:lstStyle>
            <a:lvl1pPr>
              <a:defRPr/>
            </a:lvl1pPr>
          </a:lstStyle>
          <a:p>
            <a:pPr>
              <a:defRPr/>
            </a:pPr>
            <a:endParaRPr lang="en-US" altLang="zh-CN"/>
          </a:p>
        </p:txBody>
      </p:sp>
      <p:sp>
        <p:nvSpPr>
          <p:cNvPr id="5" name="KSO_FT"/>
          <p:cNvSpPr>
            <a:spLocks noGrp="1" noChangeArrowheads="1"/>
          </p:cNvSpPr>
          <p:nvPr>
            <p:ph type="ftr" sz="quarter" idx="11"/>
          </p:nvPr>
        </p:nvSpPr>
        <p:spPr/>
        <p:txBody>
          <a:bodyPr/>
          <a:lstStyle>
            <a:lvl1pPr>
              <a:defRPr/>
            </a:lvl1pPr>
          </a:lstStyle>
          <a:p>
            <a:pPr>
              <a:defRPr/>
            </a:pPr>
            <a:endParaRPr lang="en-US" altLang="zh-CN"/>
          </a:p>
        </p:txBody>
      </p:sp>
      <p:sp>
        <p:nvSpPr>
          <p:cNvPr id="6" name="KSO_FN"/>
          <p:cNvSpPr>
            <a:spLocks noGrp="1" noChangeArrowheads="1"/>
          </p:cNvSpPr>
          <p:nvPr>
            <p:ph type="sldNum" sz="quarter" idx="12"/>
          </p:nvPr>
        </p:nvSpPr>
        <p:spPr/>
        <p:txBody>
          <a:bodyPr/>
          <a:lstStyle>
            <a:lvl1pPr>
              <a:defRPr/>
            </a:lvl1pPr>
          </a:lstStyle>
          <a:p>
            <a:pPr>
              <a:defRPr/>
            </a:pPr>
            <a:fld id="{2A7CEA0E-B7CB-4EF0-B7EE-EA42FF485162}" type="slidenum">
              <a:rPr lang="zh-CN" altLang="en-US"/>
            </a:fld>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KSO_FD"/>
          <p:cNvSpPr>
            <a:spLocks noGrp="1" noChangeArrowheads="1"/>
          </p:cNvSpPr>
          <p:nvPr>
            <p:ph type="dt" sz="half" idx="10"/>
          </p:nvPr>
        </p:nvSpPr>
        <p:spPr/>
        <p:txBody>
          <a:bodyPr/>
          <a:lstStyle>
            <a:lvl1pPr>
              <a:defRPr/>
            </a:lvl1pPr>
          </a:lstStyle>
          <a:p>
            <a:pPr>
              <a:defRPr/>
            </a:pPr>
            <a:endParaRPr lang="en-US" altLang="zh-CN"/>
          </a:p>
        </p:txBody>
      </p:sp>
      <p:sp>
        <p:nvSpPr>
          <p:cNvPr id="5" name="KSO_FT"/>
          <p:cNvSpPr>
            <a:spLocks noGrp="1" noChangeArrowheads="1"/>
          </p:cNvSpPr>
          <p:nvPr>
            <p:ph type="ftr" sz="quarter" idx="11"/>
          </p:nvPr>
        </p:nvSpPr>
        <p:spPr/>
        <p:txBody>
          <a:bodyPr/>
          <a:lstStyle>
            <a:lvl1pPr>
              <a:defRPr/>
            </a:lvl1pPr>
          </a:lstStyle>
          <a:p>
            <a:pPr>
              <a:defRPr/>
            </a:pPr>
            <a:endParaRPr lang="en-US" altLang="zh-CN"/>
          </a:p>
        </p:txBody>
      </p:sp>
      <p:sp>
        <p:nvSpPr>
          <p:cNvPr id="6" name="KSO_FN"/>
          <p:cNvSpPr>
            <a:spLocks noGrp="1" noChangeArrowheads="1"/>
          </p:cNvSpPr>
          <p:nvPr>
            <p:ph type="sldNum" sz="quarter" idx="12"/>
          </p:nvPr>
        </p:nvSpPr>
        <p:spPr/>
        <p:txBody>
          <a:bodyPr/>
          <a:lstStyle>
            <a:lvl1pPr>
              <a:defRPr/>
            </a:lvl1pPr>
          </a:lstStyle>
          <a:p>
            <a:pPr>
              <a:defRPr/>
            </a:pPr>
            <a:fld id="{6C3586BF-9B49-4C08-BF2C-3F165201A1D8}" type="slidenum">
              <a:rPr lang="zh-CN" altLang="en-US"/>
            </a:fld>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36575" y="1344613"/>
            <a:ext cx="3951288" cy="4926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0263" y="1344613"/>
            <a:ext cx="3951287" cy="4926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KSO_FD"/>
          <p:cNvSpPr>
            <a:spLocks noGrp="1" noChangeArrowheads="1"/>
          </p:cNvSpPr>
          <p:nvPr>
            <p:ph type="dt" sz="half" idx="10"/>
          </p:nvPr>
        </p:nvSpPr>
        <p:spPr/>
        <p:txBody>
          <a:bodyPr/>
          <a:lstStyle>
            <a:lvl1pPr>
              <a:defRPr/>
            </a:lvl1pPr>
          </a:lstStyle>
          <a:p>
            <a:pPr>
              <a:defRPr/>
            </a:pPr>
            <a:endParaRPr lang="en-US" altLang="zh-CN"/>
          </a:p>
        </p:txBody>
      </p:sp>
      <p:sp>
        <p:nvSpPr>
          <p:cNvPr id="6" name="KSO_FT"/>
          <p:cNvSpPr>
            <a:spLocks noGrp="1" noChangeArrowheads="1"/>
          </p:cNvSpPr>
          <p:nvPr>
            <p:ph type="ftr" sz="quarter" idx="11"/>
          </p:nvPr>
        </p:nvSpPr>
        <p:spPr/>
        <p:txBody>
          <a:bodyPr/>
          <a:lstStyle>
            <a:lvl1pPr>
              <a:defRPr/>
            </a:lvl1pPr>
          </a:lstStyle>
          <a:p>
            <a:pPr>
              <a:defRPr/>
            </a:pPr>
            <a:endParaRPr lang="en-US" altLang="zh-CN"/>
          </a:p>
        </p:txBody>
      </p:sp>
      <p:sp>
        <p:nvSpPr>
          <p:cNvPr id="7" name="KSO_FN"/>
          <p:cNvSpPr>
            <a:spLocks noGrp="1" noChangeArrowheads="1"/>
          </p:cNvSpPr>
          <p:nvPr>
            <p:ph type="sldNum" sz="quarter" idx="12"/>
          </p:nvPr>
        </p:nvSpPr>
        <p:spPr/>
        <p:txBody>
          <a:bodyPr/>
          <a:lstStyle>
            <a:lvl1pPr>
              <a:defRPr/>
            </a:lvl1pPr>
          </a:lstStyle>
          <a:p>
            <a:pPr>
              <a:defRPr/>
            </a:pPr>
            <a:fld id="{27FE03CB-463A-4314-A3E6-6ECC594506AA}" type="slidenum">
              <a:rPr lang="zh-CN" altLang="en-US"/>
            </a:fld>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KSO_FD"/>
          <p:cNvSpPr>
            <a:spLocks noGrp="1" noChangeArrowheads="1"/>
          </p:cNvSpPr>
          <p:nvPr>
            <p:ph type="dt" sz="half" idx="10"/>
          </p:nvPr>
        </p:nvSpPr>
        <p:spPr/>
        <p:txBody>
          <a:bodyPr/>
          <a:lstStyle>
            <a:lvl1pPr>
              <a:defRPr/>
            </a:lvl1pPr>
          </a:lstStyle>
          <a:p>
            <a:pPr>
              <a:defRPr/>
            </a:pPr>
            <a:endParaRPr lang="en-US" altLang="zh-CN"/>
          </a:p>
        </p:txBody>
      </p:sp>
      <p:sp>
        <p:nvSpPr>
          <p:cNvPr id="8" name="KSO_FT"/>
          <p:cNvSpPr>
            <a:spLocks noGrp="1" noChangeArrowheads="1"/>
          </p:cNvSpPr>
          <p:nvPr>
            <p:ph type="ftr" sz="quarter" idx="11"/>
          </p:nvPr>
        </p:nvSpPr>
        <p:spPr/>
        <p:txBody>
          <a:bodyPr/>
          <a:lstStyle>
            <a:lvl1pPr>
              <a:defRPr/>
            </a:lvl1pPr>
          </a:lstStyle>
          <a:p>
            <a:pPr>
              <a:defRPr/>
            </a:pPr>
            <a:endParaRPr lang="en-US" altLang="zh-CN"/>
          </a:p>
        </p:txBody>
      </p:sp>
      <p:sp>
        <p:nvSpPr>
          <p:cNvPr id="9" name="KSO_FN"/>
          <p:cNvSpPr>
            <a:spLocks noGrp="1" noChangeArrowheads="1"/>
          </p:cNvSpPr>
          <p:nvPr>
            <p:ph type="sldNum" sz="quarter" idx="12"/>
          </p:nvPr>
        </p:nvSpPr>
        <p:spPr/>
        <p:txBody>
          <a:bodyPr/>
          <a:lstStyle>
            <a:lvl1pPr>
              <a:defRPr/>
            </a:lvl1pPr>
          </a:lstStyle>
          <a:p>
            <a:pPr>
              <a:defRPr/>
            </a:pPr>
            <a:fld id="{39052A80-62D7-4086-AD6F-0803FC75F1B5}" type="slidenum">
              <a:rPr lang="zh-CN" altLang="en-US"/>
            </a:fld>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KSO_FD"/>
          <p:cNvSpPr>
            <a:spLocks noGrp="1" noChangeArrowheads="1"/>
          </p:cNvSpPr>
          <p:nvPr>
            <p:ph type="dt" sz="half" idx="10"/>
          </p:nvPr>
        </p:nvSpPr>
        <p:spPr/>
        <p:txBody>
          <a:bodyPr/>
          <a:lstStyle>
            <a:lvl1pPr>
              <a:defRPr/>
            </a:lvl1pPr>
          </a:lstStyle>
          <a:p>
            <a:pPr>
              <a:defRPr/>
            </a:pPr>
            <a:endParaRPr lang="en-US" altLang="zh-CN"/>
          </a:p>
        </p:txBody>
      </p:sp>
      <p:sp>
        <p:nvSpPr>
          <p:cNvPr id="4" name="KSO_FT"/>
          <p:cNvSpPr>
            <a:spLocks noGrp="1" noChangeArrowheads="1"/>
          </p:cNvSpPr>
          <p:nvPr>
            <p:ph type="ftr" sz="quarter" idx="11"/>
          </p:nvPr>
        </p:nvSpPr>
        <p:spPr/>
        <p:txBody>
          <a:bodyPr/>
          <a:lstStyle>
            <a:lvl1pPr>
              <a:defRPr/>
            </a:lvl1pPr>
          </a:lstStyle>
          <a:p>
            <a:pPr>
              <a:defRPr/>
            </a:pPr>
            <a:endParaRPr lang="en-US" altLang="zh-CN"/>
          </a:p>
        </p:txBody>
      </p:sp>
      <p:sp>
        <p:nvSpPr>
          <p:cNvPr id="5" name="KSO_FN"/>
          <p:cNvSpPr>
            <a:spLocks noGrp="1" noChangeArrowheads="1"/>
          </p:cNvSpPr>
          <p:nvPr>
            <p:ph type="sldNum" sz="quarter" idx="12"/>
          </p:nvPr>
        </p:nvSpPr>
        <p:spPr/>
        <p:txBody>
          <a:bodyPr/>
          <a:lstStyle>
            <a:lvl1pPr>
              <a:defRPr/>
            </a:lvl1pPr>
          </a:lstStyle>
          <a:p>
            <a:pPr>
              <a:defRPr/>
            </a:pPr>
            <a:fld id="{49893ACE-9376-4853-9F79-EBCDB5B1D1B6}" type="slidenum">
              <a:rPr lang="zh-CN" altLang="en-US"/>
            </a:fld>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KSO_FD"/>
          <p:cNvSpPr>
            <a:spLocks noGrp="1" noChangeArrowheads="1"/>
          </p:cNvSpPr>
          <p:nvPr>
            <p:ph type="dt" sz="half" idx="10"/>
          </p:nvPr>
        </p:nvSpPr>
        <p:spPr/>
        <p:txBody>
          <a:bodyPr/>
          <a:lstStyle>
            <a:lvl1pPr>
              <a:defRPr/>
            </a:lvl1pPr>
          </a:lstStyle>
          <a:p>
            <a:pPr>
              <a:defRPr/>
            </a:pPr>
            <a:endParaRPr lang="en-US" altLang="zh-CN"/>
          </a:p>
        </p:txBody>
      </p:sp>
      <p:sp>
        <p:nvSpPr>
          <p:cNvPr id="3" name="KSO_FT"/>
          <p:cNvSpPr>
            <a:spLocks noGrp="1" noChangeArrowheads="1"/>
          </p:cNvSpPr>
          <p:nvPr>
            <p:ph type="ftr" sz="quarter" idx="11"/>
          </p:nvPr>
        </p:nvSpPr>
        <p:spPr/>
        <p:txBody>
          <a:bodyPr/>
          <a:lstStyle>
            <a:lvl1pPr>
              <a:defRPr/>
            </a:lvl1pPr>
          </a:lstStyle>
          <a:p>
            <a:pPr>
              <a:defRPr/>
            </a:pPr>
            <a:endParaRPr lang="en-US" altLang="zh-CN"/>
          </a:p>
        </p:txBody>
      </p:sp>
      <p:sp>
        <p:nvSpPr>
          <p:cNvPr id="4" name="KSO_FN"/>
          <p:cNvSpPr>
            <a:spLocks noGrp="1" noChangeArrowheads="1"/>
          </p:cNvSpPr>
          <p:nvPr>
            <p:ph type="sldNum" sz="quarter" idx="12"/>
          </p:nvPr>
        </p:nvSpPr>
        <p:spPr/>
        <p:txBody>
          <a:bodyPr/>
          <a:lstStyle>
            <a:lvl1pPr>
              <a:defRPr/>
            </a:lvl1pPr>
          </a:lstStyle>
          <a:p>
            <a:pPr>
              <a:defRPr/>
            </a:pPr>
            <a:fld id="{98A2CB70-E25B-4437-8418-3F70AB980FCA}" type="slidenum">
              <a:rPr lang="zh-CN" altLang="en-US"/>
            </a:fld>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KSO_FD"/>
          <p:cNvSpPr>
            <a:spLocks noGrp="1" noChangeArrowheads="1"/>
          </p:cNvSpPr>
          <p:nvPr>
            <p:ph type="dt" sz="half" idx="10"/>
          </p:nvPr>
        </p:nvSpPr>
        <p:spPr/>
        <p:txBody>
          <a:bodyPr/>
          <a:lstStyle>
            <a:lvl1pPr>
              <a:defRPr/>
            </a:lvl1pPr>
          </a:lstStyle>
          <a:p>
            <a:pPr>
              <a:defRPr/>
            </a:pPr>
            <a:endParaRPr lang="en-US" altLang="zh-CN"/>
          </a:p>
        </p:txBody>
      </p:sp>
      <p:sp>
        <p:nvSpPr>
          <p:cNvPr id="6" name="KSO_FT"/>
          <p:cNvSpPr>
            <a:spLocks noGrp="1" noChangeArrowheads="1"/>
          </p:cNvSpPr>
          <p:nvPr>
            <p:ph type="ftr" sz="quarter" idx="11"/>
          </p:nvPr>
        </p:nvSpPr>
        <p:spPr/>
        <p:txBody>
          <a:bodyPr/>
          <a:lstStyle>
            <a:lvl1pPr>
              <a:defRPr/>
            </a:lvl1pPr>
          </a:lstStyle>
          <a:p>
            <a:pPr>
              <a:defRPr/>
            </a:pPr>
            <a:endParaRPr lang="en-US" altLang="zh-CN"/>
          </a:p>
        </p:txBody>
      </p:sp>
      <p:sp>
        <p:nvSpPr>
          <p:cNvPr id="7" name="KSO_FN"/>
          <p:cNvSpPr>
            <a:spLocks noGrp="1" noChangeArrowheads="1"/>
          </p:cNvSpPr>
          <p:nvPr>
            <p:ph type="sldNum" sz="quarter" idx="12"/>
          </p:nvPr>
        </p:nvSpPr>
        <p:spPr/>
        <p:txBody>
          <a:bodyPr/>
          <a:lstStyle>
            <a:lvl1pPr>
              <a:defRPr/>
            </a:lvl1pPr>
          </a:lstStyle>
          <a:p>
            <a:pPr>
              <a:defRPr/>
            </a:pPr>
            <a:fld id="{78C6AD9A-97FB-4376-8F94-DF4B941E227C}" type="slidenum">
              <a:rPr lang="zh-CN" altLang="en-US"/>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KSO_FD"/>
          <p:cNvSpPr>
            <a:spLocks noGrp="1" noChangeArrowheads="1"/>
          </p:cNvSpPr>
          <p:nvPr>
            <p:ph type="dt" sz="half" idx="10"/>
          </p:nvPr>
        </p:nvSpPr>
        <p:spPr/>
        <p:txBody>
          <a:bodyPr/>
          <a:lstStyle>
            <a:lvl1pPr>
              <a:defRPr/>
            </a:lvl1pPr>
          </a:lstStyle>
          <a:p>
            <a:pPr>
              <a:defRPr/>
            </a:pPr>
            <a:endParaRPr lang="en-US" altLang="zh-CN"/>
          </a:p>
        </p:txBody>
      </p:sp>
      <p:sp>
        <p:nvSpPr>
          <p:cNvPr id="6" name="KSO_FT"/>
          <p:cNvSpPr>
            <a:spLocks noGrp="1" noChangeArrowheads="1"/>
          </p:cNvSpPr>
          <p:nvPr>
            <p:ph type="ftr" sz="quarter" idx="11"/>
          </p:nvPr>
        </p:nvSpPr>
        <p:spPr/>
        <p:txBody>
          <a:bodyPr/>
          <a:lstStyle>
            <a:lvl1pPr>
              <a:defRPr/>
            </a:lvl1pPr>
          </a:lstStyle>
          <a:p>
            <a:pPr>
              <a:defRPr/>
            </a:pPr>
            <a:endParaRPr lang="en-US" altLang="zh-CN"/>
          </a:p>
        </p:txBody>
      </p:sp>
      <p:sp>
        <p:nvSpPr>
          <p:cNvPr id="7" name="KSO_FN"/>
          <p:cNvSpPr>
            <a:spLocks noGrp="1" noChangeArrowheads="1"/>
          </p:cNvSpPr>
          <p:nvPr>
            <p:ph type="sldNum" sz="quarter" idx="12"/>
          </p:nvPr>
        </p:nvSpPr>
        <p:spPr/>
        <p:txBody>
          <a:bodyPr/>
          <a:lstStyle>
            <a:lvl1pPr>
              <a:defRPr/>
            </a:lvl1pPr>
          </a:lstStyle>
          <a:p>
            <a:pPr>
              <a:defRPr/>
            </a:pPr>
            <a:fld id="{1AC94F58-4058-4E02-8B48-8D8C83244FD2}" type="slidenum">
              <a:rPr lang="zh-CN" altLang="en-US"/>
            </a:fld>
            <a:endParaRPr lang="en-US"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KSO_FD"/>
          <p:cNvSpPr>
            <a:spLocks noGrp="1" noChangeArrowheads="1"/>
          </p:cNvSpPr>
          <p:nvPr>
            <p:ph type="dt" sz="half" idx="10"/>
          </p:nvPr>
        </p:nvSpPr>
        <p:spPr/>
        <p:txBody>
          <a:bodyPr/>
          <a:lstStyle>
            <a:lvl1pPr>
              <a:defRPr/>
            </a:lvl1pPr>
          </a:lstStyle>
          <a:p>
            <a:pPr>
              <a:defRPr/>
            </a:pPr>
            <a:endParaRPr lang="en-US" altLang="zh-CN"/>
          </a:p>
        </p:txBody>
      </p:sp>
      <p:sp>
        <p:nvSpPr>
          <p:cNvPr id="5" name="KSO_FT"/>
          <p:cNvSpPr>
            <a:spLocks noGrp="1" noChangeArrowheads="1"/>
          </p:cNvSpPr>
          <p:nvPr>
            <p:ph type="ftr" sz="quarter" idx="11"/>
          </p:nvPr>
        </p:nvSpPr>
        <p:spPr/>
        <p:txBody>
          <a:bodyPr/>
          <a:lstStyle>
            <a:lvl1pPr>
              <a:defRPr/>
            </a:lvl1pPr>
          </a:lstStyle>
          <a:p>
            <a:pPr>
              <a:defRPr/>
            </a:pPr>
            <a:endParaRPr lang="en-US" altLang="zh-CN"/>
          </a:p>
        </p:txBody>
      </p:sp>
      <p:sp>
        <p:nvSpPr>
          <p:cNvPr id="6" name="KSO_FN"/>
          <p:cNvSpPr>
            <a:spLocks noGrp="1" noChangeArrowheads="1"/>
          </p:cNvSpPr>
          <p:nvPr>
            <p:ph type="sldNum" sz="quarter" idx="12"/>
          </p:nvPr>
        </p:nvSpPr>
        <p:spPr/>
        <p:txBody>
          <a:bodyPr/>
          <a:lstStyle>
            <a:lvl1pPr>
              <a:defRPr/>
            </a:lvl1pPr>
          </a:lstStyle>
          <a:p>
            <a:pPr>
              <a:defRPr/>
            </a:pPr>
            <a:fld id="{3ACE3F33-F633-4828-B9B7-5DBD54EB01AC}" type="slidenum">
              <a:rPr lang="zh-CN" altLang="en-US"/>
            </a:fld>
            <a:endParaRPr lang="en-US"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8600" y="376238"/>
            <a:ext cx="2012950" cy="58943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36575" y="376238"/>
            <a:ext cx="5889625" cy="5894387"/>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KSO_FD"/>
          <p:cNvSpPr>
            <a:spLocks noGrp="1" noChangeArrowheads="1"/>
          </p:cNvSpPr>
          <p:nvPr>
            <p:ph type="dt" sz="half" idx="10"/>
          </p:nvPr>
        </p:nvSpPr>
        <p:spPr/>
        <p:txBody>
          <a:bodyPr/>
          <a:lstStyle>
            <a:lvl1pPr>
              <a:defRPr/>
            </a:lvl1pPr>
          </a:lstStyle>
          <a:p>
            <a:pPr>
              <a:defRPr/>
            </a:pPr>
            <a:endParaRPr lang="en-US" altLang="zh-CN"/>
          </a:p>
        </p:txBody>
      </p:sp>
      <p:sp>
        <p:nvSpPr>
          <p:cNvPr id="5" name="KSO_FT"/>
          <p:cNvSpPr>
            <a:spLocks noGrp="1" noChangeArrowheads="1"/>
          </p:cNvSpPr>
          <p:nvPr>
            <p:ph type="ftr" sz="quarter" idx="11"/>
          </p:nvPr>
        </p:nvSpPr>
        <p:spPr/>
        <p:txBody>
          <a:bodyPr/>
          <a:lstStyle>
            <a:lvl1pPr>
              <a:defRPr/>
            </a:lvl1pPr>
          </a:lstStyle>
          <a:p>
            <a:pPr>
              <a:defRPr/>
            </a:pPr>
            <a:endParaRPr lang="en-US" altLang="zh-CN"/>
          </a:p>
        </p:txBody>
      </p:sp>
      <p:sp>
        <p:nvSpPr>
          <p:cNvPr id="6" name="KSO_FN"/>
          <p:cNvSpPr>
            <a:spLocks noGrp="1" noChangeArrowheads="1"/>
          </p:cNvSpPr>
          <p:nvPr>
            <p:ph type="sldNum" sz="quarter" idx="12"/>
          </p:nvPr>
        </p:nvSpPr>
        <p:spPr/>
        <p:txBody>
          <a:bodyPr/>
          <a:lstStyle>
            <a:lvl1pPr>
              <a:defRPr/>
            </a:lvl1pPr>
          </a:lstStyle>
          <a:p>
            <a:pPr>
              <a:defRPr/>
            </a:pPr>
            <a:fld id="{8E34B686-3799-4660-BF29-7E814C0DEBE2}" type="slidenum">
              <a:rPr lang="zh-CN" altLang="en-US"/>
            </a:fld>
            <a:endParaRPr lang="en-US"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KSO_FD"/>
          <p:cNvSpPr>
            <a:spLocks noGrp="1" noChangeArrowheads="1"/>
          </p:cNvSpPr>
          <p:nvPr>
            <p:ph type="dt" sz="half" idx="10"/>
          </p:nvPr>
        </p:nvSpPr>
        <p:spPr/>
        <p:txBody>
          <a:bodyPr/>
          <a:lstStyle>
            <a:lvl1pPr>
              <a:defRPr/>
            </a:lvl1pPr>
          </a:lstStyle>
          <a:p>
            <a:pPr>
              <a:defRPr/>
            </a:pPr>
            <a:endParaRPr lang="en-US" altLang="zh-CN"/>
          </a:p>
        </p:txBody>
      </p:sp>
      <p:sp>
        <p:nvSpPr>
          <p:cNvPr id="5" name="KSO_FT"/>
          <p:cNvSpPr>
            <a:spLocks noGrp="1" noChangeArrowheads="1"/>
          </p:cNvSpPr>
          <p:nvPr>
            <p:ph type="ftr" sz="quarter" idx="11"/>
          </p:nvPr>
        </p:nvSpPr>
        <p:spPr/>
        <p:txBody>
          <a:bodyPr/>
          <a:lstStyle>
            <a:lvl1pPr>
              <a:defRPr/>
            </a:lvl1pPr>
          </a:lstStyle>
          <a:p>
            <a:pPr>
              <a:defRPr/>
            </a:pPr>
            <a:endParaRPr lang="en-US" altLang="zh-CN"/>
          </a:p>
        </p:txBody>
      </p:sp>
      <p:sp>
        <p:nvSpPr>
          <p:cNvPr id="6" name="KSO_FN"/>
          <p:cNvSpPr>
            <a:spLocks noGrp="1" noChangeArrowheads="1"/>
          </p:cNvSpPr>
          <p:nvPr>
            <p:ph type="sldNum" sz="quarter" idx="12"/>
          </p:nvPr>
        </p:nvSpPr>
        <p:spPr/>
        <p:txBody>
          <a:bodyPr/>
          <a:lstStyle>
            <a:lvl1pPr>
              <a:defRPr/>
            </a:lvl1pPr>
          </a:lstStyle>
          <a:p>
            <a:pPr>
              <a:defRPr/>
            </a:pPr>
            <a:fld id="{33C12942-E0FB-42C9-A0E4-F651C92A69E2}" type="slidenum">
              <a:rPr lang="zh-CN" altLang="en-US"/>
            </a:fld>
            <a:endParaRPr lang="en-US" alt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KSO_FD"/>
          <p:cNvSpPr>
            <a:spLocks noGrp="1" noChangeArrowheads="1"/>
          </p:cNvSpPr>
          <p:nvPr>
            <p:ph type="dt" sz="half" idx="10"/>
          </p:nvPr>
        </p:nvSpPr>
        <p:spPr/>
        <p:txBody>
          <a:bodyPr/>
          <a:lstStyle>
            <a:lvl1pPr>
              <a:defRPr/>
            </a:lvl1pPr>
          </a:lstStyle>
          <a:p>
            <a:pPr>
              <a:defRPr/>
            </a:pPr>
            <a:endParaRPr lang="en-US" altLang="zh-CN"/>
          </a:p>
        </p:txBody>
      </p:sp>
      <p:sp>
        <p:nvSpPr>
          <p:cNvPr id="5" name="KSO_FT"/>
          <p:cNvSpPr>
            <a:spLocks noGrp="1" noChangeArrowheads="1"/>
          </p:cNvSpPr>
          <p:nvPr>
            <p:ph type="ftr" sz="quarter" idx="11"/>
          </p:nvPr>
        </p:nvSpPr>
        <p:spPr/>
        <p:txBody>
          <a:bodyPr/>
          <a:lstStyle>
            <a:lvl1pPr>
              <a:defRPr/>
            </a:lvl1pPr>
          </a:lstStyle>
          <a:p>
            <a:pPr>
              <a:defRPr/>
            </a:pPr>
            <a:endParaRPr lang="en-US" altLang="zh-CN"/>
          </a:p>
        </p:txBody>
      </p:sp>
      <p:sp>
        <p:nvSpPr>
          <p:cNvPr id="6" name="KSO_FN"/>
          <p:cNvSpPr>
            <a:spLocks noGrp="1" noChangeArrowheads="1"/>
          </p:cNvSpPr>
          <p:nvPr>
            <p:ph type="sldNum" sz="quarter" idx="12"/>
          </p:nvPr>
        </p:nvSpPr>
        <p:spPr/>
        <p:txBody>
          <a:bodyPr/>
          <a:lstStyle>
            <a:lvl1pPr>
              <a:defRPr/>
            </a:lvl1pPr>
          </a:lstStyle>
          <a:p>
            <a:pPr>
              <a:defRPr/>
            </a:pPr>
            <a:fld id="{78436118-442D-4771-B1A9-18440F5C0004}" type="slidenum">
              <a:rPr lang="zh-CN" altLang="en-US"/>
            </a:fld>
            <a:endParaRPr lang="en-US" altLang="zh-C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KSO_FD"/>
          <p:cNvSpPr>
            <a:spLocks noGrp="1" noChangeArrowheads="1"/>
          </p:cNvSpPr>
          <p:nvPr>
            <p:ph type="dt" sz="half" idx="10"/>
          </p:nvPr>
        </p:nvSpPr>
        <p:spPr/>
        <p:txBody>
          <a:bodyPr/>
          <a:lstStyle>
            <a:lvl1pPr>
              <a:defRPr/>
            </a:lvl1pPr>
          </a:lstStyle>
          <a:p>
            <a:pPr>
              <a:defRPr/>
            </a:pPr>
            <a:endParaRPr lang="en-US" altLang="zh-CN"/>
          </a:p>
        </p:txBody>
      </p:sp>
      <p:sp>
        <p:nvSpPr>
          <p:cNvPr id="5" name="KSO_FT"/>
          <p:cNvSpPr>
            <a:spLocks noGrp="1" noChangeArrowheads="1"/>
          </p:cNvSpPr>
          <p:nvPr>
            <p:ph type="ftr" sz="quarter" idx="11"/>
          </p:nvPr>
        </p:nvSpPr>
        <p:spPr/>
        <p:txBody>
          <a:bodyPr/>
          <a:lstStyle>
            <a:lvl1pPr>
              <a:defRPr/>
            </a:lvl1pPr>
          </a:lstStyle>
          <a:p>
            <a:pPr>
              <a:defRPr/>
            </a:pPr>
            <a:endParaRPr lang="en-US" altLang="zh-CN"/>
          </a:p>
        </p:txBody>
      </p:sp>
      <p:sp>
        <p:nvSpPr>
          <p:cNvPr id="6" name="KSO_FN"/>
          <p:cNvSpPr>
            <a:spLocks noGrp="1" noChangeArrowheads="1"/>
          </p:cNvSpPr>
          <p:nvPr>
            <p:ph type="sldNum" sz="quarter" idx="12"/>
          </p:nvPr>
        </p:nvSpPr>
        <p:spPr/>
        <p:txBody>
          <a:bodyPr/>
          <a:lstStyle>
            <a:lvl1pPr>
              <a:defRPr/>
            </a:lvl1pPr>
          </a:lstStyle>
          <a:p>
            <a:pPr>
              <a:defRPr/>
            </a:pPr>
            <a:fld id="{ECA0A3F6-1791-413A-8F2D-F0A602ACEFEF}" type="slidenum">
              <a:rPr lang="zh-CN" altLang="en-US"/>
            </a:fld>
            <a:endParaRPr lang="en-US" altLang="zh-CN"/>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36575" y="1344613"/>
            <a:ext cx="3951288" cy="4926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0263" y="1344613"/>
            <a:ext cx="3951287" cy="4926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KSO_FD"/>
          <p:cNvSpPr>
            <a:spLocks noGrp="1" noChangeArrowheads="1"/>
          </p:cNvSpPr>
          <p:nvPr>
            <p:ph type="dt" sz="half" idx="10"/>
          </p:nvPr>
        </p:nvSpPr>
        <p:spPr/>
        <p:txBody>
          <a:bodyPr/>
          <a:lstStyle>
            <a:lvl1pPr>
              <a:defRPr/>
            </a:lvl1pPr>
          </a:lstStyle>
          <a:p>
            <a:pPr>
              <a:defRPr/>
            </a:pPr>
            <a:endParaRPr lang="en-US" altLang="zh-CN"/>
          </a:p>
        </p:txBody>
      </p:sp>
      <p:sp>
        <p:nvSpPr>
          <p:cNvPr id="6" name="KSO_FT"/>
          <p:cNvSpPr>
            <a:spLocks noGrp="1" noChangeArrowheads="1"/>
          </p:cNvSpPr>
          <p:nvPr>
            <p:ph type="ftr" sz="quarter" idx="11"/>
          </p:nvPr>
        </p:nvSpPr>
        <p:spPr/>
        <p:txBody>
          <a:bodyPr/>
          <a:lstStyle>
            <a:lvl1pPr>
              <a:defRPr/>
            </a:lvl1pPr>
          </a:lstStyle>
          <a:p>
            <a:pPr>
              <a:defRPr/>
            </a:pPr>
            <a:endParaRPr lang="en-US" altLang="zh-CN"/>
          </a:p>
        </p:txBody>
      </p:sp>
      <p:sp>
        <p:nvSpPr>
          <p:cNvPr id="7" name="KSO_FN"/>
          <p:cNvSpPr>
            <a:spLocks noGrp="1" noChangeArrowheads="1"/>
          </p:cNvSpPr>
          <p:nvPr>
            <p:ph type="sldNum" sz="quarter" idx="12"/>
          </p:nvPr>
        </p:nvSpPr>
        <p:spPr/>
        <p:txBody>
          <a:bodyPr/>
          <a:lstStyle>
            <a:lvl1pPr>
              <a:defRPr/>
            </a:lvl1pPr>
          </a:lstStyle>
          <a:p>
            <a:pPr>
              <a:defRPr/>
            </a:pPr>
            <a:fld id="{4600ECED-489D-479F-8CA9-AF481EEE0BE4}" type="slidenum">
              <a:rPr lang="zh-CN" altLang="en-US"/>
            </a:fld>
            <a:endParaRPr lang="en-US" altLang="zh-CN"/>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KSO_FD"/>
          <p:cNvSpPr>
            <a:spLocks noGrp="1" noChangeArrowheads="1"/>
          </p:cNvSpPr>
          <p:nvPr>
            <p:ph type="dt" sz="half" idx="10"/>
          </p:nvPr>
        </p:nvSpPr>
        <p:spPr/>
        <p:txBody>
          <a:bodyPr/>
          <a:lstStyle>
            <a:lvl1pPr>
              <a:defRPr/>
            </a:lvl1pPr>
          </a:lstStyle>
          <a:p>
            <a:pPr>
              <a:defRPr/>
            </a:pPr>
            <a:endParaRPr lang="en-US" altLang="zh-CN"/>
          </a:p>
        </p:txBody>
      </p:sp>
      <p:sp>
        <p:nvSpPr>
          <p:cNvPr id="8" name="KSO_FT"/>
          <p:cNvSpPr>
            <a:spLocks noGrp="1" noChangeArrowheads="1"/>
          </p:cNvSpPr>
          <p:nvPr>
            <p:ph type="ftr" sz="quarter" idx="11"/>
          </p:nvPr>
        </p:nvSpPr>
        <p:spPr/>
        <p:txBody>
          <a:bodyPr/>
          <a:lstStyle>
            <a:lvl1pPr>
              <a:defRPr/>
            </a:lvl1pPr>
          </a:lstStyle>
          <a:p>
            <a:pPr>
              <a:defRPr/>
            </a:pPr>
            <a:endParaRPr lang="en-US" altLang="zh-CN"/>
          </a:p>
        </p:txBody>
      </p:sp>
      <p:sp>
        <p:nvSpPr>
          <p:cNvPr id="9" name="KSO_FN"/>
          <p:cNvSpPr>
            <a:spLocks noGrp="1" noChangeArrowheads="1"/>
          </p:cNvSpPr>
          <p:nvPr>
            <p:ph type="sldNum" sz="quarter" idx="12"/>
          </p:nvPr>
        </p:nvSpPr>
        <p:spPr/>
        <p:txBody>
          <a:bodyPr/>
          <a:lstStyle>
            <a:lvl1pPr>
              <a:defRPr/>
            </a:lvl1pPr>
          </a:lstStyle>
          <a:p>
            <a:pPr>
              <a:defRPr/>
            </a:pPr>
            <a:fld id="{230805F9-DAF5-40D2-8097-1BAF108167F8}" type="slidenum">
              <a:rPr lang="zh-CN" altLang="en-US"/>
            </a:fld>
            <a:endParaRPr lang="en-US" altLang="zh-CN"/>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KSO_FD"/>
          <p:cNvSpPr>
            <a:spLocks noGrp="1" noChangeArrowheads="1"/>
          </p:cNvSpPr>
          <p:nvPr>
            <p:ph type="dt" sz="half" idx="10"/>
          </p:nvPr>
        </p:nvSpPr>
        <p:spPr/>
        <p:txBody>
          <a:bodyPr/>
          <a:lstStyle>
            <a:lvl1pPr>
              <a:defRPr/>
            </a:lvl1pPr>
          </a:lstStyle>
          <a:p>
            <a:pPr>
              <a:defRPr/>
            </a:pPr>
            <a:endParaRPr lang="en-US" altLang="zh-CN"/>
          </a:p>
        </p:txBody>
      </p:sp>
      <p:sp>
        <p:nvSpPr>
          <p:cNvPr id="4" name="KSO_FT"/>
          <p:cNvSpPr>
            <a:spLocks noGrp="1" noChangeArrowheads="1"/>
          </p:cNvSpPr>
          <p:nvPr>
            <p:ph type="ftr" sz="quarter" idx="11"/>
          </p:nvPr>
        </p:nvSpPr>
        <p:spPr/>
        <p:txBody>
          <a:bodyPr/>
          <a:lstStyle>
            <a:lvl1pPr>
              <a:defRPr/>
            </a:lvl1pPr>
          </a:lstStyle>
          <a:p>
            <a:pPr>
              <a:defRPr/>
            </a:pPr>
            <a:endParaRPr lang="en-US" altLang="zh-CN"/>
          </a:p>
        </p:txBody>
      </p:sp>
      <p:sp>
        <p:nvSpPr>
          <p:cNvPr id="5" name="KSO_FN"/>
          <p:cNvSpPr>
            <a:spLocks noGrp="1" noChangeArrowheads="1"/>
          </p:cNvSpPr>
          <p:nvPr>
            <p:ph type="sldNum" sz="quarter" idx="12"/>
          </p:nvPr>
        </p:nvSpPr>
        <p:spPr/>
        <p:txBody>
          <a:bodyPr/>
          <a:lstStyle>
            <a:lvl1pPr>
              <a:defRPr/>
            </a:lvl1pPr>
          </a:lstStyle>
          <a:p>
            <a:pPr>
              <a:defRPr/>
            </a:pPr>
            <a:fld id="{4969D2F2-40EB-4AEF-B230-6A6D501AAE49}" type="slidenum">
              <a:rPr lang="zh-CN" altLang="en-US"/>
            </a:fld>
            <a:endParaRPr lang="en-US" altLang="zh-CN"/>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KSO_FD"/>
          <p:cNvSpPr>
            <a:spLocks noGrp="1" noChangeArrowheads="1"/>
          </p:cNvSpPr>
          <p:nvPr>
            <p:ph type="dt" sz="half" idx="10"/>
          </p:nvPr>
        </p:nvSpPr>
        <p:spPr/>
        <p:txBody>
          <a:bodyPr/>
          <a:lstStyle>
            <a:lvl1pPr>
              <a:defRPr/>
            </a:lvl1pPr>
          </a:lstStyle>
          <a:p>
            <a:pPr>
              <a:defRPr/>
            </a:pPr>
            <a:endParaRPr lang="en-US" altLang="zh-CN"/>
          </a:p>
        </p:txBody>
      </p:sp>
      <p:sp>
        <p:nvSpPr>
          <p:cNvPr id="3" name="KSO_FT"/>
          <p:cNvSpPr>
            <a:spLocks noGrp="1" noChangeArrowheads="1"/>
          </p:cNvSpPr>
          <p:nvPr>
            <p:ph type="ftr" sz="quarter" idx="11"/>
          </p:nvPr>
        </p:nvSpPr>
        <p:spPr/>
        <p:txBody>
          <a:bodyPr/>
          <a:lstStyle>
            <a:lvl1pPr>
              <a:defRPr/>
            </a:lvl1pPr>
          </a:lstStyle>
          <a:p>
            <a:pPr>
              <a:defRPr/>
            </a:pPr>
            <a:endParaRPr lang="en-US" altLang="zh-CN"/>
          </a:p>
        </p:txBody>
      </p:sp>
      <p:sp>
        <p:nvSpPr>
          <p:cNvPr id="4" name="KSO_FN"/>
          <p:cNvSpPr>
            <a:spLocks noGrp="1" noChangeArrowheads="1"/>
          </p:cNvSpPr>
          <p:nvPr>
            <p:ph type="sldNum" sz="quarter" idx="12"/>
          </p:nvPr>
        </p:nvSpPr>
        <p:spPr/>
        <p:txBody>
          <a:bodyPr/>
          <a:lstStyle>
            <a:lvl1pPr>
              <a:defRPr/>
            </a:lvl1pPr>
          </a:lstStyle>
          <a:p>
            <a:pPr>
              <a:defRPr/>
            </a:pPr>
            <a:fld id="{451CE196-EE87-40D1-8160-D25A93ABB3C2}" type="slidenum">
              <a:rPr lang="zh-CN" altLang="en-US"/>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KSO_FD"/>
          <p:cNvSpPr>
            <a:spLocks noGrp="1" noChangeArrowheads="1"/>
          </p:cNvSpPr>
          <p:nvPr>
            <p:ph type="dt" sz="half" idx="10"/>
          </p:nvPr>
        </p:nvSpPr>
        <p:spPr/>
        <p:txBody>
          <a:bodyPr/>
          <a:lstStyle>
            <a:lvl1pPr>
              <a:defRPr/>
            </a:lvl1pPr>
          </a:lstStyle>
          <a:p>
            <a:pPr>
              <a:defRPr/>
            </a:pPr>
            <a:endParaRPr lang="en-US" altLang="zh-CN"/>
          </a:p>
        </p:txBody>
      </p:sp>
      <p:sp>
        <p:nvSpPr>
          <p:cNvPr id="6" name="KSO_FT"/>
          <p:cNvSpPr>
            <a:spLocks noGrp="1" noChangeArrowheads="1"/>
          </p:cNvSpPr>
          <p:nvPr>
            <p:ph type="ftr" sz="quarter" idx="11"/>
          </p:nvPr>
        </p:nvSpPr>
        <p:spPr/>
        <p:txBody>
          <a:bodyPr/>
          <a:lstStyle>
            <a:lvl1pPr>
              <a:defRPr/>
            </a:lvl1pPr>
          </a:lstStyle>
          <a:p>
            <a:pPr>
              <a:defRPr/>
            </a:pPr>
            <a:endParaRPr lang="en-US" altLang="zh-CN"/>
          </a:p>
        </p:txBody>
      </p:sp>
      <p:sp>
        <p:nvSpPr>
          <p:cNvPr id="7" name="KSO_FN"/>
          <p:cNvSpPr>
            <a:spLocks noGrp="1" noChangeArrowheads="1"/>
          </p:cNvSpPr>
          <p:nvPr>
            <p:ph type="sldNum" sz="quarter" idx="12"/>
          </p:nvPr>
        </p:nvSpPr>
        <p:spPr/>
        <p:txBody>
          <a:bodyPr/>
          <a:lstStyle>
            <a:lvl1pPr>
              <a:defRPr/>
            </a:lvl1pPr>
          </a:lstStyle>
          <a:p>
            <a:pPr>
              <a:defRPr/>
            </a:pPr>
            <a:fld id="{19D6500F-4DF2-48C0-8562-46029EE55FD9}" type="slidenum">
              <a:rPr lang="zh-CN" altLang="en-US"/>
            </a:fld>
            <a:endParaRPr lang="en-US" altLang="zh-CN"/>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KSO_FD"/>
          <p:cNvSpPr>
            <a:spLocks noGrp="1" noChangeArrowheads="1"/>
          </p:cNvSpPr>
          <p:nvPr>
            <p:ph type="dt" sz="half" idx="10"/>
          </p:nvPr>
        </p:nvSpPr>
        <p:spPr/>
        <p:txBody>
          <a:bodyPr/>
          <a:lstStyle>
            <a:lvl1pPr>
              <a:defRPr/>
            </a:lvl1pPr>
          </a:lstStyle>
          <a:p>
            <a:pPr>
              <a:defRPr/>
            </a:pPr>
            <a:endParaRPr lang="en-US" altLang="zh-CN"/>
          </a:p>
        </p:txBody>
      </p:sp>
      <p:sp>
        <p:nvSpPr>
          <p:cNvPr id="6" name="KSO_FT"/>
          <p:cNvSpPr>
            <a:spLocks noGrp="1" noChangeArrowheads="1"/>
          </p:cNvSpPr>
          <p:nvPr>
            <p:ph type="ftr" sz="quarter" idx="11"/>
          </p:nvPr>
        </p:nvSpPr>
        <p:spPr/>
        <p:txBody>
          <a:bodyPr/>
          <a:lstStyle>
            <a:lvl1pPr>
              <a:defRPr/>
            </a:lvl1pPr>
          </a:lstStyle>
          <a:p>
            <a:pPr>
              <a:defRPr/>
            </a:pPr>
            <a:endParaRPr lang="en-US" altLang="zh-CN"/>
          </a:p>
        </p:txBody>
      </p:sp>
      <p:sp>
        <p:nvSpPr>
          <p:cNvPr id="7" name="KSO_FN"/>
          <p:cNvSpPr>
            <a:spLocks noGrp="1" noChangeArrowheads="1"/>
          </p:cNvSpPr>
          <p:nvPr>
            <p:ph type="sldNum" sz="quarter" idx="12"/>
          </p:nvPr>
        </p:nvSpPr>
        <p:spPr/>
        <p:txBody>
          <a:bodyPr/>
          <a:lstStyle>
            <a:lvl1pPr>
              <a:defRPr/>
            </a:lvl1pPr>
          </a:lstStyle>
          <a:p>
            <a:pPr>
              <a:defRPr/>
            </a:pPr>
            <a:fld id="{DA386E0A-6605-4266-856F-1E77E8D4BE24}" type="slidenum">
              <a:rPr lang="zh-CN" altLang="en-US"/>
            </a:fld>
            <a:endParaRPr lang="en-US" altLang="zh-CN"/>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KSO_FD"/>
          <p:cNvSpPr>
            <a:spLocks noGrp="1" noChangeArrowheads="1"/>
          </p:cNvSpPr>
          <p:nvPr>
            <p:ph type="dt" sz="half" idx="10"/>
          </p:nvPr>
        </p:nvSpPr>
        <p:spPr/>
        <p:txBody>
          <a:bodyPr/>
          <a:lstStyle>
            <a:lvl1pPr>
              <a:defRPr/>
            </a:lvl1pPr>
          </a:lstStyle>
          <a:p>
            <a:pPr>
              <a:defRPr/>
            </a:pPr>
            <a:endParaRPr lang="en-US" altLang="zh-CN"/>
          </a:p>
        </p:txBody>
      </p:sp>
      <p:sp>
        <p:nvSpPr>
          <p:cNvPr id="5" name="KSO_FT"/>
          <p:cNvSpPr>
            <a:spLocks noGrp="1" noChangeArrowheads="1"/>
          </p:cNvSpPr>
          <p:nvPr>
            <p:ph type="ftr" sz="quarter" idx="11"/>
          </p:nvPr>
        </p:nvSpPr>
        <p:spPr/>
        <p:txBody>
          <a:bodyPr/>
          <a:lstStyle>
            <a:lvl1pPr>
              <a:defRPr/>
            </a:lvl1pPr>
          </a:lstStyle>
          <a:p>
            <a:pPr>
              <a:defRPr/>
            </a:pPr>
            <a:endParaRPr lang="en-US" altLang="zh-CN"/>
          </a:p>
        </p:txBody>
      </p:sp>
      <p:sp>
        <p:nvSpPr>
          <p:cNvPr id="6" name="KSO_FN"/>
          <p:cNvSpPr>
            <a:spLocks noGrp="1" noChangeArrowheads="1"/>
          </p:cNvSpPr>
          <p:nvPr>
            <p:ph type="sldNum" sz="quarter" idx="12"/>
          </p:nvPr>
        </p:nvSpPr>
        <p:spPr/>
        <p:txBody>
          <a:bodyPr/>
          <a:lstStyle>
            <a:lvl1pPr>
              <a:defRPr/>
            </a:lvl1pPr>
          </a:lstStyle>
          <a:p>
            <a:pPr>
              <a:defRPr/>
            </a:pPr>
            <a:fld id="{715F216A-F782-4B7B-9AF4-DBFC01314B08}" type="slidenum">
              <a:rPr lang="zh-CN" altLang="en-US"/>
            </a:fld>
            <a:endParaRPr lang="en-US" altLang="zh-CN"/>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8600" y="376238"/>
            <a:ext cx="2012950" cy="58943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36575" y="376238"/>
            <a:ext cx="5889625" cy="5894387"/>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KSO_FD"/>
          <p:cNvSpPr>
            <a:spLocks noGrp="1" noChangeArrowheads="1"/>
          </p:cNvSpPr>
          <p:nvPr>
            <p:ph type="dt" sz="half" idx="10"/>
          </p:nvPr>
        </p:nvSpPr>
        <p:spPr/>
        <p:txBody>
          <a:bodyPr/>
          <a:lstStyle>
            <a:lvl1pPr>
              <a:defRPr/>
            </a:lvl1pPr>
          </a:lstStyle>
          <a:p>
            <a:pPr>
              <a:defRPr/>
            </a:pPr>
            <a:endParaRPr lang="en-US" altLang="zh-CN"/>
          </a:p>
        </p:txBody>
      </p:sp>
      <p:sp>
        <p:nvSpPr>
          <p:cNvPr id="5" name="KSO_FT"/>
          <p:cNvSpPr>
            <a:spLocks noGrp="1" noChangeArrowheads="1"/>
          </p:cNvSpPr>
          <p:nvPr>
            <p:ph type="ftr" sz="quarter" idx="11"/>
          </p:nvPr>
        </p:nvSpPr>
        <p:spPr/>
        <p:txBody>
          <a:bodyPr/>
          <a:lstStyle>
            <a:lvl1pPr>
              <a:defRPr/>
            </a:lvl1pPr>
          </a:lstStyle>
          <a:p>
            <a:pPr>
              <a:defRPr/>
            </a:pPr>
            <a:endParaRPr lang="en-US" altLang="zh-CN"/>
          </a:p>
        </p:txBody>
      </p:sp>
      <p:sp>
        <p:nvSpPr>
          <p:cNvPr id="6" name="KSO_FN"/>
          <p:cNvSpPr>
            <a:spLocks noGrp="1" noChangeArrowheads="1"/>
          </p:cNvSpPr>
          <p:nvPr>
            <p:ph type="sldNum" sz="quarter" idx="12"/>
          </p:nvPr>
        </p:nvSpPr>
        <p:spPr/>
        <p:txBody>
          <a:bodyPr/>
          <a:lstStyle>
            <a:lvl1pPr>
              <a:defRPr/>
            </a:lvl1pPr>
          </a:lstStyle>
          <a:p>
            <a:pPr>
              <a:defRPr/>
            </a:pPr>
            <a:fld id="{D372A2A9-4FF6-4E77-93C8-170C84BA2ED1}" type="slidenum">
              <a:rPr lang="zh-CN" altLang="en-US"/>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1.pn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image" Target="../media/image1.pn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a:srcRect/>
          <a:tile tx="0" ty="0" sx="100000" sy="100000" flip="none" algn="tl"/>
        </a:blipFill>
        <a:effectLst/>
      </p:bgPr>
    </p:bg>
    <p:spTree>
      <p:nvGrpSpPr>
        <p:cNvPr id="1" name=""/>
        <p:cNvGrpSpPr/>
        <p:nvPr/>
      </p:nvGrpSpPr>
      <p:grpSpPr>
        <a:xfrm>
          <a:off x="0" y="0"/>
          <a:ext cx="0" cy="0"/>
          <a:chOff x="0" y="0"/>
          <a:chExt cx="0" cy="0"/>
        </a:xfrm>
      </p:grpSpPr>
      <p:sp>
        <p:nvSpPr>
          <p:cNvPr id="1026" name="矩形 7"/>
          <p:cNvSpPr>
            <a:spLocks noChangeArrowheads="1"/>
          </p:cNvSpPr>
          <p:nvPr/>
        </p:nvSpPr>
        <p:spPr bwMode="auto">
          <a:xfrm>
            <a:off x="0" y="0"/>
            <a:ext cx="9144000" cy="6858000"/>
          </a:xfrm>
          <a:prstGeom prst="rect">
            <a:avLst/>
          </a:prstGeom>
          <a:solidFill>
            <a:srgbClr val="B5DD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fontAlgn="base">
              <a:spcBef>
                <a:spcPct val="0"/>
              </a:spcBef>
              <a:spcAft>
                <a:spcPct val="0"/>
              </a:spcAft>
              <a:buFont typeface="Arial" panose="020B0604020202020204" pitchFamily="34" charset="0"/>
              <a:buNone/>
              <a:defRPr/>
            </a:pPr>
            <a:endParaRPr lang="zh-CN" altLang="en-US" sz="1300" smtClean="0">
              <a:solidFill>
                <a:srgbClr val="FFFFFF"/>
              </a:solidFill>
              <a:ea typeface="宋体" panose="02010600030101010101" pitchFamily="2" charset="-122"/>
            </a:endParaRPr>
          </a:p>
        </p:txBody>
      </p:sp>
      <p:sp>
        <p:nvSpPr>
          <p:cNvPr id="4099" name="图文框 8"/>
          <p:cNvSpPr/>
          <p:nvPr/>
        </p:nvSpPr>
        <p:spPr bwMode="auto">
          <a:xfrm>
            <a:off x="1622425" y="1881188"/>
            <a:ext cx="5891213" cy="2925762"/>
          </a:xfrm>
          <a:custGeom>
            <a:avLst/>
            <a:gdLst>
              <a:gd name="T0" fmla="*/ 0 w 5891841"/>
              <a:gd name="T1" fmla="*/ 0 h 2926080"/>
              <a:gd name="T2" fmla="*/ 5873030 w 5891841"/>
              <a:gd name="T3" fmla="*/ 0 h 2926080"/>
              <a:gd name="T4" fmla="*/ 5873030 w 5891841"/>
              <a:gd name="T5" fmla="*/ 2916555 h 2926080"/>
              <a:gd name="T6" fmla="*/ 0 w 5891841"/>
              <a:gd name="T7" fmla="*/ 2916555 h 2926080"/>
              <a:gd name="T8" fmla="*/ 0 w 5891841"/>
              <a:gd name="T9" fmla="*/ 0 h 2926080"/>
              <a:gd name="T10" fmla="*/ 124466 w 5891841"/>
              <a:gd name="T11" fmla="*/ 124436 h 2926080"/>
              <a:gd name="T12" fmla="*/ 124466 w 5891841"/>
              <a:gd name="T13" fmla="*/ 2792105 h 2926080"/>
              <a:gd name="T14" fmla="*/ 5748573 w 5891841"/>
              <a:gd name="T15" fmla="*/ 2792105 h 2926080"/>
              <a:gd name="T16" fmla="*/ 5748573 w 5891841"/>
              <a:gd name="T17" fmla="*/ 124436 h 2926080"/>
              <a:gd name="T18" fmla="*/ 124466 w 5891841"/>
              <a:gd name="T19" fmla="*/ 124436 h 29260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891841" h="2926080">
                <a:moveTo>
                  <a:pt x="0" y="0"/>
                </a:moveTo>
                <a:lnTo>
                  <a:pt x="5891841" y="0"/>
                </a:lnTo>
                <a:lnTo>
                  <a:pt x="5891841" y="2926080"/>
                </a:lnTo>
                <a:lnTo>
                  <a:pt x="0" y="2926080"/>
                </a:lnTo>
                <a:lnTo>
                  <a:pt x="0" y="0"/>
                </a:lnTo>
                <a:close/>
                <a:moveTo>
                  <a:pt x="124856" y="124856"/>
                </a:moveTo>
                <a:lnTo>
                  <a:pt x="124856" y="2801224"/>
                </a:lnTo>
                <a:lnTo>
                  <a:pt x="5766985" y="2801224"/>
                </a:lnTo>
                <a:lnTo>
                  <a:pt x="5766985" y="124856"/>
                </a:lnTo>
                <a:lnTo>
                  <a:pt x="124856" y="12485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4100" name="KSO_BT1"/>
          <p:cNvSpPr>
            <a:spLocks noGrp="1" noChangeArrowheads="1"/>
          </p:cNvSpPr>
          <p:nvPr>
            <p:ph type="title"/>
          </p:nvPr>
        </p:nvSpPr>
        <p:spPr bwMode="auto">
          <a:xfrm>
            <a:off x="536575" y="376238"/>
            <a:ext cx="8054975" cy="7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p>
            <a:pPr lvl="0"/>
            <a:r>
              <a:rPr lang="zh-CN" altLang="zh-CN" smtClean="0"/>
              <a:t>单击此处编辑母版标题样式</a:t>
            </a:r>
            <a:endParaRPr lang="zh-CN" altLang="zh-CN" smtClean="0"/>
          </a:p>
        </p:txBody>
      </p:sp>
      <p:sp>
        <p:nvSpPr>
          <p:cNvPr id="4101" name="KSO_BC1"/>
          <p:cNvSpPr>
            <a:spLocks noGrp="1" noChangeArrowheads="1"/>
          </p:cNvSpPr>
          <p:nvPr>
            <p:ph type="body" idx="1"/>
          </p:nvPr>
        </p:nvSpPr>
        <p:spPr bwMode="auto">
          <a:xfrm>
            <a:off x="536575" y="1344613"/>
            <a:ext cx="8054975" cy="492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zh-CN" smtClean="0"/>
              <a:t>单击此处编辑母版文本样式</a:t>
            </a:r>
            <a:endParaRPr lang="zh-CN" altLang="zh-CN" smtClean="0"/>
          </a:p>
          <a:p>
            <a:pPr lvl="1"/>
            <a:r>
              <a:rPr lang="zh-CN" altLang="zh-CN" smtClean="0"/>
              <a:t>第二级</a:t>
            </a:r>
            <a:endParaRPr lang="zh-CN" altLang="zh-CN" smtClean="0"/>
          </a:p>
        </p:txBody>
      </p:sp>
      <p:sp>
        <p:nvSpPr>
          <p:cNvPr id="1030" name="KSO_FD"/>
          <p:cNvSpPr>
            <a:spLocks noGrp="1" noChangeArrowheads="1"/>
          </p:cNvSpPr>
          <p:nvPr>
            <p:ph type="dt" sz="half" idx="2"/>
          </p:nvPr>
        </p:nvSpPr>
        <p:spPr bwMode="auto">
          <a:xfrm>
            <a:off x="457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buFont typeface="Arial" panose="020B0604020202020204" pitchFamily="34" charset="0"/>
              <a:buNone/>
              <a:defRPr sz="600">
                <a:solidFill>
                  <a:srgbClr val="9D9D9D"/>
                </a:solidFill>
                <a:latin typeface="Arial" panose="020B0604020202020204" pitchFamily="34" charset="0"/>
                <a:ea typeface="宋体" panose="02010600030101010101" pitchFamily="2" charset="-122"/>
              </a:defRPr>
            </a:lvl1pPr>
          </a:lstStyle>
          <a:p>
            <a:pPr fontAlgn="base">
              <a:spcBef>
                <a:spcPct val="0"/>
              </a:spcBef>
              <a:spcAft>
                <a:spcPct val="0"/>
              </a:spcAft>
              <a:defRPr/>
            </a:pPr>
            <a:endParaRPr lang="en-US" altLang="zh-CN"/>
          </a:p>
        </p:txBody>
      </p:sp>
      <p:sp>
        <p:nvSpPr>
          <p:cNvPr id="1031" name="KSO_FT"/>
          <p:cNvSpPr>
            <a:spLocks noGrp="1" noChangeArrowheads="1"/>
          </p:cNvSpPr>
          <p:nvPr>
            <p:ph type="ftr" sz="quarter" idx="3"/>
          </p:nvPr>
        </p:nvSpPr>
        <p:spPr bwMode="auto">
          <a:xfrm>
            <a:off x="3124200" y="6245225"/>
            <a:ext cx="2895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a:buFont typeface="Arial" panose="020B0604020202020204" pitchFamily="34" charset="0"/>
              <a:buNone/>
              <a:defRPr sz="600">
                <a:solidFill>
                  <a:srgbClr val="9D9D9D"/>
                </a:solidFill>
                <a:latin typeface="Arial" panose="020B0604020202020204" pitchFamily="34" charset="0"/>
                <a:ea typeface="宋体" panose="02010600030101010101" pitchFamily="2" charset="-122"/>
              </a:defRPr>
            </a:lvl1pPr>
          </a:lstStyle>
          <a:p>
            <a:pPr fontAlgn="base">
              <a:spcBef>
                <a:spcPct val="0"/>
              </a:spcBef>
              <a:spcAft>
                <a:spcPct val="0"/>
              </a:spcAft>
              <a:defRPr/>
            </a:pPr>
            <a:endParaRPr lang="en-US" altLang="zh-CN"/>
          </a:p>
        </p:txBody>
      </p:sp>
      <p:sp>
        <p:nvSpPr>
          <p:cNvPr id="1032" name="KSO_FN"/>
          <p:cNvSpPr>
            <a:spLocks noGrp="1" noChangeArrowheads="1"/>
          </p:cNvSpPr>
          <p:nvPr>
            <p:ph type="sldNum" sz="quarter" idx="4"/>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a:buFont typeface="Arial" panose="020B0604020202020204" pitchFamily="34" charset="0"/>
              <a:buNone/>
              <a:defRPr sz="600">
                <a:solidFill>
                  <a:srgbClr val="9D9D9D"/>
                </a:solidFill>
                <a:latin typeface="Arial" panose="020B0604020202020204" pitchFamily="34" charset="0"/>
                <a:ea typeface="宋体" panose="02010600030101010101" pitchFamily="2" charset="-122"/>
              </a:defRPr>
            </a:lvl1pPr>
          </a:lstStyle>
          <a:p>
            <a:pPr fontAlgn="base">
              <a:spcBef>
                <a:spcPct val="0"/>
              </a:spcBef>
              <a:spcAft>
                <a:spcPct val="0"/>
              </a:spcAft>
              <a:defRPr/>
            </a:pPr>
            <a:fld id="{367CDFA1-5A54-4A34-AA6E-C955716E5FE2}" type="slidenum">
              <a:rPr lang="zh-CN" altLang="en-US"/>
            </a:fld>
            <a:endParaRPr lang="en-US" altLang="zh-CN"/>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514350" rtl="0" eaLnBrk="0" fontAlgn="base" hangingPunct="0">
        <a:lnSpc>
          <a:spcPct val="90000"/>
        </a:lnSpc>
        <a:spcBef>
          <a:spcPct val="0"/>
        </a:spcBef>
        <a:spcAft>
          <a:spcPct val="0"/>
        </a:spcAft>
        <a:defRPr sz="3200" b="1">
          <a:solidFill>
            <a:srgbClr val="468F69"/>
          </a:solidFill>
          <a:latin typeface="+mj-lt"/>
          <a:ea typeface="+mj-ea"/>
          <a:cs typeface="+mj-cs"/>
        </a:defRPr>
      </a:lvl1pPr>
      <a:lvl2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2pPr>
      <a:lvl3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3pPr>
      <a:lvl4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4pPr>
      <a:lvl5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5pPr>
      <a:lvl6pPr marL="4572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6pPr>
      <a:lvl7pPr marL="9144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7pPr>
      <a:lvl8pPr marL="13716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8pPr>
      <a:lvl9pPr marL="18288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9pPr>
    </p:titleStyle>
    <p:bodyStyle>
      <a:lvl1pPr marL="361950" indent="-361950" algn="just" defTabSz="514350" rtl="0" eaLnBrk="0" fontAlgn="base" hangingPunct="0">
        <a:lnSpc>
          <a:spcPct val="110000"/>
        </a:lnSpc>
        <a:spcBef>
          <a:spcPts val="1350"/>
        </a:spcBef>
        <a:spcAft>
          <a:spcPct val="0"/>
        </a:spcAft>
        <a:buClr>
          <a:schemeClr val="accent1"/>
        </a:buClr>
        <a:buSzPct val="80000"/>
        <a:buFont typeface="Wingdings" panose="05000000000000000000" pitchFamily="2" charset="2"/>
        <a:buChar char="l"/>
        <a:defRPr sz="2400">
          <a:solidFill>
            <a:srgbClr val="78924B"/>
          </a:solidFill>
          <a:latin typeface="+mn-lt"/>
          <a:ea typeface="+mn-ea"/>
          <a:cs typeface="+mn-cs"/>
        </a:defRPr>
      </a:lvl1pPr>
      <a:lvl2pPr marL="361950" indent="-361950" algn="l" defTabSz="514350" rtl="0" eaLnBrk="0" fontAlgn="base" hangingPunct="0">
        <a:lnSpc>
          <a:spcPct val="130000"/>
        </a:lnSpc>
        <a:spcBef>
          <a:spcPct val="0"/>
        </a:spcBef>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643255" indent="-128905" algn="l" defTabSz="514350" rtl="0" eaLnBrk="0" fontAlgn="base" hangingPunct="0">
        <a:lnSpc>
          <a:spcPct val="90000"/>
        </a:lnSpc>
        <a:spcBef>
          <a:spcPts val="275"/>
        </a:spcBef>
        <a:spcAft>
          <a:spcPct val="0"/>
        </a:spcAft>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900430" indent="-128905" algn="l" defTabSz="514350" rtl="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1157605" indent="-128905" algn="l" defTabSz="514350" rtl="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1614805" indent="-128905" algn="l" defTabSz="514350" rtl="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072005" indent="-128905" algn="l" defTabSz="514350" rtl="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2529205" indent="-128905" algn="l" defTabSz="514350" rtl="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2986405" indent="-128905" algn="l" defTabSz="514350" rtl="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a:srcRect/>
          <a:tile tx="0" ty="0" sx="100000" sy="100000" flip="none" algn="tl"/>
        </a:blipFill>
        <a:effectLst/>
      </p:bgPr>
    </p:bg>
    <p:spTree>
      <p:nvGrpSpPr>
        <p:cNvPr id="1" name=""/>
        <p:cNvGrpSpPr/>
        <p:nvPr/>
      </p:nvGrpSpPr>
      <p:grpSpPr>
        <a:xfrm>
          <a:off x="0" y="0"/>
          <a:ext cx="0" cy="0"/>
          <a:chOff x="0" y="0"/>
          <a:chExt cx="0" cy="0"/>
        </a:xfrm>
      </p:grpSpPr>
      <p:sp>
        <p:nvSpPr>
          <p:cNvPr id="2050" name="矩形 9"/>
          <p:cNvSpPr>
            <a:spLocks noChangeArrowheads="1"/>
          </p:cNvSpPr>
          <p:nvPr/>
        </p:nvSpPr>
        <p:spPr bwMode="auto">
          <a:xfrm>
            <a:off x="0" y="0"/>
            <a:ext cx="9144000" cy="6858000"/>
          </a:xfrm>
          <a:prstGeom prst="rect">
            <a:avLst/>
          </a:prstGeom>
          <a:solidFill>
            <a:srgbClr val="D1EAD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buFont typeface="Arial" panose="020B0604020202020204" pitchFamily="34" charset="0"/>
              <a:buNone/>
              <a:defRPr/>
            </a:pPr>
            <a:endParaRPr lang="zh-CN" altLang="en-US" sz="1300" smtClean="0">
              <a:solidFill>
                <a:srgbClr val="FFFFFF"/>
              </a:solidFill>
            </a:endParaRPr>
          </a:p>
        </p:txBody>
      </p:sp>
      <p:sp>
        <p:nvSpPr>
          <p:cNvPr id="2051" name="KSO_BT1"/>
          <p:cNvSpPr>
            <a:spLocks noGrp="1" noChangeArrowheads="1"/>
          </p:cNvSpPr>
          <p:nvPr>
            <p:ph type="title"/>
          </p:nvPr>
        </p:nvSpPr>
        <p:spPr bwMode="auto">
          <a:xfrm>
            <a:off x="536575" y="376238"/>
            <a:ext cx="8054975" cy="7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p>
            <a:pPr lvl="0"/>
            <a:r>
              <a:rPr lang="zh-CN" altLang="zh-CN" smtClean="0"/>
              <a:t>单击此处编辑母版标题样式</a:t>
            </a:r>
            <a:endParaRPr lang="zh-CN" altLang="zh-CN" smtClean="0"/>
          </a:p>
        </p:txBody>
      </p:sp>
      <p:sp>
        <p:nvSpPr>
          <p:cNvPr id="2052" name="KSO_FD"/>
          <p:cNvSpPr>
            <a:spLocks noGrp="1" noChangeArrowheads="1"/>
          </p:cNvSpPr>
          <p:nvPr>
            <p:ph type="dt" sz="half" idx="2"/>
          </p:nvPr>
        </p:nvSpPr>
        <p:spPr bwMode="auto">
          <a:xfrm>
            <a:off x="628650" y="6356350"/>
            <a:ext cx="2057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buFont typeface="Arial" panose="020B0604020202020204" pitchFamily="34" charset="0"/>
              <a:buNone/>
              <a:defRPr sz="600">
                <a:solidFill>
                  <a:srgbClr val="9D9D9D"/>
                </a:solidFill>
                <a:latin typeface="Arial" panose="020B0604020202020204" pitchFamily="34" charset="0"/>
                <a:ea typeface="宋体" panose="02010600030101010101" pitchFamily="2" charset="-122"/>
              </a:defRPr>
            </a:lvl1pPr>
          </a:lstStyle>
          <a:p>
            <a:pPr fontAlgn="base">
              <a:spcBef>
                <a:spcPct val="0"/>
              </a:spcBef>
              <a:spcAft>
                <a:spcPct val="0"/>
              </a:spcAft>
              <a:defRPr/>
            </a:pPr>
            <a:endParaRPr lang="en-US" altLang="zh-CN"/>
          </a:p>
        </p:txBody>
      </p:sp>
      <p:sp>
        <p:nvSpPr>
          <p:cNvPr id="2053" name="KSO_FT"/>
          <p:cNvSpPr>
            <a:spLocks noGrp="1" noChangeArrowheads="1"/>
          </p:cNvSpPr>
          <p:nvPr>
            <p:ph type="ftr" sz="quarter" idx="3"/>
          </p:nvPr>
        </p:nvSpPr>
        <p:spPr bwMode="auto">
          <a:xfrm>
            <a:off x="3028950" y="6356350"/>
            <a:ext cx="30861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a:buFont typeface="Arial" panose="020B0604020202020204" pitchFamily="34" charset="0"/>
              <a:buNone/>
              <a:defRPr sz="600">
                <a:solidFill>
                  <a:srgbClr val="9D9D9D"/>
                </a:solidFill>
                <a:latin typeface="Arial" panose="020B0604020202020204" pitchFamily="34" charset="0"/>
                <a:ea typeface="宋体" panose="02010600030101010101" pitchFamily="2" charset="-122"/>
              </a:defRPr>
            </a:lvl1pPr>
          </a:lstStyle>
          <a:p>
            <a:pPr fontAlgn="base">
              <a:spcBef>
                <a:spcPct val="0"/>
              </a:spcBef>
              <a:spcAft>
                <a:spcPct val="0"/>
              </a:spcAft>
              <a:defRPr/>
            </a:pPr>
            <a:endParaRPr lang="en-US" altLang="zh-CN"/>
          </a:p>
        </p:txBody>
      </p:sp>
      <p:sp>
        <p:nvSpPr>
          <p:cNvPr id="2054" name="KSO_FN"/>
          <p:cNvSpPr>
            <a:spLocks noGrp="1" noChangeArrowheads="1"/>
          </p:cNvSpPr>
          <p:nvPr>
            <p:ph type="sldNum" sz="quarter" idx="4"/>
          </p:nvPr>
        </p:nvSpPr>
        <p:spPr bwMode="auto">
          <a:xfrm>
            <a:off x="6457950" y="6356350"/>
            <a:ext cx="2057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a:buFont typeface="Arial" panose="020B0604020202020204" pitchFamily="34" charset="0"/>
              <a:buNone/>
              <a:defRPr sz="600">
                <a:solidFill>
                  <a:srgbClr val="9D9D9D"/>
                </a:solidFill>
                <a:latin typeface="Arial" panose="020B0604020202020204" pitchFamily="34" charset="0"/>
                <a:ea typeface="宋体" panose="02010600030101010101" pitchFamily="2" charset="-122"/>
              </a:defRPr>
            </a:lvl1pPr>
          </a:lstStyle>
          <a:p>
            <a:pPr fontAlgn="base">
              <a:spcBef>
                <a:spcPct val="0"/>
              </a:spcBef>
              <a:spcAft>
                <a:spcPct val="0"/>
              </a:spcAft>
              <a:defRPr/>
            </a:pPr>
            <a:fld id="{D5B6858F-924A-4B66-884D-D3ABDEE9B17E}" type="slidenum">
              <a:rPr lang="zh-CN" altLang="en-US"/>
            </a:fld>
            <a:endParaRPr lang="en-US" altLang="zh-CN"/>
          </a:p>
        </p:txBody>
      </p:sp>
      <p:sp>
        <p:nvSpPr>
          <p:cNvPr id="2055" name="KSO_BC1"/>
          <p:cNvSpPr>
            <a:spLocks noGrp="1" noChangeArrowheads="1"/>
          </p:cNvSpPr>
          <p:nvPr>
            <p:ph type="body" idx="1"/>
          </p:nvPr>
        </p:nvSpPr>
        <p:spPr bwMode="auto">
          <a:xfrm>
            <a:off x="536575" y="1344613"/>
            <a:ext cx="8054975" cy="492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zh-CN" smtClean="0"/>
              <a:t>单击此处编辑母版文本样式</a:t>
            </a:r>
            <a:endParaRPr lang="zh-CN" altLang="zh-CN" smtClean="0"/>
          </a:p>
          <a:p>
            <a:pPr lvl="1"/>
            <a:r>
              <a:rPr lang="zh-CN" altLang="zh-CN" smtClean="0"/>
              <a:t>第二级</a:t>
            </a:r>
            <a:endParaRPr lang="zh-CN" altLang="zh-CN" smtClean="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514350" rtl="0" eaLnBrk="0" fontAlgn="base" hangingPunct="0">
        <a:lnSpc>
          <a:spcPct val="90000"/>
        </a:lnSpc>
        <a:spcBef>
          <a:spcPct val="0"/>
        </a:spcBef>
        <a:spcAft>
          <a:spcPct val="0"/>
        </a:spcAft>
        <a:defRPr sz="3200" b="1">
          <a:solidFill>
            <a:srgbClr val="468F69"/>
          </a:solidFill>
          <a:latin typeface="+mj-lt"/>
          <a:ea typeface="+mj-ea"/>
          <a:cs typeface="+mj-cs"/>
        </a:defRPr>
      </a:lvl1pPr>
      <a:lvl2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2pPr>
      <a:lvl3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3pPr>
      <a:lvl4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4pPr>
      <a:lvl5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5pPr>
      <a:lvl6pPr marL="4572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6pPr>
      <a:lvl7pPr marL="9144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7pPr>
      <a:lvl8pPr marL="13716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8pPr>
      <a:lvl9pPr marL="18288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9pPr>
    </p:titleStyle>
    <p:bodyStyle>
      <a:lvl1pPr marL="361950" indent="-361950" algn="just" defTabSz="514350" rtl="0" eaLnBrk="0" fontAlgn="base" hangingPunct="0">
        <a:lnSpc>
          <a:spcPct val="110000"/>
        </a:lnSpc>
        <a:spcBef>
          <a:spcPts val="1350"/>
        </a:spcBef>
        <a:spcAft>
          <a:spcPct val="0"/>
        </a:spcAft>
        <a:buClr>
          <a:schemeClr val="accent1"/>
        </a:buClr>
        <a:buSzPct val="80000"/>
        <a:buFont typeface="Wingdings" panose="05000000000000000000" pitchFamily="2" charset="2"/>
        <a:buChar char="l"/>
        <a:defRPr sz="2400">
          <a:solidFill>
            <a:srgbClr val="78924B"/>
          </a:solidFill>
          <a:latin typeface="+mn-lt"/>
          <a:ea typeface="+mn-ea"/>
          <a:cs typeface="+mn-cs"/>
        </a:defRPr>
      </a:lvl1pPr>
      <a:lvl2pPr marL="361950" indent="-361950" algn="l" defTabSz="514350" rtl="0" eaLnBrk="0" fontAlgn="base" hangingPunct="0">
        <a:lnSpc>
          <a:spcPct val="130000"/>
        </a:lnSpc>
        <a:spcBef>
          <a:spcPct val="0"/>
        </a:spcBef>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643255" indent="-128905" algn="l" defTabSz="514350" rtl="0" eaLnBrk="0" fontAlgn="base" hangingPunct="0">
        <a:lnSpc>
          <a:spcPct val="90000"/>
        </a:lnSpc>
        <a:spcBef>
          <a:spcPts val="275"/>
        </a:spcBef>
        <a:spcAft>
          <a:spcPct val="0"/>
        </a:spcAft>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900430" indent="-128905" algn="l" defTabSz="514350" rtl="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1157605" indent="-128905" algn="l" defTabSz="514350" rtl="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1614805" indent="-128905" algn="l" defTabSz="514350" rtl="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072005" indent="-128905" algn="l" defTabSz="514350" rtl="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2529205" indent="-128905" algn="l" defTabSz="514350" rtl="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2986405" indent="-128905" algn="l" defTabSz="514350" rtl="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5.jpeg"/><Relationship Id="rId1" Type="http://schemas.openxmlformats.org/officeDocument/2006/relationships/image" Target="../media/image4.jpe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02.xml.rels><?xml version="1.0" encoding="UTF-8" standalone="yes"?>
<Relationships xmlns="http://schemas.openxmlformats.org/package/2006/relationships"><Relationship Id="rId6" Type="http://schemas.openxmlformats.org/officeDocument/2006/relationships/slideLayout" Target="../slideLayouts/slideLayout29.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0.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16.png"/></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2.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15.png"/></Relationships>
</file>

<file path=ppt/slides/_rels/slide113.xml.rels><?xml version="1.0" encoding="UTF-8" standalone="yes"?>
<Relationships xmlns="http://schemas.openxmlformats.org/package/2006/relationships"><Relationship Id="rId5" Type="http://schemas.openxmlformats.org/officeDocument/2006/relationships/slideLayout" Target="../slideLayouts/slideLayout29.xml"/><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6.png"/></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9" Type="http://schemas.openxmlformats.org/officeDocument/2006/relationships/tags" Target="../tags/tag48.xml"/><Relationship Id="rId8" Type="http://schemas.openxmlformats.org/officeDocument/2006/relationships/tags" Target="../tags/tag47.xml"/><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tags" Target="../tags/tag42.xml"/><Relationship Id="rId21" Type="http://schemas.openxmlformats.org/officeDocument/2006/relationships/slideLayout" Target="../slideLayouts/slideLayout12.xml"/><Relationship Id="rId20" Type="http://schemas.openxmlformats.org/officeDocument/2006/relationships/tags" Target="../tags/tag59.xml"/><Relationship Id="rId2" Type="http://schemas.openxmlformats.org/officeDocument/2006/relationships/tags" Target="../tags/tag41.xml"/><Relationship Id="rId19" Type="http://schemas.openxmlformats.org/officeDocument/2006/relationships/tags" Target="../tags/tag58.xml"/><Relationship Id="rId18" Type="http://schemas.openxmlformats.org/officeDocument/2006/relationships/tags" Target="../tags/tag57.xml"/><Relationship Id="rId17" Type="http://schemas.openxmlformats.org/officeDocument/2006/relationships/tags" Target="../tags/tag56.xml"/><Relationship Id="rId16" Type="http://schemas.openxmlformats.org/officeDocument/2006/relationships/tags" Target="../tags/tag55.xml"/><Relationship Id="rId15" Type="http://schemas.openxmlformats.org/officeDocument/2006/relationships/tags" Target="../tags/tag54.xml"/><Relationship Id="rId14" Type="http://schemas.openxmlformats.org/officeDocument/2006/relationships/tags" Target="../tags/tag53.xml"/><Relationship Id="rId13" Type="http://schemas.openxmlformats.org/officeDocument/2006/relationships/tags" Target="../tags/tag52.xml"/><Relationship Id="rId12" Type="http://schemas.openxmlformats.org/officeDocument/2006/relationships/tags" Target="../tags/tag51.xml"/><Relationship Id="rId11" Type="http://schemas.openxmlformats.org/officeDocument/2006/relationships/tags" Target="../tags/tag50.xml"/><Relationship Id="rId10" Type="http://schemas.openxmlformats.org/officeDocument/2006/relationships/tags" Target="../tags/tag49.xml"/><Relationship Id="rId1" Type="http://schemas.openxmlformats.org/officeDocument/2006/relationships/tags" Target="../tags/tag4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8.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9.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0.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4" Type="http://schemas.openxmlformats.org/officeDocument/2006/relationships/slideLayout" Target="../slideLayouts/slideLayout12.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3.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6" Type="http://schemas.openxmlformats.org/officeDocument/2006/relationships/slideLayout" Target="../slideLayouts/slideLayout12.xml"/><Relationship Id="rId25" Type="http://schemas.openxmlformats.org/officeDocument/2006/relationships/tags" Target="../tags/tag39.xml"/><Relationship Id="rId24" Type="http://schemas.openxmlformats.org/officeDocument/2006/relationships/tags" Target="../tags/tag38.xml"/><Relationship Id="rId23" Type="http://schemas.openxmlformats.org/officeDocument/2006/relationships/tags" Target="../tags/tag37.xml"/><Relationship Id="rId22" Type="http://schemas.openxmlformats.org/officeDocument/2006/relationships/tags" Target="../tags/tag36.xml"/><Relationship Id="rId21" Type="http://schemas.openxmlformats.org/officeDocument/2006/relationships/tags" Target="../tags/tag35.xml"/><Relationship Id="rId20" Type="http://schemas.openxmlformats.org/officeDocument/2006/relationships/tags" Target="../tags/tag34.xml"/><Relationship Id="rId2" Type="http://schemas.openxmlformats.org/officeDocument/2006/relationships/tags" Target="../tags/tag17.xml"/><Relationship Id="rId19" Type="http://schemas.openxmlformats.org/officeDocument/2006/relationships/tags" Target="../tags/tag33.xml"/><Relationship Id="rId18" Type="http://schemas.openxmlformats.org/officeDocument/2006/relationships/tags" Target="../tags/tag32.xml"/><Relationship Id="rId17" Type="http://schemas.openxmlformats.org/officeDocument/2006/relationships/tags" Target="../tags/tag31.xml"/><Relationship Id="rId16" Type="http://schemas.openxmlformats.org/officeDocument/2006/relationships/tags" Target="../tags/tag30.xml"/><Relationship Id="rId15" Type="http://schemas.openxmlformats.org/officeDocument/2006/relationships/tags" Target="../tags/tag29.xml"/><Relationship Id="rId14" Type="http://schemas.openxmlformats.org/officeDocument/2006/relationships/image" Target="../media/image2.png"/><Relationship Id="rId13" Type="http://schemas.openxmlformats.org/officeDocument/2006/relationships/tags" Target="../tags/tag28.xml"/><Relationship Id="rId12" Type="http://schemas.openxmlformats.org/officeDocument/2006/relationships/tags" Target="../tags/tag27.xml"/><Relationship Id="rId11" Type="http://schemas.openxmlformats.org/officeDocument/2006/relationships/tags" Target="../tags/tag26.xml"/><Relationship Id="rId10" Type="http://schemas.openxmlformats.org/officeDocument/2006/relationships/tags" Target="../tags/tag25.xml"/><Relationship Id="rId1" Type="http://schemas.openxmlformats.org/officeDocument/2006/relationships/tags" Target="../tags/tag16.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5.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14.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7.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15.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9.xml.rels><?xml version="1.0" encoding="UTF-8" standalone="yes"?>
<Relationships xmlns="http://schemas.openxmlformats.org/package/2006/relationships"><Relationship Id="rId6" Type="http://schemas.openxmlformats.org/officeDocument/2006/relationships/slideLayout" Target="../slideLayouts/slideLayout29.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ctrTitle" idx="4294967295"/>
          </p:nvPr>
        </p:nvSpPr>
        <p:spPr>
          <a:xfrm>
            <a:off x="1736725" y="2655888"/>
            <a:ext cx="5637213" cy="982662"/>
          </a:xfrm>
        </p:spPr>
        <p:txBody>
          <a:bodyPr anchor="ctr"/>
          <a:lstStyle/>
          <a:p>
            <a:pPr algn="ctr" eaLnBrk="1" hangingPunct="1"/>
            <a:r>
              <a:rPr lang="zh-CN" altLang="zh-CN" smtClean="0"/>
              <a:t>社会工作方法</a:t>
            </a:r>
            <a:r>
              <a:rPr lang="en-US" altLang="zh-CN" smtClean="0"/>
              <a:t>——</a:t>
            </a:r>
            <a:r>
              <a:rPr lang="zh-CN" altLang="en-US" smtClean="0"/>
              <a:t>个案工作</a:t>
            </a:r>
            <a:endParaRPr lang="zh-CN" altLang="en-US" smtClean="0"/>
          </a:p>
        </p:txBody>
      </p:sp>
      <p:sp>
        <p:nvSpPr>
          <p:cNvPr id="155652" name="Rectangle 4"/>
          <p:cNvSpPr>
            <a:spLocks noGrp="1" noChangeArrowheads="1"/>
          </p:cNvSpPr>
          <p:nvPr/>
        </p:nvSpPr>
        <p:spPr bwMode="auto">
          <a:xfrm>
            <a:off x="266700" y="2643505"/>
            <a:ext cx="8296910" cy="9823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gn="just" defTabSz="514350"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361950" indent="-361950" defTabSz="5143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643255" indent="-128905" defTabSz="51435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900430" indent="-128905" defTabSz="51435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1157605" indent="-128905" defTabSz="51435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1614805" indent="-128905" defTabSz="51435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072005" indent="-128905" defTabSz="51435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2529205" indent="-128905" defTabSz="51435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2986405" indent="-128905" defTabSz="51435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90000"/>
              </a:lnSpc>
              <a:spcBef>
                <a:spcPct val="0"/>
              </a:spcBef>
              <a:spcAft>
                <a:spcPct val="0"/>
              </a:spcAft>
              <a:buClrTx/>
              <a:buSzTx/>
              <a:buFont typeface="Wingdings" panose="05000000000000000000" pitchFamily="2" charset="2"/>
              <a:buNone/>
            </a:pPr>
            <a:endParaRPr lang="zh-CN" altLang="zh-CN" sz="3200" b="1" smtClean="0">
              <a:solidFill>
                <a:srgbClr val="468F69"/>
              </a:solidFill>
            </a:endParaRPr>
          </a:p>
        </p:txBody>
      </p:sp>
      <p:sp>
        <p:nvSpPr>
          <p:cNvPr id="2" name="文本框 1"/>
          <p:cNvSpPr txBox="1"/>
          <p:nvPr/>
        </p:nvSpPr>
        <p:spPr>
          <a:xfrm>
            <a:off x="2900680" y="4940935"/>
            <a:ext cx="3526155" cy="1076325"/>
          </a:xfrm>
          <a:prstGeom prst="rect">
            <a:avLst/>
          </a:prstGeom>
          <a:noFill/>
        </p:spPr>
        <p:txBody>
          <a:bodyPr wrap="square" rtlCol="0">
            <a:spAutoFit/>
          </a:bodyPr>
          <a:p>
            <a:pPr algn="ctr"/>
            <a:r>
              <a:rPr lang="zh-CN" altLang="en-US" sz="2800">
                <a:solidFill>
                  <a:schemeClr val="accent1">
                    <a:lumMod val="50000"/>
                  </a:schemeClr>
                </a:solidFill>
                <a:latin typeface="华文隶书" panose="02010800040101010101" pitchFamily="2" charset="-122"/>
                <a:ea typeface="华文隶书" panose="02010800040101010101" pitchFamily="2" charset="-122"/>
              </a:rPr>
              <a:t>许菊香</a:t>
            </a:r>
            <a:endParaRPr lang="zh-CN" altLang="en-US"/>
          </a:p>
          <a:p>
            <a:pPr algn="ctr"/>
            <a:endParaRPr lang="zh-CN" altLang="en-US"/>
          </a:p>
          <a:p>
            <a:pPr algn="ctr"/>
            <a:r>
              <a:rPr lang="zh-CN" altLang="en-US">
                <a:solidFill>
                  <a:schemeClr val="accent6">
                    <a:lumMod val="50000"/>
                  </a:schemeClr>
                </a:solidFill>
              </a:rPr>
              <a:t>铜陵学院法学院社会工作专业</a:t>
            </a:r>
            <a:endParaRPr lang="zh-CN" altLang="en-US">
              <a:solidFill>
                <a:schemeClr val="accent6">
                  <a:lumMod val="50000"/>
                </a:schemeClr>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50520" y="1608773"/>
            <a:ext cx="2840355" cy="4229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a:latin typeface="微软雅黑" panose="020B0503020204020204" pitchFamily="34" charset="-122"/>
                <a:ea typeface="微软雅黑" panose="020B0503020204020204" pitchFamily="34" charset="-122"/>
                <a:cs typeface="微软雅黑" panose="020B0503020204020204" pitchFamily="34" charset="-122"/>
              </a:rPr>
              <a:t>2</a:t>
            </a:r>
            <a:r>
              <a:rPr lang="zh-CN" altLang="en-US" b="1">
                <a:latin typeface="微软雅黑" panose="020B0503020204020204" pitchFamily="34" charset="-122"/>
                <a:ea typeface="微软雅黑" panose="020B0503020204020204" pitchFamily="34" charset="-122"/>
                <a:cs typeface="微软雅黑" panose="020B0503020204020204" pitchFamily="34" charset="-122"/>
              </a:rPr>
              <a:t>、个案工作的本质特征</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文本占位符 14" descr="Rectangle: Click to edit Master text styles&#13;&#10;Second level&#13;&#10;Third level&#13;&#10;Fourth level&#13;&#10;Fifth level"/>
          <p:cNvSpPr>
            <a:spLocks noGrp="1"/>
          </p:cNvSpPr>
          <p:nvPr>
            <p:ph type="body" idx="1"/>
          </p:nvPr>
        </p:nvSpPr>
        <p:spPr>
          <a:xfrm>
            <a:off x="350520" y="2150745"/>
            <a:ext cx="4607243" cy="568643"/>
          </a:xfrm>
        </p:spPr>
        <p:txBody>
          <a:bodyPr/>
          <a:lstStyle/>
          <a:p>
            <a:pPr algn="just">
              <a:lnSpc>
                <a:spcPct val="150000"/>
              </a:lnSpc>
              <a:buNone/>
            </a:pPr>
            <a:r>
              <a:rPr lang="zh-CN" altLang="en-US">
                <a:solidFill>
                  <a:schemeClr val="tx1"/>
                </a:solidFill>
              </a:rPr>
              <a:t>②个案工作关系是一种信息沟通</a:t>
            </a:r>
            <a:r>
              <a:rPr lang="zh-CN" altLang="en-US">
                <a:solidFill>
                  <a:srgbClr val="C00000"/>
                </a:solidFill>
              </a:rPr>
              <a:t>活动：</a:t>
            </a:r>
            <a:endParaRPr lang="zh-CN" altLang="en-US">
              <a:solidFill>
                <a:srgbClr val="C00000"/>
              </a:solidFill>
            </a:endParaRPr>
          </a:p>
          <a:p>
            <a:pPr algn="just">
              <a:lnSpc>
                <a:spcPct val="150000"/>
              </a:lnSpc>
              <a:buFont typeface="Wingdings" panose="05000000000000000000" charset="0"/>
            </a:pPr>
            <a:endParaRPr lang="zh-CN" altLang="en-US"/>
          </a:p>
        </p:txBody>
      </p:sp>
      <p:sp>
        <p:nvSpPr>
          <p:cNvPr id="63" name="文本占位符 62" descr="Rectangle: Click to edit Master text styles&#13;&#10;Second level&#13;&#10;Third level&#13;&#10;Fourth level&#13;&#10;Fifth level"/>
          <p:cNvSpPr>
            <a:spLocks noGrp="1"/>
          </p:cNvSpPr>
          <p:nvPr/>
        </p:nvSpPr>
        <p:spPr>
          <a:xfrm>
            <a:off x="3519964" y="1636871"/>
            <a:ext cx="3702368" cy="366713"/>
          </a:xfr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buNone/>
            </a:pPr>
            <a:endParaRPr lang="zh-CN" altLang="en-US" sz="1800"/>
          </a:p>
        </p:txBody>
      </p:sp>
      <p:sp>
        <p:nvSpPr>
          <p:cNvPr id="45" name="矩形 44"/>
          <p:cNvSpPr/>
          <p:nvPr/>
        </p:nvSpPr>
        <p:spPr>
          <a:xfrm>
            <a:off x="3305546" y="2719400"/>
            <a:ext cx="5136200" cy="15467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6" name="矩形 45"/>
          <p:cNvSpPr/>
          <p:nvPr/>
        </p:nvSpPr>
        <p:spPr>
          <a:xfrm>
            <a:off x="402868" y="2723433"/>
            <a:ext cx="2578643" cy="1546701"/>
          </a:xfrm>
          <a:prstGeom prst="rect">
            <a:avLst/>
          </a:prstGeom>
          <a:blipFill>
            <a:blip r:embed="rId1"/>
            <a:stretch>
              <a:fillRect/>
            </a:stretch>
          </a:blipFill>
          <a:ln>
            <a:noFill/>
          </a:ln>
          <a:effectLst>
            <a:outerShdw blurRad="292100" dist="114300" dir="2700000" algn="tl"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47" name="组合 46"/>
          <p:cNvGrpSpPr/>
          <p:nvPr/>
        </p:nvGrpSpPr>
        <p:grpSpPr>
          <a:xfrm>
            <a:off x="3629583" y="2939456"/>
            <a:ext cx="1728192" cy="1142408"/>
            <a:chOff x="5087094" y="1773610"/>
            <a:chExt cx="2304256" cy="1523210"/>
          </a:xfrm>
        </p:grpSpPr>
        <p:sp>
          <p:nvSpPr>
            <p:cNvPr id="48" name="菱形 47"/>
            <p:cNvSpPr/>
            <p:nvPr/>
          </p:nvSpPr>
          <p:spPr>
            <a:xfrm>
              <a:off x="5087094" y="1773610"/>
              <a:ext cx="2304256" cy="152321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9" name="矩形 48"/>
            <p:cNvSpPr/>
            <p:nvPr/>
          </p:nvSpPr>
          <p:spPr>
            <a:xfrm>
              <a:off x="5141281" y="1997130"/>
              <a:ext cx="2249593" cy="1106593"/>
            </a:xfrm>
            <a:prstGeom prst="rect">
              <a:avLst/>
            </a:prstGeom>
          </p:spPr>
          <p:txBody>
            <a:bodyPr wrap="square">
              <a:spAutoFit/>
            </a:bodyPr>
            <a:lstStyle/>
            <a:p>
              <a:pPr algn="ctr">
                <a:defRPr/>
              </a:pPr>
              <a:r>
                <a:rPr lang="zh-CN" altLang="en-US" sz="2400" b="1">
                  <a:solidFill>
                    <a:schemeClr val="accent1"/>
                  </a:solidFill>
                  <a:latin typeface="+mn-ea"/>
                </a:rPr>
                <a:t>平行式</a:t>
              </a:r>
              <a:endParaRPr lang="zh-CN" altLang="en-US" sz="2400" b="1">
                <a:solidFill>
                  <a:schemeClr val="accent1"/>
                </a:solidFill>
                <a:latin typeface="+mn-ea"/>
              </a:endParaRPr>
            </a:p>
            <a:p>
              <a:pPr algn="ctr">
                <a:defRPr/>
              </a:pPr>
              <a:r>
                <a:rPr lang="zh-CN" altLang="en-US" sz="2400" b="1">
                  <a:solidFill>
                    <a:schemeClr val="accent1"/>
                  </a:solidFill>
                  <a:latin typeface="+mn-ea"/>
                </a:rPr>
                <a:t>交流</a:t>
              </a:r>
              <a:endParaRPr lang="zh-CN" altLang="en-US" sz="2400" b="1">
                <a:solidFill>
                  <a:schemeClr val="accent1"/>
                </a:solidFill>
                <a:latin typeface="+mn-ea"/>
              </a:endParaRPr>
            </a:p>
          </p:txBody>
        </p:sp>
      </p:grpSp>
      <p:sp>
        <p:nvSpPr>
          <p:cNvPr id="50" name="矩形 49"/>
          <p:cNvSpPr/>
          <p:nvPr/>
        </p:nvSpPr>
        <p:spPr>
          <a:xfrm>
            <a:off x="5573799" y="3107082"/>
            <a:ext cx="2497292" cy="783590"/>
          </a:xfrm>
          <a:prstGeom prst="rect">
            <a:avLst/>
          </a:prstGeom>
          <a:noFill/>
        </p:spPr>
        <p:txBody>
          <a:bodyPr wrap="square">
            <a:spAutoFit/>
          </a:bodyPr>
          <a:lstStyle/>
          <a:p>
            <a:r>
              <a:rPr lang="zh-CN" altLang="en-US" sz="1500">
                <a:solidFill>
                  <a:schemeClr val="bg1"/>
                </a:solidFill>
                <a:latin typeface="时尚中黑简体"/>
              </a:rPr>
              <a:t>意指彼此把自己有的信息提供给对方，但双方所供给的信息彼此之间没有联系。</a:t>
            </a:r>
            <a:endParaRPr lang="zh-CN" altLang="en-US" sz="1500">
              <a:solidFill>
                <a:schemeClr val="bg1"/>
              </a:solidFill>
              <a:latin typeface="时尚中黑简体"/>
            </a:endParaRPr>
          </a:p>
        </p:txBody>
      </p:sp>
      <p:sp>
        <p:nvSpPr>
          <p:cNvPr id="51" name="矩形 50"/>
          <p:cNvSpPr/>
          <p:nvPr/>
        </p:nvSpPr>
        <p:spPr>
          <a:xfrm>
            <a:off x="402071" y="4451624"/>
            <a:ext cx="5298218" cy="15467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2" name="矩形 51"/>
          <p:cNvSpPr/>
          <p:nvPr/>
        </p:nvSpPr>
        <p:spPr>
          <a:xfrm>
            <a:off x="5897835" y="4451624"/>
            <a:ext cx="2559831" cy="1546701"/>
          </a:xfrm>
          <a:prstGeom prst="rect">
            <a:avLst/>
          </a:prstGeom>
          <a:blipFill>
            <a:blip r:embed="rId2"/>
            <a:stretch>
              <a:fillRect/>
            </a:stretch>
          </a:blipFill>
          <a:ln>
            <a:noFill/>
          </a:ln>
          <a:effectLst>
            <a:outerShdw blurRad="292100" dist="114300" dir="11700000" algn="tl"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53" name="组合 52"/>
          <p:cNvGrpSpPr/>
          <p:nvPr/>
        </p:nvGrpSpPr>
        <p:grpSpPr>
          <a:xfrm>
            <a:off x="3629583" y="4667648"/>
            <a:ext cx="1728192" cy="1142408"/>
            <a:chOff x="5087094" y="4077866"/>
            <a:chExt cx="2304256" cy="1523210"/>
          </a:xfrm>
        </p:grpSpPr>
        <p:sp>
          <p:nvSpPr>
            <p:cNvPr id="54" name="菱形 53"/>
            <p:cNvSpPr/>
            <p:nvPr/>
          </p:nvSpPr>
          <p:spPr>
            <a:xfrm>
              <a:off x="5087094" y="4077866"/>
              <a:ext cx="2304256" cy="152321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5" name="矩形 54"/>
            <p:cNvSpPr/>
            <p:nvPr/>
          </p:nvSpPr>
          <p:spPr>
            <a:xfrm>
              <a:off x="5374114" y="4282971"/>
              <a:ext cx="1731010" cy="1106593"/>
            </a:xfrm>
            <a:prstGeom prst="rect">
              <a:avLst/>
            </a:prstGeom>
          </p:spPr>
          <p:txBody>
            <a:bodyPr wrap="square">
              <a:spAutoFit/>
            </a:bodyPr>
            <a:lstStyle/>
            <a:p>
              <a:pPr algn="ctr">
                <a:defRPr/>
              </a:pPr>
              <a:r>
                <a:rPr lang="zh-CN" altLang="en-US" sz="2400">
                  <a:sym typeface="+mn-ea"/>
                </a:rPr>
                <a:t>交叉式交流</a:t>
              </a:r>
              <a:endParaRPr lang="en-US" altLang="zh-CN" sz="2400" b="1">
                <a:solidFill>
                  <a:schemeClr val="accent2"/>
                </a:solidFill>
                <a:latin typeface="+mn-ea"/>
              </a:endParaRPr>
            </a:p>
          </p:txBody>
        </p:sp>
      </p:grpSp>
      <p:sp>
        <p:nvSpPr>
          <p:cNvPr id="56" name="矩形 55"/>
          <p:cNvSpPr/>
          <p:nvPr/>
        </p:nvSpPr>
        <p:spPr>
          <a:xfrm>
            <a:off x="476726" y="4775835"/>
            <a:ext cx="2828925" cy="1014730"/>
          </a:xfrm>
          <a:prstGeom prst="rect">
            <a:avLst/>
          </a:prstGeom>
          <a:noFill/>
        </p:spPr>
        <p:txBody>
          <a:bodyPr wrap="square">
            <a:spAutoFit/>
          </a:bodyPr>
          <a:lstStyle/>
          <a:p>
            <a:pPr algn="just"/>
            <a:r>
              <a:rPr lang="zh-CN" altLang="en-US" sz="1500">
                <a:solidFill>
                  <a:schemeClr val="bg1"/>
                </a:solidFill>
                <a:latin typeface="时尚中黑简体"/>
              </a:rPr>
              <a:t>指彼此提供的信息是有联系的，后者发出的信息是对前者发出信息的反馈，即交叉式交流是一种信息反馈的过程。</a:t>
            </a:r>
            <a:endParaRPr lang="zh-CN" altLang="en-US" sz="1500">
              <a:solidFill>
                <a:schemeClr val="bg1"/>
              </a:solidFill>
              <a:latin typeface="时尚中黑简体"/>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750"/>
                                        <p:tgtEl>
                                          <p:spTgt spid="46"/>
                                        </p:tgtEl>
                                      </p:cBhvr>
                                    </p:animEffect>
                                    <p:anim calcmode="lin" valueType="num">
                                      <p:cBhvr>
                                        <p:cTn id="8" dur="750" fill="hold"/>
                                        <p:tgtEl>
                                          <p:spTgt spid="46"/>
                                        </p:tgtEl>
                                        <p:attrNameLst>
                                          <p:attrName>ppt_x</p:attrName>
                                        </p:attrNameLst>
                                      </p:cBhvr>
                                      <p:tavLst>
                                        <p:tav tm="0">
                                          <p:val>
                                            <p:strVal val="#ppt_x"/>
                                          </p:val>
                                        </p:tav>
                                        <p:tav tm="100000">
                                          <p:val>
                                            <p:strVal val="#ppt_x"/>
                                          </p:val>
                                        </p:tav>
                                      </p:tavLst>
                                    </p:anim>
                                    <p:anim calcmode="lin" valueType="num">
                                      <p:cBhvr>
                                        <p:cTn id="9" dur="750" fill="hold"/>
                                        <p:tgtEl>
                                          <p:spTgt spid="4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wipe(left)">
                                      <p:cBhvr>
                                        <p:cTn id="13" dur="500"/>
                                        <p:tgtEl>
                                          <p:spTgt spid="45"/>
                                        </p:tgtEl>
                                      </p:cBhvr>
                                    </p:animEffect>
                                  </p:childTnLst>
                                </p:cTn>
                              </p:par>
                            </p:childTnLst>
                          </p:cTn>
                        </p:par>
                        <p:par>
                          <p:cTn id="14" fill="hold">
                            <p:stCondLst>
                              <p:cond delay="1500"/>
                            </p:stCondLst>
                            <p:childTnLst>
                              <p:par>
                                <p:cTn id="15" presetID="16" presetClass="entr" presetSubtype="21" fill="hold" nodeType="after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barn(inVertical)">
                                      <p:cBhvr>
                                        <p:cTn id="17" dur="500"/>
                                        <p:tgtEl>
                                          <p:spTgt spid="47"/>
                                        </p:tgtEl>
                                      </p:cBhvr>
                                    </p:animEffect>
                                  </p:childTnLst>
                                </p:cTn>
                              </p:par>
                            </p:childTnLst>
                          </p:cTn>
                        </p:par>
                        <p:par>
                          <p:cTn id="18" fill="hold">
                            <p:stCondLst>
                              <p:cond delay="2000"/>
                            </p:stCondLst>
                            <p:childTnLst>
                              <p:par>
                                <p:cTn id="19" presetID="22" presetClass="entr" presetSubtype="8" fill="hold" grpId="0" nodeType="afterEffect">
                                  <p:stCondLst>
                                    <p:cond delay="0"/>
                                  </p:stCondLst>
                                  <p:iterate type="lt">
                                    <p:tmPct val="10000"/>
                                  </p:iterate>
                                  <p:childTnLst>
                                    <p:set>
                                      <p:cBhvr>
                                        <p:cTn id="20" dur="1" fill="hold">
                                          <p:stCondLst>
                                            <p:cond delay="0"/>
                                          </p:stCondLst>
                                        </p:cTn>
                                        <p:tgtEl>
                                          <p:spTgt spid="50"/>
                                        </p:tgtEl>
                                        <p:attrNameLst>
                                          <p:attrName>style.visibility</p:attrName>
                                        </p:attrNameLst>
                                      </p:cBhvr>
                                      <p:to>
                                        <p:strVal val="visible"/>
                                      </p:to>
                                    </p:set>
                                    <p:animEffect transition="in" filter="wipe(left)">
                                      <p:cBhvr>
                                        <p:cTn id="21" dur="500"/>
                                        <p:tgtEl>
                                          <p:spTgt spid="50"/>
                                        </p:tgtEl>
                                      </p:cBhvr>
                                    </p:animEffect>
                                  </p:childTnLst>
                                </p:cTn>
                              </p:par>
                            </p:childTnLst>
                          </p:cTn>
                        </p:par>
                        <p:par>
                          <p:cTn id="22" fill="hold">
                            <p:stCondLst>
                              <p:cond delay="3950"/>
                            </p:stCondLst>
                            <p:childTnLst>
                              <p:par>
                                <p:cTn id="23" presetID="42" presetClass="entr" presetSubtype="0" fill="hold" grpId="0" nodeType="afterEffect">
                                  <p:stCondLst>
                                    <p:cond delay="0"/>
                                  </p:stCondLst>
                                  <p:childTnLst>
                                    <p:set>
                                      <p:cBhvr>
                                        <p:cTn id="24" dur="1" fill="hold">
                                          <p:stCondLst>
                                            <p:cond delay="0"/>
                                          </p:stCondLst>
                                        </p:cTn>
                                        <p:tgtEl>
                                          <p:spTgt spid="52"/>
                                        </p:tgtEl>
                                        <p:attrNameLst>
                                          <p:attrName>style.visibility</p:attrName>
                                        </p:attrNameLst>
                                      </p:cBhvr>
                                      <p:to>
                                        <p:strVal val="visible"/>
                                      </p:to>
                                    </p:set>
                                    <p:animEffect transition="in" filter="fade">
                                      <p:cBhvr>
                                        <p:cTn id="25" dur="750"/>
                                        <p:tgtEl>
                                          <p:spTgt spid="52"/>
                                        </p:tgtEl>
                                      </p:cBhvr>
                                    </p:animEffect>
                                    <p:anim calcmode="lin" valueType="num">
                                      <p:cBhvr>
                                        <p:cTn id="26" dur="750" fill="hold"/>
                                        <p:tgtEl>
                                          <p:spTgt spid="52"/>
                                        </p:tgtEl>
                                        <p:attrNameLst>
                                          <p:attrName>ppt_x</p:attrName>
                                        </p:attrNameLst>
                                      </p:cBhvr>
                                      <p:tavLst>
                                        <p:tav tm="0">
                                          <p:val>
                                            <p:strVal val="#ppt_x"/>
                                          </p:val>
                                        </p:tav>
                                        <p:tav tm="100000">
                                          <p:val>
                                            <p:strVal val="#ppt_x"/>
                                          </p:val>
                                        </p:tav>
                                      </p:tavLst>
                                    </p:anim>
                                    <p:anim calcmode="lin" valueType="num">
                                      <p:cBhvr>
                                        <p:cTn id="27" dur="750" fill="hold"/>
                                        <p:tgtEl>
                                          <p:spTgt spid="52"/>
                                        </p:tgtEl>
                                        <p:attrNameLst>
                                          <p:attrName>ppt_y</p:attrName>
                                        </p:attrNameLst>
                                      </p:cBhvr>
                                      <p:tavLst>
                                        <p:tav tm="0">
                                          <p:val>
                                            <p:strVal val="#ppt_y+.1"/>
                                          </p:val>
                                        </p:tav>
                                        <p:tav tm="100000">
                                          <p:val>
                                            <p:strVal val="#ppt_y"/>
                                          </p:val>
                                        </p:tav>
                                      </p:tavLst>
                                    </p:anim>
                                  </p:childTnLst>
                                </p:cTn>
                              </p:par>
                            </p:childTnLst>
                          </p:cTn>
                        </p:par>
                        <p:par>
                          <p:cTn id="28" fill="hold">
                            <p:stCondLst>
                              <p:cond delay="4950"/>
                            </p:stCondLst>
                            <p:childTnLst>
                              <p:par>
                                <p:cTn id="29" presetID="22" presetClass="entr" presetSubtype="2" fill="hold" grpId="0" nodeType="after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wipe(right)">
                                      <p:cBhvr>
                                        <p:cTn id="31" dur="500"/>
                                        <p:tgtEl>
                                          <p:spTgt spid="51"/>
                                        </p:tgtEl>
                                      </p:cBhvr>
                                    </p:animEffect>
                                  </p:childTnLst>
                                </p:cTn>
                              </p:par>
                            </p:childTnLst>
                          </p:cTn>
                        </p:par>
                        <p:par>
                          <p:cTn id="32" fill="hold">
                            <p:stCondLst>
                              <p:cond delay="5450"/>
                            </p:stCondLst>
                            <p:childTnLst>
                              <p:par>
                                <p:cTn id="33" presetID="16" presetClass="entr" presetSubtype="21" fill="hold" nodeType="after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barn(inVertical)">
                                      <p:cBhvr>
                                        <p:cTn id="35" dur="500"/>
                                        <p:tgtEl>
                                          <p:spTgt spid="53"/>
                                        </p:tgtEl>
                                      </p:cBhvr>
                                    </p:animEffect>
                                  </p:childTnLst>
                                </p:cTn>
                              </p:par>
                            </p:childTnLst>
                          </p:cTn>
                        </p:par>
                        <p:par>
                          <p:cTn id="36" fill="hold">
                            <p:stCondLst>
                              <p:cond delay="5950"/>
                            </p:stCondLst>
                            <p:childTnLst>
                              <p:par>
                                <p:cTn id="37" presetID="22" presetClass="entr" presetSubtype="2" fill="hold" grpId="0" nodeType="afterEffect">
                                  <p:stCondLst>
                                    <p:cond delay="0"/>
                                  </p:stCondLst>
                                  <p:iterate type="lt">
                                    <p:tmPct val="10000"/>
                                  </p:iterate>
                                  <p:childTnLst>
                                    <p:set>
                                      <p:cBhvr>
                                        <p:cTn id="38" dur="1" fill="hold">
                                          <p:stCondLst>
                                            <p:cond delay="0"/>
                                          </p:stCondLst>
                                        </p:cTn>
                                        <p:tgtEl>
                                          <p:spTgt spid="56"/>
                                        </p:tgtEl>
                                        <p:attrNameLst>
                                          <p:attrName>style.visibility</p:attrName>
                                        </p:attrNameLst>
                                      </p:cBhvr>
                                      <p:to>
                                        <p:strVal val="visible"/>
                                      </p:to>
                                    </p:set>
                                    <p:animEffect transition="in" filter="wipe(right)">
                                      <p:cBhvr>
                                        <p:cTn id="39"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ldLvl="0" animBg="1"/>
      <p:bldP spid="46" grpId="0" bldLvl="0" animBg="1"/>
      <p:bldP spid="50" grpId="0"/>
      <p:bldP spid="51" grpId="0" bldLvl="0" animBg="1"/>
      <p:bldP spid="52" grpId="0" bldLvl="0" animBg="1"/>
      <p:bldP spid="56"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PageTitle"/>
          <p:cNvSpPr txBox="1"/>
          <p:nvPr/>
        </p:nvSpPr>
        <p:spPr bwMode="auto">
          <a:xfrm>
            <a:off x="577850" y="0"/>
            <a:ext cx="788670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defTabSz="514350" rtl="0" eaLnBrk="0" fontAlgn="base" hangingPunct="0">
              <a:lnSpc>
                <a:spcPct val="90000"/>
              </a:lnSpc>
              <a:spcBef>
                <a:spcPct val="0"/>
              </a:spcBef>
              <a:spcAft>
                <a:spcPct val="0"/>
              </a:spcAft>
              <a:defRPr sz="3200" b="1">
                <a:solidFill>
                  <a:srgbClr val="468F69"/>
                </a:solidFill>
                <a:latin typeface="+mj-lt"/>
                <a:ea typeface="+mj-ea"/>
                <a:cs typeface="+mj-cs"/>
              </a:defRPr>
            </a:lvl1pPr>
            <a:lvl2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2pPr>
            <a:lvl3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3pPr>
            <a:lvl4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4pPr>
            <a:lvl5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5pPr>
            <a:lvl6pPr marL="4572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6pPr>
            <a:lvl7pPr marL="9144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7pPr>
            <a:lvl8pPr marL="13716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8pPr>
            <a:lvl9pPr marL="18288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9pPr>
          </a:lstStyle>
          <a:p>
            <a:pPr eaLnBrk="1" hangingPunct="1">
              <a:defRPr/>
            </a:pPr>
            <a:r>
              <a:rPr lang="zh-CN" altLang="en-US" sz="2400" kern="0" dirty="0">
                <a:solidFill>
                  <a:srgbClr val="67B58C"/>
                </a:solidFill>
                <a:latin typeface="Arial" panose="020B0604020202020204" pitchFamily="34" charset="0"/>
                <a:ea typeface="宋体" panose="02010600030101010101" pitchFamily="2" charset="-122"/>
                <a:sym typeface="Arial" panose="020B0604020202020204" pitchFamily="34" charset="0"/>
              </a:rPr>
              <a:t>接</a:t>
            </a:r>
            <a:r>
              <a:rPr lang="zh-CN" altLang="en-US" sz="2400" kern="0" dirty="0" smtClean="0">
                <a:solidFill>
                  <a:srgbClr val="67B58C"/>
                </a:solidFill>
                <a:latin typeface="Arial" panose="020B0604020202020204" pitchFamily="34" charset="0"/>
                <a:ea typeface="宋体" panose="02010600030101010101" pitchFamily="2" charset="-122"/>
                <a:sym typeface="Arial" panose="020B0604020202020204" pitchFamily="34" charset="0"/>
              </a:rPr>
              <a:t>案的技巧</a:t>
            </a:r>
            <a:endParaRPr lang="zh-CN" altLang="en-US" sz="2400" kern="0" dirty="0" smtClean="0">
              <a:solidFill>
                <a:srgbClr val="67B58C"/>
              </a:solidFill>
              <a:latin typeface="Arial" panose="020B0604020202020204" pitchFamily="34" charset="0"/>
              <a:ea typeface="宋体" panose="02010600030101010101" pitchFamily="2" charset="-122"/>
              <a:sym typeface="Arial" panose="020B0604020202020204" pitchFamily="34" charset="0"/>
            </a:endParaRPr>
          </a:p>
        </p:txBody>
      </p:sp>
      <p:sp>
        <p:nvSpPr>
          <p:cNvPr id="161795" name="Rectangle 3"/>
          <p:cNvSpPr>
            <a:spLocks noChangeArrowheads="1"/>
          </p:cNvSpPr>
          <p:nvPr/>
        </p:nvSpPr>
        <p:spPr bwMode="auto">
          <a:xfrm>
            <a:off x="-9525" y="236538"/>
            <a:ext cx="344488" cy="404812"/>
          </a:xfrm>
          <a:prstGeom prst="rect">
            <a:avLst/>
          </a:prstGeom>
          <a:solidFill>
            <a:schemeClr val="accent1"/>
          </a:solidFill>
          <a:ln w="952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5F5F5F"/>
              </a:solidFill>
              <a:latin typeface="Arial" panose="020B0604020202020204" pitchFamily="34" charset="0"/>
              <a:ea typeface="宋体" panose="02010600030101010101" pitchFamily="2" charset="-122"/>
            </a:endParaRPr>
          </a:p>
        </p:txBody>
      </p:sp>
      <p:sp>
        <p:nvSpPr>
          <p:cNvPr id="86" name="AutoShape 4"/>
          <p:cNvSpPr>
            <a:spLocks noChangeArrowheads="1"/>
          </p:cNvSpPr>
          <p:nvPr/>
        </p:nvSpPr>
        <p:spPr bwMode="ltGray">
          <a:xfrm rot="5400000">
            <a:off x="-2422526" y="1474788"/>
            <a:ext cx="4824413" cy="4770438"/>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ln>
          <a:effectLst/>
        </p:spPr>
        <p:txBody>
          <a:bodyPr wrap="none" anchor="ctr"/>
          <a:lstStyle/>
          <a:p>
            <a:pPr>
              <a:buFont typeface="Arial" panose="020B0604020202020204" pitchFamily="34" charset="0"/>
              <a:buNone/>
              <a:defRPr/>
            </a:pPr>
            <a:endParaRPr lang="zh-CN" altLang="en-US">
              <a:solidFill>
                <a:srgbClr val="5F5F5F"/>
              </a:solidFill>
            </a:endParaRPr>
          </a:p>
        </p:txBody>
      </p:sp>
      <p:sp>
        <p:nvSpPr>
          <p:cNvPr id="87" name="AutoShape 5"/>
          <p:cNvSpPr>
            <a:spLocks noChangeArrowheads="1"/>
          </p:cNvSpPr>
          <p:nvPr/>
        </p:nvSpPr>
        <p:spPr bwMode="ltGray">
          <a:xfrm rot="5400000" flipH="1">
            <a:off x="-2016918" y="1910556"/>
            <a:ext cx="4032250" cy="3929063"/>
          </a:xfrm>
          <a:custGeom>
            <a:avLst/>
            <a:gdLst>
              <a:gd name="G0" fmla="+- 5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6"/>
              <a:gd name="G18" fmla="*/ 56 1 2"/>
              <a:gd name="G19" fmla="+- G18 5400 0"/>
              <a:gd name="G20" fmla="cos G19 11796480"/>
              <a:gd name="G21" fmla="sin G19 11796480"/>
              <a:gd name="G22" fmla="+- G20 10800 0"/>
              <a:gd name="G23" fmla="+- G21 10800 0"/>
              <a:gd name="G24" fmla="+- 10800 0 G20"/>
              <a:gd name="G25" fmla="+- 56 10800 0"/>
              <a:gd name="G26" fmla="?: G9 G17 G25"/>
              <a:gd name="G27" fmla="?: G9 0 21600"/>
              <a:gd name="G28" fmla="cos 10800 11796480"/>
              <a:gd name="G29" fmla="sin 10800 11796480"/>
              <a:gd name="G30" fmla="sin 5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372 w 21600"/>
              <a:gd name="T15" fmla="*/ 10800 h 21600"/>
              <a:gd name="T16" fmla="*/ 10800 w 21600"/>
              <a:gd name="T17" fmla="*/ 10744 h 21600"/>
              <a:gd name="T18" fmla="*/ 16228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chemeClr val="hlink">
                  <a:alpha val="56000"/>
                </a:schemeClr>
              </a:gs>
              <a:gs pos="100000">
                <a:schemeClr val="hlink">
                  <a:gamma/>
                  <a:tint val="0"/>
                  <a:invGamma/>
                  <a:alpha val="48000"/>
                </a:schemeClr>
              </a:gs>
            </a:gsLst>
            <a:lin ang="5400000" scaled="1"/>
          </a:gradFill>
          <a:ln w="0" algn="ctr">
            <a:noFill/>
            <a:miter lim="800000"/>
          </a:ln>
          <a:effectLst/>
        </p:spPr>
        <p:txBody>
          <a:bodyPr wrap="none" anchor="ctr"/>
          <a:lstStyle/>
          <a:p>
            <a:pPr>
              <a:buFont typeface="Arial" panose="020B0604020202020204" pitchFamily="34" charset="0"/>
              <a:buNone/>
              <a:defRPr/>
            </a:pPr>
            <a:endParaRPr lang="zh-CN" altLang="en-US">
              <a:solidFill>
                <a:srgbClr val="5F5F5F"/>
              </a:solidFill>
            </a:endParaRPr>
          </a:p>
        </p:txBody>
      </p:sp>
      <p:sp>
        <p:nvSpPr>
          <p:cNvPr id="88" name="AutoShape 6"/>
          <p:cNvSpPr>
            <a:spLocks noChangeArrowheads="1"/>
          </p:cNvSpPr>
          <p:nvPr/>
        </p:nvSpPr>
        <p:spPr bwMode="gray">
          <a:xfrm>
            <a:off x="1544638" y="5484813"/>
            <a:ext cx="5299075" cy="508000"/>
          </a:xfrm>
          <a:prstGeom prst="roundRect">
            <a:avLst>
              <a:gd name="adj" fmla="val 50000"/>
            </a:avLst>
          </a:prstGeom>
          <a:noFill/>
          <a:ln w="28575" algn="ctr">
            <a:solidFill>
              <a:schemeClr val="bg2"/>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defRPr/>
            </a:pPr>
            <a:r>
              <a:rPr lang="zh-CN" altLang="en-US" sz="2000" dirty="0" smtClean="0">
                <a:solidFill>
                  <a:srgbClr val="FFFFFF">
                    <a:lumMod val="50000"/>
                  </a:srgbClr>
                </a:solidFill>
                <a:cs typeface="Arial" panose="020B0604020202020204" pitchFamily="34" charset="0"/>
              </a:rPr>
              <a:t>不能过早或过多地承诺</a:t>
            </a:r>
            <a:endParaRPr lang="en-US" altLang="zh-CN" sz="2000" dirty="0" smtClean="0">
              <a:solidFill>
                <a:srgbClr val="FFFFFF">
                  <a:lumMod val="50000"/>
                </a:srgbClr>
              </a:solidFill>
              <a:cs typeface="Arial" panose="020B0604020202020204" pitchFamily="34" charset="0"/>
            </a:endParaRPr>
          </a:p>
        </p:txBody>
      </p:sp>
      <p:sp>
        <p:nvSpPr>
          <p:cNvPr id="89" name="AutoShape 7"/>
          <p:cNvSpPr>
            <a:spLocks noChangeArrowheads="1"/>
          </p:cNvSpPr>
          <p:nvPr/>
        </p:nvSpPr>
        <p:spPr bwMode="gray">
          <a:xfrm>
            <a:off x="2424113" y="3967163"/>
            <a:ext cx="5332412" cy="508000"/>
          </a:xfrm>
          <a:prstGeom prst="roundRect">
            <a:avLst>
              <a:gd name="adj" fmla="val 50000"/>
            </a:avLst>
          </a:prstGeom>
          <a:noFill/>
          <a:ln w="28575" algn="ctr">
            <a:solidFill>
              <a:schemeClr val="bg2"/>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defRPr/>
            </a:pPr>
            <a:r>
              <a:rPr lang="zh-CN" altLang="en-US" sz="2000" dirty="0" smtClean="0">
                <a:solidFill>
                  <a:srgbClr val="FFFFFF">
                    <a:lumMod val="50000"/>
                  </a:srgbClr>
                </a:solidFill>
                <a:cs typeface="Arial" panose="020B0604020202020204" pitchFamily="34" charset="0"/>
              </a:rPr>
              <a:t>表达同理心和无条件接纳</a:t>
            </a:r>
            <a:endParaRPr lang="en-US" altLang="zh-CN" sz="2000" dirty="0" smtClean="0">
              <a:solidFill>
                <a:srgbClr val="FFFFFF">
                  <a:lumMod val="50000"/>
                </a:srgbClr>
              </a:solidFill>
              <a:cs typeface="Arial" panose="020B0604020202020204" pitchFamily="34" charset="0"/>
            </a:endParaRPr>
          </a:p>
        </p:txBody>
      </p:sp>
      <p:sp>
        <p:nvSpPr>
          <p:cNvPr id="90" name="AutoShape 8"/>
          <p:cNvSpPr>
            <a:spLocks noChangeArrowheads="1"/>
          </p:cNvSpPr>
          <p:nvPr/>
        </p:nvSpPr>
        <p:spPr bwMode="gray">
          <a:xfrm>
            <a:off x="2446338" y="3200400"/>
            <a:ext cx="5310187" cy="508000"/>
          </a:xfrm>
          <a:prstGeom prst="roundRect">
            <a:avLst>
              <a:gd name="adj" fmla="val 50000"/>
            </a:avLst>
          </a:prstGeom>
          <a:noFill/>
          <a:ln w="28575" algn="ctr">
            <a:solidFill>
              <a:schemeClr val="bg2"/>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defRPr/>
            </a:pPr>
            <a:r>
              <a:rPr lang="zh-CN" altLang="en-US" sz="2000" dirty="0" smtClean="0">
                <a:solidFill>
                  <a:srgbClr val="FFFFFF">
                    <a:lumMod val="50000"/>
                  </a:srgbClr>
                </a:solidFill>
                <a:cs typeface="Arial" panose="020B0604020202020204" pitchFamily="34" charset="0"/>
              </a:rPr>
              <a:t>简明扼要，具体化</a:t>
            </a:r>
            <a:endParaRPr lang="en-US" altLang="zh-CN" sz="2000" dirty="0" smtClean="0">
              <a:solidFill>
                <a:srgbClr val="FFFFFF">
                  <a:lumMod val="50000"/>
                </a:srgbClr>
              </a:solidFill>
              <a:cs typeface="Arial" panose="020B0604020202020204" pitchFamily="34" charset="0"/>
            </a:endParaRPr>
          </a:p>
        </p:txBody>
      </p:sp>
      <p:sp>
        <p:nvSpPr>
          <p:cNvPr id="91" name="AutoShape 9"/>
          <p:cNvSpPr>
            <a:spLocks noChangeArrowheads="1"/>
          </p:cNvSpPr>
          <p:nvPr/>
        </p:nvSpPr>
        <p:spPr bwMode="gray">
          <a:xfrm>
            <a:off x="2162175" y="2447925"/>
            <a:ext cx="5381625" cy="508000"/>
          </a:xfrm>
          <a:prstGeom prst="roundRect">
            <a:avLst>
              <a:gd name="adj" fmla="val 50000"/>
            </a:avLst>
          </a:prstGeom>
          <a:noFill/>
          <a:ln w="28575" algn="ctr">
            <a:solidFill>
              <a:schemeClr val="bg2"/>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defRPr/>
            </a:pPr>
            <a:r>
              <a:rPr lang="zh-CN" altLang="en-US" sz="2000" dirty="0" smtClean="0">
                <a:solidFill>
                  <a:srgbClr val="FFFFFF">
                    <a:lumMod val="50000"/>
                  </a:srgbClr>
                </a:solidFill>
                <a:cs typeface="Arial" panose="020B0604020202020204" pitchFamily="34" charset="0"/>
              </a:rPr>
              <a:t>专注聆听是工作者在这个时期最重要的技巧</a:t>
            </a:r>
            <a:endParaRPr lang="en-US" altLang="zh-CN" sz="2000" dirty="0" smtClean="0">
              <a:solidFill>
                <a:srgbClr val="FFFFFF">
                  <a:lumMod val="50000"/>
                </a:srgbClr>
              </a:solidFill>
              <a:cs typeface="Arial" panose="020B0604020202020204" pitchFamily="34" charset="0"/>
            </a:endParaRPr>
          </a:p>
        </p:txBody>
      </p:sp>
      <p:sp>
        <p:nvSpPr>
          <p:cNvPr id="92" name="AutoShape 10"/>
          <p:cNvSpPr>
            <a:spLocks noChangeArrowheads="1"/>
          </p:cNvSpPr>
          <p:nvPr/>
        </p:nvSpPr>
        <p:spPr bwMode="gray">
          <a:xfrm>
            <a:off x="1624013" y="1720850"/>
            <a:ext cx="5219700" cy="508000"/>
          </a:xfrm>
          <a:prstGeom prst="roundRect">
            <a:avLst>
              <a:gd name="adj" fmla="val 50000"/>
            </a:avLst>
          </a:prstGeom>
          <a:noFill/>
          <a:ln w="28575" algn="ctr">
            <a:solidFill>
              <a:schemeClr val="bg2"/>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defRPr/>
            </a:pPr>
            <a:r>
              <a:rPr lang="zh-CN" altLang="en-US" sz="2000" dirty="0" smtClean="0">
                <a:solidFill>
                  <a:srgbClr val="FFFFFF">
                    <a:lumMod val="50000"/>
                  </a:srgbClr>
                </a:solidFill>
                <a:cs typeface="Arial" panose="020B0604020202020204" pitchFamily="34" charset="0"/>
              </a:rPr>
              <a:t>避免将求助者定义为“问题人”</a:t>
            </a:r>
            <a:endParaRPr lang="en-US" altLang="zh-CN" sz="2000" dirty="0" smtClean="0">
              <a:solidFill>
                <a:srgbClr val="FFFFFF">
                  <a:lumMod val="50000"/>
                </a:srgbClr>
              </a:solidFill>
              <a:cs typeface="Arial" panose="020B0604020202020204" pitchFamily="34" charset="0"/>
            </a:endParaRPr>
          </a:p>
        </p:txBody>
      </p:sp>
      <p:grpSp>
        <p:nvGrpSpPr>
          <p:cNvPr id="161803" name="Group 11"/>
          <p:cNvGrpSpPr/>
          <p:nvPr/>
        </p:nvGrpSpPr>
        <p:grpSpPr bwMode="auto">
          <a:xfrm>
            <a:off x="1306513" y="1809750"/>
            <a:ext cx="381000" cy="381000"/>
            <a:chOff x="2078" y="1680"/>
            <a:chExt cx="1615" cy="1615"/>
          </a:xfrm>
        </p:grpSpPr>
        <p:sp>
          <p:nvSpPr>
            <p:cNvPr id="161834" name="Oval 1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57150">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61835" name="Oval 1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96" name="Oval 14"/>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ln>
            <a:effectLst/>
          </p:spPr>
          <p:txBody>
            <a:bodyPr wrap="none" anchor="ctr">
              <a:spAutoFit/>
            </a:bodyPr>
            <a:lstStyle/>
            <a:p>
              <a:pPr>
                <a:buFont typeface="Arial" panose="020B0604020202020204" pitchFamily="34" charset="0"/>
                <a:buNone/>
                <a:defRPr/>
              </a:pPr>
              <a:endParaRPr lang="zh-CN" altLang="en-US">
                <a:solidFill>
                  <a:srgbClr val="5F5F5F"/>
                </a:solidFill>
              </a:endParaRPr>
            </a:p>
          </p:txBody>
        </p:sp>
        <p:sp>
          <p:nvSpPr>
            <p:cNvPr id="161837" name="Oval 15"/>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a:noFill/>
            </a:ln>
            <a:extLst>
              <a:ext uri="{91240B29-F687-4F45-9708-019B960494DF}">
                <a14:hiddenLine xmlns:a14="http://schemas.microsoft.com/office/drawing/2010/main" w="38100">
                  <a:solidFill>
                    <a:srgbClr val="000000"/>
                  </a:solidFill>
                  <a:round/>
                </a14:hiddenLine>
              </a:ext>
            </a:extLst>
          </p:spPr>
          <p:txBody>
            <a:bodyPr wrap="none" anchor="ctr">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98" name="Oval 16"/>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ln>
            <a:effectLst/>
          </p:spPr>
          <p:txBody>
            <a:bodyPr anchor="ctr">
              <a:spAutoFit/>
            </a:bodyPr>
            <a:lstStyle/>
            <a:p>
              <a:pPr>
                <a:buFont typeface="Arial" panose="020B0604020202020204" pitchFamily="34" charset="0"/>
                <a:buNone/>
                <a:defRPr/>
              </a:pPr>
              <a:endParaRPr lang="zh-CN" altLang="en-US">
                <a:solidFill>
                  <a:srgbClr val="5F5F5F"/>
                </a:solidFill>
              </a:endParaRPr>
            </a:p>
          </p:txBody>
        </p:sp>
        <p:sp>
          <p:nvSpPr>
            <p:cNvPr id="161839" name="Oval 17"/>
            <p:cNvSpPr>
              <a:spLocks noChangeArrowheads="1"/>
            </p:cNvSpPr>
            <p:nvPr/>
          </p:nvSpPr>
          <p:spPr bwMode="gray">
            <a:xfrm>
              <a:off x="2337" y="1939"/>
              <a:ext cx="1096" cy="1098"/>
            </a:xfrm>
            <a:prstGeom prst="ellipse">
              <a:avLst/>
            </a:prstGeom>
            <a:gradFill rotWithShape="1">
              <a:gsLst>
                <a:gs pos="0">
                  <a:srgbClr val="FFCC00"/>
                </a:gs>
                <a:gs pos="100000">
                  <a:srgbClr val="7C6300"/>
                </a:gs>
              </a:gsLst>
              <a:lin ang="2700000" scaled="1"/>
            </a:gradFill>
            <a:ln>
              <a:noFill/>
            </a:ln>
            <a:extLst>
              <a:ext uri="{91240B29-F687-4F45-9708-019B960494DF}">
                <a14:hiddenLine xmlns:a14="http://schemas.microsoft.com/office/drawing/2010/main" w="38100">
                  <a:solidFill>
                    <a:srgbClr val="000000"/>
                  </a:solidFill>
                  <a:round/>
                </a14:hiddenLine>
              </a:ext>
            </a:extLst>
          </p:spPr>
          <p:txBody>
            <a:bodyPr anchor="ctr">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grpSp>
        <p:nvGrpSpPr>
          <p:cNvPr id="161804" name="Group 18"/>
          <p:cNvGrpSpPr/>
          <p:nvPr/>
        </p:nvGrpSpPr>
        <p:grpSpPr bwMode="auto">
          <a:xfrm>
            <a:off x="1857375" y="2554288"/>
            <a:ext cx="381000" cy="381000"/>
            <a:chOff x="2078" y="1680"/>
            <a:chExt cx="1615" cy="1615"/>
          </a:xfrm>
        </p:grpSpPr>
        <p:sp>
          <p:nvSpPr>
            <p:cNvPr id="161828" name="Oval 19"/>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57150">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61829" name="Oval 20"/>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03" name="Oval 21"/>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ln>
            <a:effectLst/>
          </p:spPr>
          <p:txBody>
            <a:bodyPr wrap="none" anchor="ctr">
              <a:spAutoFit/>
            </a:bodyPr>
            <a:lstStyle/>
            <a:p>
              <a:pPr>
                <a:buFont typeface="Arial" panose="020B0604020202020204" pitchFamily="34" charset="0"/>
                <a:buNone/>
                <a:defRPr/>
              </a:pPr>
              <a:endParaRPr lang="zh-CN" altLang="en-US">
                <a:solidFill>
                  <a:srgbClr val="5F5F5F"/>
                </a:solidFill>
              </a:endParaRPr>
            </a:p>
          </p:txBody>
        </p:sp>
        <p:sp>
          <p:nvSpPr>
            <p:cNvPr id="161831" name="Oval 22"/>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a:noFill/>
            </a:ln>
            <a:extLst>
              <a:ext uri="{91240B29-F687-4F45-9708-019B960494DF}">
                <a14:hiddenLine xmlns:a14="http://schemas.microsoft.com/office/drawing/2010/main" w="38100">
                  <a:solidFill>
                    <a:srgbClr val="000000"/>
                  </a:solidFill>
                  <a:round/>
                </a14:hiddenLine>
              </a:ext>
            </a:extLst>
          </p:spPr>
          <p:txBody>
            <a:bodyPr wrap="none" anchor="ctr">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05" name="Oval 23"/>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ln>
            <a:effectLst/>
          </p:spPr>
          <p:txBody>
            <a:bodyPr anchor="ctr">
              <a:spAutoFit/>
            </a:bodyPr>
            <a:lstStyle/>
            <a:p>
              <a:pPr>
                <a:buFont typeface="Arial" panose="020B0604020202020204" pitchFamily="34" charset="0"/>
                <a:buNone/>
                <a:defRPr/>
              </a:pPr>
              <a:endParaRPr lang="zh-CN" altLang="en-US">
                <a:solidFill>
                  <a:srgbClr val="5F5F5F"/>
                </a:solidFill>
              </a:endParaRPr>
            </a:p>
          </p:txBody>
        </p:sp>
        <p:sp>
          <p:nvSpPr>
            <p:cNvPr id="161833" name="Oval 24"/>
            <p:cNvSpPr>
              <a:spLocks noChangeArrowheads="1"/>
            </p:cNvSpPr>
            <p:nvPr/>
          </p:nvSpPr>
          <p:spPr bwMode="gray">
            <a:xfrm>
              <a:off x="2337" y="1939"/>
              <a:ext cx="1096" cy="1098"/>
            </a:xfrm>
            <a:prstGeom prst="ellipse">
              <a:avLst/>
            </a:prstGeom>
            <a:gradFill rotWithShape="1">
              <a:gsLst>
                <a:gs pos="0">
                  <a:srgbClr val="48BE67"/>
                </a:gs>
                <a:gs pos="100000">
                  <a:srgbClr val="235C32"/>
                </a:gs>
              </a:gsLst>
              <a:lin ang="2700000" scaled="1"/>
            </a:gradFill>
            <a:ln>
              <a:noFill/>
            </a:ln>
            <a:extLst>
              <a:ext uri="{91240B29-F687-4F45-9708-019B960494DF}">
                <a14:hiddenLine xmlns:a14="http://schemas.microsoft.com/office/drawing/2010/main" w="38100">
                  <a:solidFill>
                    <a:srgbClr val="000000"/>
                  </a:solidFill>
                  <a:round/>
                </a14:hiddenLine>
              </a:ext>
            </a:extLst>
          </p:spPr>
          <p:txBody>
            <a:bodyPr anchor="ctr">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grpSp>
        <p:nvGrpSpPr>
          <p:cNvPr id="161805" name="Group 25"/>
          <p:cNvGrpSpPr/>
          <p:nvPr/>
        </p:nvGrpSpPr>
        <p:grpSpPr bwMode="auto">
          <a:xfrm>
            <a:off x="2141538" y="3276600"/>
            <a:ext cx="381000" cy="381000"/>
            <a:chOff x="2078" y="1680"/>
            <a:chExt cx="1615" cy="1615"/>
          </a:xfrm>
        </p:grpSpPr>
        <p:sp>
          <p:nvSpPr>
            <p:cNvPr id="161822" name="Oval 26"/>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57150">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61823" name="Oval 27"/>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10" name="Oval 28"/>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ln>
            <a:effectLst/>
          </p:spPr>
          <p:txBody>
            <a:bodyPr wrap="none" anchor="ctr">
              <a:spAutoFit/>
            </a:bodyPr>
            <a:lstStyle/>
            <a:p>
              <a:pPr>
                <a:buFont typeface="Arial" panose="020B0604020202020204" pitchFamily="34" charset="0"/>
                <a:buNone/>
                <a:defRPr/>
              </a:pPr>
              <a:endParaRPr lang="zh-CN" altLang="en-US">
                <a:solidFill>
                  <a:srgbClr val="5F5F5F"/>
                </a:solidFill>
              </a:endParaRPr>
            </a:p>
          </p:txBody>
        </p:sp>
        <p:sp>
          <p:nvSpPr>
            <p:cNvPr id="161825" name="Oval 29"/>
            <p:cNvSpPr>
              <a:spLocks noChangeArrowheads="1"/>
            </p:cNvSpPr>
            <p:nvPr/>
          </p:nvSpPr>
          <p:spPr bwMode="gray">
            <a:xfrm>
              <a:off x="2254" y="1856"/>
              <a:ext cx="1262" cy="1264"/>
            </a:xfrm>
            <a:prstGeom prst="ellipse">
              <a:avLst/>
            </a:prstGeom>
            <a:gradFill rotWithShape="1">
              <a:gsLst>
                <a:gs pos="0">
                  <a:srgbClr val="21B3E1"/>
                </a:gs>
                <a:gs pos="100000">
                  <a:srgbClr val="0F5368"/>
                </a:gs>
              </a:gsLst>
              <a:lin ang="5400000" scaled="1"/>
            </a:gradFill>
            <a:ln>
              <a:noFill/>
            </a:ln>
            <a:extLst>
              <a:ext uri="{91240B29-F687-4F45-9708-019B960494DF}">
                <a14:hiddenLine xmlns:a14="http://schemas.microsoft.com/office/drawing/2010/main" w="38100">
                  <a:solidFill>
                    <a:srgbClr val="000000"/>
                  </a:solidFill>
                  <a:round/>
                </a14:hiddenLine>
              </a:ext>
            </a:extLst>
          </p:spPr>
          <p:txBody>
            <a:bodyPr wrap="none" anchor="ctr">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12" name="Oval 30"/>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ln>
            <a:effectLst/>
          </p:spPr>
          <p:txBody>
            <a:bodyPr anchor="ctr">
              <a:spAutoFit/>
            </a:bodyPr>
            <a:lstStyle/>
            <a:p>
              <a:pPr>
                <a:buFont typeface="Arial" panose="020B0604020202020204" pitchFamily="34" charset="0"/>
                <a:buNone/>
                <a:defRPr/>
              </a:pPr>
              <a:endParaRPr lang="zh-CN" altLang="en-US">
                <a:solidFill>
                  <a:srgbClr val="5F5F5F"/>
                </a:solidFill>
              </a:endParaRPr>
            </a:p>
          </p:txBody>
        </p:sp>
        <p:sp>
          <p:nvSpPr>
            <p:cNvPr id="161827" name="Oval 31"/>
            <p:cNvSpPr>
              <a:spLocks noChangeArrowheads="1"/>
            </p:cNvSpPr>
            <p:nvPr/>
          </p:nvSpPr>
          <p:spPr bwMode="gray">
            <a:xfrm>
              <a:off x="2337" y="1939"/>
              <a:ext cx="1096" cy="1098"/>
            </a:xfrm>
            <a:prstGeom prst="ellipse">
              <a:avLst/>
            </a:prstGeom>
            <a:gradFill rotWithShape="1">
              <a:gsLst>
                <a:gs pos="0">
                  <a:srgbClr val="21B3E1"/>
                </a:gs>
                <a:gs pos="100000">
                  <a:srgbClr val="10576D"/>
                </a:gs>
              </a:gsLst>
              <a:lin ang="2700000" scaled="1"/>
            </a:gradFill>
            <a:ln>
              <a:noFill/>
            </a:ln>
            <a:extLst>
              <a:ext uri="{91240B29-F687-4F45-9708-019B960494DF}">
                <a14:hiddenLine xmlns:a14="http://schemas.microsoft.com/office/drawing/2010/main" w="38100">
                  <a:solidFill>
                    <a:srgbClr val="000000"/>
                  </a:solidFill>
                  <a:round/>
                </a14:hiddenLine>
              </a:ext>
            </a:extLst>
          </p:spPr>
          <p:txBody>
            <a:bodyPr anchor="ctr">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grpSp>
        <p:nvGrpSpPr>
          <p:cNvPr id="161806" name="Group 32"/>
          <p:cNvGrpSpPr/>
          <p:nvPr/>
        </p:nvGrpSpPr>
        <p:grpSpPr bwMode="auto">
          <a:xfrm>
            <a:off x="2087563" y="4068763"/>
            <a:ext cx="381000" cy="381000"/>
            <a:chOff x="2078" y="1680"/>
            <a:chExt cx="1615" cy="1615"/>
          </a:xfrm>
        </p:grpSpPr>
        <p:sp>
          <p:nvSpPr>
            <p:cNvPr id="161816" name="Oval 33"/>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57150">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61817" name="Oval 34"/>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17" name="Oval 35"/>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ln>
            <a:effectLst/>
          </p:spPr>
          <p:txBody>
            <a:bodyPr wrap="none" anchor="ctr">
              <a:spAutoFit/>
            </a:bodyPr>
            <a:lstStyle/>
            <a:p>
              <a:pPr>
                <a:buFont typeface="Arial" panose="020B0604020202020204" pitchFamily="34" charset="0"/>
                <a:buNone/>
                <a:defRPr/>
              </a:pPr>
              <a:endParaRPr lang="zh-CN" altLang="en-US">
                <a:solidFill>
                  <a:srgbClr val="5F5F5F"/>
                </a:solidFill>
              </a:endParaRPr>
            </a:p>
          </p:txBody>
        </p:sp>
        <p:sp>
          <p:nvSpPr>
            <p:cNvPr id="161819" name="Oval 36"/>
            <p:cNvSpPr>
              <a:spLocks noChangeArrowheads="1"/>
            </p:cNvSpPr>
            <p:nvPr/>
          </p:nvSpPr>
          <p:spPr bwMode="gray">
            <a:xfrm>
              <a:off x="2254" y="1856"/>
              <a:ext cx="1262" cy="1264"/>
            </a:xfrm>
            <a:prstGeom prst="ellipse">
              <a:avLst/>
            </a:prstGeom>
            <a:gradFill rotWithShape="1">
              <a:gsLst>
                <a:gs pos="0">
                  <a:srgbClr val="000000"/>
                </a:gs>
                <a:gs pos="100000">
                  <a:srgbClr val="8D67E1"/>
                </a:gs>
              </a:gsLst>
              <a:lin ang="2700000" scaled="1"/>
            </a:gradFill>
            <a:ln>
              <a:noFill/>
            </a:ln>
            <a:extLst>
              <a:ext uri="{91240B29-F687-4F45-9708-019B960494DF}">
                <a14:hiddenLine xmlns:a14="http://schemas.microsoft.com/office/drawing/2010/main" w="38100">
                  <a:solidFill>
                    <a:srgbClr val="000000"/>
                  </a:solidFill>
                  <a:round/>
                </a14:hiddenLine>
              </a:ext>
            </a:extLst>
          </p:spPr>
          <p:txBody>
            <a:bodyPr wrap="none" anchor="ctr">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19" name="Oval 37"/>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ln>
            <a:effectLst/>
          </p:spPr>
          <p:txBody>
            <a:bodyPr anchor="ctr">
              <a:spAutoFit/>
            </a:bodyPr>
            <a:lstStyle/>
            <a:p>
              <a:pPr>
                <a:buFont typeface="Arial" panose="020B0604020202020204" pitchFamily="34" charset="0"/>
                <a:buNone/>
                <a:defRPr/>
              </a:pPr>
              <a:endParaRPr lang="zh-CN" altLang="en-US">
                <a:solidFill>
                  <a:srgbClr val="5F5F5F"/>
                </a:solidFill>
              </a:endParaRPr>
            </a:p>
          </p:txBody>
        </p:sp>
        <p:sp>
          <p:nvSpPr>
            <p:cNvPr id="161821" name="Oval 38"/>
            <p:cNvSpPr>
              <a:spLocks noChangeArrowheads="1"/>
            </p:cNvSpPr>
            <p:nvPr/>
          </p:nvSpPr>
          <p:spPr bwMode="gray">
            <a:xfrm>
              <a:off x="2337" y="1939"/>
              <a:ext cx="1096" cy="1098"/>
            </a:xfrm>
            <a:prstGeom prst="ellipse">
              <a:avLst/>
            </a:prstGeom>
            <a:gradFill rotWithShape="1">
              <a:gsLst>
                <a:gs pos="0">
                  <a:srgbClr val="8D67E1"/>
                </a:gs>
                <a:gs pos="100000">
                  <a:srgbClr val="45326D"/>
                </a:gs>
              </a:gsLst>
              <a:lin ang="2700000" scaled="1"/>
            </a:gradFill>
            <a:ln>
              <a:noFill/>
            </a:ln>
            <a:extLst>
              <a:ext uri="{91240B29-F687-4F45-9708-019B960494DF}">
                <a14:hiddenLine xmlns:a14="http://schemas.microsoft.com/office/drawing/2010/main" w="38100">
                  <a:solidFill>
                    <a:srgbClr val="000000"/>
                  </a:solidFill>
                  <a:round/>
                </a14:hiddenLine>
              </a:ext>
            </a:extLst>
          </p:spPr>
          <p:txBody>
            <a:bodyPr anchor="ctr">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grpSp>
        <p:nvGrpSpPr>
          <p:cNvPr id="161807" name="Group 39"/>
          <p:cNvGrpSpPr/>
          <p:nvPr/>
        </p:nvGrpSpPr>
        <p:grpSpPr bwMode="auto">
          <a:xfrm>
            <a:off x="1246188" y="5534025"/>
            <a:ext cx="355600" cy="381000"/>
            <a:chOff x="2078" y="1680"/>
            <a:chExt cx="1615" cy="1615"/>
          </a:xfrm>
        </p:grpSpPr>
        <p:sp>
          <p:nvSpPr>
            <p:cNvPr id="161810" name="Oval 40"/>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57150">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61811" name="Oval 41"/>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24" name="Oval 42"/>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ln>
            <a:effectLst/>
          </p:spPr>
          <p:txBody>
            <a:bodyPr wrap="none" anchor="ctr">
              <a:spAutoFit/>
            </a:bodyPr>
            <a:lstStyle/>
            <a:p>
              <a:pPr>
                <a:buFont typeface="Arial" panose="020B0604020202020204" pitchFamily="34" charset="0"/>
                <a:buNone/>
                <a:defRPr/>
              </a:pPr>
              <a:endParaRPr lang="zh-CN" altLang="en-US">
                <a:solidFill>
                  <a:srgbClr val="5F5F5F"/>
                </a:solidFill>
              </a:endParaRPr>
            </a:p>
          </p:txBody>
        </p:sp>
        <p:sp>
          <p:nvSpPr>
            <p:cNvPr id="161813" name="Oval 43"/>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a:noFill/>
            </a:ln>
            <a:extLst>
              <a:ext uri="{91240B29-F687-4F45-9708-019B960494DF}">
                <a14:hiddenLine xmlns:a14="http://schemas.microsoft.com/office/drawing/2010/main" w="38100">
                  <a:solidFill>
                    <a:srgbClr val="000000"/>
                  </a:solidFill>
                  <a:round/>
                </a14:hiddenLine>
              </a:ext>
            </a:extLst>
          </p:spPr>
          <p:txBody>
            <a:bodyPr wrap="none" anchor="ctr">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26" name="Oval 44"/>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ln>
            <a:effectLst/>
          </p:spPr>
          <p:txBody>
            <a:bodyPr anchor="ctr">
              <a:spAutoFit/>
            </a:bodyPr>
            <a:lstStyle/>
            <a:p>
              <a:pPr>
                <a:buFont typeface="Arial" panose="020B0604020202020204" pitchFamily="34" charset="0"/>
                <a:buNone/>
                <a:defRPr/>
              </a:pPr>
              <a:endParaRPr lang="zh-CN" altLang="en-US">
                <a:solidFill>
                  <a:srgbClr val="5F5F5F"/>
                </a:solidFill>
              </a:endParaRPr>
            </a:p>
          </p:txBody>
        </p:sp>
        <p:sp>
          <p:nvSpPr>
            <p:cNvPr id="161815" name="Oval 45"/>
            <p:cNvSpPr>
              <a:spLocks noChangeArrowheads="1"/>
            </p:cNvSpPr>
            <p:nvPr/>
          </p:nvSpPr>
          <p:spPr bwMode="gray">
            <a:xfrm>
              <a:off x="2337" y="1939"/>
              <a:ext cx="1096" cy="1098"/>
            </a:xfrm>
            <a:prstGeom prst="ellipse">
              <a:avLst/>
            </a:prstGeom>
            <a:gradFill rotWithShape="1">
              <a:gsLst>
                <a:gs pos="0">
                  <a:srgbClr val="E35E23"/>
                </a:gs>
                <a:gs pos="100000">
                  <a:srgbClr val="6E2E11"/>
                </a:gs>
              </a:gsLst>
              <a:lin ang="2700000" scaled="1"/>
            </a:gradFill>
            <a:ln>
              <a:noFill/>
            </a:ln>
            <a:extLst>
              <a:ext uri="{91240B29-F687-4F45-9708-019B960494DF}">
                <a14:hiddenLine xmlns:a14="http://schemas.microsoft.com/office/drawing/2010/main" w="38100">
                  <a:solidFill>
                    <a:srgbClr val="000000"/>
                  </a:solidFill>
                  <a:round/>
                </a14:hiddenLine>
              </a:ext>
            </a:extLst>
          </p:spPr>
          <p:txBody>
            <a:bodyPr anchor="ctr">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sp>
        <p:nvSpPr>
          <p:cNvPr id="128" name="AutoShape 6"/>
          <p:cNvSpPr>
            <a:spLocks noChangeArrowheads="1"/>
          </p:cNvSpPr>
          <p:nvPr/>
        </p:nvSpPr>
        <p:spPr bwMode="gray">
          <a:xfrm>
            <a:off x="2179638" y="4733925"/>
            <a:ext cx="5364162" cy="508000"/>
          </a:xfrm>
          <a:prstGeom prst="roundRect">
            <a:avLst>
              <a:gd name="adj" fmla="val 50000"/>
            </a:avLst>
          </a:prstGeom>
          <a:noFill/>
          <a:ln w="28575" algn="ctr">
            <a:solidFill>
              <a:schemeClr val="bg2"/>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defRPr/>
            </a:pPr>
            <a:r>
              <a:rPr lang="zh-CN" altLang="en-US" sz="2000" dirty="0" smtClean="0">
                <a:solidFill>
                  <a:srgbClr val="FFFFFF">
                    <a:lumMod val="50000"/>
                  </a:srgbClr>
                </a:solidFill>
                <a:cs typeface="Arial" panose="020B0604020202020204" pitchFamily="34" charset="0"/>
              </a:rPr>
              <a:t>激发求助者的希望和平衡不舒服感</a:t>
            </a:r>
            <a:endParaRPr lang="en-US" altLang="zh-CN" sz="2000" dirty="0" smtClean="0">
              <a:solidFill>
                <a:srgbClr val="FFFFFF">
                  <a:lumMod val="50000"/>
                </a:srgbClr>
              </a:solidFill>
              <a:cs typeface="Arial" panose="020B0604020202020204" pitchFamily="34" charset="0"/>
            </a:endParaRPr>
          </a:p>
        </p:txBody>
      </p:sp>
      <p:grpSp>
        <p:nvGrpSpPr>
          <p:cNvPr id="129" name="Group 39"/>
          <p:cNvGrpSpPr/>
          <p:nvPr/>
        </p:nvGrpSpPr>
        <p:grpSpPr bwMode="auto">
          <a:xfrm>
            <a:off x="1880870" y="4783139"/>
            <a:ext cx="355600" cy="381000"/>
            <a:chOff x="2078" y="1680"/>
            <a:chExt cx="1615" cy="1615"/>
          </a:xfrm>
          <a:solidFill>
            <a:schemeClr val="accent2">
              <a:lumMod val="75000"/>
            </a:schemeClr>
          </a:solidFill>
          <a:scene3d>
            <a:camera prst="orthographicFront">
              <a:rot lat="0" lon="0" rev="0"/>
            </a:camera>
            <a:lightRig rig="brightRoom" dir="t">
              <a:rot lat="0" lon="0" rev="600000"/>
            </a:lightRig>
          </a:scene3d>
        </p:grpSpPr>
        <p:sp>
          <p:nvSpPr>
            <p:cNvPr id="130" name="Oval 40"/>
            <p:cNvSpPr>
              <a:spLocks noChangeArrowheads="1"/>
            </p:cNvSpPr>
            <p:nvPr/>
          </p:nvSpPr>
          <p:spPr bwMode="gray">
            <a:xfrm>
              <a:off x="2078" y="1680"/>
              <a:ext cx="1615" cy="1615"/>
            </a:xfrm>
            <a:prstGeom prst="ellipse">
              <a:avLst/>
            </a:prstGeom>
            <a:grpFill/>
            <a:ln>
              <a:noFill/>
            </a:ln>
            <a:effectLst>
              <a:outerShdw blurRad="57785" dist="33020" dir="3180000" algn="ctr">
                <a:srgbClr val="000000">
                  <a:alpha val="30000"/>
                </a:srgbClr>
              </a:outerShdw>
            </a:effectLst>
            <a:sp3d prstMaterial="metal">
              <a:bevelT w="38100" h="57150" prst="angle"/>
            </a:sp3d>
            <a:extLst>
              <a:ext uri="{91240B29-F687-4F45-9708-019B960494DF}">
                <a14:hiddenLine xmlns:a14="http://schemas.microsoft.com/office/drawing/2010/main" w="57150">
                  <a:solidFill>
                    <a:srgbClr val="000000"/>
                  </a:solidFill>
                  <a:round/>
                </a14:hiddenLine>
              </a:ext>
            </a:extLst>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buFontTx/>
                <a:buNone/>
                <a:defRPr/>
              </a:pPr>
              <a:endParaRPr lang="zh-CN" altLang="en-US" sz="1800" smtClean="0">
                <a:solidFill>
                  <a:srgbClr val="5F5F5F"/>
                </a:solidFill>
              </a:endParaRPr>
            </a:p>
          </p:txBody>
        </p:sp>
        <p:sp>
          <p:nvSpPr>
            <p:cNvPr id="131" name="Oval 41"/>
            <p:cNvSpPr>
              <a:spLocks noChangeArrowheads="1"/>
            </p:cNvSpPr>
            <p:nvPr/>
          </p:nvSpPr>
          <p:spPr bwMode="gray">
            <a:xfrm>
              <a:off x="2170" y="1771"/>
              <a:ext cx="1430" cy="1430"/>
            </a:xfrm>
            <a:prstGeom prst="ellipse">
              <a:avLst/>
            </a:prstGeom>
            <a:grpFill/>
            <a:ln>
              <a:noFill/>
            </a:ln>
            <a:effectLst>
              <a:outerShdw blurRad="57785" dist="33020" dir="3180000" algn="ctr">
                <a:srgbClr val="000000">
                  <a:alpha val="30000"/>
                </a:srgbClr>
              </a:outerShdw>
            </a:effectLst>
            <a:sp3d prstMaterial="metal">
              <a:bevelT w="38100" h="57150" prst="angle"/>
            </a:sp3d>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buFontTx/>
                <a:buNone/>
                <a:defRPr/>
              </a:pPr>
              <a:endParaRPr lang="zh-CN" altLang="en-US" sz="1800" smtClean="0">
                <a:solidFill>
                  <a:srgbClr val="5F5F5F"/>
                </a:solidFill>
              </a:endParaRPr>
            </a:p>
          </p:txBody>
        </p:sp>
        <p:sp>
          <p:nvSpPr>
            <p:cNvPr id="132" name="Oval 42"/>
            <p:cNvSpPr>
              <a:spLocks noChangeArrowheads="1"/>
            </p:cNvSpPr>
            <p:nvPr/>
          </p:nvSpPr>
          <p:spPr bwMode="gray">
            <a:xfrm>
              <a:off x="2251" y="1855"/>
              <a:ext cx="1262" cy="1265"/>
            </a:xfrm>
            <a:prstGeom prst="ellipse">
              <a:avLst/>
            </a:prstGeom>
            <a:grpFill/>
            <a:ln w="38100" algn="ctr">
              <a:noFill/>
              <a:round/>
            </a:ln>
            <a:effectLst>
              <a:outerShdw blurRad="57785" dist="33020" dir="3180000" algn="ctr">
                <a:srgbClr val="000000">
                  <a:alpha val="30000"/>
                </a:srgbClr>
              </a:outerShdw>
            </a:effectLst>
            <a:sp3d prstMaterial="metal">
              <a:bevelT w="38100" h="57150" prst="angle"/>
            </a:sp3d>
          </p:spPr>
          <p:txBody>
            <a:bodyPr wrap="none" anchor="ctr">
              <a:spAutoFit/>
            </a:bodyPr>
            <a:lstStyle/>
            <a:p>
              <a:pPr>
                <a:buFont typeface="Arial" panose="020B0604020202020204" pitchFamily="34" charset="0"/>
                <a:buNone/>
                <a:defRPr/>
              </a:pPr>
              <a:endParaRPr lang="zh-CN" altLang="en-US">
                <a:solidFill>
                  <a:srgbClr val="5F5F5F"/>
                </a:solidFill>
              </a:endParaRPr>
            </a:p>
          </p:txBody>
        </p:sp>
        <p:sp>
          <p:nvSpPr>
            <p:cNvPr id="133" name="Oval 43"/>
            <p:cNvSpPr>
              <a:spLocks noChangeArrowheads="1"/>
            </p:cNvSpPr>
            <p:nvPr/>
          </p:nvSpPr>
          <p:spPr bwMode="gray">
            <a:xfrm>
              <a:off x="2254" y="1856"/>
              <a:ext cx="1262" cy="1264"/>
            </a:xfrm>
            <a:prstGeom prst="ellipse">
              <a:avLst/>
            </a:prstGeom>
            <a:grpFill/>
            <a:ln>
              <a:noFill/>
            </a:ln>
            <a:effectLst>
              <a:outerShdw blurRad="57785" dist="33020" dir="3180000" algn="ctr">
                <a:srgbClr val="000000">
                  <a:alpha val="30000"/>
                </a:srgbClr>
              </a:outerShdw>
            </a:effectLst>
            <a:sp3d prstMaterial="metal">
              <a:bevelT w="38100" h="57150" prst="angle"/>
            </a:sp3d>
            <a:extLst>
              <a:ext uri="{91240B29-F687-4F45-9708-019B960494DF}">
                <a14:hiddenLine xmlns:a14="http://schemas.microsoft.com/office/drawing/2010/main" w="38100">
                  <a:solidFill>
                    <a:srgbClr val="000000"/>
                  </a:solidFill>
                  <a:round/>
                </a14:hiddenLine>
              </a:ext>
            </a:extLst>
          </p:spPr>
          <p:txBody>
            <a:bodyPr wrap="none" anchor="ct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buFontTx/>
                <a:buNone/>
                <a:defRPr/>
              </a:pPr>
              <a:endParaRPr lang="zh-CN" altLang="en-US" sz="1800" smtClean="0">
                <a:solidFill>
                  <a:srgbClr val="5F5F5F"/>
                </a:solidFill>
              </a:endParaRPr>
            </a:p>
          </p:txBody>
        </p:sp>
        <p:sp>
          <p:nvSpPr>
            <p:cNvPr id="134" name="Oval 44"/>
            <p:cNvSpPr>
              <a:spLocks noChangeArrowheads="1"/>
            </p:cNvSpPr>
            <p:nvPr/>
          </p:nvSpPr>
          <p:spPr bwMode="gray">
            <a:xfrm>
              <a:off x="2338" y="1936"/>
              <a:ext cx="1096" cy="1104"/>
            </a:xfrm>
            <a:prstGeom prst="ellipse">
              <a:avLst/>
            </a:prstGeom>
            <a:grpFill/>
            <a:ln w="38100" algn="ctr">
              <a:noFill/>
              <a:round/>
            </a:ln>
            <a:effectLst>
              <a:outerShdw blurRad="57785" dist="33020" dir="3180000" algn="ctr">
                <a:srgbClr val="000000">
                  <a:alpha val="30000"/>
                </a:srgbClr>
              </a:outerShdw>
            </a:effectLst>
            <a:sp3d prstMaterial="metal">
              <a:bevelT w="38100" h="57150" prst="angle"/>
            </a:sp3d>
          </p:spPr>
          <p:txBody>
            <a:bodyPr anchor="ctr">
              <a:spAutoFit/>
            </a:bodyPr>
            <a:lstStyle/>
            <a:p>
              <a:pPr>
                <a:buFont typeface="Arial" panose="020B0604020202020204" pitchFamily="34" charset="0"/>
                <a:buNone/>
                <a:defRPr/>
              </a:pPr>
              <a:endParaRPr lang="zh-CN" altLang="en-US">
                <a:solidFill>
                  <a:srgbClr val="5F5F5F"/>
                </a:solidFill>
              </a:endParaRPr>
            </a:p>
          </p:txBody>
        </p:sp>
        <p:sp>
          <p:nvSpPr>
            <p:cNvPr id="135" name="Oval 45"/>
            <p:cNvSpPr>
              <a:spLocks noChangeArrowheads="1"/>
            </p:cNvSpPr>
            <p:nvPr/>
          </p:nvSpPr>
          <p:spPr bwMode="gray">
            <a:xfrm>
              <a:off x="2337" y="1939"/>
              <a:ext cx="1096" cy="1098"/>
            </a:xfrm>
            <a:prstGeom prst="ellipse">
              <a:avLst/>
            </a:prstGeom>
            <a:grpFill/>
            <a:ln>
              <a:noFill/>
            </a:ln>
            <a:effectLst>
              <a:outerShdw blurRad="57785" dist="33020" dir="3180000" algn="ctr">
                <a:srgbClr val="000000">
                  <a:alpha val="30000"/>
                </a:srgbClr>
              </a:outerShdw>
            </a:effectLst>
            <a:sp3d prstMaterial="metal">
              <a:bevelT w="38100" h="57150" prst="angle"/>
            </a:sp3d>
            <a:extLst>
              <a:ext uri="{91240B29-F687-4F45-9708-019B960494DF}">
                <a14:hiddenLine xmlns:a14="http://schemas.microsoft.com/office/drawing/2010/main" w="38100">
                  <a:solidFill>
                    <a:srgbClr val="000000"/>
                  </a:solidFill>
                  <a:round/>
                </a14:hiddenLine>
              </a:ext>
            </a:extLst>
          </p:spPr>
          <p:txBody>
            <a:bodyPr anchor="ct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buFontTx/>
                <a:buNone/>
                <a:defRPr/>
              </a:pPr>
              <a:endParaRPr lang="zh-CN" altLang="en-US" sz="1800" smtClean="0">
                <a:solidFill>
                  <a:srgbClr val="5F5F5F"/>
                </a:solidFill>
              </a:endParaRPr>
            </a:p>
          </p:txBody>
        </p:sp>
      </p:gr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圆角矩形 11"/>
          <p:cNvSpPr/>
          <p:nvPr/>
        </p:nvSpPr>
        <p:spPr bwMode="auto">
          <a:xfrm>
            <a:off x="2981325" y="2147888"/>
            <a:ext cx="465138" cy="114300"/>
          </a:xfrm>
          <a:custGeom>
            <a:avLst/>
            <a:gdLst>
              <a:gd name="T0" fmla="*/ 1 w 711052"/>
              <a:gd name="T1" fmla="*/ 0 h 174096"/>
              <a:gd name="T2" fmla="*/ 2 w 711052"/>
              <a:gd name="T3" fmla="*/ 0 h 174096"/>
              <a:gd name="T4" fmla="*/ 2 w 711052"/>
              <a:gd name="T5" fmla="*/ 1 h 174096"/>
              <a:gd name="T6" fmla="*/ 1 w 711052"/>
              <a:gd name="T7" fmla="*/ 1 h 174096"/>
              <a:gd name="T8" fmla="*/ 0 w 711052"/>
              <a:gd name="T9" fmla="*/ 1 h 174096"/>
              <a:gd name="T10" fmla="*/ 1 w 711052"/>
              <a:gd name="T11" fmla="*/ 0 h 1740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gradFill rotWithShape="1">
            <a:gsLst>
              <a:gs pos="0">
                <a:srgbClr val="409EA6"/>
              </a:gs>
              <a:gs pos="60001">
                <a:srgbClr val="D0F0EE"/>
              </a:gs>
              <a:gs pos="89000">
                <a:srgbClr val="409EA6"/>
              </a:gs>
              <a:gs pos="100000">
                <a:srgbClr val="296469"/>
              </a:gs>
            </a:gsLst>
            <a:lin ang="0" scaled="1"/>
          </a:gra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nchor="ct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162819" name="任意多边形 29"/>
          <p:cNvSpPr/>
          <p:nvPr/>
        </p:nvSpPr>
        <p:spPr bwMode="auto">
          <a:xfrm>
            <a:off x="3008313" y="1646238"/>
            <a:ext cx="165100" cy="5211762"/>
          </a:xfrm>
          <a:custGeom>
            <a:avLst/>
            <a:gdLst>
              <a:gd name="T0" fmla="*/ 2747567 w 146304"/>
              <a:gd name="T1" fmla="*/ 0 h 4956048"/>
              <a:gd name="T2" fmla="*/ 5495204 w 146304"/>
              <a:gd name="T3" fmla="*/ 330901 h 4956048"/>
              <a:gd name="T4" fmla="*/ 5495204 w 146304"/>
              <a:gd name="T5" fmla="*/ 22418561 h 4956048"/>
              <a:gd name="T6" fmla="*/ 0 w 146304"/>
              <a:gd name="T7" fmla="*/ 22418561 h 4956048"/>
              <a:gd name="T8" fmla="*/ 0 w 146304"/>
              <a:gd name="T9" fmla="*/ 330901 h 4956048"/>
              <a:gd name="T10" fmla="*/ 2747567 w 146304"/>
              <a:gd name="T11" fmla="*/ 0 h 495604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6304" h="4956048">
                <a:moveTo>
                  <a:pt x="73152" y="0"/>
                </a:moveTo>
                <a:cubicBezTo>
                  <a:pt x="113553" y="0"/>
                  <a:pt x="146304" y="32751"/>
                  <a:pt x="146304" y="73152"/>
                </a:cubicBezTo>
                <a:lnTo>
                  <a:pt x="146304" y="4956048"/>
                </a:lnTo>
                <a:lnTo>
                  <a:pt x="0" y="4956048"/>
                </a:lnTo>
                <a:lnTo>
                  <a:pt x="0" y="73152"/>
                </a:lnTo>
                <a:cubicBezTo>
                  <a:pt x="0" y="32751"/>
                  <a:pt x="32751" y="0"/>
                  <a:pt x="73152" y="0"/>
                </a:cubicBezTo>
                <a:close/>
              </a:path>
            </a:pathLst>
          </a:custGeom>
          <a:gradFill rotWithShape="0">
            <a:gsLst>
              <a:gs pos="0">
                <a:srgbClr val="A6A6A6"/>
              </a:gs>
              <a:gs pos="8000">
                <a:srgbClr val="A6A6A6"/>
              </a:gs>
              <a:gs pos="53999">
                <a:srgbClr val="D9D9D9"/>
              </a:gs>
              <a:gs pos="100000">
                <a:srgbClr val="A6A6A6"/>
              </a:gs>
            </a:gsLst>
            <a:lin ang="0" scaled="1"/>
          </a:grad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162820" name="五边形 30"/>
          <p:cNvSpPr>
            <a:spLocks noChangeArrowheads="1"/>
          </p:cNvSpPr>
          <p:nvPr/>
        </p:nvSpPr>
        <p:spPr bwMode="auto">
          <a:xfrm>
            <a:off x="2981325" y="2208213"/>
            <a:ext cx="4086225" cy="692150"/>
          </a:xfrm>
          <a:prstGeom prst="homePlate">
            <a:avLst>
              <a:gd name="adj" fmla="val 49963"/>
            </a:avLst>
          </a:prstGeom>
          <a:solidFill>
            <a:srgbClr val="409EA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62821" name="五边形 31"/>
          <p:cNvSpPr>
            <a:spLocks noChangeArrowheads="1"/>
          </p:cNvSpPr>
          <p:nvPr/>
        </p:nvSpPr>
        <p:spPr bwMode="auto">
          <a:xfrm>
            <a:off x="3108325" y="2293938"/>
            <a:ext cx="3832225" cy="520700"/>
          </a:xfrm>
          <a:prstGeom prst="homePlate">
            <a:avLst>
              <a:gd name="adj" fmla="val 50121"/>
            </a:avLst>
          </a:prstGeom>
          <a:solidFill>
            <a:srgbClr val="D0F0EE"/>
          </a:solidFill>
          <a:ln>
            <a:noFill/>
          </a:ln>
          <a:extLst>
            <a:ext uri="{91240B29-F687-4F45-9708-019B960494DF}">
              <a14:hiddenLine xmlns:a14="http://schemas.microsoft.com/office/drawing/2010/main" w="9525">
                <a:solidFill>
                  <a:srgbClr val="000000"/>
                </a:solidFill>
                <a:miter lim="800000"/>
                <a:headEnd/>
                <a:tailEnd/>
              </a14:hiddenLine>
            </a:ext>
          </a:extLst>
        </p:spPr>
        <p:txBody>
          <a:bodyPr bIns="108000"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r>
              <a:rPr lang="zh-CN" altLang="en-US" sz="2800" smtClean="0">
                <a:solidFill>
                  <a:srgbClr val="296469"/>
                </a:solidFill>
                <a:latin typeface="黑体" panose="02010609060101010101" pitchFamily="49" charset="-122"/>
                <a:ea typeface="黑体" panose="02010609060101010101" pitchFamily="49" charset="-122"/>
              </a:rPr>
              <a:t>第</a:t>
            </a:r>
            <a:r>
              <a:rPr lang="en-US" altLang="zh-CN" sz="2800" smtClean="0">
                <a:solidFill>
                  <a:srgbClr val="296469"/>
                </a:solidFill>
                <a:latin typeface="黑体" panose="02010609060101010101" pitchFamily="49" charset="-122"/>
                <a:ea typeface="黑体" panose="02010609060101010101" pitchFamily="49" charset="-122"/>
              </a:rPr>
              <a:t>2</a:t>
            </a:r>
            <a:r>
              <a:rPr lang="zh-CN" altLang="en-US" sz="2800" smtClean="0">
                <a:solidFill>
                  <a:srgbClr val="296469"/>
                </a:solidFill>
                <a:latin typeface="黑体" panose="02010609060101010101" pitchFamily="49" charset="-122"/>
                <a:ea typeface="黑体" panose="02010609060101010101" pitchFamily="49" charset="-122"/>
              </a:rPr>
              <a:t>节</a:t>
            </a:r>
            <a:endParaRPr lang="zh-CN" altLang="en-US" sz="2800" smtClean="0">
              <a:solidFill>
                <a:srgbClr val="296469"/>
              </a:solidFill>
              <a:latin typeface="黑体" panose="02010609060101010101" pitchFamily="49" charset="-122"/>
              <a:ea typeface="黑体" panose="02010609060101010101" pitchFamily="49" charset="-122"/>
            </a:endParaRPr>
          </a:p>
        </p:txBody>
      </p:sp>
      <p:sp>
        <p:nvSpPr>
          <p:cNvPr id="162822" name="圆角矩形 32"/>
          <p:cNvSpPr>
            <a:spLocks noChangeArrowheads="1"/>
          </p:cNvSpPr>
          <p:nvPr/>
        </p:nvSpPr>
        <p:spPr bwMode="auto">
          <a:xfrm>
            <a:off x="3419475" y="3213100"/>
            <a:ext cx="3316288" cy="1473200"/>
          </a:xfrm>
          <a:prstGeom prst="roundRect">
            <a:avLst>
              <a:gd name="adj" fmla="val 6213"/>
            </a:avLst>
          </a:prstGeom>
          <a:solidFill>
            <a:srgbClr val="F2F2F2"/>
          </a:solidFill>
          <a:ln w="12700">
            <a:solidFill>
              <a:srgbClr val="FFFFFF"/>
            </a:solidFill>
            <a:round/>
          </a:ln>
          <a:effectLst>
            <a:outerShdw sx="100999" sy="100999" algn="ctr" rotWithShape="0">
              <a:srgbClr val="000000">
                <a:alpha val="1999"/>
              </a:srgbClr>
            </a:outerShdw>
          </a:effec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r>
              <a:rPr lang="zh-CN" altLang="en-US" b="1" smtClean="0">
                <a:solidFill>
                  <a:srgbClr val="9DB670"/>
                </a:solidFill>
                <a:latin typeface="Arial" panose="020B0604020202020204" pitchFamily="34" charset="0"/>
                <a:ea typeface="宋体" panose="02010600030101010101" pitchFamily="2" charset="-122"/>
              </a:rPr>
              <a:t>收集资料与问题判断</a:t>
            </a:r>
            <a:endParaRPr lang="zh-CN" altLang="en-US" b="1" smtClean="0">
              <a:solidFill>
                <a:srgbClr val="9DB670"/>
              </a:solidFill>
              <a:latin typeface="Arial" panose="020B0604020202020204" pitchFamily="34" charset="0"/>
              <a:ea typeface="宋体" panose="02010600030101010101" pitchFamily="2" charset="-122"/>
            </a:endParaRPr>
          </a:p>
        </p:txBody>
      </p:sp>
      <p:sp>
        <p:nvSpPr>
          <p:cNvPr id="162823" name="矩形 33"/>
          <p:cNvSpPr>
            <a:spLocks noChangeArrowheads="1"/>
          </p:cNvSpPr>
          <p:nvPr/>
        </p:nvSpPr>
        <p:spPr bwMode="auto">
          <a:xfrm rot="16200000" flipV="1">
            <a:off x="3583782" y="3042444"/>
            <a:ext cx="433387" cy="34925"/>
          </a:xfrm>
          <a:prstGeom prst="rect">
            <a:avLst/>
          </a:prstGeom>
          <a:solidFill>
            <a:srgbClr val="A6A6A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62824" name="椭圆 34"/>
          <p:cNvSpPr>
            <a:spLocks noChangeArrowheads="1"/>
          </p:cNvSpPr>
          <p:nvPr/>
        </p:nvSpPr>
        <p:spPr bwMode="auto">
          <a:xfrm>
            <a:off x="3757613" y="2811463"/>
            <a:ext cx="82550" cy="82550"/>
          </a:xfrm>
          <a:prstGeom prst="ellipse">
            <a:avLst/>
          </a:prstGeom>
          <a:solidFill>
            <a:srgbClr val="FFFFFF"/>
          </a:solidFill>
          <a:ln w="28575">
            <a:solidFill>
              <a:srgbClr val="296469"/>
            </a:solidFill>
            <a:round/>
          </a:ln>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62825" name="椭圆 35"/>
          <p:cNvSpPr>
            <a:spLocks noChangeArrowheads="1"/>
          </p:cNvSpPr>
          <p:nvPr/>
        </p:nvSpPr>
        <p:spPr bwMode="auto">
          <a:xfrm>
            <a:off x="3754438" y="3228975"/>
            <a:ext cx="82550" cy="82550"/>
          </a:xfrm>
          <a:prstGeom prst="ellipse">
            <a:avLst/>
          </a:prstGeom>
          <a:solidFill>
            <a:srgbClr val="FFFFFF"/>
          </a:solidFill>
          <a:ln w="28575">
            <a:solidFill>
              <a:srgbClr val="7F7F7F"/>
            </a:solidFill>
            <a:round/>
          </a:ln>
          <a:effectLst>
            <a:outerShdw dist="25401" dir="2700000" algn="ctr" rotWithShape="0">
              <a:srgbClr val="FFFFFF">
                <a:alpha val="28000"/>
              </a:srgbClr>
            </a:outerShdw>
          </a:effec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62826" name="矩形 36"/>
          <p:cNvSpPr>
            <a:spLocks noChangeArrowheads="1"/>
          </p:cNvSpPr>
          <p:nvPr/>
        </p:nvSpPr>
        <p:spPr bwMode="auto">
          <a:xfrm rot="16200000" flipV="1">
            <a:off x="5934075" y="3041651"/>
            <a:ext cx="433387" cy="36512"/>
          </a:xfrm>
          <a:prstGeom prst="rect">
            <a:avLst/>
          </a:prstGeom>
          <a:solidFill>
            <a:srgbClr val="A6A6A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62827" name="椭圆 37"/>
          <p:cNvSpPr>
            <a:spLocks noChangeArrowheads="1"/>
          </p:cNvSpPr>
          <p:nvPr/>
        </p:nvSpPr>
        <p:spPr bwMode="auto">
          <a:xfrm>
            <a:off x="6108700" y="2811463"/>
            <a:ext cx="82550" cy="82550"/>
          </a:xfrm>
          <a:prstGeom prst="ellipse">
            <a:avLst/>
          </a:prstGeom>
          <a:solidFill>
            <a:srgbClr val="FFFFFF"/>
          </a:solidFill>
          <a:ln w="28575">
            <a:solidFill>
              <a:srgbClr val="296469"/>
            </a:solidFill>
            <a:round/>
          </a:ln>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62828" name="椭圆 38"/>
          <p:cNvSpPr>
            <a:spLocks noChangeArrowheads="1"/>
          </p:cNvSpPr>
          <p:nvPr/>
        </p:nvSpPr>
        <p:spPr bwMode="auto">
          <a:xfrm>
            <a:off x="6105525" y="3228975"/>
            <a:ext cx="82550" cy="82550"/>
          </a:xfrm>
          <a:prstGeom prst="ellipse">
            <a:avLst/>
          </a:prstGeom>
          <a:solidFill>
            <a:srgbClr val="FFFFFF"/>
          </a:solidFill>
          <a:ln w="28575">
            <a:solidFill>
              <a:srgbClr val="7F7F7F"/>
            </a:solidFill>
            <a:round/>
          </a:ln>
          <a:effectLst>
            <a:outerShdw dist="25401" dir="2700000" algn="ctr" rotWithShape="0">
              <a:srgbClr val="FFFFFF">
                <a:alpha val="28000"/>
              </a:srgbClr>
            </a:outerShdw>
          </a:effec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62829" name="文本框 39"/>
          <p:cNvSpPr txBox="1">
            <a:spLocks noChangeArrowheads="1"/>
          </p:cNvSpPr>
          <p:nvPr/>
        </p:nvSpPr>
        <p:spPr bwMode="auto">
          <a:xfrm>
            <a:off x="3459163" y="1509713"/>
            <a:ext cx="204311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 typeface="Arial" panose="020B0604020202020204" pitchFamily="34" charset="0"/>
              <a:buNone/>
            </a:pPr>
            <a:r>
              <a:rPr lang="zh-CN" altLang="en-US" smtClean="0">
                <a:solidFill>
                  <a:srgbClr val="409EA6"/>
                </a:solidFill>
                <a:latin typeface="Times New Roman" panose="02020603050405020304" pitchFamily="18" charset="0"/>
                <a:ea typeface="华文隶书" panose="02010800040101010101" pitchFamily="2" charset="-122"/>
              </a:rPr>
              <a:t> </a:t>
            </a:r>
            <a:r>
              <a:rPr lang="zh-CN" altLang="en-US" sz="2800" smtClean="0">
                <a:solidFill>
                  <a:srgbClr val="409EA6"/>
                </a:solidFill>
                <a:latin typeface="Times New Roman" panose="02020603050405020304" pitchFamily="18" charset="0"/>
                <a:ea typeface="华文隶书" panose="02010800040101010101" pitchFamily="2" charset="-122"/>
              </a:rPr>
              <a:t>Section</a:t>
            </a:r>
            <a:r>
              <a:rPr lang="en-US" altLang="zh-CN" sz="5400" smtClean="0">
                <a:solidFill>
                  <a:srgbClr val="409EA6"/>
                </a:solidFill>
                <a:latin typeface="Times New Roman" panose="02020603050405020304" pitchFamily="18" charset="0"/>
                <a:ea typeface="华文隶书" panose="02010800040101010101" pitchFamily="2" charset="-122"/>
              </a:rPr>
              <a:t>2</a:t>
            </a:r>
            <a:endParaRPr lang="zh-CN" altLang="en-US" sz="5400" smtClean="0">
              <a:solidFill>
                <a:srgbClr val="409EA6"/>
              </a:solidFill>
              <a:latin typeface="Times New Roman" panose="02020603050405020304" pitchFamily="18" charset="0"/>
              <a:ea typeface="华文隶书" panose="02010800040101010101" pitchFamily="2" charset="-122"/>
            </a:endParaRP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PageTitle"/>
          <p:cNvSpPr txBox="1"/>
          <p:nvPr/>
        </p:nvSpPr>
        <p:spPr bwMode="auto">
          <a:xfrm>
            <a:off x="577850" y="0"/>
            <a:ext cx="788670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defTabSz="514350" rtl="0" eaLnBrk="0" fontAlgn="base" hangingPunct="0">
              <a:lnSpc>
                <a:spcPct val="90000"/>
              </a:lnSpc>
              <a:spcBef>
                <a:spcPct val="0"/>
              </a:spcBef>
              <a:spcAft>
                <a:spcPct val="0"/>
              </a:spcAft>
              <a:defRPr sz="3200" b="1">
                <a:solidFill>
                  <a:srgbClr val="468F69"/>
                </a:solidFill>
                <a:latin typeface="+mj-lt"/>
                <a:ea typeface="+mj-ea"/>
                <a:cs typeface="+mj-cs"/>
              </a:defRPr>
            </a:lvl1pPr>
            <a:lvl2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2pPr>
            <a:lvl3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3pPr>
            <a:lvl4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4pPr>
            <a:lvl5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5pPr>
            <a:lvl6pPr marL="4572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6pPr>
            <a:lvl7pPr marL="9144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7pPr>
            <a:lvl8pPr marL="13716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8pPr>
            <a:lvl9pPr marL="18288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9pPr>
          </a:lstStyle>
          <a:p>
            <a:pPr eaLnBrk="1" hangingPunct="1">
              <a:defRPr/>
            </a:pPr>
            <a:r>
              <a:rPr lang="zh-CN" altLang="en-US" sz="2400" kern="0" dirty="0" smtClean="0">
                <a:solidFill>
                  <a:srgbClr val="67B58C"/>
                </a:solidFill>
                <a:latin typeface="Arial" panose="020B0604020202020204" pitchFamily="34" charset="0"/>
                <a:ea typeface="宋体" panose="02010600030101010101" pitchFamily="2" charset="-122"/>
                <a:sym typeface="Arial" panose="020B0604020202020204" pitchFamily="34" charset="0"/>
              </a:rPr>
              <a:t>收集资料的重点</a:t>
            </a:r>
            <a:endParaRPr lang="zh-CN" altLang="en-US" sz="2400" kern="0" dirty="0" smtClean="0">
              <a:solidFill>
                <a:srgbClr val="67B58C"/>
              </a:solidFill>
              <a:latin typeface="Arial" panose="020B0604020202020204" pitchFamily="34" charset="0"/>
              <a:ea typeface="宋体" panose="02010600030101010101" pitchFamily="2" charset="-122"/>
              <a:sym typeface="Arial" panose="020B0604020202020204" pitchFamily="34" charset="0"/>
            </a:endParaRPr>
          </a:p>
        </p:txBody>
      </p:sp>
      <p:sp>
        <p:nvSpPr>
          <p:cNvPr id="163843" name="Rectangle 3"/>
          <p:cNvSpPr>
            <a:spLocks noChangeArrowheads="1"/>
          </p:cNvSpPr>
          <p:nvPr/>
        </p:nvSpPr>
        <p:spPr bwMode="auto">
          <a:xfrm>
            <a:off x="-9525" y="236538"/>
            <a:ext cx="344488" cy="404812"/>
          </a:xfrm>
          <a:prstGeom prst="rect">
            <a:avLst/>
          </a:prstGeom>
          <a:solidFill>
            <a:schemeClr val="accent1"/>
          </a:solidFill>
          <a:ln w="952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5F5F5F"/>
              </a:solidFill>
              <a:latin typeface="Arial" panose="020B0604020202020204" pitchFamily="34" charset="0"/>
              <a:ea typeface="宋体" panose="02010600030101010101" pitchFamily="2" charset="-122"/>
            </a:endParaRPr>
          </a:p>
        </p:txBody>
      </p:sp>
      <p:graphicFrame>
        <p:nvGraphicFramePr>
          <p:cNvPr id="8" name="图示 7"/>
          <p:cNvGraphicFramePr/>
          <p:nvPr/>
        </p:nvGraphicFramePr>
        <p:xfrm>
          <a:off x="1191499" y="1396999"/>
          <a:ext cx="6574967" cy="4220029"/>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PageTitle"/>
          <p:cNvSpPr txBox="1"/>
          <p:nvPr/>
        </p:nvSpPr>
        <p:spPr bwMode="auto">
          <a:xfrm>
            <a:off x="577850" y="0"/>
            <a:ext cx="788670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defTabSz="514350" rtl="0" eaLnBrk="0" fontAlgn="base" hangingPunct="0">
              <a:lnSpc>
                <a:spcPct val="90000"/>
              </a:lnSpc>
              <a:spcBef>
                <a:spcPct val="0"/>
              </a:spcBef>
              <a:spcAft>
                <a:spcPct val="0"/>
              </a:spcAft>
              <a:defRPr sz="3200" b="1">
                <a:solidFill>
                  <a:srgbClr val="468F69"/>
                </a:solidFill>
                <a:latin typeface="+mj-lt"/>
                <a:ea typeface="+mj-ea"/>
                <a:cs typeface="+mj-cs"/>
              </a:defRPr>
            </a:lvl1pPr>
            <a:lvl2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2pPr>
            <a:lvl3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3pPr>
            <a:lvl4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4pPr>
            <a:lvl5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5pPr>
            <a:lvl6pPr marL="4572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6pPr>
            <a:lvl7pPr marL="9144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7pPr>
            <a:lvl8pPr marL="13716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8pPr>
            <a:lvl9pPr marL="18288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9pPr>
          </a:lstStyle>
          <a:p>
            <a:pPr eaLnBrk="1" hangingPunct="1">
              <a:defRPr/>
            </a:pPr>
            <a:r>
              <a:rPr lang="zh-CN" altLang="en-US" sz="2400" kern="0" dirty="0" smtClean="0">
                <a:solidFill>
                  <a:srgbClr val="67B58C"/>
                </a:solidFill>
                <a:latin typeface="Arial" panose="020B0604020202020204" pitchFamily="34" charset="0"/>
                <a:ea typeface="宋体" panose="02010600030101010101" pitchFamily="2" charset="-122"/>
                <a:sym typeface="Arial" panose="020B0604020202020204" pitchFamily="34" charset="0"/>
              </a:rPr>
              <a:t>收集资料的技巧</a:t>
            </a:r>
            <a:endParaRPr lang="zh-CN" altLang="en-US" sz="2400" kern="0" dirty="0" smtClean="0">
              <a:solidFill>
                <a:srgbClr val="67B58C"/>
              </a:solidFill>
              <a:latin typeface="Arial" panose="020B0604020202020204" pitchFamily="34" charset="0"/>
              <a:ea typeface="宋体" panose="02010600030101010101" pitchFamily="2" charset="-122"/>
              <a:sym typeface="Arial" panose="020B0604020202020204" pitchFamily="34" charset="0"/>
            </a:endParaRPr>
          </a:p>
        </p:txBody>
      </p:sp>
      <p:sp>
        <p:nvSpPr>
          <p:cNvPr id="164867" name="Rectangle 3"/>
          <p:cNvSpPr>
            <a:spLocks noChangeArrowheads="1"/>
          </p:cNvSpPr>
          <p:nvPr/>
        </p:nvSpPr>
        <p:spPr bwMode="auto">
          <a:xfrm>
            <a:off x="-9525" y="236538"/>
            <a:ext cx="344488" cy="404812"/>
          </a:xfrm>
          <a:prstGeom prst="rect">
            <a:avLst/>
          </a:prstGeom>
          <a:solidFill>
            <a:schemeClr val="accent1"/>
          </a:solidFill>
          <a:ln w="952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5F5F5F"/>
              </a:solidFill>
              <a:latin typeface="Arial" panose="020B0604020202020204" pitchFamily="34" charset="0"/>
              <a:ea typeface="宋体" panose="02010600030101010101" pitchFamily="2" charset="-122"/>
            </a:endParaRPr>
          </a:p>
        </p:txBody>
      </p:sp>
      <p:sp>
        <p:nvSpPr>
          <p:cNvPr id="3" name="圆角矩形 2"/>
          <p:cNvSpPr/>
          <p:nvPr/>
        </p:nvSpPr>
        <p:spPr bwMode="auto">
          <a:xfrm>
            <a:off x="1011238" y="1971675"/>
            <a:ext cx="7051675" cy="2470150"/>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anchor="ctr"/>
          <a:lstStyle/>
          <a:p>
            <a:pPr fontAlgn="base">
              <a:spcBef>
                <a:spcPct val="0"/>
              </a:spcBef>
              <a:spcAft>
                <a:spcPct val="0"/>
              </a:spcAft>
              <a:buFont typeface="Arial" panose="020B0604020202020204" pitchFamily="34" charset="0"/>
              <a:buNone/>
              <a:defRPr/>
            </a:pPr>
            <a:r>
              <a:rPr lang="en-US" altLang="zh-CN" sz="2000" dirty="0">
                <a:solidFill>
                  <a:srgbClr val="5F5F5F"/>
                </a:solidFill>
                <a:latin typeface="Arial" panose="020B0604020202020204" pitchFamily="34" charset="0"/>
                <a:ea typeface="宋体" panose="02010600030101010101" pitchFamily="2" charset="-122"/>
              </a:rPr>
              <a:t>1.</a:t>
            </a:r>
            <a:r>
              <a:rPr lang="zh-CN" altLang="en-US" sz="2000" dirty="0">
                <a:solidFill>
                  <a:srgbClr val="5F5F5F"/>
                </a:solidFill>
                <a:latin typeface="Arial" panose="020B0604020202020204" pitchFamily="34" charset="0"/>
                <a:ea typeface="宋体" panose="02010600030101010101" pitchFamily="2" charset="-122"/>
              </a:rPr>
              <a:t>直接收集资料：无关隐私、难言之隐的资料可以直接收集。</a:t>
            </a:r>
            <a:endParaRPr lang="en-US" altLang="zh-CN" sz="2000" dirty="0">
              <a:solidFill>
                <a:srgbClr val="5F5F5F"/>
              </a:solidFill>
              <a:latin typeface="Arial" panose="020B0604020202020204" pitchFamily="34" charset="0"/>
              <a:ea typeface="宋体" panose="02010600030101010101" pitchFamily="2" charset="-122"/>
            </a:endParaRPr>
          </a:p>
          <a:p>
            <a:pPr fontAlgn="base">
              <a:spcBef>
                <a:spcPct val="0"/>
              </a:spcBef>
              <a:spcAft>
                <a:spcPct val="0"/>
              </a:spcAft>
              <a:buFont typeface="Arial" panose="020B0604020202020204" pitchFamily="34" charset="0"/>
              <a:buNone/>
              <a:defRPr/>
            </a:pPr>
            <a:r>
              <a:rPr lang="en-US" altLang="zh-CN" sz="2000" dirty="0">
                <a:solidFill>
                  <a:srgbClr val="5F5F5F"/>
                </a:solidFill>
                <a:latin typeface="Arial" panose="020B0604020202020204" pitchFamily="34" charset="0"/>
                <a:ea typeface="宋体" panose="02010600030101010101" pitchFamily="2" charset="-122"/>
              </a:rPr>
              <a:t>                            </a:t>
            </a:r>
            <a:r>
              <a:rPr lang="zh-CN" altLang="en-US" sz="2000" dirty="0">
                <a:solidFill>
                  <a:srgbClr val="5F5F5F"/>
                </a:solidFill>
                <a:latin typeface="Arial" panose="020B0604020202020204" pitchFamily="34" charset="0"/>
                <a:ea typeface="宋体" panose="02010600030101010101" pitchFamily="2" charset="-122"/>
              </a:rPr>
              <a:t>案主诉说、直接提问。</a:t>
            </a:r>
            <a:endParaRPr lang="en-US" altLang="zh-CN" sz="2000" dirty="0">
              <a:solidFill>
                <a:srgbClr val="5F5F5F"/>
              </a:solidFill>
              <a:latin typeface="Arial" panose="020B0604020202020204" pitchFamily="34" charset="0"/>
              <a:ea typeface="宋体" panose="02010600030101010101" pitchFamily="2" charset="-122"/>
            </a:endParaRPr>
          </a:p>
          <a:p>
            <a:pPr fontAlgn="base">
              <a:spcBef>
                <a:spcPct val="0"/>
              </a:spcBef>
              <a:spcAft>
                <a:spcPct val="0"/>
              </a:spcAft>
              <a:buFont typeface="Arial" panose="020B0604020202020204" pitchFamily="34" charset="0"/>
              <a:buNone/>
              <a:defRPr/>
            </a:pPr>
            <a:endParaRPr lang="en-US" altLang="zh-CN" sz="2000" dirty="0">
              <a:solidFill>
                <a:srgbClr val="5F5F5F"/>
              </a:solidFill>
              <a:latin typeface="Arial" panose="020B0604020202020204" pitchFamily="34" charset="0"/>
              <a:ea typeface="宋体" panose="02010600030101010101" pitchFamily="2" charset="-122"/>
            </a:endParaRPr>
          </a:p>
          <a:p>
            <a:pPr marL="1971675" indent="-1971675" fontAlgn="base">
              <a:spcBef>
                <a:spcPct val="0"/>
              </a:spcBef>
              <a:spcAft>
                <a:spcPct val="0"/>
              </a:spcAft>
              <a:buFont typeface="Arial" panose="020B0604020202020204" pitchFamily="34" charset="0"/>
              <a:buNone/>
              <a:defRPr/>
            </a:pPr>
            <a:r>
              <a:rPr lang="en-US" altLang="zh-CN" sz="2000" dirty="0">
                <a:solidFill>
                  <a:srgbClr val="5F5F5F"/>
                </a:solidFill>
                <a:latin typeface="Arial" panose="020B0604020202020204" pitchFamily="34" charset="0"/>
                <a:ea typeface="宋体" panose="02010600030101010101" pitchFamily="2" charset="-122"/>
              </a:rPr>
              <a:t>2.</a:t>
            </a:r>
            <a:r>
              <a:rPr lang="zh-CN" altLang="en-US" sz="2000" dirty="0">
                <a:solidFill>
                  <a:srgbClr val="5F5F5F"/>
                </a:solidFill>
                <a:latin typeface="Arial" panose="020B0604020202020204" pitchFamily="34" charset="0"/>
                <a:ea typeface="宋体" panose="02010600030101010101" pitchFamily="2" charset="-122"/>
              </a:rPr>
              <a:t>间接收集资料</a:t>
            </a:r>
            <a:r>
              <a:rPr lang="en-US" altLang="zh-CN" sz="2000" dirty="0">
                <a:solidFill>
                  <a:srgbClr val="5F5F5F"/>
                </a:solidFill>
                <a:latin typeface="Arial" panose="020B0604020202020204" pitchFamily="34" charset="0"/>
                <a:ea typeface="宋体" panose="02010600030101010101" pitchFamily="2" charset="-122"/>
              </a:rPr>
              <a:t>:  </a:t>
            </a:r>
            <a:r>
              <a:rPr lang="zh-CN" altLang="en-US" sz="2000" dirty="0">
                <a:solidFill>
                  <a:srgbClr val="5F5F5F"/>
                </a:solidFill>
                <a:latin typeface="Arial" panose="020B0604020202020204" pitchFamily="34" charset="0"/>
                <a:ea typeface="宋体" panose="02010600030101010101" pitchFamily="2" charset="-122"/>
              </a:rPr>
              <a:t>间接提问，访谈的艺术；注意观察案主非口语信息（表情、语调、姿态、位置、打扮</a:t>
            </a:r>
            <a:r>
              <a:rPr lang="zh-CN" altLang="en-US" dirty="0">
                <a:solidFill>
                  <a:srgbClr val="5F5F5F"/>
                </a:solidFill>
                <a:latin typeface="Arial" panose="020B0604020202020204" pitchFamily="34" charset="0"/>
                <a:ea typeface="宋体" panose="02010600030101010101" pitchFamily="2" charset="-122"/>
              </a:rPr>
              <a:t>）</a:t>
            </a:r>
            <a:endParaRPr lang="zh-CN" altLang="en-US" dirty="0">
              <a:solidFill>
                <a:srgbClr val="5F5F5F"/>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PageTitle"/>
          <p:cNvSpPr txBox="1"/>
          <p:nvPr/>
        </p:nvSpPr>
        <p:spPr bwMode="auto">
          <a:xfrm>
            <a:off x="577850" y="0"/>
            <a:ext cx="788670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defTabSz="514350" rtl="0" eaLnBrk="0" fontAlgn="base" hangingPunct="0">
              <a:lnSpc>
                <a:spcPct val="90000"/>
              </a:lnSpc>
              <a:spcBef>
                <a:spcPct val="0"/>
              </a:spcBef>
              <a:spcAft>
                <a:spcPct val="0"/>
              </a:spcAft>
              <a:defRPr sz="3200" b="1">
                <a:solidFill>
                  <a:srgbClr val="468F69"/>
                </a:solidFill>
                <a:latin typeface="+mj-lt"/>
                <a:ea typeface="+mj-ea"/>
                <a:cs typeface="+mj-cs"/>
              </a:defRPr>
            </a:lvl1pPr>
            <a:lvl2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2pPr>
            <a:lvl3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3pPr>
            <a:lvl4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4pPr>
            <a:lvl5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5pPr>
            <a:lvl6pPr marL="4572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6pPr>
            <a:lvl7pPr marL="9144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7pPr>
            <a:lvl8pPr marL="13716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8pPr>
            <a:lvl9pPr marL="18288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9pPr>
          </a:lstStyle>
          <a:p>
            <a:pPr eaLnBrk="1" hangingPunct="1">
              <a:defRPr/>
            </a:pPr>
            <a:r>
              <a:rPr lang="zh-CN" altLang="en-US" sz="2400" kern="0" dirty="0">
                <a:solidFill>
                  <a:srgbClr val="67B58C"/>
                </a:solidFill>
                <a:latin typeface="Arial" panose="020B0604020202020204" pitchFamily="34" charset="0"/>
                <a:ea typeface="宋体" panose="02010600030101010101" pitchFamily="2" charset="-122"/>
                <a:sym typeface="Arial" panose="020B0604020202020204" pitchFamily="34" charset="0"/>
              </a:rPr>
              <a:t>问题</a:t>
            </a:r>
            <a:r>
              <a:rPr lang="zh-CN" altLang="en-US" sz="2400" kern="0" dirty="0" smtClean="0">
                <a:solidFill>
                  <a:srgbClr val="67B58C"/>
                </a:solidFill>
                <a:latin typeface="Arial" panose="020B0604020202020204" pitchFamily="34" charset="0"/>
                <a:ea typeface="宋体" panose="02010600030101010101" pitchFamily="2" charset="-122"/>
                <a:sym typeface="Arial" panose="020B0604020202020204" pitchFamily="34" charset="0"/>
              </a:rPr>
              <a:t>判断的原则</a:t>
            </a:r>
            <a:endParaRPr lang="zh-CN" altLang="en-US" sz="2400" kern="0" dirty="0" smtClean="0">
              <a:solidFill>
                <a:srgbClr val="67B58C"/>
              </a:solidFill>
              <a:latin typeface="Arial" panose="020B0604020202020204" pitchFamily="34" charset="0"/>
              <a:ea typeface="宋体" panose="02010600030101010101" pitchFamily="2" charset="-122"/>
              <a:sym typeface="Arial" panose="020B0604020202020204" pitchFamily="34" charset="0"/>
            </a:endParaRPr>
          </a:p>
        </p:txBody>
      </p:sp>
      <p:sp>
        <p:nvSpPr>
          <p:cNvPr id="165891" name="Rectangle 3"/>
          <p:cNvSpPr>
            <a:spLocks noChangeArrowheads="1"/>
          </p:cNvSpPr>
          <p:nvPr/>
        </p:nvSpPr>
        <p:spPr bwMode="auto">
          <a:xfrm>
            <a:off x="-9525" y="236538"/>
            <a:ext cx="344488" cy="404812"/>
          </a:xfrm>
          <a:prstGeom prst="rect">
            <a:avLst/>
          </a:prstGeom>
          <a:solidFill>
            <a:schemeClr val="accent1"/>
          </a:solidFill>
          <a:ln w="952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5F5F5F"/>
              </a:solidFill>
              <a:latin typeface="Arial" panose="020B0604020202020204" pitchFamily="34" charset="0"/>
              <a:ea typeface="宋体" panose="02010600030101010101" pitchFamily="2" charset="-122"/>
            </a:endParaRPr>
          </a:p>
        </p:txBody>
      </p:sp>
      <p:grpSp>
        <p:nvGrpSpPr>
          <p:cNvPr id="165892" name="Group 3"/>
          <p:cNvGrpSpPr/>
          <p:nvPr/>
        </p:nvGrpSpPr>
        <p:grpSpPr bwMode="auto">
          <a:xfrm>
            <a:off x="2292350" y="1079500"/>
            <a:ext cx="4495800" cy="4514850"/>
            <a:chOff x="1824" y="633"/>
            <a:chExt cx="2834" cy="2849"/>
          </a:xfrm>
        </p:grpSpPr>
        <p:sp>
          <p:nvSpPr>
            <p:cNvPr id="7" name="Puzzle3"/>
            <p:cNvSpPr>
              <a:spLocks noEditPoints="1" noChangeArrowheads="1"/>
            </p:cNvSpPr>
            <p:nvPr/>
          </p:nvSpPr>
          <p:spPr bwMode="gray">
            <a:xfrm>
              <a:off x="3204" y="633"/>
              <a:ext cx="1114" cy="1514"/>
            </a:xfrm>
            <a:custGeom>
              <a:avLst/>
              <a:gdLst>
                <a:gd name="T0" fmla="*/ 10391 w 21600"/>
                <a:gd name="T1" fmla="*/ 15806 h 21600"/>
                <a:gd name="T2" fmla="*/ 20551 w 21600"/>
                <a:gd name="T3" fmla="*/ 21088 h 21600"/>
                <a:gd name="T4" fmla="*/ 13180 w 21600"/>
                <a:gd name="T5" fmla="*/ 13801 h 21600"/>
                <a:gd name="T6" fmla="*/ 20551 w 21600"/>
                <a:gd name="T7" fmla="*/ 7025 h 21600"/>
                <a:gd name="T8" fmla="*/ 10500 w 21600"/>
                <a:gd name="T9" fmla="*/ 52 h 21600"/>
                <a:gd name="T10" fmla="*/ 692 w 21600"/>
                <a:gd name="T11" fmla="*/ 6802 h 21600"/>
                <a:gd name="T12" fmla="*/ 8064 w 21600"/>
                <a:gd name="T13" fmla="*/ 13526 h 21600"/>
                <a:gd name="T14" fmla="*/ 692 w 21600"/>
                <a:gd name="T15" fmla="*/ 21088 h 21600"/>
                <a:gd name="T16" fmla="*/ 2273 w 21600"/>
                <a:gd name="T17" fmla="*/ 7719 h 21600"/>
                <a:gd name="T18" fmla="*/ 19149 w 21600"/>
                <a:gd name="T19" fmla="*/ 202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6625" y="20892"/>
                  </a:moveTo>
                  <a:lnTo>
                    <a:pt x="7105" y="21023"/>
                  </a:lnTo>
                  <a:lnTo>
                    <a:pt x="7513" y="21088"/>
                  </a:lnTo>
                  <a:lnTo>
                    <a:pt x="7922" y="21115"/>
                  </a:lnTo>
                  <a:lnTo>
                    <a:pt x="8242" y="21115"/>
                  </a:lnTo>
                  <a:lnTo>
                    <a:pt x="8544" y="21062"/>
                  </a:lnTo>
                  <a:lnTo>
                    <a:pt x="8810" y="20997"/>
                  </a:lnTo>
                  <a:lnTo>
                    <a:pt x="9023" y="20892"/>
                  </a:lnTo>
                  <a:lnTo>
                    <a:pt x="9148" y="20761"/>
                  </a:lnTo>
                  <a:lnTo>
                    <a:pt x="9290" y="20616"/>
                  </a:lnTo>
                  <a:lnTo>
                    <a:pt x="9361" y="20459"/>
                  </a:lnTo>
                  <a:lnTo>
                    <a:pt x="9396" y="20289"/>
                  </a:lnTo>
                  <a:lnTo>
                    <a:pt x="9396" y="20092"/>
                  </a:lnTo>
                  <a:lnTo>
                    <a:pt x="9325" y="19909"/>
                  </a:lnTo>
                  <a:lnTo>
                    <a:pt x="9219" y="19738"/>
                  </a:lnTo>
                  <a:lnTo>
                    <a:pt x="9094" y="19555"/>
                  </a:lnTo>
                  <a:lnTo>
                    <a:pt x="8917" y="19384"/>
                  </a:lnTo>
                  <a:lnTo>
                    <a:pt x="8650" y="19162"/>
                  </a:lnTo>
                  <a:lnTo>
                    <a:pt x="8437" y="18900"/>
                  </a:lnTo>
                  <a:lnTo>
                    <a:pt x="8277" y="18624"/>
                  </a:lnTo>
                  <a:lnTo>
                    <a:pt x="8135" y="18349"/>
                  </a:lnTo>
                  <a:lnTo>
                    <a:pt x="8028" y="18048"/>
                  </a:lnTo>
                  <a:lnTo>
                    <a:pt x="7993" y="17746"/>
                  </a:lnTo>
                  <a:lnTo>
                    <a:pt x="7993" y="17471"/>
                  </a:lnTo>
                  <a:lnTo>
                    <a:pt x="8028" y="17169"/>
                  </a:lnTo>
                  <a:lnTo>
                    <a:pt x="8135" y="16920"/>
                  </a:lnTo>
                  <a:lnTo>
                    <a:pt x="8277" y="16671"/>
                  </a:lnTo>
                  <a:lnTo>
                    <a:pt x="8366" y="16540"/>
                  </a:lnTo>
                  <a:lnTo>
                    <a:pt x="8473" y="16409"/>
                  </a:lnTo>
                  <a:lnTo>
                    <a:pt x="8615" y="16317"/>
                  </a:lnTo>
                  <a:lnTo>
                    <a:pt x="8739" y="16213"/>
                  </a:lnTo>
                  <a:lnTo>
                    <a:pt x="8881" y="16134"/>
                  </a:lnTo>
                  <a:lnTo>
                    <a:pt x="9059" y="16055"/>
                  </a:lnTo>
                  <a:lnTo>
                    <a:pt x="9254" y="15990"/>
                  </a:lnTo>
                  <a:lnTo>
                    <a:pt x="9432" y="15911"/>
                  </a:lnTo>
                  <a:lnTo>
                    <a:pt x="9663" y="15885"/>
                  </a:lnTo>
                  <a:lnTo>
                    <a:pt x="9876" y="15833"/>
                  </a:lnTo>
                  <a:lnTo>
                    <a:pt x="10142" y="15806"/>
                  </a:lnTo>
                  <a:lnTo>
                    <a:pt x="10391" y="15806"/>
                  </a:lnTo>
                  <a:lnTo>
                    <a:pt x="10728" y="15806"/>
                  </a:lnTo>
                  <a:lnTo>
                    <a:pt x="10995" y="15806"/>
                  </a:lnTo>
                  <a:lnTo>
                    <a:pt x="11279" y="15833"/>
                  </a:lnTo>
                  <a:lnTo>
                    <a:pt x="11546" y="15885"/>
                  </a:lnTo>
                  <a:lnTo>
                    <a:pt x="11776" y="15937"/>
                  </a:lnTo>
                  <a:lnTo>
                    <a:pt x="12025" y="15990"/>
                  </a:lnTo>
                  <a:lnTo>
                    <a:pt x="12221" y="16055"/>
                  </a:lnTo>
                  <a:lnTo>
                    <a:pt x="12434" y="16134"/>
                  </a:lnTo>
                  <a:lnTo>
                    <a:pt x="12611" y="16213"/>
                  </a:lnTo>
                  <a:lnTo>
                    <a:pt x="12771" y="16317"/>
                  </a:lnTo>
                  <a:lnTo>
                    <a:pt x="12913" y="16409"/>
                  </a:lnTo>
                  <a:lnTo>
                    <a:pt x="13038" y="16514"/>
                  </a:lnTo>
                  <a:lnTo>
                    <a:pt x="13251" y="16737"/>
                  </a:lnTo>
                  <a:lnTo>
                    <a:pt x="13428" y="16986"/>
                  </a:lnTo>
                  <a:lnTo>
                    <a:pt x="13517" y="17248"/>
                  </a:lnTo>
                  <a:lnTo>
                    <a:pt x="13588" y="17523"/>
                  </a:lnTo>
                  <a:lnTo>
                    <a:pt x="13588" y="17799"/>
                  </a:lnTo>
                  <a:lnTo>
                    <a:pt x="13517" y="18074"/>
                  </a:lnTo>
                  <a:lnTo>
                    <a:pt x="13428" y="18323"/>
                  </a:lnTo>
                  <a:lnTo>
                    <a:pt x="13286" y="18572"/>
                  </a:lnTo>
                  <a:lnTo>
                    <a:pt x="13109" y="18808"/>
                  </a:lnTo>
                  <a:lnTo>
                    <a:pt x="12878" y="19031"/>
                  </a:lnTo>
                  <a:lnTo>
                    <a:pt x="12434" y="19411"/>
                  </a:lnTo>
                  <a:lnTo>
                    <a:pt x="12132" y="19738"/>
                  </a:lnTo>
                  <a:lnTo>
                    <a:pt x="12025" y="19856"/>
                  </a:lnTo>
                  <a:lnTo>
                    <a:pt x="11919" y="20014"/>
                  </a:lnTo>
                  <a:lnTo>
                    <a:pt x="11883" y="20132"/>
                  </a:lnTo>
                  <a:lnTo>
                    <a:pt x="11883" y="20263"/>
                  </a:lnTo>
                  <a:lnTo>
                    <a:pt x="11883" y="20394"/>
                  </a:lnTo>
                  <a:lnTo>
                    <a:pt x="11954" y="20485"/>
                  </a:lnTo>
                  <a:lnTo>
                    <a:pt x="12061" y="20590"/>
                  </a:lnTo>
                  <a:lnTo>
                    <a:pt x="12185" y="20695"/>
                  </a:lnTo>
                  <a:lnTo>
                    <a:pt x="12327" y="20787"/>
                  </a:lnTo>
                  <a:lnTo>
                    <a:pt x="12540" y="20892"/>
                  </a:lnTo>
                  <a:lnTo>
                    <a:pt x="12771" y="20997"/>
                  </a:lnTo>
                  <a:lnTo>
                    <a:pt x="13073" y="21088"/>
                  </a:lnTo>
                  <a:lnTo>
                    <a:pt x="13428" y="21193"/>
                  </a:lnTo>
                  <a:lnTo>
                    <a:pt x="13873" y="21298"/>
                  </a:lnTo>
                  <a:lnTo>
                    <a:pt x="14317" y="21390"/>
                  </a:lnTo>
                  <a:lnTo>
                    <a:pt x="14778" y="21468"/>
                  </a:lnTo>
                  <a:lnTo>
                    <a:pt x="15294" y="21547"/>
                  </a:lnTo>
                  <a:lnTo>
                    <a:pt x="15809" y="21600"/>
                  </a:lnTo>
                  <a:lnTo>
                    <a:pt x="16359" y="21652"/>
                  </a:lnTo>
                  <a:lnTo>
                    <a:pt x="16875" y="21678"/>
                  </a:lnTo>
                  <a:lnTo>
                    <a:pt x="17407" y="21678"/>
                  </a:lnTo>
                  <a:lnTo>
                    <a:pt x="17958" y="21678"/>
                  </a:lnTo>
                  <a:lnTo>
                    <a:pt x="18473" y="21652"/>
                  </a:lnTo>
                  <a:lnTo>
                    <a:pt x="18953" y="21573"/>
                  </a:lnTo>
                  <a:lnTo>
                    <a:pt x="19397" y="21495"/>
                  </a:lnTo>
                  <a:lnTo>
                    <a:pt x="19841" y="21390"/>
                  </a:lnTo>
                  <a:lnTo>
                    <a:pt x="20214" y="21272"/>
                  </a:lnTo>
                  <a:lnTo>
                    <a:pt x="20551" y="21088"/>
                  </a:lnTo>
                  <a:lnTo>
                    <a:pt x="20480" y="20787"/>
                  </a:lnTo>
                  <a:lnTo>
                    <a:pt x="20409" y="20485"/>
                  </a:lnTo>
                  <a:lnTo>
                    <a:pt x="20356" y="20158"/>
                  </a:lnTo>
                  <a:lnTo>
                    <a:pt x="20356" y="19804"/>
                  </a:lnTo>
                  <a:lnTo>
                    <a:pt x="20321" y="19083"/>
                  </a:lnTo>
                  <a:lnTo>
                    <a:pt x="20356" y="18349"/>
                  </a:lnTo>
                  <a:lnTo>
                    <a:pt x="20409" y="17641"/>
                  </a:lnTo>
                  <a:lnTo>
                    <a:pt x="20480" y="17012"/>
                  </a:lnTo>
                  <a:lnTo>
                    <a:pt x="20551" y="16488"/>
                  </a:lnTo>
                  <a:lnTo>
                    <a:pt x="20551" y="16055"/>
                  </a:lnTo>
                  <a:lnTo>
                    <a:pt x="20551" y="15911"/>
                  </a:lnTo>
                  <a:lnTo>
                    <a:pt x="20445" y="15754"/>
                  </a:lnTo>
                  <a:lnTo>
                    <a:pt x="20356" y="15610"/>
                  </a:lnTo>
                  <a:lnTo>
                    <a:pt x="20178" y="15452"/>
                  </a:lnTo>
                  <a:lnTo>
                    <a:pt x="20001" y="15334"/>
                  </a:lnTo>
                  <a:lnTo>
                    <a:pt x="19770" y="15230"/>
                  </a:lnTo>
                  <a:lnTo>
                    <a:pt x="19521" y="15125"/>
                  </a:lnTo>
                  <a:lnTo>
                    <a:pt x="19290" y="15059"/>
                  </a:lnTo>
                  <a:lnTo>
                    <a:pt x="19024" y="15007"/>
                  </a:lnTo>
                  <a:lnTo>
                    <a:pt x="18740" y="14954"/>
                  </a:lnTo>
                  <a:lnTo>
                    <a:pt x="18509" y="14954"/>
                  </a:lnTo>
                  <a:lnTo>
                    <a:pt x="18225" y="14954"/>
                  </a:lnTo>
                  <a:lnTo>
                    <a:pt x="17994" y="15007"/>
                  </a:lnTo>
                  <a:lnTo>
                    <a:pt x="17763" y="15085"/>
                  </a:lnTo>
                  <a:lnTo>
                    <a:pt x="17550" y="15177"/>
                  </a:lnTo>
                  <a:lnTo>
                    <a:pt x="17372" y="15308"/>
                  </a:lnTo>
                  <a:lnTo>
                    <a:pt x="17176" y="15426"/>
                  </a:lnTo>
                  <a:lnTo>
                    <a:pt x="16928" y="15557"/>
                  </a:lnTo>
                  <a:lnTo>
                    <a:pt x="16661" y="15636"/>
                  </a:lnTo>
                  <a:lnTo>
                    <a:pt x="16359" y="15688"/>
                  </a:lnTo>
                  <a:lnTo>
                    <a:pt x="16022" y="15715"/>
                  </a:lnTo>
                  <a:lnTo>
                    <a:pt x="15667" y="15688"/>
                  </a:lnTo>
                  <a:lnTo>
                    <a:pt x="15294" y="15662"/>
                  </a:lnTo>
                  <a:lnTo>
                    <a:pt x="14956" y="15583"/>
                  </a:lnTo>
                  <a:lnTo>
                    <a:pt x="14619" y="15479"/>
                  </a:lnTo>
                  <a:lnTo>
                    <a:pt x="14281" y="15334"/>
                  </a:lnTo>
                  <a:lnTo>
                    <a:pt x="13961" y="15177"/>
                  </a:lnTo>
                  <a:lnTo>
                    <a:pt x="13695" y="14981"/>
                  </a:lnTo>
                  <a:lnTo>
                    <a:pt x="13588" y="14850"/>
                  </a:lnTo>
                  <a:lnTo>
                    <a:pt x="13482" y="14732"/>
                  </a:lnTo>
                  <a:lnTo>
                    <a:pt x="13393" y="14600"/>
                  </a:lnTo>
                  <a:lnTo>
                    <a:pt x="13322" y="14456"/>
                  </a:lnTo>
                  <a:lnTo>
                    <a:pt x="13251" y="14299"/>
                  </a:lnTo>
                  <a:lnTo>
                    <a:pt x="13215" y="14155"/>
                  </a:lnTo>
                  <a:lnTo>
                    <a:pt x="13180" y="13971"/>
                  </a:lnTo>
                  <a:lnTo>
                    <a:pt x="13180" y="13801"/>
                  </a:lnTo>
                  <a:lnTo>
                    <a:pt x="13180" y="13591"/>
                  </a:lnTo>
                  <a:lnTo>
                    <a:pt x="13215" y="13395"/>
                  </a:lnTo>
                  <a:lnTo>
                    <a:pt x="13251" y="13198"/>
                  </a:lnTo>
                  <a:lnTo>
                    <a:pt x="13322" y="13015"/>
                  </a:lnTo>
                  <a:lnTo>
                    <a:pt x="13393" y="12870"/>
                  </a:lnTo>
                  <a:lnTo>
                    <a:pt x="13482" y="12713"/>
                  </a:lnTo>
                  <a:lnTo>
                    <a:pt x="13588" y="12569"/>
                  </a:lnTo>
                  <a:lnTo>
                    <a:pt x="13730" y="12438"/>
                  </a:lnTo>
                  <a:lnTo>
                    <a:pt x="13997" y="12215"/>
                  </a:lnTo>
                  <a:lnTo>
                    <a:pt x="14334" y="12005"/>
                  </a:lnTo>
                  <a:lnTo>
                    <a:pt x="14690" y="11861"/>
                  </a:lnTo>
                  <a:lnTo>
                    <a:pt x="15063" y="11756"/>
                  </a:lnTo>
                  <a:lnTo>
                    <a:pt x="15436" y="11678"/>
                  </a:lnTo>
                  <a:lnTo>
                    <a:pt x="15809" y="11638"/>
                  </a:lnTo>
                  <a:lnTo>
                    <a:pt x="16182" y="11638"/>
                  </a:lnTo>
                  <a:lnTo>
                    <a:pt x="16555" y="11678"/>
                  </a:lnTo>
                  <a:lnTo>
                    <a:pt x="16910" y="11730"/>
                  </a:lnTo>
                  <a:lnTo>
                    <a:pt x="17248" y="11835"/>
                  </a:lnTo>
                  <a:lnTo>
                    <a:pt x="17514" y="11966"/>
                  </a:lnTo>
                  <a:lnTo>
                    <a:pt x="17763" y="12110"/>
                  </a:lnTo>
                  <a:lnTo>
                    <a:pt x="17887" y="12215"/>
                  </a:lnTo>
                  <a:lnTo>
                    <a:pt x="18065" y="12307"/>
                  </a:lnTo>
                  <a:lnTo>
                    <a:pt x="18260" y="12412"/>
                  </a:lnTo>
                  <a:lnTo>
                    <a:pt x="18438" y="12464"/>
                  </a:lnTo>
                  <a:lnTo>
                    <a:pt x="18669" y="12543"/>
                  </a:lnTo>
                  <a:lnTo>
                    <a:pt x="18882" y="12569"/>
                  </a:lnTo>
                  <a:lnTo>
                    <a:pt x="19113" y="12595"/>
                  </a:lnTo>
                  <a:lnTo>
                    <a:pt x="19361" y="12608"/>
                  </a:lnTo>
                  <a:lnTo>
                    <a:pt x="19592" y="12608"/>
                  </a:lnTo>
                  <a:lnTo>
                    <a:pt x="19841" y="12595"/>
                  </a:lnTo>
                  <a:lnTo>
                    <a:pt x="20072" y="12543"/>
                  </a:lnTo>
                  <a:lnTo>
                    <a:pt x="20321" y="12490"/>
                  </a:lnTo>
                  <a:lnTo>
                    <a:pt x="20551" y="12438"/>
                  </a:lnTo>
                  <a:lnTo>
                    <a:pt x="20800" y="12333"/>
                  </a:lnTo>
                  <a:lnTo>
                    <a:pt x="20996" y="12241"/>
                  </a:lnTo>
                  <a:lnTo>
                    <a:pt x="21244" y="12110"/>
                  </a:lnTo>
                  <a:lnTo>
                    <a:pt x="21298" y="12032"/>
                  </a:lnTo>
                  <a:lnTo>
                    <a:pt x="21404" y="11966"/>
                  </a:lnTo>
                  <a:lnTo>
                    <a:pt x="21475" y="11861"/>
                  </a:lnTo>
                  <a:lnTo>
                    <a:pt x="21511" y="11730"/>
                  </a:lnTo>
                  <a:lnTo>
                    <a:pt x="21617" y="11481"/>
                  </a:lnTo>
                  <a:lnTo>
                    <a:pt x="21653" y="11180"/>
                  </a:lnTo>
                  <a:lnTo>
                    <a:pt x="21653" y="10826"/>
                  </a:lnTo>
                  <a:lnTo>
                    <a:pt x="21653" y="10472"/>
                  </a:lnTo>
                  <a:lnTo>
                    <a:pt x="21582" y="10092"/>
                  </a:lnTo>
                  <a:lnTo>
                    <a:pt x="21511" y="9725"/>
                  </a:lnTo>
                  <a:lnTo>
                    <a:pt x="21298" y="8912"/>
                  </a:lnTo>
                  <a:lnTo>
                    <a:pt x="21067" y="8191"/>
                  </a:lnTo>
                  <a:lnTo>
                    <a:pt x="20800" y="7536"/>
                  </a:lnTo>
                  <a:lnTo>
                    <a:pt x="20551" y="7025"/>
                  </a:lnTo>
                  <a:lnTo>
                    <a:pt x="20001" y="7103"/>
                  </a:lnTo>
                  <a:lnTo>
                    <a:pt x="19432" y="7156"/>
                  </a:lnTo>
                  <a:lnTo>
                    <a:pt x="18846" y="7208"/>
                  </a:lnTo>
                  <a:lnTo>
                    <a:pt x="18225" y="7208"/>
                  </a:lnTo>
                  <a:lnTo>
                    <a:pt x="17656" y="7208"/>
                  </a:lnTo>
                  <a:lnTo>
                    <a:pt x="17070" y="7182"/>
                  </a:lnTo>
                  <a:lnTo>
                    <a:pt x="16484" y="7156"/>
                  </a:lnTo>
                  <a:lnTo>
                    <a:pt x="15986" y="7103"/>
                  </a:lnTo>
                  <a:lnTo>
                    <a:pt x="14992" y="6999"/>
                  </a:lnTo>
                  <a:lnTo>
                    <a:pt x="14210" y="6907"/>
                  </a:lnTo>
                  <a:lnTo>
                    <a:pt x="13695" y="6828"/>
                  </a:lnTo>
                  <a:lnTo>
                    <a:pt x="13517" y="6802"/>
                  </a:lnTo>
                  <a:lnTo>
                    <a:pt x="13073" y="6645"/>
                  </a:lnTo>
                  <a:lnTo>
                    <a:pt x="12700" y="6474"/>
                  </a:lnTo>
                  <a:lnTo>
                    <a:pt x="12363" y="6304"/>
                  </a:lnTo>
                  <a:lnTo>
                    <a:pt x="12132" y="6094"/>
                  </a:lnTo>
                  <a:lnTo>
                    <a:pt x="11919" y="5871"/>
                  </a:lnTo>
                  <a:lnTo>
                    <a:pt x="11776" y="5649"/>
                  </a:lnTo>
                  <a:lnTo>
                    <a:pt x="11688" y="5413"/>
                  </a:lnTo>
                  <a:lnTo>
                    <a:pt x="11617" y="5190"/>
                  </a:lnTo>
                  <a:lnTo>
                    <a:pt x="11617" y="4941"/>
                  </a:lnTo>
                  <a:lnTo>
                    <a:pt x="11652" y="4718"/>
                  </a:lnTo>
                  <a:lnTo>
                    <a:pt x="11723" y="4482"/>
                  </a:lnTo>
                  <a:lnTo>
                    <a:pt x="11812" y="4285"/>
                  </a:lnTo>
                  <a:lnTo>
                    <a:pt x="11919" y="4089"/>
                  </a:lnTo>
                  <a:lnTo>
                    <a:pt x="12096" y="3905"/>
                  </a:lnTo>
                  <a:lnTo>
                    <a:pt x="12292" y="3735"/>
                  </a:lnTo>
                  <a:lnTo>
                    <a:pt x="12505" y="3604"/>
                  </a:lnTo>
                  <a:lnTo>
                    <a:pt x="12700" y="3460"/>
                  </a:lnTo>
                  <a:lnTo>
                    <a:pt x="12878" y="3250"/>
                  </a:lnTo>
                  <a:lnTo>
                    <a:pt x="13038" y="3027"/>
                  </a:lnTo>
                  <a:lnTo>
                    <a:pt x="13180" y="2752"/>
                  </a:lnTo>
                  <a:lnTo>
                    <a:pt x="13286" y="2477"/>
                  </a:lnTo>
                  <a:lnTo>
                    <a:pt x="13322" y="2175"/>
                  </a:lnTo>
                  <a:lnTo>
                    <a:pt x="13357" y="1874"/>
                  </a:lnTo>
                  <a:lnTo>
                    <a:pt x="13286" y="1572"/>
                  </a:lnTo>
                  <a:lnTo>
                    <a:pt x="13180" y="1271"/>
                  </a:lnTo>
                  <a:lnTo>
                    <a:pt x="13038" y="983"/>
                  </a:lnTo>
                  <a:lnTo>
                    <a:pt x="12949" y="865"/>
                  </a:lnTo>
                  <a:lnTo>
                    <a:pt x="12807" y="733"/>
                  </a:lnTo>
                  <a:lnTo>
                    <a:pt x="12665" y="616"/>
                  </a:lnTo>
                  <a:lnTo>
                    <a:pt x="12505" y="511"/>
                  </a:lnTo>
                  <a:lnTo>
                    <a:pt x="12327" y="406"/>
                  </a:lnTo>
                  <a:lnTo>
                    <a:pt x="12132" y="314"/>
                  </a:lnTo>
                  <a:lnTo>
                    <a:pt x="11883" y="235"/>
                  </a:lnTo>
                  <a:lnTo>
                    <a:pt x="11652" y="183"/>
                  </a:lnTo>
                  <a:lnTo>
                    <a:pt x="11368" y="104"/>
                  </a:lnTo>
                  <a:lnTo>
                    <a:pt x="11101" y="78"/>
                  </a:lnTo>
                  <a:lnTo>
                    <a:pt x="10800" y="52"/>
                  </a:lnTo>
                  <a:lnTo>
                    <a:pt x="10444" y="52"/>
                  </a:lnTo>
                  <a:lnTo>
                    <a:pt x="10142" y="52"/>
                  </a:lnTo>
                  <a:lnTo>
                    <a:pt x="9840" y="78"/>
                  </a:lnTo>
                  <a:lnTo>
                    <a:pt x="9574" y="104"/>
                  </a:lnTo>
                  <a:lnTo>
                    <a:pt x="9325" y="157"/>
                  </a:lnTo>
                  <a:lnTo>
                    <a:pt x="9094" y="209"/>
                  </a:lnTo>
                  <a:lnTo>
                    <a:pt x="8846" y="262"/>
                  </a:lnTo>
                  <a:lnTo>
                    <a:pt x="8650" y="340"/>
                  </a:lnTo>
                  <a:lnTo>
                    <a:pt x="8437" y="432"/>
                  </a:lnTo>
                  <a:lnTo>
                    <a:pt x="8277" y="511"/>
                  </a:lnTo>
                  <a:lnTo>
                    <a:pt x="8100" y="616"/>
                  </a:lnTo>
                  <a:lnTo>
                    <a:pt x="7957" y="707"/>
                  </a:lnTo>
                  <a:lnTo>
                    <a:pt x="7833" y="838"/>
                  </a:lnTo>
                  <a:lnTo>
                    <a:pt x="7620" y="1061"/>
                  </a:lnTo>
                  <a:lnTo>
                    <a:pt x="7442" y="1336"/>
                  </a:lnTo>
                  <a:lnTo>
                    <a:pt x="7353" y="1599"/>
                  </a:lnTo>
                  <a:lnTo>
                    <a:pt x="7318" y="1900"/>
                  </a:lnTo>
                  <a:lnTo>
                    <a:pt x="7318" y="2175"/>
                  </a:lnTo>
                  <a:lnTo>
                    <a:pt x="7353" y="2450"/>
                  </a:lnTo>
                  <a:lnTo>
                    <a:pt x="7442" y="2726"/>
                  </a:lnTo>
                  <a:lnTo>
                    <a:pt x="7620" y="2975"/>
                  </a:lnTo>
                  <a:lnTo>
                    <a:pt x="7833" y="3198"/>
                  </a:lnTo>
                  <a:lnTo>
                    <a:pt x="8064" y="3433"/>
                  </a:lnTo>
                  <a:lnTo>
                    <a:pt x="8295" y="3630"/>
                  </a:lnTo>
                  <a:lnTo>
                    <a:pt x="8508" y="3853"/>
                  </a:lnTo>
                  <a:lnTo>
                    <a:pt x="8686" y="4089"/>
                  </a:lnTo>
                  <a:lnTo>
                    <a:pt x="8775" y="4312"/>
                  </a:lnTo>
                  <a:lnTo>
                    <a:pt x="8846" y="4561"/>
                  </a:lnTo>
                  <a:lnTo>
                    <a:pt x="8846" y="4810"/>
                  </a:lnTo>
                  <a:lnTo>
                    <a:pt x="8810" y="5059"/>
                  </a:lnTo>
                  <a:lnTo>
                    <a:pt x="8721" y="5295"/>
                  </a:lnTo>
                  <a:lnTo>
                    <a:pt x="8579" y="5544"/>
                  </a:lnTo>
                  <a:lnTo>
                    <a:pt x="8366" y="5766"/>
                  </a:lnTo>
                  <a:lnTo>
                    <a:pt x="8135" y="5976"/>
                  </a:lnTo>
                  <a:lnTo>
                    <a:pt x="7833" y="6199"/>
                  </a:lnTo>
                  <a:lnTo>
                    <a:pt x="7478" y="6369"/>
                  </a:lnTo>
                  <a:lnTo>
                    <a:pt x="7069" y="6527"/>
                  </a:lnTo>
                  <a:lnTo>
                    <a:pt x="6590" y="6671"/>
                  </a:lnTo>
                  <a:lnTo>
                    <a:pt x="6092" y="6802"/>
                  </a:lnTo>
                  <a:lnTo>
                    <a:pt x="5684" y="6802"/>
                  </a:lnTo>
                  <a:lnTo>
                    <a:pt x="5133" y="6802"/>
                  </a:lnTo>
                  <a:lnTo>
                    <a:pt x="4547" y="6802"/>
                  </a:lnTo>
                  <a:lnTo>
                    <a:pt x="3872" y="6802"/>
                  </a:lnTo>
                  <a:lnTo>
                    <a:pt x="3144" y="6802"/>
                  </a:lnTo>
                  <a:lnTo>
                    <a:pt x="2362" y="6802"/>
                  </a:lnTo>
                  <a:lnTo>
                    <a:pt x="1545" y="6802"/>
                  </a:lnTo>
                  <a:lnTo>
                    <a:pt x="692" y="6802"/>
                  </a:lnTo>
                  <a:lnTo>
                    <a:pt x="586" y="7234"/>
                  </a:lnTo>
                  <a:lnTo>
                    <a:pt x="461" y="7837"/>
                  </a:lnTo>
                  <a:lnTo>
                    <a:pt x="355" y="8493"/>
                  </a:lnTo>
                  <a:lnTo>
                    <a:pt x="248" y="9187"/>
                  </a:lnTo>
                  <a:lnTo>
                    <a:pt x="142" y="9869"/>
                  </a:lnTo>
                  <a:lnTo>
                    <a:pt x="106" y="10498"/>
                  </a:lnTo>
                  <a:lnTo>
                    <a:pt x="106" y="10983"/>
                  </a:lnTo>
                  <a:lnTo>
                    <a:pt x="106" y="11311"/>
                  </a:lnTo>
                  <a:lnTo>
                    <a:pt x="213" y="11481"/>
                  </a:lnTo>
                  <a:lnTo>
                    <a:pt x="319" y="11651"/>
                  </a:lnTo>
                  <a:lnTo>
                    <a:pt x="497" y="11783"/>
                  </a:lnTo>
                  <a:lnTo>
                    <a:pt x="692" y="11914"/>
                  </a:lnTo>
                  <a:lnTo>
                    <a:pt x="941" y="12032"/>
                  </a:lnTo>
                  <a:lnTo>
                    <a:pt x="1207" y="12110"/>
                  </a:lnTo>
                  <a:lnTo>
                    <a:pt x="1509" y="12189"/>
                  </a:lnTo>
                  <a:lnTo>
                    <a:pt x="1794" y="12241"/>
                  </a:lnTo>
                  <a:lnTo>
                    <a:pt x="2131" y="12267"/>
                  </a:lnTo>
                  <a:lnTo>
                    <a:pt x="2433" y="12281"/>
                  </a:lnTo>
                  <a:lnTo>
                    <a:pt x="2735" y="12267"/>
                  </a:lnTo>
                  <a:lnTo>
                    <a:pt x="3055" y="12241"/>
                  </a:lnTo>
                  <a:lnTo>
                    <a:pt x="3357" y="12189"/>
                  </a:lnTo>
                  <a:lnTo>
                    <a:pt x="3623" y="12084"/>
                  </a:lnTo>
                  <a:lnTo>
                    <a:pt x="3872" y="11979"/>
                  </a:lnTo>
                  <a:lnTo>
                    <a:pt x="4103" y="11861"/>
                  </a:lnTo>
                  <a:lnTo>
                    <a:pt x="4316" y="11704"/>
                  </a:lnTo>
                  <a:lnTo>
                    <a:pt x="4582" y="11612"/>
                  </a:lnTo>
                  <a:lnTo>
                    <a:pt x="4849" y="11533"/>
                  </a:lnTo>
                  <a:lnTo>
                    <a:pt x="5169" y="11507"/>
                  </a:lnTo>
                  <a:lnTo>
                    <a:pt x="5506" y="11481"/>
                  </a:lnTo>
                  <a:lnTo>
                    <a:pt x="5808" y="11507"/>
                  </a:lnTo>
                  <a:lnTo>
                    <a:pt x="6146" y="11560"/>
                  </a:lnTo>
                  <a:lnTo>
                    <a:pt x="6501" y="11651"/>
                  </a:lnTo>
                  <a:lnTo>
                    <a:pt x="6803" y="11783"/>
                  </a:lnTo>
                  <a:lnTo>
                    <a:pt x="7105" y="11940"/>
                  </a:lnTo>
                  <a:lnTo>
                    <a:pt x="7353" y="12110"/>
                  </a:lnTo>
                  <a:lnTo>
                    <a:pt x="7584" y="12333"/>
                  </a:lnTo>
                  <a:lnTo>
                    <a:pt x="7798" y="12595"/>
                  </a:lnTo>
                  <a:lnTo>
                    <a:pt x="7922" y="12870"/>
                  </a:lnTo>
                  <a:lnTo>
                    <a:pt x="8028" y="13198"/>
                  </a:lnTo>
                  <a:lnTo>
                    <a:pt x="8064" y="13526"/>
                  </a:lnTo>
                  <a:lnTo>
                    <a:pt x="8028" y="13775"/>
                  </a:lnTo>
                  <a:lnTo>
                    <a:pt x="7922" y="13998"/>
                  </a:lnTo>
                  <a:lnTo>
                    <a:pt x="7798" y="14220"/>
                  </a:lnTo>
                  <a:lnTo>
                    <a:pt x="7584" y="14404"/>
                  </a:lnTo>
                  <a:lnTo>
                    <a:pt x="7353" y="14574"/>
                  </a:lnTo>
                  <a:lnTo>
                    <a:pt x="7105" y="14732"/>
                  </a:lnTo>
                  <a:lnTo>
                    <a:pt x="6803" y="14850"/>
                  </a:lnTo>
                  <a:lnTo>
                    <a:pt x="6501" y="14954"/>
                  </a:lnTo>
                  <a:lnTo>
                    <a:pt x="6146" y="15033"/>
                  </a:lnTo>
                  <a:lnTo>
                    <a:pt x="5808" y="15085"/>
                  </a:lnTo>
                  <a:lnTo>
                    <a:pt x="5506" y="15085"/>
                  </a:lnTo>
                  <a:lnTo>
                    <a:pt x="5169" y="15059"/>
                  </a:lnTo>
                  <a:lnTo>
                    <a:pt x="4849" y="15007"/>
                  </a:lnTo>
                  <a:lnTo>
                    <a:pt x="4582" y="14902"/>
                  </a:lnTo>
                  <a:lnTo>
                    <a:pt x="4316" y="14784"/>
                  </a:lnTo>
                  <a:lnTo>
                    <a:pt x="4103" y="14600"/>
                  </a:lnTo>
                  <a:lnTo>
                    <a:pt x="3907" y="14430"/>
                  </a:lnTo>
                  <a:lnTo>
                    <a:pt x="3659" y="14299"/>
                  </a:lnTo>
                  <a:lnTo>
                    <a:pt x="3428" y="14194"/>
                  </a:lnTo>
                  <a:lnTo>
                    <a:pt x="3179" y="14129"/>
                  </a:lnTo>
                  <a:lnTo>
                    <a:pt x="2913" y="14102"/>
                  </a:lnTo>
                  <a:lnTo>
                    <a:pt x="2646" y="14102"/>
                  </a:lnTo>
                  <a:lnTo>
                    <a:pt x="2362" y="14129"/>
                  </a:lnTo>
                  <a:lnTo>
                    <a:pt x="2096" y="14168"/>
                  </a:lnTo>
                  <a:lnTo>
                    <a:pt x="1811" y="14273"/>
                  </a:lnTo>
                  <a:lnTo>
                    <a:pt x="1545" y="14378"/>
                  </a:lnTo>
                  <a:lnTo>
                    <a:pt x="1314" y="14496"/>
                  </a:lnTo>
                  <a:lnTo>
                    <a:pt x="1065" y="14653"/>
                  </a:lnTo>
                  <a:lnTo>
                    <a:pt x="870" y="14797"/>
                  </a:lnTo>
                  <a:lnTo>
                    <a:pt x="657" y="14981"/>
                  </a:lnTo>
                  <a:lnTo>
                    <a:pt x="497" y="15177"/>
                  </a:lnTo>
                  <a:lnTo>
                    <a:pt x="390" y="15413"/>
                  </a:lnTo>
                  <a:lnTo>
                    <a:pt x="284" y="15636"/>
                  </a:lnTo>
                  <a:lnTo>
                    <a:pt x="248" y="15911"/>
                  </a:lnTo>
                  <a:lnTo>
                    <a:pt x="284" y="16239"/>
                  </a:lnTo>
                  <a:lnTo>
                    <a:pt x="319" y="16566"/>
                  </a:lnTo>
                  <a:lnTo>
                    <a:pt x="497" y="17340"/>
                  </a:lnTo>
                  <a:lnTo>
                    <a:pt x="692" y="18152"/>
                  </a:lnTo>
                  <a:lnTo>
                    <a:pt x="799" y="18559"/>
                  </a:lnTo>
                  <a:lnTo>
                    <a:pt x="905" y="18978"/>
                  </a:lnTo>
                  <a:lnTo>
                    <a:pt x="959" y="19384"/>
                  </a:lnTo>
                  <a:lnTo>
                    <a:pt x="994" y="19791"/>
                  </a:lnTo>
                  <a:lnTo>
                    <a:pt x="994" y="20132"/>
                  </a:lnTo>
                  <a:lnTo>
                    <a:pt x="959" y="20485"/>
                  </a:lnTo>
                  <a:lnTo>
                    <a:pt x="941" y="20669"/>
                  </a:lnTo>
                  <a:lnTo>
                    <a:pt x="870" y="20813"/>
                  </a:lnTo>
                  <a:lnTo>
                    <a:pt x="799" y="20970"/>
                  </a:lnTo>
                  <a:lnTo>
                    <a:pt x="692" y="21088"/>
                  </a:lnTo>
                  <a:lnTo>
                    <a:pt x="1474" y="20997"/>
                  </a:lnTo>
                  <a:lnTo>
                    <a:pt x="2291" y="20866"/>
                  </a:lnTo>
                  <a:lnTo>
                    <a:pt x="3108" y="20787"/>
                  </a:lnTo>
                  <a:lnTo>
                    <a:pt x="3907" y="20721"/>
                  </a:lnTo>
                  <a:lnTo>
                    <a:pt x="4653" y="20695"/>
                  </a:lnTo>
                  <a:lnTo>
                    <a:pt x="5364" y="20695"/>
                  </a:lnTo>
                  <a:lnTo>
                    <a:pt x="5701" y="20721"/>
                  </a:lnTo>
                  <a:lnTo>
                    <a:pt x="6057" y="20761"/>
                  </a:lnTo>
                  <a:lnTo>
                    <a:pt x="6323" y="20813"/>
                  </a:lnTo>
                  <a:lnTo>
                    <a:pt x="6625" y="20892"/>
                  </a:lnTo>
                  <a:close/>
                </a:path>
              </a:pathLst>
            </a:custGeom>
            <a:gradFill rotWithShape="1">
              <a:gsLst>
                <a:gs pos="0">
                  <a:srgbClr val="FF6600"/>
                </a:gs>
                <a:gs pos="100000">
                  <a:srgbClr val="FF6600">
                    <a:gamma/>
                    <a:tint val="66667"/>
                    <a:invGamma/>
                  </a:srgbClr>
                </a:gs>
              </a:gsLst>
              <a:lin ang="5400000" scaled="1"/>
            </a:gradFill>
            <a:ln w="57150">
              <a:solidFill>
                <a:srgbClr val="FFFFFF"/>
              </a:solidFill>
              <a:miter lim="800000"/>
            </a:ln>
            <a:effectLst>
              <a:outerShdw dist="135003" dir="2471156" algn="ctr" rotWithShape="0">
                <a:srgbClr val="000000">
                  <a:alpha val="50000"/>
                </a:srgbClr>
              </a:outerShdw>
            </a:effectLst>
          </p:spPr>
          <p:txBody>
            <a:bodyPr/>
            <a:lstStyle/>
            <a:p>
              <a:pPr>
                <a:buFont typeface="Arial" panose="020B0604020202020204" pitchFamily="34" charset="0"/>
                <a:buNone/>
                <a:defRPr/>
              </a:pPr>
              <a:endParaRPr lang="zh-CN" altLang="en-US">
                <a:solidFill>
                  <a:srgbClr val="5F5F5F"/>
                </a:solidFill>
              </a:endParaRPr>
            </a:p>
          </p:txBody>
        </p:sp>
        <p:sp>
          <p:nvSpPr>
            <p:cNvPr id="8" name="Puzzle2"/>
            <p:cNvSpPr>
              <a:spLocks noEditPoints="1" noChangeArrowheads="1"/>
            </p:cNvSpPr>
            <p:nvPr/>
          </p:nvSpPr>
          <p:spPr bwMode="gray">
            <a:xfrm>
              <a:off x="2880" y="1736"/>
              <a:ext cx="1778" cy="1379"/>
            </a:xfrm>
            <a:custGeom>
              <a:avLst/>
              <a:gdLst>
                <a:gd name="T0" fmla="*/ 11 w 21600"/>
                <a:gd name="T1" fmla="*/ 13386 h 21600"/>
                <a:gd name="T2" fmla="*/ 4202 w 21600"/>
                <a:gd name="T3" fmla="*/ 21161 h 21600"/>
                <a:gd name="T4" fmla="*/ 10400 w 21600"/>
                <a:gd name="T5" fmla="*/ 13909 h 21600"/>
                <a:gd name="T6" fmla="*/ 16821 w 21600"/>
                <a:gd name="T7" fmla="*/ 21190 h 21600"/>
                <a:gd name="T8" fmla="*/ 21600 w 21600"/>
                <a:gd name="T9" fmla="*/ 15083 h 21600"/>
                <a:gd name="T10" fmla="*/ 16889 w 21600"/>
                <a:gd name="T11" fmla="*/ 5739 h 21600"/>
                <a:gd name="T12" fmla="*/ 10800 w 21600"/>
                <a:gd name="T13" fmla="*/ 28 h 21600"/>
                <a:gd name="T14" fmla="*/ 4202 w 21600"/>
                <a:gd name="T15" fmla="*/ 5894 h 21600"/>
                <a:gd name="T16" fmla="*/ 5388 w 21600"/>
                <a:gd name="T17" fmla="*/ 6742 h 21600"/>
                <a:gd name="T18" fmla="*/ 16177 w 21600"/>
                <a:gd name="T19" fmla="*/ 20441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4247" y="12354"/>
                  </a:moveTo>
                  <a:lnTo>
                    <a:pt x="4134" y="12468"/>
                  </a:lnTo>
                  <a:lnTo>
                    <a:pt x="4010" y="12581"/>
                  </a:lnTo>
                  <a:lnTo>
                    <a:pt x="3897" y="12637"/>
                  </a:lnTo>
                  <a:lnTo>
                    <a:pt x="3773" y="12694"/>
                  </a:lnTo>
                  <a:lnTo>
                    <a:pt x="3637" y="12694"/>
                  </a:lnTo>
                  <a:lnTo>
                    <a:pt x="3524" y="12694"/>
                  </a:lnTo>
                  <a:lnTo>
                    <a:pt x="3400" y="12665"/>
                  </a:lnTo>
                  <a:lnTo>
                    <a:pt x="3287" y="12609"/>
                  </a:lnTo>
                  <a:lnTo>
                    <a:pt x="3027" y="12496"/>
                  </a:lnTo>
                  <a:lnTo>
                    <a:pt x="2790" y="12340"/>
                  </a:lnTo>
                  <a:lnTo>
                    <a:pt x="2530" y="12142"/>
                  </a:lnTo>
                  <a:lnTo>
                    <a:pt x="2293" y="11987"/>
                  </a:lnTo>
                  <a:lnTo>
                    <a:pt x="2033" y="11817"/>
                  </a:lnTo>
                  <a:lnTo>
                    <a:pt x="1773" y="11676"/>
                  </a:lnTo>
                  <a:lnTo>
                    <a:pt x="1638" y="11662"/>
                  </a:lnTo>
                  <a:lnTo>
                    <a:pt x="1513" y="11634"/>
                  </a:lnTo>
                  <a:lnTo>
                    <a:pt x="1378" y="11634"/>
                  </a:lnTo>
                  <a:lnTo>
                    <a:pt x="1253" y="11634"/>
                  </a:lnTo>
                  <a:lnTo>
                    <a:pt x="1118" y="11662"/>
                  </a:lnTo>
                  <a:lnTo>
                    <a:pt x="971" y="11732"/>
                  </a:lnTo>
                  <a:lnTo>
                    <a:pt x="835" y="11817"/>
                  </a:lnTo>
                  <a:lnTo>
                    <a:pt x="711" y="11959"/>
                  </a:lnTo>
                  <a:lnTo>
                    <a:pt x="553" y="12086"/>
                  </a:lnTo>
                  <a:lnTo>
                    <a:pt x="429" y="12284"/>
                  </a:lnTo>
                  <a:lnTo>
                    <a:pt x="271" y="12524"/>
                  </a:lnTo>
                  <a:lnTo>
                    <a:pt x="146" y="12793"/>
                  </a:lnTo>
                  <a:lnTo>
                    <a:pt x="79" y="12962"/>
                  </a:lnTo>
                  <a:lnTo>
                    <a:pt x="33" y="13146"/>
                  </a:lnTo>
                  <a:lnTo>
                    <a:pt x="11" y="13386"/>
                  </a:lnTo>
                  <a:lnTo>
                    <a:pt x="11" y="13641"/>
                  </a:lnTo>
                  <a:lnTo>
                    <a:pt x="33" y="13881"/>
                  </a:lnTo>
                  <a:lnTo>
                    <a:pt x="101" y="14150"/>
                  </a:lnTo>
                  <a:lnTo>
                    <a:pt x="192" y="14404"/>
                  </a:lnTo>
                  <a:lnTo>
                    <a:pt x="293" y="14645"/>
                  </a:lnTo>
                  <a:lnTo>
                    <a:pt x="451" y="14857"/>
                  </a:lnTo>
                  <a:lnTo>
                    <a:pt x="621" y="15054"/>
                  </a:lnTo>
                  <a:lnTo>
                    <a:pt x="734" y="15125"/>
                  </a:lnTo>
                  <a:lnTo>
                    <a:pt x="835" y="15210"/>
                  </a:lnTo>
                  <a:lnTo>
                    <a:pt x="948" y="15267"/>
                  </a:lnTo>
                  <a:lnTo>
                    <a:pt x="1084" y="15323"/>
                  </a:lnTo>
                  <a:lnTo>
                    <a:pt x="1208" y="15351"/>
                  </a:lnTo>
                  <a:lnTo>
                    <a:pt x="1355" y="15380"/>
                  </a:lnTo>
                  <a:lnTo>
                    <a:pt x="1513" y="15380"/>
                  </a:lnTo>
                  <a:lnTo>
                    <a:pt x="1683" y="15380"/>
                  </a:lnTo>
                  <a:lnTo>
                    <a:pt x="1864" y="15351"/>
                  </a:lnTo>
                  <a:lnTo>
                    <a:pt x="2033" y="15323"/>
                  </a:lnTo>
                  <a:lnTo>
                    <a:pt x="2225" y="15238"/>
                  </a:lnTo>
                  <a:lnTo>
                    <a:pt x="2428" y="15153"/>
                  </a:lnTo>
                  <a:lnTo>
                    <a:pt x="2745" y="15026"/>
                  </a:lnTo>
                  <a:lnTo>
                    <a:pt x="3005" y="14913"/>
                  </a:lnTo>
                  <a:lnTo>
                    <a:pt x="3264" y="14828"/>
                  </a:lnTo>
                  <a:lnTo>
                    <a:pt x="3513" y="14800"/>
                  </a:lnTo>
                  <a:lnTo>
                    <a:pt x="3615" y="14828"/>
                  </a:lnTo>
                  <a:lnTo>
                    <a:pt x="3728" y="14857"/>
                  </a:lnTo>
                  <a:lnTo>
                    <a:pt x="3807" y="14913"/>
                  </a:lnTo>
                  <a:lnTo>
                    <a:pt x="3920" y="14998"/>
                  </a:lnTo>
                  <a:lnTo>
                    <a:pt x="4010" y="15097"/>
                  </a:lnTo>
                  <a:lnTo>
                    <a:pt x="4089" y="15238"/>
                  </a:lnTo>
                  <a:lnTo>
                    <a:pt x="4179" y="15408"/>
                  </a:lnTo>
                  <a:lnTo>
                    <a:pt x="4247" y="15620"/>
                  </a:lnTo>
                  <a:lnTo>
                    <a:pt x="4326" y="15860"/>
                  </a:lnTo>
                  <a:lnTo>
                    <a:pt x="4394" y="16129"/>
                  </a:lnTo>
                  <a:lnTo>
                    <a:pt x="4439" y="16440"/>
                  </a:lnTo>
                  <a:lnTo>
                    <a:pt x="4507" y="16737"/>
                  </a:lnTo>
                  <a:lnTo>
                    <a:pt x="4552" y="17090"/>
                  </a:lnTo>
                  <a:lnTo>
                    <a:pt x="4575" y="17443"/>
                  </a:lnTo>
                  <a:lnTo>
                    <a:pt x="4586" y="17825"/>
                  </a:lnTo>
                  <a:lnTo>
                    <a:pt x="4586" y="18193"/>
                  </a:lnTo>
                  <a:lnTo>
                    <a:pt x="4586" y="18574"/>
                  </a:lnTo>
                  <a:lnTo>
                    <a:pt x="4586" y="18984"/>
                  </a:lnTo>
                  <a:lnTo>
                    <a:pt x="4552" y="19366"/>
                  </a:lnTo>
                  <a:lnTo>
                    <a:pt x="4507" y="19748"/>
                  </a:lnTo>
                  <a:lnTo>
                    <a:pt x="4462" y="20129"/>
                  </a:lnTo>
                  <a:lnTo>
                    <a:pt x="4371" y="20483"/>
                  </a:lnTo>
                  <a:lnTo>
                    <a:pt x="4292" y="20836"/>
                  </a:lnTo>
                  <a:lnTo>
                    <a:pt x="4202" y="21161"/>
                  </a:lnTo>
                  <a:lnTo>
                    <a:pt x="4744" y="21161"/>
                  </a:lnTo>
                  <a:lnTo>
                    <a:pt x="5264" y="21161"/>
                  </a:lnTo>
                  <a:lnTo>
                    <a:pt x="5784" y="21161"/>
                  </a:lnTo>
                  <a:lnTo>
                    <a:pt x="6235" y="21161"/>
                  </a:lnTo>
                  <a:lnTo>
                    <a:pt x="6676" y="21161"/>
                  </a:lnTo>
                  <a:lnTo>
                    <a:pt x="7060" y="21161"/>
                  </a:lnTo>
                  <a:lnTo>
                    <a:pt x="7410" y="21161"/>
                  </a:lnTo>
                  <a:lnTo>
                    <a:pt x="7670" y="21161"/>
                  </a:lnTo>
                  <a:lnTo>
                    <a:pt x="8020" y="21020"/>
                  </a:lnTo>
                  <a:lnTo>
                    <a:pt x="8303" y="20893"/>
                  </a:lnTo>
                  <a:lnTo>
                    <a:pt x="8563" y="20695"/>
                  </a:lnTo>
                  <a:lnTo>
                    <a:pt x="8800" y="20511"/>
                  </a:lnTo>
                  <a:lnTo>
                    <a:pt x="8969" y="20285"/>
                  </a:lnTo>
                  <a:lnTo>
                    <a:pt x="9150" y="20045"/>
                  </a:lnTo>
                  <a:lnTo>
                    <a:pt x="9252" y="19804"/>
                  </a:lnTo>
                  <a:lnTo>
                    <a:pt x="9342" y="19550"/>
                  </a:lnTo>
                  <a:lnTo>
                    <a:pt x="9410" y="19281"/>
                  </a:lnTo>
                  <a:lnTo>
                    <a:pt x="9433" y="19013"/>
                  </a:lnTo>
                  <a:lnTo>
                    <a:pt x="9433" y="18744"/>
                  </a:lnTo>
                  <a:lnTo>
                    <a:pt x="9387" y="18504"/>
                  </a:lnTo>
                  <a:lnTo>
                    <a:pt x="9320" y="18221"/>
                  </a:lnTo>
                  <a:lnTo>
                    <a:pt x="9207" y="17981"/>
                  </a:lnTo>
                  <a:lnTo>
                    <a:pt x="9105" y="17740"/>
                  </a:lnTo>
                  <a:lnTo>
                    <a:pt x="8924" y="17514"/>
                  </a:lnTo>
                  <a:lnTo>
                    <a:pt x="8777" y="17274"/>
                  </a:lnTo>
                  <a:lnTo>
                    <a:pt x="8642" y="17034"/>
                  </a:lnTo>
                  <a:lnTo>
                    <a:pt x="8563" y="16765"/>
                  </a:lnTo>
                  <a:lnTo>
                    <a:pt x="8472" y="16468"/>
                  </a:lnTo>
                  <a:lnTo>
                    <a:pt x="8450" y="16157"/>
                  </a:lnTo>
                  <a:lnTo>
                    <a:pt x="8450" y="15860"/>
                  </a:lnTo>
                  <a:lnTo>
                    <a:pt x="8472" y="15563"/>
                  </a:lnTo>
                  <a:lnTo>
                    <a:pt x="8540" y="15267"/>
                  </a:lnTo>
                  <a:lnTo>
                    <a:pt x="8642" y="14998"/>
                  </a:lnTo>
                  <a:lnTo>
                    <a:pt x="8777" y="14729"/>
                  </a:lnTo>
                  <a:lnTo>
                    <a:pt x="8868" y="14616"/>
                  </a:lnTo>
                  <a:lnTo>
                    <a:pt x="8969" y="14475"/>
                  </a:lnTo>
                  <a:lnTo>
                    <a:pt x="9060" y="14376"/>
                  </a:lnTo>
                  <a:lnTo>
                    <a:pt x="9184" y="14291"/>
                  </a:lnTo>
                  <a:lnTo>
                    <a:pt x="9297" y="14206"/>
                  </a:lnTo>
                  <a:lnTo>
                    <a:pt x="9433" y="14121"/>
                  </a:lnTo>
                  <a:lnTo>
                    <a:pt x="9579" y="14051"/>
                  </a:lnTo>
                  <a:lnTo>
                    <a:pt x="9726" y="13994"/>
                  </a:lnTo>
                  <a:lnTo>
                    <a:pt x="9884" y="13938"/>
                  </a:lnTo>
                  <a:lnTo>
                    <a:pt x="10054" y="13909"/>
                  </a:lnTo>
                  <a:lnTo>
                    <a:pt x="10257" y="13881"/>
                  </a:lnTo>
                  <a:lnTo>
                    <a:pt x="10449" y="13881"/>
                  </a:lnTo>
                  <a:lnTo>
                    <a:pt x="10664" y="13881"/>
                  </a:lnTo>
                  <a:lnTo>
                    <a:pt x="10856" y="13909"/>
                  </a:lnTo>
                  <a:lnTo>
                    <a:pt x="11037" y="13966"/>
                  </a:lnTo>
                  <a:lnTo>
                    <a:pt x="11206" y="14023"/>
                  </a:lnTo>
                  <a:lnTo>
                    <a:pt x="11353" y="14093"/>
                  </a:lnTo>
                  <a:lnTo>
                    <a:pt x="11511" y="14178"/>
                  </a:lnTo>
                  <a:lnTo>
                    <a:pt x="11635" y="14263"/>
                  </a:lnTo>
                  <a:lnTo>
                    <a:pt x="11748" y="14376"/>
                  </a:lnTo>
                  <a:lnTo>
                    <a:pt x="11861" y="14475"/>
                  </a:lnTo>
                  <a:lnTo>
                    <a:pt x="11941" y="14616"/>
                  </a:lnTo>
                  <a:lnTo>
                    <a:pt x="12031" y="14758"/>
                  </a:lnTo>
                  <a:lnTo>
                    <a:pt x="12099" y="14885"/>
                  </a:lnTo>
                  <a:lnTo>
                    <a:pt x="12200" y="15210"/>
                  </a:lnTo>
                  <a:lnTo>
                    <a:pt x="12268" y="15507"/>
                  </a:lnTo>
                  <a:lnTo>
                    <a:pt x="12291" y="15832"/>
                  </a:lnTo>
                  <a:lnTo>
                    <a:pt x="12291" y="16157"/>
                  </a:lnTo>
                  <a:lnTo>
                    <a:pt x="12246" y="16482"/>
                  </a:lnTo>
                  <a:lnTo>
                    <a:pt x="12178" y="16807"/>
                  </a:lnTo>
                  <a:lnTo>
                    <a:pt x="12099" y="17090"/>
                  </a:lnTo>
                  <a:lnTo>
                    <a:pt x="12008" y="17330"/>
                  </a:lnTo>
                  <a:lnTo>
                    <a:pt x="11884" y="17542"/>
                  </a:lnTo>
                  <a:lnTo>
                    <a:pt x="11748" y="17712"/>
                  </a:lnTo>
                  <a:lnTo>
                    <a:pt x="11613" y="17839"/>
                  </a:lnTo>
                  <a:lnTo>
                    <a:pt x="11489" y="18037"/>
                  </a:lnTo>
                  <a:lnTo>
                    <a:pt x="11398" y="18221"/>
                  </a:lnTo>
                  <a:lnTo>
                    <a:pt x="11319" y="18447"/>
                  </a:lnTo>
                  <a:lnTo>
                    <a:pt x="11251" y="18659"/>
                  </a:lnTo>
                  <a:lnTo>
                    <a:pt x="11206" y="18900"/>
                  </a:lnTo>
                  <a:lnTo>
                    <a:pt x="11184" y="19154"/>
                  </a:lnTo>
                  <a:lnTo>
                    <a:pt x="11184" y="19423"/>
                  </a:lnTo>
                  <a:lnTo>
                    <a:pt x="11229" y="19663"/>
                  </a:lnTo>
                  <a:lnTo>
                    <a:pt x="11297" y="19903"/>
                  </a:lnTo>
                  <a:lnTo>
                    <a:pt x="11376" y="20158"/>
                  </a:lnTo>
                  <a:lnTo>
                    <a:pt x="11511" y="20398"/>
                  </a:lnTo>
                  <a:lnTo>
                    <a:pt x="11681" y="20610"/>
                  </a:lnTo>
                  <a:lnTo>
                    <a:pt x="11884" y="20808"/>
                  </a:lnTo>
                  <a:lnTo>
                    <a:pt x="12121" y="20992"/>
                  </a:lnTo>
                  <a:lnTo>
                    <a:pt x="12404" y="21161"/>
                  </a:lnTo>
                  <a:lnTo>
                    <a:pt x="12528" y="21190"/>
                  </a:lnTo>
                  <a:lnTo>
                    <a:pt x="12856" y="21274"/>
                  </a:lnTo>
                  <a:lnTo>
                    <a:pt x="13330" y="21373"/>
                  </a:lnTo>
                  <a:lnTo>
                    <a:pt x="13963" y="21486"/>
                  </a:lnTo>
                  <a:lnTo>
                    <a:pt x="14313" y="21543"/>
                  </a:lnTo>
                  <a:lnTo>
                    <a:pt x="14652" y="21571"/>
                  </a:lnTo>
                  <a:lnTo>
                    <a:pt x="15025" y="21600"/>
                  </a:lnTo>
                  <a:lnTo>
                    <a:pt x="15409" y="21600"/>
                  </a:lnTo>
                  <a:lnTo>
                    <a:pt x="15782" y="21600"/>
                  </a:lnTo>
                  <a:lnTo>
                    <a:pt x="16177" y="21571"/>
                  </a:lnTo>
                  <a:lnTo>
                    <a:pt x="16516" y="21486"/>
                  </a:lnTo>
                  <a:lnTo>
                    <a:pt x="16889" y="21402"/>
                  </a:lnTo>
                  <a:lnTo>
                    <a:pt x="16821" y="21190"/>
                  </a:lnTo>
                  <a:lnTo>
                    <a:pt x="16776" y="20935"/>
                  </a:lnTo>
                  <a:lnTo>
                    <a:pt x="16742" y="20667"/>
                  </a:lnTo>
                  <a:lnTo>
                    <a:pt x="16719" y="20370"/>
                  </a:lnTo>
                  <a:lnTo>
                    <a:pt x="16697" y="19719"/>
                  </a:lnTo>
                  <a:lnTo>
                    <a:pt x="16697" y="19013"/>
                  </a:lnTo>
                  <a:lnTo>
                    <a:pt x="16719" y="18306"/>
                  </a:lnTo>
                  <a:lnTo>
                    <a:pt x="16753" y="17599"/>
                  </a:lnTo>
                  <a:lnTo>
                    <a:pt x="16821" y="16949"/>
                  </a:lnTo>
                  <a:lnTo>
                    <a:pt x="16889" y="16383"/>
                  </a:lnTo>
                  <a:lnTo>
                    <a:pt x="16934" y="16129"/>
                  </a:lnTo>
                  <a:lnTo>
                    <a:pt x="17002" y="15945"/>
                  </a:lnTo>
                  <a:lnTo>
                    <a:pt x="17081" y="15790"/>
                  </a:lnTo>
                  <a:lnTo>
                    <a:pt x="17194" y="15648"/>
                  </a:lnTo>
                  <a:lnTo>
                    <a:pt x="17318" y="15563"/>
                  </a:lnTo>
                  <a:lnTo>
                    <a:pt x="17453" y="15507"/>
                  </a:lnTo>
                  <a:lnTo>
                    <a:pt x="17600" y="15450"/>
                  </a:lnTo>
                  <a:lnTo>
                    <a:pt x="17758" y="15450"/>
                  </a:lnTo>
                  <a:lnTo>
                    <a:pt x="17905" y="15479"/>
                  </a:lnTo>
                  <a:lnTo>
                    <a:pt x="18064" y="15535"/>
                  </a:lnTo>
                  <a:lnTo>
                    <a:pt x="18233" y="15620"/>
                  </a:lnTo>
                  <a:lnTo>
                    <a:pt x="18380" y="15733"/>
                  </a:lnTo>
                  <a:lnTo>
                    <a:pt x="18561" y="15832"/>
                  </a:lnTo>
                  <a:lnTo>
                    <a:pt x="18707" y="15973"/>
                  </a:lnTo>
                  <a:lnTo>
                    <a:pt x="18866" y="16129"/>
                  </a:lnTo>
                  <a:lnTo>
                    <a:pt x="18990" y="16327"/>
                  </a:lnTo>
                  <a:lnTo>
                    <a:pt x="19125" y="16482"/>
                  </a:lnTo>
                  <a:lnTo>
                    <a:pt x="19295" y="16624"/>
                  </a:lnTo>
                  <a:lnTo>
                    <a:pt x="19464" y="16737"/>
                  </a:lnTo>
                  <a:lnTo>
                    <a:pt x="19668" y="16807"/>
                  </a:lnTo>
                  <a:lnTo>
                    <a:pt x="19860" y="16836"/>
                  </a:lnTo>
                  <a:lnTo>
                    <a:pt x="20052" y="16864"/>
                  </a:lnTo>
                  <a:lnTo>
                    <a:pt x="20266" y="16836"/>
                  </a:lnTo>
                  <a:lnTo>
                    <a:pt x="20470" y="16793"/>
                  </a:lnTo>
                  <a:lnTo>
                    <a:pt x="20662" y="16708"/>
                  </a:lnTo>
                  <a:lnTo>
                    <a:pt x="20854" y="16567"/>
                  </a:lnTo>
                  <a:lnTo>
                    <a:pt x="21035" y="16412"/>
                  </a:lnTo>
                  <a:lnTo>
                    <a:pt x="21182" y="16214"/>
                  </a:lnTo>
                  <a:lnTo>
                    <a:pt x="21340" y="16002"/>
                  </a:lnTo>
                  <a:lnTo>
                    <a:pt x="21441" y="15733"/>
                  </a:lnTo>
                  <a:lnTo>
                    <a:pt x="21532" y="15436"/>
                  </a:lnTo>
                  <a:lnTo>
                    <a:pt x="21600" y="15083"/>
                  </a:lnTo>
                  <a:lnTo>
                    <a:pt x="21600" y="14885"/>
                  </a:lnTo>
                  <a:lnTo>
                    <a:pt x="21600" y="14729"/>
                  </a:lnTo>
                  <a:lnTo>
                    <a:pt x="21600" y="14531"/>
                  </a:lnTo>
                  <a:lnTo>
                    <a:pt x="21577" y="14376"/>
                  </a:lnTo>
                  <a:lnTo>
                    <a:pt x="21532" y="14206"/>
                  </a:lnTo>
                  <a:lnTo>
                    <a:pt x="21487" y="14051"/>
                  </a:lnTo>
                  <a:lnTo>
                    <a:pt x="21419" y="13909"/>
                  </a:lnTo>
                  <a:lnTo>
                    <a:pt x="21351" y="13768"/>
                  </a:lnTo>
                  <a:lnTo>
                    <a:pt x="21204" y="13500"/>
                  </a:lnTo>
                  <a:lnTo>
                    <a:pt x="21035" y="13287"/>
                  </a:lnTo>
                  <a:lnTo>
                    <a:pt x="20809" y="13090"/>
                  </a:lnTo>
                  <a:lnTo>
                    <a:pt x="20594" y="12962"/>
                  </a:lnTo>
                  <a:lnTo>
                    <a:pt x="20357" y="12821"/>
                  </a:lnTo>
                  <a:lnTo>
                    <a:pt x="20120" y="12764"/>
                  </a:lnTo>
                  <a:lnTo>
                    <a:pt x="19882" y="12708"/>
                  </a:lnTo>
                  <a:lnTo>
                    <a:pt x="19645" y="12736"/>
                  </a:lnTo>
                  <a:lnTo>
                    <a:pt x="19430" y="12793"/>
                  </a:lnTo>
                  <a:lnTo>
                    <a:pt x="19227" y="12906"/>
                  </a:lnTo>
                  <a:lnTo>
                    <a:pt x="19148" y="12962"/>
                  </a:lnTo>
                  <a:lnTo>
                    <a:pt x="19058" y="13047"/>
                  </a:lnTo>
                  <a:lnTo>
                    <a:pt x="18990" y="13146"/>
                  </a:lnTo>
                  <a:lnTo>
                    <a:pt x="18911" y="13259"/>
                  </a:lnTo>
                  <a:lnTo>
                    <a:pt x="18775" y="13471"/>
                  </a:lnTo>
                  <a:lnTo>
                    <a:pt x="18628" y="13641"/>
                  </a:lnTo>
                  <a:lnTo>
                    <a:pt x="18470" y="13740"/>
                  </a:lnTo>
                  <a:lnTo>
                    <a:pt x="18301" y="13825"/>
                  </a:lnTo>
                  <a:lnTo>
                    <a:pt x="18143" y="13853"/>
                  </a:lnTo>
                  <a:lnTo>
                    <a:pt x="17973" y="13881"/>
                  </a:lnTo>
                  <a:lnTo>
                    <a:pt x="17804" y="13853"/>
                  </a:lnTo>
                  <a:lnTo>
                    <a:pt x="17646" y="13796"/>
                  </a:lnTo>
                  <a:lnTo>
                    <a:pt x="17499" y="13726"/>
                  </a:lnTo>
                  <a:lnTo>
                    <a:pt x="17341" y="13641"/>
                  </a:lnTo>
                  <a:lnTo>
                    <a:pt x="17216" y="13528"/>
                  </a:lnTo>
                  <a:lnTo>
                    <a:pt x="17103" y="13386"/>
                  </a:lnTo>
                  <a:lnTo>
                    <a:pt x="17024" y="13259"/>
                  </a:lnTo>
                  <a:lnTo>
                    <a:pt x="16934" y="13118"/>
                  </a:lnTo>
                  <a:lnTo>
                    <a:pt x="16889" y="12991"/>
                  </a:lnTo>
                  <a:lnTo>
                    <a:pt x="16889" y="12849"/>
                  </a:lnTo>
                  <a:lnTo>
                    <a:pt x="16889" y="12383"/>
                  </a:lnTo>
                  <a:lnTo>
                    <a:pt x="16889" y="11662"/>
                  </a:lnTo>
                  <a:lnTo>
                    <a:pt x="16889" y="10701"/>
                  </a:lnTo>
                  <a:lnTo>
                    <a:pt x="16889" y="9640"/>
                  </a:lnTo>
                  <a:lnTo>
                    <a:pt x="16889" y="8566"/>
                  </a:lnTo>
                  <a:lnTo>
                    <a:pt x="16889" y="7478"/>
                  </a:lnTo>
                  <a:lnTo>
                    <a:pt x="16889" y="6502"/>
                  </a:lnTo>
                  <a:lnTo>
                    <a:pt x="16889" y="5739"/>
                  </a:lnTo>
                  <a:lnTo>
                    <a:pt x="16674" y="5894"/>
                  </a:lnTo>
                  <a:lnTo>
                    <a:pt x="16414" y="6036"/>
                  </a:lnTo>
                  <a:lnTo>
                    <a:pt x="16154" y="6177"/>
                  </a:lnTo>
                  <a:lnTo>
                    <a:pt x="15849" y="6248"/>
                  </a:lnTo>
                  <a:lnTo>
                    <a:pt x="15544" y="6304"/>
                  </a:lnTo>
                  <a:lnTo>
                    <a:pt x="15217" y="6332"/>
                  </a:lnTo>
                  <a:lnTo>
                    <a:pt x="14866" y="6361"/>
                  </a:lnTo>
                  <a:lnTo>
                    <a:pt x="14550" y="6361"/>
                  </a:lnTo>
                  <a:lnTo>
                    <a:pt x="14200" y="6332"/>
                  </a:lnTo>
                  <a:lnTo>
                    <a:pt x="13850" y="6276"/>
                  </a:lnTo>
                  <a:lnTo>
                    <a:pt x="13522" y="6219"/>
                  </a:lnTo>
                  <a:lnTo>
                    <a:pt x="13206" y="6149"/>
                  </a:lnTo>
                  <a:lnTo>
                    <a:pt x="12901" y="6064"/>
                  </a:lnTo>
                  <a:lnTo>
                    <a:pt x="12618" y="5951"/>
                  </a:lnTo>
                  <a:lnTo>
                    <a:pt x="12358" y="5838"/>
                  </a:lnTo>
                  <a:lnTo>
                    <a:pt x="12121" y="5739"/>
                  </a:lnTo>
                  <a:lnTo>
                    <a:pt x="11941" y="5626"/>
                  </a:lnTo>
                  <a:lnTo>
                    <a:pt x="11794" y="5513"/>
                  </a:lnTo>
                  <a:lnTo>
                    <a:pt x="11658" y="5414"/>
                  </a:lnTo>
                  <a:lnTo>
                    <a:pt x="11556" y="5301"/>
                  </a:lnTo>
                  <a:lnTo>
                    <a:pt x="11466" y="5187"/>
                  </a:lnTo>
                  <a:lnTo>
                    <a:pt x="11398" y="5089"/>
                  </a:lnTo>
                  <a:lnTo>
                    <a:pt x="11376" y="4947"/>
                  </a:lnTo>
                  <a:lnTo>
                    <a:pt x="11353" y="4834"/>
                  </a:lnTo>
                  <a:lnTo>
                    <a:pt x="11353" y="4707"/>
                  </a:lnTo>
                  <a:lnTo>
                    <a:pt x="11376" y="4565"/>
                  </a:lnTo>
                  <a:lnTo>
                    <a:pt x="11443" y="4410"/>
                  </a:lnTo>
                  <a:lnTo>
                    <a:pt x="11511" y="4240"/>
                  </a:lnTo>
                  <a:lnTo>
                    <a:pt x="11703" y="3887"/>
                  </a:lnTo>
                  <a:lnTo>
                    <a:pt x="11986" y="3505"/>
                  </a:lnTo>
                  <a:lnTo>
                    <a:pt x="12144" y="3265"/>
                  </a:lnTo>
                  <a:lnTo>
                    <a:pt x="12246" y="3025"/>
                  </a:lnTo>
                  <a:lnTo>
                    <a:pt x="12336" y="2756"/>
                  </a:lnTo>
                  <a:lnTo>
                    <a:pt x="12404" y="2445"/>
                  </a:lnTo>
                  <a:lnTo>
                    <a:pt x="12438" y="2176"/>
                  </a:lnTo>
                  <a:lnTo>
                    <a:pt x="12438" y="1880"/>
                  </a:lnTo>
                  <a:lnTo>
                    <a:pt x="12404" y="1583"/>
                  </a:lnTo>
                  <a:lnTo>
                    <a:pt x="12336" y="1314"/>
                  </a:lnTo>
                  <a:lnTo>
                    <a:pt x="12246" y="1046"/>
                  </a:lnTo>
                  <a:lnTo>
                    <a:pt x="12099" y="791"/>
                  </a:lnTo>
                  <a:lnTo>
                    <a:pt x="12008" y="692"/>
                  </a:lnTo>
                  <a:lnTo>
                    <a:pt x="11918" y="579"/>
                  </a:lnTo>
                  <a:lnTo>
                    <a:pt x="11816" y="466"/>
                  </a:lnTo>
                  <a:lnTo>
                    <a:pt x="11703" y="381"/>
                  </a:lnTo>
                  <a:lnTo>
                    <a:pt x="11579" y="310"/>
                  </a:lnTo>
                  <a:lnTo>
                    <a:pt x="11443" y="226"/>
                  </a:lnTo>
                  <a:lnTo>
                    <a:pt x="11297" y="169"/>
                  </a:lnTo>
                  <a:lnTo>
                    <a:pt x="11138" y="113"/>
                  </a:lnTo>
                  <a:lnTo>
                    <a:pt x="10969" y="56"/>
                  </a:lnTo>
                  <a:lnTo>
                    <a:pt x="10800" y="28"/>
                  </a:lnTo>
                  <a:lnTo>
                    <a:pt x="10619" y="28"/>
                  </a:lnTo>
                  <a:lnTo>
                    <a:pt x="10404" y="28"/>
                  </a:lnTo>
                  <a:lnTo>
                    <a:pt x="10257" y="28"/>
                  </a:lnTo>
                  <a:lnTo>
                    <a:pt x="10076" y="56"/>
                  </a:lnTo>
                  <a:lnTo>
                    <a:pt x="9952" y="84"/>
                  </a:lnTo>
                  <a:lnTo>
                    <a:pt x="9794" y="141"/>
                  </a:lnTo>
                  <a:lnTo>
                    <a:pt x="9692" y="226"/>
                  </a:lnTo>
                  <a:lnTo>
                    <a:pt x="9557" y="282"/>
                  </a:lnTo>
                  <a:lnTo>
                    <a:pt x="9455" y="381"/>
                  </a:lnTo>
                  <a:lnTo>
                    <a:pt x="9365" y="466"/>
                  </a:lnTo>
                  <a:lnTo>
                    <a:pt x="9274" y="579"/>
                  </a:lnTo>
                  <a:lnTo>
                    <a:pt x="9184" y="692"/>
                  </a:lnTo>
                  <a:lnTo>
                    <a:pt x="9128" y="791"/>
                  </a:lnTo>
                  <a:lnTo>
                    <a:pt x="9060" y="932"/>
                  </a:lnTo>
                  <a:lnTo>
                    <a:pt x="8969" y="1201"/>
                  </a:lnTo>
                  <a:lnTo>
                    <a:pt x="8913" y="1498"/>
                  </a:lnTo>
                  <a:lnTo>
                    <a:pt x="8890" y="1795"/>
                  </a:lnTo>
                  <a:lnTo>
                    <a:pt x="8890" y="2120"/>
                  </a:lnTo>
                  <a:lnTo>
                    <a:pt x="8913" y="2445"/>
                  </a:lnTo>
                  <a:lnTo>
                    <a:pt x="8969" y="2756"/>
                  </a:lnTo>
                  <a:lnTo>
                    <a:pt x="9060" y="3081"/>
                  </a:lnTo>
                  <a:lnTo>
                    <a:pt x="9173" y="3378"/>
                  </a:lnTo>
                  <a:lnTo>
                    <a:pt x="9297" y="3647"/>
                  </a:lnTo>
                  <a:lnTo>
                    <a:pt x="9466" y="3887"/>
                  </a:lnTo>
                  <a:lnTo>
                    <a:pt x="9579" y="4085"/>
                  </a:lnTo>
                  <a:lnTo>
                    <a:pt x="9670" y="4269"/>
                  </a:lnTo>
                  <a:lnTo>
                    <a:pt x="9726" y="4467"/>
                  </a:lnTo>
                  <a:lnTo>
                    <a:pt x="9771" y="4650"/>
                  </a:lnTo>
                  <a:lnTo>
                    <a:pt x="9771" y="4834"/>
                  </a:lnTo>
                  <a:lnTo>
                    <a:pt x="9749" y="5032"/>
                  </a:lnTo>
                  <a:lnTo>
                    <a:pt x="9715" y="5216"/>
                  </a:lnTo>
                  <a:lnTo>
                    <a:pt x="9625" y="5385"/>
                  </a:lnTo>
                  <a:lnTo>
                    <a:pt x="9534" y="5513"/>
                  </a:lnTo>
                  <a:lnTo>
                    <a:pt x="9410" y="5626"/>
                  </a:lnTo>
                  <a:lnTo>
                    <a:pt x="9229" y="5710"/>
                  </a:lnTo>
                  <a:lnTo>
                    <a:pt x="9060" y="5767"/>
                  </a:lnTo>
                  <a:lnTo>
                    <a:pt x="8845" y="5767"/>
                  </a:lnTo>
                  <a:lnTo>
                    <a:pt x="8585" y="5739"/>
                  </a:lnTo>
                  <a:lnTo>
                    <a:pt x="8325" y="5654"/>
                  </a:lnTo>
                  <a:lnTo>
                    <a:pt x="8020" y="5513"/>
                  </a:lnTo>
                  <a:lnTo>
                    <a:pt x="7840" y="5442"/>
                  </a:lnTo>
                  <a:lnTo>
                    <a:pt x="7648" y="5385"/>
                  </a:lnTo>
                  <a:lnTo>
                    <a:pt x="7433" y="5329"/>
                  </a:lnTo>
                  <a:lnTo>
                    <a:pt x="7241" y="5301"/>
                  </a:lnTo>
                  <a:lnTo>
                    <a:pt x="6755" y="5301"/>
                  </a:lnTo>
                  <a:lnTo>
                    <a:pt x="6281" y="5329"/>
                  </a:lnTo>
                  <a:lnTo>
                    <a:pt x="5784" y="5385"/>
                  </a:lnTo>
                  <a:lnTo>
                    <a:pt x="5264" y="5498"/>
                  </a:lnTo>
                  <a:lnTo>
                    <a:pt x="4744" y="5597"/>
                  </a:lnTo>
                  <a:lnTo>
                    <a:pt x="4247" y="5739"/>
                  </a:lnTo>
                  <a:lnTo>
                    <a:pt x="4202" y="5894"/>
                  </a:lnTo>
                  <a:lnTo>
                    <a:pt x="4202" y="6191"/>
                  </a:lnTo>
                  <a:lnTo>
                    <a:pt x="4202" y="6545"/>
                  </a:lnTo>
                  <a:lnTo>
                    <a:pt x="4225" y="6954"/>
                  </a:lnTo>
                  <a:lnTo>
                    <a:pt x="4315" y="7930"/>
                  </a:lnTo>
                  <a:lnTo>
                    <a:pt x="4394" y="9018"/>
                  </a:lnTo>
                  <a:lnTo>
                    <a:pt x="4439" y="9570"/>
                  </a:lnTo>
                  <a:lnTo>
                    <a:pt x="4462" y="10107"/>
                  </a:lnTo>
                  <a:lnTo>
                    <a:pt x="4484" y="10630"/>
                  </a:lnTo>
                  <a:lnTo>
                    <a:pt x="4507" y="11082"/>
                  </a:lnTo>
                  <a:lnTo>
                    <a:pt x="4484" y="11520"/>
                  </a:lnTo>
                  <a:lnTo>
                    <a:pt x="4439" y="11874"/>
                  </a:lnTo>
                  <a:lnTo>
                    <a:pt x="4394" y="12029"/>
                  </a:lnTo>
                  <a:lnTo>
                    <a:pt x="4349" y="12171"/>
                  </a:lnTo>
                  <a:lnTo>
                    <a:pt x="4315" y="12284"/>
                  </a:lnTo>
                  <a:lnTo>
                    <a:pt x="4247" y="12354"/>
                  </a:lnTo>
                  <a:close/>
                </a:path>
              </a:pathLst>
            </a:custGeom>
            <a:gradFill rotWithShape="1">
              <a:gsLst>
                <a:gs pos="0">
                  <a:srgbClr val="FFCC00"/>
                </a:gs>
                <a:gs pos="100000">
                  <a:srgbClr val="FFCC00">
                    <a:gamma/>
                    <a:tint val="54510"/>
                    <a:invGamma/>
                  </a:srgbClr>
                </a:gs>
              </a:gsLst>
              <a:lin ang="5400000" scaled="1"/>
            </a:gradFill>
            <a:ln w="57150">
              <a:solidFill>
                <a:srgbClr val="FFFFFF"/>
              </a:solidFill>
              <a:miter lim="800000"/>
            </a:ln>
            <a:effectLst>
              <a:outerShdw dist="135003" dir="2471156" algn="ctr" rotWithShape="0">
                <a:srgbClr val="000000">
                  <a:alpha val="50000"/>
                </a:srgbClr>
              </a:outerShdw>
            </a:effectLst>
          </p:spPr>
          <p:txBody>
            <a:bodyPr/>
            <a:lstStyle/>
            <a:p>
              <a:pPr>
                <a:buFont typeface="Arial" panose="020B0604020202020204" pitchFamily="34" charset="0"/>
                <a:buNone/>
                <a:defRPr/>
              </a:pPr>
              <a:endParaRPr lang="zh-CN" altLang="en-US">
                <a:solidFill>
                  <a:srgbClr val="5F5F5F"/>
                </a:solidFill>
              </a:endParaRPr>
            </a:p>
          </p:txBody>
        </p:sp>
        <p:sp>
          <p:nvSpPr>
            <p:cNvPr id="9" name="Puzzle4"/>
            <p:cNvSpPr>
              <a:spLocks noEditPoints="1" noChangeArrowheads="1"/>
            </p:cNvSpPr>
            <p:nvPr/>
          </p:nvSpPr>
          <p:spPr bwMode="gray">
            <a:xfrm>
              <a:off x="2192" y="1719"/>
              <a:ext cx="1072" cy="1763"/>
            </a:xfrm>
            <a:custGeom>
              <a:avLst/>
              <a:gdLst>
                <a:gd name="T0" fmla="*/ 8307 w 21600"/>
                <a:gd name="T1" fmla="*/ 11593 h 21600"/>
                <a:gd name="T2" fmla="*/ 453 w 21600"/>
                <a:gd name="T3" fmla="*/ 16938 h 21600"/>
                <a:gd name="T4" fmla="*/ 11500 w 21600"/>
                <a:gd name="T5" fmla="*/ 21600 h 21600"/>
                <a:gd name="T6" fmla="*/ 20920 w 21600"/>
                <a:gd name="T7" fmla="*/ 16751 h 21600"/>
                <a:gd name="T8" fmla="*/ 13972 w 21600"/>
                <a:gd name="T9" fmla="*/ 10888 h 21600"/>
                <a:gd name="T10" fmla="*/ 21033 w 21600"/>
                <a:gd name="T11" fmla="*/ 4716 h 21600"/>
                <a:gd name="T12" fmla="*/ 11102 w 21600"/>
                <a:gd name="T13" fmla="*/ 11 h 21600"/>
                <a:gd name="T14" fmla="*/ 453 w 21600"/>
                <a:gd name="T15" fmla="*/ 4716 h 21600"/>
                <a:gd name="T16" fmla="*/ 2076 w 21600"/>
                <a:gd name="T17" fmla="*/ 5664 h 21600"/>
                <a:gd name="T18" fmla="*/ 20203 w 21600"/>
                <a:gd name="T19" fmla="*/ 15980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3813" y="10590"/>
                  </a:moveTo>
                  <a:lnTo>
                    <a:pt x="3927" y="10513"/>
                  </a:lnTo>
                  <a:lnTo>
                    <a:pt x="4078" y="10425"/>
                  </a:lnTo>
                  <a:lnTo>
                    <a:pt x="4210" y="10359"/>
                  </a:lnTo>
                  <a:lnTo>
                    <a:pt x="4361" y="10315"/>
                  </a:lnTo>
                  <a:lnTo>
                    <a:pt x="4682" y="10237"/>
                  </a:lnTo>
                  <a:lnTo>
                    <a:pt x="5041" y="10193"/>
                  </a:lnTo>
                  <a:lnTo>
                    <a:pt x="5456" y="10171"/>
                  </a:lnTo>
                  <a:lnTo>
                    <a:pt x="5853" y="10193"/>
                  </a:lnTo>
                  <a:lnTo>
                    <a:pt x="6249" y="10260"/>
                  </a:lnTo>
                  <a:lnTo>
                    <a:pt x="6646" y="10337"/>
                  </a:lnTo>
                  <a:lnTo>
                    <a:pt x="7004" y="10469"/>
                  </a:lnTo>
                  <a:lnTo>
                    <a:pt x="7363" y="10612"/>
                  </a:lnTo>
                  <a:lnTo>
                    <a:pt x="7665" y="10788"/>
                  </a:lnTo>
                  <a:lnTo>
                    <a:pt x="7911" y="10998"/>
                  </a:lnTo>
                  <a:lnTo>
                    <a:pt x="8024" y="11097"/>
                  </a:lnTo>
                  <a:lnTo>
                    <a:pt x="8137" y="11207"/>
                  </a:lnTo>
                  <a:lnTo>
                    <a:pt x="8194" y="11340"/>
                  </a:lnTo>
                  <a:lnTo>
                    <a:pt x="8269" y="11461"/>
                  </a:lnTo>
                  <a:lnTo>
                    <a:pt x="8307" y="11593"/>
                  </a:lnTo>
                  <a:lnTo>
                    <a:pt x="8307" y="11714"/>
                  </a:lnTo>
                  <a:lnTo>
                    <a:pt x="8307" y="11868"/>
                  </a:lnTo>
                  <a:lnTo>
                    <a:pt x="8307" y="12012"/>
                  </a:lnTo>
                  <a:lnTo>
                    <a:pt x="8194" y="12265"/>
                  </a:lnTo>
                  <a:lnTo>
                    <a:pt x="8062" y="12519"/>
                  </a:lnTo>
                  <a:lnTo>
                    <a:pt x="7873" y="12706"/>
                  </a:lnTo>
                  <a:lnTo>
                    <a:pt x="7627" y="12904"/>
                  </a:lnTo>
                  <a:lnTo>
                    <a:pt x="7363" y="13048"/>
                  </a:lnTo>
                  <a:lnTo>
                    <a:pt x="7080" y="13180"/>
                  </a:lnTo>
                  <a:lnTo>
                    <a:pt x="6759" y="13257"/>
                  </a:lnTo>
                  <a:lnTo>
                    <a:pt x="6419" y="13345"/>
                  </a:lnTo>
                  <a:lnTo>
                    <a:pt x="6098" y="13389"/>
                  </a:lnTo>
                  <a:lnTo>
                    <a:pt x="5739" y="13389"/>
                  </a:lnTo>
                  <a:lnTo>
                    <a:pt x="5418" y="13389"/>
                  </a:lnTo>
                  <a:lnTo>
                    <a:pt x="5079" y="13345"/>
                  </a:lnTo>
                  <a:lnTo>
                    <a:pt x="4758" y="13301"/>
                  </a:lnTo>
                  <a:lnTo>
                    <a:pt x="4474" y="13213"/>
                  </a:lnTo>
                  <a:lnTo>
                    <a:pt x="4172" y="13114"/>
                  </a:lnTo>
                  <a:lnTo>
                    <a:pt x="3965" y="12982"/>
                  </a:lnTo>
                  <a:lnTo>
                    <a:pt x="3738" y="12838"/>
                  </a:lnTo>
                  <a:lnTo>
                    <a:pt x="3493" y="12706"/>
                  </a:lnTo>
                  <a:lnTo>
                    <a:pt x="3228" y="12607"/>
                  </a:lnTo>
                  <a:lnTo>
                    <a:pt x="2945" y="12519"/>
                  </a:lnTo>
                  <a:lnTo>
                    <a:pt x="2700" y="12431"/>
                  </a:lnTo>
                  <a:lnTo>
                    <a:pt x="2397" y="12375"/>
                  </a:lnTo>
                  <a:lnTo>
                    <a:pt x="2152" y="12331"/>
                  </a:lnTo>
                  <a:lnTo>
                    <a:pt x="1888" y="12309"/>
                  </a:lnTo>
                  <a:lnTo>
                    <a:pt x="1642" y="12309"/>
                  </a:lnTo>
                  <a:lnTo>
                    <a:pt x="1397" y="12331"/>
                  </a:lnTo>
                  <a:lnTo>
                    <a:pt x="1170" y="12397"/>
                  </a:lnTo>
                  <a:lnTo>
                    <a:pt x="962" y="12453"/>
                  </a:lnTo>
                  <a:lnTo>
                    <a:pt x="774" y="12563"/>
                  </a:lnTo>
                  <a:lnTo>
                    <a:pt x="623" y="12684"/>
                  </a:lnTo>
                  <a:lnTo>
                    <a:pt x="528" y="12838"/>
                  </a:lnTo>
                  <a:lnTo>
                    <a:pt x="453" y="13026"/>
                  </a:lnTo>
                  <a:lnTo>
                    <a:pt x="339" y="13477"/>
                  </a:lnTo>
                  <a:lnTo>
                    <a:pt x="226" y="13984"/>
                  </a:lnTo>
                  <a:lnTo>
                    <a:pt x="151" y="14535"/>
                  </a:lnTo>
                  <a:lnTo>
                    <a:pt x="113" y="15075"/>
                  </a:lnTo>
                  <a:lnTo>
                    <a:pt x="113" y="15626"/>
                  </a:lnTo>
                  <a:lnTo>
                    <a:pt x="151" y="16133"/>
                  </a:lnTo>
                  <a:lnTo>
                    <a:pt x="188" y="16376"/>
                  </a:lnTo>
                  <a:lnTo>
                    <a:pt x="264" y="16585"/>
                  </a:lnTo>
                  <a:lnTo>
                    <a:pt x="339" y="16773"/>
                  </a:lnTo>
                  <a:lnTo>
                    <a:pt x="453" y="16938"/>
                  </a:lnTo>
                  <a:lnTo>
                    <a:pt x="1095" y="16883"/>
                  </a:lnTo>
                  <a:lnTo>
                    <a:pt x="1963" y="16795"/>
                  </a:lnTo>
                  <a:lnTo>
                    <a:pt x="2945" y="16751"/>
                  </a:lnTo>
                  <a:lnTo>
                    <a:pt x="3965" y="16706"/>
                  </a:lnTo>
                  <a:lnTo>
                    <a:pt x="5022" y="16684"/>
                  </a:lnTo>
                  <a:lnTo>
                    <a:pt x="5947" y="16684"/>
                  </a:lnTo>
                  <a:lnTo>
                    <a:pt x="6759" y="16706"/>
                  </a:lnTo>
                  <a:lnTo>
                    <a:pt x="7363" y="16751"/>
                  </a:lnTo>
                  <a:lnTo>
                    <a:pt x="7948" y="16839"/>
                  </a:lnTo>
                  <a:lnTo>
                    <a:pt x="8458" y="16916"/>
                  </a:lnTo>
                  <a:lnTo>
                    <a:pt x="8893" y="17026"/>
                  </a:lnTo>
                  <a:lnTo>
                    <a:pt x="9289" y="17158"/>
                  </a:lnTo>
                  <a:lnTo>
                    <a:pt x="9572" y="17280"/>
                  </a:lnTo>
                  <a:lnTo>
                    <a:pt x="9799" y="17412"/>
                  </a:lnTo>
                  <a:lnTo>
                    <a:pt x="9969" y="17555"/>
                  </a:lnTo>
                  <a:lnTo>
                    <a:pt x="10120" y="17687"/>
                  </a:lnTo>
                  <a:lnTo>
                    <a:pt x="10158" y="17831"/>
                  </a:lnTo>
                  <a:lnTo>
                    <a:pt x="10195" y="17974"/>
                  </a:lnTo>
                  <a:lnTo>
                    <a:pt x="10158" y="18128"/>
                  </a:lnTo>
                  <a:lnTo>
                    <a:pt x="10082" y="18271"/>
                  </a:lnTo>
                  <a:lnTo>
                    <a:pt x="9969" y="18426"/>
                  </a:lnTo>
                  <a:lnTo>
                    <a:pt x="9837" y="18569"/>
                  </a:lnTo>
                  <a:lnTo>
                    <a:pt x="9648" y="18701"/>
                  </a:lnTo>
                  <a:lnTo>
                    <a:pt x="9440" y="18822"/>
                  </a:lnTo>
                  <a:lnTo>
                    <a:pt x="9213" y="18999"/>
                  </a:lnTo>
                  <a:lnTo>
                    <a:pt x="9044" y="19186"/>
                  </a:lnTo>
                  <a:lnTo>
                    <a:pt x="8893" y="19395"/>
                  </a:lnTo>
                  <a:lnTo>
                    <a:pt x="8817" y="19627"/>
                  </a:lnTo>
                  <a:lnTo>
                    <a:pt x="8779" y="19858"/>
                  </a:lnTo>
                  <a:lnTo>
                    <a:pt x="8779" y="20112"/>
                  </a:lnTo>
                  <a:lnTo>
                    <a:pt x="8855" y="20354"/>
                  </a:lnTo>
                  <a:lnTo>
                    <a:pt x="8968" y="20586"/>
                  </a:lnTo>
                  <a:lnTo>
                    <a:pt x="9138" y="20817"/>
                  </a:lnTo>
                  <a:lnTo>
                    <a:pt x="9365" y="21026"/>
                  </a:lnTo>
                  <a:lnTo>
                    <a:pt x="9610" y="21192"/>
                  </a:lnTo>
                  <a:lnTo>
                    <a:pt x="9950" y="21368"/>
                  </a:lnTo>
                  <a:lnTo>
                    <a:pt x="10120" y="21445"/>
                  </a:lnTo>
                  <a:lnTo>
                    <a:pt x="10346" y="21511"/>
                  </a:lnTo>
                  <a:lnTo>
                    <a:pt x="10516" y="21555"/>
                  </a:lnTo>
                  <a:lnTo>
                    <a:pt x="10743" y="21600"/>
                  </a:lnTo>
                  <a:lnTo>
                    <a:pt x="10988" y="21644"/>
                  </a:lnTo>
                  <a:lnTo>
                    <a:pt x="11215" y="21666"/>
                  </a:lnTo>
                  <a:lnTo>
                    <a:pt x="11498" y="21666"/>
                  </a:lnTo>
                  <a:lnTo>
                    <a:pt x="11762" y="21666"/>
                  </a:lnTo>
                  <a:lnTo>
                    <a:pt x="12253" y="21644"/>
                  </a:lnTo>
                  <a:lnTo>
                    <a:pt x="12763" y="21577"/>
                  </a:lnTo>
                  <a:lnTo>
                    <a:pt x="13197" y="21467"/>
                  </a:lnTo>
                  <a:lnTo>
                    <a:pt x="13556" y="21346"/>
                  </a:lnTo>
                  <a:lnTo>
                    <a:pt x="13896" y="21192"/>
                  </a:lnTo>
                  <a:lnTo>
                    <a:pt x="14179" y="21026"/>
                  </a:lnTo>
                  <a:lnTo>
                    <a:pt x="14444" y="20839"/>
                  </a:lnTo>
                  <a:lnTo>
                    <a:pt x="14576" y="20641"/>
                  </a:lnTo>
                  <a:lnTo>
                    <a:pt x="14727" y="20431"/>
                  </a:lnTo>
                  <a:lnTo>
                    <a:pt x="14765" y="20200"/>
                  </a:lnTo>
                  <a:lnTo>
                    <a:pt x="14802" y="19991"/>
                  </a:lnTo>
                  <a:lnTo>
                    <a:pt x="14727" y="19759"/>
                  </a:lnTo>
                  <a:lnTo>
                    <a:pt x="14613" y="19550"/>
                  </a:lnTo>
                  <a:lnTo>
                    <a:pt x="14444" y="19307"/>
                  </a:lnTo>
                  <a:lnTo>
                    <a:pt x="14217" y="19098"/>
                  </a:lnTo>
                  <a:lnTo>
                    <a:pt x="13934" y="18911"/>
                  </a:lnTo>
                  <a:lnTo>
                    <a:pt x="13669" y="18745"/>
                  </a:lnTo>
                  <a:lnTo>
                    <a:pt x="13462" y="18547"/>
                  </a:lnTo>
                  <a:lnTo>
                    <a:pt x="13311" y="18337"/>
                  </a:lnTo>
                  <a:lnTo>
                    <a:pt x="13197" y="18150"/>
                  </a:lnTo>
                  <a:lnTo>
                    <a:pt x="13122" y="17941"/>
                  </a:lnTo>
                  <a:lnTo>
                    <a:pt x="13122" y="17720"/>
                  </a:lnTo>
                  <a:lnTo>
                    <a:pt x="13122" y="17533"/>
                  </a:lnTo>
                  <a:lnTo>
                    <a:pt x="13197" y="17346"/>
                  </a:lnTo>
                  <a:lnTo>
                    <a:pt x="13273" y="17158"/>
                  </a:lnTo>
                  <a:lnTo>
                    <a:pt x="13386" y="16982"/>
                  </a:lnTo>
                  <a:lnTo>
                    <a:pt x="13537" y="16839"/>
                  </a:lnTo>
                  <a:lnTo>
                    <a:pt x="13707" y="16706"/>
                  </a:lnTo>
                  <a:lnTo>
                    <a:pt x="13896" y="16607"/>
                  </a:lnTo>
                  <a:lnTo>
                    <a:pt x="14104" y="16519"/>
                  </a:lnTo>
                  <a:lnTo>
                    <a:pt x="14330" y="16453"/>
                  </a:lnTo>
                  <a:lnTo>
                    <a:pt x="14538" y="16431"/>
                  </a:lnTo>
                  <a:lnTo>
                    <a:pt x="14897" y="16453"/>
                  </a:lnTo>
                  <a:lnTo>
                    <a:pt x="15406" y="16497"/>
                  </a:lnTo>
                  <a:lnTo>
                    <a:pt x="16105" y="16541"/>
                  </a:lnTo>
                  <a:lnTo>
                    <a:pt x="16898" y="16607"/>
                  </a:lnTo>
                  <a:lnTo>
                    <a:pt x="17804" y="16651"/>
                  </a:lnTo>
                  <a:lnTo>
                    <a:pt x="18786" y="16684"/>
                  </a:lnTo>
                  <a:lnTo>
                    <a:pt x="19844" y="16728"/>
                  </a:lnTo>
                  <a:lnTo>
                    <a:pt x="20920" y="16751"/>
                  </a:lnTo>
                  <a:lnTo>
                    <a:pt x="21109" y="16497"/>
                  </a:lnTo>
                  <a:lnTo>
                    <a:pt x="21241" y="16222"/>
                  </a:lnTo>
                  <a:lnTo>
                    <a:pt x="21392" y="15946"/>
                  </a:lnTo>
                  <a:lnTo>
                    <a:pt x="21467" y="15648"/>
                  </a:lnTo>
                  <a:lnTo>
                    <a:pt x="21543" y="15351"/>
                  </a:lnTo>
                  <a:lnTo>
                    <a:pt x="21618" y="15042"/>
                  </a:lnTo>
                  <a:lnTo>
                    <a:pt x="21618" y="14745"/>
                  </a:lnTo>
                  <a:lnTo>
                    <a:pt x="21618" y="14447"/>
                  </a:lnTo>
                  <a:lnTo>
                    <a:pt x="21618" y="14150"/>
                  </a:lnTo>
                  <a:lnTo>
                    <a:pt x="21581" y="13852"/>
                  </a:lnTo>
                  <a:lnTo>
                    <a:pt x="21505" y="13577"/>
                  </a:lnTo>
                  <a:lnTo>
                    <a:pt x="21430" y="13301"/>
                  </a:lnTo>
                  <a:lnTo>
                    <a:pt x="21354" y="13048"/>
                  </a:lnTo>
                  <a:lnTo>
                    <a:pt x="21241" y="12816"/>
                  </a:lnTo>
                  <a:lnTo>
                    <a:pt x="21146" y="12607"/>
                  </a:lnTo>
                  <a:lnTo>
                    <a:pt x="21033" y="12431"/>
                  </a:lnTo>
                  <a:lnTo>
                    <a:pt x="20920" y="12265"/>
                  </a:lnTo>
                  <a:lnTo>
                    <a:pt x="20769" y="12144"/>
                  </a:lnTo>
                  <a:lnTo>
                    <a:pt x="20637" y="12034"/>
                  </a:lnTo>
                  <a:lnTo>
                    <a:pt x="20486" y="11946"/>
                  </a:lnTo>
                  <a:lnTo>
                    <a:pt x="20297" y="11891"/>
                  </a:lnTo>
                  <a:lnTo>
                    <a:pt x="20165" y="11846"/>
                  </a:lnTo>
                  <a:lnTo>
                    <a:pt x="19976" y="11824"/>
                  </a:lnTo>
                  <a:lnTo>
                    <a:pt x="19806" y="11802"/>
                  </a:lnTo>
                  <a:lnTo>
                    <a:pt x="19390" y="11824"/>
                  </a:lnTo>
                  <a:lnTo>
                    <a:pt x="18956" y="11891"/>
                  </a:lnTo>
                  <a:lnTo>
                    <a:pt x="18503" y="11968"/>
                  </a:lnTo>
                  <a:lnTo>
                    <a:pt x="17993" y="12078"/>
                  </a:lnTo>
                  <a:lnTo>
                    <a:pt x="17653" y="12144"/>
                  </a:lnTo>
                  <a:lnTo>
                    <a:pt x="17332" y="12199"/>
                  </a:lnTo>
                  <a:lnTo>
                    <a:pt x="17049" y="12221"/>
                  </a:lnTo>
                  <a:lnTo>
                    <a:pt x="16747" y="12243"/>
                  </a:lnTo>
                  <a:lnTo>
                    <a:pt x="16464" y="12243"/>
                  </a:lnTo>
                  <a:lnTo>
                    <a:pt x="16218" y="12243"/>
                  </a:lnTo>
                  <a:lnTo>
                    <a:pt x="15992" y="12221"/>
                  </a:lnTo>
                  <a:lnTo>
                    <a:pt x="15746" y="12199"/>
                  </a:lnTo>
                  <a:lnTo>
                    <a:pt x="15520" y="12155"/>
                  </a:lnTo>
                  <a:lnTo>
                    <a:pt x="15350" y="12122"/>
                  </a:lnTo>
                  <a:lnTo>
                    <a:pt x="15161" y="12056"/>
                  </a:lnTo>
                  <a:lnTo>
                    <a:pt x="14972" y="11990"/>
                  </a:lnTo>
                  <a:lnTo>
                    <a:pt x="14689" y="11846"/>
                  </a:lnTo>
                  <a:lnTo>
                    <a:pt x="14444" y="11670"/>
                  </a:lnTo>
                  <a:lnTo>
                    <a:pt x="14255" y="11483"/>
                  </a:lnTo>
                  <a:lnTo>
                    <a:pt x="14104" y="11295"/>
                  </a:lnTo>
                  <a:lnTo>
                    <a:pt x="14028" y="11086"/>
                  </a:lnTo>
                  <a:lnTo>
                    <a:pt x="13972" y="10888"/>
                  </a:lnTo>
                  <a:lnTo>
                    <a:pt x="13972" y="10700"/>
                  </a:lnTo>
                  <a:lnTo>
                    <a:pt x="14009" y="10513"/>
                  </a:lnTo>
                  <a:lnTo>
                    <a:pt x="14066" y="10359"/>
                  </a:lnTo>
                  <a:lnTo>
                    <a:pt x="14179" y="10215"/>
                  </a:lnTo>
                  <a:lnTo>
                    <a:pt x="14406" y="10006"/>
                  </a:lnTo>
                  <a:lnTo>
                    <a:pt x="14651" y="9830"/>
                  </a:lnTo>
                  <a:lnTo>
                    <a:pt x="14878" y="9686"/>
                  </a:lnTo>
                  <a:lnTo>
                    <a:pt x="15123" y="9554"/>
                  </a:lnTo>
                  <a:lnTo>
                    <a:pt x="15350" y="9477"/>
                  </a:lnTo>
                  <a:lnTo>
                    <a:pt x="15558" y="9411"/>
                  </a:lnTo>
                  <a:lnTo>
                    <a:pt x="15803" y="9345"/>
                  </a:lnTo>
                  <a:lnTo>
                    <a:pt x="16030" y="9323"/>
                  </a:lnTo>
                  <a:lnTo>
                    <a:pt x="16256" y="9301"/>
                  </a:lnTo>
                  <a:lnTo>
                    <a:pt x="16464" y="9323"/>
                  </a:lnTo>
                  <a:lnTo>
                    <a:pt x="16690" y="9345"/>
                  </a:lnTo>
                  <a:lnTo>
                    <a:pt x="16898" y="9367"/>
                  </a:lnTo>
                  <a:lnTo>
                    <a:pt x="17332" y="9477"/>
                  </a:lnTo>
                  <a:lnTo>
                    <a:pt x="17767" y="9598"/>
                  </a:lnTo>
                  <a:lnTo>
                    <a:pt x="18163" y="9731"/>
                  </a:lnTo>
                  <a:lnTo>
                    <a:pt x="18597" y="9874"/>
                  </a:lnTo>
                  <a:lnTo>
                    <a:pt x="18994" y="10006"/>
                  </a:lnTo>
                  <a:lnTo>
                    <a:pt x="19428" y="10083"/>
                  </a:lnTo>
                  <a:lnTo>
                    <a:pt x="19617" y="10127"/>
                  </a:lnTo>
                  <a:lnTo>
                    <a:pt x="19844" y="10149"/>
                  </a:lnTo>
                  <a:lnTo>
                    <a:pt x="20013" y="10149"/>
                  </a:lnTo>
                  <a:lnTo>
                    <a:pt x="20240" y="10127"/>
                  </a:lnTo>
                  <a:lnTo>
                    <a:pt x="20410" y="10105"/>
                  </a:lnTo>
                  <a:lnTo>
                    <a:pt x="20637" y="10061"/>
                  </a:lnTo>
                  <a:lnTo>
                    <a:pt x="20844" y="9984"/>
                  </a:lnTo>
                  <a:lnTo>
                    <a:pt x="21033" y="9896"/>
                  </a:lnTo>
                  <a:lnTo>
                    <a:pt x="21146" y="9830"/>
                  </a:lnTo>
                  <a:lnTo>
                    <a:pt x="21203" y="9753"/>
                  </a:lnTo>
                  <a:lnTo>
                    <a:pt x="21279" y="9642"/>
                  </a:lnTo>
                  <a:lnTo>
                    <a:pt x="21354" y="9521"/>
                  </a:lnTo>
                  <a:lnTo>
                    <a:pt x="21430" y="9246"/>
                  </a:lnTo>
                  <a:lnTo>
                    <a:pt x="21430" y="8904"/>
                  </a:lnTo>
                  <a:lnTo>
                    <a:pt x="21430" y="8540"/>
                  </a:lnTo>
                  <a:lnTo>
                    <a:pt x="21392" y="8144"/>
                  </a:lnTo>
                  <a:lnTo>
                    <a:pt x="21354" y="7714"/>
                  </a:lnTo>
                  <a:lnTo>
                    <a:pt x="21279" y="7295"/>
                  </a:lnTo>
                  <a:lnTo>
                    <a:pt x="21146" y="6446"/>
                  </a:lnTo>
                  <a:lnTo>
                    <a:pt x="20995" y="5686"/>
                  </a:lnTo>
                  <a:lnTo>
                    <a:pt x="20958" y="5366"/>
                  </a:lnTo>
                  <a:lnTo>
                    <a:pt x="20958" y="5091"/>
                  </a:lnTo>
                  <a:lnTo>
                    <a:pt x="20958" y="4860"/>
                  </a:lnTo>
                  <a:lnTo>
                    <a:pt x="21033" y="4716"/>
                  </a:lnTo>
                  <a:lnTo>
                    <a:pt x="20637" y="4860"/>
                  </a:lnTo>
                  <a:lnTo>
                    <a:pt x="20127" y="4992"/>
                  </a:lnTo>
                  <a:lnTo>
                    <a:pt x="19617" y="5069"/>
                  </a:lnTo>
                  <a:lnTo>
                    <a:pt x="19032" y="5157"/>
                  </a:lnTo>
                  <a:lnTo>
                    <a:pt x="18465" y="5201"/>
                  </a:lnTo>
                  <a:lnTo>
                    <a:pt x="17842" y="5245"/>
                  </a:lnTo>
                  <a:lnTo>
                    <a:pt x="17219" y="5267"/>
                  </a:lnTo>
                  <a:lnTo>
                    <a:pt x="16615" y="5267"/>
                  </a:lnTo>
                  <a:lnTo>
                    <a:pt x="15992" y="5245"/>
                  </a:lnTo>
                  <a:lnTo>
                    <a:pt x="15369" y="5201"/>
                  </a:lnTo>
                  <a:lnTo>
                    <a:pt x="14840" y="5157"/>
                  </a:lnTo>
                  <a:lnTo>
                    <a:pt x="14293" y="5091"/>
                  </a:lnTo>
                  <a:lnTo>
                    <a:pt x="13783" y="5014"/>
                  </a:lnTo>
                  <a:lnTo>
                    <a:pt x="13386" y="4926"/>
                  </a:lnTo>
                  <a:lnTo>
                    <a:pt x="13027" y="4815"/>
                  </a:lnTo>
                  <a:lnTo>
                    <a:pt x="12725" y="4716"/>
                  </a:lnTo>
                  <a:lnTo>
                    <a:pt x="12480" y="4606"/>
                  </a:lnTo>
                  <a:lnTo>
                    <a:pt x="12291" y="4496"/>
                  </a:lnTo>
                  <a:lnTo>
                    <a:pt x="12197" y="4397"/>
                  </a:lnTo>
                  <a:lnTo>
                    <a:pt x="12083" y="4286"/>
                  </a:lnTo>
                  <a:lnTo>
                    <a:pt x="12046" y="4187"/>
                  </a:lnTo>
                  <a:lnTo>
                    <a:pt x="12008" y="4077"/>
                  </a:lnTo>
                  <a:lnTo>
                    <a:pt x="12046" y="3967"/>
                  </a:lnTo>
                  <a:lnTo>
                    <a:pt x="12121" y="3868"/>
                  </a:lnTo>
                  <a:lnTo>
                    <a:pt x="12197" y="3735"/>
                  </a:lnTo>
                  <a:lnTo>
                    <a:pt x="12291" y="3614"/>
                  </a:lnTo>
                  <a:lnTo>
                    <a:pt x="12442" y="3482"/>
                  </a:lnTo>
                  <a:lnTo>
                    <a:pt x="12631" y="3361"/>
                  </a:lnTo>
                  <a:lnTo>
                    <a:pt x="13065" y="3085"/>
                  </a:lnTo>
                  <a:lnTo>
                    <a:pt x="13537" y="2766"/>
                  </a:lnTo>
                  <a:lnTo>
                    <a:pt x="13783" y="2578"/>
                  </a:lnTo>
                  <a:lnTo>
                    <a:pt x="13934" y="2380"/>
                  </a:lnTo>
                  <a:lnTo>
                    <a:pt x="14028" y="2171"/>
                  </a:lnTo>
                  <a:lnTo>
                    <a:pt x="14104" y="1961"/>
                  </a:lnTo>
                  <a:lnTo>
                    <a:pt x="14104" y="1730"/>
                  </a:lnTo>
                  <a:lnTo>
                    <a:pt x="14066" y="1498"/>
                  </a:lnTo>
                  <a:lnTo>
                    <a:pt x="13972" y="1267"/>
                  </a:lnTo>
                  <a:lnTo>
                    <a:pt x="13820" y="1057"/>
                  </a:lnTo>
                  <a:lnTo>
                    <a:pt x="13594" y="837"/>
                  </a:lnTo>
                  <a:lnTo>
                    <a:pt x="13386" y="628"/>
                  </a:lnTo>
                  <a:lnTo>
                    <a:pt x="13103" y="462"/>
                  </a:lnTo>
                  <a:lnTo>
                    <a:pt x="12763" y="308"/>
                  </a:lnTo>
                  <a:lnTo>
                    <a:pt x="12404" y="187"/>
                  </a:lnTo>
                  <a:lnTo>
                    <a:pt x="12008" y="77"/>
                  </a:lnTo>
                  <a:lnTo>
                    <a:pt x="11574" y="33"/>
                  </a:lnTo>
                  <a:lnTo>
                    <a:pt x="11102" y="11"/>
                  </a:lnTo>
                  <a:lnTo>
                    <a:pt x="10667" y="11"/>
                  </a:lnTo>
                  <a:lnTo>
                    <a:pt x="10233" y="77"/>
                  </a:lnTo>
                  <a:lnTo>
                    <a:pt x="9837" y="187"/>
                  </a:lnTo>
                  <a:lnTo>
                    <a:pt x="9440" y="286"/>
                  </a:lnTo>
                  <a:lnTo>
                    <a:pt x="9062" y="462"/>
                  </a:lnTo>
                  <a:lnTo>
                    <a:pt x="8741" y="628"/>
                  </a:lnTo>
                  <a:lnTo>
                    <a:pt x="8458" y="815"/>
                  </a:lnTo>
                  <a:lnTo>
                    <a:pt x="8232" y="1035"/>
                  </a:lnTo>
                  <a:lnTo>
                    <a:pt x="8062" y="1245"/>
                  </a:lnTo>
                  <a:lnTo>
                    <a:pt x="7911" y="1476"/>
                  </a:lnTo>
                  <a:lnTo>
                    <a:pt x="7835" y="1708"/>
                  </a:lnTo>
                  <a:lnTo>
                    <a:pt x="7797" y="1961"/>
                  </a:lnTo>
                  <a:lnTo>
                    <a:pt x="7835" y="2193"/>
                  </a:lnTo>
                  <a:lnTo>
                    <a:pt x="7948" y="2402"/>
                  </a:lnTo>
                  <a:lnTo>
                    <a:pt x="8062" y="2534"/>
                  </a:lnTo>
                  <a:lnTo>
                    <a:pt x="8175" y="2644"/>
                  </a:lnTo>
                  <a:lnTo>
                    <a:pt x="8269" y="2744"/>
                  </a:lnTo>
                  <a:lnTo>
                    <a:pt x="8420" y="2832"/>
                  </a:lnTo>
                  <a:lnTo>
                    <a:pt x="8704" y="3019"/>
                  </a:lnTo>
                  <a:lnTo>
                    <a:pt x="8968" y="3206"/>
                  </a:lnTo>
                  <a:lnTo>
                    <a:pt x="9138" y="3405"/>
                  </a:lnTo>
                  <a:lnTo>
                    <a:pt x="9327" y="3570"/>
                  </a:lnTo>
                  <a:lnTo>
                    <a:pt x="9440" y="3735"/>
                  </a:lnTo>
                  <a:lnTo>
                    <a:pt x="9516" y="3890"/>
                  </a:lnTo>
                  <a:lnTo>
                    <a:pt x="9534" y="4033"/>
                  </a:lnTo>
                  <a:lnTo>
                    <a:pt x="9534" y="4165"/>
                  </a:lnTo>
                  <a:lnTo>
                    <a:pt x="9516" y="4286"/>
                  </a:lnTo>
                  <a:lnTo>
                    <a:pt x="9440" y="4397"/>
                  </a:lnTo>
                  <a:lnTo>
                    <a:pt x="9327" y="4496"/>
                  </a:lnTo>
                  <a:lnTo>
                    <a:pt x="9176" y="4562"/>
                  </a:lnTo>
                  <a:lnTo>
                    <a:pt x="9006" y="4628"/>
                  </a:lnTo>
                  <a:lnTo>
                    <a:pt x="8779" y="4694"/>
                  </a:lnTo>
                  <a:lnTo>
                    <a:pt x="8534" y="4716"/>
                  </a:lnTo>
                  <a:lnTo>
                    <a:pt x="8232" y="4716"/>
                  </a:lnTo>
                  <a:lnTo>
                    <a:pt x="7118" y="4738"/>
                  </a:lnTo>
                  <a:lnTo>
                    <a:pt x="5947" y="4771"/>
                  </a:lnTo>
                  <a:lnTo>
                    <a:pt x="4795" y="4815"/>
                  </a:lnTo>
                  <a:lnTo>
                    <a:pt x="3681" y="4860"/>
                  </a:lnTo>
                  <a:lnTo>
                    <a:pt x="2662" y="4882"/>
                  </a:lnTo>
                  <a:lnTo>
                    <a:pt x="1755" y="4882"/>
                  </a:lnTo>
                  <a:lnTo>
                    <a:pt x="1359" y="4860"/>
                  </a:lnTo>
                  <a:lnTo>
                    <a:pt x="981" y="4837"/>
                  </a:lnTo>
                  <a:lnTo>
                    <a:pt x="698" y="4771"/>
                  </a:lnTo>
                  <a:lnTo>
                    <a:pt x="453" y="4716"/>
                  </a:lnTo>
                  <a:lnTo>
                    <a:pt x="453" y="5322"/>
                  </a:lnTo>
                  <a:lnTo>
                    <a:pt x="453" y="6083"/>
                  </a:lnTo>
                  <a:lnTo>
                    <a:pt x="453" y="6909"/>
                  </a:lnTo>
                  <a:lnTo>
                    <a:pt x="453" y="7780"/>
                  </a:lnTo>
                  <a:lnTo>
                    <a:pt x="453" y="8606"/>
                  </a:lnTo>
                  <a:lnTo>
                    <a:pt x="453" y="9345"/>
                  </a:lnTo>
                  <a:lnTo>
                    <a:pt x="453" y="9918"/>
                  </a:lnTo>
                  <a:lnTo>
                    <a:pt x="453" y="10282"/>
                  </a:lnTo>
                  <a:lnTo>
                    <a:pt x="490" y="10381"/>
                  </a:lnTo>
                  <a:lnTo>
                    <a:pt x="547" y="10491"/>
                  </a:lnTo>
                  <a:lnTo>
                    <a:pt x="660" y="10590"/>
                  </a:lnTo>
                  <a:lnTo>
                    <a:pt x="811" y="10700"/>
                  </a:lnTo>
                  <a:lnTo>
                    <a:pt x="981" y="10811"/>
                  </a:lnTo>
                  <a:lnTo>
                    <a:pt x="1208" y="10888"/>
                  </a:lnTo>
                  <a:lnTo>
                    <a:pt x="1453" y="10954"/>
                  </a:lnTo>
                  <a:lnTo>
                    <a:pt x="1718" y="11020"/>
                  </a:lnTo>
                  <a:lnTo>
                    <a:pt x="1963" y="11064"/>
                  </a:lnTo>
                  <a:lnTo>
                    <a:pt x="2265" y="11086"/>
                  </a:lnTo>
                  <a:lnTo>
                    <a:pt x="2548" y="11064"/>
                  </a:lnTo>
                  <a:lnTo>
                    <a:pt x="2794" y="11042"/>
                  </a:lnTo>
                  <a:lnTo>
                    <a:pt x="3096" y="10976"/>
                  </a:lnTo>
                  <a:lnTo>
                    <a:pt x="3341" y="10888"/>
                  </a:lnTo>
                  <a:lnTo>
                    <a:pt x="3606" y="10766"/>
                  </a:lnTo>
                  <a:lnTo>
                    <a:pt x="3813" y="10590"/>
                  </a:lnTo>
                  <a:close/>
                </a:path>
              </a:pathLst>
            </a:custGeom>
            <a:gradFill rotWithShape="1">
              <a:gsLst>
                <a:gs pos="0">
                  <a:srgbClr val="20AE3E"/>
                </a:gs>
                <a:gs pos="100000">
                  <a:srgbClr val="20AE3E">
                    <a:gamma/>
                    <a:tint val="51373"/>
                    <a:invGamma/>
                  </a:srgbClr>
                </a:gs>
              </a:gsLst>
              <a:lin ang="18900000" scaled="1"/>
            </a:gradFill>
            <a:ln w="57150">
              <a:solidFill>
                <a:srgbClr val="FFFFFF"/>
              </a:solidFill>
              <a:miter lim="800000"/>
            </a:ln>
            <a:effectLst>
              <a:outerShdw dist="135003" dir="2471156" algn="ctr" rotWithShape="0">
                <a:srgbClr val="000000">
                  <a:alpha val="50000"/>
                </a:srgbClr>
              </a:outerShdw>
            </a:effectLst>
          </p:spPr>
          <p:txBody>
            <a:bodyPr/>
            <a:lstStyle/>
            <a:p>
              <a:pPr>
                <a:buFont typeface="Arial" panose="020B0604020202020204" pitchFamily="34" charset="0"/>
                <a:buNone/>
                <a:defRPr/>
              </a:pPr>
              <a:endParaRPr lang="zh-CN" altLang="en-US">
                <a:solidFill>
                  <a:srgbClr val="5F5F5F"/>
                </a:solidFill>
              </a:endParaRPr>
            </a:p>
          </p:txBody>
        </p:sp>
        <p:sp>
          <p:nvSpPr>
            <p:cNvPr id="10" name="Puzzle1"/>
            <p:cNvSpPr>
              <a:spLocks noEditPoints="1" noChangeArrowheads="1"/>
            </p:cNvSpPr>
            <p:nvPr/>
          </p:nvSpPr>
          <p:spPr bwMode="gray">
            <a:xfrm>
              <a:off x="1824" y="1091"/>
              <a:ext cx="1800" cy="1051"/>
            </a:xfrm>
            <a:custGeom>
              <a:avLst/>
              <a:gdLst>
                <a:gd name="T0" fmla="*/ 16740 w 21600"/>
                <a:gd name="T1" fmla="*/ 21078 h 21600"/>
                <a:gd name="T2" fmla="*/ 16976 w 21600"/>
                <a:gd name="T3" fmla="*/ 521 h 21600"/>
                <a:gd name="T4" fmla="*/ 4725 w 21600"/>
                <a:gd name="T5" fmla="*/ 856 h 21600"/>
                <a:gd name="T6" fmla="*/ 5040 w 21600"/>
                <a:gd name="T7" fmla="*/ 21004 h 21600"/>
                <a:gd name="T8" fmla="*/ 10811 w 21600"/>
                <a:gd name="T9" fmla="*/ 12885 h 21600"/>
                <a:gd name="T10" fmla="*/ 10845 w 21600"/>
                <a:gd name="T11" fmla="*/ 8714 h 21600"/>
                <a:gd name="T12" fmla="*/ 21600 w 21600"/>
                <a:gd name="T13" fmla="*/ 10000 h 21600"/>
                <a:gd name="T14" fmla="*/ 56 w 21600"/>
                <a:gd name="T15" fmla="*/ 10000 h 21600"/>
                <a:gd name="T16" fmla="*/ 6086 w 21600"/>
                <a:gd name="T17" fmla="*/ 2569 h 21600"/>
                <a:gd name="T18" fmla="*/ 16132 w 21600"/>
                <a:gd name="T19" fmla="*/ 1955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9360" y="20836"/>
                  </a:moveTo>
                  <a:lnTo>
                    <a:pt x="9528" y="20836"/>
                  </a:lnTo>
                  <a:lnTo>
                    <a:pt x="9686" y="20762"/>
                  </a:lnTo>
                  <a:lnTo>
                    <a:pt x="9810" y="20687"/>
                  </a:lnTo>
                  <a:lnTo>
                    <a:pt x="9922" y="20575"/>
                  </a:lnTo>
                  <a:lnTo>
                    <a:pt x="10012" y="20426"/>
                  </a:lnTo>
                  <a:lnTo>
                    <a:pt x="10068" y="20296"/>
                  </a:lnTo>
                  <a:lnTo>
                    <a:pt x="10113" y="20110"/>
                  </a:lnTo>
                  <a:lnTo>
                    <a:pt x="10136" y="19905"/>
                  </a:lnTo>
                  <a:lnTo>
                    <a:pt x="10136" y="19682"/>
                  </a:lnTo>
                  <a:lnTo>
                    <a:pt x="10113" y="19440"/>
                  </a:lnTo>
                  <a:lnTo>
                    <a:pt x="10068" y="19142"/>
                  </a:lnTo>
                  <a:lnTo>
                    <a:pt x="10012" y="18900"/>
                  </a:lnTo>
                  <a:lnTo>
                    <a:pt x="9900" y="18620"/>
                  </a:lnTo>
                  <a:lnTo>
                    <a:pt x="9787" y="18285"/>
                  </a:lnTo>
                  <a:lnTo>
                    <a:pt x="9641" y="17968"/>
                  </a:lnTo>
                  <a:lnTo>
                    <a:pt x="9472" y="17652"/>
                  </a:lnTo>
                  <a:lnTo>
                    <a:pt x="9382" y="17466"/>
                  </a:lnTo>
                  <a:lnTo>
                    <a:pt x="9315" y="17298"/>
                  </a:lnTo>
                  <a:lnTo>
                    <a:pt x="9258" y="17112"/>
                  </a:lnTo>
                  <a:lnTo>
                    <a:pt x="9191" y="16926"/>
                  </a:lnTo>
                  <a:lnTo>
                    <a:pt x="9123" y="16535"/>
                  </a:lnTo>
                  <a:lnTo>
                    <a:pt x="9101" y="16144"/>
                  </a:lnTo>
                  <a:lnTo>
                    <a:pt x="9101" y="15753"/>
                  </a:lnTo>
                  <a:lnTo>
                    <a:pt x="9168" y="15362"/>
                  </a:lnTo>
                  <a:lnTo>
                    <a:pt x="9236" y="14971"/>
                  </a:lnTo>
                  <a:lnTo>
                    <a:pt x="9360" y="14580"/>
                  </a:lnTo>
                  <a:lnTo>
                    <a:pt x="9495" y="14244"/>
                  </a:lnTo>
                  <a:lnTo>
                    <a:pt x="9663" y="13891"/>
                  </a:lnTo>
                  <a:lnTo>
                    <a:pt x="9855" y="13611"/>
                  </a:lnTo>
                  <a:lnTo>
                    <a:pt x="10068" y="13351"/>
                  </a:lnTo>
                  <a:lnTo>
                    <a:pt x="10293" y="13146"/>
                  </a:lnTo>
                  <a:lnTo>
                    <a:pt x="10552" y="12997"/>
                  </a:lnTo>
                  <a:lnTo>
                    <a:pt x="10811" y="12885"/>
                  </a:lnTo>
                  <a:lnTo>
                    <a:pt x="11069" y="12866"/>
                  </a:lnTo>
                  <a:lnTo>
                    <a:pt x="11351" y="12885"/>
                  </a:lnTo>
                  <a:lnTo>
                    <a:pt x="11610" y="12997"/>
                  </a:lnTo>
                  <a:lnTo>
                    <a:pt x="11846" y="13183"/>
                  </a:lnTo>
                  <a:lnTo>
                    <a:pt x="12060" y="13388"/>
                  </a:lnTo>
                  <a:lnTo>
                    <a:pt x="12251" y="13648"/>
                  </a:lnTo>
                  <a:lnTo>
                    <a:pt x="12419" y="13928"/>
                  </a:lnTo>
                  <a:lnTo>
                    <a:pt x="12555" y="14244"/>
                  </a:lnTo>
                  <a:lnTo>
                    <a:pt x="12690" y="14617"/>
                  </a:lnTo>
                  <a:lnTo>
                    <a:pt x="12768" y="15008"/>
                  </a:lnTo>
                  <a:lnTo>
                    <a:pt x="12836" y="15399"/>
                  </a:lnTo>
                  <a:lnTo>
                    <a:pt x="12858" y="15753"/>
                  </a:lnTo>
                  <a:lnTo>
                    <a:pt x="12858" y="16144"/>
                  </a:lnTo>
                  <a:lnTo>
                    <a:pt x="12813" y="16535"/>
                  </a:lnTo>
                  <a:lnTo>
                    <a:pt x="12746" y="16888"/>
                  </a:lnTo>
                  <a:lnTo>
                    <a:pt x="12667" y="17224"/>
                  </a:lnTo>
                  <a:lnTo>
                    <a:pt x="12510" y="17503"/>
                  </a:lnTo>
                  <a:lnTo>
                    <a:pt x="12228" y="18043"/>
                  </a:lnTo>
                  <a:lnTo>
                    <a:pt x="11970" y="18546"/>
                  </a:lnTo>
                  <a:lnTo>
                    <a:pt x="11868" y="18751"/>
                  </a:lnTo>
                  <a:lnTo>
                    <a:pt x="11778" y="18974"/>
                  </a:lnTo>
                  <a:lnTo>
                    <a:pt x="11711" y="19179"/>
                  </a:lnTo>
                  <a:lnTo>
                    <a:pt x="11666" y="19365"/>
                  </a:lnTo>
                  <a:lnTo>
                    <a:pt x="11632" y="19570"/>
                  </a:lnTo>
                  <a:lnTo>
                    <a:pt x="11632" y="19756"/>
                  </a:lnTo>
                  <a:lnTo>
                    <a:pt x="11632" y="19942"/>
                  </a:lnTo>
                  <a:lnTo>
                    <a:pt x="11643" y="20110"/>
                  </a:lnTo>
                  <a:lnTo>
                    <a:pt x="11711" y="20296"/>
                  </a:lnTo>
                  <a:lnTo>
                    <a:pt x="11801" y="20464"/>
                  </a:lnTo>
                  <a:lnTo>
                    <a:pt x="11891" y="20650"/>
                  </a:lnTo>
                  <a:lnTo>
                    <a:pt x="12037" y="20836"/>
                  </a:lnTo>
                  <a:lnTo>
                    <a:pt x="12206" y="21004"/>
                  </a:lnTo>
                  <a:lnTo>
                    <a:pt x="12419" y="21190"/>
                  </a:lnTo>
                  <a:lnTo>
                    <a:pt x="12667" y="21320"/>
                  </a:lnTo>
                  <a:lnTo>
                    <a:pt x="12960" y="21432"/>
                  </a:lnTo>
                  <a:lnTo>
                    <a:pt x="13286" y="21544"/>
                  </a:lnTo>
                  <a:lnTo>
                    <a:pt x="13612" y="21655"/>
                  </a:lnTo>
                  <a:lnTo>
                    <a:pt x="13983" y="21693"/>
                  </a:lnTo>
                  <a:lnTo>
                    <a:pt x="14343" y="21730"/>
                  </a:lnTo>
                  <a:lnTo>
                    <a:pt x="14715" y="21730"/>
                  </a:lnTo>
                  <a:lnTo>
                    <a:pt x="15075" y="21730"/>
                  </a:lnTo>
                  <a:lnTo>
                    <a:pt x="15446" y="21655"/>
                  </a:lnTo>
                  <a:lnTo>
                    <a:pt x="15794" y="21581"/>
                  </a:lnTo>
                  <a:lnTo>
                    <a:pt x="16132" y="21432"/>
                  </a:lnTo>
                  <a:lnTo>
                    <a:pt x="16458" y="21302"/>
                  </a:lnTo>
                  <a:lnTo>
                    <a:pt x="16740" y="21078"/>
                  </a:lnTo>
                  <a:lnTo>
                    <a:pt x="16976" y="20836"/>
                  </a:lnTo>
                  <a:lnTo>
                    <a:pt x="17043" y="20650"/>
                  </a:lnTo>
                  <a:lnTo>
                    <a:pt x="17088" y="20426"/>
                  </a:lnTo>
                  <a:lnTo>
                    <a:pt x="17133" y="20222"/>
                  </a:lnTo>
                  <a:lnTo>
                    <a:pt x="17156" y="19980"/>
                  </a:lnTo>
                  <a:lnTo>
                    <a:pt x="17167" y="19477"/>
                  </a:lnTo>
                  <a:lnTo>
                    <a:pt x="17167" y="18974"/>
                  </a:lnTo>
                  <a:lnTo>
                    <a:pt x="17156" y="18397"/>
                  </a:lnTo>
                  <a:lnTo>
                    <a:pt x="17111" y="17820"/>
                  </a:lnTo>
                  <a:lnTo>
                    <a:pt x="17066" y="17261"/>
                  </a:lnTo>
                  <a:lnTo>
                    <a:pt x="16998" y="16646"/>
                  </a:lnTo>
                  <a:lnTo>
                    <a:pt x="16852" y="15511"/>
                  </a:lnTo>
                  <a:lnTo>
                    <a:pt x="16740" y="14393"/>
                  </a:lnTo>
                  <a:lnTo>
                    <a:pt x="16717" y="13928"/>
                  </a:lnTo>
                  <a:lnTo>
                    <a:pt x="16695" y="13462"/>
                  </a:lnTo>
                  <a:lnTo>
                    <a:pt x="16717" y="13071"/>
                  </a:lnTo>
                  <a:lnTo>
                    <a:pt x="16785" y="12755"/>
                  </a:lnTo>
                  <a:lnTo>
                    <a:pt x="16852" y="12419"/>
                  </a:lnTo>
                  <a:lnTo>
                    <a:pt x="16953" y="12140"/>
                  </a:lnTo>
                  <a:lnTo>
                    <a:pt x="17088" y="11898"/>
                  </a:lnTo>
                  <a:lnTo>
                    <a:pt x="17212" y="11675"/>
                  </a:lnTo>
                  <a:lnTo>
                    <a:pt x="17370" y="11470"/>
                  </a:lnTo>
                  <a:lnTo>
                    <a:pt x="17516" y="11284"/>
                  </a:lnTo>
                  <a:lnTo>
                    <a:pt x="17696" y="11135"/>
                  </a:lnTo>
                  <a:lnTo>
                    <a:pt x="17865" y="11042"/>
                  </a:lnTo>
                  <a:lnTo>
                    <a:pt x="18033" y="10930"/>
                  </a:lnTo>
                  <a:lnTo>
                    <a:pt x="18213" y="10893"/>
                  </a:lnTo>
                  <a:lnTo>
                    <a:pt x="18382" y="10893"/>
                  </a:lnTo>
                  <a:lnTo>
                    <a:pt x="18551" y="10967"/>
                  </a:lnTo>
                  <a:lnTo>
                    <a:pt x="18708" y="11042"/>
                  </a:lnTo>
                  <a:lnTo>
                    <a:pt x="18855" y="11172"/>
                  </a:lnTo>
                  <a:lnTo>
                    <a:pt x="19012" y="11358"/>
                  </a:lnTo>
                  <a:lnTo>
                    <a:pt x="19136" y="11600"/>
                  </a:lnTo>
                  <a:lnTo>
                    <a:pt x="19271" y="11861"/>
                  </a:lnTo>
                  <a:lnTo>
                    <a:pt x="19440" y="12028"/>
                  </a:lnTo>
                  <a:lnTo>
                    <a:pt x="19608" y="12177"/>
                  </a:lnTo>
                  <a:lnTo>
                    <a:pt x="19822" y="12289"/>
                  </a:lnTo>
                  <a:lnTo>
                    <a:pt x="20025" y="12289"/>
                  </a:lnTo>
                  <a:lnTo>
                    <a:pt x="20238" y="12289"/>
                  </a:lnTo>
                  <a:lnTo>
                    <a:pt x="20452" y="12215"/>
                  </a:lnTo>
                  <a:lnTo>
                    <a:pt x="20643" y="12103"/>
                  </a:lnTo>
                  <a:lnTo>
                    <a:pt x="20846" y="11973"/>
                  </a:lnTo>
                  <a:lnTo>
                    <a:pt x="21037" y="11786"/>
                  </a:lnTo>
                  <a:lnTo>
                    <a:pt x="21206" y="11563"/>
                  </a:lnTo>
                  <a:lnTo>
                    <a:pt x="21363" y="11321"/>
                  </a:lnTo>
                  <a:lnTo>
                    <a:pt x="21465" y="11079"/>
                  </a:lnTo>
                  <a:lnTo>
                    <a:pt x="21577" y="10744"/>
                  </a:lnTo>
                  <a:lnTo>
                    <a:pt x="21622" y="10427"/>
                  </a:lnTo>
                  <a:lnTo>
                    <a:pt x="21645" y="10111"/>
                  </a:lnTo>
                  <a:lnTo>
                    <a:pt x="21622" y="9608"/>
                  </a:lnTo>
                  <a:lnTo>
                    <a:pt x="21577" y="9142"/>
                  </a:lnTo>
                  <a:lnTo>
                    <a:pt x="21465" y="8751"/>
                  </a:lnTo>
                  <a:lnTo>
                    <a:pt x="21363" y="8397"/>
                  </a:lnTo>
                  <a:lnTo>
                    <a:pt x="21206" y="8062"/>
                  </a:lnTo>
                  <a:lnTo>
                    <a:pt x="21037" y="7820"/>
                  </a:lnTo>
                  <a:lnTo>
                    <a:pt x="20846" y="7597"/>
                  </a:lnTo>
                  <a:lnTo>
                    <a:pt x="20643" y="7429"/>
                  </a:lnTo>
                  <a:lnTo>
                    <a:pt x="20452" y="7317"/>
                  </a:lnTo>
                  <a:lnTo>
                    <a:pt x="20238" y="7206"/>
                  </a:lnTo>
                  <a:lnTo>
                    <a:pt x="20025" y="7168"/>
                  </a:lnTo>
                  <a:lnTo>
                    <a:pt x="19822" y="7206"/>
                  </a:lnTo>
                  <a:lnTo>
                    <a:pt x="19608" y="7243"/>
                  </a:lnTo>
                  <a:lnTo>
                    <a:pt x="19440" y="7355"/>
                  </a:lnTo>
                  <a:lnTo>
                    <a:pt x="19271" y="7504"/>
                  </a:lnTo>
                  <a:lnTo>
                    <a:pt x="19136" y="7708"/>
                  </a:lnTo>
                  <a:lnTo>
                    <a:pt x="19012" y="7895"/>
                  </a:lnTo>
                  <a:lnTo>
                    <a:pt x="18832" y="8025"/>
                  </a:lnTo>
                  <a:lnTo>
                    <a:pt x="18663" y="8174"/>
                  </a:lnTo>
                  <a:lnTo>
                    <a:pt x="18472" y="8248"/>
                  </a:lnTo>
                  <a:lnTo>
                    <a:pt x="18270" y="8286"/>
                  </a:lnTo>
                  <a:lnTo>
                    <a:pt x="18078" y="8323"/>
                  </a:lnTo>
                  <a:lnTo>
                    <a:pt x="17887" y="8323"/>
                  </a:lnTo>
                  <a:lnTo>
                    <a:pt x="17696" y="8248"/>
                  </a:lnTo>
                  <a:lnTo>
                    <a:pt x="17493" y="8174"/>
                  </a:lnTo>
                  <a:lnTo>
                    <a:pt x="17302" y="8062"/>
                  </a:lnTo>
                  <a:lnTo>
                    <a:pt x="17133" y="7969"/>
                  </a:lnTo>
                  <a:lnTo>
                    <a:pt x="16976" y="7783"/>
                  </a:lnTo>
                  <a:lnTo>
                    <a:pt x="16852" y="7597"/>
                  </a:lnTo>
                  <a:lnTo>
                    <a:pt x="16740" y="7429"/>
                  </a:lnTo>
                  <a:lnTo>
                    <a:pt x="16672" y="7168"/>
                  </a:lnTo>
                  <a:lnTo>
                    <a:pt x="16638" y="6926"/>
                  </a:lnTo>
                  <a:lnTo>
                    <a:pt x="16616" y="6498"/>
                  </a:lnTo>
                  <a:lnTo>
                    <a:pt x="16616" y="5772"/>
                  </a:lnTo>
                  <a:lnTo>
                    <a:pt x="16650" y="4915"/>
                  </a:lnTo>
                  <a:lnTo>
                    <a:pt x="16695" y="3928"/>
                  </a:lnTo>
                  <a:lnTo>
                    <a:pt x="16762" y="2960"/>
                  </a:lnTo>
                  <a:lnTo>
                    <a:pt x="16830" y="1992"/>
                  </a:lnTo>
                  <a:lnTo>
                    <a:pt x="16908" y="1173"/>
                  </a:lnTo>
                  <a:lnTo>
                    <a:pt x="16976" y="521"/>
                  </a:lnTo>
                  <a:lnTo>
                    <a:pt x="16953" y="521"/>
                  </a:lnTo>
                  <a:lnTo>
                    <a:pt x="16931" y="521"/>
                  </a:lnTo>
                  <a:lnTo>
                    <a:pt x="16267" y="484"/>
                  </a:lnTo>
                  <a:lnTo>
                    <a:pt x="15637" y="428"/>
                  </a:lnTo>
                  <a:lnTo>
                    <a:pt x="15063" y="353"/>
                  </a:lnTo>
                  <a:lnTo>
                    <a:pt x="14523" y="279"/>
                  </a:lnTo>
                  <a:lnTo>
                    <a:pt x="14040" y="167"/>
                  </a:lnTo>
                  <a:lnTo>
                    <a:pt x="13635" y="93"/>
                  </a:lnTo>
                  <a:lnTo>
                    <a:pt x="13331" y="18"/>
                  </a:lnTo>
                  <a:lnTo>
                    <a:pt x="13117" y="18"/>
                  </a:lnTo>
                  <a:lnTo>
                    <a:pt x="12982" y="18"/>
                  </a:lnTo>
                  <a:lnTo>
                    <a:pt x="12858" y="130"/>
                  </a:lnTo>
                  <a:lnTo>
                    <a:pt x="12723" y="279"/>
                  </a:lnTo>
                  <a:lnTo>
                    <a:pt x="12622" y="446"/>
                  </a:lnTo>
                  <a:lnTo>
                    <a:pt x="12510" y="670"/>
                  </a:lnTo>
                  <a:lnTo>
                    <a:pt x="12419" y="912"/>
                  </a:lnTo>
                  <a:lnTo>
                    <a:pt x="12363" y="1210"/>
                  </a:lnTo>
                  <a:lnTo>
                    <a:pt x="12318" y="1526"/>
                  </a:lnTo>
                  <a:lnTo>
                    <a:pt x="12273" y="1843"/>
                  </a:lnTo>
                  <a:lnTo>
                    <a:pt x="12251" y="2215"/>
                  </a:lnTo>
                  <a:lnTo>
                    <a:pt x="12273" y="2532"/>
                  </a:lnTo>
                  <a:lnTo>
                    <a:pt x="12318" y="2886"/>
                  </a:lnTo>
                  <a:lnTo>
                    <a:pt x="12386" y="3240"/>
                  </a:lnTo>
                  <a:lnTo>
                    <a:pt x="12464" y="3556"/>
                  </a:lnTo>
                  <a:lnTo>
                    <a:pt x="12577" y="3891"/>
                  </a:lnTo>
                  <a:lnTo>
                    <a:pt x="12746" y="4171"/>
                  </a:lnTo>
                  <a:lnTo>
                    <a:pt x="12926" y="4487"/>
                  </a:lnTo>
                  <a:lnTo>
                    <a:pt x="13050" y="4860"/>
                  </a:lnTo>
                  <a:lnTo>
                    <a:pt x="13162" y="5251"/>
                  </a:lnTo>
                  <a:lnTo>
                    <a:pt x="13218" y="5604"/>
                  </a:lnTo>
                  <a:lnTo>
                    <a:pt x="13263" y="5995"/>
                  </a:lnTo>
                  <a:lnTo>
                    <a:pt x="13241" y="6386"/>
                  </a:lnTo>
                  <a:lnTo>
                    <a:pt x="13218" y="6740"/>
                  </a:lnTo>
                  <a:lnTo>
                    <a:pt x="13139" y="7094"/>
                  </a:lnTo>
                  <a:lnTo>
                    <a:pt x="13050" y="7429"/>
                  </a:lnTo>
                  <a:lnTo>
                    <a:pt x="12903" y="7746"/>
                  </a:lnTo>
                  <a:lnTo>
                    <a:pt x="12723" y="8025"/>
                  </a:lnTo>
                  <a:lnTo>
                    <a:pt x="12532" y="8286"/>
                  </a:lnTo>
                  <a:lnTo>
                    <a:pt x="12318" y="8491"/>
                  </a:lnTo>
                  <a:lnTo>
                    <a:pt x="12060" y="8677"/>
                  </a:lnTo>
                  <a:lnTo>
                    <a:pt x="11756" y="8788"/>
                  </a:lnTo>
                  <a:lnTo>
                    <a:pt x="11452" y="8826"/>
                  </a:lnTo>
                  <a:lnTo>
                    <a:pt x="11283" y="8826"/>
                  </a:lnTo>
                  <a:lnTo>
                    <a:pt x="11126" y="8826"/>
                  </a:lnTo>
                  <a:lnTo>
                    <a:pt x="11002" y="8788"/>
                  </a:lnTo>
                  <a:lnTo>
                    <a:pt x="10845" y="8714"/>
                  </a:lnTo>
                  <a:lnTo>
                    <a:pt x="10721" y="8640"/>
                  </a:lnTo>
                  <a:lnTo>
                    <a:pt x="10608" y="8565"/>
                  </a:lnTo>
                  <a:lnTo>
                    <a:pt x="10485" y="8453"/>
                  </a:lnTo>
                  <a:lnTo>
                    <a:pt x="10372" y="8323"/>
                  </a:lnTo>
                  <a:lnTo>
                    <a:pt x="10181" y="8062"/>
                  </a:lnTo>
                  <a:lnTo>
                    <a:pt x="10035" y="7746"/>
                  </a:lnTo>
                  <a:lnTo>
                    <a:pt x="9900" y="7392"/>
                  </a:lnTo>
                  <a:lnTo>
                    <a:pt x="9787" y="7001"/>
                  </a:lnTo>
                  <a:lnTo>
                    <a:pt x="9731" y="6610"/>
                  </a:lnTo>
                  <a:lnTo>
                    <a:pt x="9686" y="6219"/>
                  </a:lnTo>
                  <a:lnTo>
                    <a:pt x="9663" y="5772"/>
                  </a:lnTo>
                  <a:lnTo>
                    <a:pt x="9686" y="5381"/>
                  </a:lnTo>
                  <a:lnTo>
                    <a:pt x="9753" y="4990"/>
                  </a:lnTo>
                  <a:lnTo>
                    <a:pt x="9832" y="4636"/>
                  </a:lnTo>
                  <a:lnTo>
                    <a:pt x="9945" y="4320"/>
                  </a:lnTo>
                  <a:lnTo>
                    <a:pt x="10068" y="4022"/>
                  </a:lnTo>
                  <a:lnTo>
                    <a:pt x="10203" y="3817"/>
                  </a:lnTo>
                  <a:lnTo>
                    <a:pt x="10316" y="3593"/>
                  </a:lnTo>
                  <a:lnTo>
                    <a:pt x="10395" y="3351"/>
                  </a:lnTo>
                  <a:lnTo>
                    <a:pt x="10462" y="3109"/>
                  </a:lnTo>
                  <a:lnTo>
                    <a:pt x="10507" y="2848"/>
                  </a:lnTo>
                  <a:lnTo>
                    <a:pt x="10530" y="2606"/>
                  </a:lnTo>
                  <a:lnTo>
                    <a:pt x="10507" y="2346"/>
                  </a:lnTo>
                  <a:lnTo>
                    <a:pt x="10462" y="2141"/>
                  </a:lnTo>
                  <a:lnTo>
                    <a:pt x="10395" y="1880"/>
                  </a:lnTo>
                  <a:lnTo>
                    <a:pt x="10293" y="1638"/>
                  </a:lnTo>
                  <a:lnTo>
                    <a:pt x="10158" y="1415"/>
                  </a:lnTo>
                  <a:lnTo>
                    <a:pt x="9967" y="1210"/>
                  </a:lnTo>
                  <a:lnTo>
                    <a:pt x="9753" y="986"/>
                  </a:lnTo>
                  <a:lnTo>
                    <a:pt x="9495" y="819"/>
                  </a:lnTo>
                  <a:lnTo>
                    <a:pt x="9191" y="670"/>
                  </a:lnTo>
                  <a:lnTo>
                    <a:pt x="8842" y="521"/>
                  </a:lnTo>
                  <a:lnTo>
                    <a:pt x="8471" y="446"/>
                  </a:lnTo>
                  <a:lnTo>
                    <a:pt x="7998" y="428"/>
                  </a:lnTo>
                  <a:lnTo>
                    <a:pt x="7413" y="428"/>
                  </a:lnTo>
                  <a:lnTo>
                    <a:pt x="6817" y="446"/>
                  </a:lnTo>
                  <a:lnTo>
                    <a:pt x="6187" y="521"/>
                  </a:lnTo>
                  <a:lnTo>
                    <a:pt x="5602" y="633"/>
                  </a:lnTo>
                  <a:lnTo>
                    <a:pt x="5107" y="744"/>
                  </a:lnTo>
                  <a:lnTo>
                    <a:pt x="4725" y="856"/>
                  </a:lnTo>
                  <a:lnTo>
                    <a:pt x="4848" y="1564"/>
                  </a:lnTo>
                  <a:lnTo>
                    <a:pt x="5028" y="2495"/>
                  </a:lnTo>
                  <a:lnTo>
                    <a:pt x="5175" y="3556"/>
                  </a:lnTo>
                  <a:lnTo>
                    <a:pt x="5298" y="4673"/>
                  </a:lnTo>
                  <a:lnTo>
                    <a:pt x="5343" y="5213"/>
                  </a:lnTo>
                  <a:lnTo>
                    <a:pt x="5388" y="5753"/>
                  </a:lnTo>
                  <a:lnTo>
                    <a:pt x="5411" y="6275"/>
                  </a:lnTo>
                  <a:lnTo>
                    <a:pt x="5411" y="6740"/>
                  </a:lnTo>
                  <a:lnTo>
                    <a:pt x="5366" y="7168"/>
                  </a:lnTo>
                  <a:lnTo>
                    <a:pt x="5321" y="7541"/>
                  </a:lnTo>
                  <a:lnTo>
                    <a:pt x="5287" y="7708"/>
                  </a:lnTo>
                  <a:lnTo>
                    <a:pt x="5242" y="7857"/>
                  </a:lnTo>
                  <a:lnTo>
                    <a:pt x="5197" y="7969"/>
                  </a:lnTo>
                  <a:lnTo>
                    <a:pt x="5130" y="8062"/>
                  </a:lnTo>
                  <a:lnTo>
                    <a:pt x="5006" y="8248"/>
                  </a:lnTo>
                  <a:lnTo>
                    <a:pt x="4848" y="8397"/>
                  </a:lnTo>
                  <a:lnTo>
                    <a:pt x="4725" y="8528"/>
                  </a:lnTo>
                  <a:lnTo>
                    <a:pt x="4567" y="8640"/>
                  </a:lnTo>
                  <a:lnTo>
                    <a:pt x="4421" y="8714"/>
                  </a:lnTo>
                  <a:lnTo>
                    <a:pt x="4263" y="8751"/>
                  </a:lnTo>
                  <a:lnTo>
                    <a:pt x="4095" y="8788"/>
                  </a:lnTo>
                  <a:lnTo>
                    <a:pt x="3948" y="8788"/>
                  </a:lnTo>
                  <a:lnTo>
                    <a:pt x="3791" y="8751"/>
                  </a:lnTo>
                  <a:lnTo>
                    <a:pt x="3667" y="8714"/>
                  </a:lnTo>
                  <a:lnTo>
                    <a:pt x="3510" y="8677"/>
                  </a:lnTo>
                  <a:lnTo>
                    <a:pt x="3386" y="8602"/>
                  </a:lnTo>
                  <a:lnTo>
                    <a:pt x="3251" y="8491"/>
                  </a:lnTo>
                  <a:lnTo>
                    <a:pt x="3127" y="8360"/>
                  </a:lnTo>
                  <a:lnTo>
                    <a:pt x="3015" y="8248"/>
                  </a:lnTo>
                  <a:lnTo>
                    <a:pt x="2925" y="8062"/>
                  </a:lnTo>
                  <a:lnTo>
                    <a:pt x="2778" y="7857"/>
                  </a:lnTo>
                  <a:lnTo>
                    <a:pt x="2610" y="7671"/>
                  </a:lnTo>
                  <a:lnTo>
                    <a:pt x="2407" y="7541"/>
                  </a:lnTo>
                  <a:lnTo>
                    <a:pt x="2171" y="7466"/>
                  </a:lnTo>
                  <a:lnTo>
                    <a:pt x="1957" y="7429"/>
                  </a:lnTo>
                  <a:lnTo>
                    <a:pt x="1698" y="7429"/>
                  </a:lnTo>
                  <a:lnTo>
                    <a:pt x="1462" y="7466"/>
                  </a:lnTo>
                  <a:lnTo>
                    <a:pt x="1226" y="7559"/>
                  </a:lnTo>
                  <a:lnTo>
                    <a:pt x="989" y="7708"/>
                  </a:lnTo>
                  <a:lnTo>
                    <a:pt x="776" y="7932"/>
                  </a:lnTo>
                  <a:lnTo>
                    <a:pt x="551" y="8211"/>
                  </a:lnTo>
                  <a:lnTo>
                    <a:pt x="382" y="8528"/>
                  </a:lnTo>
                  <a:lnTo>
                    <a:pt x="315" y="8714"/>
                  </a:lnTo>
                  <a:lnTo>
                    <a:pt x="236" y="8919"/>
                  </a:lnTo>
                  <a:lnTo>
                    <a:pt x="191" y="9142"/>
                  </a:lnTo>
                  <a:lnTo>
                    <a:pt x="123" y="9347"/>
                  </a:lnTo>
                  <a:lnTo>
                    <a:pt x="78" y="9608"/>
                  </a:lnTo>
                  <a:lnTo>
                    <a:pt x="56" y="9887"/>
                  </a:lnTo>
                  <a:lnTo>
                    <a:pt x="33" y="10185"/>
                  </a:lnTo>
                  <a:lnTo>
                    <a:pt x="33" y="10464"/>
                  </a:lnTo>
                  <a:lnTo>
                    <a:pt x="33" y="10706"/>
                  </a:lnTo>
                  <a:lnTo>
                    <a:pt x="56" y="10967"/>
                  </a:lnTo>
                  <a:lnTo>
                    <a:pt x="78" y="11172"/>
                  </a:lnTo>
                  <a:lnTo>
                    <a:pt x="123" y="11395"/>
                  </a:lnTo>
                  <a:lnTo>
                    <a:pt x="168" y="11600"/>
                  </a:lnTo>
                  <a:lnTo>
                    <a:pt x="236" y="11786"/>
                  </a:lnTo>
                  <a:lnTo>
                    <a:pt x="292" y="11973"/>
                  </a:lnTo>
                  <a:lnTo>
                    <a:pt x="382" y="12140"/>
                  </a:lnTo>
                  <a:lnTo>
                    <a:pt x="540" y="12419"/>
                  </a:lnTo>
                  <a:lnTo>
                    <a:pt x="731" y="12680"/>
                  </a:lnTo>
                  <a:lnTo>
                    <a:pt x="944" y="12866"/>
                  </a:lnTo>
                  <a:lnTo>
                    <a:pt x="1158" y="12997"/>
                  </a:lnTo>
                  <a:lnTo>
                    <a:pt x="1395" y="13108"/>
                  </a:lnTo>
                  <a:lnTo>
                    <a:pt x="1608" y="13183"/>
                  </a:lnTo>
                  <a:lnTo>
                    <a:pt x="1856" y="13183"/>
                  </a:lnTo>
                  <a:lnTo>
                    <a:pt x="2070" y="13146"/>
                  </a:lnTo>
                  <a:lnTo>
                    <a:pt x="2261" y="13071"/>
                  </a:lnTo>
                  <a:lnTo>
                    <a:pt x="2430" y="12960"/>
                  </a:lnTo>
                  <a:lnTo>
                    <a:pt x="2587" y="12792"/>
                  </a:lnTo>
                  <a:lnTo>
                    <a:pt x="2688" y="12606"/>
                  </a:lnTo>
                  <a:lnTo>
                    <a:pt x="2801" y="12419"/>
                  </a:lnTo>
                  <a:lnTo>
                    <a:pt x="2925" y="12289"/>
                  </a:lnTo>
                  <a:lnTo>
                    <a:pt x="3082" y="12177"/>
                  </a:lnTo>
                  <a:lnTo>
                    <a:pt x="3228" y="12103"/>
                  </a:lnTo>
                  <a:lnTo>
                    <a:pt x="3408" y="12103"/>
                  </a:lnTo>
                  <a:lnTo>
                    <a:pt x="3577" y="12103"/>
                  </a:lnTo>
                  <a:lnTo>
                    <a:pt x="3723" y="12177"/>
                  </a:lnTo>
                  <a:lnTo>
                    <a:pt x="3903" y="12252"/>
                  </a:lnTo>
                  <a:lnTo>
                    <a:pt x="4072" y="12364"/>
                  </a:lnTo>
                  <a:lnTo>
                    <a:pt x="4230" y="12494"/>
                  </a:lnTo>
                  <a:lnTo>
                    <a:pt x="4353" y="12643"/>
                  </a:lnTo>
                  <a:lnTo>
                    <a:pt x="4488" y="12829"/>
                  </a:lnTo>
                  <a:lnTo>
                    <a:pt x="4567" y="13034"/>
                  </a:lnTo>
                  <a:lnTo>
                    <a:pt x="4657" y="13257"/>
                  </a:lnTo>
                  <a:lnTo>
                    <a:pt x="4702" y="13462"/>
                  </a:lnTo>
                  <a:lnTo>
                    <a:pt x="4725" y="13686"/>
                  </a:lnTo>
                  <a:lnTo>
                    <a:pt x="4702" y="14282"/>
                  </a:lnTo>
                  <a:lnTo>
                    <a:pt x="4657" y="15045"/>
                  </a:lnTo>
                  <a:lnTo>
                    <a:pt x="4612" y="15976"/>
                  </a:lnTo>
                  <a:lnTo>
                    <a:pt x="4590" y="16926"/>
                  </a:lnTo>
                  <a:lnTo>
                    <a:pt x="4567" y="17968"/>
                  </a:lnTo>
                  <a:lnTo>
                    <a:pt x="4567" y="19011"/>
                  </a:lnTo>
                  <a:lnTo>
                    <a:pt x="4590" y="19514"/>
                  </a:lnTo>
                  <a:lnTo>
                    <a:pt x="4612" y="19980"/>
                  </a:lnTo>
                  <a:lnTo>
                    <a:pt x="4657" y="20426"/>
                  </a:lnTo>
                  <a:lnTo>
                    <a:pt x="4725" y="20836"/>
                  </a:lnTo>
                  <a:lnTo>
                    <a:pt x="4848" y="20929"/>
                  </a:lnTo>
                  <a:lnTo>
                    <a:pt x="5040" y="21004"/>
                  </a:lnTo>
                  <a:lnTo>
                    <a:pt x="5265" y="21078"/>
                  </a:lnTo>
                  <a:lnTo>
                    <a:pt x="5478" y="21115"/>
                  </a:lnTo>
                  <a:lnTo>
                    <a:pt x="6041" y="21115"/>
                  </a:lnTo>
                  <a:lnTo>
                    <a:pt x="6637" y="21078"/>
                  </a:lnTo>
                  <a:lnTo>
                    <a:pt x="7312" y="21004"/>
                  </a:lnTo>
                  <a:lnTo>
                    <a:pt x="7998" y="20929"/>
                  </a:lnTo>
                  <a:lnTo>
                    <a:pt x="8696" y="20855"/>
                  </a:lnTo>
                  <a:lnTo>
                    <a:pt x="9360" y="20836"/>
                  </a:lnTo>
                  <a:close/>
                </a:path>
              </a:pathLst>
            </a:custGeom>
            <a:gradFill rotWithShape="1">
              <a:gsLst>
                <a:gs pos="0">
                  <a:schemeClr val="tx2"/>
                </a:gs>
                <a:gs pos="100000">
                  <a:schemeClr val="tx2">
                    <a:gamma/>
                    <a:tint val="72549"/>
                    <a:invGamma/>
                  </a:schemeClr>
                </a:gs>
              </a:gsLst>
              <a:lin ang="5400000" scaled="1"/>
            </a:gradFill>
            <a:ln w="57150">
              <a:solidFill>
                <a:srgbClr val="FFFFFF"/>
              </a:solidFill>
              <a:miter lim="800000"/>
            </a:ln>
            <a:effectLst>
              <a:outerShdw dist="135003" dir="2471156" algn="ctr" rotWithShape="0">
                <a:srgbClr val="000000">
                  <a:alpha val="50000"/>
                </a:srgbClr>
              </a:outerShdw>
            </a:effectLst>
          </p:spPr>
          <p:txBody>
            <a:bodyPr/>
            <a:lstStyle/>
            <a:p>
              <a:pPr>
                <a:buFont typeface="Arial" panose="020B0604020202020204" pitchFamily="34" charset="0"/>
                <a:buNone/>
                <a:defRPr/>
              </a:pPr>
              <a:endParaRPr lang="zh-CN" altLang="en-US">
                <a:solidFill>
                  <a:srgbClr val="5F5F5F"/>
                </a:solidFill>
              </a:endParaRPr>
            </a:p>
          </p:txBody>
        </p:sp>
      </p:grpSp>
      <p:sp>
        <p:nvSpPr>
          <p:cNvPr id="165893" name="Text Box 8"/>
          <p:cNvSpPr txBox="1">
            <a:spLocks noChangeArrowheads="1"/>
          </p:cNvSpPr>
          <p:nvPr/>
        </p:nvSpPr>
        <p:spPr bwMode="auto">
          <a:xfrm>
            <a:off x="6483350" y="3511550"/>
            <a:ext cx="22764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fontAlgn="base">
              <a:lnSpc>
                <a:spcPct val="100000"/>
              </a:lnSpc>
              <a:spcBef>
                <a:spcPct val="0"/>
              </a:spcBef>
              <a:spcAft>
                <a:spcPct val="0"/>
              </a:spcAft>
              <a:buClrTx/>
              <a:buSzTx/>
              <a:buFontTx/>
              <a:buNone/>
            </a:pPr>
            <a:r>
              <a:rPr lang="en-US" altLang="zh-CN" sz="1800" b="1" smtClean="0">
                <a:solidFill>
                  <a:srgbClr val="5F5F5F"/>
                </a:solidFill>
                <a:latin typeface="Calibri" panose="020F0502020204030204" pitchFamily="34" charset="0"/>
                <a:ea typeface="宋体" panose="02010600030101010101" pitchFamily="2" charset="-122"/>
              </a:rPr>
              <a:t>3.</a:t>
            </a:r>
            <a:r>
              <a:rPr lang="zh-CN" altLang="en-US" sz="1800" b="1" smtClean="0">
                <a:solidFill>
                  <a:srgbClr val="5F5F5F"/>
                </a:solidFill>
                <a:latin typeface="Calibri" panose="020F0502020204030204" pitchFamily="34" charset="0"/>
                <a:ea typeface="宋体" panose="02010600030101010101" pitchFamily="2" charset="-122"/>
              </a:rPr>
              <a:t>判断过程中工作者</a:t>
            </a:r>
            <a:endParaRPr lang="en-US" altLang="zh-CN" sz="1800" b="1" smtClean="0">
              <a:solidFill>
                <a:srgbClr val="5F5F5F"/>
              </a:solidFill>
              <a:latin typeface="Calibri" panose="020F0502020204030204" pitchFamily="34" charset="0"/>
              <a:ea typeface="宋体" panose="02010600030101010101" pitchFamily="2" charset="-122"/>
            </a:endParaRPr>
          </a:p>
          <a:p>
            <a:pPr algn="l" fontAlgn="base">
              <a:lnSpc>
                <a:spcPct val="100000"/>
              </a:lnSpc>
              <a:spcBef>
                <a:spcPct val="0"/>
              </a:spcBef>
              <a:spcAft>
                <a:spcPct val="0"/>
              </a:spcAft>
              <a:buClrTx/>
              <a:buSzTx/>
              <a:buFontTx/>
              <a:buNone/>
            </a:pPr>
            <a:r>
              <a:rPr lang="zh-CN" altLang="en-US" sz="1800" b="1" smtClean="0">
                <a:solidFill>
                  <a:srgbClr val="5F5F5F"/>
                </a:solidFill>
                <a:latin typeface="Calibri" panose="020F0502020204030204" pitchFamily="34" charset="0"/>
                <a:ea typeface="宋体" panose="02010600030101010101" pitchFamily="2" charset="-122"/>
              </a:rPr>
              <a:t>警惕自己的价值偏见</a:t>
            </a:r>
            <a:endParaRPr lang="en-US" altLang="zh-CN" sz="1800" b="1" smtClean="0">
              <a:solidFill>
                <a:srgbClr val="5F5F5F"/>
              </a:solidFill>
              <a:latin typeface="Calibri" panose="020F0502020204030204" pitchFamily="34" charset="0"/>
              <a:ea typeface="宋体" panose="02010600030101010101" pitchFamily="2" charset="-122"/>
            </a:endParaRPr>
          </a:p>
        </p:txBody>
      </p:sp>
      <p:sp>
        <p:nvSpPr>
          <p:cNvPr id="165894" name="Text Box 9"/>
          <p:cNvSpPr txBox="1">
            <a:spLocks noChangeArrowheads="1"/>
          </p:cNvSpPr>
          <p:nvPr/>
        </p:nvSpPr>
        <p:spPr bwMode="auto">
          <a:xfrm>
            <a:off x="844550" y="2984500"/>
            <a:ext cx="1905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fontAlgn="base">
              <a:lnSpc>
                <a:spcPct val="100000"/>
              </a:lnSpc>
              <a:spcBef>
                <a:spcPct val="0"/>
              </a:spcBef>
              <a:spcAft>
                <a:spcPct val="0"/>
              </a:spcAft>
              <a:buClrTx/>
              <a:buSzTx/>
              <a:buFontTx/>
              <a:buNone/>
            </a:pPr>
            <a:r>
              <a:rPr lang="en-US" altLang="zh-CN" sz="1800" b="1" smtClean="0">
                <a:solidFill>
                  <a:srgbClr val="5F5F5F"/>
                </a:solidFill>
                <a:latin typeface="Calibri" panose="020F0502020204030204" pitchFamily="34" charset="0"/>
                <a:ea typeface="宋体" panose="02010600030101010101" pitchFamily="2" charset="-122"/>
              </a:rPr>
              <a:t>2.</a:t>
            </a:r>
            <a:r>
              <a:rPr lang="zh-CN" altLang="en-US" sz="1800" b="1" smtClean="0">
                <a:solidFill>
                  <a:srgbClr val="5F5F5F"/>
                </a:solidFill>
                <a:latin typeface="Calibri" panose="020F0502020204030204" pitchFamily="34" charset="0"/>
                <a:ea typeface="宋体" panose="02010600030101010101" pitchFamily="2" charset="-122"/>
              </a:rPr>
              <a:t>判断过程注重双方的参与</a:t>
            </a:r>
            <a:endParaRPr lang="en-US" altLang="zh-CN" sz="1800" b="1" smtClean="0">
              <a:solidFill>
                <a:srgbClr val="5F5F5F"/>
              </a:solidFill>
              <a:latin typeface="Calibri" panose="020F0502020204030204" pitchFamily="34" charset="0"/>
              <a:ea typeface="宋体" panose="02010600030101010101" pitchFamily="2" charset="-122"/>
            </a:endParaRPr>
          </a:p>
        </p:txBody>
      </p:sp>
      <p:sp>
        <p:nvSpPr>
          <p:cNvPr id="165895" name="Text Box 10"/>
          <p:cNvSpPr txBox="1">
            <a:spLocks noChangeArrowheads="1"/>
          </p:cNvSpPr>
          <p:nvPr/>
        </p:nvSpPr>
        <p:spPr bwMode="auto">
          <a:xfrm>
            <a:off x="2444750" y="1079500"/>
            <a:ext cx="2438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r" fontAlgn="base">
              <a:lnSpc>
                <a:spcPct val="100000"/>
              </a:lnSpc>
              <a:spcBef>
                <a:spcPct val="0"/>
              </a:spcBef>
              <a:spcAft>
                <a:spcPct val="0"/>
              </a:spcAft>
              <a:buClrTx/>
              <a:buSzTx/>
              <a:buFontTx/>
              <a:buNone/>
            </a:pPr>
            <a:r>
              <a:rPr lang="en-US" altLang="zh-CN" sz="1800" b="1" smtClean="0">
                <a:solidFill>
                  <a:srgbClr val="5F5F5F"/>
                </a:solidFill>
                <a:latin typeface="Calibri" panose="020F0502020204030204" pitchFamily="34" charset="0"/>
                <a:ea typeface="宋体" panose="02010600030101010101" pitchFamily="2" charset="-122"/>
              </a:rPr>
              <a:t>1.</a:t>
            </a:r>
            <a:r>
              <a:rPr lang="zh-CN" altLang="en-US" sz="1800" b="1" smtClean="0">
                <a:solidFill>
                  <a:srgbClr val="5F5F5F"/>
                </a:solidFill>
                <a:latin typeface="Calibri" panose="020F0502020204030204" pitchFamily="34" charset="0"/>
                <a:ea typeface="宋体" panose="02010600030101010101" pitchFamily="2" charset="-122"/>
              </a:rPr>
              <a:t>坚持个别化原则</a:t>
            </a:r>
            <a:endParaRPr lang="en-US" altLang="zh-CN" sz="1800" b="1" smtClean="0">
              <a:solidFill>
                <a:srgbClr val="5F5F5F"/>
              </a:solidFill>
              <a:latin typeface="Calibri" panose="020F0502020204030204" pitchFamily="34" charset="0"/>
              <a:ea typeface="宋体" panose="02010600030101010101" pitchFamily="2" charset="-122"/>
            </a:endParaRPr>
          </a:p>
        </p:txBody>
      </p:sp>
      <p:sp>
        <p:nvSpPr>
          <p:cNvPr id="165896" name="Text Box 8"/>
          <p:cNvSpPr txBox="1">
            <a:spLocks noChangeArrowheads="1"/>
          </p:cNvSpPr>
          <p:nvPr/>
        </p:nvSpPr>
        <p:spPr bwMode="auto">
          <a:xfrm>
            <a:off x="4359275" y="5272088"/>
            <a:ext cx="24542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fontAlgn="base">
              <a:lnSpc>
                <a:spcPct val="100000"/>
              </a:lnSpc>
              <a:spcBef>
                <a:spcPct val="0"/>
              </a:spcBef>
              <a:spcAft>
                <a:spcPct val="0"/>
              </a:spcAft>
              <a:buClrTx/>
              <a:buSzTx/>
              <a:buFontTx/>
              <a:buNone/>
            </a:pPr>
            <a:r>
              <a:rPr lang="en-US" altLang="zh-CN" sz="1800" b="1" smtClean="0">
                <a:solidFill>
                  <a:srgbClr val="5F5F5F"/>
                </a:solidFill>
                <a:latin typeface="Calibri" panose="020F0502020204030204" pitchFamily="34" charset="0"/>
                <a:ea typeface="宋体" panose="02010600030101010101" pitchFamily="2" charset="-122"/>
              </a:rPr>
              <a:t>4.</a:t>
            </a:r>
            <a:r>
              <a:rPr lang="zh-CN" altLang="en-US" sz="1800" b="1" smtClean="0">
                <a:solidFill>
                  <a:srgbClr val="5F5F5F"/>
                </a:solidFill>
                <a:latin typeface="Calibri" panose="020F0502020204030204" pitchFamily="34" charset="0"/>
                <a:ea typeface="宋体" panose="02010600030101010101" pitchFamily="2" charset="-122"/>
              </a:rPr>
              <a:t>避免将问题简单归因</a:t>
            </a:r>
            <a:endParaRPr lang="en-US" altLang="zh-CN" sz="1800" b="1" smtClean="0">
              <a:solidFill>
                <a:srgbClr val="5F5F5F"/>
              </a:solidFill>
              <a:latin typeface="Calibri" panose="020F050202020403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PageTitle"/>
          <p:cNvSpPr txBox="1"/>
          <p:nvPr/>
        </p:nvSpPr>
        <p:spPr bwMode="auto">
          <a:xfrm>
            <a:off x="577850" y="0"/>
            <a:ext cx="788670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defTabSz="514350" rtl="0" eaLnBrk="0" fontAlgn="base" hangingPunct="0">
              <a:lnSpc>
                <a:spcPct val="90000"/>
              </a:lnSpc>
              <a:spcBef>
                <a:spcPct val="0"/>
              </a:spcBef>
              <a:spcAft>
                <a:spcPct val="0"/>
              </a:spcAft>
              <a:defRPr sz="3200" b="1">
                <a:solidFill>
                  <a:srgbClr val="468F69"/>
                </a:solidFill>
                <a:latin typeface="+mj-lt"/>
                <a:ea typeface="+mj-ea"/>
                <a:cs typeface="+mj-cs"/>
              </a:defRPr>
            </a:lvl1pPr>
            <a:lvl2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2pPr>
            <a:lvl3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3pPr>
            <a:lvl4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4pPr>
            <a:lvl5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5pPr>
            <a:lvl6pPr marL="4572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6pPr>
            <a:lvl7pPr marL="9144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7pPr>
            <a:lvl8pPr marL="13716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8pPr>
            <a:lvl9pPr marL="18288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9pPr>
          </a:lstStyle>
          <a:p>
            <a:pPr eaLnBrk="1" hangingPunct="1">
              <a:defRPr/>
            </a:pPr>
            <a:r>
              <a:rPr lang="zh-CN" altLang="en-US" sz="2400" kern="0" dirty="0">
                <a:solidFill>
                  <a:srgbClr val="67B58C"/>
                </a:solidFill>
                <a:latin typeface="Arial" panose="020B0604020202020204" pitchFamily="34" charset="0"/>
                <a:ea typeface="宋体" panose="02010600030101010101" pitchFamily="2" charset="-122"/>
                <a:sym typeface="Arial" panose="020B0604020202020204" pitchFamily="34" charset="0"/>
              </a:rPr>
              <a:t>问题</a:t>
            </a:r>
            <a:r>
              <a:rPr lang="zh-CN" altLang="en-US" sz="2400" kern="0" dirty="0" smtClean="0">
                <a:solidFill>
                  <a:srgbClr val="67B58C"/>
                </a:solidFill>
                <a:latin typeface="Arial" panose="020B0604020202020204" pitchFamily="34" charset="0"/>
                <a:ea typeface="宋体" panose="02010600030101010101" pitchFamily="2" charset="-122"/>
                <a:sym typeface="Arial" panose="020B0604020202020204" pitchFamily="34" charset="0"/>
              </a:rPr>
              <a:t>判断的视角</a:t>
            </a:r>
            <a:endParaRPr lang="zh-CN" altLang="en-US" sz="2400" kern="0" dirty="0" smtClean="0">
              <a:solidFill>
                <a:srgbClr val="67B58C"/>
              </a:solidFill>
              <a:latin typeface="Arial" panose="020B0604020202020204" pitchFamily="34" charset="0"/>
              <a:ea typeface="宋体" panose="02010600030101010101" pitchFamily="2" charset="-122"/>
              <a:sym typeface="Arial" panose="020B0604020202020204" pitchFamily="34" charset="0"/>
            </a:endParaRPr>
          </a:p>
        </p:txBody>
      </p:sp>
      <p:sp>
        <p:nvSpPr>
          <p:cNvPr id="166915" name="Rectangle 3"/>
          <p:cNvSpPr>
            <a:spLocks noChangeArrowheads="1"/>
          </p:cNvSpPr>
          <p:nvPr/>
        </p:nvSpPr>
        <p:spPr bwMode="auto">
          <a:xfrm>
            <a:off x="-9525" y="236538"/>
            <a:ext cx="344488" cy="404812"/>
          </a:xfrm>
          <a:prstGeom prst="rect">
            <a:avLst/>
          </a:prstGeom>
          <a:solidFill>
            <a:schemeClr val="accent1"/>
          </a:solidFill>
          <a:ln w="952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5F5F5F"/>
              </a:solidFill>
              <a:latin typeface="Arial" panose="020B0604020202020204" pitchFamily="34" charset="0"/>
              <a:ea typeface="宋体" panose="02010600030101010101" pitchFamily="2" charset="-122"/>
            </a:endParaRPr>
          </a:p>
        </p:txBody>
      </p:sp>
      <p:sp>
        <p:nvSpPr>
          <p:cNvPr id="3" name="六边形 2"/>
          <p:cNvSpPr/>
          <p:nvPr/>
        </p:nvSpPr>
        <p:spPr bwMode="auto">
          <a:xfrm>
            <a:off x="3096159" y="1959440"/>
            <a:ext cx="2889002" cy="2422566"/>
          </a:xfrm>
          <a:prstGeom prst="hexagon">
            <a:avLst/>
          </a:prstGeom>
          <a:solidFill>
            <a:schemeClr val="accent2">
              <a:lumMod val="20000"/>
              <a:lumOff val="80000"/>
            </a:schemeClr>
          </a:solidFill>
          <a:ln w="9525" cap="flat" cmpd="sng" algn="ctr">
            <a:noFill/>
            <a:prstDash val="solid"/>
            <a:round/>
            <a:headEnd type="none" w="med" len="med"/>
            <a:tailEnd type="none" w="med" len="med"/>
          </a:ln>
          <a:effectLst>
            <a:outerShdw dist="35921" dir="2700000" algn="ctr" rotWithShape="0">
              <a:schemeClr val="bg2"/>
            </a:outerShdw>
          </a:effectLst>
          <a:scene3d>
            <a:camera prst="perspectiveFront" fov="2700000">
              <a:rot lat="20376000" lon="1938000" rev="20112001"/>
            </a:camera>
            <a:lightRig rig="soft" dir="t">
              <a:rot lat="0" lon="0" rev="0"/>
            </a:lightRig>
          </a:scene3d>
          <a:sp3d prstMaterial="translucentPowder">
            <a:bevelT w="203200" h="50800" prst="relaxedInset"/>
          </a:sp3d>
        </p:spPr>
        <p:txBody>
          <a:bodyPr/>
          <a:lstStyle/>
          <a:p>
            <a:pPr fontAlgn="base">
              <a:spcBef>
                <a:spcPct val="0"/>
              </a:spcBef>
              <a:spcAft>
                <a:spcPct val="0"/>
              </a:spcAft>
              <a:buFont typeface="Arial" panose="020B0604020202020204" pitchFamily="34" charset="0"/>
              <a:buNone/>
              <a:defRPr/>
            </a:pPr>
            <a:endParaRPr lang="zh-CN" altLang="en-US">
              <a:solidFill>
                <a:srgbClr val="5F5F5F"/>
              </a:solidFill>
              <a:latin typeface="Arial" panose="020B0604020202020204" pitchFamily="34" charset="0"/>
              <a:ea typeface="宋体" panose="02010600030101010101" pitchFamily="2" charset="-122"/>
            </a:endParaRPr>
          </a:p>
        </p:txBody>
      </p:sp>
      <p:sp>
        <p:nvSpPr>
          <p:cNvPr id="166917" name="TextBox 3"/>
          <p:cNvSpPr txBox="1">
            <a:spLocks noChangeArrowheads="1"/>
          </p:cNvSpPr>
          <p:nvPr/>
        </p:nvSpPr>
        <p:spPr bwMode="auto">
          <a:xfrm>
            <a:off x="3419475" y="1657350"/>
            <a:ext cx="15621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 typeface="Arial" panose="020B0604020202020204" pitchFamily="34" charset="0"/>
              <a:buNone/>
            </a:pPr>
            <a:r>
              <a:rPr lang="zh-CN" altLang="en-US" sz="2000" b="1" smtClean="0">
                <a:solidFill>
                  <a:srgbClr val="5F5F5F"/>
                </a:solidFill>
                <a:latin typeface="华文中宋" panose="02010600040101010101" pitchFamily="2" charset="-122"/>
                <a:ea typeface="华文中宋" panose="02010600040101010101" pitchFamily="2" charset="-122"/>
              </a:rPr>
              <a:t>女性主义</a:t>
            </a:r>
            <a:endParaRPr lang="zh-CN" altLang="en-US" sz="2000" b="1" smtClean="0">
              <a:solidFill>
                <a:srgbClr val="5F5F5F"/>
              </a:solidFill>
              <a:latin typeface="华文中宋" panose="02010600040101010101" pitchFamily="2" charset="-122"/>
              <a:ea typeface="华文中宋" panose="02010600040101010101" pitchFamily="2" charset="-122"/>
            </a:endParaRPr>
          </a:p>
        </p:txBody>
      </p:sp>
      <p:sp>
        <p:nvSpPr>
          <p:cNvPr id="166918" name="TextBox 15"/>
          <p:cNvSpPr txBox="1">
            <a:spLocks noChangeArrowheads="1"/>
          </p:cNvSpPr>
          <p:nvPr/>
        </p:nvSpPr>
        <p:spPr bwMode="auto">
          <a:xfrm>
            <a:off x="1990725" y="2667000"/>
            <a:ext cx="15621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 typeface="Arial" panose="020B0604020202020204" pitchFamily="34" charset="0"/>
              <a:buNone/>
            </a:pPr>
            <a:r>
              <a:rPr lang="zh-CN" altLang="en-US" sz="2000" b="1" smtClean="0">
                <a:solidFill>
                  <a:srgbClr val="5F5F5F"/>
                </a:solidFill>
                <a:latin typeface="华文中宋" panose="02010600040101010101" pitchFamily="2" charset="-122"/>
                <a:ea typeface="华文中宋" panose="02010600040101010101" pitchFamily="2" charset="-122"/>
              </a:rPr>
              <a:t>家庭功能</a:t>
            </a:r>
            <a:endParaRPr lang="zh-CN" altLang="en-US" sz="2000" b="1" smtClean="0">
              <a:solidFill>
                <a:srgbClr val="5F5F5F"/>
              </a:solidFill>
              <a:latin typeface="华文中宋" panose="02010600040101010101" pitchFamily="2" charset="-122"/>
              <a:ea typeface="华文中宋" panose="02010600040101010101" pitchFamily="2" charset="-122"/>
            </a:endParaRPr>
          </a:p>
        </p:txBody>
      </p:sp>
      <p:sp>
        <p:nvSpPr>
          <p:cNvPr id="166919" name="TextBox 16"/>
          <p:cNvSpPr txBox="1">
            <a:spLocks noChangeArrowheads="1"/>
          </p:cNvSpPr>
          <p:nvPr/>
        </p:nvSpPr>
        <p:spPr bwMode="auto">
          <a:xfrm>
            <a:off x="5918200" y="2085975"/>
            <a:ext cx="15621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 typeface="Arial" panose="020B0604020202020204" pitchFamily="34" charset="0"/>
              <a:buNone/>
            </a:pPr>
            <a:r>
              <a:rPr lang="zh-CN" altLang="en-US" sz="2000" b="1" smtClean="0">
                <a:solidFill>
                  <a:srgbClr val="5F5F5F"/>
                </a:solidFill>
                <a:latin typeface="华文中宋" panose="02010600040101010101" pitchFamily="2" charset="-122"/>
                <a:ea typeface="华文中宋" panose="02010600040101010101" pitchFamily="2" charset="-122"/>
              </a:rPr>
              <a:t>人格系统</a:t>
            </a:r>
            <a:endParaRPr lang="zh-CN" altLang="en-US" sz="2000" b="1" smtClean="0">
              <a:solidFill>
                <a:srgbClr val="5F5F5F"/>
              </a:solidFill>
              <a:latin typeface="华文中宋" panose="02010600040101010101" pitchFamily="2" charset="-122"/>
              <a:ea typeface="华文中宋" panose="02010600040101010101" pitchFamily="2" charset="-122"/>
            </a:endParaRPr>
          </a:p>
        </p:txBody>
      </p:sp>
      <p:sp>
        <p:nvSpPr>
          <p:cNvPr id="166920" name="TextBox 18"/>
          <p:cNvSpPr txBox="1">
            <a:spLocks noChangeArrowheads="1"/>
          </p:cNvSpPr>
          <p:nvPr/>
        </p:nvSpPr>
        <p:spPr bwMode="auto">
          <a:xfrm>
            <a:off x="5984875" y="3352800"/>
            <a:ext cx="15621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 typeface="Arial" panose="020B0604020202020204" pitchFamily="34" charset="0"/>
              <a:buNone/>
            </a:pPr>
            <a:r>
              <a:rPr lang="zh-CN" altLang="en-US" sz="2000" b="1" smtClean="0">
                <a:solidFill>
                  <a:srgbClr val="5F5F5F"/>
                </a:solidFill>
                <a:latin typeface="华文中宋" panose="02010600040101010101" pitchFamily="2" charset="-122"/>
                <a:ea typeface="华文中宋" panose="02010600040101010101" pitchFamily="2" charset="-122"/>
              </a:rPr>
              <a:t>行为偏差</a:t>
            </a:r>
            <a:endParaRPr lang="zh-CN" altLang="en-US" sz="2000" b="1" smtClean="0">
              <a:solidFill>
                <a:srgbClr val="5F5F5F"/>
              </a:solidFill>
              <a:latin typeface="华文中宋" panose="02010600040101010101" pitchFamily="2" charset="-122"/>
              <a:ea typeface="华文中宋" panose="02010600040101010101" pitchFamily="2" charset="-122"/>
            </a:endParaRPr>
          </a:p>
        </p:txBody>
      </p:sp>
      <p:sp>
        <p:nvSpPr>
          <p:cNvPr id="166921" name="TextBox 19"/>
          <p:cNvSpPr txBox="1">
            <a:spLocks noChangeArrowheads="1"/>
          </p:cNvSpPr>
          <p:nvPr/>
        </p:nvSpPr>
        <p:spPr bwMode="auto">
          <a:xfrm>
            <a:off x="1612900" y="3981450"/>
            <a:ext cx="17684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 typeface="Arial" panose="020B0604020202020204" pitchFamily="34" charset="0"/>
              <a:buNone/>
            </a:pPr>
            <a:r>
              <a:rPr lang="zh-CN" altLang="en-US" sz="2000" b="1" smtClean="0">
                <a:solidFill>
                  <a:srgbClr val="5F5F5F"/>
                </a:solidFill>
                <a:latin typeface="华文中宋" panose="02010600040101010101" pitchFamily="2" charset="-122"/>
                <a:ea typeface="华文中宋" panose="02010600040101010101" pitchFamily="2" charset="-122"/>
              </a:rPr>
              <a:t>个人能力问题</a:t>
            </a:r>
            <a:endParaRPr lang="zh-CN" altLang="en-US" sz="2000" b="1" smtClean="0">
              <a:solidFill>
                <a:srgbClr val="5F5F5F"/>
              </a:solidFill>
              <a:latin typeface="华文中宋" panose="02010600040101010101" pitchFamily="2" charset="-122"/>
              <a:ea typeface="华文中宋" panose="02010600040101010101" pitchFamily="2" charset="-122"/>
            </a:endParaRPr>
          </a:p>
        </p:txBody>
      </p:sp>
      <p:sp>
        <p:nvSpPr>
          <p:cNvPr id="166922" name="TextBox 20"/>
          <p:cNvSpPr txBox="1">
            <a:spLocks noChangeArrowheads="1"/>
          </p:cNvSpPr>
          <p:nvPr/>
        </p:nvSpPr>
        <p:spPr bwMode="auto">
          <a:xfrm>
            <a:off x="4903788" y="4638675"/>
            <a:ext cx="17684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 typeface="Arial" panose="020B0604020202020204" pitchFamily="34" charset="0"/>
              <a:buNone/>
            </a:pPr>
            <a:r>
              <a:rPr lang="zh-CN" altLang="en-US" sz="2000" b="1" smtClean="0">
                <a:solidFill>
                  <a:srgbClr val="5F5F5F"/>
                </a:solidFill>
                <a:latin typeface="华文中宋" panose="02010600040101010101" pitchFamily="2" charset="-122"/>
                <a:ea typeface="华文中宋" panose="02010600040101010101" pitchFamily="2" charset="-122"/>
              </a:rPr>
              <a:t>人际互动障碍</a:t>
            </a:r>
            <a:endParaRPr lang="zh-CN" altLang="en-US" sz="2000" b="1" smtClean="0">
              <a:solidFill>
                <a:srgbClr val="5F5F5F"/>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PageTitle"/>
          <p:cNvSpPr txBox="1"/>
          <p:nvPr/>
        </p:nvSpPr>
        <p:spPr bwMode="auto">
          <a:xfrm>
            <a:off x="577850" y="0"/>
            <a:ext cx="788670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defTabSz="514350" rtl="0" eaLnBrk="0" fontAlgn="base" hangingPunct="0">
              <a:lnSpc>
                <a:spcPct val="90000"/>
              </a:lnSpc>
              <a:spcBef>
                <a:spcPct val="0"/>
              </a:spcBef>
              <a:spcAft>
                <a:spcPct val="0"/>
              </a:spcAft>
              <a:defRPr sz="3200" b="1">
                <a:solidFill>
                  <a:srgbClr val="468F69"/>
                </a:solidFill>
                <a:latin typeface="+mj-lt"/>
                <a:ea typeface="+mj-ea"/>
                <a:cs typeface="+mj-cs"/>
              </a:defRPr>
            </a:lvl1pPr>
            <a:lvl2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2pPr>
            <a:lvl3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3pPr>
            <a:lvl4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4pPr>
            <a:lvl5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5pPr>
            <a:lvl6pPr marL="4572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6pPr>
            <a:lvl7pPr marL="9144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7pPr>
            <a:lvl8pPr marL="13716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8pPr>
            <a:lvl9pPr marL="18288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9pPr>
          </a:lstStyle>
          <a:p>
            <a:pPr eaLnBrk="1" hangingPunct="1">
              <a:defRPr/>
            </a:pPr>
            <a:r>
              <a:rPr lang="zh-CN" altLang="en-US" sz="2400" kern="0" dirty="0">
                <a:solidFill>
                  <a:srgbClr val="67B58C"/>
                </a:solidFill>
                <a:latin typeface="Arial" panose="020B0604020202020204" pitchFamily="34" charset="0"/>
                <a:ea typeface="宋体" panose="02010600030101010101" pitchFamily="2" charset="-122"/>
                <a:sym typeface="Arial" panose="020B0604020202020204" pitchFamily="34" charset="0"/>
              </a:rPr>
              <a:t>确定</a:t>
            </a:r>
            <a:r>
              <a:rPr lang="zh-CN" altLang="en-US" sz="2400" kern="0" dirty="0" smtClean="0">
                <a:solidFill>
                  <a:srgbClr val="67B58C"/>
                </a:solidFill>
                <a:latin typeface="Arial" panose="020B0604020202020204" pitchFamily="34" charset="0"/>
                <a:ea typeface="宋体" panose="02010600030101010101" pitchFamily="2" charset="-122"/>
                <a:sym typeface="Arial" panose="020B0604020202020204" pitchFamily="34" charset="0"/>
              </a:rPr>
              <a:t>问题</a:t>
            </a:r>
            <a:endParaRPr lang="zh-CN" altLang="en-US" sz="2400" kern="0" dirty="0" smtClean="0">
              <a:solidFill>
                <a:srgbClr val="67B58C"/>
              </a:solidFill>
              <a:latin typeface="Arial" panose="020B0604020202020204" pitchFamily="34" charset="0"/>
              <a:ea typeface="宋体" panose="02010600030101010101" pitchFamily="2" charset="-122"/>
              <a:sym typeface="Arial" panose="020B0604020202020204" pitchFamily="34" charset="0"/>
            </a:endParaRPr>
          </a:p>
        </p:txBody>
      </p:sp>
      <p:sp>
        <p:nvSpPr>
          <p:cNvPr id="167939" name="Rectangle 3"/>
          <p:cNvSpPr>
            <a:spLocks noChangeArrowheads="1"/>
          </p:cNvSpPr>
          <p:nvPr/>
        </p:nvSpPr>
        <p:spPr bwMode="auto">
          <a:xfrm>
            <a:off x="-9525" y="236538"/>
            <a:ext cx="344488" cy="404812"/>
          </a:xfrm>
          <a:prstGeom prst="rect">
            <a:avLst/>
          </a:prstGeom>
          <a:solidFill>
            <a:schemeClr val="accent1"/>
          </a:solidFill>
          <a:ln w="952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5F5F5F"/>
              </a:solidFill>
              <a:latin typeface="Arial" panose="020B0604020202020204" pitchFamily="34" charset="0"/>
              <a:ea typeface="宋体" panose="02010600030101010101" pitchFamily="2" charset="-122"/>
            </a:endParaRPr>
          </a:p>
        </p:txBody>
      </p:sp>
      <p:grpSp>
        <p:nvGrpSpPr>
          <p:cNvPr id="167940" name="Group 3"/>
          <p:cNvGrpSpPr/>
          <p:nvPr/>
        </p:nvGrpSpPr>
        <p:grpSpPr bwMode="auto">
          <a:xfrm>
            <a:off x="1068388" y="1273175"/>
            <a:ext cx="7121525" cy="4718050"/>
            <a:chOff x="471" y="960"/>
            <a:chExt cx="4925" cy="3264"/>
          </a:xfrm>
        </p:grpSpPr>
        <p:sp>
          <p:nvSpPr>
            <p:cNvPr id="167941" name="Freeform 2"/>
            <p:cNvSpPr/>
            <p:nvPr/>
          </p:nvSpPr>
          <p:spPr bwMode="gray">
            <a:xfrm rot="-7471624">
              <a:off x="2975" y="145"/>
              <a:ext cx="866" cy="2496"/>
            </a:xfrm>
            <a:custGeom>
              <a:avLst/>
              <a:gdLst>
                <a:gd name="T0" fmla="*/ 0 w 646"/>
                <a:gd name="T1" fmla="*/ 0 h 1861"/>
                <a:gd name="T2" fmla="*/ 12458 w 646"/>
                <a:gd name="T3" fmla="*/ 3754 h 1861"/>
                <a:gd name="T4" fmla="*/ 25630 w 646"/>
                <a:gd name="T5" fmla="*/ 8562 h 1861"/>
                <a:gd name="T6" fmla="*/ 38584 w 646"/>
                <a:gd name="T7" fmla="*/ 14233 h 1861"/>
                <a:gd name="T8" fmla="*/ 51032 w 646"/>
                <a:gd name="T9" fmla="*/ 21480 h 1861"/>
                <a:gd name="T10" fmla="*/ 63298 w 646"/>
                <a:gd name="T11" fmla="*/ 29307 h 1861"/>
                <a:gd name="T12" fmla="*/ 75345 w 646"/>
                <a:gd name="T13" fmla="*/ 38807 h 1861"/>
                <a:gd name="T14" fmla="*/ 87234 w 646"/>
                <a:gd name="T15" fmla="*/ 49094 h 1861"/>
                <a:gd name="T16" fmla="*/ 98701 w 646"/>
                <a:gd name="T17" fmla="*/ 60341 h 1861"/>
                <a:gd name="T18" fmla="*/ 109522 w 646"/>
                <a:gd name="T19" fmla="*/ 72856 h 1861"/>
                <a:gd name="T20" fmla="*/ 119850 w 646"/>
                <a:gd name="T21" fmla="*/ 86074 h 1861"/>
                <a:gd name="T22" fmla="*/ 129279 w 646"/>
                <a:gd name="T23" fmla="*/ 100173 h 1861"/>
                <a:gd name="T24" fmla="*/ 137765 w 646"/>
                <a:gd name="T25" fmla="*/ 115576 h 1861"/>
                <a:gd name="T26" fmla="*/ 145416 w 646"/>
                <a:gd name="T27" fmla="*/ 131494 h 1861"/>
                <a:gd name="T28" fmla="*/ 152492 w 646"/>
                <a:gd name="T29" fmla="*/ 148746 h 1861"/>
                <a:gd name="T30" fmla="*/ 158423 w 646"/>
                <a:gd name="T31" fmla="*/ 166721 h 1861"/>
                <a:gd name="T32" fmla="*/ 162596 w 646"/>
                <a:gd name="T33" fmla="*/ 185167 h 1861"/>
                <a:gd name="T34" fmla="*/ 166090 w 646"/>
                <a:gd name="T35" fmla="*/ 204683 h 1861"/>
                <a:gd name="T36" fmla="*/ 168288 w 646"/>
                <a:gd name="T37" fmla="*/ 224938 h 1861"/>
                <a:gd name="T38" fmla="*/ 169241 w 646"/>
                <a:gd name="T39" fmla="*/ 245867 h 1861"/>
                <a:gd name="T40" fmla="*/ 168650 w 646"/>
                <a:gd name="T41" fmla="*/ 267572 h 1861"/>
                <a:gd name="T42" fmla="*/ 166692 w 646"/>
                <a:gd name="T43" fmla="*/ 287281 h 1861"/>
                <a:gd name="T44" fmla="*/ 163203 w 646"/>
                <a:gd name="T45" fmla="*/ 306867 h 1861"/>
                <a:gd name="T46" fmla="*/ 159125 w 646"/>
                <a:gd name="T47" fmla="*/ 325405 h 1861"/>
                <a:gd name="T48" fmla="*/ 153265 w 646"/>
                <a:gd name="T49" fmla="*/ 343179 h 1861"/>
                <a:gd name="T50" fmla="*/ 146987 w 646"/>
                <a:gd name="T51" fmla="*/ 359903 h 1861"/>
                <a:gd name="T52" fmla="*/ 139649 w 646"/>
                <a:gd name="T53" fmla="*/ 375863 h 1861"/>
                <a:gd name="T54" fmla="*/ 130982 w 646"/>
                <a:gd name="T55" fmla="*/ 390830 h 1861"/>
                <a:gd name="T56" fmla="*/ 122134 w 646"/>
                <a:gd name="T57" fmla="*/ 405162 h 1861"/>
                <a:gd name="T58" fmla="*/ 112156 w 646"/>
                <a:gd name="T59" fmla="*/ 418482 h 1861"/>
                <a:gd name="T60" fmla="*/ 101566 w 646"/>
                <a:gd name="T61" fmla="*/ 430472 h 1861"/>
                <a:gd name="T62" fmla="*/ 90309 w 646"/>
                <a:gd name="T63" fmla="*/ 441776 h 1861"/>
                <a:gd name="T64" fmla="*/ 79110 w 646"/>
                <a:gd name="T65" fmla="*/ 452055 h 1861"/>
                <a:gd name="T66" fmla="*/ 66691 w 646"/>
                <a:gd name="T67" fmla="*/ 461225 h 1861"/>
                <a:gd name="T68" fmla="*/ 53873 w 646"/>
                <a:gd name="T69" fmla="*/ 469780 h 1861"/>
                <a:gd name="T70" fmla="*/ 40823 w 646"/>
                <a:gd name="T71" fmla="*/ 476940 h 1861"/>
                <a:gd name="T72" fmla="*/ 27138 w 646"/>
                <a:gd name="T73" fmla="*/ 483020 h 1861"/>
                <a:gd name="T74" fmla="*/ 13808 w 646"/>
                <a:gd name="T75" fmla="*/ 488358 h 1861"/>
                <a:gd name="T76" fmla="*/ 0 w 646"/>
                <a:gd name="T77" fmla="*/ 492291 h 1861"/>
                <a:gd name="T78" fmla="*/ 0 w 646"/>
                <a:gd name="T79" fmla="*/ 0 h 186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646"/>
                <a:gd name="T121" fmla="*/ 0 h 1861"/>
                <a:gd name="T122" fmla="*/ 646 w 646"/>
                <a:gd name="T123" fmla="*/ 1861 h 186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646" h="1861">
                  <a:moveTo>
                    <a:pt x="0" y="0"/>
                  </a:moveTo>
                  <a:lnTo>
                    <a:pt x="48" y="14"/>
                  </a:lnTo>
                  <a:lnTo>
                    <a:pt x="98" y="32"/>
                  </a:lnTo>
                  <a:lnTo>
                    <a:pt x="147" y="54"/>
                  </a:lnTo>
                  <a:lnTo>
                    <a:pt x="195" y="81"/>
                  </a:lnTo>
                  <a:lnTo>
                    <a:pt x="242" y="111"/>
                  </a:lnTo>
                  <a:lnTo>
                    <a:pt x="288" y="147"/>
                  </a:lnTo>
                  <a:lnTo>
                    <a:pt x="333" y="185"/>
                  </a:lnTo>
                  <a:lnTo>
                    <a:pt x="377" y="228"/>
                  </a:lnTo>
                  <a:lnTo>
                    <a:pt x="418" y="275"/>
                  </a:lnTo>
                  <a:lnTo>
                    <a:pt x="457" y="325"/>
                  </a:lnTo>
                  <a:lnTo>
                    <a:pt x="493" y="379"/>
                  </a:lnTo>
                  <a:lnTo>
                    <a:pt x="526" y="437"/>
                  </a:lnTo>
                  <a:lnTo>
                    <a:pt x="555" y="497"/>
                  </a:lnTo>
                  <a:lnTo>
                    <a:pt x="582" y="562"/>
                  </a:lnTo>
                  <a:lnTo>
                    <a:pt x="604" y="630"/>
                  </a:lnTo>
                  <a:lnTo>
                    <a:pt x="621" y="700"/>
                  </a:lnTo>
                  <a:lnTo>
                    <a:pt x="634" y="774"/>
                  </a:lnTo>
                  <a:lnTo>
                    <a:pt x="642" y="851"/>
                  </a:lnTo>
                  <a:lnTo>
                    <a:pt x="646" y="930"/>
                  </a:lnTo>
                  <a:lnTo>
                    <a:pt x="643" y="1011"/>
                  </a:lnTo>
                  <a:lnTo>
                    <a:pt x="636" y="1086"/>
                  </a:lnTo>
                  <a:lnTo>
                    <a:pt x="623" y="1160"/>
                  </a:lnTo>
                  <a:lnTo>
                    <a:pt x="607" y="1230"/>
                  </a:lnTo>
                  <a:lnTo>
                    <a:pt x="585" y="1297"/>
                  </a:lnTo>
                  <a:lnTo>
                    <a:pt x="561" y="1361"/>
                  </a:lnTo>
                  <a:lnTo>
                    <a:pt x="533" y="1421"/>
                  </a:lnTo>
                  <a:lnTo>
                    <a:pt x="500" y="1478"/>
                  </a:lnTo>
                  <a:lnTo>
                    <a:pt x="466" y="1532"/>
                  </a:lnTo>
                  <a:lnTo>
                    <a:pt x="428" y="1582"/>
                  </a:lnTo>
                  <a:lnTo>
                    <a:pt x="388" y="1627"/>
                  </a:lnTo>
                  <a:lnTo>
                    <a:pt x="345" y="1670"/>
                  </a:lnTo>
                  <a:lnTo>
                    <a:pt x="301" y="1709"/>
                  </a:lnTo>
                  <a:lnTo>
                    <a:pt x="254" y="1744"/>
                  </a:lnTo>
                  <a:lnTo>
                    <a:pt x="205" y="1776"/>
                  </a:lnTo>
                  <a:lnTo>
                    <a:pt x="156" y="1803"/>
                  </a:lnTo>
                  <a:lnTo>
                    <a:pt x="104" y="1826"/>
                  </a:lnTo>
                  <a:lnTo>
                    <a:pt x="53" y="1846"/>
                  </a:lnTo>
                  <a:lnTo>
                    <a:pt x="0" y="1861"/>
                  </a:lnTo>
                  <a:lnTo>
                    <a:pt x="0" y="0"/>
                  </a:lnTo>
                </a:path>
              </a:pathLst>
            </a:custGeom>
            <a:gradFill rotWithShape="1">
              <a:gsLst>
                <a:gs pos="0">
                  <a:srgbClr val="FFFFFF"/>
                </a:gs>
                <a:gs pos="100000">
                  <a:srgbClr val="A43010"/>
                </a:gs>
              </a:gsLst>
              <a:lin ang="0" scaled="1"/>
            </a:gradFill>
            <a:ln>
              <a:noFill/>
            </a:ln>
            <a:extLst>
              <a:ext uri="{91240B29-F687-4F45-9708-019B960494DF}">
                <a14:hiddenLine xmlns:a14="http://schemas.microsoft.com/office/drawing/2010/main" w="6350">
                  <a:solidFill>
                    <a:srgbClr val="000000"/>
                  </a:solidFill>
                  <a:round/>
                </a14:hiddenLine>
              </a:ext>
            </a:extLst>
          </p:spPr>
          <p:txBody>
            <a:bodyPr vert="eaVert"/>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167942" name="Freeform 3"/>
            <p:cNvSpPr/>
            <p:nvPr/>
          </p:nvSpPr>
          <p:spPr bwMode="gray">
            <a:xfrm rot="-6677128">
              <a:off x="3071" y="289"/>
              <a:ext cx="866" cy="2496"/>
            </a:xfrm>
            <a:custGeom>
              <a:avLst/>
              <a:gdLst>
                <a:gd name="T0" fmla="*/ 0 w 646"/>
                <a:gd name="T1" fmla="*/ 0 h 1861"/>
                <a:gd name="T2" fmla="*/ 12458 w 646"/>
                <a:gd name="T3" fmla="*/ 3754 h 1861"/>
                <a:gd name="T4" fmla="*/ 25630 w 646"/>
                <a:gd name="T5" fmla="*/ 8562 h 1861"/>
                <a:gd name="T6" fmla="*/ 38584 w 646"/>
                <a:gd name="T7" fmla="*/ 14233 h 1861"/>
                <a:gd name="T8" fmla="*/ 51032 w 646"/>
                <a:gd name="T9" fmla="*/ 21480 h 1861"/>
                <a:gd name="T10" fmla="*/ 63298 w 646"/>
                <a:gd name="T11" fmla="*/ 29307 h 1861"/>
                <a:gd name="T12" fmla="*/ 75345 w 646"/>
                <a:gd name="T13" fmla="*/ 38807 h 1861"/>
                <a:gd name="T14" fmla="*/ 87234 w 646"/>
                <a:gd name="T15" fmla="*/ 49094 h 1861"/>
                <a:gd name="T16" fmla="*/ 98701 w 646"/>
                <a:gd name="T17" fmla="*/ 60341 h 1861"/>
                <a:gd name="T18" fmla="*/ 109522 w 646"/>
                <a:gd name="T19" fmla="*/ 72856 h 1861"/>
                <a:gd name="T20" fmla="*/ 119850 w 646"/>
                <a:gd name="T21" fmla="*/ 86074 h 1861"/>
                <a:gd name="T22" fmla="*/ 129279 w 646"/>
                <a:gd name="T23" fmla="*/ 100173 h 1861"/>
                <a:gd name="T24" fmla="*/ 137765 w 646"/>
                <a:gd name="T25" fmla="*/ 115576 h 1861"/>
                <a:gd name="T26" fmla="*/ 145416 w 646"/>
                <a:gd name="T27" fmla="*/ 131494 h 1861"/>
                <a:gd name="T28" fmla="*/ 152492 w 646"/>
                <a:gd name="T29" fmla="*/ 148746 h 1861"/>
                <a:gd name="T30" fmla="*/ 158423 w 646"/>
                <a:gd name="T31" fmla="*/ 166721 h 1861"/>
                <a:gd name="T32" fmla="*/ 162596 w 646"/>
                <a:gd name="T33" fmla="*/ 185167 h 1861"/>
                <a:gd name="T34" fmla="*/ 166090 w 646"/>
                <a:gd name="T35" fmla="*/ 204683 h 1861"/>
                <a:gd name="T36" fmla="*/ 168288 w 646"/>
                <a:gd name="T37" fmla="*/ 224938 h 1861"/>
                <a:gd name="T38" fmla="*/ 169241 w 646"/>
                <a:gd name="T39" fmla="*/ 245867 h 1861"/>
                <a:gd name="T40" fmla="*/ 168650 w 646"/>
                <a:gd name="T41" fmla="*/ 267572 h 1861"/>
                <a:gd name="T42" fmla="*/ 166692 w 646"/>
                <a:gd name="T43" fmla="*/ 287281 h 1861"/>
                <a:gd name="T44" fmla="*/ 163203 w 646"/>
                <a:gd name="T45" fmla="*/ 306867 h 1861"/>
                <a:gd name="T46" fmla="*/ 159125 w 646"/>
                <a:gd name="T47" fmla="*/ 325405 h 1861"/>
                <a:gd name="T48" fmla="*/ 153265 w 646"/>
                <a:gd name="T49" fmla="*/ 343179 h 1861"/>
                <a:gd name="T50" fmla="*/ 146987 w 646"/>
                <a:gd name="T51" fmla="*/ 359903 h 1861"/>
                <a:gd name="T52" fmla="*/ 139649 w 646"/>
                <a:gd name="T53" fmla="*/ 375863 h 1861"/>
                <a:gd name="T54" fmla="*/ 130982 w 646"/>
                <a:gd name="T55" fmla="*/ 390830 h 1861"/>
                <a:gd name="T56" fmla="*/ 122134 w 646"/>
                <a:gd name="T57" fmla="*/ 405162 h 1861"/>
                <a:gd name="T58" fmla="*/ 112156 w 646"/>
                <a:gd name="T59" fmla="*/ 418482 h 1861"/>
                <a:gd name="T60" fmla="*/ 101566 w 646"/>
                <a:gd name="T61" fmla="*/ 430472 h 1861"/>
                <a:gd name="T62" fmla="*/ 90309 w 646"/>
                <a:gd name="T63" fmla="*/ 441776 h 1861"/>
                <a:gd name="T64" fmla="*/ 79110 w 646"/>
                <a:gd name="T65" fmla="*/ 452055 h 1861"/>
                <a:gd name="T66" fmla="*/ 66691 w 646"/>
                <a:gd name="T67" fmla="*/ 461225 h 1861"/>
                <a:gd name="T68" fmla="*/ 53873 w 646"/>
                <a:gd name="T69" fmla="*/ 469780 h 1861"/>
                <a:gd name="T70" fmla="*/ 40823 w 646"/>
                <a:gd name="T71" fmla="*/ 476940 h 1861"/>
                <a:gd name="T72" fmla="*/ 27138 w 646"/>
                <a:gd name="T73" fmla="*/ 483020 h 1861"/>
                <a:gd name="T74" fmla="*/ 13808 w 646"/>
                <a:gd name="T75" fmla="*/ 488358 h 1861"/>
                <a:gd name="T76" fmla="*/ 0 w 646"/>
                <a:gd name="T77" fmla="*/ 492291 h 1861"/>
                <a:gd name="T78" fmla="*/ 0 w 646"/>
                <a:gd name="T79" fmla="*/ 0 h 186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646"/>
                <a:gd name="T121" fmla="*/ 0 h 1861"/>
                <a:gd name="T122" fmla="*/ 646 w 646"/>
                <a:gd name="T123" fmla="*/ 1861 h 186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646" h="1861">
                  <a:moveTo>
                    <a:pt x="0" y="0"/>
                  </a:moveTo>
                  <a:lnTo>
                    <a:pt x="48" y="14"/>
                  </a:lnTo>
                  <a:lnTo>
                    <a:pt x="98" y="32"/>
                  </a:lnTo>
                  <a:lnTo>
                    <a:pt x="147" y="54"/>
                  </a:lnTo>
                  <a:lnTo>
                    <a:pt x="195" y="81"/>
                  </a:lnTo>
                  <a:lnTo>
                    <a:pt x="242" y="111"/>
                  </a:lnTo>
                  <a:lnTo>
                    <a:pt x="288" y="147"/>
                  </a:lnTo>
                  <a:lnTo>
                    <a:pt x="333" y="185"/>
                  </a:lnTo>
                  <a:lnTo>
                    <a:pt x="377" y="228"/>
                  </a:lnTo>
                  <a:lnTo>
                    <a:pt x="418" y="275"/>
                  </a:lnTo>
                  <a:lnTo>
                    <a:pt x="457" y="325"/>
                  </a:lnTo>
                  <a:lnTo>
                    <a:pt x="493" y="379"/>
                  </a:lnTo>
                  <a:lnTo>
                    <a:pt x="526" y="437"/>
                  </a:lnTo>
                  <a:lnTo>
                    <a:pt x="555" y="497"/>
                  </a:lnTo>
                  <a:lnTo>
                    <a:pt x="582" y="562"/>
                  </a:lnTo>
                  <a:lnTo>
                    <a:pt x="604" y="630"/>
                  </a:lnTo>
                  <a:lnTo>
                    <a:pt x="621" y="700"/>
                  </a:lnTo>
                  <a:lnTo>
                    <a:pt x="634" y="774"/>
                  </a:lnTo>
                  <a:lnTo>
                    <a:pt x="642" y="851"/>
                  </a:lnTo>
                  <a:lnTo>
                    <a:pt x="646" y="930"/>
                  </a:lnTo>
                  <a:lnTo>
                    <a:pt x="643" y="1011"/>
                  </a:lnTo>
                  <a:lnTo>
                    <a:pt x="636" y="1086"/>
                  </a:lnTo>
                  <a:lnTo>
                    <a:pt x="623" y="1160"/>
                  </a:lnTo>
                  <a:lnTo>
                    <a:pt x="607" y="1230"/>
                  </a:lnTo>
                  <a:lnTo>
                    <a:pt x="585" y="1297"/>
                  </a:lnTo>
                  <a:lnTo>
                    <a:pt x="561" y="1361"/>
                  </a:lnTo>
                  <a:lnTo>
                    <a:pt x="533" y="1421"/>
                  </a:lnTo>
                  <a:lnTo>
                    <a:pt x="500" y="1478"/>
                  </a:lnTo>
                  <a:lnTo>
                    <a:pt x="466" y="1532"/>
                  </a:lnTo>
                  <a:lnTo>
                    <a:pt x="428" y="1582"/>
                  </a:lnTo>
                  <a:lnTo>
                    <a:pt x="388" y="1627"/>
                  </a:lnTo>
                  <a:lnTo>
                    <a:pt x="345" y="1670"/>
                  </a:lnTo>
                  <a:lnTo>
                    <a:pt x="301" y="1709"/>
                  </a:lnTo>
                  <a:lnTo>
                    <a:pt x="254" y="1744"/>
                  </a:lnTo>
                  <a:lnTo>
                    <a:pt x="205" y="1776"/>
                  </a:lnTo>
                  <a:lnTo>
                    <a:pt x="156" y="1803"/>
                  </a:lnTo>
                  <a:lnTo>
                    <a:pt x="104" y="1826"/>
                  </a:lnTo>
                  <a:lnTo>
                    <a:pt x="53" y="1846"/>
                  </a:lnTo>
                  <a:lnTo>
                    <a:pt x="0" y="1861"/>
                  </a:lnTo>
                  <a:lnTo>
                    <a:pt x="0" y="0"/>
                  </a:lnTo>
                </a:path>
              </a:pathLst>
            </a:custGeom>
            <a:gradFill rotWithShape="1">
              <a:gsLst>
                <a:gs pos="0">
                  <a:srgbClr val="FFFFFF"/>
                </a:gs>
                <a:gs pos="100000">
                  <a:srgbClr val="FFE6CD"/>
                </a:gs>
              </a:gsLst>
              <a:lin ang="0" scaled="1"/>
            </a:gradFill>
            <a:ln>
              <a:noFill/>
            </a:ln>
            <a:extLst>
              <a:ext uri="{91240B29-F687-4F45-9708-019B960494DF}">
                <a14:hiddenLine xmlns:a14="http://schemas.microsoft.com/office/drawing/2010/main" w="6350">
                  <a:solidFill>
                    <a:srgbClr val="000000"/>
                  </a:solidFill>
                  <a:round/>
                </a14:hiddenLine>
              </a:ext>
            </a:extLst>
          </p:spPr>
          <p:txBody>
            <a:bodyPr vert="eaVert"/>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167943" name="Freeform 5"/>
            <p:cNvSpPr/>
            <p:nvPr/>
          </p:nvSpPr>
          <p:spPr bwMode="gray">
            <a:xfrm rot="-794496">
              <a:off x="2860" y="1680"/>
              <a:ext cx="866" cy="2496"/>
            </a:xfrm>
            <a:custGeom>
              <a:avLst/>
              <a:gdLst>
                <a:gd name="T0" fmla="*/ 0 w 646"/>
                <a:gd name="T1" fmla="*/ 0 h 1861"/>
                <a:gd name="T2" fmla="*/ 12458 w 646"/>
                <a:gd name="T3" fmla="*/ 3754 h 1861"/>
                <a:gd name="T4" fmla="*/ 25630 w 646"/>
                <a:gd name="T5" fmla="*/ 8562 h 1861"/>
                <a:gd name="T6" fmla="*/ 38584 w 646"/>
                <a:gd name="T7" fmla="*/ 14233 h 1861"/>
                <a:gd name="T8" fmla="*/ 51032 w 646"/>
                <a:gd name="T9" fmla="*/ 21480 h 1861"/>
                <a:gd name="T10" fmla="*/ 63298 w 646"/>
                <a:gd name="T11" fmla="*/ 29307 h 1861"/>
                <a:gd name="T12" fmla="*/ 75345 w 646"/>
                <a:gd name="T13" fmla="*/ 38807 h 1861"/>
                <a:gd name="T14" fmla="*/ 87234 w 646"/>
                <a:gd name="T15" fmla="*/ 49094 h 1861"/>
                <a:gd name="T16" fmla="*/ 98701 w 646"/>
                <a:gd name="T17" fmla="*/ 60341 h 1861"/>
                <a:gd name="T18" fmla="*/ 109522 w 646"/>
                <a:gd name="T19" fmla="*/ 72856 h 1861"/>
                <a:gd name="T20" fmla="*/ 119850 w 646"/>
                <a:gd name="T21" fmla="*/ 86074 h 1861"/>
                <a:gd name="T22" fmla="*/ 129279 w 646"/>
                <a:gd name="T23" fmla="*/ 100173 h 1861"/>
                <a:gd name="T24" fmla="*/ 137765 w 646"/>
                <a:gd name="T25" fmla="*/ 115576 h 1861"/>
                <a:gd name="T26" fmla="*/ 145416 w 646"/>
                <a:gd name="T27" fmla="*/ 131494 h 1861"/>
                <a:gd name="T28" fmla="*/ 152492 w 646"/>
                <a:gd name="T29" fmla="*/ 148746 h 1861"/>
                <a:gd name="T30" fmla="*/ 158423 w 646"/>
                <a:gd name="T31" fmla="*/ 166721 h 1861"/>
                <a:gd name="T32" fmla="*/ 162596 w 646"/>
                <a:gd name="T33" fmla="*/ 185167 h 1861"/>
                <a:gd name="T34" fmla="*/ 166090 w 646"/>
                <a:gd name="T35" fmla="*/ 204683 h 1861"/>
                <a:gd name="T36" fmla="*/ 168288 w 646"/>
                <a:gd name="T37" fmla="*/ 224938 h 1861"/>
                <a:gd name="T38" fmla="*/ 169241 w 646"/>
                <a:gd name="T39" fmla="*/ 245867 h 1861"/>
                <a:gd name="T40" fmla="*/ 168650 w 646"/>
                <a:gd name="T41" fmla="*/ 267572 h 1861"/>
                <a:gd name="T42" fmla="*/ 166692 w 646"/>
                <a:gd name="T43" fmla="*/ 287281 h 1861"/>
                <a:gd name="T44" fmla="*/ 163203 w 646"/>
                <a:gd name="T45" fmla="*/ 306867 h 1861"/>
                <a:gd name="T46" fmla="*/ 159125 w 646"/>
                <a:gd name="T47" fmla="*/ 325405 h 1861"/>
                <a:gd name="T48" fmla="*/ 153265 w 646"/>
                <a:gd name="T49" fmla="*/ 343179 h 1861"/>
                <a:gd name="T50" fmla="*/ 146987 w 646"/>
                <a:gd name="T51" fmla="*/ 359903 h 1861"/>
                <a:gd name="T52" fmla="*/ 139649 w 646"/>
                <a:gd name="T53" fmla="*/ 375863 h 1861"/>
                <a:gd name="T54" fmla="*/ 130982 w 646"/>
                <a:gd name="T55" fmla="*/ 390830 h 1861"/>
                <a:gd name="T56" fmla="*/ 122134 w 646"/>
                <a:gd name="T57" fmla="*/ 405162 h 1861"/>
                <a:gd name="T58" fmla="*/ 112156 w 646"/>
                <a:gd name="T59" fmla="*/ 418482 h 1861"/>
                <a:gd name="T60" fmla="*/ 101566 w 646"/>
                <a:gd name="T61" fmla="*/ 430472 h 1861"/>
                <a:gd name="T62" fmla="*/ 90309 w 646"/>
                <a:gd name="T63" fmla="*/ 441776 h 1861"/>
                <a:gd name="T64" fmla="*/ 79110 w 646"/>
                <a:gd name="T65" fmla="*/ 452055 h 1861"/>
                <a:gd name="T66" fmla="*/ 66691 w 646"/>
                <a:gd name="T67" fmla="*/ 461225 h 1861"/>
                <a:gd name="T68" fmla="*/ 53873 w 646"/>
                <a:gd name="T69" fmla="*/ 469780 h 1861"/>
                <a:gd name="T70" fmla="*/ 40823 w 646"/>
                <a:gd name="T71" fmla="*/ 476940 h 1861"/>
                <a:gd name="T72" fmla="*/ 27138 w 646"/>
                <a:gd name="T73" fmla="*/ 483020 h 1861"/>
                <a:gd name="T74" fmla="*/ 13808 w 646"/>
                <a:gd name="T75" fmla="*/ 488358 h 1861"/>
                <a:gd name="T76" fmla="*/ 0 w 646"/>
                <a:gd name="T77" fmla="*/ 492291 h 1861"/>
                <a:gd name="T78" fmla="*/ 0 w 646"/>
                <a:gd name="T79" fmla="*/ 0 h 186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646"/>
                <a:gd name="T121" fmla="*/ 0 h 1861"/>
                <a:gd name="T122" fmla="*/ 646 w 646"/>
                <a:gd name="T123" fmla="*/ 1861 h 186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646" h="1861">
                  <a:moveTo>
                    <a:pt x="0" y="0"/>
                  </a:moveTo>
                  <a:lnTo>
                    <a:pt x="48" y="14"/>
                  </a:lnTo>
                  <a:lnTo>
                    <a:pt x="98" y="32"/>
                  </a:lnTo>
                  <a:lnTo>
                    <a:pt x="147" y="54"/>
                  </a:lnTo>
                  <a:lnTo>
                    <a:pt x="195" y="81"/>
                  </a:lnTo>
                  <a:lnTo>
                    <a:pt x="242" y="111"/>
                  </a:lnTo>
                  <a:lnTo>
                    <a:pt x="288" y="147"/>
                  </a:lnTo>
                  <a:lnTo>
                    <a:pt x="333" y="185"/>
                  </a:lnTo>
                  <a:lnTo>
                    <a:pt x="377" y="228"/>
                  </a:lnTo>
                  <a:lnTo>
                    <a:pt x="418" y="275"/>
                  </a:lnTo>
                  <a:lnTo>
                    <a:pt x="457" y="325"/>
                  </a:lnTo>
                  <a:lnTo>
                    <a:pt x="493" y="379"/>
                  </a:lnTo>
                  <a:lnTo>
                    <a:pt x="526" y="437"/>
                  </a:lnTo>
                  <a:lnTo>
                    <a:pt x="555" y="497"/>
                  </a:lnTo>
                  <a:lnTo>
                    <a:pt x="582" y="562"/>
                  </a:lnTo>
                  <a:lnTo>
                    <a:pt x="604" y="630"/>
                  </a:lnTo>
                  <a:lnTo>
                    <a:pt x="621" y="700"/>
                  </a:lnTo>
                  <a:lnTo>
                    <a:pt x="634" y="774"/>
                  </a:lnTo>
                  <a:lnTo>
                    <a:pt x="642" y="851"/>
                  </a:lnTo>
                  <a:lnTo>
                    <a:pt x="646" y="930"/>
                  </a:lnTo>
                  <a:lnTo>
                    <a:pt x="643" y="1011"/>
                  </a:lnTo>
                  <a:lnTo>
                    <a:pt x="636" y="1086"/>
                  </a:lnTo>
                  <a:lnTo>
                    <a:pt x="623" y="1160"/>
                  </a:lnTo>
                  <a:lnTo>
                    <a:pt x="607" y="1230"/>
                  </a:lnTo>
                  <a:lnTo>
                    <a:pt x="585" y="1297"/>
                  </a:lnTo>
                  <a:lnTo>
                    <a:pt x="561" y="1361"/>
                  </a:lnTo>
                  <a:lnTo>
                    <a:pt x="533" y="1421"/>
                  </a:lnTo>
                  <a:lnTo>
                    <a:pt x="500" y="1478"/>
                  </a:lnTo>
                  <a:lnTo>
                    <a:pt x="466" y="1532"/>
                  </a:lnTo>
                  <a:lnTo>
                    <a:pt x="428" y="1582"/>
                  </a:lnTo>
                  <a:lnTo>
                    <a:pt x="388" y="1627"/>
                  </a:lnTo>
                  <a:lnTo>
                    <a:pt x="345" y="1670"/>
                  </a:lnTo>
                  <a:lnTo>
                    <a:pt x="301" y="1709"/>
                  </a:lnTo>
                  <a:lnTo>
                    <a:pt x="254" y="1744"/>
                  </a:lnTo>
                  <a:lnTo>
                    <a:pt x="205" y="1776"/>
                  </a:lnTo>
                  <a:lnTo>
                    <a:pt x="156" y="1803"/>
                  </a:lnTo>
                  <a:lnTo>
                    <a:pt x="104" y="1826"/>
                  </a:lnTo>
                  <a:lnTo>
                    <a:pt x="53" y="1846"/>
                  </a:lnTo>
                  <a:lnTo>
                    <a:pt x="0" y="1861"/>
                  </a:lnTo>
                  <a:lnTo>
                    <a:pt x="0" y="0"/>
                  </a:lnTo>
                </a:path>
              </a:pathLst>
            </a:custGeom>
            <a:gradFill rotWithShape="1">
              <a:gsLst>
                <a:gs pos="0">
                  <a:srgbClr val="FFFFFF"/>
                </a:gs>
                <a:gs pos="100000">
                  <a:srgbClr val="4516AE"/>
                </a:gs>
              </a:gsLst>
              <a:lin ang="0" scaled="1"/>
            </a:gradFill>
            <a:ln>
              <a:noFill/>
            </a:ln>
            <a:extLst>
              <a:ext uri="{91240B29-F687-4F45-9708-019B960494DF}">
                <a14:hiddenLine xmlns:a14="http://schemas.microsoft.com/office/drawing/2010/main" w="6350">
                  <a:solidFill>
                    <a:srgbClr val="000000"/>
                  </a:solidFill>
                  <a:round/>
                </a14:hiddenLine>
              </a:ext>
            </a:extLst>
          </p:spPr>
          <p:txBody>
            <a:bodyP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167944" name="Freeform 6"/>
            <p:cNvSpPr/>
            <p:nvPr/>
          </p:nvSpPr>
          <p:spPr bwMode="gray">
            <a:xfrm rot="5461794">
              <a:off x="1535" y="1295"/>
              <a:ext cx="866" cy="2496"/>
            </a:xfrm>
            <a:custGeom>
              <a:avLst/>
              <a:gdLst>
                <a:gd name="T0" fmla="*/ 0 w 646"/>
                <a:gd name="T1" fmla="*/ 0 h 1861"/>
                <a:gd name="T2" fmla="*/ 12458 w 646"/>
                <a:gd name="T3" fmla="*/ 3754 h 1861"/>
                <a:gd name="T4" fmla="*/ 25630 w 646"/>
                <a:gd name="T5" fmla="*/ 8562 h 1861"/>
                <a:gd name="T6" fmla="*/ 38584 w 646"/>
                <a:gd name="T7" fmla="*/ 14233 h 1861"/>
                <a:gd name="T8" fmla="*/ 51032 w 646"/>
                <a:gd name="T9" fmla="*/ 21480 h 1861"/>
                <a:gd name="T10" fmla="*/ 63298 w 646"/>
                <a:gd name="T11" fmla="*/ 29307 h 1861"/>
                <a:gd name="T12" fmla="*/ 75345 w 646"/>
                <a:gd name="T13" fmla="*/ 38807 h 1861"/>
                <a:gd name="T14" fmla="*/ 87234 w 646"/>
                <a:gd name="T15" fmla="*/ 49094 h 1861"/>
                <a:gd name="T16" fmla="*/ 98701 w 646"/>
                <a:gd name="T17" fmla="*/ 60341 h 1861"/>
                <a:gd name="T18" fmla="*/ 109522 w 646"/>
                <a:gd name="T19" fmla="*/ 72856 h 1861"/>
                <a:gd name="T20" fmla="*/ 119850 w 646"/>
                <a:gd name="T21" fmla="*/ 86074 h 1861"/>
                <a:gd name="T22" fmla="*/ 129279 w 646"/>
                <a:gd name="T23" fmla="*/ 100173 h 1861"/>
                <a:gd name="T24" fmla="*/ 137765 w 646"/>
                <a:gd name="T25" fmla="*/ 115576 h 1861"/>
                <a:gd name="T26" fmla="*/ 145416 w 646"/>
                <a:gd name="T27" fmla="*/ 131494 h 1861"/>
                <a:gd name="T28" fmla="*/ 152492 w 646"/>
                <a:gd name="T29" fmla="*/ 148746 h 1861"/>
                <a:gd name="T30" fmla="*/ 158423 w 646"/>
                <a:gd name="T31" fmla="*/ 166721 h 1861"/>
                <a:gd name="T32" fmla="*/ 162596 w 646"/>
                <a:gd name="T33" fmla="*/ 185167 h 1861"/>
                <a:gd name="T34" fmla="*/ 166090 w 646"/>
                <a:gd name="T35" fmla="*/ 204683 h 1861"/>
                <a:gd name="T36" fmla="*/ 168288 w 646"/>
                <a:gd name="T37" fmla="*/ 224938 h 1861"/>
                <a:gd name="T38" fmla="*/ 169241 w 646"/>
                <a:gd name="T39" fmla="*/ 245867 h 1861"/>
                <a:gd name="T40" fmla="*/ 168650 w 646"/>
                <a:gd name="T41" fmla="*/ 267572 h 1861"/>
                <a:gd name="T42" fmla="*/ 166692 w 646"/>
                <a:gd name="T43" fmla="*/ 287281 h 1861"/>
                <a:gd name="T44" fmla="*/ 163203 w 646"/>
                <a:gd name="T45" fmla="*/ 306867 h 1861"/>
                <a:gd name="T46" fmla="*/ 159125 w 646"/>
                <a:gd name="T47" fmla="*/ 325405 h 1861"/>
                <a:gd name="T48" fmla="*/ 153265 w 646"/>
                <a:gd name="T49" fmla="*/ 343179 h 1861"/>
                <a:gd name="T50" fmla="*/ 146987 w 646"/>
                <a:gd name="T51" fmla="*/ 359903 h 1861"/>
                <a:gd name="T52" fmla="*/ 139649 w 646"/>
                <a:gd name="T53" fmla="*/ 375863 h 1861"/>
                <a:gd name="T54" fmla="*/ 130982 w 646"/>
                <a:gd name="T55" fmla="*/ 390830 h 1861"/>
                <a:gd name="T56" fmla="*/ 122134 w 646"/>
                <a:gd name="T57" fmla="*/ 405162 h 1861"/>
                <a:gd name="T58" fmla="*/ 112156 w 646"/>
                <a:gd name="T59" fmla="*/ 418482 h 1861"/>
                <a:gd name="T60" fmla="*/ 101566 w 646"/>
                <a:gd name="T61" fmla="*/ 430472 h 1861"/>
                <a:gd name="T62" fmla="*/ 90309 w 646"/>
                <a:gd name="T63" fmla="*/ 441776 h 1861"/>
                <a:gd name="T64" fmla="*/ 79110 w 646"/>
                <a:gd name="T65" fmla="*/ 452055 h 1861"/>
                <a:gd name="T66" fmla="*/ 66691 w 646"/>
                <a:gd name="T67" fmla="*/ 461225 h 1861"/>
                <a:gd name="T68" fmla="*/ 53873 w 646"/>
                <a:gd name="T69" fmla="*/ 469780 h 1861"/>
                <a:gd name="T70" fmla="*/ 40823 w 646"/>
                <a:gd name="T71" fmla="*/ 476940 h 1861"/>
                <a:gd name="T72" fmla="*/ 27138 w 646"/>
                <a:gd name="T73" fmla="*/ 483020 h 1861"/>
                <a:gd name="T74" fmla="*/ 13808 w 646"/>
                <a:gd name="T75" fmla="*/ 488358 h 1861"/>
                <a:gd name="T76" fmla="*/ 0 w 646"/>
                <a:gd name="T77" fmla="*/ 492291 h 1861"/>
                <a:gd name="T78" fmla="*/ 0 w 646"/>
                <a:gd name="T79" fmla="*/ 0 h 186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646"/>
                <a:gd name="T121" fmla="*/ 0 h 1861"/>
                <a:gd name="T122" fmla="*/ 646 w 646"/>
                <a:gd name="T123" fmla="*/ 1861 h 186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646" h="1861">
                  <a:moveTo>
                    <a:pt x="0" y="0"/>
                  </a:moveTo>
                  <a:lnTo>
                    <a:pt x="48" y="14"/>
                  </a:lnTo>
                  <a:lnTo>
                    <a:pt x="98" y="32"/>
                  </a:lnTo>
                  <a:lnTo>
                    <a:pt x="147" y="54"/>
                  </a:lnTo>
                  <a:lnTo>
                    <a:pt x="195" y="81"/>
                  </a:lnTo>
                  <a:lnTo>
                    <a:pt x="242" y="111"/>
                  </a:lnTo>
                  <a:lnTo>
                    <a:pt x="288" y="147"/>
                  </a:lnTo>
                  <a:lnTo>
                    <a:pt x="333" y="185"/>
                  </a:lnTo>
                  <a:lnTo>
                    <a:pt x="377" y="228"/>
                  </a:lnTo>
                  <a:lnTo>
                    <a:pt x="418" y="275"/>
                  </a:lnTo>
                  <a:lnTo>
                    <a:pt x="457" y="325"/>
                  </a:lnTo>
                  <a:lnTo>
                    <a:pt x="493" y="379"/>
                  </a:lnTo>
                  <a:lnTo>
                    <a:pt x="526" y="437"/>
                  </a:lnTo>
                  <a:lnTo>
                    <a:pt x="555" y="497"/>
                  </a:lnTo>
                  <a:lnTo>
                    <a:pt x="582" y="562"/>
                  </a:lnTo>
                  <a:lnTo>
                    <a:pt x="604" y="630"/>
                  </a:lnTo>
                  <a:lnTo>
                    <a:pt x="621" y="700"/>
                  </a:lnTo>
                  <a:lnTo>
                    <a:pt x="634" y="774"/>
                  </a:lnTo>
                  <a:lnTo>
                    <a:pt x="642" y="851"/>
                  </a:lnTo>
                  <a:lnTo>
                    <a:pt x="646" y="930"/>
                  </a:lnTo>
                  <a:lnTo>
                    <a:pt x="643" y="1011"/>
                  </a:lnTo>
                  <a:lnTo>
                    <a:pt x="636" y="1086"/>
                  </a:lnTo>
                  <a:lnTo>
                    <a:pt x="623" y="1160"/>
                  </a:lnTo>
                  <a:lnTo>
                    <a:pt x="607" y="1230"/>
                  </a:lnTo>
                  <a:lnTo>
                    <a:pt x="585" y="1297"/>
                  </a:lnTo>
                  <a:lnTo>
                    <a:pt x="561" y="1361"/>
                  </a:lnTo>
                  <a:lnTo>
                    <a:pt x="533" y="1421"/>
                  </a:lnTo>
                  <a:lnTo>
                    <a:pt x="500" y="1478"/>
                  </a:lnTo>
                  <a:lnTo>
                    <a:pt x="466" y="1532"/>
                  </a:lnTo>
                  <a:lnTo>
                    <a:pt x="428" y="1582"/>
                  </a:lnTo>
                  <a:lnTo>
                    <a:pt x="388" y="1627"/>
                  </a:lnTo>
                  <a:lnTo>
                    <a:pt x="345" y="1670"/>
                  </a:lnTo>
                  <a:lnTo>
                    <a:pt x="301" y="1709"/>
                  </a:lnTo>
                  <a:lnTo>
                    <a:pt x="254" y="1744"/>
                  </a:lnTo>
                  <a:lnTo>
                    <a:pt x="205" y="1776"/>
                  </a:lnTo>
                  <a:lnTo>
                    <a:pt x="156" y="1803"/>
                  </a:lnTo>
                  <a:lnTo>
                    <a:pt x="104" y="1826"/>
                  </a:lnTo>
                  <a:lnTo>
                    <a:pt x="53" y="1846"/>
                  </a:lnTo>
                  <a:lnTo>
                    <a:pt x="0" y="1861"/>
                  </a:lnTo>
                  <a:lnTo>
                    <a:pt x="0" y="0"/>
                  </a:lnTo>
                </a:path>
              </a:pathLst>
            </a:custGeom>
            <a:gradFill rotWithShape="1">
              <a:gsLst>
                <a:gs pos="0">
                  <a:srgbClr val="FFFFFF"/>
                </a:gs>
                <a:gs pos="100000">
                  <a:srgbClr val="004992"/>
                </a:gs>
              </a:gsLst>
              <a:lin ang="0" scaled="1"/>
            </a:gradFill>
            <a:ln>
              <a:noFill/>
            </a:ln>
            <a:extLst>
              <a:ext uri="{91240B29-F687-4F45-9708-019B960494DF}">
                <a14:hiddenLine xmlns:a14="http://schemas.microsoft.com/office/drawing/2010/main" w="6350">
                  <a:solidFill>
                    <a:srgbClr val="000000"/>
                  </a:solidFill>
                  <a:round/>
                </a14:hiddenLine>
              </a:ext>
            </a:extLst>
          </p:spPr>
          <p:txBody>
            <a:bodyPr rot="10800000" vert="eaVert"/>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167945" name="Freeform 7"/>
            <p:cNvSpPr/>
            <p:nvPr/>
          </p:nvSpPr>
          <p:spPr bwMode="gray">
            <a:xfrm>
              <a:off x="2711" y="1728"/>
              <a:ext cx="866" cy="2496"/>
            </a:xfrm>
            <a:custGeom>
              <a:avLst/>
              <a:gdLst>
                <a:gd name="T0" fmla="*/ 0 w 646"/>
                <a:gd name="T1" fmla="*/ 0 h 1861"/>
                <a:gd name="T2" fmla="*/ 12458 w 646"/>
                <a:gd name="T3" fmla="*/ 3754 h 1861"/>
                <a:gd name="T4" fmla="*/ 25630 w 646"/>
                <a:gd name="T5" fmla="*/ 8562 h 1861"/>
                <a:gd name="T6" fmla="*/ 38584 w 646"/>
                <a:gd name="T7" fmla="*/ 14233 h 1861"/>
                <a:gd name="T8" fmla="*/ 51032 w 646"/>
                <a:gd name="T9" fmla="*/ 21480 h 1861"/>
                <a:gd name="T10" fmla="*/ 63298 w 646"/>
                <a:gd name="T11" fmla="*/ 29307 h 1861"/>
                <a:gd name="T12" fmla="*/ 75345 w 646"/>
                <a:gd name="T13" fmla="*/ 38807 h 1861"/>
                <a:gd name="T14" fmla="*/ 87234 w 646"/>
                <a:gd name="T15" fmla="*/ 49094 h 1861"/>
                <a:gd name="T16" fmla="*/ 98701 w 646"/>
                <a:gd name="T17" fmla="*/ 60341 h 1861"/>
                <a:gd name="T18" fmla="*/ 109522 w 646"/>
                <a:gd name="T19" fmla="*/ 72856 h 1861"/>
                <a:gd name="T20" fmla="*/ 119850 w 646"/>
                <a:gd name="T21" fmla="*/ 86074 h 1861"/>
                <a:gd name="T22" fmla="*/ 129279 w 646"/>
                <a:gd name="T23" fmla="*/ 100173 h 1861"/>
                <a:gd name="T24" fmla="*/ 137765 w 646"/>
                <a:gd name="T25" fmla="*/ 115576 h 1861"/>
                <a:gd name="T26" fmla="*/ 145416 w 646"/>
                <a:gd name="T27" fmla="*/ 131494 h 1861"/>
                <a:gd name="T28" fmla="*/ 152492 w 646"/>
                <a:gd name="T29" fmla="*/ 148746 h 1861"/>
                <a:gd name="T30" fmla="*/ 158423 w 646"/>
                <a:gd name="T31" fmla="*/ 166721 h 1861"/>
                <a:gd name="T32" fmla="*/ 162596 w 646"/>
                <a:gd name="T33" fmla="*/ 185167 h 1861"/>
                <a:gd name="T34" fmla="*/ 166090 w 646"/>
                <a:gd name="T35" fmla="*/ 204683 h 1861"/>
                <a:gd name="T36" fmla="*/ 168288 w 646"/>
                <a:gd name="T37" fmla="*/ 224938 h 1861"/>
                <a:gd name="T38" fmla="*/ 169241 w 646"/>
                <a:gd name="T39" fmla="*/ 245867 h 1861"/>
                <a:gd name="T40" fmla="*/ 168650 w 646"/>
                <a:gd name="T41" fmla="*/ 267572 h 1861"/>
                <a:gd name="T42" fmla="*/ 166692 w 646"/>
                <a:gd name="T43" fmla="*/ 287281 h 1861"/>
                <a:gd name="T44" fmla="*/ 163203 w 646"/>
                <a:gd name="T45" fmla="*/ 306867 h 1861"/>
                <a:gd name="T46" fmla="*/ 159125 w 646"/>
                <a:gd name="T47" fmla="*/ 325405 h 1861"/>
                <a:gd name="T48" fmla="*/ 153265 w 646"/>
                <a:gd name="T49" fmla="*/ 343179 h 1861"/>
                <a:gd name="T50" fmla="*/ 146987 w 646"/>
                <a:gd name="T51" fmla="*/ 359903 h 1861"/>
                <a:gd name="T52" fmla="*/ 139649 w 646"/>
                <a:gd name="T53" fmla="*/ 375863 h 1861"/>
                <a:gd name="T54" fmla="*/ 130982 w 646"/>
                <a:gd name="T55" fmla="*/ 390830 h 1861"/>
                <a:gd name="T56" fmla="*/ 122134 w 646"/>
                <a:gd name="T57" fmla="*/ 405162 h 1861"/>
                <a:gd name="T58" fmla="*/ 112156 w 646"/>
                <a:gd name="T59" fmla="*/ 418482 h 1861"/>
                <a:gd name="T60" fmla="*/ 101566 w 646"/>
                <a:gd name="T61" fmla="*/ 430472 h 1861"/>
                <a:gd name="T62" fmla="*/ 90309 w 646"/>
                <a:gd name="T63" fmla="*/ 441776 h 1861"/>
                <a:gd name="T64" fmla="*/ 79110 w 646"/>
                <a:gd name="T65" fmla="*/ 452055 h 1861"/>
                <a:gd name="T66" fmla="*/ 66691 w 646"/>
                <a:gd name="T67" fmla="*/ 461225 h 1861"/>
                <a:gd name="T68" fmla="*/ 53873 w 646"/>
                <a:gd name="T69" fmla="*/ 469780 h 1861"/>
                <a:gd name="T70" fmla="*/ 40823 w 646"/>
                <a:gd name="T71" fmla="*/ 476940 h 1861"/>
                <a:gd name="T72" fmla="*/ 27138 w 646"/>
                <a:gd name="T73" fmla="*/ 483020 h 1861"/>
                <a:gd name="T74" fmla="*/ 13808 w 646"/>
                <a:gd name="T75" fmla="*/ 488358 h 1861"/>
                <a:gd name="T76" fmla="*/ 0 w 646"/>
                <a:gd name="T77" fmla="*/ 492291 h 1861"/>
                <a:gd name="T78" fmla="*/ 0 w 646"/>
                <a:gd name="T79" fmla="*/ 0 h 186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646"/>
                <a:gd name="T121" fmla="*/ 0 h 1861"/>
                <a:gd name="T122" fmla="*/ 646 w 646"/>
                <a:gd name="T123" fmla="*/ 1861 h 186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646" h="1861">
                  <a:moveTo>
                    <a:pt x="0" y="0"/>
                  </a:moveTo>
                  <a:lnTo>
                    <a:pt x="48" y="14"/>
                  </a:lnTo>
                  <a:lnTo>
                    <a:pt x="98" y="32"/>
                  </a:lnTo>
                  <a:lnTo>
                    <a:pt x="147" y="54"/>
                  </a:lnTo>
                  <a:lnTo>
                    <a:pt x="195" y="81"/>
                  </a:lnTo>
                  <a:lnTo>
                    <a:pt x="242" y="111"/>
                  </a:lnTo>
                  <a:lnTo>
                    <a:pt x="288" y="147"/>
                  </a:lnTo>
                  <a:lnTo>
                    <a:pt x="333" y="185"/>
                  </a:lnTo>
                  <a:lnTo>
                    <a:pt x="377" y="228"/>
                  </a:lnTo>
                  <a:lnTo>
                    <a:pt x="418" y="275"/>
                  </a:lnTo>
                  <a:lnTo>
                    <a:pt x="457" y="325"/>
                  </a:lnTo>
                  <a:lnTo>
                    <a:pt x="493" y="379"/>
                  </a:lnTo>
                  <a:lnTo>
                    <a:pt x="526" y="437"/>
                  </a:lnTo>
                  <a:lnTo>
                    <a:pt x="555" y="497"/>
                  </a:lnTo>
                  <a:lnTo>
                    <a:pt x="582" y="562"/>
                  </a:lnTo>
                  <a:lnTo>
                    <a:pt x="604" y="630"/>
                  </a:lnTo>
                  <a:lnTo>
                    <a:pt x="621" y="700"/>
                  </a:lnTo>
                  <a:lnTo>
                    <a:pt x="634" y="774"/>
                  </a:lnTo>
                  <a:lnTo>
                    <a:pt x="642" y="851"/>
                  </a:lnTo>
                  <a:lnTo>
                    <a:pt x="646" y="930"/>
                  </a:lnTo>
                  <a:lnTo>
                    <a:pt x="643" y="1011"/>
                  </a:lnTo>
                  <a:lnTo>
                    <a:pt x="636" y="1086"/>
                  </a:lnTo>
                  <a:lnTo>
                    <a:pt x="623" y="1160"/>
                  </a:lnTo>
                  <a:lnTo>
                    <a:pt x="607" y="1230"/>
                  </a:lnTo>
                  <a:lnTo>
                    <a:pt x="585" y="1297"/>
                  </a:lnTo>
                  <a:lnTo>
                    <a:pt x="561" y="1361"/>
                  </a:lnTo>
                  <a:lnTo>
                    <a:pt x="533" y="1421"/>
                  </a:lnTo>
                  <a:lnTo>
                    <a:pt x="500" y="1478"/>
                  </a:lnTo>
                  <a:lnTo>
                    <a:pt x="466" y="1532"/>
                  </a:lnTo>
                  <a:lnTo>
                    <a:pt x="428" y="1582"/>
                  </a:lnTo>
                  <a:lnTo>
                    <a:pt x="388" y="1627"/>
                  </a:lnTo>
                  <a:lnTo>
                    <a:pt x="345" y="1670"/>
                  </a:lnTo>
                  <a:lnTo>
                    <a:pt x="301" y="1709"/>
                  </a:lnTo>
                  <a:lnTo>
                    <a:pt x="254" y="1744"/>
                  </a:lnTo>
                  <a:lnTo>
                    <a:pt x="205" y="1776"/>
                  </a:lnTo>
                  <a:lnTo>
                    <a:pt x="156" y="1803"/>
                  </a:lnTo>
                  <a:lnTo>
                    <a:pt x="104" y="1826"/>
                  </a:lnTo>
                  <a:lnTo>
                    <a:pt x="53" y="1846"/>
                  </a:lnTo>
                  <a:lnTo>
                    <a:pt x="0" y="1861"/>
                  </a:lnTo>
                  <a:lnTo>
                    <a:pt x="0" y="0"/>
                  </a:lnTo>
                </a:path>
              </a:pathLst>
            </a:custGeom>
            <a:gradFill rotWithShape="1">
              <a:gsLst>
                <a:gs pos="0">
                  <a:srgbClr val="FFFFFF"/>
                </a:gs>
                <a:gs pos="100000">
                  <a:srgbClr val="D5DDF3"/>
                </a:gs>
              </a:gsLst>
              <a:lin ang="0" scaled="1"/>
            </a:gradFill>
            <a:ln>
              <a:noFill/>
            </a:ln>
            <a:extLst>
              <a:ext uri="{91240B29-F687-4F45-9708-019B960494DF}">
                <a14:hiddenLine xmlns:a14="http://schemas.microsoft.com/office/drawing/2010/main" w="6350">
                  <a:solidFill>
                    <a:srgbClr val="000000"/>
                  </a:solidFill>
                  <a:round/>
                </a14:hiddenLine>
              </a:ext>
            </a:extLst>
          </p:spPr>
          <p:txBody>
            <a:bodyP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167946" name="Freeform 8"/>
            <p:cNvSpPr/>
            <p:nvPr/>
          </p:nvSpPr>
          <p:spPr bwMode="gray">
            <a:xfrm rot="6256290">
              <a:off x="1535" y="1153"/>
              <a:ext cx="866" cy="2496"/>
            </a:xfrm>
            <a:custGeom>
              <a:avLst/>
              <a:gdLst>
                <a:gd name="T0" fmla="*/ 0 w 646"/>
                <a:gd name="T1" fmla="*/ 0 h 1861"/>
                <a:gd name="T2" fmla="*/ 12458 w 646"/>
                <a:gd name="T3" fmla="*/ 3754 h 1861"/>
                <a:gd name="T4" fmla="*/ 25630 w 646"/>
                <a:gd name="T5" fmla="*/ 8562 h 1861"/>
                <a:gd name="T6" fmla="*/ 38584 w 646"/>
                <a:gd name="T7" fmla="*/ 14233 h 1861"/>
                <a:gd name="T8" fmla="*/ 51032 w 646"/>
                <a:gd name="T9" fmla="*/ 21480 h 1861"/>
                <a:gd name="T10" fmla="*/ 63298 w 646"/>
                <a:gd name="T11" fmla="*/ 29307 h 1861"/>
                <a:gd name="T12" fmla="*/ 75345 w 646"/>
                <a:gd name="T13" fmla="*/ 38807 h 1861"/>
                <a:gd name="T14" fmla="*/ 87234 w 646"/>
                <a:gd name="T15" fmla="*/ 49094 h 1861"/>
                <a:gd name="T16" fmla="*/ 98701 w 646"/>
                <a:gd name="T17" fmla="*/ 60341 h 1861"/>
                <a:gd name="T18" fmla="*/ 109522 w 646"/>
                <a:gd name="T19" fmla="*/ 72856 h 1861"/>
                <a:gd name="T20" fmla="*/ 119850 w 646"/>
                <a:gd name="T21" fmla="*/ 86074 h 1861"/>
                <a:gd name="T22" fmla="*/ 129279 w 646"/>
                <a:gd name="T23" fmla="*/ 100173 h 1861"/>
                <a:gd name="T24" fmla="*/ 137765 w 646"/>
                <a:gd name="T25" fmla="*/ 115576 h 1861"/>
                <a:gd name="T26" fmla="*/ 145416 w 646"/>
                <a:gd name="T27" fmla="*/ 131494 h 1861"/>
                <a:gd name="T28" fmla="*/ 152492 w 646"/>
                <a:gd name="T29" fmla="*/ 148746 h 1861"/>
                <a:gd name="T30" fmla="*/ 158423 w 646"/>
                <a:gd name="T31" fmla="*/ 166721 h 1861"/>
                <a:gd name="T32" fmla="*/ 162596 w 646"/>
                <a:gd name="T33" fmla="*/ 185167 h 1861"/>
                <a:gd name="T34" fmla="*/ 166090 w 646"/>
                <a:gd name="T35" fmla="*/ 204683 h 1861"/>
                <a:gd name="T36" fmla="*/ 168288 w 646"/>
                <a:gd name="T37" fmla="*/ 224938 h 1861"/>
                <a:gd name="T38" fmla="*/ 169241 w 646"/>
                <a:gd name="T39" fmla="*/ 245867 h 1861"/>
                <a:gd name="T40" fmla="*/ 168650 w 646"/>
                <a:gd name="T41" fmla="*/ 267572 h 1861"/>
                <a:gd name="T42" fmla="*/ 166692 w 646"/>
                <a:gd name="T43" fmla="*/ 287281 h 1861"/>
                <a:gd name="T44" fmla="*/ 163203 w 646"/>
                <a:gd name="T45" fmla="*/ 306867 h 1861"/>
                <a:gd name="T46" fmla="*/ 159125 w 646"/>
                <a:gd name="T47" fmla="*/ 325405 h 1861"/>
                <a:gd name="T48" fmla="*/ 153265 w 646"/>
                <a:gd name="T49" fmla="*/ 343179 h 1861"/>
                <a:gd name="T50" fmla="*/ 146987 w 646"/>
                <a:gd name="T51" fmla="*/ 359903 h 1861"/>
                <a:gd name="T52" fmla="*/ 139649 w 646"/>
                <a:gd name="T53" fmla="*/ 375863 h 1861"/>
                <a:gd name="T54" fmla="*/ 130982 w 646"/>
                <a:gd name="T55" fmla="*/ 390830 h 1861"/>
                <a:gd name="T56" fmla="*/ 122134 w 646"/>
                <a:gd name="T57" fmla="*/ 405162 h 1861"/>
                <a:gd name="T58" fmla="*/ 112156 w 646"/>
                <a:gd name="T59" fmla="*/ 418482 h 1861"/>
                <a:gd name="T60" fmla="*/ 101566 w 646"/>
                <a:gd name="T61" fmla="*/ 430472 h 1861"/>
                <a:gd name="T62" fmla="*/ 90309 w 646"/>
                <a:gd name="T63" fmla="*/ 441776 h 1861"/>
                <a:gd name="T64" fmla="*/ 79110 w 646"/>
                <a:gd name="T65" fmla="*/ 452055 h 1861"/>
                <a:gd name="T66" fmla="*/ 66691 w 646"/>
                <a:gd name="T67" fmla="*/ 461225 h 1861"/>
                <a:gd name="T68" fmla="*/ 53873 w 646"/>
                <a:gd name="T69" fmla="*/ 469780 h 1861"/>
                <a:gd name="T70" fmla="*/ 40823 w 646"/>
                <a:gd name="T71" fmla="*/ 476940 h 1861"/>
                <a:gd name="T72" fmla="*/ 27138 w 646"/>
                <a:gd name="T73" fmla="*/ 483020 h 1861"/>
                <a:gd name="T74" fmla="*/ 13808 w 646"/>
                <a:gd name="T75" fmla="*/ 488358 h 1861"/>
                <a:gd name="T76" fmla="*/ 0 w 646"/>
                <a:gd name="T77" fmla="*/ 492291 h 1861"/>
                <a:gd name="T78" fmla="*/ 0 w 646"/>
                <a:gd name="T79" fmla="*/ 0 h 186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646"/>
                <a:gd name="T121" fmla="*/ 0 h 1861"/>
                <a:gd name="T122" fmla="*/ 646 w 646"/>
                <a:gd name="T123" fmla="*/ 1861 h 186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646" h="1861">
                  <a:moveTo>
                    <a:pt x="0" y="0"/>
                  </a:moveTo>
                  <a:lnTo>
                    <a:pt x="48" y="14"/>
                  </a:lnTo>
                  <a:lnTo>
                    <a:pt x="98" y="32"/>
                  </a:lnTo>
                  <a:lnTo>
                    <a:pt x="147" y="54"/>
                  </a:lnTo>
                  <a:lnTo>
                    <a:pt x="195" y="81"/>
                  </a:lnTo>
                  <a:lnTo>
                    <a:pt x="242" y="111"/>
                  </a:lnTo>
                  <a:lnTo>
                    <a:pt x="288" y="147"/>
                  </a:lnTo>
                  <a:lnTo>
                    <a:pt x="333" y="185"/>
                  </a:lnTo>
                  <a:lnTo>
                    <a:pt x="377" y="228"/>
                  </a:lnTo>
                  <a:lnTo>
                    <a:pt x="418" y="275"/>
                  </a:lnTo>
                  <a:lnTo>
                    <a:pt x="457" y="325"/>
                  </a:lnTo>
                  <a:lnTo>
                    <a:pt x="493" y="379"/>
                  </a:lnTo>
                  <a:lnTo>
                    <a:pt x="526" y="437"/>
                  </a:lnTo>
                  <a:lnTo>
                    <a:pt x="555" y="497"/>
                  </a:lnTo>
                  <a:lnTo>
                    <a:pt x="582" y="562"/>
                  </a:lnTo>
                  <a:lnTo>
                    <a:pt x="604" y="630"/>
                  </a:lnTo>
                  <a:lnTo>
                    <a:pt x="621" y="700"/>
                  </a:lnTo>
                  <a:lnTo>
                    <a:pt x="634" y="774"/>
                  </a:lnTo>
                  <a:lnTo>
                    <a:pt x="642" y="851"/>
                  </a:lnTo>
                  <a:lnTo>
                    <a:pt x="646" y="930"/>
                  </a:lnTo>
                  <a:lnTo>
                    <a:pt x="643" y="1011"/>
                  </a:lnTo>
                  <a:lnTo>
                    <a:pt x="636" y="1086"/>
                  </a:lnTo>
                  <a:lnTo>
                    <a:pt x="623" y="1160"/>
                  </a:lnTo>
                  <a:lnTo>
                    <a:pt x="607" y="1230"/>
                  </a:lnTo>
                  <a:lnTo>
                    <a:pt x="585" y="1297"/>
                  </a:lnTo>
                  <a:lnTo>
                    <a:pt x="561" y="1361"/>
                  </a:lnTo>
                  <a:lnTo>
                    <a:pt x="533" y="1421"/>
                  </a:lnTo>
                  <a:lnTo>
                    <a:pt x="500" y="1478"/>
                  </a:lnTo>
                  <a:lnTo>
                    <a:pt x="466" y="1532"/>
                  </a:lnTo>
                  <a:lnTo>
                    <a:pt x="428" y="1582"/>
                  </a:lnTo>
                  <a:lnTo>
                    <a:pt x="388" y="1627"/>
                  </a:lnTo>
                  <a:lnTo>
                    <a:pt x="345" y="1670"/>
                  </a:lnTo>
                  <a:lnTo>
                    <a:pt x="301" y="1709"/>
                  </a:lnTo>
                  <a:lnTo>
                    <a:pt x="254" y="1744"/>
                  </a:lnTo>
                  <a:lnTo>
                    <a:pt x="205" y="1776"/>
                  </a:lnTo>
                  <a:lnTo>
                    <a:pt x="156" y="1803"/>
                  </a:lnTo>
                  <a:lnTo>
                    <a:pt x="104" y="1826"/>
                  </a:lnTo>
                  <a:lnTo>
                    <a:pt x="53" y="1846"/>
                  </a:lnTo>
                  <a:lnTo>
                    <a:pt x="0" y="1861"/>
                  </a:lnTo>
                  <a:lnTo>
                    <a:pt x="0" y="0"/>
                  </a:lnTo>
                </a:path>
              </a:pathLst>
            </a:custGeom>
            <a:gradFill rotWithShape="1">
              <a:gsLst>
                <a:gs pos="0">
                  <a:srgbClr val="FFFFFF"/>
                </a:gs>
                <a:gs pos="100000">
                  <a:srgbClr val="A2EAE8"/>
                </a:gs>
              </a:gsLst>
              <a:lin ang="0" scaled="1"/>
            </a:gradFill>
            <a:ln>
              <a:noFill/>
            </a:ln>
            <a:extLst>
              <a:ext uri="{91240B29-F687-4F45-9708-019B960494DF}">
                <a14:hiddenLine xmlns:a14="http://schemas.microsoft.com/office/drawing/2010/main" w="6350">
                  <a:solidFill>
                    <a:srgbClr val="000000"/>
                  </a:solidFill>
                  <a:round/>
                </a14:hiddenLine>
              </a:ext>
            </a:extLst>
          </p:spPr>
          <p:txBody>
            <a:bodyPr rot="10800000" vert="eaVert"/>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grpSp>
          <p:nvGrpSpPr>
            <p:cNvPr id="167947" name="Group 9"/>
            <p:cNvGrpSpPr/>
            <p:nvPr/>
          </p:nvGrpSpPr>
          <p:grpSpPr bwMode="auto">
            <a:xfrm>
              <a:off x="2265" y="1707"/>
              <a:ext cx="1008" cy="1008"/>
              <a:chOff x="2016" y="1920"/>
              <a:chExt cx="1680" cy="1680"/>
            </a:xfrm>
          </p:grpSpPr>
          <p:sp>
            <p:nvSpPr>
              <p:cNvPr id="167952" name="Oval 10"/>
              <p:cNvSpPr>
                <a:spLocks noChangeArrowheads="1"/>
              </p:cNvSpPr>
              <p:nvPr/>
            </p:nvSpPr>
            <p:spPr bwMode="gray">
              <a:xfrm>
                <a:off x="2016" y="1920"/>
                <a:ext cx="1680" cy="1680"/>
              </a:xfrm>
              <a:prstGeom prst="ellipse">
                <a:avLst/>
              </a:prstGeom>
              <a:gradFill rotWithShape="1">
                <a:gsLst>
                  <a:gs pos="0">
                    <a:srgbClr val="F14343"/>
                  </a:gs>
                  <a:gs pos="100000">
                    <a:srgbClr val="6E1E1E"/>
                  </a:gs>
                </a:gsLst>
                <a:lin ang="5400000" scaled="1"/>
              </a:gradFill>
              <a:ln w="38100">
                <a:solidFill>
                  <a:srgbClr val="FFFFFF"/>
                </a:solidFill>
                <a:round/>
              </a:ln>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fontAlgn="base">
                  <a:lnSpc>
                    <a:spcPct val="100000"/>
                  </a:lnSpc>
                  <a:spcBef>
                    <a:spcPct val="0"/>
                  </a:spcBef>
                  <a:spcAft>
                    <a:spcPct val="0"/>
                  </a:spcAft>
                  <a:buClrTx/>
                  <a:buSzTx/>
                  <a:buFontTx/>
                  <a:buNone/>
                </a:pPr>
                <a:endParaRPr lang="zh-CN" altLang="zh-CN" sz="1800" smtClean="0">
                  <a:solidFill>
                    <a:srgbClr val="5F5F5F"/>
                  </a:solidFill>
                  <a:latin typeface="Calibri" panose="020F0502020204030204" pitchFamily="34" charset="0"/>
                  <a:ea typeface="宋体" panose="02010600030101010101" pitchFamily="2" charset="-122"/>
                  <a:cs typeface="Arial" panose="020B0604020202020204" pitchFamily="34" charset="0"/>
                </a:endParaRPr>
              </a:p>
            </p:txBody>
          </p:sp>
          <p:sp>
            <p:nvSpPr>
              <p:cNvPr id="167953" name="Freeform 11"/>
              <p:cNvSpPr/>
              <p:nvPr/>
            </p:nvSpPr>
            <p:spPr bwMode="gray">
              <a:xfrm>
                <a:off x="2208" y="1948"/>
                <a:ext cx="1296" cy="634"/>
              </a:xfrm>
              <a:custGeom>
                <a:avLst/>
                <a:gdLst>
                  <a:gd name="T0" fmla="*/ 905 w 1321"/>
                  <a:gd name="T1" fmla="*/ 44 h 712"/>
                  <a:gd name="T2" fmla="*/ 916 w 1321"/>
                  <a:gd name="T3" fmla="*/ 48 h 712"/>
                  <a:gd name="T4" fmla="*/ 919 w 1321"/>
                  <a:gd name="T5" fmla="*/ 53 h 712"/>
                  <a:gd name="T6" fmla="*/ 914 w 1321"/>
                  <a:gd name="T7" fmla="*/ 57 h 712"/>
                  <a:gd name="T8" fmla="*/ 903 w 1321"/>
                  <a:gd name="T9" fmla="*/ 61 h 712"/>
                  <a:gd name="T10" fmla="*/ 885 w 1321"/>
                  <a:gd name="T11" fmla="*/ 64 h 712"/>
                  <a:gd name="T12" fmla="*/ 861 w 1321"/>
                  <a:gd name="T13" fmla="*/ 67 h 712"/>
                  <a:gd name="T14" fmla="*/ 832 w 1321"/>
                  <a:gd name="T15" fmla="*/ 69 h 712"/>
                  <a:gd name="T16" fmla="*/ 798 w 1321"/>
                  <a:gd name="T17" fmla="*/ 72 h 712"/>
                  <a:gd name="T18" fmla="*/ 759 w 1321"/>
                  <a:gd name="T19" fmla="*/ 74 h 712"/>
                  <a:gd name="T20" fmla="*/ 717 w 1321"/>
                  <a:gd name="T21" fmla="*/ 75 h 712"/>
                  <a:gd name="T22" fmla="*/ 673 w 1321"/>
                  <a:gd name="T23" fmla="*/ 76 h 712"/>
                  <a:gd name="T24" fmla="*/ 624 w 1321"/>
                  <a:gd name="T25" fmla="*/ 77 h 712"/>
                  <a:gd name="T26" fmla="*/ 574 w 1321"/>
                  <a:gd name="T27" fmla="*/ 78 h 712"/>
                  <a:gd name="T28" fmla="*/ 553 w 1321"/>
                  <a:gd name="T29" fmla="*/ 79 h 712"/>
                  <a:gd name="T30" fmla="*/ 331 w 1321"/>
                  <a:gd name="T31" fmla="*/ 79 h 712"/>
                  <a:gd name="T32" fmla="*/ 328 w 1321"/>
                  <a:gd name="T33" fmla="*/ 79 h 712"/>
                  <a:gd name="T34" fmla="*/ 284 w 1321"/>
                  <a:gd name="T35" fmla="*/ 78 h 712"/>
                  <a:gd name="T36" fmla="*/ 242 w 1321"/>
                  <a:gd name="T37" fmla="*/ 77 h 712"/>
                  <a:gd name="T38" fmla="*/ 203 w 1321"/>
                  <a:gd name="T39" fmla="*/ 77 h 712"/>
                  <a:gd name="T40" fmla="*/ 165 w 1321"/>
                  <a:gd name="T41" fmla="*/ 75 h 712"/>
                  <a:gd name="T42" fmla="*/ 129 w 1321"/>
                  <a:gd name="T43" fmla="*/ 75 h 712"/>
                  <a:gd name="T44" fmla="*/ 100 w 1321"/>
                  <a:gd name="T45" fmla="*/ 73 h 712"/>
                  <a:gd name="T46" fmla="*/ 71 w 1321"/>
                  <a:gd name="T47" fmla="*/ 71 h 712"/>
                  <a:gd name="T48" fmla="*/ 48 w 1321"/>
                  <a:gd name="T49" fmla="*/ 69 h 712"/>
                  <a:gd name="T50" fmla="*/ 26 w 1321"/>
                  <a:gd name="T51" fmla="*/ 67 h 712"/>
                  <a:gd name="T52" fmla="*/ 18 w 1321"/>
                  <a:gd name="T53" fmla="*/ 64 h 712"/>
                  <a:gd name="T54" fmla="*/ 6 w 1321"/>
                  <a:gd name="T55" fmla="*/ 61 h 712"/>
                  <a:gd name="T56" fmla="*/ 0 w 1321"/>
                  <a:gd name="T57" fmla="*/ 58 h 712"/>
                  <a:gd name="T58" fmla="*/ 0 w 1321"/>
                  <a:gd name="T59" fmla="*/ 57 h 712"/>
                  <a:gd name="T60" fmla="*/ 4 w 1321"/>
                  <a:gd name="T61" fmla="*/ 53 h 712"/>
                  <a:gd name="T62" fmla="*/ 16 w 1321"/>
                  <a:gd name="T63" fmla="*/ 48 h 712"/>
                  <a:gd name="T64" fmla="*/ 32 w 1321"/>
                  <a:gd name="T65" fmla="*/ 41 h 712"/>
                  <a:gd name="T66" fmla="*/ 67 w 1321"/>
                  <a:gd name="T67" fmla="*/ 33 h 712"/>
                  <a:gd name="T68" fmla="*/ 104 w 1321"/>
                  <a:gd name="T69" fmla="*/ 26 h 712"/>
                  <a:gd name="T70" fmla="*/ 142 w 1321"/>
                  <a:gd name="T71" fmla="*/ 19 h 712"/>
                  <a:gd name="T72" fmla="*/ 187 w 1321"/>
                  <a:gd name="T73" fmla="*/ 13 h 712"/>
                  <a:gd name="T74" fmla="*/ 237 w 1321"/>
                  <a:gd name="T75" fmla="*/ 9 h 712"/>
                  <a:gd name="T76" fmla="*/ 288 w 1321"/>
                  <a:gd name="T77" fmla="*/ 4 h 712"/>
                  <a:gd name="T78" fmla="*/ 346 w 1321"/>
                  <a:gd name="T79" fmla="*/ 4 h 712"/>
                  <a:gd name="T80" fmla="*/ 404 w 1321"/>
                  <a:gd name="T81" fmla="*/ 4 h 712"/>
                  <a:gd name="T82" fmla="*/ 465 w 1321"/>
                  <a:gd name="T83" fmla="*/ 0 h 712"/>
                  <a:gd name="T84" fmla="*/ 465 w 1321"/>
                  <a:gd name="T85" fmla="*/ 0 h 712"/>
                  <a:gd name="T86" fmla="*/ 528 w 1321"/>
                  <a:gd name="T87" fmla="*/ 4 h 712"/>
                  <a:gd name="T88" fmla="*/ 589 w 1321"/>
                  <a:gd name="T89" fmla="*/ 4 h 712"/>
                  <a:gd name="T90" fmla="*/ 648 w 1321"/>
                  <a:gd name="T91" fmla="*/ 5 h 712"/>
                  <a:gd name="T92" fmla="*/ 703 w 1321"/>
                  <a:gd name="T93" fmla="*/ 10 h 712"/>
                  <a:gd name="T94" fmla="*/ 752 w 1321"/>
                  <a:gd name="T95" fmla="*/ 15 h 712"/>
                  <a:gd name="T96" fmla="*/ 799 w 1321"/>
                  <a:gd name="T97" fmla="*/ 21 h 712"/>
                  <a:gd name="T98" fmla="*/ 840 w 1321"/>
                  <a:gd name="T99" fmla="*/ 28 h 712"/>
                  <a:gd name="T100" fmla="*/ 875 w 1321"/>
                  <a:gd name="T101" fmla="*/ 36 h 712"/>
                  <a:gd name="T102" fmla="*/ 905 w 1321"/>
                  <a:gd name="T103" fmla="*/ 44 h 712"/>
                  <a:gd name="T104" fmla="*/ 905 w 1321"/>
                  <a:gd name="T105" fmla="*/ 44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14343"/>
                  </a:gs>
                </a:gsLst>
                <a:lin ang="5400000" scaled="1"/>
              </a:gradFill>
              <a:ln>
                <a:noFill/>
              </a:ln>
              <a:extLst>
                <a:ext uri="{91240B29-F687-4F45-9708-019B960494DF}">
                  <a14:hiddenLine xmlns:a14="http://schemas.microsoft.com/office/drawing/2010/main" w="0">
                    <a:solidFill>
                      <a:srgbClr val="000000"/>
                    </a:solidFill>
                    <a:round/>
                  </a14:hiddenLine>
                </a:ext>
              </a:extLst>
            </p:spPr>
            <p:txBody>
              <a:bodyP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grpSp>
        <p:sp>
          <p:nvSpPr>
            <p:cNvPr id="24" name="Text Box 12"/>
            <p:cNvSpPr txBox="1">
              <a:spLocks noChangeArrowheads="1"/>
            </p:cNvSpPr>
            <p:nvPr/>
          </p:nvSpPr>
          <p:spPr bwMode="gray">
            <a:xfrm>
              <a:off x="2533" y="1922"/>
              <a:ext cx="447" cy="639"/>
            </a:xfrm>
            <a:prstGeom prst="rect">
              <a:avLst/>
            </a:prstGeom>
            <a:noFill/>
            <a:ln w="9525" algn="ctr">
              <a:noFill/>
              <a:miter lim="800000"/>
            </a:ln>
            <a:effectLst/>
          </p:spPr>
          <p:txBody>
            <a:bodyPr wrap="none">
              <a:spAutoFit/>
            </a:bodyPr>
            <a:lstStyle/>
            <a:p>
              <a:pPr algn="ctr" eaLnBrk="0" hangingPunct="0">
                <a:buFont typeface="Arial" panose="020B0604020202020204" pitchFamily="34" charset="0"/>
                <a:buNone/>
                <a:defRPr/>
              </a:pPr>
              <a:r>
                <a:rPr lang="zh-CN" altLang="en-US" dirty="0">
                  <a:solidFill>
                    <a:srgbClr val="FEFEFE"/>
                  </a:solidFill>
                  <a:effectLst>
                    <a:outerShdw blurRad="38100" dist="38100" dir="2700000" algn="tl">
                      <a:srgbClr val="C0C0C0"/>
                    </a:outerShdw>
                  </a:effectLst>
                  <a:latin typeface="Arial" panose="020B0604020202020204" pitchFamily="34" charset="0"/>
                </a:rPr>
                <a:t>确定</a:t>
              </a:r>
              <a:endParaRPr lang="en-US" altLang="zh-CN" dirty="0">
                <a:solidFill>
                  <a:srgbClr val="FEFEFE"/>
                </a:solidFill>
                <a:effectLst>
                  <a:outerShdw blurRad="38100" dist="38100" dir="2700000" algn="tl">
                    <a:srgbClr val="C0C0C0"/>
                  </a:outerShdw>
                </a:effectLst>
                <a:latin typeface="Arial" panose="020B0604020202020204" pitchFamily="34" charset="0"/>
              </a:endParaRPr>
            </a:p>
            <a:p>
              <a:pPr algn="ctr" eaLnBrk="0" hangingPunct="0">
                <a:buFont typeface="Arial" panose="020B0604020202020204" pitchFamily="34" charset="0"/>
                <a:buNone/>
                <a:defRPr/>
              </a:pPr>
              <a:r>
                <a:rPr lang="zh-CN" altLang="en-US" dirty="0">
                  <a:solidFill>
                    <a:srgbClr val="FEFEFE"/>
                  </a:solidFill>
                  <a:effectLst>
                    <a:outerShdw blurRad="38100" dist="38100" dir="2700000" algn="tl">
                      <a:srgbClr val="C0C0C0"/>
                    </a:outerShdw>
                  </a:effectLst>
                  <a:latin typeface="Arial" panose="020B0604020202020204" pitchFamily="34" charset="0"/>
                </a:rPr>
                <a:t>问题</a:t>
              </a:r>
              <a:endParaRPr lang="en-US" altLang="zh-CN" dirty="0">
                <a:solidFill>
                  <a:srgbClr val="FEFEFE"/>
                </a:solidFill>
                <a:effectLst>
                  <a:outerShdw blurRad="38100" dist="38100" dir="2700000" algn="tl">
                    <a:srgbClr val="C0C0C0"/>
                  </a:outerShdw>
                </a:effectLst>
                <a:latin typeface="Arial" panose="020B0604020202020204" pitchFamily="34" charset="0"/>
              </a:endParaRPr>
            </a:p>
            <a:p>
              <a:pPr algn="ctr" eaLnBrk="0" hangingPunct="0">
                <a:buFont typeface="Arial" panose="020B0604020202020204" pitchFamily="34" charset="0"/>
                <a:buNone/>
                <a:defRPr/>
              </a:pPr>
              <a:r>
                <a:rPr lang="zh-CN" altLang="en-US" dirty="0">
                  <a:solidFill>
                    <a:srgbClr val="FEFEFE"/>
                  </a:solidFill>
                  <a:effectLst>
                    <a:outerShdw blurRad="38100" dist="38100" dir="2700000" algn="tl">
                      <a:srgbClr val="C0C0C0"/>
                    </a:outerShdw>
                  </a:effectLst>
                  <a:latin typeface="Arial" panose="020B0604020202020204" pitchFamily="34" charset="0"/>
                </a:rPr>
                <a:t>内容</a:t>
              </a:r>
              <a:endParaRPr lang="en-US" dirty="0">
                <a:solidFill>
                  <a:srgbClr val="FEFEFE"/>
                </a:solidFill>
                <a:effectLst>
                  <a:outerShdw blurRad="38100" dist="38100" dir="2700000" algn="tl">
                    <a:srgbClr val="C0C0C0"/>
                  </a:outerShdw>
                </a:effectLst>
                <a:latin typeface="Arial" panose="020B0604020202020204" pitchFamily="34" charset="0"/>
              </a:endParaRPr>
            </a:p>
          </p:txBody>
        </p:sp>
        <p:sp>
          <p:nvSpPr>
            <p:cNvPr id="167949" name="Text Box 13"/>
            <p:cNvSpPr txBox="1">
              <a:spLocks noChangeArrowheads="1"/>
            </p:cNvSpPr>
            <p:nvPr/>
          </p:nvSpPr>
          <p:spPr bwMode="gray">
            <a:xfrm>
              <a:off x="634" y="1824"/>
              <a:ext cx="1681" cy="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r" fontAlgn="base">
                <a:lnSpc>
                  <a:spcPct val="100000"/>
                </a:lnSpc>
                <a:spcBef>
                  <a:spcPct val="0"/>
                </a:spcBef>
                <a:spcAft>
                  <a:spcPct val="0"/>
                </a:spcAft>
                <a:buClrTx/>
                <a:buSzTx/>
                <a:buFontTx/>
                <a:buNone/>
              </a:pPr>
              <a:r>
                <a:rPr lang="en-US" altLang="zh-CN" sz="2000" smtClean="0">
                  <a:solidFill>
                    <a:srgbClr val="000000"/>
                  </a:solidFill>
                  <a:latin typeface="Calibri" panose="020F0502020204030204" pitchFamily="34" charset="0"/>
                  <a:ea typeface="宋体" panose="02010600030101010101" pitchFamily="2" charset="-122"/>
                  <a:cs typeface="Arial" panose="020B0604020202020204" pitchFamily="34" charset="0"/>
                </a:rPr>
                <a:t>1.</a:t>
              </a:r>
              <a:r>
                <a:rPr lang="zh-CN" altLang="en-US" sz="2000" smtClean="0">
                  <a:solidFill>
                    <a:srgbClr val="000000"/>
                  </a:solidFill>
                  <a:latin typeface="Calibri" panose="020F0502020204030204" pitchFamily="34" charset="0"/>
                  <a:ea typeface="宋体" panose="02010600030101010101" pitchFamily="2" charset="-122"/>
                  <a:cs typeface="Arial" panose="020B0604020202020204" pitchFamily="34" charset="0"/>
                </a:rPr>
                <a:t>案主的问题是什么</a:t>
              </a:r>
              <a:endParaRPr lang="en-US" altLang="zh-CN" sz="2000" smtClean="0">
                <a:solidFill>
                  <a:srgbClr val="000000"/>
                </a:solidFill>
                <a:latin typeface="Calibri" panose="020F0502020204030204" pitchFamily="34" charset="0"/>
                <a:ea typeface="宋体" panose="02010600030101010101" pitchFamily="2" charset="-122"/>
                <a:cs typeface="Arial" panose="020B0604020202020204" pitchFamily="34" charset="0"/>
              </a:endParaRPr>
            </a:p>
          </p:txBody>
        </p:sp>
        <p:sp>
          <p:nvSpPr>
            <p:cNvPr id="167950" name="Text Box 14"/>
            <p:cNvSpPr txBox="1">
              <a:spLocks noChangeArrowheads="1"/>
            </p:cNvSpPr>
            <p:nvPr/>
          </p:nvSpPr>
          <p:spPr bwMode="gray">
            <a:xfrm>
              <a:off x="3360" y="1201"/>
              <a:ext cx="2036" cy="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fontAlgn="base">
                <a:lnSpc>
                  <a:spcPct val="100000"/>
                </a:lnSpc>
                <a:spcBef>
                  <a:spcPct val="0"/>
                </a:spcBef>
                <a:spcAft>
                  <a:spcPct val="0"/>
                </a:spcAft>
                <a:buClrTx/>
                <a:buSzTx/>
                <a:buFontTx/>
                <a:buNone/>
              </a:pPr>
              <a:r>
                <a:rPr lang="en-US" altLang="zh-CN" sz="2000" smtClean="0">
                  <a:solidFill>
                    <a:srgbClr val="000000"/>
                  </a:solidFill>
                  <a:latin typeface="Calibri" panose="020F0502020204030204" pitchFamily="34" charset="0"/>
                  <a:ea typeface="宋体" panose="02010600030101010101" pitchFamily="2" charset="-122"/>
                  <a:cs typeface="Arial" panose="020B0604020202020204" pitchFamily="34" charset="0"/>
                </a:rPr>
                <a:t>2.</a:t>
              </a:r>
              <a:r>
                <a:rPr lang="zh-CN" altLang="en-US" sz="2000" smtClean="0">
                  <a:solidFill>
                    <a:srgbClr val="000000"/>
                  </a:solidFill>
                  <a:latin typeface="Calibri" panose="020F0502020204030204" pitchFamily="34" charset="0"/>
                  <a:ea typeface="宋体" panose="02010600030101010101" pitchFamily="2" charset="-122"/>
                  <a:cs typeface="Arial" panose="020B0604020202020204" pitchFamily="34" charset="0"/>
                </a:rPr>
                <a:t>问题产生的原因是什么</a:t>
              </a:r>
              <a:endParaRPr lang="en-US" altLang="zh-CN" sz="2000" smtClean="0">
                <a:solidFill>
                  <a:srgbClr val="000000"/>
                </a:solidFill>
                <a:latin typeface="Calibri" panose="020F0502020204030204" pitchFamily="34" charset="0"/>
                <a:ea typeface="宋体" panose="02010600030101010101" pitchFamily="2" charset="-122"/>
                <a:cs typeface="Arial" panose="020B0604020202020204" pitchFamily="34" charset="0"/>
              </a:endParaRPr>
            </a:p>
          </p:txBody>
        </p:sp>
        <p:sp>
          <p:nvSpPr>
            <p:cNvPr id="167951" name="Text Box 15"/>
            <p:cNvSpPr txBox="1">
              <a:spLocks noChangeArrowheads="1"/>
            </p:cNvSpPr>
            <p:nvPr/>
          </p:nvSpPr>
          <p:spPr bwMode="gray">
            <a:xfrm>
              <a:off x="471" y="3167"/>
              <a:ext cx="2923" cy="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r" fontAlgn="base">
                <a:lnSpc>
                  <a:spcPct val="100000"/>
                </a:lnSpc>
                <a:spcBef>
                  <a:spcPct val="0"/>
                </a:spcBef>
                <a:spcAft>
                  <a:spcPct val="0"/>
                </a:spcAft>
                <a:buClrTx/>
                <a:buSzTx/>
                <a:buFontTx/>
                <a:buNone/>
              </a:pPr>
              <a:r>
                <a:rPr lang="en-US" altLang="zh-CN" sz="2000" smtClean="0">
                  <a:solidFill>
                    <a:srgbClr val="000000"/>
                  </a:solidFill>
                  <a:latin typeface="Calibri" panose="020F0502020204030204" pitchFamily="34" charset="0"/>
                  <a:ea typeface="宋体" panose="02010600030101010101" pitchFamily="2" charset="-122"/>
                  <a:cs typeface="Arial" panose="020B0604020202020204" pitchFamily="34" charset="0"/>
                </a:rPr>
                <a:t>3.</a:t>
              </a:r>
              <a:r>
                <a:rPr lang="zh-CN" altLang="en-US" sz="2000" smtClean="0">
                  <a:solidFill>
                    <a:srgbClr val="000000"/>
                  </a:solidFill>
                  <a:latin typeface="Calibri" panose="020F0502020204030204" pitchFamily="34" charset="0"/>
                  <a:ea typeface="宋体" panose="02010600030101010101" pitchFamily="2" charset="-122"/>
                  <a:cs typeface="Arial" panose="020B0604020202020204" pitchFamily="34" charset="0"/>
                </a:rPr>
                <a:t>案主曾经作过什么解决问题的努力</a:t>
              </a:r>
              <a:endParaRPr lang="en-US" altLang="zh-CN" sz="2000" smtClean="0">
                <a:solidFill>
                  <a:srgbClr val="000000"/>
                </a:solidFill>
                <a:latin typeface="Calibri" panose="020F0502020204030204" pitchFamily="34" charset="0"/>
                <a:ea typeface="宋体" panose="02010600030101010101" pitchFamily="2" charset="-122"/>
                <a:cs typeface="Arial" panose="020B0604020202020204" pitchFamily="34" charset="0"/>
              </a:endParaRPr>
            </a:p>
          </p:txBody>
        </p:sp>
      </p:gr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AutoShape 391"/>
          <p:cNvSpPr>
            <a:spLocks noChangeArrowheads="1"/>
          </p:cNvSpPr>
          <p:nvPr/>
        </p:nvSpPr>
        <p:spPr bwMode="gray">
          <a:xfrm>
            <a:off x="2451100" y="1962150"/>
            <a:ext cx="4435475" cy="598488"/>
          </a:xfrm>
          <a:prstGeom prst="roundRect">
            <a:avLst>
              <a:gd name="adj" fmla="val 50000"/>
            </a:avLst>
          </a:prstGeom>
          <a:gradFill rotWithShape="1">
            <a:gsLst>
              <a:gs pos="0">
                <a:schemeClr val="bg2"/>
              </a:gs>
              <a:gs pos="50000">
                <a:schemeClr val="bg2">
                  <a:gamma/>
                  <a:tint val="33725"/>
                  <a:invGamma/>
                </a:schemeClr>
              </a:gs>
              <a:gs pos="100000">
                <a:schemeClr val="bg2"/>
              </a:gs>
            </a:gsLst>
            <a:lin ang="5400000" scaled="1"/>
          </a:gradFill>
          <a:ln w="19050">
            <a:noFill/>
            <a:round/>
          </a:ln>
          <a:effectLst/>
        </p:spPr>
        <p:txBody>
          <a:bodyPr wrap="none" anchor="ctr"/>
          <a:lstStyle/>
          <a:p>
            <a:pPr>
              <a:buFont typeface="Arial" panose="020B0604020202020204" pitchFamily="34" charset="0"/>
              <a:buNone/>
              <a:defRPr/>
            </a:pPr>
            <a:endParaRPr lang="zh-CN" altLang="en-US">
              <a:solidFill>
                <a:srgbClr val="5F5F5F"/>
              </a:solidFill>
            </a:endParaRPr>
          </a:p>
        </p:txBody>
      </p:sp>
      <p:sp>
        <p:nvSpPr>
          <p:cNvPr id="45" name="Text Box 326"/>
          <p:cNvSpPr txBox="1">
            <a:spLocks noChangeArrowheads="1"/>
          </p:cNvSpPr>
          <p:nvPr/>
        </p:nvSpPr>
        <p:spPr bwMode="gray">
          <a:xfrm>
            <a:off x="2967038" y="1984375"/>
            <a:ext cx="3670300" cy="584200"/>
          </a:xfrm>
          <a:prstGeom prst="rect">
            <a:avLst/>
          </a:prstGeom>
          <a:noFill/>
          <a:ln w="9525">
            <a:noFill/>
            <a:miter lim="800000"/>
          </a:ln>
          <a:effectLst>
            <a:outerShdw dist="17961" dir="2700000" algn="ctr" rotWithShape="0">
              <a:schemeClr val="bg1">
                <a:alpha val="20000"/>
              </a:schemeClr>
            </a:outerShdw>
          </a:effectLst>
        </p:spPr>
        <p:txBody>
          <a:bodyPr>
            <a:spAutoFit/>
          </a:bodyPr>
          <a:lstStyle/>
          <a:p>
            <a:pPr>
              <a:spcBef>
                <a:spcPct val="50000"/>
              </a:spcBef>
              <a:buFont typeface="Arial" panose="020B0604020202020204" pitchFamily="34" charset="0"/>
              <a:buNone/>
              <a:defRPr/>
            </a:pPr>
            <a:r>
              <a:rPr lang="en-US" altLang="zh-CN" sz="1600" b="1" dirty="0">
                <a:solidFill>
                  <a:srgbClr val="FFFFFF"/>
                </a:solidFill>
                <a:ea typeface="宋体" panose="02010600030101010101" pitchFamily="2" charset="-122"/>
              </a:rPr>
              <a:t> </a:t>
            </a:r>
            <a:r>
              <a:rPr lang="zh-CN" altLang="en-US" sz="1600" b="1" dirty="0">
                <a:solidFill>
                  <a:srgbClr val="FFFFFF"/>
                </a:solidFill>
                <a:ea typeface="宋体" panose="02010600030101010101" pitchFamily="2" charset="-122"/>
              </a:rPr>
              <a:t>从多个问题中选择对案主来说最急于解决的问题</a:t>
            </a:r>
            <a:endParaRPr lang="en-US" altLang="zh-CN" sz="1600" b="1" dirty="0">
              <a:solidFill>
                <a:srgbClr val="FFFFFF"/>
              </a:solidFill>
              <a:ea typeface="宋体" panose="02010600030101010101" pitchFamily="2" charset="-122"/>
            </a:endParaRPr>
          </a:p>
        </p:txBody>
      </p:sp>
      <p:sp>
        <p:nvSpPr>
          <p:cNvPr id="168964" name="Oval 381"/>
          <p:cNvSpPr>
            <a:spLocks noChangeArrowheads="1"/>
          </p:cNvSpPr>
          <p:nvPr/>
        </p:nvSpPr>
        <p:spPr bwMode="gray">
          <a:xfrm>
            <a:off x="2366963" y="1719263"/>
            <a:ext cx="600075" cy="615950"/>
          </a:xfrm>
          <a:prstGeom prst="ellipse">
            <a:avLst/>
          </a:prstGeom>
          <a:solidFill>
            <a:schemeClr val="accent2">
              <a:alpha val="79999"/>
            </a:schemeClr>
          </a:solidFill>
          <a:ln w="57150" algn="ctr">
            <a:solidFill>
              <a:srgbClr val="FFFFFF"/>
            </a:solidFill>
            <a:round/>
          </a:ln>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68965" name="Text Box 380"/>
          <p:cNvSpPr txBox="1">
            <a:spLocks noChangeArrowheads="1"/>
          </p:cNvSpPr>
          <p:nvPr/>
        </p:nvSpPr>
        <p:spPr bwMode="gray">
          <a:xfrm>
            <a:off x="2398713" y="1827213"/>
            <a:ext cx="53181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50000"/>
              </a:spcBef>
              <a:spcAft>
                <a:spcPct val="0"/>
              </a:spcAft>
              <a:buClrTx/>
              <a:buSzTx/>
              <a:buFontTx/>
              <a:buNone/>
            </a:pPr>
            <a:r>
              <a:rPr lang="en-US" altLang="zh-CN" sz="1800" smtClean="0">
                <a:solidFill>
                  <a:srgbClr val="FFFFFF"/>
                </a:solidFill>
                <a:latin typeface="Verdana" panose="020B0604030504040204" pitchFamily="34" charset="0"/>
                <a:ea typeface="宋体" panose="02010600030101010101" pitchFamily="2" charset="-122"/>
              </a:rPr>
              <a:t>01</a:t>
            </a:r>
            <a:endParaRPr lang="en-US" altLang="zh-CN" sz="1800" smtClean="0">
              <a:solidFill>
                <a:srgbClr val="FFFFFF"/>
              </a:solidFill>
              <a:latin typeface="Verdana" panose="020B0604030504040204" pitchFamily="34" charset="0"/>
              <a:ea typeface="宋体" panose="02010600030101010101" pitchFamily="2" charset="-122"/>
            </a:endParaRPr>
          </a:p>
        </p:txBody>
      </p:sp>
      <p:sp>
        <p:nvSpPr>
          <p:cNvPr id="48" name="AutoShape 393"/>
          <p:cNvSpPr>
            <a:spLocks noChangeArrowheads="1"/>
          </p:cNvSpPr>
          <p:nvPr/>
        </p:nvSpPr>
        <p:spPr bwMode="gray">
          <a:xfrm>
            <a:off x="2451100" y="2932113"/>
            <a:ext cx="4435475" cy="598487"/>
          </a:xfrm>
          <a:prstGeom prst="roundRect">
            <a:avLst>
              <a:gd name="adj" fmla="val 50000"/>
            </a:avLst>
          </a:prstGeom>
          <a:gradFill rotWithShape="1">
            <a:gsLst>
              <a:gs pos="0">
                <a:schemeClr val="bg2"/>
              </a:gs>
              <a:gs pos="50000">
                <a:schemeClr val="bg2">
                  <a:gamma/>
                  <a:tint val="33725"/>
                  <a:invGamma/>
                </a:schemeClr>
              </a:gs>
              <a:gs pos="100000">
                <a:schemeClr val="bg2"/>
              </a:gs>
            </a:gsLst>
            <a:lin ang="5400000" scaled="1"/>
          </a:gradFill>
          <a:ln w="19050">
            <a:noFill/>
            <a:round/>
          </a:ln>
          <a:effectLst/>
        </p:spPr>
        <p:txBody>
          <a:bodyPr wrap="none" anchor="ctr"/>
          <a:lstStyle/>
          <a:p>
            <a:pPr>
              <a:buFont typeface="Arial" panose="020B0604020202020204" pitchFamily="34" charset="0"/>
              <a:buNone/>
              <a:defRPr/>
            </a:pPr>
            <a:endParaRPr lang="zh-CN" altLang="en-US">
              <a:solidFill>
                <a:srgbClr val="5F5F5F"/>
              </a:solidFill>
            </a:endParaRPr>
          </a:p>
        </p:txBody>
      </p:sp>
      <p:sp>
        <p:nvSpPr>
          <p:cNvPr id="49" name="Text Box 394"/>
          <p:cNvSpPr txBox="1">
            <a:spLocks noChangeArrowheads="1"/>
          </p:cNvSpPr>
          <p:nvPr/>
        </p:nvSpPr>
        <p:spPr bwMode="gray">
          <a:xfrm>
            <a:off x="2967038" y="3040063"/>
            <a:ext cx="3757612" cy="338137"/>
          </a:xfrm>
          <a:prstGeom prst="rect">
            <a:avLst/>
          </a:prstGeom>
          <a:noFill/>
          <a:ln w="9525">
            <a:noFill/>
            <a:miter lim="800000"/>
          </a:ln>
          <a:effectLst>
            <a:outerShdw dist="17961" dir="2700000" algn="ctr" rotWithShape="0">
              <a:schemeClr val="bg1">
                <a:alpha val="20000"/>
              </a:schemeClr>
            </a:outerShdw>
          </a:effectLst>
        </p:spPr>
        <p:txBody>
          <a:bodyPr>
            <a:spAutoFit/>
          </a:bodyPr>
          <a:lstStyle/>
          <a:p>
            <a:pPr>
              <a:spcBef>
                <a:spcPct val="50000"/>
              </a:spcBef>
              <a:buFont typeface="Arial" panose="020B0604020202020204" pitchFamily="34" charset="0"/>
              <a:buNone/>
              <a:defRPr/>
            </a:pPr>
            <a:r>
              <a:rPr lang="zh-CN" altLang="en-US" sz="1600" b="1" dirty="0">
                <a:solidFill>
                  <a:srgbClr val="FFFFFF"/>
                </a:solidFill>
                <a:ea typeface="宋体" panose="02010600030101010101" pitchFamily="2" charset="-122"/>
              </a:rPr>
              <a:t>双方共同决定多个问题中的最主要矛盾</a:t>
            </a:r>
            <a:endParaRPr lang="en-US" altLang="zh-CN" sz="1600" b="1" dirty="0">
              <a:solidFill>
                <a:srgbClr val="FFFFFF"/>
              </a:solidFill>
              <a:ea typeface="宋体" panose="02010600030101010101" pitchFamily="2" charset="-122"/>
            </a:endParaRPr>
          </a:p>
        </p:txBody>
      </p:sp>
      <p:sp>
        <p:nvSpPr>
          <p:cNvPr id="168968" name="Oval 395"/>
          <p:cNvSpPr>
            <a:spLocks noChangeArrowheads="1"/>
          </p:cNvSpPr>
          <p:nvPr/>
        </p:nvSpPr>
        <p:spPr bwMode="gray">
          <a:xfrm>
            <a:off x="2366963" y="2689225"/>
            <a:ext cx="600075" cy="615950"/>
          </a:xfrm>
          <a:prstGeom prst="ellipse">
            <a:avLst/>
          </a:prstGeom>
          <a:solidFill>
            <a:schemeClr val="hlink">
              <a:alpha val="79999"/>
            </a:schemeClr>
          </a:solidFill>
          <a:ln w="57150" algn="ctr">
            <a:solidFill>
              <a:srgbClr val="FFFFFF"/>
            </a:solidFill>
            <a:round/>
          </a:ln>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68969" name="Text Box 396"/>
          <p:cNvSpPr txBox="1">
            <a:spLocks noChangeArrowheads="1"/>
          </p:cNvSpPr>
          <p:nvPr/>
        </p:nvSpPr>
        <p:spPr bwMode="gray">
          <a:xfrm>
            <a:off x="2398713" y="2797175"/>
            <a:ext cx="53181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50000"/>
              </a:spcBef>
              <a:spcAft>
                <a:spcPct val="0"/>
              </a:spcAft>
              <a:buClrTx/>
              <a:buSzTx/>
              <a:buFontTx/>
              <a:buNone/>
            </a:pPr>
            <a:r>
              <a:rPr lang="en-US" altLang="zh-CN" sz="1800" smtClean="0">
                <a:solidFill>
                  <a:srgbClr val="FFFFFF"/>
                </a:solidFill>
                <a:latin typeface="Verdana" panose="020B0604030504040204" pitchFamily="34" charset="0"/>
                <a:ea typeface="宋体" panose="02010600030101010101" pitchFamily="2" charset="-122"/>
              </a:rPr>
              <a:t>02</a:t>
            </a:r>
            <a:endParaRPr lang="en-US" altLang="zh-CN" sz="1800" smtClean="0">
              <a:solidFill>
                <a:srgbClr val="FFFFFF"/>
              </a:solidFill>
              <a:latin typeface="Verdana" panose="020B0604030504040204" pitchFamily="34" charset="0"/>
              <a:ea typeface="宋体" panose="02010600030101010101" pitchFamily="2" charset="-122"/>
            </a:endParaRPr>
          </a:p>
        </p:txBody>
      </p:sp>
      <p:sp>
        <p:nvSpPr>
          <p:cNvPr id="52" name="AutoShape 397"/>
          <p:cNvSpPr>
            <a:spLocks noChangeArrowheads="1"/>
          </p:cNvSpPr>
          <p:nvPr/>
        </p:nvSpPr>
        <p:spPr bwMode="gray">
          <a:xfrm>
            <a:off x="2451100" y="3884613"/>
            <a:ext cx="4435475" cy="598487"/>
          </a:xfrm>
          <a:prstGeom prst="roundRect">
            <a:avLst>
              <a:gd name="adj" fmla="val 50000"/>
            </a:avLst>
          </a:prstGeom>
          <a:gradFill rotWithShape="1">
            <a:gsLst>
              <a:gs pos="0">
                <a:schemeClr val="bg2"/>
              </a:gs>
              <a:gs pos="50000">
                <a:schemeClr val="bg2">
                  <a:gamma/>
                  <a:tint val="33725"/>
                  <a:invGamma/>
                </a:schemeClr>
              </a:gs>
              <a:gs pos="100000">
                <a:schemeClr val="bg2"/>
              </a:gs>
            </a:gsLst>
            <a:lin ang="5400000" scaled="1"/>
          </a:gradFill>
          <a:ln w="19050">
            <a:noFill/>
            <a:round/>
          </a:ln>
          <a:effectLst/>
        </p:spPr>
        <p:txBody>
          <a:bodyPr wrap="none" anchor="ctr"/>
          <a:lstStyle/>
          <a:p>
            <a:pPr>
              <a:buFont typeface="Arial" panose="020B0604020202020204" pitchFamily="34" charset="0"/>
              <a:buNone/>
              <a:defRPr/>
            </a:pPr>
            <a:endParaRPr lang="zh-CN" altLang="en-US">
              <a:solidFill>
                <a:srgbClr val="5F5F5F"/>
              </a:solidFill>
            </a:endParaRPr>
          </a:p>
        </p:txBody>
      </p:sp>
      <p:sp>
        <p:nvSpPr>
          <p:cNvPr id="53" name="Text Box 398"/>
          <p:cNvSpPr txBox="1">
            <a:spLocks noChangeArrowheads="1"/>
          </p:cNvSpPr>
          <p:nvPr/>
        </p:nvSpPr>
        <p:spPr bwMode="gray">
          <a:xfrm>
            <a:off x="2930525" y="3906838"/>
            <a:ext cx="3794125" cy="584200"/>
          </a:xfrm>
          <a:prstGeom prst="rect">
            <a:avLst/>
          </a:prstGeom>
          <a:noFill/>
          <a:ln w="9525">
            <a:noFill/>
            <a:miter lim="800000"/>
          </a:ln>
          <a:effectLst>
            <a:outerShdw dist="17961" dir="2700000" algn="ctr" rotWithShape="0">
              <a:schemeClr val="bg1">
                <a:alpha val="20000"/>
              </a:schemeClr>
            </a:outerShdw>
          </a:effectLst>
        </p:spPr>
        <p:txBody>
          <a:bodyPr>
            <a:spAutoFit/>
          </a:bodyPr>
          <a:lstStyle/>
          <a:p>
            <a:pPr>
              <a:spcBef>
                <a:spcPct val="50000"/>
              </a:spcBef>
              <a:buFont typeface="Arial" panose="020B0604020202020204" pitchFamily="34" charset="0"/>
              <a:buNone/>
              <a:defRPr/>
            </a:pPr>
            <a:r>
              <a:rPr lang="zh-CN" altLang="en-US" sz="1600" b="1" dirty="0">
                <a:solidFill>
                  <a:srgbClr val="FFFFFF"/>
                </a:solidFill>
                <a:ea typeface="宋体" panose="02010600030101010101" pitchFamily="2" charset="-122"/>
              </a:rPr>
              <a:t>从多个问题中找到对案主来说最容易解决的问题</a:t>
            </a:r>
            <a:endParaRPr lang="en-US" altLang="zh-CN" sz="1600" b="1" dirty="0">
              <a:solidFill>
                <a:srgbClr val="FFFFFF"/>
              </a:solidFill>
              <a:ea typeface="宋体" panose="02010600030101010101" pitchFamily="2" charset="-122"/>
            </a:endParaRPr>
          </a:p>
        </p:txBody>
      </p:sp>
      <p:sp>
        <p:nvSpPr>
          <p:cNvPr id="168972" name="Oval 399"/>
          <p:cNvSpPr>
            <a:spLocks noChangeArrowheads="1"/>
          </p:cNvSpPr>
          <p:nvPr/>
        </p:nvSpPr>
        <p:spPr bwMode="gray">
          <a:xfrm>
            <a:off x="2366963" y="3641725"/>
            <a:ext cx="600075" cy="615950"/>
          </a:xfrm>
          <a:prstGeom prst="ellipse">
            <a:avLst/>
          </a:prstGeom>
          <a:solidFill>
            <a:schemeClr val="accent1">
              <a:alpha val="79999"/>
            </a:schemeClr>
          </a:solidFill>
          <a:ln w="57150" algn="ctr">
            <a:solidFill>
              <a:srgbClr val="FFFFFF"/>
            </a:solidFill>
            <a:round/>
          </a:ln>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68973" name="Text Box 400"/>
          <p:cNvSpPr txBox="1">
            <a:spLocks noChangeArrowheads="1"/>
          </p:cNvSpPr>
          <p:nvPr/>
        </p:nvSpPr>
        <p:spPr bwMode="gray">
          <a:xfrm>
            <a:off x="2398713" y="3749675"/>
            <a:ext cx="53181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50000"/>
              </a:spcBef>
              <a:spcAft>
                <a:spcPct val="0"/>
              </a:spcAft>
              <a:buClrTx/>
              <a:buSzTx/>
              <a:buFontTx/>
              <a:buNone/>
            </a:pPr>
            <a:r>
              <a:rPr lang="en-US" altLang="zh-CN" sz="1800" smtClean="0">
                <a:solidFill>
                  <a:srgbClr val="FFFFFF"/>
                </a:solidFill>
                <a:latin typeface="Verdana" panose="020B0604030504040204" pitchFamily="34" charset="0"/>
                <a:ea typeface="宋体" panose="02010600030101010101" pitchFamily="2" charset="-122"/>
              </a:rPr>
              <a:t>03</a:t>
            </a:r>
            <a:endParaRPr lang="en-US" altLang="zh-CN" sz="1800" smtClean="0">
              <a:solidFill>
                <a:srgbClr val="FFFFFF"/>
              </a:solidFill>
              <a:latin typeface="Verdana" panose="020B0604030504040204" pitchFamily="34" charset="0"/>
              <a:ea typeface="宋体" panose="02010600030101010101" pitchFamily="2" charset="-122"/>
            </a:endParaRPr>
          </a:p>
        </p:txBody>
      </p:sp>
      <p:sp>
        <p:nvSpPr>
          <p:cNvPr id="168974" name="Oval 405"/>
          <p:cNvSpPr>
            <a:spLocks noChangeArrowheads="1"/>
          </p:cNvSpPr>
          <p:nvPr/>
        </p:nvSpPr>
        <p:spPr bwMode="gray">
          <a:xfrm>
            <a:off x="6637338" y="2068513"/>
            <a:ext cx="349250" cy="358775"/>
          </a:xfrm>
          <a:prstGeom prst="ellipse">
            <a:avLst/>
          </a:prstGeom>
          <a:solidFill>
            <a:schemeClr val="accent2">
              <a:alpha val="79999"/>
            </a:schemeClr>
          </a:solidFill>
          <a:ln w="57150" algn="ctr">
            <a:solidFill>
              <a:srgbClr val="FFFFFF"/>
            </a:solidFill>
            <a:round/>
          </a:ln>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68975" name="Oval 406"/>
          <p:cNvSpPr>
            <a:spLocks noChangeArrowheads="1"/>
          </p:cNvSpPr>
          <p:nvPr/>
        </p:nvSpPr>
        <p:spPr bwMode="gray">
          <a:xfrm>
            <a:off x="6637338" y="3038475"/>
            <a:ext cx="349250" cy="358775"/>
          </a:xfrm>
          <a:prstGeom prst="ellipse">
            <a:avLst/>
          </a:prstGeom>
          <a:solidFill>
            <a:schemeClr val="hlink">
              <a:alpha val="79999"/>
            </a:schemeClr>
          </a:solidFill>
          <a:ln w="57150" algn="ctr">
            <a:solidFill>
              <a:srgbClr val="FFFFFF"/>
            </a:solidFill>
            <a:round/>
          </a:ln>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68976" name="Oval 407"/>
          <p:cNvSpPr>
            <a:spLocks noChangeArrowheads="1"/>
          </p:cNvSpPr>
          <p:nvPr/>
        </p:nvSpPr>
        <p:spPr bwMode="gray">
          <a:xfrm>
            <a:off x="6637338" y="3990975"/>
            <a:ext cx="349250" cy="358775"/>
          </a:xfrm>
          <a:prstGeom prst="ellipse">
            <a:avLst/>
          </a:prstGeom>
          <a:solidFill>
            <a:schemeClr val="accent1">
              <a:alpha val="79999"/>
            </a:schemeClr>
          </a:solidFill>
          <a:ln w="57150" algn="ctr">
            <a:solidFill>
              <a:srgbClr val="FFFFFF"/>
            </a:solidFill>
            <a:round/>
          </a:ln>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59" name="MH_PageTitle"/>
          <p:cNvSpPr txBox="1"/>
          <p:nvPr/>
        </p:nvSpPr>
        <p:spPr bwMode="auto">
          <a:xfrm>
            <a:off x="577850" y="0"/>
            <a:ext cx="788670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defTabSz="514350" rtl="0" eaLnBrk="0" fontAlgn="base" hangingPunct="0">
              <a:lnSpc>
                <a:spcPct val="90000"/>
              </a:lnSpc>
              <a:spcBef>
                <a:spcPct val="0"/>
              </a:spcBef>
              <a:spcAft>
                <a:spcPct val="0"/>
              </a:spcAft>
              <a:defRPr sz="3200" b="1">
                <a:solidFill>
                  <a:srgbClr val="468F69"/>
                </a:solidFill>
                <a:latin typeface="+mj-lt"/>
                <a:ea typeface="+mj-ea"/>
                <a:cs typeface="+mj-cs"/>
              </a:defRPr>
            </a:lvl1pPr>
            <a:lvl2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2pPr>
            <a:lvl3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3pPr>
            <a:lvl4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4pPr>
            <a:lvl5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5pPr>
            <a:lvl6pPr marL="4572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6pPr>
            <a:lvl7pPr marL="9144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7pPr>
            <a:lvl8pPr marL="13716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8pPr>
            <a:lvl9pPr marL="18288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9pPr>
          </a:lstStyle>
          <a:p>
            <a:pPr eaLnBrk="1" hangingPunct="1">
              <a:defRPr/>
            </a:pPr>
            <a:r>
              <a:rPr lang="zh-CN" altLang="en-US" sz="2400" kern="0" dirty="0">
                <a:solidFill>
                  <a:srgbClr val="67B58C"/>
                </a:solidFill>
                <a:latin typeface="Arial" panose="020B0604020202020204" pitchFamily="34" charset="0"/>
                <a:ea typeface="宋体" panose="02010600030101010101" pitchFamily="2" charset="-122"/>
                <a:sym typeface="Arial" panose="020B0604020202020204" pitchFamily="34" charset="0"/>
              </a:rPr>
              <a:t>确定</a:t>
            </a:r>
            <a:r>
              <a:rPr lang="zh-CN" altLang="en-US" sz="2400" kern="0" dirty="0" smtClean="0">
                <a:solidFill>
                  <a:srgbClr val="67B58C"/>
                </a:solidFill>
                <a:latin typeface="Arial" panose="020B0604020202020204" pitchFamily="34" charset="0"/>
                <a:ea typeface="宋体" panose="02010600030101010101" pitchFamily="2" charset="-122"/>
                <a:sym typeface="Arial" panose="020B0604020202020204" pitchFamily="34" charset="0"/>
              </a:rPr>
              <a:t>问题的技巧</a:t>
            </a:r>
            <a:endParaRPr lang="zh-CN" altLang="en-US" sz="2400" kern="0" dirty="0" smtClean="0">
              <a:solidFill>
                <a:srgbClr val="67B58C"/>
              </a:solidFill>
              <a:latin typeface="Arial" panose="020B0604020202020204" pitchFamily="34" charset="0"/>
              <a:ea typeface="宋体" panose="02010600030101010101" pitchFamily="2" charset="-122"/>
              <a:sym typeface="Arial" panose="020B0604020202020204" pitchFamily="34" charset="0"/>
            </a:endParaRPr>
          </a:p>
        </p:txBody>
      </p:sp>
      <p:sp>
        <p:nvSpPr>
          <p:cNvPr id="168978" name="Rectangle 3"/>
          <p:cNvSpPr>
            <a:spLocks noChangeArrowheads="1"/>
          </p:cNvSpPr>
          <p:nvPr/>
        </p:nvSpPr>
        <p:spPr bwMode="auto">
          <a:xfrm>
            <a:off x="-9525" y="236538"/>
            <a:ext cx="344488" cy="404812"/>
          </a:xfrm>
          <a:prstGeom prst="rect">
            <a:avLst/>
          </a:prstGeom>
          <a:solidFill>
            <a:schemeClr val="accent1"/>
          </a:solidFill>
          <a:ln w="952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5F5F5F"/>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圆角矩形 11"/>
          <p:cNvSpPr/>
          <p:nvPr/>
        </p:nvSpPr>
        <p:spPr bwMode="auto">
          <a:xfrm>
            <a:off x="2981325" y="2147888"/>
            <a:ext cx="465138" cy="114300"/>
          </a:xfrm>
          <a:custGeom>
            <a:avLst/>
            <a:gdLst>
              <a:gd name="T0" fmla="*/ 1 w 711052"/>
              <a:gd name="T1" fmla="*/ 0 h 174096"/>
              <a:gd name="T2" fmla="*/ 2 w 711052"/>
              <a:gd name="T3" fmla="*/ 0 h 174096"/>
              <a:gd name="T4" fmla="*/ 2 w 711052"/>
              <a:gd name="T5" fmla="*/ 1 h 174096"/>
              <a:gd name="T6" fmla="*/ 1 w 711052"/>
              <a:gd name="T7" fmla="*/ 1 h 174096"/>
              <a:gd name="T8" fmla="*/ 0 w 711052"/>
              <a:gd name="T9" fmla="*/ 1 h 174096"/>
              <a:gd name="T10" fmla="*/ 1 w 711052"/>
              <a:gd name="T11" fmla="*/ 0 h 1740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gradFill rotWithShape="1">
            <a:gsLst>
              <a:gs pos="0">
                <a:srgbClr val="409EA6"/>
              </a:gs>
              <a:gs pos="60001">
                <a:srgbClr val="D0F0EE"/>
              </a:gs>
              <a:gs pos="89000">
                <a:srgbClr val="409EA6"/>
              </a:gs>
              <a:gs pos="100000">
                <a:srgbClr val="296469"/>
              </a:gs>
            </a:gsLst>
            <a:lin ang="0" scaled="1"/>
          </a:gra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nchor="ct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169987" name="任意多边形 29"/>
          <p:cNvSpPr/>
          <p:nvPr/>
        </p:nvSpPr>
        <p:spPr bwMode="auto">
          <a:xfrm>
            <a:off x="3008313" y="1646238"/>
            <a:ext cx="165100" cy="5211762"/>
          </a:xfrm>
          <a:custGeom>
            <a:avLst/>
            <a:gdLst>
              <a:gd name="T0" fmla="*/ 2747567 w 146304"/>
              <a:gd name="T1" fmla="*/ 0 h 4956048"/>
              <a:gd name="T2" fmla="*/ 5495204 w 146304"/>
              <a:gd name="T3" fmla="*/ 330901 h 4956048"/>
              <a:gd name="T4" fmla="*/ 5495204 w 146304"/>
              <a:gd name="T5" fmla="*/ 22418561 h 4956048"/>
              <a:gd name="T6" fmla="*/ 0 w 146304"/>
              <a:gd name="T7" fmla="*/ 22418561 h 4956048"/>
              <a:gd name="T8" fmla="*/ 0 w 146304"/>
              <a:gd name="T9" fmla="*/ 330901 h 4956048"/>
              <a:gd name="T10" fmla="*/ 2747567 w 146304"/>
              <a:gd name="T11" fmla="*/ 0 h 495604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6304" h="4956048">
                <a:moveTo>
                  <a:pt x="73152" y="0"/>
                </a:moveTo>
                <a:cubicBezTo>
                  <a:pt x="113553" y="0"/>
                  <a:pt x="146304" y="32751"/>
                  <a:pt x="146304" y="73152"/>
                </a:cubicBezTo>
                <a:lnTo>
                  <a:pt x="146304" y="4956048"/>
                </a:lnTo>
                <a:lnTo>
                  <a:pt x="0" y="4956048"/>
                </a:lnTo>
                <a:lnTo>
                  <a:pt x="0" y="73152"/>
                </a:lnTo>
                <a:cubicBezTo>
                  <a:pt x="0" y="32751"/>
                  <a:pt x="32751" y="0"/>
                  <a:pt x="73152" y="0"/>
                </a:cubicBezTo>
                <a:close/>
              </a:path>
            </a:pathLst>
          </a:custGeom>
          <a:gradFill rotWithShape="0">
            <a:gsLst>
              <a:gs pos="0">
                <a:srgbClr val="A6A6A6"/>
              </a:gs>
              <a:gs pos="8000">
                <a:srgbClr val="A6A6A6"/>
              </a:gs>
              <a:gs pos="53999">
                <a:srgbClr val="D9D9D9"/>
              </a:gs>
              <a:gs pos="100000">
                <a:srgbClr val="A6A6A6"/>
              </a:gs>
            </a:gsLst>
            <a:lin ang="0" scaled="1"/>
          </a:grad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169988" name="五边形 30"/>
          <p:cNvSpPr>
            <a:spLocks noChangeArrowheads="1"/>
          </p:cNvSpPr>
          <p:nvPr/>
        </p:nvSpPr>
        <p:spPr bwMode="auto">
          <a:xfrm>
            <a:off x="2981325" y="2208213"/>
            <a:ext cx="4086225" cy="692150"/>
          </a:xfrm>
          <a:prstGeom prst="homePlate">
            <a:avLst>
              <a:gd name="adj" fmla="val 49963"/>
            </a:avLst>
          </a:prstGeom>
          <a:solidFill>
            <a:srgbClr val="409EA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69989" name="五边形 31"/>
          <p:cNvSpPr>
            <a:spLocks noChangeArrowheads="1"/>
          </p:cNvSpPr>
          <p:nvPr/>
        </p:nvSpPr>
        <p:spPr bwMode="auto">
          <a:xfrm>
            <a:off x="3108325" y="2293938"/>
            <a:ext cx="3832225" cy="520700"/>
          </a:xfrm>
          <a:prstGeom prst="homePlate">
            <a:avLst>
              <a:gd name="adj" fmla="val 50121"/>
            </a:avLst>
          </a:prstGeom>
          <a:solidFill>
            <a:srgbClr val="D0F0EE"/>
          </a:solidFill>
          <a:ln>
            <a:noFill/>
          </a:ln>
          <a:extLst>
            <a:ext uri="{91240B29-F687-4F45-9708-019B960494DF}">
              <a14:hiddenLine xmlns:a14="http://schemas.microsoft.com/office/drawing/2010/main" w="9525">
                <a:solidFill>
                  <a:srgbClr val="000000"/>
                </a:solidFill>
                <a:miter lim="800000"/>
                <a:headEnd/>
                <a:tailEnd/>
              </a14:hiddenLine>
            </a:ext>
          </a:extLst>
        </p:spPr>
        <p:txBody>
          <a:bodyPr bIns="108000"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r>
              <a:rPr lang="zh-CN" altLang="en-US" sz="2800" smtClean="0">
                <a:solidFill>
                  <a:srgbClr val="296469"/>
                </a:solidFill>
                <a:latin typeface="黑体" panose="02010609060101010101" pitchFamily="49" charset="-122"/>
                <a:ea typeface="黑体" panose="02010609060101010101" pitchFamily="49" charset="-122"/>
              </a:rPr>
              <a:t>第</a:t>
            </a:r>
            <a:r>
              <a:rPr lang="en-US" altLang="zh-CN" sz="2800" smtClean="0">
                <a:solidFill>
                  <a:srgbClr val="296469"/>
                </a:solidFill>
                <a:latin typeface="黑体" panose="02010609060101010101" pitchFamily="49" charset="-122"/>
                <a:ea typeface="黑体" panose="02010609060101010101" pitchFamily="49" charset="-122"/>
              </a:rPr>
              <a:t>3</a:t>
            </a:r>
            <a:r>
              <a:rPr lang="zh-CN" altLang="en-US" sz="2800" smtClean="0">
                <a:solidFill>
                  <a:srgbClr val="296469"/>
                </a:solidFill>
                <a:latin typeface="黑体" panose="02010609060101010101" pitchFamily="49" charset="-122"/>
                <a:ea typeface="黑体" panose="02010609060101010101" pitchFamily="49" charset="-122"/>
              </a:rPr>
              <a:t>节</a:t>
            </a:r>
            <a:endParaRPr lang="zh-CN" altLang="en-US" sz="2800" smtClean="0">
              <a:solidFill>
                <a:srgbClr val="296469"/>
              </a:solidFill>
              <a:latin typeface="黑体" panose="02010609060101010101" pitchFamily="49" charset="-122"/>
              <a:ea typeface="黑体" panose="02010609060101010101" pitchFamily="49" charset="-122"/>
            </a:endParaRPr>
          </a:p>
        </p:txBody>
      </p:sp>
      <p:sp>
        <p:nvSpPr>
          <p:cNvPr id="169990" name="圆角矩形 32"/>
          <p:cNvSpPr>
            <a:spLocks noChangeArrowheads="1"/>
          </p:cNvSpPr>
          <p:nvPr/>
        </p:nvSpPr>
        <p:spPr bwMode="auto">
          <a:xfrm>
            <a:off x="3419475" y="3213100"/>
            <a:ext cx="3316288" cy="1473200"/>
          </a:xfrm>
          <a:prstGeom prst="roundRect">
            <a:avLst>
              <a:gd name="adj" fmla="val 6213"/>
            </a:avLst>
          </a:prstGeom>
          <a:solidFill>
            <a:srgbClr val="F2F2F2"/>
          </a:solidFill>
          <a:ln w="12700">
            <a:solidFill>
              <a:srgbClr val="FFFFFF"/>
            </a:solidFill>
            <a:round/>
          </a:ln>
          <a:effectLst>
            <a:outerShdw sx="100999" sy="100999" algn="ctr" rotWithShape="0">
              <a:srgbClr val="000000">
                <a:alpha val="1999"/>
              </a:srgbClr>
            </a:outerShdw>
          </a:effec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r>
              <a:rPr lang="zh-CN" altLang="en-US" b="1" smtClean="0">
                <a:solidFill>
                  <a:srgbClr val="9DB670"/>
                </a:solidFill>
                <a:latin typeface="Arial" panose="020B0604020202020204" pitchFamily="34" charset="0"/>
                <a:ea typeface="宋体" panose="02010600030101010101" pitchFamily="2" charset="-122"/>
              </a:rPr>
              <a:t>制定目标和工作计划</a:t>
            </a:r>
            <a:endParaRPr lang="zh-CN" altLang="en-US" b="1" smtClean="0">
              <a:solidFill>
                <a:srgbClr val="9DB670"/>
              </a:solidFill>
              <a:latin typeface="Arial" panose="020B0604020202020204" pitchFamily="34" charset="0"/>
              <a:ea typeface="宋体" panose="02010600030101010101" pitchFamily="2" charset="-122"/>
            </a:endParaRPr>
          </a:p>
        </p:txBody>
      </p:sp>
      <p:sp>
        <p:nvSpPr>
          <p:cNvPr id="169991" name="矩形 33"/>
          <p:cNvSpPr>
            <a:spLocks noChangeArrowheads="1"/>
          </p:cNvSpPr>
          <p:nvPr/>
        </p:nvSpPr>
        <p:spPr bwMode="auto">
          <a:xfrm rot="16200000" flipV="1">
            <a:off x="3583782" y="3042444"/>
            <a:ext cx="433387" cy="34925"/>
          </a:xfrm>
          <a:prstGeom prst="rect">
            <a:avLst/>
          </a:prstGeom>
          <a:solidFill>
            <a:srgbClr val="A6A6A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69992" name="椭圆 34"/>
          <p:cNvSpPr>
            <a:spLocks noChangeArrowheads="1"/>
          </p:cNvSpPr>
          <p:nvPr/>
        </p:nvSpPr>
        <p:spPr bwMode="auto">
          <a:xfrm>
            <a:off x="3757613" y="2811463"/>
            <a:ext cx="82550" cy="82550"/>
          </a:xfrm>
          <a:prstGeom prst="ellipse">
            <a:avLst/>
          </a:prstGeom>
          <a:solidFill>
            <a:srgbClr val="FFFFFF"/>
          </a:solidFill>
          <a:ln w="28575">
            <a:solidFill>
              <a:srgbClr val="296469"/>
            </a:solidFill>
            <a:round/>
          </a:ln>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69993" name="椭圆 35"/>
          <p:cNvSpPr>
            <a:spLocks noChangeArrowheads="1"/>
          </p:cNvSpPr>
          <p:nvPr/>
        </p:nvSpPr>
        <p:spPr bwMode="auto">
          <a:xfrm>
            <a:off x="3754438" y="3228975"/>
            <a:ext cx="82550" cy="82550"/>
          </a:xfrm>
          <a:prstGeom prst="ellipse">
            <a:avLst/>
          </a:prstGeom>
          <a:solidFill>
            <a:srgbClr val="FFFFFF"/>
          </a:solidFill>
          <a:ln w="28575">
            <a:solidFill>
              <a:srgbClr val="7F7F7F"/>
            </a:solidFill>
            <a:round/>
          </a:ln>
          <a:effectLst>
            <a:outerShdw dist="25401" dir="2700000" algn="ctr" rotWithShape="0">
              <a:srgbClr val="FFFFFF">
                <a:alpha val="28000"/>
              </a:srgbClr>
            </a:outerShdw>
          </a:effec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69994" name="矩形 36"/>
          <p:cNvSpPr>
            <a:spLocks noChangeArrowheads="1"/>
          </p:cNvSpPr>
          <p:nvPr/>
        </p:nvSpPr>
        <p:spPr bwMode="auto">
          <a:xfrm rot="16200000" flipV="1">
            <a:off x="5934075" y="3041651"/>
            <a:ext cx="433387" cy="36512"/>
          </a:xfrm>
          <a:prstGeom prst="rect">
            <a:avLst/>
          </a:prstGeom>
          <a:solidFill>
            <a:srgbClr val="A6A6A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69995" name="椭圆 37"/>
          <p:cNvSpPr>
            <a:spLocks noChangeArrowheads="1"/>
          </p:cNvSpPr>
          <p:nvPr/>
        </p:nvSpPr>
        <p:spPr bwMode="auto">
          <a:xfrm>
            <a:off x="6108700" y="2811463"/>
            <a:ext cx="82550" cy="82550"/>
          </a:xfrm>
          <a:prstGeom prst="ellipse">
            <a:avLst/>
          </a:prstGeom>
          <a:solidFill>
            <a:srgbClr val="FFFFFF"/>
          </a:solidFill>
          <a:ln w="28575">
            <a:solidFill>
              <a:srgbClr val="296469"/>
            </a:solidFill>
            <a:round/>
          </a:ln>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69996" name="椭圆 38"/>
          <p:cNvSpPr>
            <a:spLocks noChangeArrowheads="1"/>
          </p:cNvSpPr>
          <p:nvPr/>
        </p:nvSpPr>
        <p:spPr bwMode="auto">
          <a:xfrm>
            <a:off x="6105525" y="3228975"/>
            <a:ext cx="82550" cy="82550"/>
          </a:xfrm>
          <a:prstGeom prst="ellipse">
            <a:avLst/>
          </a:prstGeom>
          <a:solidFill>
            <a:srgbClr val="FFFFFF"/>
          </a:solidFill>
          <a:ln w="28575">
            <a:solidFill>
              <a:srgbClr val="7F7F7F"/>
            </a:solidFill>
            <a:round/>
          </a:ln>
          <a:effectLst>
            <a:outerShdw dist="25401" dir="2700000" algn="ctr" rotWithShape="0">
              <a:srgbClr val="FFFFFF">
                <a:alpha val="28000"/>
              </a:srgbClr>
            </a:outerShdw>
          </a:effec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69997" name="文本框 39"/>
          <p:cNvSpPr txBox="1">
            <a:spLocks noChangeArrowheads="1"/>
          </p:cNvSpPr>
          <p:nvPr/>
        </p:nvSpPr>
        <p:spPr bwMode="auto">
          <a:xfrm>
            <a:off x="3459163" y="1509713"/>
            <a:ext cx="204311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 typeface="Arial" panose="020B0604020202020204" pitchFamily="34" charset="0"/>
              <a:buNone/>
            </a:pPr>
            <a:r>
              <a:rPr lang="zh-CN" altLang="en-US" smtClean="0">
                <a:solidFill>
                  <a:srgbClr val="409EA6"/>
                </a:solidFill>
                <a:latin typeface="Times New Roman" panose="02020603050405020304" pitchFamily="18" charset="0"/>
                <a:ea typeface="华文隶书" panose="02010800040101010101" pitchFamily="2" charset="-122"/>
              </a:rPr>
              <a:t> </a:t>
            </a:r>
            <a:r>
              <a:rPr lang="zh-CN" altLang="en-US" sz="2800" smtClean="0">
                <a:solidFill>
                  <a:srgbClr val="409EA6"/>
                </a:solidFill>
                <a:latin typeface="Times New Roman" panose="02020603050405020304" pitchFamily="18" charset="0"/>
                <a:ea typeface="华文隶书" panose="02010800040101010101" pitchFamily="2" charset="-122"/>
              </a:rPr>
              <a:t>Section</a:t>
            </a:r>
            <a:r>
              <a:rPr lang="en-US" altLang="zh-CN" sz="5400" smtClean="0">
                <a:solidFill>
                  <a:srgbClr val="409EA6"/>
                </a:solidFill>
                <a:latin typeface="Times New Roman" panose="02020603050405020304" pitchFamily="18" charset="0"/>
                <a:ea typeface="华文隶书" panose="02010800040101010101" pitchFamily="2" charset="-122"/>
              </a:rPr>
              <a:t>3</a:t>
            </a:r>
            <a:endParaRPr lang="zh-CN" altLang="en-US" sz="5400" smtClean="0">
              <a:solidFill>
                <a:srgbClr val="409EA6"/>
              </a:solidFill>
              <a:latin typeface="Times New Roman" panose="02020603050405020304" pitchFamily="18" charset="0"/>
              <a:ea typeface="华文隶书" panose="02010800040101010101" pitchFamily="2" charset="-122"/>
            </a:endParaRP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PageTitle"/>
          <p:cNvSpPr txBox="1"/>
          <p:nvPr/>
        </p:nvSpPr>
        <p:spPr bwMode="auto">
          <a:xfrm>
            <a:off x="577850" y="0"/>
            <a:ext cx="788670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defTabSz="514350" rtl="0" eaLnBrk="0" fontAlgn="base" hangingPunct="0">
              <a:lnSpc>
                <a:spcPct val="90000"/>
              </a:lnSpc>
              <a:spcBef>
                <a:spcPct val="0"/>
              </a:spcBef>
              <a:spcAft>
                <a:spcPct val="0"/>
              </a:spcAft>
              <a:defRPr sz="3200" b="1">
                <a:solidFill>
                  <a:srgbClr val="468F69"/>
                </a:solidFill>
                <a:latin typeface="+mj-lt"/>
                <a:ea typeface="+mj-ea"/>
                <a:cs typeface="+mj-cs"/>
              </a:defRPr>
            </a:lvl1pPr>
            <a:lvl2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2pPr>
            <a:lvl3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3pPr>
            <a:lvl4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4pPr>
            <a:lvl5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5pPr>
            <a:lvl6pPr marL="4572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6pPr>
            <a:lvl7pPr marL="9144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7pPr>
            <a:lvl8pPr marL="13716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8pPr>
            <a:lvl9pPr marL="18288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9pPr>
          </a:lstStyle>
          <a:p>
            <a:pPr eaLnBrk="1" hangingPunct="1">
              <a:defRPr/>
            </a:pPr>
            <a:r>
              <a:rPr lang="zh-CN" altLang="en-US" sz="2400" kern="0" dirty="0" smtClean="0">
                <a:solidFill>
                  <a:srgbClr val="67B58C"/>
                </a:solidFill>
                <a:latin typeface="Arial" panose="020B0604020202020204" pitchFamily="34" charset="0"/>
                <a:ea typeface="宋体" panose="02010600030101010101" pitchFamily="2" charset="-122"/>
                <a:sym typeface="Arial" panose="020B0604020202020204" pitchFamily="34" charset="0"/>
              </a:rPr>
              <a:t>制定目标的原则</a:t>
            </a:r>
            <a:endParaRPr lang="zh-CN" altLang="en-US" sz="2400" kern="0" dirty="0" smtClean="0">
              <a:solidFill>
                <a:srgbClr val="67B58C"/>
              </a:solidFill>
              <a:latin typeface="Arial" panose="020B0604020202020204" pitchFamily="34" charset="0"/>
              <a:ea typeface="宋体" panose="02010600030101010101" pitchFamily="2" charset="-122"/>
              <a:sym typeface="Arial" panose="020B0604020202020204" pitchFamily="34" charset="0"/>
            </a:endParaRPr>
          </a:p>
        </p:txBody>
      </p:sp>
      <p:sp>
        <p:nvSpPr>
          <p:cNvPr id="171011" name="Rectangle 3"/>
          <p:cNvSpPr>
            <a:spLocks noChangeArrowheads="1"/>
          </p:cNvSpPr>
          <p:nvPr/>
        </p:nvSpPr>
        <p:spPr bwMode="auto">
          <a:xfrm>
            <a:off x="-9525" y="236538"/>
            <a:ext cx="344488" cy="404812"/>
          </a:xfrm>
          <a:prstGeom prst="rect">
            <a:avLst/>
          </a:prstGeom>
          <a:solidFill>
            <a:schemeClr val="accent1"/>
          </a:solidFill>
          <a:ln w="952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5F5F5F"/>
              </a:solidFill>
              <a:latin typeface="Arial" panose="020B0604020202020204" pitchFamily="34" charset="0"/>
              <a:ea typeface="宋体" panose="02010600030101010101" pitchFamily="2" charset="-122"/>
            </a:endParaRPr>
          </a:p>
        </p:txBody>
      </p:sp>
      <p:grpSp>
        <p:nvGrpSpPr>
          <p:cNvPr id="171012" name="Group 3"/>
          <p:cNvGrpSpPr/>
          <p:nvPr/>
        </p:nvGrpSpPr>
        <p:grpSpPr bwMode="auto">
          <a:xfrm>
            <a:off x="2362200" y="1600200"/>
            <a:ext cx="4724400" cy="685800"/>
            <a:chOff x="1296" y="1824"/>
            <a:chExt cx="2976" cy="432"/>
          </a:xfrm>
        </p:grpSpPr>
        <p:sp>
          <p:nvSpPr>
            <p:cNvPr id="25" name="AutoShape 4"/>
            <p:cNvSpPr>
              <a:spLocks noChangeArrowheads="1"/>
            </p:cNvSpPr>
            <p:nvPr/>
          </p:nvSpPr>
          <p:spPr bwMode="gray">
            <a:xfrm>
              <a:off x="1536" y="1899"/>
              <a:ext cx="2736" cy="288"/>
            </a:xfrm>
            <a:prstGeom prst="roundRect">
              <a:avLst>
                <a:gd name="adj" fmla="val 16667"/>
              </a:avLst>
            </a:prstGeom>
            <a:noFill/>
            <a:ln w="28575" algn="ctr">
              <a:solidFill>
                <a:schemeClr val="accent2"/>
              </a:solidFill>
              <a:round/>
            </a:ln>
            <a:effectLst>
              <a:outerShdw dist="99190" dir="2388334" algn="ctr" rotWithShape="0">
                <a:schemeClr val="bg2">
                  <a:alpha val="50000"/>
                </a:schemeClr>
              </a:outerShdw>
            </a:effectLst>
          </p:spPr>
          <p:txBody>
            <a:bodyPr wrap="none" anchor="ctr"/>
            <a:lstStyle/>
            <a:p>
              <a:pPr>
                <a:buFont typeface="Arial" panose="020B0604020202020204" pitchFamily="34" charset="0"/>
                <a:buNone/>
                <a:defRPr/>
              </a:pPr>
              <a:endParaRPr lang="zh-CN" altLang="en-US">
                <a:solidFill>
                  <a:srgbClr val="5F5F5F"/>
                </a:solidFill>
              </a:endParaRPr>
            </a:p>
          </p:txBody>
        </p:sp>
        <p:sp>
          <p:nvSpPr>
            <p:cNvPr id="26" name="AutoShape 5"/>
            <p:cNvSpPr>
              <a:spLocks noChangeArrowheads="1"/>
            </p:cNvSpPr>
            <p:nvPr/>
          </p:nvSpPr>
          <p:spPr bwMode="gray">
            <a:xfrm>
              <a:off x="1296" y="1824"/>
              <a:ext cx="432" cy="432"/>
            </a:xfrm>
            <a:prstGeom prst="diamond">
              <a:avLst/>
            </a:prstGeom>
            <a:solidFill>
              <a:schemeClr val="accent2"/>
            </a:solidFill>
            <a:ln w="25400" algn="ctr">
              <a:solidFill>
                <a:schemeClr val="bg1"/>
              </a:solidFill>
              <a:miter lim="800000"/>
            </a:ln>
            <a:effectLst>
              <a:outerShdw dist="63500" dir="2212194" algn="ctr" rotWithShape="0">
                <a:srgbClr val="333333">
                  <a:alpha val="50000"/>
                </a:srgbClr>
              </a:outerShdw>
            </a:effectLst>
          </p:spPr>
          <p:txBody>
            <a:bodyPr wrap="none" anchor="ctr"/>
            <a:lstStyle/>
            <a:p>
              <a:pPr>
                <a:buFont typeface="Arial" panose="020B0604020202020204" pitchFamily="34" charset="0"/>
                <a:buNone/>
                <a:defRPr/>
              </a:pPr>
              <a:endParaRPr lang="zh-CN" altLang="en-US">
                <a:solidFill>
                  <a:srgbClr val="5F5F5F"/>
                </a:solidFill>
              </a:endParaRPr>
            </a:p>
          </p:txBody>
        </p:sp>
        <p:sp>
          <p:nvSpPr>
            <p:cNvPr id="171030" name="Text Box 6"/>
            <p:cNvSpPr txBox="1">
              <a:spLocks noChangeArrowheads="1"/>
            </p:cNvSpPr>
            <p:nvPr/>
          </p:nvSpPr>
          <p:spPr bwMode="gray">
            <a:xfrm>
              <a:off x="1680" y="1964"/>
              <a:ext cx="2160"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fontAlgn="base">
                <a:lnSpc>
                  <a:spcPct val="100000"/>
                </a:lnSpc>
                <a:spcBef>
                  <a:spcPct val="0"/>
                </a:spcBef>
                <a:spcAft>
                  <a:spcPct val="0"/>
                </a:spcAft>
                <a:buClrTx/>
                <a:buSzTx/>
                <a:buFontTx/>
                <a:buNone/>
              </a:pPr>
              <a:r>
                <a:rPr lang="zh-CN" altLang="en-US" sz="1600" b="1" smtClean="0">
                  <a:solidFill>
                    <a:srgbClr val="5F5F5F"/>
                  </a:solidFill>
                  <a:latin typeface="Calibri" panose="020F0502020204030204" pitchFamily="34" charset="0"/>
                  <a:ea typeface="宋体" panose="02010600030101010101" pitchFamily="2" charset="-122"/>
                  <a:cs typeface="Arial" panose="020B0604020202020204" pitchFamily="34" charset="0"/>
                </a:rPr>
                <a:t>对案主来说通俗易懂</a:t>
              </a:r>
              <a:endParaRPr lang="en-US" altLang="zh-CN" sz="1600" b="1" smtClean="0">
                <a:solidFill>
                  <a:srgbClr val="5F5F5F"/>
                </a:solidFill>
                <a:latin typeface="Calibri" panose="020F0502020204030204" pitchFamily="34" charset="0"/>
                <a:ea typeface="宋体" panose="02010600030101010101" pitchFamily="2" charset="-122"/>
                <a:cs typeface="Arial" panose="020B0604020202020204" pitchFamily="34" charset="0"/>
              </a:endParaRPr>
            </a:p>
          </p:txBody>
        </p:sp>
        <p:sp>
          <p:nvSpPr>
            <p:cNvPr id="171031" name="Text Box 7"/>
            <p:cNvSpPr txBox="1">
              <a:spLocks noChangeArrowheads="1"/>
            </p:cNvSpPr>
            <p:nvPr/>
          </p:nvSpPr>
          <p:spPr bwMode="gray">
            <a:xfrm>
              <a:off x="1393" y="1886"/>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fontAlgn="base">
                <a:lnSpc>
                  <a:spcPct val="100000"/>
                </a:lnSpc>
                <a:spcBef>
                  <a:spcPct val="0"/>
                </a:spcBef>
                <a:spcAft>
                  <a:spcPct val="0"/>
                </a:spcAft>
                <a:buClrTx/>
                <a:buSzTx/>
                <a:buFontTx/>
                <a:buNone/>
              </a:pPr>
              <a:r>
                <a:rPr lang="en-US" altLang="zh-CN" smtClean="0">
                  <a:solidFill>
                    <a:srgbClr val="FFFFFF"/>
                  </a:solidFill>
                  <a:latin typeface="Calibri" panose="020F0502020204030204" pitchFamily="34" charset="0"/>
                  <a:ea typeface="宋体" panose="02010600030101010101" pitchFamily="2" charset="-122"/>
                  <a:cs typeface="Arial" panose="020B0604020202020204" pitchFamily="34" charset="0"/>
                </a:rPr>
                <a:t>1</a:t>
              </a:r>
              <a:endParaRPr lang="en-US" altLang="zh-CN" smtClean="0">
                <a:solidFill>
                  <a:srgbClr val="FFFFFF"/>
                </a:solidFill>
                <a:latin typeface="Calibri" panose="020F0502020204030204" pitchFamily="34" charset="0"/>
                <a:ea typeface="宋体" panose="02010600030101010101" pitchFamily="2" charset="-122"/>
                <a:cs typeface="Arial" panose="020B0604020202020204" pitchFamily="34" charset="0"/>
              </a:endParaRPr>
            </a:p>
          </p:txBody>
        </p:sp>
      </p:grpSp>
      <p:grpSp>
        <p:nvGrpSpPr>
          <p:cNvPr id="171013" name="Group 8"/>
          <p:cNvGrpSpPr/>
          <p:nvPr/>
        </p:nvGrpSpPr>
        <p:grpSpPr bwMode="auto">
          <a:xfrm>
            <a:off x="2362200" y="2438400"/>
            <a:ext cx="4895850" cy="685800"/>
            <a:chOff x="1296" y="1824"/>
            <a:chExt cx="3084" cy="432"/>
          </a:xfrm>
        </p:grpSpPr>
        <p:sp>
          <p:nvSpPr>
            <p:cNvPr id="30" name="AutoShape 9"/>
            <p:cNvSpPr>
              <a:spLocks noChangeArrowheads="1"/>
            </p:cNvSpPr>
            <p:nvPr/>
          </p:nvSpPr>
          <p:spPr bwMode="gray">
            <a:xfrm>
              <a:off x="1536" y="1899"/>
              <a:ext cx="2736" cy="288"/>
            </a:xfrm>
            <a:prstGeom prst="roundRect">
              <a:avLst>
                <a:gd name="adj" fmla="val 16667"/>
              </a:avLst>
            </a:prstGeom>
            <a:noFill/>
            <a:ln w="28575" algn="ctr">
              <a:solidFill>
                <a:schemeClr val="accent1"/>
              </a:solidFill>
              <a:round/>
            </a:ln>
            <a:effectLst>
              <a:outerShdw dist="99190" dir="2388334" algn="ctr" rotWithShape="0">
                <a:schemeClr val="bg2">
                  <a:alpha val="50000"/>
                </a:schemeClr>
              </a:outerShdw>
            </a:effectLst>
          </p:spPr>
          <p:txBody>
            <a:bodyPr wrap="none" anchor="ctr"/>
            <a:lstStyle/>
            <a:p>
              <a:pPr>
                <a:buFont typeface="Arial" panose="020B0604020202020204" pitchFamily="34" charset="0"/>
                <a:buNone/>
                <a:defRPr/>
              </a:pPr>
              <a:endParaRPr lang="zh-CN" altLang="en-US">
                <a:solidFill>
                  <a:srgbClr val="5F5F5F"/>
                </a:solidFill>
              </a:endParaRPr>
            </a:p>
          </p:txBody>
        </p:sp>
        <p:sp>
          <p:nvSpPr>
            <p:cNvPr id="31" name="AutoShape 10"/>
            <p:cNvSpPr>
              <a:spLocks noChangeArrowheads="1"/>
            </p:cNvSpPr>
            <p:nvPr/>
          </p:nvSpPr>
          <p:spPr bwMode="gray">
            <a:xfrm>
              <a:off x="1296" y="1824"/>
              <a:ext cx="432" cy="432"/>
            </a:xfrm>
            <a:prstGeom prst="diamond">
              <a:avLst/>
            </a:prstGeom>
            <a:solidFill>
              <a:schemeClr val="accent1"/>
            </a:solidFill>
            <a:ln w="25400" algn="ctr">
              <a:solidFill>
                <a:schemeClr val="bg1"/>
              </a:solidFill>
              <a:miter lim="800000"/>
            </a:ln>
            <a:effectLst>
              <a:outerShdw dist="63500" dir="2212194" algn="ctr" rotWithShape="0">
                <a:srgbClr val="333333">
                  <a:alpha val="50000"/>
                </a:srgbClr>
              </a:outerShdw>
            </a:effectLst>
          </p:spPr>
          <p:txBody>
            <a:bodyPr wrap="none" anchor="ctr"/>
            <a:lstStyle/>
            <a:p>
              <a:pPr>
                <a:buFont typeface="Arial" panose="020B0604020202020204" pitchFamily="34" charset="0"/>
                <a:buNone/>
                <a:defRPr/>
              </a:pPr>
              <a:endParaRPr lang="zh-CN" altLang="en-US">
                <a:solidFill>
                  <a:srgbClr val="5F5F5F"/>
                </a:solidFill>
              </a:endParaRPr>
            </a:p>
          </p:txBody>
        </p:sp>
        <p:sp>
          <p:nvSpPr>
            <p:cNvPr id="171026" name="Text Box 11"/>
            <p:cNvSpPr txBox="1">
              <a:spLocks noChangeArrowheads="1"/>
            </p:cNvSpPr>
            <p:nvPr/>
          </p:nvSpPr>
          <p:spPr bwMode="gray">
            <a:xfrm>
              <a:off x="1680" y="1958"/>
              <a:ext cx="2700"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fontAlgn="base">
                <a:lnSpc>
                  <a:spcPct val="100000"/>
                </a:lnSpc>
                <a:spcBef>
                  <a:spcPct val="0"/>
                </a:spcBef>
                <a:spcAft>
                  <a:spcPct val="0"/>
                </a:spcAft>
                <a:buClrTx/>
                <a:buSzTx/>
                <a:buFontTx/>
                <a:buNone/>
              </a:pPr>
              <a:r>
                <a:rPr lang="zh-CN" altLang="en-US" sz="1600" b="1" dirty="0" smtClean="0">
                  <a:solidFill>
                    <a:srgbClr val="5F5F5F"/>
                  </a:solidFill>
                  <a:latin typeface="Calibri" panose="020F0502020204030204" pitchFamily="34" charset="0"/>
                  <a:ea typeface="宋体" panose="02010600030101010101" pitchFamily="2" charset="-122"/>
                  <a:cs typeface="Arial" panose="020B0604020202020204" pitchFamily="34" charset="0"/>
                </a:rPr>
                <a:t>目标与工作者和案主解决问题的能力一致</a:t>
              </a:r>
              <a:endParaRPr lang="en-US" altLang="zh-CN" sz="1600" b="1" dirty="0" smtClean="0">
                <a:solidFill>
                  <a:srgbClr val="5F5F5F"/>
                </a:solidFill>
                <a:latin typeface="Calibri" panose="020F0502020204030204" pitchFamily="34" charset="0"/>
                <a:ea typeface="宋体" panose="02010600030101010101" pitchFamily="2" charset="-122"/>
                <a:cs typeface="Arial" panose="020B0604020202020204" pitchFamily="34" charset="0"/>
              </a:endParaRPr>
            </a:p>
          </p:txBody>
        </p:sp>
        <p:sp>
          <p:nvSpPr>
            <p:cNvPr id="171027" name="Text Box 12"/>
            <p:cNvSpPr txBox="1">
              <a:spLocks noChangeArrowheads="1"/>
            </p:cNvSpPr>
            <p:nvPr/>
          </p:nvSpPr>
          <p:spPr bwMode="gray">
            <a:xfrm>
              <a:off x="1393" y="1886"/>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fontAlgn="base">
                <a:lnSpc>
                  <a:spcPct val="100000"/>
                </a:lnSpc>
                <a:spcBef>
                  <a:spcPct val="0"/>
                </a:spcBef>
                <a:spcAft>
                  <a:spcPct val="0"/>
                </a:spcAft>
                <a:buClrTx/>
                <a:buSzTx/>
                <a:buFontTx/>
                <a:buNone/>
              </a:pPr>
              <a:r>
                <a:rPr lang="en-US" altLang="zh-CN" smtClean="0">
                  <a:solidFill>
                    <a:srgbClr val="FFFFFF"/>
                  </a:solidFill>
                  <a:latin typeface="Calibri" panose="020F0502020204030204" pitchFamily="34" charset="0"/>
                  <a:ea typeface="宋体" panose="02010600030101010101" pitchFamily="2" charset="-122"/>
                  <a:cs typeface="Arial" panose="020B0604020202020204" pitchFamily="34" charset="0"/>
                </a:rPr>
                <a:t>2</a:t>
              </a:r>
              <a:endParaRPr lang="en-US" altLang="zh-CN" smtClean="0">
                <a:solidFill>
                  <a:srgbClr val="FFFFFF"/>
                </a:solidFill>
                <a:latin typeface="Calibri" panose="020F0502020204030204" pitchFamily="34" charset="0"/>
                <a:ea typeface="宋体" panose="02010600030101010101" pitchFamily="2" charset="-122"/>
                <a:cs typeface="Arial" panose="020B0604020202020204" pitchFamily="34" charset="0"/>
              </a:endParaRPr>
            </a:p>
          </p:txBody>
        </p:sp>
      </p:grpSp>
      <p:grpSp>
        <p:nvGrpSpPr>
          <p:cNvPr id="171014" name="Group 13"/>
          <p:cNvGrpSpPr/>
          <p:nvPr/>
        </p:nvGrpSpPr>
        <p:grpSpPr bwMode="auto">
          <a:xfrm>
            <a:off x="2362200" y="3276600"/>
            <a:ext cx="4724400" cy="685800"/>
            <a:chOff x="1296" y="1824"/>
            <a:chExt cx="2976" cy="432"/>
          </a:xfrm>
        </p:grpSpPr>
        <p:sp>
          <p:nvSpPr>
            <p:cNvPr id="35" name="AutoShape 14"/>
            <p:cNvSpPr>
              <a:spLocks noChangeArrowheads="1"/>
            </p:cNvSpPr>
            <p:nvPr/>
          </p:nvSpPr>
          <p:spPr bwMode="gray">
            <a:xfrm>
              <a:off x="1536" y="1899"/>
              <a:ext cx="2736" cy="288"/>
            </a:xfrm>
            <a:prstGeom prst="roundRect">
              <a:avLst>
                <a:gd name="adj" fmla="val 16667"/>
              </a:avLst>
            </a:prstGeom>
            <a:noFill/>
            <a:ln w="28575" algn="ctr">
              <a:solidFill>
                <a:schemeClr val="hlink"/>
              </a:solidFill>
              <a:round/>
            </a:ln>
            <a:effectLst>
              <a:outerShdw dist="99190" dir="2388334" algn="ctr" rotWithShape="0">
                <a:schemeClr val="bg2">
                  <a:alpha val="50000"/>
                </a:schemeClr>
              </a:outerShdw>
            </a:effectLst>
          </p:spPr>
          <p:txBody>
            <a:bodyPr wrap="none" anchor="ctr"/>
            <a:lstStyle/>
            <a:p>
              <a:pPr>
                <a:buFont typeface="Arial" panose="020B0604020202020204" pitchFamily="34" charset="0"/>
                <a:buNone/>
                <a:defRPr/>
              </a:pPr>
              <a:endParaRPr lang="zh-CN" altLang="en-US">
                <a:solidFill>
                  <a:srgbClr val="5F5F5F"/>
                </a:solidFill>
              </a:endParaRPr>
            </a:p>
          </p:txBody>
        </p:sp>
        <p:sp>
          <p:nvSpPr>
            <p:cNvPr id="36" name="AutoShape 15"/>
            <p:cNvSpPr>
              <a:spLocks noChangeArrowheads="1"/>
            </p:cNvSpPr>
            <p:nvPr/>
          </p:nvSpPr>
          <p:spPr bwMode="gray">
            <a:xfrm>
              <a:off x="1296" y="1824"/>
              <a:ext cx="432" cy="432"/>
            </a:xfrm>
            <a:prstGeom prst="diamond">
              <a:avLst/>
            </a:prstGeom>
            <a:solidFill>
              <a:schemeClr val="hlink"/>
            </a:solidFill>
            <a:ln w="25400" algn="ctr">
              <a:solidFill>
                <a:schemeClr val="bg1"/>
              </a:solidFill>
              <a:miter lim="800000"/>
            </a:ln>
            <a:effectLst>
              <a:outerShdw dist="63500" dir="2212194" algn="ctr" rotWithShape="0">
                <a:srgbClr val="333333">
                  <a:alpha val="50000"/>
                </a:srgbClr>
              </a:outerShdw>
            </a:effectLst>
          </p:spPr>
          <p:txBody>
            <a:bodyPr wrap="none" anchor="ctr"/>
            <a:lstStyle/>
            <a:p>
              <a:pPr>
                <a:buFont typeface="Arial" panose="020B0604020202020204" pitchFamily="34" charset="0"/>
                <a:buNone/>
                <a:defRPr/>
              </a:pPr>
              <a:endParaRPr lang="zh-CN" altLang="en-US">
                <a:solidFill>
                  <a:srgbClr val="5F5F5F"/>
                </a:solidFill>
              </a:endParaRPr>
            </a:p>
          </p:txBody>
        </p:sp>
        <p:sp>
          <p:nvSpPr>
            <p:cNvPr id="171022" name="Text Box 16"/>
            <p:cNvSpPr txBox="1">
              <a:spLocks noChangeArrowheads="1"/>
            </p:cNvSpPr>
            <p:nvPr/>
          </p:nvSpPr>
          <p:spPr bwMode="gray">
            <a:xfrm>
              <a:off x="1680" y="1934"/>
              <a:ext cx="2160"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fontAlgn="base">
                <a:lnSpc>
                  <a:spcPct val="100000"/>
                </a:lnSpc>
                <a:spcBef>
                  <a:spcPct val="0"/>
                </a:spcBef>
                <a:spcAft>
                  <a:spcPct val="0"/>
                </a:spcAft>
                <a:buClrTx/>
                <a:buSzTx/>
                <a:buFontTx/>
                <a:buNone/>
              </a:pPr>
              <a:r>
                <a:rPr lang="zh-CN" altLang="en-US" sz="1600" b="1" smtClean="0">
                  <a:solidFill>
                    <a:srgbClr val="5F5F5F"/>
                  </a:solidFill>
                  <a:latin typeface="Calibri" panose="020F0502020204030204" pitchFamily="34" charset="0"/>
                  <a:ea typeface="宋体" panose="02010600030101010101" pitchFamily="2" charset="-122"/>
                  <a:cs typeface="Arial" panose="020B0604020202020204" pitchFamily="34" charset="0"/>
                </a:rPr>
                <a:t>目标与机构的功能保持一致</a:t>
              </a:r>
              <a:endParaRPr lang="en-US" altLang="zh-CN" sz="1600" b="1" smtClean="0">
                <a:solidFill>
                  <a:srgbClr val="5F5F5F"/>
                </a:solidFill>
                <a:latin typeface="Calibri" panose="020F0502020204030204" pitchFamily="34" charset="0"/>
                <a:ea typeface="宋体" panose="02010600030101010101" pitchFamily="2" charset="-122"/>
                <a:cs typeface="Arial" panose="020B0604020202020204" pitchFamily="34" charset="0"/>
              </a:endParaRPr>
            </a:p>
          </p:txBody>
        </p:sp>
        <p:sp>
          <p:nvSpPr>
            <p:cNvPr id="171023" name="Text Box 17"/>
            <p:cNvSpPr txBox="1">
              <a:spLocks noChangeArrowheads="1"/>
            </p:cNvSpPr>
            <p:nvPr/>
          </p:nvSpPr>
          <p:spPr bwMode="gray">
            <a:xfrm>
              <a:off x="1393" y="1886"/>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fontAlgn="base">
                <a:lnSpc>
                  <a:spcPct val="100000"/>
                </a:lnSpc>
                <a:spcBef>
                  <a:spcPct val="0"/>
                </a:spcBef>
                <a:spcAft>
                  <a:spcPct val="0"/>
                </a:spcAft>
                <a:buClrTx/>
                <a:buSzTx/>
                <a:buFontTx/>
                <a:buNone/>
              </a:pPr>
              <a:r>
                <a:rPr lang="en-US" altLang="zh-CN" smtClean="0">
                  <a:solidFill>
                    <a:srgbClr val="FFFFFF"/>
                  </a:solidFill>
                  <a:latin typeface="Calibri" panose="020F0502020204030204" pitchFamily="34" charset="0"/>
                  <a:ea typeface="宋体" panose="02010600030101010101" pitchFamily="2" charset="-122"/>
                  <a:cs typeface="Arial" panose="020B0604020202020204" pitchFamily="34" charset="0"/>
                </a:rPr>
                <a:t>3</a:t>
              </a:r>
              <a:endParaRPr lang="en-US" altLang="zh-CN" smtClean="0">
                <a:solidFill>
                  <a:srgbClr val="FFFFFF"/>
                </a:solidFill>
                <a:latin typeface="Calibri" panose="020F0502020204030204" pitchFamily="34" charset="0"/>
                <a:ea typeface="宋体" panose="02010600030101010101" pitchFamily="2" charset="-122"/>
                <a:cs typeface="Arial" panose="020B0604020202020204" pitchFamily="34" charset="0"/>
              </a:endParaRPr>
            </a:p>
          </p:txBody>
        </p:sp>
      </p:grpSp>
      <p:grpSp>
        <p:nvGrpSpPr>
          <p:cNvPr id="171015" name="Group 18"/>
          <p:cNvGrpSpPr/>
          <p:nvPr/>
        </p:nvGrpSpPr>
        <p:grpSpPr bwMode="auto">
          <a:xfrm>
            <a:off x="2362200" y="4191000"/>
            <a:ext cx="4829175" cy="685800"/>
            <a:chOff x="1296" y="1824"/>
            <a:chExt cx="3042" cy="432"/>
          </a:xfrm>
        </p:grpSpPr>
        <p:sp>
          <p:nvSpPr>
            <p:cNvPr id="40" name="AutoShape 19"/>
            <p:cNvSpPr>
              <a:spLocks noChangeArrowheads="1"/>
            </p:cNvSpPr>
            <p:nvPr/>
          </p:nvSpPr>
          <p:spPr bwMode="gray">
            <a:xfrm>
              <a:off x="1536" y="1899"/>
              <a:ext cx="2736" cy="288"/>
            </a:xfrm>
            <a:prstGeom prst="roundRect">
              <a:avLst>
                <a:gd name="adj" fmla="val 16667"/>
              </a:avLst>
            </a:prstGeom>
            <a:noFill/>
            <a:ln w="28575" algn="ctr">
              <a:solidFill>
                <a:schemeClr val="accent1">
                  <a:lumMod val="75000"/>
                </a:schemeClr>
              </a:solidFill>
              <a:round/>
            </a:ln>
            <a:effectLst>
              <a:outerShdw dist="99190" dir="2388334" algn="ctr" rotWithShape="0">
                <a:schemeClr val="bg2">
                  <a:alpha val="50000"/>
                </a:schemeClr>
              </a:outerShdw>
            </a:effectLst>
          </p:spPr>
          <p:txBody>
            <a:bodyPr wrap="none" anchor="ctr"/>
            <a:lstStyle/>
            <a:p>
              <a:pPr algn="ctr">
                <a:buFont typeface="Arial" panose="020B0604020202020204" pitchFamily="34" charset="0"/>
                <a:buNone/>
                <a:defRPr/>
              </a:pPr>
              <a:endParaRPr lang="zh-CN" altLang="zh-CN">
                <a:solidFill>
                  <a:srgbClr val="5F5F5F"/>
                </a:solidFill>
                <a:cs typeface="Arial" panose="020B0604020202020204" pitchFamily="34" charset="0"/>
              </a:endParaRPr>
            </a:p>
          </p:txBody>
        </p:sp>
        <p:sp>
          <p:nvSpPr>
            <p:cNvPr id="41" name="AutoShape 20"/>
            <p:cNvSpPr>
              <a:spLocks noChangeArrowheads="1"/>
            </p:cNvSpPr>
            <p:nvPr/>
          </p:nvSpPr>
          <p:spPr bwMode="gray">
            <a:xfrm>
              <a:off x="1296" y="1824"/>
              <a:ext cx="432" cy="432"/>
            </a:xfrm>
            <a:prstGeom prst="diamond">
              <a:avLst/>
            </a:prstGeom>
            <a:solidFill>
              <a:schemeClr val="folHlink"/>
            </a:solidFill>
            <a:ln w="25400" algn="ctr">
              <a:solidFill>
                <a:schemeClr val="bg1"/>
              </a:solidFill>
              <a:miter lim="800000"/>
            </a:ln>
            <a:effectLst>
              <a:outerShdw dist="63500" dir="2212194" algn="ctr" rotWithShape="0">
                <a:srgbClr val="333333">
                  <a:alpha val="50000"/>
                </a:srgbClr>
              </a:outerShdw>
            </a:effectLst>
          </p:spPr>
          <p:txBody>
            <a:bodyPr wrap="none" anchor="ctr"/>
            <a:lstStyle/>
            <a:p>
              <a:pPr>
                <a:buFont typeface="Arial" panose="020B0604020202020204" pitchFamily="34" charset="0"/>
                <a:buNone/>
                <a:defRPr/>
              </a:pPr>
              <a:endParaRPr lang="zh-CN" altLang="en-US">
                <a:solidFill>
                  <a:srgbClr val="5F5F5F"/>
                </a:solidFill>
              </a:endParaRPr>
            </a:p>
          </p:txBody>
        </p:sp>
        <p:sp>
          <p:nvSpPr>
            <p:cNvPr id="171018" name="Text Box 21"/>
            <p:cNvSpPr txBox="1">
              <a:spLocks noChangeArrowheads="1"/>
            </p:cNvSpPr>
            <p:nvPr/>
          </p:nvSpPr>
          <p:spPr bwMode="gray">
            <a:xfrm>
              <a:off x="1680" y="1952"/>
              <a:ext cx="2658"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fontAlgn="base">
                <a:lnSpc>
                  <a:spcPct val="100000"/>
                </a:lnSpc>
                <a:spcBef>
                  <a:spcPct val="0"/>
                </a:spcBef>
                <a:spcAft>
                  <a:spcPct val="0"/>
                </a:spcAft>
                <a:buClrTx/>
                <a:buSzTx/>
                <a:buFontTx/>
                <a:buNone/>
              </a:pPr>
              <a:r>
                <a:rPr lang="zh-CN" altLang="en-US" sz="1600" b="1" smtClean="0">
                  <a:solidFill>
                    <a:srgbClr val="5F5F5F"/>
                  </a:solidFill>
                  <a:latin typeface="Calibri" panose="020F0502020204030204" pitchFamily="34" charset="0"/>
                  <a:ea typeface="宋体" panose="02010600030101010101" pitchFamily="2" charset="-122"/>
                  <a:cs typeface="Arial" panose="020B0604020202020204" pitchFamily="34" charset="0"/>
                </a:rPr>
                <a:t>制定的目标是案主和工作者共同协商的结果</a:t>
              </a:r>
              <a:endParaRPr lang="en-US" altLang="zh-CN" sz="1600" b="1" smtClean="0">
                <a:solidFill>
                  <a:srgbClr val="5F5F5F"/>
                </a:solidFill>
                <a:latin typeface="Calibri" panose="020F0502020204030204" pitchFamily="34" charset="0"/>
                <a:ea typeface="宋体" panose="02010600030101010101" pitchFamily="2" charset="-122"/>
                <a:cs typeface="Arial" panose="020B0604020202020204" pitchFamily="34" charset="0"/>
              </a:endParaRPr>
            </a:p>
          </p:txBody>
        </p:sp>
        <p:sp>
          <p:nvSpPr>
            <p:cNvPr id="171019" name="Text Box 22"/>
            <p:cNvSpPr txBox="1">
              <a:spLocks noChangeArrowheads="1"/>
            </p:cNvSpPr>
            <p:nvPr/>
          </p:nvSpPr>
          <p:spPr bwMode="gray">
            <a:xfrm>
              <a:off x="1393" y="1886"/>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fontAlgn="base">
                <a:lnSpc>
                  <a:spcPct val="100000"/>
                </a:lnSpc>
                <a:spcBef>
                  <a:spcPct val="0"/>
                </a:spcBef>
                <a:spcAft>
                  <a:spcPct val="0"/>
                </a:spcAft>
                <a:buClrTx/>
                <a:buSzTx/>
                <a:buFontTx/>
                <a:buNone/>
              </a:pPr>
              <a:r>
                <a:rPr lang="en-US" altLang="zh-CN" smtClean="0">
                  <a:solidFill>
                    <a:srgbClr val="FFFFFF"/>
                  </a:solidFill>
                  <a:latin typeface="Calibri" panose="020F0502020204030204" pitchFamily="34" charset="0"/>
                  <a:ea typeface="宋体" panose="02010600030101010101" pitchFamily="2" charset="-122"/>
                  <a:cs typeface="Arial" panose="020B0604020202020204" pitchFamily="34" charset="0"/>
                </a:rPr>
                <a:t>4</a:t>
              </a:r>
              <a:endParaRPr lang="en-US" altLang="zh-CN" smtClean="0">
                <a:solidFill>
                  <a:srgbClr val="FFFFFF"/>
                </a:solidFill>
                <a:latin typeface="Calibri" panose="020F0502020204030204" pitchFamily="34" charset="0"/>
                <a:ea typeface="宋体" panose="02010600030101010101" pitchFamily="2" charset="-122"/>
                <a:cs typeface="Arial" panose="020B0604020202020204" pitchFamily="34" charset="0"/>
              </a:endParaRPr>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712595" y="1651635"/>
            <a:ext cx="5669280" cy="460375"/>
          </a:xfrm>
          <a:prstGeom prst="rect">
            <a:avLst/>
          </a:prstGeom>
          <a:noFill/>
          <a:ln>
            <a:noFill/>
          </a:ln>
        </p:spPr>
        <p:txBody>
          <a:bodyPr wrap="none" rtlCol="0" anchor="t">
            <a:spAutoFit/>
          </a:bodyPr>
          <a:lstStyle/>
          <a:p>
            <a:pPr algn="ctr"/>
            <a:r>
              <a:rPr lang="zh-CN" altLang="en-US" sz="2400" b="1">
                <a:solidFill>
                  <a:schemeClr val="accent1"/>
                </a:solidFill>
                <a:effectLst>
                  <a:outerShdw blurRad="38100" dist="25400" dir="5400000" algn="ctr" rotWithShape="0">
                    <a:srgbClr val="6E747A">
                      <a:alpha val="43000"/>
                    </a:srgbClr>
                  </a:outerShdw>
                </a:effectLst>
              </a:rPr>
              <a:t>思考与讨论以下对话属于哪种交流方式？</a:t>
            </a:r>
            <a:endParaRPr lang="zh-CN" altLang="en-US" sz="2400" b="1">
              <a:solidFill>
                <a:schemeClr val="accent1"/>
              </a:solidFill>
              <a:effectLst>
                <a:outerShdw blurRad="38100" dist="25400" dir="5400000" algn="ctr" rotWithShape="0">
                  <a:srgbClr val="6E747A">
                    <a:alpha val="43000"/>
                  </a:srgbClr>
                </a:outerShdw>
              </a:effectLst>
            </a:endParaRPr>
          </a:p>
        </p:txBody>
      </p:sp>
      <p:sp>
        <p:nvSpPr>
          <p:cNvPr id="5" name="文本框 4"/>
          <p:cNvSpPr txBox="1"/>
          <p:nvPr/>
        </p:nvSpPr>
        <p:spPr>
          <a:xfrm>
            <a:off x="597218" y="2496979"/>
            <a:ext cx="7811929" cy="1383665"/>
          </a:xfrm>
          <a:prstGeom prst="rect">
            <a:avLst/>
          </a:prstGeom>
          <a:noFill/>
          <a:ln>
            <a:solidFill>
              <a:srgbClr val="FF0000"/>
            </a:solidFill>
          </a:ln>
        </p:spPr>
        <p:txBody>
          <a:bodyPr wrap="square" rtlCol="0" anchor="t">
            <a:spAutoFit/>
          </a:bodyPr>
          <a:lstStyle/>
          <a:p>
            <a:pPr marL="457200" indent="-457200">
              <a:buFont typeface="Wingdings" panose="05000000000000000000" charset="0"/>
              <a:buChar char=""/>
            </a:pPr>
            <a:r>
              <a:rPr lang="zh-CN" altLang="en-US" sz="2100">
                <a:sym typeface="+mn-ea"/>
              </a:rPr>
              <a:t>甲：我生病了</a:t>
            </a:r>
            <a:endParaRPr lang="zh-CN" altLang="en-US" sz="2100"/>
          </a:p>
          <a:p>
            <a:pPr>
              <a:buNone/>
            </a:pPr>
            <a:r>
              <a:rPr lang="zh-CN" altLang="en-US" sz="2100">
                <a:sym typeface="+mn-ea"/>
              </a:rPr>
              <a:t>    </a:t>
            </a:r>
            <a:r>
              <a:rPr lang="en-US" altLang="zh-CN" sz="2100">
                <a:sym typeface="+mn-ea"/>
              </a:rPr>
              <a:t> </a:t>
            </a:r>
            <a:r>
              <a:rPr lang="zh-CN" altLang="en-US" sz="2100">
                <a:sym typeface="+mn-ea"/>
              </a:rPr>
              <a:t>乙：我想去吃饭</a:t>
            </a:r>
            <a:endParaRPr lang="zh-CN" altLang="en-US" sz="2100"/>
          </a:p>
          <a:p>
            <a:pPr>
              <a:buNone/>
            </a:pPr>
            <a:r>
              <a:rPr lang="zh-CN" altLang="en-US" sz="2100">
                <a:sym typeface="+mn-ea"/>
              </a:rPr>
              <a:t>    </a:t>
            </a:r>
            <a:r>
              <a:rPr lang="en-US" altLang="zh-CN" sz="2100">
                <a:sym typeface="+mn-ea"/>
              </a:rPr>
              <a:t> </a:t>
            </a:r>
            <a:r>
              <a:rPr lang="zh-CN" altLang="en-US" sz="2100">
                <a:sym typeface="+mn-ea"/>
              </a:rPr>
              <a:t>甲：你说什么药治鼻塞最有效</a:t>
            </a:r>
            <a:endParaRPr lang="zh-CN" altLang="en-US" sz="2100"/>
          </a:p>
          <a:p>
            <a:pPr>
              <a:buNone/>
            </a:pPr>
            <a:r>
              <a:rPr lang="zh-CN" altLang="en-US" sz="2100">
                <a:sym typeface="+mn-ea"/>
              </a:rPr>
              <a:t>    </a:t>
            </a:r>
            <a:r>
              <a:rPr lang="en-US" altLang="zh-CN" sz="2100">
                <a:sym typeface="+mn-ea"/>
              </a:rPr>
              <a:t> </a:t>
            </a:r>
            <a:r>
              <a:rPr lang="zh-CN" altLang="en-US" sz="2100">
                <a:sym typeface="+mn-ea"/>
              </a:rPr>
              <a:t>乙：一会食堂就关门了，我要赶快走了</a:t>
            </a:r>
            <a:endParaRPr lang="zh-CN" altLang="en-US" sz="2100">
              <a:sym typeface="+mn-ea"/>
            </a:endParaRPr>
          </a:p>
        </p:txBody>
      </p:sp>
      <p:sp>
        <p:nvSpPr>
          <p:cNvPr id="6" name="文本框 5"/>
          <p:cNvSpPr txBox="1"/>
          <p:nvPr/>
        </p:nvSpPr>
        <p:spPr>
          <a:xfrm>
            <a:off x="597218" y="4102418"/>
            <a:ext cx="7812405" cy="1383665"/>
          </a:xfrm>
          <a:prstGeom prst="rect">
            <a:avLst/>
          </a:prstGeom>
          <a:noFill/>
          <a:ln>
            <a:solidFill>
              <a:srgbClr val="C00000"/>
            </a:solidFill>
          </a:ln>
        </p:spPr>
        <p:txBody>
          <a:bodyPr wrap="square" rtlCol="0" anchor="t">
            <a:spAutoFit/>
          </a:bodyPr>
          <a:lstStyle/>
          <a:p>
            <a:pPr marL="457200" indent="-457200" algn="l">
              <a:buFont typeface="Wingdings" panose="05000000000000000000" charset="0"/>
              <a:buChar char=""/>
            </a:pPr>
            <a:r>
              <a:rPr lang="zh-CN" altLang="en-US" sz="2100">
                <a:sym typeface="+mn-ea"/>
              </a:rPr>
              <a:t>甲：我十一回家</a:t>
            </a:r>
            <a:endParaRPr lang="zh-CN" altLang="en-US" sz="2100"/>
          </a:p>
          <a:p>
            <a:pPr algn="l">
              <a:buNone/>
            </a:pPr>
            <a:r>
              <a:rPr lang="zh-CN" altLang="en-US" sz="2100">
                <a:sym typeface="+mn-ea"/>
              </a:rPr>
              <a:t>    </a:t>
            </a:r>
            <a:r>
              <a:rPr lang="en-US" altLang="zh-CN" sz="2100">
                <a:sym typeface="+mn-ea"/>
              </a:rPr>
              <a:t> </a:t>
            </a:r>
            <a:r>
              <a:rPr lang="zh-CN" altLang="en-US" sz="2100">
                <a:sym typeface="+mn-ea"/>
              </a:rPr>
              <a:t>乙：什么时候走</a:t>
            </a:r>
            <a:endParaRPr lang="zh-CN" altLang="en-US" sz="2100"/>
          </a:p>
          <a:p>
            <a:pPr algn="l">
              <a:buNone/>
            </a:pPr>
            <a:r>
              <a:rPr lang="zh-CN" altLang="en-US" sz="2100">
                <a:sym typeface="+mn-ea"/>
              </a:rPr>
              <a:t>    </a:t>
            </a:r>
            <a:r>
              <a:rPr lang="en-US" altLang="zh-CN" sz="2100">
                <a:sym typeface="+mn-ea"/>
              </a:rPr>
              <a:t> </a:t>
            </a:r>
            <a:r>
              <a:rPr lang="zh-CN" altLang="en-US" sz="2100">
                <a:sym typeface="+mn-ea"/>
              </a:rPr>
              <a:t>甲：29号上午我的课就上完了，当天就走</a:t>
            </a:r>
            <a:endParaRPr lang="zh-CN" altLang="en-US" sz="2100"/>
          </a:p>
          <a:p>
            <a:pPr algn="l">
              <a:buNone/>
            </a:pPr>
            <a:r>
              <a:rPr lang="zh-CN" altLang="en-US" sz="2100">
                <a:sym typeface="+mn-ea"/>
              </a:rPr>
              <a:t>   </a:t>
            </a:r>
            <a:r>
              <a:rPr lang="en-US" altLang="zh-CN" sz="2100">
                <a:sym typeface="+mn-ea"/>
              </a:rPr>
              <a:t> </a:t>
            </a:r>
            <a:r>
              <a:rPr lang="zh-CN" altLang="en-US" sz="2100">
                <a:sym typeface="+mn-ea"/>
              </a:rPr>
              <a:t> 乙：你太幸福了，我们的课是30号下午的</a:t>
            </a:r>
            <a:endParaRPr lang="zh-CN" altLang="en-US" sz="2100"/>
          </a:p>
        </p:txBody>
      </p:sp>
    </p:spTree>
  </p:cSld>
  <p:clrMapOvr>
    <a:masterClrMapping/>
  </p:clrMapOvr>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PageTitle"/>
          <p:cNvSpPr txBox="1"/>
          <p:nvPr/>
        </p:nvSpPr>
        <p:spPr bwMode="auto">
          <a:xfrm>
            <a:off x="577850" y="0"/>
            <a:ext cx="788670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defTabSz="514350" rtl="0" eaLnBrk="0" fontAlgn="base" hangingPunct="0">
              <a:lnSpc>
                <a:spcPct val="90000"/>
              </a:lnSpc>
              <a:spcBef>
                <a:spcPct val="0"/>
              </a:spcBef>
              <a:spcAft>
                <a:spcPct val="0"/>
              </a:spcAft>
              <a:defRPr sz="3200" b="1">
                <a:solidFill>
                  <a:srgbClr val="468F69"/>
                </a:solidFill>
                <a:latin typeface="+mj-lt"/>
                <a:ea typeface="+mj-ea"/>
                <a:cs typeface="+mj-cs"/>
              </a:defRPr>
            </a:lvl1pPr>
            <a:lvl2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2pPr>
            <a:lvl3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3pPr>
            <a:lvl4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4pPr>
            <a:lvl5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5pPr>
            <a:lvl6pPr marL="4572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6pPr>
            <a:lvl7pPr marL="9144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7pPr>
            <a:lvl8pPr marL="13716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8pPr>
            <a:lvl9pPr marL="18288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9pPr>
          </a:lstStyle>
          <a:p>
            <a:pPr eaLnBrk="1" hangingPunct="1">
              <a:defRPr/>
            </a:pPr>
            <a:r>
              <a:rPr lang="zh-CN" altLang="en-US" sz="2400" kern="0" dirty="0" smtClean="0">
                <a:solidFill>
                  <a:srgbClr val="67B58C"/>
                </a:solidFill>
                <a:latin typeface="Arial" panose="020B0604020202020204" pitchFamily="34" charset="0"/>
                <a:ea typeface="宋体" panose="02010600030101010101" pitchFamily="2" charset="-122"/>
                <a:sym typeface="Arial" panose="020B0604020202020204" pitchFamily="34" charset="0"/>
              </a:rPr>
              <a:t>目标的类型</a:t>
            </a:r>
            <a:endParaRPr lang="zh-CN" altLang="en-US" sz="2400" kern="0" dirty="0" smtClean="0">
              <a:solidFill>
                <a:srgbClr val="67B58C"/>
              </a:solidFill>
              <a:latin typeface="Arial" panose="020B0604020202020204" pitchFamily="34" charset="0"/>
              <a:ea typeface="宋体" panose="02010600030101010101" pitchFamily="2" charset="-122"/>
              <a:sym typeface="Arial" panose="020B0604020202020204" pitchFamily="34" charset="0"/>
            </a:endParaRPr>
          </a:p>
        </p:txBody>
      </p:sp>
      <p:sp>
        <p:nvSpPr>
          <p:cNvPr id="172035" name="Rectangle 3"/>
          <p:cNvSpPr>
            <a:spLocks noChangeArrowheads="1"/>
          </p:cNvSpPr>
          <p:nvPr/>
        </p:nvSpPr>
        <p:spPr bwMode="auto">
          <a:xfrm>
            <a:off x="-9525" y="236538"/>
            <a:ext cx="344488" cy="404812"/>
          </a:xfrm>
          <a:prstGeom prst="rect">
            <a:avLst/>
          </a:prstGeom>
          <a:solidFill>
            <a:schemeClr val="accent1"/>
          </a:solidFill>
          <a:ln w="952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5F5F5F"/>
              </a:solidFill>
              <a:latin typeface="Arial" panose="020B0604020202020204" pitchFamily="34" charset="0"/>
              <a:ea typeface="宋体" panose="02010600030101010101" pitchFamily="2" charset="-122"/>
            </a:endParaRPr>
          </a:p>
        </p:txBody>
      </p:sp>
      <p:sp>
        <p:nvSpPr>
          <p:cNvPr id="172036" name="Oval 3"/>
          <p:cNvSpPr>
            <a:spLocks noChangeArrowheads="1"/>
          </p:cNvSpPr>
          <p:nvPr/>
        </p:nvSpPr>
        <p:spPr bwMode="gray">
          <a:xfrm>
            <a:off x="2760663" y="1693863"/>
            <a:ext cx="3743325" cy="3743325"/>
          </a:xfrm>
          <a:prstGeom prst="ellipse">
            <a:avLst/>
          </a:prstGeom>
          <a:gradFill rotWithShape="1">
            <a:gsLst>
              <a:gs pos="0">
                <a:srgbClr val="E6E6E6"/>
              </a:gs>
              <a:gs pos="14999">
                <a:srgbClr val="7D8496"/>
              </a:gs>
              <a:gs pos="53000">
                <a:srgbClr val="E6E6E6"/>
              </a:gs>
              <a:gs pos="67999">
                <a:srgbClr val="7D8496"/>
              </a:gs>
              <a:gs pos="92999">
                <a:srgbClr val="E6E6E6"/>
              </a:gs>
              <a:gs pos="100000">
                <a:srgbClr val="FFFFF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2037" name="Oval 4"/>
          <p:cNvSpPr>
            <a:spLocks noChangeArrowheads="1"/>
          </p:cNvSpPr>
          <p:nvPr/>
        </p:nvSpPr>
        <p:spPr bwMode="gray">
          <a:xfrm>
            <a:off x="3254375" y="2173288"/>
            <a:ext cx="2749550" cy="2746375"/>
          </a:xfrm>
          <a:prstGeom prst="ellipse">
            <a:avLst/>
          </a:prstGeom>
          <a:gradFill rotWithShape="1">
            <a:gsLst>
              <a:gs pos="0">
                <a:srgbClr val="A1A1A1"/>
              </a:gs>
              <a:gs pos="50000">
                <a:srgbClr val="FFFFFF"/>
              </a:gs>
              <a:gs pos="100000">
                <a:srgbClr val="A1A1A1"/>
              </a:gs>
            </a:gsLst>
            <a:lin ang="2700000" scaled="1"/>
          </a:gradFill>
          <a:ln>
            <a:noFill/>
          </a:ln>
          <a:effectLst>
            <a:prstShdw prst="shdw17" dist="17961" dir="2700000">
              <a:srgbClr val="999999"/>
            </a:prstShdw>
          </a:effectLst>
          <a:extLst>
            <a:ext uri="{91240B29-F687-4F45-9708-019B960494DF}">
              <a14:hiddenLine xmlns:a14="http://schemas.microsoft.com/office/drawing/2010/main" w="9525">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6" name="Text Box 5"/>
          <p:cNvSpPr txBox="1">
            <a:spLocks noChangeArrowheads="1"/>
          </p:cNvSpPr>
          <p:nvPr/>
        </p:nvSpPr>
        <p:spPr bwMode="gray">
          <a:xfrm>
            <a:off x="3730625" y="3198813"/>
            <a:ext cx="1854200" cy="784225"/>
          </a:xfrm>
          <a:prstGeom prst="rect">
            <a:avLst/>
          </a:prstGeom>
          <a:noFill/>
          <a:ln w="9525" algn="ctr">
            <a:noFill/>
            <a:miter lim="800000"/>
          </a:ln>
          <a:effectLst/>
        </p:spPr>
        <p:txBody>
          <a:bodyPr>
            <a:spAutoFit/>
          </a:bodyPr>
          <a:lstStyle/>
          <a:p>
            <a:pPr algn="ctr">
              <a:spcBef>
                <a:spcPct val="50000"/>
              </a:spcBef>
              <a:buFont typeface="Arial" panose="020B0604020202020204" pitchFamily="34" charset="0"/>
              <a:buNone/>
              <a:defRPr/>
            </a:pPr>
            <a:r>
              <a:rPr lang="zh-CN" altLang="en-US" b="1" dirty="0">
                <a:solidFill>
                  <a:srgbClr val="080808"/>
                </a:solidFill>
                <a:effectLst>
                  <a:outerShdw blurRad="38100" dist="38100" dir="2700000" algn="tl">
                    <a:srgbClr val="C0C0C0"/>
                  </a:outerShdw>
                </a:effectLst>
                <a:cs typeface="Arial" panose="020B0604020202020204" pitchFamily="34" charset="0"/>
              </a:rPr>
              <a:t>帕特森和白妮</a:t>
            </a:r>
            <a:endParaRPr lang="en-US" altLang="zh-CN" b="1" dirty="0">
              <a:solidFill>
                <a:srgbClr val="080808"/>
              </a:solidFill>
              <a:effectLst>
                <a:outerShdw blurRad="38100" dist="38100" dir="2700000" algn="tl">
                  <a:srgbClr val="C0C0C0"/>
                </a:outerShdw>
              </a:effectLst>
              <a:cs typeface="Arial" panose="020B0604020202020204" pitchFamily="34" charset="0"/>
            </a:endParaRPr>
          </a:p>
          <a:p>
            <a:pPr algn="ctr">
              <a:spcBef>
                <a:spcPct val="50000"/>
              </a:spcBef>
              <a:buFont typeface="Arial" panose="020B0604020202020204" pitchFamily="34" charset="0"/>
              <a:buNone/>
              <a:defRPr/>
            </a:pPr>
            <a:r>
              <a:rPr lang="zh-CN" altLang="en-US" b="1" dirty="0">
                <a:solidFill>
                  <a:srgbClr val="080808"/>
                </a:solidFill>
                <a:effectLst>
                  <a:outerShdw blurRad="38100" dist="38100" dir="2700000" algn="tl">
                    <a:srgbClr val="C0C0C0"/>
                  </a:outerShdw>
                </a:effectLst>
                <a:cs typeface="Arial" panose="020B0604020202020204" pitchFamily="34" charset="0"/>
              </a:rPr>
              <a:t>目标分类</a:t>
            </a:r>
            <a:endParaRPr lang="en-US" altLang="zh-CN" b="1" dirty="0">
              <a:solidFill>
                <a:srgbClr val="080808"/>
              </a:solidFill>
              <a:effectLst>
                <a:outerShdw blurRad="38100" dist="38100" dir="2700000" algn="tl">
                  <a:srgbClr val="C0C0C0"/>
                </a:outerShdw>
              </a:effectLst>
              <a:cs typeface="Arial" panose="020B0604020202020204" pitchFamily="34" charset="0"/>
            </a:endParaRPr>
          </a:p>
        </p:txBody>
      </p:sp>
      <p:sp>
        <p:nvSpPr>
          <p:cNvPr id="172039" name="Text Box 6"/>
          <p:cNvSpPr txBox="1">
            <a:spLocks noChangeArrowheads="1"/>
          </p:cNvSpPr>
          <p:nvPr/>
        </p:nvSpPr>
        <p:spPr bwMode="gray">
          <a:xfrm>
            <a:off x="1430338" y="1392238"/>
            <a:ext cx="2633662"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fontAlgn="base">
              <a:lnSpc>
                <a:spcPct val="100000"/>
              </a:lnSpc>
              <a:spcBef>
                <a:spcPct val="0"/>
              </a:spcBef>
              <a:spcAft>
                <a:spcPct val="0"/>
              </a:spcAft>
              <a:buClrTx/>
              <a:buSzTx/>
              <a:buFontTx/>
              <a:buNone/>
            </a:pPr>
            <a:r>
              <a:rPr lang="zh-CN" altLang="en-US" sz="1400" smtClean="0">
                <a:solidFill>
                  <a:srgbClr val="080808"/>
                </a:solidFill>
                <a:latin typeface="Calibri" panose="020F0502020204030204" pitchFamily="34" charset="0"/>
                <a:ea typeface="宋体" panose="02010600030101010101" pitchFamily="2" charset="-122"/>
                <a:cs typeface="Arial" panose="020B0604020202020204" pitchFamily="34" charset="0"/>
              </a:rPr>
              <a:t>针对案主提出的现实性问题进行探讨，促进案主的自我了解和自觉。</a:t>
            </a:r>
            <a:endParaRPr lang="en-US" altLang="zh-CN" sz="1400" smtClean="0">
              <a:solidFill>
                <a:srgbClr val="080808"/>
              </a:solidFill>
              <a:latin typeface="Calibri" panose="020F0502020204030204" pitchFamily="34" charset="0"/>
              <a:ea typeface="宋体" panose="02010600030101010101" pitchFamily="2" charset="-122"/>
              <a:cs typeface="Arial" panose="020B0604020202020204" pitchFamily="34" charset="0"/>
            </a:endParaRPr>
          </a:p>
        </p:txBody>
      </p:sp>
      <p:sp>
        <p:nvSpPr>
          <p:cNvPr id="172040" name="Text Box 7"/>
          <p:cNvSpPr txBox="1">
            <a:spLocks noChangeArrowheads="1"/>
          </p:cNvSpPr>
          <p:nvPr/>
        </p:nvSpPr>
        <p:spPr bwMode="gray">
          <a:xfrm>
            <a:off x="133350" y="4000500"/>
            <a:ext cx="2328863"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fontAlgn="base">
              <a:lnSpc>
                <a:spcPct val="100000"/>
              </a:lnSpc>
              <a:spcBef>
                <a:spcPct val="0"/>
              </a:spcBef>
              <a:spcAft>
                <a:spcPct val="0"/>
              </a:spcAft>
              <a:buClrTx/>
              <a:buSzTx/>
              <a:buFontTx/>
              <a:buNone/>
            </a:pPr>
            <a:r>
              <a:rPr lang="zh-CN" altLang="en-US" sz="1400" smtClean="0">
                <a:solidFill>
                  <a:srgbClr val="080808"/>
                </a:solidFill>
                <a:latin typeface="Calibri" panose="020F0502020204030204" pitchFamily="34" charset="0"/>
                <a:ea typeface="宋体" panose="02010600030101010101" pitchFamily="2" charset="-122"/>
                <a:cs typeface="Arial" panose="020B0604020202020204" pitchFamily="34" charset="0"/>
              </a:rPr>
              <a:t>一般是协助案主认识自己、接纳自己和欣赏自己，建立健康的自我形象和适当的生活方式等</a:t>
            </a:r>
            <a:endParaRPr lang="en-US" altLang="zh-CN" sz="1400" smtClean="0">
              <a:solidFill>
                <a:srgbClr val="080808"/>
              </a:solidFill>
              <a:latin typeface="Calibri" panose="020F0502020204030204" pitchFamily="34" charset="0"/>
              <a:ea typeface="宋体" panose="02010600030101010101" pitchFamily="2" charset="-122"/>
              <a:cs typeface="Arial" panose="020B0604020202020204" pitchFamily="34" charset="0"/>
            </a:endParaRPr>
          </a:p>
        </p:txBody>
      </p:sp>
      <p:sp>
        <p:nvSpPr>
          <p:cNvPr id="172041" name="Text Box 8"/>
          <p:cNvSpPr txBox="1">
            <a:spLocks noChangeArrowheads="1"/>
          </p:cNvSpPr>
          <p:nvPr/>
        </p:nvSpPr>
        <p:spPr bwMode="gray">
          <a:xfrm>
            <a:off x="6689725" y="3921125"/>
            <a:ext cx="2363788"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fontAlgn="base">
              <a:lnSpc>
                <a:spcPct val="100000"/>
              </a:lnSpc>
              <a:spcBef>
                <a:spcPct val="0"/>
              </a:spcBef>
              <a:spcAft>
                <a:spcPct val="0"/>
              </a:spcAft>
              <a:buClrTx/>
              <a:buSzTx/>
              <a:buFontTx/>
              <a:buNone/>
            </a:pPr>
            <a:r>
              <a:rPr lang="zh-CN" altLang="en-US" sz="1400" smtClean="0">
                <a:solidFill>
                  <a:srgbClr val="080808"/>
                </a:solidFill>
                <a:latin typeface="Calibri" panose="020F0502020204030204" pitchFamily="34" charset="0"/>
                <a:ea typeface="宋体" panose="02010600030101010101" pitchFamily="2" charset="-122"/>
                <a:cs typeface="Arial" panose="020B0604020202020204" pitchFamily="34" charset="0"/>
              </a:rPr>
              <a:t>使案主能够自我认识、自我促进、自我实现，接纳自己也接纳别人，有良好和深入的人际关系，开放的态度、诚实有创造力，有责任感，达到现实的自己和理想自己的协调一致。</a:t>
            </a:r>
            <a:endParaRPr lang="en-US" altLang="zh-CN" sz="1400" smtClean="0">
              <a:solidFill>
                <a:srgbClr val="080808"/>
              </a:solidFill>
              <a:latin typeface="Calibri" panose="020F0502020204030204" pitchFamily="34" charset="0"/>
              <a:ea typeface="宋体" panose="02010600030101010101" pitchFamily="2" charset="-122"/>
              <a:cs typeface="Arial" panose="020B0604020202020204" pitchFamily="34" charset="0"/>
            </a:endParaRPr>
          </a:p>
        </p:txBody>
      </p:sp>
      <p:grpSp>
        <p:nvGrpSpPr>
          <p:cNvPr id="172042" name="Group 9"/>
          <p:cNvGrpSpPr/>
          <p:nvPr/>
        </p:nvGrpSpPr>
        <p:grpSpPr bwMode="auto">
          <a:xfrm>
            <a:off x="3797300" y="1168400"/>
            <a:ext cx="1631950" cy="1612900"/>
            <a:chOff x="437" y="1700"/>
            <a:chExt cx="1110" cy="1096"/>
          </a:xfrm>
        </p:grpSpPr>
        <p:grpSp>
          <p:nvGrpSpPr>
            <p:cNvPr id="172072" name="Group 10"/>
            <p:cNvGrpSpPr/>
            <p:nvPr/>
          </p:nvGrpSpPr>
          <p:grpSpPr bwMode="auto">
            <a:xfrm>
              <a:off x="437" y="1700"/>
              <a:ext cx="1110" cy="1096"/>
              <a:chOff x="437" y="1700"/>
              <a:chExt cx="1110" cy="1096"/>
            </a:xfrm>
          </p:grpSpPr>
          <p:sp>
            <p:nvSpPr>
              <p:cNvPr id="172076" name="Oval 11"/>
              <p:cNvSpPr>
                <a:spLocks noChangeArrowheads="1"/>
              </p:cNvSpPr>
              <p:nvPr/>
            </p:nvSpPr>
            <p:spPr bwMode="gray">
              <a:xfrm>
                <a:off x="437" y="1700"/>
                <a:ext cx="1110" cy="1096"/>
              </a:xfrm>
              <a:prstGeom prst="ellipse">
                <a:avLst/>
              </a:prstGeom>
              <a:solidFill>
                <a:srgbClr val="3333CC">
                  <a:alpha val="10196"/>
                </a:srgbClr>
              </a:solidFill>
              <a:ln>
                <a:noFill/>
              </a:ln>
              <a:extLst>
                <a:ext uri="{91240B29-F687-4F45-9708-019B960494DF}">
                  <a14:hiddenLine xmlns:a14="http://schemas.microsoft.com/office/drawing/2010/main" w="57150">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2077" name="Oval 12"/>
              <p:cNvSpPr>
                <a:spLocks noChangeArrowheads="1"/>
              </p:cNvSpPr>
              <p:nvPr/>
            </p:nvSpPr>
            <p:spPr bwMode="gray">
              <a:xfrm>
                <a:off x="462" y="1725"/>
                <a:ext cx="1062" cy="1048"/>
              </a:xfrm>
              <a:prstGeom prst="ellipse">
                <a:avLst/>
              </a:prstGeom>
              <a:solidFill>
                <a:schemeClr val="accent1">
                  <a:alpha val="10196"/>
                </a:schemeClr>
              </a:solidFill>
              <a:ln>
                <a:noFill/>
              </a:ln>
              <a:extLst>
                <a:ext uri="{91240B29-F687-4F45-9708-019B960494DF}">
                  <a14:hiddenLine xmlns:a14="http://schemas.microsoft.com/office/drawing/2010/main" w="57150">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grpSp>
          <p:nvGrpSpPr>
            <p:cNvPr id="172073" name="Group 13"/>
            <p:cNvGrpSpPr/>
            <p:nvPr/>
          </p:nvGrpSpPr>
          <p:grpSpPr bwMode="auto">
            <a:xfrm>
              <a:off x="486" y="1748"/>
              <a:ext cx="1026" cy="1014"/>
              <a:chOff x="437" y="1700"/>
              <a:chExt cx="1110" cy="1096"/>
            </a:xfrm>
          </p:grpSpPr>
          <p:sp>
            <p:nvSpPr>
              <p:cNvPr id="172074" name="Oval 14"/>
              <p:cNvSpPr>
                <a:spLocks noChangeArrowheads="1"/>
              </p:cNvSpPr>
              <p:nvPr/>
            </p:nvSpPr>
            <p:spPr bwMode="gray">
              <a:xfrm>
                <a:off x="437" y="1700"/>
                <a:ext cx="1110" cy="1096"/>
              </a:xfrm>
              <a:prstGeom prst="ellipse">
                <a:avLst/>
              </a:prstGeom>
              <a:solidFill>
                <a:schemeClr val="accent1">
                  <a:alpha val="10196"/>
                </a:schemeClr>
              </a:solidFill>
              <a:ln>
                <a:noFill/>
              </a:ln>
              <a:extLst>
                <a:ext uri="{91240B29-F687-4F45-9708-019B960494DF}">
                  <a14:hiddenLine xmlns:a14="http://schemas.microsoft.com/office/drawing/2010/main" w="57150">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2075" name="Oval 15"/>
              <p:cNvSpPr>
                <a:spLocks noChangeArrowheads="1"/>
              </p:cNvSpPr>
              <p:nvPr/>
            </p:nvSpPr>
            <p:spPr bwMode="gray">
              <a:xfrm>
                <a:off x="462" y="1725"/>
                <a:ext cx="1062" cy="1048"/>
              </a:xfrm>
              <a:prstGeom prst="ellipse">
                <a:avLst/>
              </a:prstGeom>
              <a:solidFill>
                <a:srgbClr val="3333CC">
                  <a:alpha val="10196"/>
                </a:srgbClr>
              </a:solidFill>
              <a:ln>
                <a:noFill/>
              </a:ln>
              <a:extLst>
                <a:ext uri="{91240B29-F687-4F45-9708-019B960494DF}">
                  <a14:hiddenLine xmlns:a14="http://schemas.microsoft.com/office/drawing/2010/main" w="57150">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grpSp>
      <p:grpSp>
        <p:nvGrpSpPr>
          <p:cNvPr id="172043" name="Group 16"/>
          <p:cNvGrpSpPr/>
          <p:nvPr/>
        </p:nvGrpSpPr>
        <p:grpSpPr bwMode="auto">
          <a:xfrm>
            <a:off x="2387600" y="3571875"/>
            <a:ext cx="1631950" cy="1612900"/>
            <a:chOff x="437" y="1700"/>
            <a:chExt cx="1110" cy="1096"/>
          </a:xfrm>
        </p:grpSpPr>
        <p:grpSp>
          <p:nvGrpSpPr>
            <p:cNvPr id="172066" name="Group 17"/>
            <p:cNvGrpSpPr/>
            <p:nvPr/>
          </p:nvGrpSpPr>
          <p:grpSpPr bwMode="auto">
            <a:xfrm>
              <a:off x="437" y="1700"/>
              <a:ext cx="1110" cy="1096"/>
              <a:chOff x="437" y="1700"/>
              <a:chExt cx="1110" cy="1096"/>
            </a:xfrm>
          </p:grpSpPr>
          <p:sp>
            <p:nvSpPr>
              <p:cNvPr id="172070" name="Oval 18"/>
              <p:cNvSpPr>
                <a:spLocks noChangeArrowheads="1"/>
              </p:cNvSpPr>
              <p:nvPr/>
            </p:nvSpPr>
            <p:spPr bwMode="gray">
              <a:xfrm>
                <a:off x="437" y="1700"/>
                <a:ext cx="1110" cy="1096"/>
              </a:xfrm>
              <a:prstGeom prst="ellipse">
                <a:avLst/>
              </a:prstGeom>
              <a:solidFill>
                <a:schemeClr val="accent2">
                  <a:alpha val="10196"/>
                </a:schemeClr>
              </a:solidFill>
              <a:ln>
                <a:noFill/>
              </a:ln>
              <a:extLst>
                <a:ext uri="{91240B29-F687-4F45-9708-019B960494DF}">
                  <a14:hiddenLine xmlns:a14="http://schemas.microsoft.com/office/drawing/2010/main" w="57150">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2071" name="Oval 19"/>
              <p:cNvSpPr>
                <a:spLocks noChangeArrowheads="1"/>
              </p:cNvSpPr>
              <p:nvPr/>
            </p:nvSpPr>
            <p:spPr bwMode="gray">
              <a:xfrm>
                <a:off x="462" y="1725"/>
                <a:ext cx="1062" cy="1048"/>
              </a:xfrm>
              <a:prstGeom prst="ellipse">
                <a:avLst/>
              </a:prstGeom>
              <a:solidFill>
                <a:schemeClr val="accent2">
                  <a:alpha val="10196"/>
                </a:schemeClr>
              </a:solidFill>
              <a:ln>
                <a:noFill/>
              </a:ln>
              <a:extLst>
                <a:ext uri="{91240B29-F687-4F45-9708-019B960494DF}">
                  <a14:hiddenLine xmlns:a14="http://schemas.microsoft.com/office/drawing/2010/main" w="57150">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grpSp>
          <p:nvGrpSpPr>
            <p:cNvPr id="172067" name="Group 20"/>
            <p:cNvGrpSpPr/>
            <p:nvPr/>
          </p:nvGrpSpPr>
          <p:grpSpPr bwMode="auto">
            <a:xfrm>
              <a:off x="486" y="1748"/>
              <a:ext cx="1026" cy="1014"/>
              <a:chOff x="437" y="1700"/>
              <a:chExt cx="1110" cy="1096"/>
            </a:xfrm>
          </p:grpSpPr>
          <p:sp>
            <p:nvSpPr>
              <p:cNvPr id="172068" name="Oval 21"/>
              <p:cNvSpPr>
                <a:spLocks noChangeArrowheads="1"/>
              </p:cNvSpPr>
              <p:nvPr/>
            </p:nvSpPr>
            <p:spPr bwMode="gray">
              <a:xfrm>
                <a:off x="437" y="1700"/>
                <a:ext cx="1110" cy="1096"/>
              </a:xfrm>
              <a:prstGeom prst="ellipse">
                <a:avLst/>
              </a:prstGeom>
              <a:solidFill>
                <a:schemeClr val="accent2">
                  <a:alpha val="10196"/>
                </a:schemeClr>
              </a:solidFill>
              <a:ln>
                <a:noFill/>
              </a:ln>
              <a:extLst>
                <a:ext uri="{91240B29-F687-4F45-9708-019B960494DF}">
                  <a14:hiddenLine xmlns:a14="http://schemas.microsoft.com/office/drawing/2010/main" w="57150">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2069" name="Oval 22"/>
              <p:cNvSpPr>
                <a:spLocks noChangeArrowheads="1"/>
              </p:cNvSpPr>
              <p:nvPr/>
            </p:nvSpPr>
            <p:spPr bwMode="gray">
              <a:xfrm>
                <a:off x="462" y="1725"/>
                <a:ext cx="1062" cy="1048"/>
              </a:xfrm>
              <a:prstGeom prst="ellipse">
                <a:avLst/>
              </a:prstGeom>
              <a:solidFill>
                <a:schemeClr val="accent2">
                  <a:alpha val="10196"/>
                </a:schemeClr>
              </a:solidFill>
              <a:ln>
                <a:noFill/>
              </a:ln>
              <a:extLst>
                <a:ext uri="{91240B29-F687-4F45-9708-019B960494DF}">
                  <a14:hiddenLine xmlns:a14="http://schemas.microsoft.com/office/drawing/2010/main" w="57150">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grpSp>
      <p:grpSp>
        <p:nvGrpSpPr>
          <p:cNvPr id="172044" name="Group 23"/>
          <p:cNvGrpSpPr/>
          <p:nvPr/>
        </p:nvGrpSpPr>
        <p:grpSpPr bwMode="auto">
          <a:xfrm>
            <a:off x="5118100" y="3571875"/>
            <a:ext cx="1631950" cy="1612900"/>
            <a:chOff x="437" y="1700"/>
            <a:chExt cx="1110" cy="1096"/>
          </a:xfrm>
        </p:grpSpPr>
        <p:grpSp>
          <p:nvGrpSpPr>
            <p:cNvPr id="172060" name="Group 24"/>
            <p:cNvGrpSpPr/>
            <p:nvPr/>
          </p:nvGrpSpPr>
          <p:grpSpPr bwMode="auto">
            <a:xfrm>
              <a:off x="437" y="1700"/>
              <a:ext cx="1110" cy="1096"/>
              <a:chOff x="437" y="1700"/>
              <a:chExt cx="1110" cy="1096"/>
            </a:xfrm>
          </p:grpSpPr>
          <p:sp>
            <p:nvSpPr>
              <p:cNvPr id="172064" name="Oval 25"/>
              <p:cNvSpPr>
                <a:spLocks noChangeArrowheads="1"/>
              </p:cNvSpPr>
              <p:nvPr/>
            </p:nvSpPr>
            <p:spPr bwMode="gray">
              <a:xfrm>
                <a:off x="437" y="1700"/>
                <a:ext cx="1110" cy="1096"/>
              </a:xfrm>
              <a:prstGeom prst="ellipse">
                <a:avLst/>
              </a:prstGeom>
              <a:solidFill>
                <a:schemeClr val="hlink">
                  <a:alpha val="10196"/>
                </a:schemeClr>
              </a:solidFill>
              <a:ln>
                <a:noFill/>
              </a:ln>
              <a:extLst>
                <a:ext uri="{91240B29-F687-4F45-9708-019B960494DF}">
                  <a14:hiddenLine xmlns:a14="http://schemas.microsoft.com/office/drawing/2010/main" w="57150">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2065" name="Oval 26"/>
              <p:cNvSpPr>
                <a:spLocks noChangeArrowheads="1"/>
              </p:cNvSpPr>
              <p:nvPr/>
            </p:nvSpPr>
            <p:spPr bwMode="gray">
              <a:xfrm>
                <a:off x="462" y="1725"/>
                <a:ext cx="1062" cy="1048"/>
              </a:xfrm>
              <a:prstGeom prst="ellipse">
                <a:avLst/>
              </a:prstGeom>
              <a:solidFill>
                <a:srgbClr val="817E00">
                  <a:alpha val="10196"/>
                </a:srgbClr>
              </a:solidFill>
              <a:ln>
                <a:noFill/>
              </a:ln>
              <a:extLst>
                <a:ext uri="{91240B29-F687-4F45-9708-019B960494DF}">
                  <a14:hiddenLine xmlns:a14="http://schemas.microsoft.com/office/drawing/2010/main" w="57150">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grpSp>
          <p:nvGrpSpPr>
            <p:cNvPr id="172061" name="Group 27"/>
            <p:cNvGrpSpPr/>
            <p:nvPr/>
          </p:nvGrpSpPr>
          <p:grpSpPr bwMode="auto">
            <a:xfrm>
              <a:off x="486" y="1748"/>
              <a:ext cx="1026" cy="1014"/>
              <a:chOff x="437" y="1700"/>
              <a:chExt cx="1110" cy="1096"/>
            </a:xfrm>
          </p:grpSpPr>
          <p:sp>
            <p:nvSpPr>
              <p:cNvPr id="172062" name="Oval 28"/>
              <p:cNvSpPr>
                <a:spLocks noChangeArrowheads="1"/>
              </p:cNvSpPr>
              <p:nvPr/>
            </p:nvSpPr>
            <p:spPr bwMode="gray">
              <a:xfrm>
                <a:off x="437" y="1700"/>
                <a:ext cx="1110" cy="1096"/>
              </a:xfrm>
              <a:prstGeom prst="ellipse">
                <a:avLst/>
              </a:prstGeom>
              <a:solidFill>
                <a:srgbClr val="817E00">
                  <a:alpha val="10196"/>
                </a:srgbClr>
              </a:solidFill>
              <a:ln>
                <a:noFill/>
              </a:ln>
              <a:extLst>
                <a:ext uri="{91240B29-F687-4F45-9708-019B960494DF}">
                  <a14:hiddenLine xmlns:a14="http://schemas.microsoft.com/office/drawing/2010/main" w="57150">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2063" name="Oval 29"/>
              <p:cNvSpPr>
                <a:spLocks noChangeArrowheads="1"/>
              </p:cNvSpPr>
              <p:nvPr/>
            </p:nvSpPr>
            <p:spPr bwMode="gray">
              <a:xfrm>
                <a:off x="462" y="1725"/>
                <a:ext cx="1062" cy="1048"/>
              </a:xfrm>
              <a:prstGeom prst="ellipse">
                <a:avLst/>
              </a:prstGeom>
              <a:solidFill>
                <a:srgbClr val="817E00">
                  <a:alpha val="10196"/>
                </a:srgbClr>
              </a:solidFill>
              <a:ln>
                <a:noFill/>
              </a:ln>
              <a:extLst>
                <a:ext uri="{91240B29-F687-4F45-9708-019B960494DF}">
                  <a14:hiddenLine xmlns:a14="http://schemas.microsoft.com/office/drawing/2010/main" w="57150">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grpSp>
      <p:grpSp>
        <p:nvGrpSpPr>
          <p:cNvPr id="172045" name="Group 30"/>
          <p:cNvGrpSpPr/>
          <p:nvPr/>
        </p:nvGrpSpPr>
        <p:grpSpPr bwMode="auto">
          <a:xfrm>
            <a:off x="3871913" y="1219200"/>
            <a:ext cx="1466850" cy="1447800"/>
            <a:chOff x="708" y="2203"/>
            <a:chExt cx="751" cy="741"/>
          </a:xfrm>
        </p:grpSpPr>
        <p:sp>
          <p:nvSpPr>
            <p:cNvPr id="32" name="Oval 31"/>
            <p:cNvSpPr>
              <a:spLocks noChangeArrowheads="1"/>
            </p:cNvSpPr>
            <p:nvPr/>
          </p:nvSpPr>
          <p:spPr bwMode="gray">
            <a:xfrm>
              <a:off x="728" y="2235"/>
              <a:ext cx="716" cy="709"/>
            </a:xfrm>
            <a:prstGeom prst="ellipse">
              <a:avLst/>
            </a:prstGeom>
            <a:gradFill rotWithShape="1">
              <a:gsLst>
                <a:gs pos="0">
                  <a:schemeClr val="accent1"/>
                </a:gs>
                <a:gs pos="100000">
                  <a:schemeClr val="accent1">
                    <a:gamma/>
                    <a:shade val="31765"/>
                    <a:invGamma/>
                  </a:schemeClr>
                </a:gs>
              </a:gsLst>
              <a:lin ang="5400000" scaled="1"/>
            </a:gradFill>
            <a:ln w="38100" algn="ctr">
              <a:solidFill>
                <a:srgbClr val="F8F8F8">
                  <a:alpha val="80000"/>
                </a:srgbClr>
              </a:solidFill>
              <a:round/>
            </a:ln>
            <a:effectLst/>
          </p:spPr>
          <p:txBody>
            <a:bodyPr wrap="none" anchor="ctr"/>
            <a:lstStyle/>
            <a:p>
              <a:pPr>
                <a:buFont typeface="Arial" panose="020B0604020202020204" pitchFamily="34" charset="0"/>
                <a:buNone/>
                <a:defRPr/>
              </a:pPr>
              <a:endParaRPr lang="zh-CN" altLang="en-US">
                <a:solidFill>
                  <a:srgbClr val="5F5F5F"/>
                </a:solidFill>
              </a:endParaRPr>
            </a:p>
          </p:txBody>
        </p:sp>
        <p:pic>
          <p:nvPicPr>
            <p:cNvPr id="172059" name="Picture 32" descr="cir_lighteffect0"/>
            <p:cNvPicPr>
              <a:picLocks noChangeAspect="1" noChangeArrowheads="1"/>
            </p:cNvPicPr>
            <p:nvPr/>
          </p:nvPicPr>
          <p:blipFill>
            <a:blip r:embed="rId1">
              <a:lum bright="18000" contrast="-12000"/>
              <a:extLst>
                <a:ext uri="{28A0092B-C50C-407E-A947-70E740481C1C}">
                  <a14:useLocalDpi xmlns:a14="http://schemas.microsoft.com/office/drawing/2010/main" val="0"/>
                </a:ext>
              </a:extLst>
            </a:blip>
            <a:srcRect/>
            <a:stretch>
              <a:fillRect/>
            </a:stretch>
          </p:blipFill>
          <p:spPr bwMode="gray">
            <a:xfrm>
              <a:off x="708" y="2203"/>
              <a:ext cx="751" cy="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2046" name="Rectangle 33"/>
          <p:cNvSpPr>
            <a:spLocks noChangeArrowheads="1"/>
          </p:cNvSpPr>
          <p:nvPr/>
        </p:nvSpPr>
        <p:spPr bwMode="gray">
          <a:xfrm>
            <a:off x="3890963" y="1519238"/>
            <a:ext cx="14509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Tx/>
              <a:buNone/>
            </a:pPr>
            <a:r>
              <a:rPr lang="zh-CN" altLang="en-US" sz="2000" b="1" smtClean="0">
                <a:solidFill>
                  <a:srgbClr val="F8F8F8"/>
                </a:solidFill>
                <a:latin typeface="Calibri" panose="020F0502020204030204" pitchFamily="34" charset="0"/>
                <a:ea typeface="宋体" panose="02010600030101010101" pitchFamily="2" charset="-122"/>
                <a:cs typeface="Arial" panose="020B0604020202020204" pitchFamily="34" charset="0"/>
              </a:rPr>
              <a:t>直接</a:t>
            </a:r>
            <a:endParaRPr lang="en-US" altLang="zh-CN" sz="2000" b="1" smtClean="0">
              <a:solidFill>
                <a:srgbClr val="F8F8F8"/>
              </a:solidFill>
              <a:latin typeface="Calibri" panose="020F0502020204030204" pitchFamily="34" charset="0"/>
              <a:ea typeface="宋体" panose="02010600030101010101" pitchFamily="2" charset="-122"/>
              <a:cs typeface="Arial" panose="020B0604020202020204" pitchFamily="34" charset="0"/>
            </a:endParaRPr>
          </a:p>
          <a:p>
            <a:pPr algn="ctr" eaLnBrk="1" fontAlgn="base" hangingPunct="1">
              <a:lnSpc>
                <a:spcPct val="100000"/>
              </a:lnSpc>
              <a:spcBef>
                <a:spcPct val="0"/>
              </a:spcBef>
              <a:spcAft>
                <a:spcPct val="0"/>
              </a:spcAft>
              <a:buClrTx/>
              <a:buSzTx/>
              <a:buFontTx/>
              <a:buNone/>
            </a:pPr>
            <a:r>
              <a:rPr lang="zh-CN" altLang="en-US" sz="2000" b="1" smtClean="0">
                <a:solidFill>
                  <a:srgbClr val="F8F8F8"/>
                </a:solidFill>
                <a:latin typeface="Calibri" panose="020F0502020204030204" pitchFamily="34" charset="0"/>
                <a:ea typeface="宋体" panose="02010600030101010101" pitchFamily="2" charset="-122"/>
                <a:cs typeface="Arial" panose="020B0604020202020204" pitchFamily="34" charset="0"/>
              </a:rPr>
              <a:t>目标</a:t>
            </a:r>
            <a:endParaRPr lang="en-US" altLang="zh-CN" sz="2000" b="1" smtClean="0">
              <a:solidFill>
                <a:srgbClr val="F8F8F8"/>
              </a:solidFill>
              <a:latin typeface="Calibri" panose="020F0502020204030204" pitchFamily="34" charset="0"/>
              <a:ea typeface="宋体" panose="02010600030101010101" pitchFamily="2" charset="-122"/>
              <a:cs typeface="Arial" panose="020B0604020202020204" pitchFamily="34" charset="0"/>
            </a:endParaRPr>
          </a:p>
        </p:txBody>
      </p:sp>
      <p:grpSp>
        <p:nvGrpSpPr>
          <p:cNvPr id="172047" name="Group 34"/>
          <p:cNvGrpSpPr/>
          <p:nvPr/>
        </p:nvGrpSpPr>
        <p:grpSpPr bwMode="auto">
          <a:xfrm>
            <a:off x="2459038" y="3633788"/>
            <a:ext cx="1466850" cy="1447800"/>
            <a:chOff x="708" y="2203"/>
            <a:chExt cx="751" cy="741"/>
          </a:xfrm>
        </p:grpSpPr>
        <p:sp>
          <p:nvSpPr>
            <p:cNvPr id="36" name="Oval 35"/>
            <p:cNvSpPr>
              <a:spLocks noChangeArrowheads="1"/>
            </p:cNvSpPr>
            <p:nvPr/>
          </p:nvSpPr>
          <p:spPr bwMode="gray">
            <a:xfrm>
              <a:off x="728" y="2235"/>
              <a:ext cx="716" cy="709"/>
            </a:xfrm>
            <a:prstGeom prst="ellipse">
              <a:avLst/>
            </a:prstGeom>
            <a:gradFill rotWithShape="1">
              <a:gsLst>
                <a:gs pos="0">
                  <a:schemeClr val="accent2"/>
                </a:gs>
                <a:gs pos="100000">
                  <a:schemeClr val="accent2">
                    <a:gamma/>
                    <a:shade val="31765"/>
                    <a:invGamma/>
                  </a:schemeClr>
                </a:gs>
              </a:gsLst>
              <a:lin ang="5400000" scaled="1"/>
            </a:gradFill>
            <a:ln w="38100" algn="ctr">
              <a:solidFill>
                <a:srgbClr val="F8F8F8">
                  <a:alpha val="80000"/>
                </a:srgbClr>
              </a:solidFill>
              <a:round/>
            </a:ln>
            <a:effectLst/>
          </p:spPr>
          <p:txBody>
            <a:bodyPr wrap="none" anchor="ctr"/>
            <a:lstStyle/>
            <a:p>
              <a:pPr>
                <a:buFont typeface="Arial" panose="020B0604020202020204" pitchFamily="34" charset="0"/>
                <a:buNone/>
                <a:defRPr/>
              </a:pPr>
              <a:endParaRPr lang="zh-CN" altLang="en-US">
                <a:solidFill>
                  <a:srgbClr val="5F5F5F"/>
                </a:solidFill>
              </a:endParaRPr>
            </a:p>
          </p:txBody>
        </p:sp>
        <p:pic>
          <p:nvPicPr>
            <p:cNvPr id="172057" name="Picture 36" descr="cir_lighteffect0"/>
            <p:cNvPicPr>
              <a:picLocks noChangeAspect="1" noChangeArrowheads="1"/>
            </p:cNvPicPr>
            <p:nvPr/>
          </p:nvPicPr>
          <p:blipFill>
            <a:blip r:embed="rId1">
              <a:lum bright="18000" contrast="-12000"/>
              <a:extLst>
                <a:ext uri="{28A0092B-C50C-407E-A947-70E740481C1C}">
                  <a14:useLocalDpi xmlns:a14="http://schemas.microsoft.com/office/drawing/2010/main" val="0"/>
                </a:ext>
              </a:extLst>
            </a:blip>
            <a:srcRect/>
            <a:stretch>
              <a:fillRect/>
            </a:stretch>
          </p:blipFill>
          <p:spPr bwMode="gray">
            <a:xfrm>
              <a:off x="708" y="2203"/>
              <a:ext cx="751" cy="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2048" name="Rectangle 37"/>
          <p:cNvSpPr>
            <a:spLocks noChangeArrowheads="1"/>
          </p:cNvSpPr>
          <p:nvPr/>
        </p:nvSpPr>
        <p:spPr bwMode="gray">
          <a:xfrm>
            <a:off x="2474913" y="4051300"/>
            <a:ext cx="14509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Tx/>
              <a:buNone/>
            </a:pPr>
            <a:r>
              <a:rPr lang="zh-CN" altLang="en-US" sz="2000" b="1" smtClean="0">
                <a:solidFill>
                  <a:srgbClr val="F8F8F8"/>
                </a:solidFill>
                <a:latin typeface="Calibri" panose="020F0502020204030204" pitchFamily="34" charset="0"/>
                <a:ea typeface="宋体" panose="02010600030101010101" pitchFamily="2" charset="-122"/>
                <a:cs typeface="Arial" panose="020B0604020202020204" pitchFamily="34" charset="0"/>
              </a:rPr>
              <a:t>中间</a:t>
            </a:r>
            <a:endParaRPr lang="en-US" altLang="zh-CN" sz="2000" b="1" smtClean="0">
              <a:solidFill>
                <a:srgbClr val="F8F8F8"/>
              </a:solidFill>
              <a:latin typeface="Calibri" panose="020F0502020204030204" pitchFamily="34" charset="0"/>
              <a:ea typeface="宋体" panose="02010600030101010101" pitchFamily="2" charset="-122"/>
              <a:cs typeface="Arial" panose="020B0604020202020204" pitchFamily="34" charset="0"/>
            </a:endParaRPr>
          </a:p>
          <a:p>
            <a:pPr algn="ctr" eaLnBrk="1" fontAlgn="base" hangingPunct="1">
              <a:lnSpc>
                <a:spcPct val="100000"/>
              </a:lnSpc>
              <a:spcBef>
                <a:spcPct val="0"/>
              </a:spcBef>
              <a:spcAft>
                <a:spcPct val="0"/>
              </a:spcAft>
              <a:buClrTx/>
              <a:buSzTx/>
              <a:buFontTx/>
              <a:buNone/>
            </a:pPr>
            <a:r>
              <a:rPr lang="zh-CN" altLang="en-US" sz="2000" b="1" smtClean="0">
                <a:solidFill>
                  <a:srgbClr val="F8F8F8"/>
                </a:solidFill>
                <a:latin typeface="Calibri" panose="020F0502020204030204" pitchFamily="34" charset="0"/>
                <a:ea typeface="宋体" panose="02010600030101010101" pitchFamily="2" charset="-122"/>
                <a:cs typeface="Arial" panose="020B0604020202020204" pitchFamily="34" charset="0"/>
              </a:rPr>
              <a:t>目标</a:t>
            </a:r>
            <a:endParaRPr lang="en-US" altLang="zh-CN" sz="2000" b="1" smtClean="0">
              <a:solidFill>
                <a:srgbClr val="F8F8F8"/>
              </a:solidFill>
              <a:latin typeface="Calibri" panose="020F0502020204030204" pitchFamily="34" charset="0"/>
              <a:ea typeface="宋体" panose="02010600030101010101" pitchFamily="2" charset="-122"/>
              <a:cs typeface="Arial" panose="020B0604020202020204" pitchFamily="34" charset="0"/>
            </a:endParaRPr>
          </a:p>
        </p:txBody>
      </p:sp>
      <p:grpSp>
        <p:nvGrpSpPr>
          <p:cNvPr id="172049" name="Group 38"/>
          <p:cNvGrpSpPr/>
          <p:nvPr/>
        </p:nvGrpSpPr>
        <p:grpSpPr bwMode="auto">
          <a:xfrm>
            <a:off x="5219700" y="3633788"/>
            <a:ext cx="1466850" cy="1447800"/>
            <a:chOff x="708" y="2203"/>
            <a:chExt cx="751" cy="741"/>
          </a:xfrm>
        </p:grpSpPr>
        <p:sp>
          <p:nvSpPr>
            <p:cNvPr id="172054" name="Oval 39"/>
            <p:cNvSpPr>
              <a:spLocks noChangeArrowheads="1"/>
            </p:cNvSpPr>
            <p:nvPr/>
          </p:nvSpPr>
          <p:spPr bwMode="gray">
            <a:xfrm>
              <a:off x="728" y="2235"/>
              <a:ext cx="716" cy="709"/>
            </a:xfrm>
            <a:prstGeom prst="ellipse">
              <a:avLst/>
            </a:prstGeom>
            <a:gradFill rotWithShape="1">
              <a:gsLst>
                <a:gs pos="0">
                  <a:srgbClr val="0099CC"/>
                </a:gs>
                <a:gs pos="100000">
                  <a:srgbClr val="003141"/>
                </a:gs>
              </a:gsLst>
              <a:lin ang="5400000" scaled="1"/>
            </a:gradFill>
            <a:ln w="38100" algn="ctr">
              <a:solidFill>
                <a:srgbClr val="F8F8F8">
                  <a:alpha val="79999"/>
                </a:srgbClr>
              </a:solidFill>
              <a:round/>
            </a:ln>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pic>
          <p:nvPicPr>
            <p:cNvPr id="172055" name="Picture 40" descr="cir_lighteffect0"/>
            <p:cNvPicPr>
              <a:picLocks noChangeAspect="1" noChangeArrowheads="1"/>
            </p:cNvPicPr>
            <p:nvPr/>
          </p:nvPicPr>
          <p:blipFill>
            <a:blip r:embed="rId1">
              <a:lum bright="18000" contrast="-12000"/>
              <a:extLst>
                <a:ext uri="{28A0092B-C50C-407E-A947-70E740481C1C}">
                  <a14:useLocalDpi xmlns:a14="http://schemas.microsoft.com/office/drawing/2010/main" val="0"/>
                </a:ext>
              </a:extLst>
            </a:blip>
            <a:srcRect/>
            <a:stretch>
              <a:fillRect/>
            </a:stretch>
          </p:blipFill>
          <p:spPr bwMode="gray">
            <a:xfrm>
              <a:off x="708" y="2203"/>
              <a:ext cx="751" cy="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72050" name="Group 41"/>
          <p:cNvGrpSpPr/>
          <p:nvPr/>
        </p:nvGrpSpPr>
        <p:grpSpPr bwMode="auto">
          <a:xfrm>
            <a:off x="5202238" y="3633788"/>
            <a:ext cx="1466850" cy="1447800"/>
            <a:chOff x="708" y="2203"/>
            <a:chExt cx="751" cy="741"/>
          </a:xfrm>
        </p:grpSpPr>
        <p:sp>
          <p:nvSpPr>
            <p:cNvPr id="43" name="Oval 42"/>
            <p:cNvSpPr>
              <a:spLocks noChangeArrowheads="1"/>
            </p:cNvSpPr>
            <p:nvPr/>
          </p:nvSpPr>
          <p:spPr bwMode="gray">
            <a:xfrm>
              <a:off x="728" y="2235"/>
              <a:ext cx="716" cy="709"/>
            </a:xfrm>
            <a:prstGeom prst="ellipse">
              <a:avLst/>
            </a:prstGeom>
            <a:gradFill rotWithShape="1">
              <a:gsLst>
                <a:gs pos="0">
                  <a:schemeClr val="hlink"/>
                </a:gs>
                <a:gs pos="100000">
                  <a:schemeClr val="hlink">
                    <a:gamma/>
                    <a:shade val="31765"/>
                    <a:invGamma/>
                  </a:schemeClr>
                </a:gs>
              </a:gsLst>
              <a:lin ang="5400000" scaled="1"/>
            </a:gradFill>
            <a:ln w="38100" algn="ctr">
              <a:solidFill>
                <a:srgbClr val="F8F8F8">
                  <a:alpha val="80000"/>
                </a:srgbClr>
              </a:solidFill>
              <a:round/>
            </a:ln>
            <a:effectLst/>
          </p:spPr>
          <p:txBody>
            <a:bodyPr wrap="none" anchor="ctr"/>
            <a:lstStyle/>
            <a:p>
              <a:pPr>
                <a:buFont typeface="Arial" panose="020B0604020202020204" pitchFamily="34" charset="0"/>
                <a:buNone/>
                <a:defRPr/>
              </a:pPr>
              <a:endParaRPr lang="zh-CN" altLang="en-US">
                <a:solidFill>
                  <a:srgbClr val="5F5F5F"/>
                </a:solidFill>
              </a:endParaRPr>
            </a:p>
          </p:txBody>
        </p:sp>
        <p:pic>
          <p:nvPicPr>
            <p:cNvPr id="172053" name="Picture 43" descr="cir_lighteffect0"/>
            <p:cNvPicPr>
              <a:picLocks noChangeAspect="1" noChangeArrowheads="1"/>
            </p:cNvPicPr>
            <p:nvPr/>
          </p:nvPicPr>
          <p:blipFill>
            <a:blip r:embed="rId1">
              <a:lum bright="18000" contrast="-12000"/>
              <a:extLst>
                <a:ext uri="{28A0092B-C50C-407E-A947-70E740481C1C}">
                  <a14:useLocalDpi xmlns:a14="http://schemas.microsoft.com/office/drawing/2010/main" val="0"/>
                </a:ext>
              </a:extLst>
            </a:blip>
            <a:srcRect/>
            <a:stretch>
              <a:fillRect/>
            </a:stretch>
          </p:blipFill>
          <p:spPr bwMode="gray">
            <a:xfrm>
              <a:off x="708" y="2203"/>
              <a:ext cx="751" cy="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2051" name="Rectangle 44"/>
          <p:cNvSpPr>
            <a:spLocks noChangeArrowheads="1"/>
          </p:cNvSpPr>
          <p:nvPr/>
        </p:nvSpPr>
        <p:spPr bwMode="gray">
          <a:xfrm>
            <a:off x="5203825" y="4062413"/>
            <a:ext cx="14509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Tx/>
              <a:buNone/>
            </a:pPr>
            <a:r>
              <a:rPr lang="zh-CN" altLang="en-US" sz="2000" b="1" smtClean="0">
                <a:solidFill>
                  <a:srgbClr val="F8F8F8"/>
                </a:solidFill>
                <a:latin typeface="Calibri" panose="020F0502020204030204" pitchFamily="34" charset="0"/>
                <a:ea typeface="宋体" panose="02010600030101010101" pitchFamily="2" charset="-122"/>
                <a:cs typeface="Arial" panose="020B0604020202020204" pitchFamily="34" charset="0"/>
              </a:rPr>
              <a:t>终极</a:t>
            </a:r>
            <a:endParaRPr lang="en-US" altLang="zh-CN" sz="2000" b="1" smtClean="0">
              <a:solidFill>
                <a:srgbClr val="F8F8F8"/>
              </a:solidFill>
              <a:latin typeface="Calibri" panose="020F0502020204030204" pitchFamily="34" charset="0"/>
              <a:ea typeface="宋体" panose="02010600030101010101" pitchFamily="2" charset="-122"/>
              <a:cs typeface="Arial" panose="020B0604020202020204" pitchFamily="34" charset="0"/>
            </a:endParaRPr>
          </a:p>
          <a:p>
            <a:pPr algn="ctr" eaLnBrk="1" fontAlgn="base" hangingPunct="1">
              <a:lnSpc>
                <a:spcPct val="100000"/>
              </a:lnSpc>
              <a:spcBef>
                <a:spcPct val="0"/>
              </a:spcBef>
              <a:spcAft>
                <a:spcPct val="0"/>
              </a:spcAft>
              <a:buClrTx/>
              <a:buSzTx/>
              <a:buFontTx/>
              <a:buNone/>
            </a:pPr>
            <a:r>
              <a:rPr lang="zh-CN" altLang="en-US" sz="2000" b="1" smtClean="0">
                <a:solidFill>
                  <a:srgbClr val="F8F8F8"/>
                </a:solidFill>
                <a:latin typeface="Calibri" panose="020F0502020204030204" pitchFamily="34" charset="0"/>
                <a:ea typeface="宋体" panose="02010600030101010101" pitchFamily="2" charset="-122"/>
                <a:cs typeface="Arial" panose="020B0604020202020204" pitchFamily="34" charset="0"/>
              </a:rPr>
              <a:t>目标</a:t>
            </a:r>
            <a:endParaRPr lang="en-US" altLang="zh-CN" sz="2000" b="1" smtClean="0">
              <a:solidFill>
                <a:srgbClr val="F8F8F8"/>
              </a:solidFill>
              <a:latin typeface="Calibri" panose="020F0502020204030204" pitchFamily="34" charset="0"/>
              <a:ea typeface="宋体" panose="02010600030101010101" pitchFamily="2"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3058" name="Group 25"/>
          <p:cNvGrpSpPr/>
          <p:nvPr/>
        </p:nvGrpSpPr>
        <p:grpSpPr bwMode="auto">
          <a:xfrm>
            <a:off x="838200" y="1371600"/>
            <a:ext cx="5743575" cy="4467225"/>
            <a:chOff x="528" y="864"/>
            <a:chExt cx="4512" cy="2880"/>
          </a:xfrm>
        </p:grpSpPr>
        <p:sp>
          <p:nvSpPr>
            <p:cNvPr id="3" name="Freeform 3"/>
            <p:cNvSpPr/>
            <p:nvPr/>
          </p:nvSpPr>
          <p:spPr bwMode="gray">
            <a:xfrm>
              <a:off x="3093" y="864"/>
              <a:ext cx="904" cy="705"/>
            </a:xfrm>
            <a:custGeom>
              <a:avLst/>
              <a:gdLst/>
              <a:ahLst/>
              <a:cxnLst>
                <a:cxn ang="0">
                  <a:pos x="0" y="774"/>
                </a:cxn>
                <a:cxn ang="0">
                  <a:pos x="2" y="770"/>
                </a:cxn>
                <a:cxn ang="0">
                  <a:pos x="8" y="754"/>
                </a:cxn>
                <a:cxn ang="0">
                  <a:pos x="16" y="730"/>
                </a:cxn>
                <a:cxn ang="0">
                  <a:pos x="32" y="698"/>
                </a:cxn>
                <a:cxn ang="0">
                  <a:pos x="50" y="660"/>
                </a:cxn>
                <a:cxn ang="0">
                  <a:pos x="76" y="618"/>
                </a:cxn>
                <a:cxn ang="0">
                  <a:pos x="106" y="574"/>
                </a:cxn>
                <a:cxn ang="0">
                  <a:pos x="142" y="528"/>
                </a:cxn>
                <a:cxn ang="0">
                  <a:pos x="186" y="482"/>
                </a:cxn>
                <a:cxn ang="0">
                  <a:pos x="236" y="438"/>
                </a:cxn>
                <a:cxn ang="0">
                  <a:pos x="294" y="398"/>
                </a:cxn>
                <a:cxn ang="0">
                  <a:pos x="360" y="360"/>
                </a:cxn>
                <a:cxn ang="0">
                  <a:pos x="426" y="332"/>
                </a:cxn>
                <a:cxn ang="0">
                  <a:pos x="488" y="314"/>
                </a:cxn>
                <a:cxn ang="0">
                  <a:pos x="544" y="304"/>
                </a:cxn>
                <a:cxn ang="0">
                  <a:pos x="594" y="300"/>
                </a:cxn>
                <a:cxn ang="0">
                  <a:pos x="638" y="300"/>
                </a:cxn>
                <a:cxn ang="0">
                  <a:pos x="678" y="304"/>
                </a:cxn>
                <a:cxn ang="0">
                  <a:pos x="710" y="312"/>
                </a:cxn>
                <a:cxn ang="0">
                  <a:pos x="736" y="320"/>
                </a:cxn>
                <a:cxn ang="0">
                  <a:pos x="754" y="326"/>
                </a:cxn>
                <a:cxn ang="0">
                  <a:pos x="766" y="332"/>
                </a:cxn>
                <a:cxn ang="0">
                  <a:pos x="770" y="334"/>
                </a:cxn>
                <a:cxn ang="0">
                  <a:pos x="680" y="476"/>
                </a:cxn>
                <a:cxn ang="0">
                  <a:pos x="982" y="370"/>
                </a:cxn>
                <a:cxn ang="0">
                  <a:pos x="912" y="0"/>
                </a:cxn>
                <a:cxn ang="0">
                  <a:pos x="854" y="150"/>
                </a:cxn>
                <a:cxn ang="0">
                  <a:pos x="850" y="148"/>
                </a:cxn>
                <a:cxn ang="0">
                  <a:pos x="838" y="142"/>
                </a:cxn>
                <a:cxn ang="0">
                  <a:pos x="822" y="134"/>
                </a:cxn>
                <a:cxn ang="0">
                  <a:pos x="798" y="126"/>
                </a:cxn>
                <a:cxn ang="0">
                  <a:pos x="768" y="120"/>
                </a:cxn>
                <a:cxn ang="0">
                  <a:pos x="732" y="114"/>
                </a:cxn>
                <a:cxn ang="0">
                  <a:pos x="692" y="110"/>
                </a:cxn>
                <a:cxn ang="0">
                  <a:pos x="646" y="110"/>
                </a:cxn>
                <a:cxn ang="0">
                  <a:pos x="596" y="116"/>
                </a:cxn>
                <a:cxn ang="0">
                  <a:pos x="540" y="126"/>
                </a:cxn>
                <a:cxn ang="0">
                  <a:pos x="482" y="146"/>
                </a:cxn>
                <a:cxn ang="0">
                  <a:pos x="422" y="172"/>
                </a:cxn>
                <a:cxn ang="0">
                  <a:pos x="356" y="210"/>
                </a:cxn>
                <a:cxn ang="0">
                  <a:pos x="290" y="258"/>
                </a:cxn>
                <a:cxn ang="0">
                  <a:pos x="230" y="310"/>
                </a:cxn>
                <a:cxn ang="0">
                  <a:pos x="178" y="364"/>
                </a:cxn>
                <a:cxn ang="0">
                  <a:pos x="136" y="422"/>
                </a:cxn>
                <a:cxn ang="0">
                  <a:pos x="100" y="480"/>
                </a:cxn>
                <a:cxn ang="0">
                  <a:pos x="72" y="536"/>
                </a:cxn>
                <a:cxn ang="0">
                  <a:pos x="48" y="590"/>
                </a:cxn>
                <a:cxn ang="0">
                  <a:pos x="30" y="640"/>
                </a:cxn>
                <a:cxn ang="0">
                  <a:pos x="18" y="684"/>
                </a:cxn>
                <a:cxn ang="0">
                  <a:pos x="8" y="722"/>
                </a:cxn>
                <a:cxn ang="0">
                  <a:pos x="4" y="750"/>
                </a:cxn>
                <a:cxn ang="0">
                  <a:pos x="0" y="768"/>
                </a:cxn>
                <a:cxn ang="0">
                  <a:pos x="0" y="774"/>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gradFill rotWithShape="1">
              <a:gsLst>
                <a:gs pos="0">
                  <a:schemeClr val="hlink">
                    <a:gamma/>
                    <a:tint val="90980"/>
                    <a:invGamma/>
                    <a:alpha val="32001"/>
                  </a:schemeClr>
                </a:gs>
                <a:gs pos="100000">
                  <a:schemeClr val="hlink"/>
                </a:gs>
              </a:gsLst>
              <a:lin ang="0" scaled="1"/>
            </a:gradFill>
            <a:ln w="12700">
              <a:noFill/>
              <a:prstDash val="solid"/>
              <a:round/>
            </a:ln>
          </p:spPr>
          <p:txBody>
            <a:bodyPr/>
            <a:lstStyle/>
            <a:p>
              <a:pPr>
                <a:buFont typeface="Arial" panose="020B0604020202020204" pitchFamily="34" charset="0"/>
                <a:buNone/>
                <a:defRPr/>
              </a:pPr>
              <a:endParaRPr lang="zh-CN" altLang="en-US">
                <a:solidFill>
                  <a:srgbClr val="5F5F5F"/>
                </a:solidFill>
              </a:endParaRPr>
            </a:p>
          </p:txBody>
        </p:sp>
        <p:sp>
          <p:nvSpPr>
            <p:cNvPr id="173069" name="AutoShape 4"/>
            <p:cNvSpPr>
              <a:spLocks noChangeArrowheads="1"/>
            </p:cNvSpPr>
            <p:nvPr/>
          </p:nvSpPr>
          <p:spPr bwMode="auto">
            <a:xfrm>
              <a:off x="2076" y="1738"/>
              <a:ext cx="1416" cy="1766"/>
            </a:xfrm>
            <a:prstGeom prst="roundRect">
              <a:avLst>
                <a:gd name="adj" fmla="val 4690"/>
              </a:avLst>
            </a:prstGeom>
            <a:noFill/>
            <a:ln w="57150">
              <a:solidFill>
                <a:schemeClr val="accent2"/>
              </a:solidFill>
              <a:round/>
            </a:ln>
            <a:extLst>
              <a:ext uri="{909E8E84-426E-40DD-AFC4-6F175D3DCCD1}">
                <a14:hiddenFill xmlns:a14="http://schemas.microsoft.com/office/drawing/2010/main">
                  <a:solidFill>
                    <a:srgbClr val="FFFFFF"/>
                  </a:solidFill>
                </a14:hiddenFill>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5" name="AutoShape 5"/>
            <p:cNvSpPr>
              <a:spLocks noChangeArrowheads="1"/>
            </p:cNvSpPr>
            <p:nvPr/>
          </p:nvSpPr>
          <p:spPr bwMode="gray">
            <a:xfrm>
              <a:off x="2220" y="1654"/>
              <a:ext cx="1150" cy="175"/>
            </a:xfrm>
            <a:prstGeom prst="roundRect">
              <a:avLst>
                <a:gd name="adj" fmla="val 50000"/>
              </a:avLst>
            </a:prstGeom>
            <a:gradFill rotWithShape="1">
              <a:gsLst>
                <a:gs pos="0">
                  <a:schemeClr val="accent2">
                    <a:gamma/>
                    <a:shade val="46275"/>
                    <a:invGamma/>
                  </a:schemeClr>
                </a:gs>
                <a:gs pos="50000">
                  <a:schemeClr val="accent2"/>
                </a:gs>
                <a:gs pos="100000">
                  <a:schemeClr val="accent2">
                    <a:gamma/>
                    <a:shade val="46275"/>
                    <a:invGamma/>
                  </a:schemeClr>
                </a:gs>
              </a:gsLst>
              <a:lin ang="5400000" scaled="1"/>
            </a:gradFill>
            <a:ln w="9525">
              <a:noFill/>
              <a:round/>
            </a:ln>
            <a:effectLst/>
          </p:spPr>
          <p:txBody>
            <a:bodyPr wrap="none" anchor="ctr"/>
            <a:lstStyle/>
            <a:p>
              <a:pPr>
                <a:buFont typeface="Arial" panose="020B0604020202020204" pitchFamily="34" charset="0"/>
                <a:buNone/>
                <a:defRPr/>
              </a:pPr>
              <a:endParaRPr lang="zh-CN" altLang="en-US">
                <a:solidFill>
                  <a:srgbClr val="5F5F5F"/>
                </a:solidFill>
              </a:endParaRPr>
            </a:p>
          </p:txBody>
        </p:sp>
        <p:sp>
          <p:nvSpPr>
            <p:cNvPr id="173071" name="AutoShape 6"/>
            <p:cNvSpPr>
              <a:spLocks noChangeArrowheads="1"/>
            </p:cNvSpPr>
            <p:nvPr/>
          </p:nvSpPr>
          <p:spPr bwMode="auto">
            <a:xfrm flipH="1">
              <a:off x="3254" y="1700"/>
              <a:ext cx="45" cy="88"/>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3072" name="AutoShape 7"/>
            <p:cNvSpPr>
              <a:spLocks noChangeArrowheads="1"/>
            </p:cNvSpPr>
            <p:nvPr/>
          </p:nvSpPr>
          <p:spPr bwMode="auto">
            <a:xfrm flipH="1">
              <a:off x="2273" y="1694"/>
              <a:ext cx="44" cy="88"/>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3073" name="AutoShape 8"/>
            <p:cNvSpPr>
              <a:spLocks noChangeArrowheads="1"/>
            </p:cNvSpPr>
            <p:nvPr/>
          </p:nvSpPr>
          <p:spPr bwMode="auto">
            <a:xfrm>
              <a:off x="3624" y="1432"/>
              <a:ext cx="1416" cy="1801"/>
            </a:xfrm>
            <a:prstGeom prst="roundRect">
              <a:avLst>
                <a:gd name="adj" fmla="val 4690"/>
              </a:avLst>
            </a:prstGeom>
            <a:noFill/>
            <a:ln w="57150">
              <a:solidFill>
                <a:schemeClr val="hlink"/>
              </a:solidFill>
              <a:round/>
            </a:ln>
            <a:extLst>
              <a:ext uri="{909E8E84-426E-40DD-AFC4-6F175D3DCCD1}">
                <a14:hiddenFill xmlns:a14="http://schemas.microsoft.com/office/drawing/2010/main">
                  <a:solidFill>
                    <a:srgbClr val="FFFFFF"/>
                  </a:solidFill>
                </a14:hiddenFill>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9" name="AutoShape 9"/>
            <p:cNvSpPr>
              <a:spLocks noChangeArrowheads="1"/>
            </p:cNvSpPr>
            <p:nvPr/>
          </p:nvSpPr>
          <p:spPr bwMode="gray">
            <a:xfrm>
              <a:off x="3757" y="1345"/>
              <a:ext cx="1150" cy="175"/>
            </a:xfrm>
            <a:prstGeom prst="roundRect">
              <a:avLst>
                <a:gd name="adj" fmla="val 50000"/>
              </a:avLst>
            </a:prstGeom>
            <a:gradFill rotWithShape="1">
              <a:gsLst>
                <a:gs pos="0">
                  <a:schemeClr val="hlink">
                    <a:gamma/>
                    <a:shade val="46275"/>
                    <a:invGamma/>
                  </a:schemeClr>
                </a:gs>
                <a:gs pos="50000">
                  <a:schemeClr val="hlink"/>
                </a:gs>
                <a:gs pos="100000">
                  <a:schemeClr val="hlink">
                    <a:gamma/>
                    <a:shade val="46275"/>
                    <a:invGamma/>
                  </a:schemeClr>
                </a:gs>
              </a:gsLst>
              <a:lin ang="5400000" scaled="1"/>
            </a:gradFill>
            <a:ln w="9525">
              <a:noFill/>
              <a:round/>
            </a:ln>
            <a:effectLst/>
          </p:spPr>
          <p:txBody>
            <a:bodyPr wrap="none" anchor="ctr"/>
            <a:lstStyle/>
            <a:p>
              <a:pPr>
                <a:buFont typeface="Arial" panose="020B0604020202020204" pitchFamily="34" charset="0"/>
                <a:buNone/>
                <a:defRPr/>
              </a:pPr>
              <a:endParaRPr lang="zh-CN" altLang="en-US">
                <a:solidFill>
                  <a:srgbClr val="5F5F5F"/>
                </a:solidFill>
              </a:endParaRPr>
            </a:p>
          </p:txBody>
        </p:sp>
        <p:sp>
          <p:nvSpPr>
            <p:cNvPr id="173075" name="AutoShape 10"/>
            <p:cNvSpPr>
              <a:spLocks noChangeArrowheads="1"/>
            </p:cNvSpPr>
            <p:nvPr/>
          </p:nvSpPr>
          <p:spPr bwMode="auto">
            <a:xfrm flipH="1">
              <a:off x="4797" y="1389"/>
              <a:ext cx="44" cy="87"/>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3076" name="AutoShape 11"/>
            <p:cNvSpPr>
              <a:spLocks noChangeArrowheads="1"/>
            </p:cNvSpPr>
            <p:nvPr/>
          </p:nvSpPr>
          <p:spPr bwMode="auto">
            <a:xfrm flipH="1">
              <a:off x="3821" y="1389"/>
              <a:ext cx="44" cy="87"/>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2" name="Freeform 12"/>
            <p:cNvSpPr/>
            <p:nvPr/>
          </p:nvSpPr>
          <p:spPr bwMode="gray">
            <a:xfrm>
              <a:off x="1501" y="1170"/>
              <a:ext cx="905" cy="705"/>
            </a:xfrm>
            <a:custGeom>
              <a:avLst/>
              <a:gdLst/>
              <a:ahLst/>
              <a:cxnLst>
                <a:cxn ang="0">
                  <a:pos x="0" y="774"/>
                </a:cxn>
                <a:cxn ang="0">
                  <a:pos x="2" y="770"/>
                </a:cxn>
                <a:cxn ang="0">
                  <a:pos x="8" y="754"/>
                </a:cxn>
                <a:cxn ang="0">
                  <a:pos x="16" y="730"/>
                </a:cxn>
                <a:cxn ang="0">
                  <a:pos x="32" y="698"/>
                </a:cxn>
                <a:cxn ang="0">
                  <a:pos x="50" y="660"/>
                </a:cxn>
                <a:cxn ang="0">
                  <a:pos x="76" y="618"/>
                </a:cxn>
                <a:cxn ang="0">
                  <a:pos x="106" y="574"/>
                </a:cxn>
                <a:cxn ang="0">
                  <a:pos x="142" y="528"/>
                </a:cxn>
                <a:cxn ang="0">
                  <a:pos x="186" y="482"/>
                </a:cxn>
                <a:cxn ang="0">
                  <a:pos x="236" y="438"/>
                </a:cxn>
                <a:cxn ang="0">
                  <a:pos x="294" y="398"/>
                </a:cxn>
                <a:cxn ang="0">
                  <a:pos x="360" y="360"/>
                </a:cxn>
                <a:cxn ang="0">
                  <a:pos x="426" y="332"/>
                </a:cxn>
                <a:cxn ang="0">
                  <a:pos x="488" y="314"/>
                </a:cxn>
                <a:cxn ang="0">
                  <a:pos x="544" y="304"/>
                </a:cxn>
                <a:cxn ang="0">
                  <a:pos x="594" y="300"/>
                </a:cxn>
                <a:cxn ang="0">
                  <a:pos x="638" y="300"/>
                </a:cxn>
                <a:cxn ang="0">
                  <a:pos x="678" y="304"/>
                </a:cxn>
                <a:cxn ang="0">
                  <a:pos x="710" y="312"/>
                </a:cxn>
                <a:cxn ang="0">
                  <a:pos x="736" y="320"/>
                </a:cxn>
                <a:cxn ang="0">
                  <a:pos x="754" y="326"/>
                </a:cxn>
                <a:cxn ang="0">
                  <a:pos x="766" y="332"/>
                </a:cxn>
                <a:cxn ang="0">
                  <a:pos x="770" y="334"/>
                </a:cxn>
                <a:cxn ang="0">
                  <a:pos x="680" y="476"/>
                </a:cxn>
                <a:cxn ang="0">
                  <a:pos x="982" y="370"/>
                </a:cxn>
                <a:cxn ang="0">
                  <a:pos x="912" y="0"/>
                </a:cxn>
                <a:cxn ang="0">
                  <a:pos x="854" y="150"/>
                </a:cxn>
                <a:cxn ang="0">
                  <a:pos x="850" y="148"/>
                </a:cxn>
                <a:cxn ang="0">
                  <a:pos x="838" y="142"/>
                </a:cxn>
                <a:cxn ang="0">
                  <a:pos x="822" y="134"/>
                </a:cxn>
                <a:cxn ang="0">
                  <a:pos x="798" y="126"/>
                </a:cxn>
                <a:cxn ang="0">
                  <a:pos x="768" y="120"/>
                </a:cxn>
                <a:cxn ang="0">
                  <a:pos x="732" y="114"/>
                </a:cxn>
                <a:cxn ang="0">
                  <a:pos x="692" y="110"/>
                </a:cxn>
                <a:cxn ang="0">
                  <a:pos x="646" y="110"/>
                </a:cxn>
                <a:cxn ang="0">
                  <a:pos x="596" y="116"/>
                </a:cxn>
                <a:cxn ang="0">
                  <a:pos x="540" y="126"/>
                </a:cxn>
                <a:cxn ang="0">
                  <a:pos x="482" y="146"/>
                </a:cxn>
                <a:cxn ang="0">
                  <a:pos x="422" y="172"/>
                </a:cxn>
                <a:cxn ang="0">
                  <a:pos x="356" y="210"/>
                </a:cxn>
                <a:cxn ang="0">
                  <a:pos x="290" y="258"/>
                </a:cxn>
                <a:cxn ang="0">
                  <a:pos x="230" y="310"/>
                </a:cxn>
                <a:cxn ang="0">
                  <a:pos x="178" y="364"/>
                </a:cxn>
                <a:cxn ang="0">
                  <a:pos x="136" y="422"/>
                </a:cxn>
                <a:cxn ang="0">
                  <a:pos x="100" y="480"/>
                </a:cxn>
                <a:cxn ang="0">
                  <a:pos x="72" y="536"/>
                </a:cxn>
                <a:cxn ang="0">
                  <a:pos x="48" y="590"/>
                </a:cxn>
                <a:cxn ang="0">
                  <a:pos x="30" y="640"/>
                </a:cxn>
                <a:cxn ang="0">
                  <a:pos x="18" y="684"/>
                </a:cxn>
                <a:cxn ang="0">
                  <a:pos x="8" y="722"/>
                </a:cxn>
                <a:cxn ang="0">
                  <a:pos x="4" y="750"/>
                </a:cxn>
                <a:cxn ang="0">
                  <a:pos x="0" y="768"/>
                </a:cxn>
                <a:cxn ang="0">
                  <a:pos x="0" y="774"/>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solidFill>
              <a:schemeClr val="accent6">
                <a:lumMod val="60000"/>
                <a:lumOff val="40000"/>
              </a:schemeClr>
            </a:solidFill>
            <a:ln w="12700">
              <a:noFill/>
              <a:prstDash val="solid"/>
              <a:round/>
            </a:ln>
          </p:spPr>
          <p:txBody>
            <a:bodyPr/>
            <a:lstStyle/>
            <a:p>
              <a:pPr>
                <a:buFont typeface="Arial" panose="020B0604020202020204" pitchFamily="34" charset="0"/>
                <a:buNone/>
                <a:defRPr/>
              </a:pPr>
              <a:endParaRPr lang="zh-CN" altLang="en-US">
                <a:solidFill>
                  <a:srgbClr val="5F5F5F"/>
                </a:solidFill>
              </a:endParaRPr>
            </a:p>
          </p:txBody>
        </p:sp>
        <p:sp>
          <p:nvSpPr>
            <p:cNvPr id="173078" name="Text Box 13"/>
            <p:cNvSpPr txBox="1">
              <a:spLocks noChangeArrowheads="1"/>
            </p:cNvSpPr>
            <p:nvPr/>
          </p:nvSpPr>
          <p:spPr bwMode="gray">
            <a:xfrm>
              <a:off x="2638" y="1636"/>
              <a:ext cx="286" cy="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fontAlgn="base">
                <a:lnSpc>
                  <a:spcPct val="100000"/>
                </a:lnSpc>
                <a:spcBef>
                  <a:spcPct val="0"/>
                </a:spcBef>
                <a:spcAft>
                  <a:spcPct val="0"/>
                </a:spcAft>
                <a:buClrTx/>
                <a:buSzTx/>
                <a:buFontTx/>
                <a:buNone/>
              </a:pPr>
              <a:r>
                <a:rPr lang="zh-CN" altLang="en-US" sz="1400" smtClean="0">
                  <a:solidFill>
                    <a:srgbClr val="FFFFFF"/>
                  </a:solidFill>
                  <a:latin typeface="Calibri" panose="020F0502020204030204" pitchFamily="34" charset="0"/>
                  <a:ea typeface="宋体" panose="02010600030101010101" pitchFamily="2" charset="-122"/>
                </a:rPr>
                <a:t>二</a:t>
              </a:r>
              <a:endParaRPr lang="en-US" altLang="zh-CN" sz="1400" smtClean="0">
                <a:solidFill>
                  <a:srgbClr val="FFFFFF"/>
                </a:solidFill>
                <a:latin typeface="Calibri" panose="020F0502020204030204" pitchFamily="34" charset="0"/>
                <a:ea typeface="宋体" panose="02010600030101010101" pitchFamily="2" charset="-122"/>
              </a:endParaRPr>
            </a:p>
          </p:txBody>
        </p:sp>
        <p:sp>
          <p:nvSpPr>
            <p:cNvPr id="173079" name="Text Box 14"/>
            <p:cNvSpPr txBox="1">
              <a:spLocks noChangeArrowheads="1"/>
            </p:cNvSpPr>
            <p:nvPr/>
          </p:nvSpPr>
          <p:spPr bwMode="gray">
            <a:xfrm>
              <a:off x="4189" y="1334"/>
              <a:ext cx="286" cy="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fontAlgn="base">
                <a:lnSpc>
                  <a:spcPct val="100000"/>
                </a:lnSpc>
                <a:spcBef>
                  <a:spcPct val="0"/>
                </a:spcBef>
                <a:spcAft>
                  <a:spcPct val="0"/>
                </a:spcAft>
                <a:buClrTx/>
                <a:buSzTx/>
                <a:buFontTx/>
                <a:buNone/>
              </a:pPr>
              <a:r>
                <a:rPr lang="zh-CN" altLang="en-US" sz="1400" smtClean="0">
                  <a:solidFill>
                    <a:srgbClr val="FFFFFF"/>
                  </a:solidFill>
                  <a:latin typeface="Calibri" panose="020F0502020204030204" pitchFamily="34" charset="0"/>
                  <a:ea typeface="宋体" panose="02010600030101010101" pitchFamily="2" charset="-122"/>
                </a:rPr>
                <a:t>三</a:t>
              </a:r>
              <a:endParaRPr lang="en-US" altLang="zh-CN" sz="1400" smtClean="0">
                <a:solidFill>
                  <a:srgbClr val="FFFFFF"/>
                </a:solidFill>
                <a:latin typeface="Calibri" panose="020F0502020204030204" pitchFamily="34" charset="0"/>
                <a:ea typeface="宋体" panose="02010600030101010101" pitchFamily="2" charset="-122"/>
              </a:endParaRPr>
            </a:p>
          </p:txBody>
        </p:sp>
        <p:grpSp>
          <p:nvGrpSpPr>
            <p:cNvPr id="173080" name="Group 15"/>
            <p:cNvGrpSpPr/>
            <p:nvPr/>
          </p:nvGrpSpPr>
          <p:grpSpPr bwMode="auto">
            <a:xfrm>
              <a:off x="528" y="1886"/>
              <a:ext cx="1416" cy="1858"/>
              <a:chOff x="576" y="1836"/>
              <a:chExt cx="1446" cy="2094"/>
            </a:xfrm>
          </p:grpSpPr>
          <p:sp>
            <p:nvSpPr>
              <p:cNvPr id="18" name="AutoShape 16"/>
              <p:cNvSpPr>
                <a:spLocks noChangeArrowheads="1"/>
              </p:cNvSpPr>
              <p:nvPr/>
            </p:nvSpPr>
            <p:spPr bwMode="auto">
              <a:xfrm>
                <a:off x="576" y="1945"/>
                <a:ext cx="1443" cy="1985"/>
              </a:xfrm>
              <a:prstGeom prst="roundRect">
                <a:avLst>
                  <a:gd name="adj" fmla="val 4690"/>
                </a:avLst>
              </a:prstGeom>
              <a:noFill/>
              <a:ln w="57150">
                <a:solidFill>
                  <a:schemeClr val="tx1">
                    <a:lumMod val="60000"/>
                    <a:lumOff val="40000"/>
                  </a:schemeClr>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buFontTx/>
                  <a:buNone/>
                  <a:defRPr/>
                </a:pPr>
                <a:endParaRPr lang="zh-CN" altLang="en-US" sz="1800" smtClean="0">
                  <a:solidFill>
                    <a:srgbClr val="5F5F5F"/>
                  </a:solidFill>
                </a:endParaRPr>
              </a:p>
            </p:txBody>
          </p:sp>
          <p:sp>
            <p:nvSpPr>
              <p:cNvPr id="19" name="AutoShape 17"/>
              <p:cNvSpPr>
                <a:spLocks noChangeArrowheads="1"/>
              </p:cNvSpPr>
              <p:nvPr/>
            </p:nvSpPr>
            <p:spPr bwMode="gray">
              <a:xfrm>
                <a:off x="712" y="1855"/>
                <a:ext cx="1172" cy="180"/>
              </a:xfrm>
              <a:prstGeom prst="roundRect">
                <a:avLst>
                  <a:gd name="adj" fmla="val 50000"/>
                </a:avLst>
              </a:prstGeom>
              <a:gradFill flip="none" rotWithShape="1">
                <a:gsLst>
                  <a:gs pos="15000">
                    <a:schemeClr val="accent3">
                      <a:lumMod val="50000"/>
                    </a:schemeClr>
                  </a:gs>
                  <a:gs pos="51000">
                    <a:schemeClr val="accent3">
                      <a:lumMod val="65000"/>
                      <a:tint val="44500"/>
                      <a:satMod val="160000"/>
                    </a:schemeClr>
                  </a:gs>
                  <a:gs pos="94000">
                    <a:schemeClr val="accent3">
                      <a:lumMod val="50000"/>
                    </a:schemeClr>
                  </a:gs>
                </a:gsLst>
                <a:lin ang="5400000" scaled="1"/>
                <a:tileRect/>
              </a:gradFill>
              <a:ln w="9525">
                <a:noFill/>
                <a:round/>
              </a:ln>
              <a:effectLst/>
            </p:spPr>
            <p:txBody>
              <a:bodyPr wrap="none" anchor="ctr"/>
              <a:lstStyle/>
              <a:p>
                <a:pPr>
                  <a:buFont typeface="Arial" panose="020B0604020202020204" pitchFamily="34" charset="0"/>
                  <a:buNone/>
                  <a:defRPr/>
                </a:pPr>
                <a:endParaRPr lang="zh-CN" altLang="en-US">
                  <a:solidFill>
                    <a:srgbClr val="5F5F5F"/>
                  </a:solidFill>
                </a:endParaRPr>
              </a:p>
            </p:txBody>
          </p:sp>
          <p:sp>
            <p:nvSpPr>
              <p:cNvPr id="173085" name="AutoShape 18"/>
              <p:cNvSpPr>
                <a:spLocks noChangeArrowheads="1"/>
              </p:cNvSpPr>
              <p:nvPr/>
            </p:nvSpPr>
            <p:spPr bwMode="auto">
              <a:xfrm flipH="1">
                <a:off x="1773" y="1897"/>
                <a:ext cx="45" cy="91"/>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3086" name="AutoShape 19"/>
              <p:cNvSpPr>
                <a:spLocks noChangeArrowheads="1"/>
              </p:cNvSpPr>
              <p:nvPr/>
            </p:nvSpPr>
            <p:spPr bwMode="auto">
              <a:xfrm flipH="1">
                <a:off x="776" y="1897"/>
                <a:ext cx="46" cy="91"/>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3087" name="Text Box 20"/>
              <p:cNvSpPr txBox="1">
                <a:spLocks noChangeArrowheads="1"/>
              </p:cNvSpPr>
              <p:nvPr/>
            </p:nvSpPr>
            <p:spPr bwMode="gray">
              <a:xfrm>
                <a:off x="1149" y="1836"/>
                <a:ext cx="292" cy="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fontAlgn="base">
                  <a:lnSpc>
                    <a:spcPct val="100000"/>
                  </a:lnSpc>
                  <a:spcBef>
                    <a:spcPct val="0"/>
                  </a:spcBef>
                  <a:spcAft>
                    <a:spcPct val="0"/>
                  </a:spcAft>
                  <a:buClrTx/>
                  <a:buSzTx/>
                  <a:buFontTx/>
                  <a:buNone/>
                </a:pPr>
                <a:r>
                  <a:rPr lang="zh-CN" altLang="en-US" sz="1400" b="1" smtClean="0">
                    <a:solidFill>
                      <a:srgbClr val="FFFFFF"/>
                    </a:solidFill>
                    <a:latin typeface="Calibri" panose="020F0502020204030204" pitchFamily="34" charset="0"/>
                    <a:ea typeface="宋体" panose="02010600030101010101" pitchFamily="2" charset="-122"/>
                  </a:rPr>
                  <a:t>一</a:t>
                </a:r>
                <a:endParaRPr lang="en-US" altLang="zh-CN" sz="1400" b="1" smtClean="0">
                  <a:solidFill>
                    <a:srgbClr val="FFFFFF"/>
                  </a:solidFill>
                  <a:latin typeface="Calibri" panose="020F0502020204030204" pitchFamily="34" charset="0"/>
                  <a:ea typeface="宋体" panose="02010600030101010101" pitchFamily="2" charset="-122"/>
                </a:endParaRPr>
              </a:p>
            </p:txBody>
          </p:sp>
          <p:sp>
            <p:nvSpPr>
              <p:cNvPr id="173088" name="Text Box 21"/>
              <p:cNvSpPr txBox="1">
                <a:spLocks noChangeArrowheads="1"/>
              </p:cNvSpPr>
              <p:nvPr/>
            </p:nvSpPr>
            <p:spPr bwMode="auto">
              <a:xfrm>
                <a:off x="624" y="2106"/>
                <a:ext cx="1344" cy="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fontAlgn="base">
                  <a:lnSpc>
                    <a:spcPct val="100000"/>
                  </a:lnSpc>
                  <a:spcBef>
                    <a:spcPct val="0"/>
                  </a:spcBef>
                  <a:spcAft>
                    <a:spcPct val="0"/>
                  </a:spcAft>
                  <a:buClrTx/>
                  <a:buSzTx/>
                  <a:buFontTx/>
                  <a:buNone/>
                </a:pPr>
                <a:r>
                  <a:rPr lang="zh-CN" altLang="en-US" sz="1800" smtClean="0">
                    <a:solidFill>
                      <a:srgbClr val="000000"/>
                    </a:solidFill>
                    <a:latin typeface="Calibri" panose="020F0502020204030204" pitchFamily="34" charset="0"/>
                    <a:ea typeface="宋体" panose="02010600030101010101" pitchFamily="2" charset="-122"/>
                  </a:rPr>
                  <a:t>工作者重述案主的问题，以便再次确认问题。</a:t>
                </a:r>
                <a:endParaRPr lang="en-US" altLang="zh-CN" sz="1800" smtClean="0">
                  <a:solidFill>
                    <a:srgbClr val="000000"/>
                  </a:solidFill>
                  <a:latin typeface="Calibri" panose="020F0502020204030204" pitchFamily="34" charset="0"/>
                  <a:ea typeface="宋体" panose="02010600030101010101" pitchFamily="2" charset="-122"/>
                </a:endParaRPr>
              </a:p>
            </p:txBody>
          </p:sp>
        </p:grpSp>
        <p:sp>
          <p:nvSpPr>
            <p:cNvPr id="173081" name="Text Box 22"/>
            <p:cNvSpPr txBox="1">
              <a:spLocks noChangeArrowheads="1"/>
            </p:cNvSpPr>
            <p:nvPr/>
          </p:nvSpPr>
          <p:spPr bwMode="auto">
            <a:xfrm>
              <a:off x="2126" y="1880"/>
              <a:ext cx="1316" cy="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fontAlgn="base">
                <a:lnSpc>
                  <a:spcPct val="100000"/>
                </a:lnSpc>
                <a:spcBef>
                  <a:spcPct val="0"/>
                </a:spcBef>
                <a:spcAft>
                  <a:spcPct val="0"/>
                </a:spcAft>
                <a:buClrTx/>
                <a:buSzTx/>
                <a:buFontTx/>
                <a:buNone/>
              </a:pPr>
              <a:r>
                <a:rPr lang="zh-CN" altLang="en-US" sz="1800" smtClean="0">
                  <a:solidFill>
                    <a:srgbClr val="000000"/>
                  </a:solidFill>
                  <a:latin typeface="Calibri" panose="020F0502020204030204" pitchFamily="34" charset="0"/>
                  <a:ea typeface="宋体" panose="02010600030101010101" pitchFamily="2" charset="-122"/>
                </a:rPr>
                <a:t>协助案主列出与问题相关的问题，以便再次确定问题的重点。</a:t>
              </a:r>
              <a:endParaRPr lang="en-US" altLang="zh-CN" sz="1800" smtClean="0">
                <a:solidFill>
                  <a:srgbClr val="000000"/>
                </a:solidFill>
                <a:latin typeface="Calibri" panose="020F0502020204030204" pitchFamily="34" charset="0"/>
                <a:ea typeface="宋体" panose="02010600030101010101" pitchFamily="2" charset="-122"/>
              </a:endParaRPr>
            </a:p>
          </p:txBody>
        </p:sp>
        <p:sp>
          <p:nvSpPr>
            <p:cNvPr id="173082" name="Text Box 23"/>
            <p:cNvSpPr txBox="1">
              <a:spLocks noChangeArrowheads="1"/>
            </p:cNvSpPr>
            <p:nvPr/>
          </p:nvSpPr>
          <p:spPr bwMode="auto">
            <a:xfrm>
              <a:off x="3677" y="1555"/>
              <a:ext cx="1316" cy="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fontAlgn="base">
                <a:lnSpc>
                  <a:spcPct val="100000"/>
                </a:lnSpc>
                <a:spcBef>
                  <a:spcPct val="0"/>
                </a:spcBef>
                <a:spcAft>
                  <a:spcPct val="0"/>
                </a:spcAft>
                <a:buClrTx/>
                <a:buSzTx/>
                <a:buFontTx/>
                <a:buNone/>
              </a:pPr>
              <a:r>
                <a:rPr lang="zh-CN" altLang="en-US" sz="1800" smtClean="0">
                  <a:solidFill>
                    <a:srgbClr val="000000"/>
                  </a:solidFill>
                  <a:latin typeface="Calibri" panose="020F0502020204030204" pitchFamily="34" charset="0"/>
                  <a:ea typeface="宋体" panose="02010600030101010101" pitchFamily="2" charset="-122"/>
                </a:rPr>
                <a:t>协助案主确定问题解决的优先次序。</a:t>
              </a:r>
              <a:endParaRPr lang="en-US" altLang="zh-CN" sz="1800" smtClean="0">
                <a:solidFill>
                  <a:srgbClr val="000000"/>
                </a:solidFill>
                <a:latin typeface="Calibri" panose="020F0502020204030204" pitchFamily="34" charset="0"/>
                <a:ea typeface="宋体" panose="02010600030101010101" pitchFamily="2" charset="-122"/>
              </a:endParaRPr>
            </a:p>
          </p:txBody>
        </p:sp>
      </p:grpSp>
      <p:sp>
        <p:nvSpPr>
          <p:cNvPr id="27" name="Freeform 3"/>
          <p:cNvSpPr/>
          <p:nvPr/>
        </p:nvSpPr>
        <p:spPr bwMode="gray">
          <a:xfrm>
            <a:off x="6056313" y="885825"/>
            <a:ext cx="1150937" cy="1235075"/>
          </a:xfrm>
          <a:custGeom>
            <a:avLst/>
            <a:gdLst/>
            <a:ahLst/>
            <a:cxnLst>
              <a:cxn ang="0">
                <a:pos x="0" y="774"/>
              </a:cxn>
              <a:cxn ang="0">
                <a:pos x="2" y="770"/>
              </a:cxn>
              <a:cxn ang="0">
                <a:pos x="8" y="754"/>
              </a:cxn>
              <a:cxn ang="0">
                <a:pos x="16" y="730"/>
              </a:cxn>
              <a:cxn ang="0">
                <a:pos x="32" y="698"/>
              </a:cxn>
              <a:cxn ang="0">
                <a:pos x="50" y="660"/>
              </a:cxn>
              <a:cxn ang="0">
                <a:pos x="76" y="618"/>
              </a:cxn>
              <a:cxn ang="0">
                <a:pos x="106" y="574"/>
              </a:cxn>
              <a:cxn ang="0">
                <a:pos x="142" y="528"/>
              </a:cxn>
              <a:cxn ang="0">
                <a:pos x="186" y="482"/>
              </a:cxn>
              <a:cxn ang="0">
                <a:pos x="236" y="438"/>
              </a:cxn>
              <a:cxn ang="0">
                <a:pos x="294" y="398"/>
              </a:cxn>
              <a:cxn ang="0">
                <a:pos x="360" y="360"/>
              </a:cxn>
              <a:cxn ang="0">
                <a:pos x="426" y="332"/>
              </a:cxn>
              <a:cxn ang="0">
                <a:pos x="488" y="314"/>
              </a:cxn>
              <a:cxn ang="0">
                <a:pos x="544" y="304"/>
              </a:cxn>
              <a:cxn ang="0">
                <a:pos x="594" y="300"/>
              </a:cxn>
              <a:cxn ang="0">
                <a:pos x="638" y="300"/>
              </a:cxn>
              <a:cxn ang="0">
                <a:pos x="678" y="304"/>
              </a:cxn>
              <a:cxn ang="0">
                <a:pos x="710" y="312"/>
              </a:cxn>
              <a:cxn ang="0">
                <a:pos x="736" y="320"/>
              </a:cxn>
              <a:cxn ang="0">
                <a:pos x="754" y="326"/>
              </a:cxn>
              <a:cxn ang="0">
                <a:pos x="766" y="332"/>
              </a:cxn>
              <a:cxn ang="0">
                <a:pos x="770" y="334"/>
              </a:cxn>
              <a:cxn ang="0">
                <a:pos x="680" y="476"/>
              </a:cxn>
              <a:cxn ang="0">
                <a:pos x="982" y="370"/>
              </a:cxn>
              <a:cxn ang="0">
                <a:pos x="912" y="0"/>
              </a:cxn>
              <a:cxn ang="0">
                <a:pos x="854" y="150"/>
              </a:cxn>
              <a:cxn ang="0">
                <a:pos x="850" y="148"/>
              </a:cxn>
              <a:cxn ang="0">
                <a:pos x="838" y="142"/>
              </a:cxn>
              <a:cxn ang="0">
                <a:pos x="822" y="134"/>
              </a:cxn>
              <a:cxn ang="0">
                <a:pos x="798" y="126"/>
              </a:cxn>
              <a:cxn ang="0">
                <a:pos x="768" y="120"/>
              </a:cxn>
              <a:cxn ang="0">
                <a:pos x="732" y="114"/>
              </a:cxn>
              <a:cxn ang="0">
                <a:pos x="692" y="110"/>
              </a:cxn>
              <a:cxn ang="0">
                <a:pos x="646" y="110"/>
              </a:cxn>
              <a:cxn ang="0">
                <a:pos x="596" y="116"/>
              </a:cxn>
              <a:cxn ang="0">
                <a:pos x="540" y="126"/>
              </a:cxn>
              <a:cxn ang="0">
                <a:pos x="482" y="146"/>
              </a:cxn>
              <a:cxn ang="0">
                <a:pos x="422" y="172"/>
              </a:cxn>
              <a:cxn ang="0">
                <a:pos x="356" y="210"/>
              </a:cxn>
              <a:cxn ang="0">
                <a:pos x="290" y="258"/>
              </a:cxn>
              <a:cxn ang="0">
                <a:pos x="230" y="310"/>
              </a:cxn>
              <a:cxn ang="0">
                <a:pos x="178" y="364"/>
              </a:cxn>
              <a:cxn ang="0">
                <a:pos x="136" y="422"/>
              </a:cxn>
              <a:cxn ang="0">
                <a:pos x="100" y="480"/>
              </a:cxn>
              <a:cxn ang="0">
                <a:pos x="72" y="536"/>
              </a:cxn>
              <a:cxn ang="0">
                <a:pos x="48" y="590"/>
              </a:cxn>
              <a:cxn ang="0">
                <a:pos x="30" y="640"/>
              </a:cxn>
              <a:cxn ang="0">
                <a:pos x="18" y="684"/>
              </a:cxn>
              <a:cxn ang="0">
                <a:pos x="8" y="722"/>
              </a:cxn>
              <a:cxn ang="0">
                <a:pos x="4" y="750"/>
              </a:cxn>
              <a:cxn ang="0">
                <a:pos x="0" y="768"/>
              </a:cxn>
              <a:cxn ang="0">
                <a:pos x="0" y="774"/>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solidFill>
            <a:schemeClr val="accent5">
              <a:lumMod val="75000"/>
            </a:schemeClr>
          </a:solidFill>
          <a:ln w="12700">
            <a:noFill/>
            <a:prstDash val="solid"/>
            <a:round/>
          </a:ln>
        </p:spPr>
        <p:txBody>
          <a:bodyPr/>
          <a:lstStyle/>
          <a:p>
            <a:pPr>
              <a:buFont typeface="Arial" panose="020B0604020202020204" pitchFamily="34" charset="0"/>
              <a:buNone/>
              <a:defRPr/>
            </a:pPr>
            <a:endParaRPr lang="zh-CN" altLang="en-US">
              <a:solidFill>
                <a:srgbClr val="5F5F5F"/>
              </a:solidFill>
            </a:endParaRPr>
          </a:p>
        </p:txBody>
      </p:sp>
      <p:sp>
        <p:nvSpPr>
          <p:cNvPr id="28" name="AutoShape 8"/>
          <p:cNvSpPr>
            <a:spLocks noChangeArrowheads="1"/>
          </p:cNvSpPr>
          <p:nvPr/>
        </p:nvSpPr>
        <p:spPr bwMode="auto">
          <a:xfrm>
            <a:off x="6731000" y="1881188"/>
            <a:ext cx="1803400" cy="2690812"/>
          </a:xfrm>
          <a:prstGeom prst="roundRect">
            <a:avLst>
              <a:gd name="adj" fmla="val 4690"/>
            </a:avLst>
          </a:prstGeom>
          <a:noFill/>
          <a:ln w="57150">
            <a:solidFill>
              <a:schemeClr val="accent5">
                <a:lumMod val="75000"/>
              </a:schemeClr>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buFontTx/>
              <a:buNone/>
              <a:defRPr/>
            </a:pPr>
            <a:endParaRPr lang="zh-CN" altLang="en-US" sz="1800" smtClean="0">
              <a:solidFill>
                <a:srgbClr val="5F5F5F"/>
              </a:solidFill>
            </a:endParaRPr>
          </a:p>
        </p:txBody>
      </p:sp>
      <p:sp>
        <p:nvSpPr>
          <p:cNvPr id="29" name="AutoShape 9"/>
          <p:cNvSpPr>
            <a:spLocks noChangeArrowheads="1"/>
          </p:cNvSpPr>
          <p:nvPr/>
        </p:nvSpPr>
        <p:spPr bwMode="gray">
          <a:xfrm>
            <a:off x="6900863" y="1728788"/>
            <a:ext cx="1463675" cy="306387"/>
          </a:xfrm>
          <a:prstGeom prst="roundRect">
            <a:avLst>
              <a:gd name="adj" fmla="val 50000"/>
            </a:avLst>
          </a:prstGeom>
          <a:gradFill flip="none" rotWithShape="1">
            <a:gsLst>
              <a:gs pos="15000">
                <a:schemeClr val="accent5">
                  <a:lumMod val="75000"/>
                </a:schemeClr>
              </a:gs>
              <a:gs pos="57000">
                <a:schemeClr val="accent5">
                  <a:lumMod val="94000"/>
                </a:schemeClr>
              </a:gs>
              <a:gs pos="94000">
                <a:schemeClr val="accent5">
                  <a:lumMod val="75000"/>
                </a:schemeClr>
              </a:gs>
            </a:gsLst>
            <a:lin ang="5400000" scaled="0"/>
            <a:tileRect/>
          </a:gradFill>
          <a:ln w="9525">
            <a:solidFill>
              <a:schemeClr val="accent5">
                <a:lumMod val="75000"/>
              </a:schemeClr>
            </a:solidFill>
            <a:round/>
          </a:ln>
          <a:effectLst/>
        </p:spPr>
        <p:txBody>
          <a:bodyPr wrap="none" anchor="ctr"/>
          <a:lstStyle/>
          <a:p>
            <a:pPr>
              <a:buFont typeface="Arial" panose="020B0604020202020204" pitchFamily="34" charset="0"/>
              <a:buNone/>
              <a:defRPr/>
            </a:pPr>
            <a:endParaRPr lang="zh-CN" altLang="en-US">
              <a:solidFill>
                <a:srgbClr val="5F5F5F"/>
              </a:solidFill>
            </a:endParaRPr>
          </a:p>
        </p:txBody>
      </p:sp>
      <p:sp>
        <p:nvSpPr>
          <p:cNvPr id="173062" name="Text Box 23"/>
          <p:cNvSpPr txBox="1">
            <a:spLocks noChangeArrowheads="1"/>
          </p:cNvSpPr>
          <p:nvPr/>
        </p:nvSpPr>
        <p:spPr bwMode="auto">
          <a:xfrm>
            <a:off x="6799263" y="2097088"/>
            <a:ext cx="167481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fontAlgn="base">
              <a:lnSpc>
                <a:spcPct val="100000"/>
              </a:lnSpc>
              <a:spcBef>
                <a:spcPct val="0"/>
              </a:spcBef>
              <a:spcAft>
                <a:spcPct val="0"/>
              </a:spcAft>
              <a:buClrTx/>
              <a:buSzTx/>
              <a:buFontTx/>
              <a:buNone/>
            </a:pPr>
            <a:r>
              <a:rPr lang="zh-CN" altLang="en-US" sz="1800" smtClean="0">
                <a:solidFill>
                  <a:srgbClr val="000000"/>
                </a:solidFill>
                <a:latin typeface="Calibri" panose="020F0502020204030204" pitchFamily="34" charset="0"/>
                <a:ea typeface="宋体" panose="02010600030101010101" pitchFamily="2" charset="-122"/>
              </a:rPr>
              <a:t>协助案主明确他（她）想要的结果。</a:t>
            </a:r>
            <a:endParaRPr lang="en-US" altLang="zh-CN" sz="1800" smtClean="0">
              <a:solidFill>
                <a:srgbClr val="000000"/>
              </a:solidFill>
              <a:latin typeface="Calibri" panose="020F0502020204030204" pitchFamily="34" charset="0"/>
              <a:ea typeface="宋体" panose="02010600030101010101" pitchFamily="2" charset="-122"/>
            </a:endParaRPr>
          </a:p>
        </p:txBody>
      </p:sp>
      <p:sp>
        <p:nvSpPr>
          <p:cNvPr id="173063" name="AutoShape 10"/>
          <p:cNvSpPr>
            <a:spLocks noChangeArrowheads="1"/>
          </p:cNvSpPr>
          <p:nvPr/>
        </p:nvSpPr>
        <p:spPr bwMode="auto">
          <a:xfrm flipH="1">
            <a:off x="7005638" y="1797050"/>
            <a:ext cx="55562" cy="152400"/>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3064" name="AutoShape 10"/>
          <p:cNvSpPr>
            <a:spLocks noChangeArrowheads="1"/>
          </p:cNvSpPr>
          <p:nvPr/>
        </p:nvSpPr>
        <p:spPr bwMode="auto">
          <a:xfrm flipH="1">
            <a:off x="8205788" y="1797050"/>
            <a:ext cx="55562" cy="152400"/>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3065" name="Text Box 14"/>
          <p:cNvSpPr txBox="1">
            <a:spLocks noChangeArrowheads="1"/>
          </p:cNvSpPr>
          <p:nvPr/>
        </p:nvSpPr>
        <p:spPr bwMode="gray">
          <a:xfrm>
            <a:off x="7454900" y="1728788"/>
            <a:ext cx="3635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fontAlgn="base">
              <a:lnSpc>
                <a:spcPct val="100000"/>
              </a:lnSpc>
              <a:spcBef>
                <a:spcPct val="0"/>
              </a:spcBef>
              <a:spcAft>
                <a:spcPct val="0"/>
              </a:spcAft>
              <a:buClrTx/>
              <a:buSzTx/>
              <a:buFontTx/>
              <a:buNone/>
            </a:pPr>
            <a:r>
              <a:rPr lang="zh-CN" altLang="en-US" sz="1400" smtClean="0">
                <a:solidFill>
                  <a:srgbClr val="FFFFFF"/>
                </a:solidFill>
                <a:latin typeface="Calibri" panose="020F0502020204030204" pitchFamily="34" charset="0"/>
                <a:ea typeface="宋体" panose="02010600030101010101" pitchFamily="2" charset="-122"/>
              </a:rPr>
              <a:t>四</a:t>
            </a:r>
            <a:endParaRPr lang="en-US" altLang="zh-CN" sz="1400" smtClean="0">
              <a:solidFill>
                <a:srgbClr val="FFFFFF"/>
              </a:solidFill>
              <a:latin typeface="Calibri" panose="020F0502020204030204" pitchFamily="34" charset="0"/>
              <a:ea typeface="宋体" panose="02010600030101010101" pitchFamily="2" charset="-122"/>
            </a:endParaRPr>
          </a:p>
        </p:txBody>
      </p:sp>
      <p:sp>
        <p:nvSpPr>
          <p:cNvPr id="34" name="MH_PageTitle"/>
          <p:cNvSpPr txBox="1"/>
          <p:nvPr/>
        </p:nvSpPr>
        <p:spPr bwMode="auto">
          <a:xfrm>
            <a:off x="577850" y="0"/>
            <a:ext cx="788670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defTabSz="514350" rtl="0" eaLnBrk="0" fontAlgn="base" hangingPunct="0">
              <a:lnSpc>
                <a:spcPct val="90000"/>
              </a:lnSpc>
              <a:spcBef>
                <a:spcPct val="0"/>
              </a:spcBef>
              <a:spcAft>
                <a:spcPct val="0"/>
              </a:spcAft>
              <a:defRPr sz="3200" b="1">
                <a:solidFill>
                  <a:srgbClr val="468F69"/>
                </a:solidFill>
                <a:latin typeface="+mj-lt"/>
                <a:ea typeface="+mj-ea"/>
                <a:cs typeface="+mj-cs"/>
              </a:defRPr>
            </a:lvl1pPr>
            <a:lvl2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2pPr>
            <a:lvl3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3pPr>
            <a:lvl4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4pPr>
            <a:lvl5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5pPr>
            <a:lvl6pPr marL="4572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6pPr>
            <a:lvl7pPr marL="9144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7pPr>
            <a:lvl8pPr marL="13716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8pPr>
            <a:lvl9pPr marL="18288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9pPr>
          </a:lstStyle>
          <a:p>
            <a:pPr eaLnBrk="1" hangingPunct="1">
              <a:defRPr/>
            </a:pPr>
            <a:r>
              <a:rPr lang="zh-CN" altLang="en-US" sz="2400" kern="0" dirty="0">
                <a:solidFill>
                  <a:srgbClr val="67B58C"/>
                </a:solidFill>
                <a:latin typeface="Arial" panose="020B0604020202020204" pitchFamily="34" charset="0"/>
                <a:ea typeface="宋体" panose="02010600030101010101" pitchFamily="2" charset="-122"/>
                <a:sym typeface="Arial" panose="020B0604020202020204" pitchFamily="34" charset="0"/>
              </a:rPr>
              <a:t>确定</a:t>
            </a:r>
            <a:r>
              <a:rPr lang="zh-CN" altLang="en-US" sz="2400" kern="0" dirty="0" smtClean="0">
                <a:solidFill>
                  <a:srgbClr val="67B58C"/>
                </a:solidFill>
                <a:latin typeface="Arial" panose="020B0604020202020204" pitchFamily="34" charset="0"/>
                <a:ea typeface="宋体" panose="02010600030101010101" pitchFamily="2" charset="-122"/>
                <a:sym typeface="Arial" panose="020B0604020202020204" pitchFamily="34" charset="0"/>
              </a:rPr>
              <a:t>目标的步骤</a:t>
            </a:r>
            <a:endParaRPr lang="zh-CN" altLang="en-US" sz="2400" kern="0" dirty="0" smtClean="0">
              <a:solidFill>
                <a:srgbClr val="67B58C"/>
              </a:solidFill>
              <a:latin typeface="Arial" panose="020B0604020202020204" pitchFamily="34" charset="0"/>
              <a:ea typeface="宋体" panose="02010600030101010101" pitchFamily="2" charset="-122"/>
              <a:sym typeface="Arial" panose="020B0604020202020204" pitchFamily="34" charset="0"/>
            </a:endParaRPr>
          </a:p>
        </p:txBody>
      </p:sp>
      <p:sp>
        <p:nvSpPr>
          <p:cNvPr id="173067" name="Rectangle 3"/>
          <p:cNvSpPr>
            <a:spLocks noChangeArrowheads="1"/>
          </p:cNvSpPr>
          <p:nvPr/>
        </p:nvSpPr>
        <p:spPr bwMode="auto">
          <a:xfrm>
            <a:off x="-9525" y="236538"/>
            <a:ext cx="344488" cy="404812"/>
          </a:xfrm>
          <a:prstGeom prst="rect">
            <a:avLst/>
          </a:prstGeom>
          <a:solidFill>
            <a:schemeClr val="accent1"/>
          </a:solidFill>
          <a:ln w="952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5F5F5F"/>
              </a:solidFill>
              <a:latin typeface="Arial" panose="020B0604020202020204" pitchFamily="34" charset="0"/>
              <a:ea typeface="宋体" panose="02010600030101010101" pitchFamily="2" charset="-122"/>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MH_PageTitle"/>
          <p:cNvSpPr txBox="1"/>
          <p:nvPr/>
        </p:nvSpPr>
        <p:spPr bwMode="auto">
          <a:xfrm>
            <a:off x="577850" y="0"/>
            <a:ext cx="788670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defTabSz="514350" rtl="0" eaLnBrk="0" fontAlgn="base" hangingPunct="0">
              <a:lnSpc>
                <a:spcPct val="90000"/>
              </a:lnSpc>
              <a:spcBef>
                <a:spcPct val="0"/>
              </a:spcBef>
              <a:spcAft>
                <a:spcPct val="0"/>
              </a:spcAft>
              <a:defRPr sz="3200" b="1">
                <a:solidFill>
                  <a:srgbClr val="468F69"/>
                </a:solidFill>
                <a:latin typeface="+mj-lt"/>
                <a:ea typeface="+mj-ea"/>
                <a:cs typeface="+mj-cs"/>
              </a:defRPr>
            </a:lvl1pPr>
            <a:lvl2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2pPr>
            <a:lvl3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3pPr>
            <a:lvl4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4pPr>
            <a:lvl5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5pPr>
            <a:lvl6pPr marL="4572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6pPr>
            <a:lvl7pPr marL="9144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7pPr>
            <a:lvl8pPr marL="13716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8pPr>
            <a:lvl9pPr marL="18288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9pPr>
          </a:lstStyle>
          <a:p>
            <a:pPr eaLnBrk="1" hangingPunct="1">
              <a:defRPr/>
            </a:pPr>
            <a:r>
              <a:rPr lang="zh-CN" altLang="en-US" sz="2400" kern="0" dirty="0" smtClean="0">
                <a:solidFill>
                  <a:srgbClr val="67B58C"/>
                </a:solidFill>
                <a:latin typeface="Arial" panose="020B0604020202020204" pitchFamily="34" charset="0"/>
                <a:ea typeface="宋体" panose="02010600030101010101" pitchFamily="2" charset="-122"/>
                <a:sym typeface="Arial" panose="020B0604020202020204" pitchFamily="34" charset="0"/>
              </a:rPr>
              <a:t>制定工作计划</a:t>
            </a:r>
            <a:endParaRPr lang="zh-CN" altLang="en-US" sz="2400" kern="0" dirty="0" smtClean="0">
              <a:solidFill>
                <a:srgbClr val="67B58C"/>
              </a:solidFill>
              <a:latin typeface="Arial" panose="020B0604020202020204" pitchFamily="34" charset="0"/>
              <a:ea typeface="宋体" panose="02010600030101010101" pitchFamily="2" charset="-122"/>
              <a:sym typeface="Arial" panose="020B0604020202020204" pitchFamily="34" charset="0"/>
            </a:endParaRPr>
          </a:p>
        </p:txBody>
      </p:sp>
      <p:sp>
        <p:nvSpPr>
          <p:cNvPr id="174083" name="Rectangle 3"/>
          <p:cNvSpPr>
            <a:spLocks noChangeArrowheads="1"/>
          </p:cNvSpPr>
          <p:nvPr/>
        </p:nvSpPr>
        <p:spPr bwMode="auto">
          <a:xfrm>
            <a:off x="-9525" y="236538"/>
            <a:ext cx="344488" cy="404812"/>
          </a:xfrm>
          <a:prstGeom prst="rect">
            <a:avLst/>
          </a:prstGeom>
          <a:solidFill>
            <a:schemeClr val="accent1"/>
          </a:solidFill>
          <a:ln w="952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5F5F5F"/>
              </a:solidFill>
              <a:latin typeface="Arial" panose="020B0604020202020204" pitchFamily="34" charset="0"/>
              <a:ea typeface="宋体" panose="02010600030101010101" pitchFamily="2" charset="-122"/>
            </a:endParaRPr>
          </a:p>
        </p:txBody>
      </p:sp>
      <p:grpSp>
        <p:nvGrpSpPr>
          <p:cNvPr id="174084" name="Group 5"/>
          <p:cNvGrpSpPr/>
          <p:nvPr/>
        </p:nvGrpSpPr>
        <p:grpSpPr bwMode="auto">
          <a:xfrm>
            <a:off x="1295400" y="3500438"/>
            <a:ext cx="6946900" cy="228600"/>
            <a:chOff x="1344" y="1464"/>
            <a:chExt cx="4376" cy="144"/>
          </a:xfrm>
        </p:grpSpPr>
        <p:sp>
          <p:nvSpPr>
            <p:cNvPr id="174107" name="Line 6"/>
            <p:cNvSpPr>
              <a:spLocks noChangeShapeType="1"/>
            </p:cNvSpPr>
            <p:nvPr/>
          </p:nvSpPr>
          <p:spPr bwMode="auto">
            <a:xfrm>
              <a:off x="1488" y="1536"/>
              <a:ext cx="4232" cy="0"/>
            </a:xfrm>
            <a:prstGeom prst="line">
              <a:avLst/>
            </a:prstGeom>
            <a:noFill/>
            <a:ln w="12700" cap="rnd">
              <a:solidFill>
                <a:schemeClr val="tx1"/>
              </a:solidFill>
              <a:prstDash val="sysDot"/>
              <a:rou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6" name="Oval 7"/>
            <p:cNvSpPr>
              <a:spLocks noChangeArrowheads="1"/>
            </p:cNvSpPr>
            <p:nvPr/>
          </p:nvSpPr>
          <p:spPr bwMode="auto">
            <a:xfrm>
              <a:off x="1344" y="1464"/>
              <a:ext cx="144" cy="144"/>
            </a:xfrm>
            <a:prstGeom prst="ellipse">
              <a:avLst/>
            </a:prstGeom>
            <a:gradFill rotWithShape="1">
              <a:gsLst>
                <a:gs pos="0">
                  <a:schemeClr val="accent2"/>
                </a:gs>
                <a:gs pos="100000">
                  <a:schemeClr val="accent2">
                    <a:gamma/>
                    <a:shade val="66667"/>
                    <a:invGamma/>
                  </a:schemeClr>
                </a:gs>
              </a:gsLst>
              <a:path path="shape">
                <a:fillToRect l="50000" t="50000" r="50000" b="50000"/>
              </a:path>
            </a:gradFill>
            <a:ln w="19050">
              <a:solidFill>
                <a:schemeClr val="tx1"/>
              </a:solidFill>
              <a:round/>
            </a:ln>
            <a:effectLst/>
          </p:spPr>
          <p:txBody>
            <a:bodyPr wrap="none" anchor="ctr"/>
            <a:lstStyle/>
            <a:p>
              <a:pPr>
                <a:buFont typeface="Arial" panose="020B0604020202020204" pitchFamily="34" charset="0"/>
                <a:buNone/>
                <a:defRPr/>
              </a:pPr>
              <a:endParaRPr lang="zh-CN" altLang="en-US">
                <a:solidFill>
                  <a:srgbClr val="5F5F5F"/>
                </a:solidFill>
              </a:endParaRPr>
            </a:p>
          </p:txBody>
        </p:sp>
      </p:grpSp>
      <p:grpSp>
        <p:nvGrpSpPr>
          <p:cNvPr id="174085" name="Group 8"/>
          <p:cNvGrpSpPr/>
          <p:nvPr/>
        </p:nvGrpSpPr>
        <p:grpSpPr bwMode="auto">
          <a:xfrm>
            <a:off x="1295400" y="4124325"/>
            <a:ext cx="6946900" cy="228600"/>
            <a:chOff x="1344" y="1464"/>
            <a:chExt cx="4376" cy="144"/>
          </a:xfrm>
        </p:grpSpPr>
        <p:sp>
          <p:nvSpPr>
            <p:cNvPr id="174105" name="Line 9"/>
            <p:cNvSpPr>
              <a:spLocks noChangeShapeType="1"/>
            </p:cNvSpPr>
            <p:nvPr/>
          </p:nvSpPr>
          <p:spPr bwMode="auto">
            <a:xfrm>
              <a:off x="1488" y="1536"/>
              <a:ext cx="4232" cy="22"/>
            </a:xfrm>
            <a:prstGeom prst="line">
              <a:avLst/>
            </a:prstGeom>
            <a:noFill/>
            <a:ln w="12700" cap="rnd">
              <a:solidFill>
                <a:schemeClr val="tx1"/>
              </a:solidFill>
              <a:prstDash val="sysDot"/>
              <a:rou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9" name="Oval 10"/>
            <p:cNvSpPr>
              <a:spLocks noChangeArrowheads="1"/>
            </p:cNvSpPr>
            <p:nvPr/>
          </p:nvSpPr>
          <p:spPr bwMode="auto">
            <a:xfrm>
              <a:off x="1344" y="1464"/>
              <a:ext cx="144" cy="144"/>
            </a:xfrm>
            <a:prstGeom prst="ellipse">
              <a:avLst/>
            </a:prstGeom>
            <a:gradFill rotWithShape="1">
              <a:gsLst>
                <a:gs pos="0">
                  <a:schemeClr val="accent1"/>
                </a:gs>
                <a:gs pos="100000">
                  <a:schemeClr val="accent1">
                    <a:gamma/>
                    <a:shade val="66667"/>
                    <a:invGamma/>
                  </a:schemeClr>
                </a:gs>
              </a:gsLst>
              <a:path path="shape">
                <a:fillToRect l="50000" t="50000" r="50000" b="50000"/>
              </a:path>
            </a:gradFill>
            <a:ln w="19050">
              <a:solidFill>
                <a:schemeClr val="tx1"/>
              </a:solidFill>
              <a:round/>
            </a:ln>
            <a:effectLst/>
          </p:spPr>
          <p:txBody>
            <a:bodyPr wrap="none" anchor="ctr"/>
            <a:lstStyle/>
            <a:p>
              <a:pPr>
                <a:buFont typeface="Arial" panose="020B0604020202020204" pitchFamily="34" charset="0"/>
                <a:buNone/>
                <a:defRPr/>
              </a:pPr>
              <a:endParaRPr lang="zh-CN" altLang="en-US">
                <a:solidFill>
                  <a:srgbClr val="5F5F5F"/>
                </a:solidFill>
              </a:endParaRPr>
            </a:p>
          </p:txBody>
        </p:sp>
      </p:grpSp>
      <p:grpSp>
        <p:nvGrpSpPr>
          <p:cNvPr id="174086" name="Group 14"/>
          <p:cNvGrpSpPr/>
          <p:nvPr/>
        </p:nvGrpSpPr>
        <p:grpSpPr bwMode="auto">
          <a:xfrm>
            <a:off x="1295400" y="2301875"/>
            <a:ext cx="6946900" cy="228600"/>
            <a:chOff x="1344" y="1464"/>
            <a:chExt cx="4376" cy="144"/>
          </a:xfrm>
        </p:grpSpPr>
        <p:sp>
          <p:nvSpPr>
            <p:cNvPr id="174103" name="Line 15"/>
            <p:cNvSpPr>
              <a:spLocks noChangeShapeType="1"/>
            </p:cNvSpPr>
            <p:nvPr/>
          </p:nvSpPr>
          <p:spPr bwMode="auto">
            <a:xfrm>
              <a:off x="1488" y="1536"/>
              <a:ext cx="4232" cy="0"/>
            </a:xfrm>
            <a:prstGeom prst="line">
              <a:avLst/>
            </a:prstGeom>
            <a:noFill/>
            <a:ln w="12700" cap="rnd">
              <a:solidFill>
                <a:schemeClr val="tx1"/>
              </a:solidFill>
              <a:prstDash val="sysDot"/>
              <a:rou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174104" name="Oval 16"/>
            <p:cNvSpPr>
              <a:spLocks noChangeArrowheads="1"/>
            </p:cNvSpPr>
            <p:nvPr/>
          </p:nvSpPr>
          <p:spPr bwMode="auto">
            <a:xfrm>
              <a:off x="1344" y="1464"/>
              <a:ext cx="144" cy="144"/>
            </a:xfrm>
            <a:prstGeom prst="ellipse">
              <a:avLst/>
            </a:prstGeom>
            <a:gradFill rotWithShape="1">
              <a:gsLst>
                <a:gs pos="0">
                  <a:srgbClr val="E96E29"/>
                </a:gs>
                <a:gs pos="100000">
                  <a:srgbClr val="9B491B"/>
                </a:gs>
              </a:gsLst>
              <a:path path="shape">
                <a:fillToRect l="50000" t="50000" r="50000" b="50000"/>
              </a:path>
            </a:gradFill>
            <a:ln w="19050">
              <a:solidFill>
                <a:schemeClr val="tx1"/>
              </a:solidFill>
              <a:round/>
            </a:ln>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grpSp>
        <p:nvGrpSpPr>
          <p:cNvPr id="174087" name="Group 17"/>
          <p:cNvGrpSpPr/>
          <p:nvPr/>
        </p:nvGrpSpPr>
        <p:grpSpPr bwMode="auto">
          <a:xfrm>
            <a:off x="1295400" y="2887663"/>
            <a:ext cx="6946900" cy="228600"/>
            <a:chOff x="1344" y="1464"/>
            <a:chExt cx="4376" cy="144"/>
          </a:xfrm>
        </p:grpSpPr>
        <p:sp>
          <p:nvSpPr>
            <p:cNvPr id="174101" name="Line 18"/>
            <p:cNvSpPr>
              <a:spLocks noChangeShapeType="1"/>
            </p:cNvSpPr>
            <p:nvPr/>
          </p:nvSpPr>
          <p:spPr bwMode="auto">
            <a:xfrm>
              <a:off x="1488" y="1536"/>
              <a:ext cx="4232" cy="0"/>
            </a:xfrm>
            <a:prstGeom prst="line">
              <a:avLst/>
            </a:prstGeom>
            <a:noFill/>
            <a:ln w="12700" cap="rnd">
              <a:solidFill>
                <a:schemeClr val="tx1"/>
              </a:solidFill>
              <a:prstDash val="sysDot"/>
              <a:rou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174102" name="Oval 19"/>
            <p:cNvSpPr>
              <a:spLocks noChangeArrowheads="1"/>
            </p:cNvSpPr>
            <p:nvPr/>
          </p:nvSpPr>
          <p:spPr bwMode="auto">
            <a:xfrm>
              <a:off x="1344" y="1464"/>
              <a:ext cx="144" cy="144"/>
            </a:xfrm>
            <a:prstGeom prst="ellipse">
              <a:avLst/>
            </a:prstGeom>
            <a:gradFill rotWithShape="1">
              <a:gsLst>
                <a:gs pos="0">
                  <a:srgbClr val="DCDC48"/>
                </a:gs>
                <a:gs pos="100000">
                  <a:srgbClr val="939330"/>
                </a:gs>
              </a:gsLst>
              <a:path path="shape">
                <a:fillToRect l="50000" t="50000" r="50000" b="50000"/>
              </a:path>
            </a:gradFill>
            <a:ln w="19050">
              <a:solidFill>
                <a:schemeClr val="tx1"/>
              </a:solidFill>
              <a:round/>
            </a:ln>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sp>
        <p:nvSpPr>
          <p:cNvPr id="174088" name="Rectangle 20"/>
          <p:cNvSpPr>
            <a:spLocks noChangeArrowheads="1"/>
          </p:cNvSpPr>
          <p:nvPr/>
        </p:nvSpPr>
        <p:spPr bwMode="auto">
          <a:xfrm>
            <a:off x="1589088" y="2016125"/>
            <a:ext cx="55705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fontAlgn="base">
              <a:lnSpc>
                <a:spcPct val="100000"/>
              </a:lnSpc>
              <a:spcBef>
                <a:spcPct val="0"/>
              </a:spcBef>
              <a:spcAft>
                <a:spcPct val="0"/>
              </a:spcAft>
              <a:buClrTx/>
              <a:buSzTx/>
              <a:buFontTx/>
              <a:buNone/>
            </a:pPr>
            <a:r>
              <a:rPr lang="zh-CN" altLang="en-US" sz="2000" smtClean="0">
                <a:solidFill>
                  <a:srgbClr val="5F5F5F"/>
                </a:solidFill>
                <a:latin typeface="Calibri" panose="020F0502020204030204" pitchFamily="34" charset="0"/>
                <a:ea typeface="宋体" panose="02010600030101010101" pitchFamily="2" charset="-122"/>
              </a:rPr>
              <a:t>简要准确描述并列出案主的主要问题和相关问题</a:t>
            </a:r>
            <a:endParaRPr lang="en-US" altLang="zh-CN" sz="2000" smtClean="0">
              <a:solidFill>
                <a:srgbClr val="5F5F5F"/>
              </a:solidFill>
              <a:latin typeface="Calibri" panose="020F0502020204030204" pitchFamily="34" charset="0"/>
              <a:ea typeface="宋体" panose="02010600030101010101" pitchFamily="2" charset="-122"/>
            </a:endParaRPr>
          </a:p>
        </p:txBody>
      </p:sp>
      <p:sp>
        <p:nvSpPr>
          <p:cNvPr id="174089" name="Rectangle 21"/>
          <p:cNvSpPr>
            <a:spLocks noChangeArrowheads="1"/>
          </p:cNvSpPr>
          <p:nvPr/>
        </p:nvSpPr>
        <p:spPr bwMode="auto">
          <a:xfrm>
            <a:off x="1581150" y="2593975"/>
            <a:ext cx="45450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fontAlgn="base">
              <a:lnSpc>
                <a:spcPct val="100000"/>
              </a:lnSpc>
              <a:spcBef>
                <a:spcPct val="0"/>
              </a:spcBef>
              <a:spcAft>
                <a:spcPct val="0"/>
              </a:spcAft>
              <a:buClrTx/>
              <a:buSzTx/>
              <a:buFontTx/>
              <a:buNone/>
            </a:pPr>
            <a:r>
              <a:rPr lang="zh-CN" altLang="en-US" sz="2000" smtClean="0">
                <a:solidFill>
                  <a:srgbClr val="5F5F5F"/>
                </a:solidFill>
                <a:latin typeface="Calibri" panose="020F0502020204030204" pitchFamily="34" charset="0"/>
                <a:ea typeface="宋体" panose="02010600030101010101" pitchFamily="2" charset="-122"/>
              </a:rPr>
              <a:t>案主要达到的结果与工作者的工作目标</a:t>
            </a:r>
            <a:endParaRPr lang="en-US" altLang="zh-CN" sz="2000" smtClean="0">
              <a:solidFill>
                <a:srgbClr val="5F5F5F"/>
              </a:solidFill>
              <a:latin typeface="Calibri" panose="020F0502020204030204" pitchFamily="34" charset="0"/>
              <a:ea typeface="宋体" panose="02010600030101010101" pitchFamily="2" charset="-122"/>
            </a:endParaRPr>
          </a:p>
        </p:txBody>
      </p:sp>
      <p:sp>
        <p:nvSpPr>
          <p:cNvPr id="174090" name="Rectangle 22"/>
          <p:cNvSpPr>
            <a:spLocks noChangeArrowheads="1"/>
          </p:cNvSpPr>
          <p:nvPr/>
        </p:nvSpPr>
        <p:spPr bwMode="auto">
          <a:xfrm>
            <a:off x="1598613" y="3195638"/>
            <a:ext cx="76231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fontAlgn="base">
              <a:lnSpc>
                <a:spcPct val="100000"/>
              </a:lnSpc>
              <a:spcBef>
                <a:spcPct val="0"/>
              </a:spcBef>
              <a:spcAft>
                <a:spcPct val="0"/>
              </a:spcAft>
              <a:buClrTx/>
              <a:buSzTx/>
              <a:buFontTx/>
              <a:buNone/>
            </a:pPr>
            <a:r>
              <a:rPr lang="zh-CN" altLang="en-US" sz="2000" smtClean="0">
                <a:solidFill>
                  <a:srgbClr val="5F5F5F"/>
                </a:solidFill>
                <a:latin typeface="Calibri" panose="020F0502020204030204" pitchFamily="34" charset="0"/>
                <a:ea typeface="宋体" panose="02010600030101010101" pitchFamily="2" charset="-122"/>
              </a:rPr>
              <a:t>基本阶段和方法，以及每个阶段需要采用的方法和需要动用的资源</a:t>
            </a:r>
            <a:endParaRPr lang="en-US" altLang="zh-CN" sz="2000" smtClean="0">
              <a:solidFill>
                <a:srgbClr val="5F5F5F"/>
              </a:solidFill>
              <a:latin typeface="Calibri" panose="020F0502020204030204" pitchFamily="34" charset="0"/>
              <a:ea typeface="宋体" panose="02010600030101010101" pitchFamily="2" charset="-122"/>
            </a:endParaRPr>
          </a:p>
        </p:txBody>
      </p:sp>
      <p:sp>
        <p:nvSpPr>
          <p:cNvPr id="174091" name="Rectangle 23"/>
          <p:cNvSpPr>
            <a:spLocks noChangeArrowheads="1"/>
          </p:cNvSpPr>
          <p:nvPr/>
        </p:nvSpPr>
        <p:spPr bwMode="auto">
          <a:xfrm>
            <a:off x="1606550" y="3841750"/>
            <a:ext cx="24923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fontAlgn="base">
              <a:lnSpc>
                <a:spcPct val="100000"/>
              </a:lnSpc>
              <a:spcBef>
                <a:spcPct val="0"/>
              </a:spcBef>
              <a:spcAft>
                <a:spcPct val="0"/>
              </a:spcAft>
              <a:buClrTx/>
              <a:buSzTx/>
              <a:buFontTx/>
              <a:buNone/>
            </a:pPr>
            <a:r>
              <a:rPr lang="zh-CN" altLang="en-US" sz="2000" smtClean="0">
                <a:solidFill>
                  <a:srgbClr val="5F5F5F"/>
                </a:solidFill>
                <a:latin typeface="Calibri" panose="020F0502020204030204" pitchFamily="34" charset="0"/>
                <a:ea typeface="宋体" panose="02010600030101010101" pitchFamily="2" charset="-122"/>
              </a:rPr>
              <a:t>达到目标所用的期限</a:t>
            </a:r>
            <a:endParaRPr lang="en-US" altLang="zh-CN" sz="2000" smtClean="0">
              <a:solidFill>
                <a:srgbClr val="5F5F5F"/>
              </a:solidFill>
              <a:latin typeface="Calibri" panose="020F0502020204030204" pitchFamily="34" charset="0"/>
              <a:ea typeface="宋体" panose="02010600030101010101" pitchFamily="2" charset="-122"/>
            </a:endParaRPr>
          </a:p>
        </p:txBody>
      </p:sp>
      <p:pic>
        <p:nvPicPr>
          <p:cNvPr id="174092" name="Picture 27" descr="016"/>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437313" y="4821238"/>
            <a:ext cx="1524000"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 name="Group 14"/>
          <p:cNvGrpSpPr/>
          <p:nvPr/>
        </p:nvGrpSpPr>
        <p:grpSpPr bwMode="auto">
          <a:xfrm>
            <a:off x="1280160" y="1730375"/>
            <a:ext cx="4038600" cy="228600"/>
            <a:chOff x="1344" y="1464"/>
            <a:chExt cx="2544" cy="144"/>
          </a:xfrm>
          <a:scene3d>
            <a:camera prst="orthographicFront">
              <a:rot lat="0" lon="0" rev="0"/>
            </a:camera>
            <a:lightRig rig="balanced" dir="t">
              <a:rot lat="0" lon="0" rev="8700000"/>
            </a:lightRig>
          </a:scene3d>
        </p:grpSpPr>
        <p:sp>
          <p:nvSpPr>
            <p:cNvPr id="22" name="Line 15"/>
            <p:cNvSpPr>
              <a:spLocks noChangeShapeType="1"/>
            </p:cNvSpPr>
            <p:nvPr/>
          </p:nvSpPr>
          <p:spPr bwMode="auto">
            <a:xfrm>
              <a:off x="1488" y="1536"/>
              <a:ext cx="2400" cy="0"/>
            </a:xfrm>
            <a:prstGeom prst="line">
              <a:avLst/>
            </a:prstGeom>
            <a:noFill/>
            <a:ln w="12700" cap="rnd">
              <a:noFill/>
              <a:prstDash val="sysDot"/>
              <a:round/>
            </a:ln>
            <a:effectLst>
              <a:outerShdw blurRad="44450" dist="27940" dir="5400000" algn="ctr">
                <a:srgbClr val="000000">
                  <a:alpha val="32000"/>
                </a:srgbClr>
              </a:outerShdw>
            </a:effectLst>
            <a:sp3d>
              <a:bevelT w="190500" h="38100"/>
            </a:sp3d>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anose="020B0604020202020204" pitchFamily="34" charset="0"/>
                <a:buNone/>
                <a:defRPr/>
              </a:pPr>
              <a:endParaRPr lang="zh-CN" altLang="en-US">
                <a:solidFill>
                  <a:srgbClr val="5F5F5F"/>
                </a:solidFill>
                <a:latin typeface="Arial" panose="020B0604020202020204" pitchFamily="34" charset="0"/>
                <a:ea typeface="宋体" panose="02010600030101010101" pitchFamily="2" charset="-122"/>
              </a:endParaRPr>
            </a:p>
          </p:txBody>
        </p:sp>
        <p:sp>
          <p:nvSpPr>
            <p:cNvPr id="23" name="Oval 16"/>
            <p:cNvSpPr>
              <a:spLocks noChangeArrowheads="1"/>
            </p:cNvSpPr>
            <p:nvPr/>
          </p:nvSpPr>
          <p:spPr bwMode="auto">
            <a:xfrm>
              <a:off x="1344" y="1464"/>
              <a:ext cx="144" cy="144"/>
            </a:xfrm>
            <a:prstGeom prst="ellipse">
              <a:avLst/>
            </a:prstGeom>
            <a:solidFill>
              <a:schemeClr val="accent3">
                <a:lumMod val="65000"/>
              </a:schemeClr>
            </a:solidFill>
            <a:ln w="19050">
              <a:noFill/>
              <a:round/>
            </a:ln>
            <a:effectLst>
              <a:outerShdw blurRad="44450" dist="27940" dir="5400000" algn="ctr">
                <a:srgbClr val="000000">
                  <a:alpha val="32000"/>
                </a:srgbClr>
              </a:outerShdw>
            </a:effectLst>
            <a:sp3d>
              <a:bevelT w="190500" h="38100"/>
            </a:sp3d>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defRPr/>
              </a:pPr>
              <a:endParaRPr lang="zh-CN" altLang="en-US" sz="1800" smtClean="0">
                <a:solidFill>
                  <a:srgbClr val="5F5F5F"/>
                </a:solidFill>
                <a:latin typeface="Calibri" panose="020F0502020204030204" pitchFamily="34" charset="0"/>
                <a:ea typeface="宋体" panose="02010600030101010101" pitchFamily="2" charset="-122"/>
              </a:endParaRPr>
            </a:p>
          </p:txBody>
        </p:sp>
      </p:grpSp>
      <p:sp>
        <p:nvSpPr>
          <p:cNvPr id="174094" name="Line 15"/>
          <p:cNvSpPr>
            <a:spLocks noChangeShapeType="1"/>
          </p:cNvSpPr>
          <p:nvPr/>
        </p:nvSpPr>
        <p:spPr bwMode="auto">
          <a:xfrm>
            <a:off x="1508125" y="1874838"/>
            <a:ext cx="6734175" cy="0"/>
          </a:xfrm>
          <a:prstGeom prst="line">
            <a:avLst/>
          </a:prstGeom>
          <a:noFill/>
          <a:ln w="12700" cap="rnd">
            <a:solidFill>
              <a:schemeClr val="tx1"/>
            </a:solidFill>
            <a:prstDash val="sysDot"/>
            <a:rou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174095" name="Line 9"/>
          <p:cNvSpPr>
            <a:spLocks noChangeShapeType="1"/>
          </p:cNvSpPr>
          <p:nvPr/>
        </p:nvSpPr>
        <p:spPr bwMode="auto">
          <a:xfrm>
            <a:off x="1524000" y="4935538"/>
            <a:ext cx="6718300" cy="0"/>
          </a:xfrm>
          <a:prstGeom prst="line">
            <a:avLst/>
          </a:prstGeom>
          <a:noFill/>
          <a:ln w="12700" cap="rnd">
            <a:solidFill>
              <a:schemeClr val="tx1"/>
            </a:solidFill>
            <a:prstDash val="sysDot"/>
            <a:rou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26" name="Oval 10"/>
          <p:cNvSpPr>
            <a:spLocks noChangeArrowheads="1"/>
          </p:cNvSpPr>
          <p:nvPr/>
        </p:nvSpPr>
        <p:spPr bwMode="auto">
          <a:xfrm>
            <a:off x="1295400" y="4821238"/>
            <a:ext cx="228600" cy="228600"/>
          </a:xfrm>
          <a:prstGeom prst="ellipse">
            <a:avLst/>
          </a:prstGeom>
          <a:solidFill>
            <a:schemeClr val="accent2">
              <a:lumMod val="50000"/>
            </a:schemeClr>
          </a:solidFill>
          <a:ln w="19050">
            <a:noFill/>
            <a:rou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buFont typeface="Arial" panose="020B0604020202020204" pitchFamily="34" charset="0"/>
              <a:buNone/>
              <a:defRPr/>
            </a:pPr>
            <a:endParaRPr lang="zh-CN" altLang="en-US">
              <a:solidFill>
                <a:srgbClr val="5F5F5F"/>
              </a:solidFill>
            </a:endParaRPr>
          </a:p>
        </p:txBody>
      </p:sp>
      <p:sp>
        <p:nvSpPr>
          <p:cNvPr id="174099" name="Rectangle 20"/>
          <p:cNvSpPr>
            <a:spLocks noChangeArrowheads="1"/>
          </p:cNvSpPr>
          <p:nvPr/>
        </p:nvSpPr>
        <p:spPr bwMode="auto">
          <a:xfrm>
            <a:off x="1606550" y="1463675"/>
            <a:ext cx="19796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fontAlgn="base">
              <a:lnSpc>
                <a:spcPct val="100000"/>
              </a:lnSpc>
              <a:spcBef>
                <a:spcPct val="0"/>
              </a:spcBef>
              <a:spcAft>
                <a:spcPct val="0"/>
              </a:spcAft>
              <a:buClrTx/>
              <a:buSzTx/>
              <a:buFontTx/>
              <a:buNone/>
            </a:pPr>
            <a:r>
              <a:rPr lang="zh-CN" altLang="en-US" sz="2000" smtClean="0">
                <a:solidFill>
                  <a:srgbClr val="5F5F5F"/>
                </a:solidFill>
                <a:latin typeface="Calibri" panose="020F0502020204030204" pitchFamily="34" charset="0"/>
                <a:ea typeface="宋体" panose="02010600030101010101" pitchFamily="2" charset="-122"/>
              </a:rPr>
              <a:t>案主的基本情况</a:t>
            </a:r>
            <a:endParaRPr lang="en-US" altLang="zh-CN" sz="2000" smtClean="0">
              <a:solidFill>
                <a:srgbClr val="5F5F5F"/>
              </a:solidFill>
              <a:latin typeface="Calibri" panose="020F0502020204030204" pitchFamily="34" charset="0"/>
              <a:ea typeface="宋体" panose="02010600030101010101" pitchFamily="2" charset="-122"/>
            </a:endParaRPr>
          </a:p>
        </p:txBody>
      </p:sp>
      <p:sp>
        <p:nvSpPr>
          <p:cNvPr id="174100" name="Rectangle 22"/>
          <p:cNvSpPr>
            <a:spLocks noChangeArrowheads="1"/>
          </p:cNvSpPr>
          <p:nvPr/>
        </p:nvSpPr>
        <p:spPr bwMode="auto">
          <a:xfrm>
            <a:off x="1585913" y="4465638"/>
            <a:ext cx="12112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fontAlgn="base">
              <a:lnSpc>
                <a:spcPct val="100000"/>
              </a:lnSpc>
              <a:spcBef>
                <a:spcPct val="0"/>
              </a:spcBef>
              <a:spcAft>
                <a:spcPct val="0"/>
              </a:spcAft>
              <a:buClrTx/>
              <a:buSzTx/>
              <a:buFontTx/>
              <a:buNone/>
            </a:pPr>
            <a:r>
              <a:rPr lang="zh-CN" altLang="en-US" sz="2000" smtClean="0">
                <a:solidFill>
                  <a:srgbClr val="5F5F5F"/>
                </a:solidFill>
                <a:latin typeface="Calibri" panose="020F0502020204030204" pitchFamily="34" charset="0"/>
                <a:ea typeface="宋体" panose="02010600030101010101" pitchFamily="2" charset="-122"/>
              </a:rPr>
              <a:t>联系方式</a:t>
            </a:r>
            <a:endParaRPr lang="en-US" altLang="zh-CN" sz="2000" smtClean="0">
              <a:solidFill>
                <a:srgbClr val="5F5F5F"/>
              </a:solidFill>
              <a:latin typeface="Calibri" panose="020F0502020204030204" pitchFamily="34" charset="0"/>
              <a:ea typeface="宋体" panose="02010600030101010101" pitchFamily="2" charset="-122"/>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 name="AutoShape 172"/>
          <p:cNvSpPr/>
          <p:nvPr/>
        </p:nvSpPr>
        <p:spPr bwMode="auto">
          <a:xfrm>
            <a:off x="6872288" y="1617663"/>
            <a:ext cx="1814512" cy="366712"/>
          </a:xfrm>
          <a:prstGeom prst="accentCallout2">
            <a:avLst>
              <a:gd name="adj1" fmla="val 31167"/>
              <a:gd name="adj2" fmla="val -5046"/>
              <a:gd name="adj3" fmla="val 31167"/>
              <a:gd name="adj4" fmla="val -38907"/>
              <a:gd name="adj5" fmla="val 99565"/>
              <a:gd name="adj6" fmla="val -73185"/>
            </a:avLst>
          </a:prstGeom>
          <a:noFill/>
          <a:ln w="9525">
            <a:solidFill>
              <a:schemeClr val="accent4">
                <a:lumMod val="40000"/>
                <a:lumOff val="60000"/>
              </a:schemeClr>
            </a:solidFill>
            <a:miter lim="800000"/>
            <a:tailEnd type="diamond" w="med" len="med"/>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defRPr/>
            </a:pPr>
            <a:r>
              <a:rPr lang="zh-CN" altLang="en-US" sz="2000" dirty="0" smtClean="0">
                <a:solidFill>
                  <a:srgbClr val="000000"/>
                </a:solidFill>
                <a:latin typeface="微软雅黑" panose="020B0503020204020204" pitchFamily="34" charset="-122"/>
                <a:ea typeface="微软雅黑" panose="020B0503020204020204" pitchFamily="34" charset="-122"/>
                <a:cs typeface="Arial" panose="020B0604020202020204" pitchFamily="34" charset="0"/>
              </a:rPr>
              <a:t>服务的内容及采用的方法</a:t>
            </a:r>
            <a:endParaRPr lang="en-US" altLang="zh-CN" sz="2000" dirty="0" smtClean="0">
              <a:solidFill>
                <a:srgbClr val="00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8" name="MH_PageTitle"/>
          <p:cNvSpPr txBox="1"/>
          <p:nvPr/>
        </p:nvSpPr>
        <p:spPr bwMode="auto">
          <a:xfrm>
            <a:off x="577850" y="0"/>
            <a:ext cx="788670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defTabSz="514350" rtl="0" eaLnBrk="0" fontAlgn="base" hangingPunct="0">
              <a:lnSpc>
                <a:spcPct val="90000"/>
              </a:lnSpc>
              <a:spcBef>
                <a:spcPct val="0"/>
              </a:spcBef>
              <a:spcAft>
                <a:spcPct val="0"/>
              </a:spcAft>
              <a:defRPr sz="3200" b="1">
                <a:solidFill>
                  <a:srgbClr val="468F69"/>
                </a:solidFill>
                <a:latin typeface="+mj-lt"/>
                <a:ea typeface="+mj-ea"/>
                <a:cs typeface="+mj-cs"/>
              </a:defRPr>
            </a:lvl1pPr>
            <a:lvl2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2pPr>
            <a:lvl3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3pPr>
            <a:lvl4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4pPr>
            <a:lvl5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5pPr>
            <a:lvl6pPr marL="4572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6pPr>
            <a:lvl7pPr marL="9144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7pPr>
            <a:lvl8pPr marL="13716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8pPr>
            <a:lvl9pPr marL="18288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9pPr>
          </a:lstStyle>
          <a:p>
            <a:pPr eaLnBrk="1" hangingPunct="1">
              <a:defRPr/>
            </a:pPr>
            <a:r>
              <a:rPr lang="zh-CN" altLang="en-US" sz="2400" kern="0" dirty="0" smtClean="0">
                <a:solidFill>
                  <a:srgbClr val="67B58C"/>
                </a:solidFill>
                <a:latin typeface="Arial" panose="020B0604020202020204" pitchFamily="34" charset="0"/>
                <a:ea typeface="宋体" panose="02010600030101010101" pitchFamily="2" charset="-122"/>
                <a:sym typeface="Arial" panose="020B0604020202020204" pitchFamily="34" charset="0"/>
              </a:rPr>
              <a:t>工作协议的内容</a:t>
            </a:r>
            <a:endParaRPr lang="zh-CN" altLang="en-US" sz="2400" kern="0" dirty="0" smtClean="0">
              <a:solidFill>
                <a:srgbClr val="67B58C"/>
              </a:solidFill>
              <a:latin typeface="Arial" panose="020B0604020202020204" pitchFamily="34" charset="0"/>
              <a:ea typeface="宋体" panose="02010600030101010101" pitchFamily="2" charset="-122"/>
              <a:sym typeface="Arial" panose="020B0604020202020204" pitchFamily="34" charset="0"/>
            </a:endParaRPr>
          </a:p>
        </p:txBody>
      </p:sp>
      <p:sp>
        <p:nvSpPr>
          <p:cNvPr id="175108" name="Rectangle 3"/>
          <p:cNvSpPr>
            <a:spLocks noChangeArrowheads="1"/>
          </p:cNvSpPr>
          <p:nvPr/>
        </p:nvSpPr>
        <p:spPr bwMode="auto">
          <a:xfrm>
            <a:off x="-9525" y="236538"/>
            <a:ext cx="344488" cy="404812"/>
          </a:xfrm>
          <a:prstGeom prst="rect">
            <a:avLst/>
          </a:prstGeom>
          <a:solidFill>
            <a:schemeClr val="accent1"/>
          </a:solidFill>
          <a:ln w="952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5F5F5F"/>
              </a:solidFill>
              <a:latin typeface="Arial" panose="020B0604020202020204" pitchFamily="34" charset="0"/>
              <a:ea typeface="宋体" panose="02010600030101010101" pitchFamily="2" charset="-122"/>
            </a:endParaRPr>
          </a:p>
        </p:txBody>
      </p:sp>
      <p:sp>
        <p:nvSpPr>
          <p:cNvPr id="175109" name="Oval 2"/>
          <p:cNvSpPr>
            <a:spLocks noChangeArrowheads="1"/>
          </p:cNvSpPr>
          <p:nvPr/>
        </p:nvSpPr>
        <p:spPr bwMode="gray">
          <a:xfrm>
            <a:off x="2514600" y="2060575"/>
            <a:ext cx="2743200" cy="2743200"/>
          </a:xfrm>
          <a:prstGeom prst="ellipse">
            <a:avLst/>
          </a:prstGeom>
          <a:solidFill>
            <a:schemeClr val="bg1">
              <a:alpha val="79999"/>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110" name="Oval 3"/>
          <p:cNvSpPr>
            <a:spLocks noChangeArrowheads="1"/>
          </p:cNvSpPr>
          <p:nvPr/>
        </p:nvSpPr>
        <p:spPr bwMode="gray">
          <a:xfrm>
            <a:off x="3657600" y="2574925"/>
            <a:ext cx="1619250" cy="1619250"/>
          </a:xfrm>
          <a:prstGeom prst="ellipse">
            <a:avLst/>
          </a:prstGeom>
          <a:solidFill>
            <a:srgbClr val="DCDCDC">
              <a:alpha val="50195"/>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111" name="Line 4"/>
          <p:cNvSpPr>
            <a:spLocks noChangeShapeType="1"/>
          </p:cNvSpPr>
          <p:nvPr/>
        </p:nvSpPr>
        <p:spPr bwMode="gray">
          <a:xfrm>
            <a:off x="2895600" y="3355975"/>
            <a:ext cx="1524000" cy="76200"/>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175112" name="Line 5"/>
          <p:cNvSpPr>
            <a:spLocks noChangeShapeType="1"/>
          </p:cNvSpPr>
          <p:nvPr/>
        </p:nvSpPr>
        <p:spPr bwMode="gray">
          <a:xfrm>
            <a:off x="3733800" y="2212975"/>
            <a:ext cx="914400" cy="914400"/>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175113" name="Line 6"/>
          <p:cNvSpPr>
            <a:spLocks noChangeShapeType="1"/>
          </p:cNvSpPr>
          <p:nvPr/>
        </p:nvSpPr>
        <p:spPr bwMode="gray">
          <a:xfrm flipH="1">
            <a:off x="3829050" y="3736975"/>
            <a:ext cx="819150" cy="1409700"/>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175114" name="Line 7"/>
          <p:cNvSpPr>
            <a:spLocks noChangeShapeType="1"/>
          </p:cNvSpPr>
          <p:nvPr/>
        </p:nvSpPr>
        <p:spPr bwMode="gray">
          <a:xfrm>
            <a:off x="5029200" y="3660775"/>
            <a:ext cx="228600" cy="152400"/>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175115" name="Line 8"/>
          <p:cNvSpPr>
            <a:spLocks noChangeShapeType="1"/>
          </p:cNvSpPr>
          <p:nvPr/>
        </p:nvSpPr>
        <p:spPr bwMode="gray">
          <a:xfrm flipV="1">
            <a:off x="5029200" y="2365375"/>
            <a:ext cx="533400" cy="838200"/>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175116" name="Oval 9"/>
          <p:cNvSpPr>
            <a:spLocks noChangeArrowheads="1"/>
          </p:cNvSpPr>
          <p:nvPr/>
        </p:nvSpPr>
        <p:spPr bwMode="gray">
          <a:xfrm>
            <a:off x="4295775" y="2965450"/>
            <a:ext cx="895350" cy="895350"/>
          </a:xfrm>
          <a:prstGeom prst="ellipse">
            <a:avLst/>
          </a:prstGeom>
          <a:solidFill>
            <a:srgbClr val="C0C0C0">
              <a:alpha val="50195"/>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nvGrpSpPr>
          <p:cNvPr id="175117" name="Group 11"/>
          <p:cNvGrpSpPr/>
          <p:nvPr/>
        </p:nvGrpSpPr>
        <p:grpSpPr bwMode="auto">
          <a:xfrm>
            <a:off x="2819400" y="1222375"/>
            <a:ext cx="1146175" cy="1384300"/>
            <a:chOff x="2064" y="1008"/>
            <a:chExt cx="722" cy="872"/>
          </a:xfrm>
        </p:grpSpPr>
        <p:sp>
          <p:nvSpPr>
            <p:cNvPr id="175256" name="Oval 12"/>
            <p:cNvSpPr>
              <a:spLocks noChangeArrowheads="1"/>
            </p:cNvSpPr>
            <p:nvPr/>
          </p:nvSpPr>
          <p:spPr bwMode="gray">
            <a:xfrm>
              <a:off x="2064" y="1008"/>
              <a:ext cx="722" cy="727"/>
            </a:xfrm>
            <a:prstGeom prst="ellipse">
              <a:avLst/>
            </a:prstGeom>
            <a:solidFill>
              <a:srgbClr val="EAEAEA">
                <a:alpha val="50195"/>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nvGrpSpPr>
            <p:cNvPr id="175257" name="Group 13"/>
            <p:cNvGrpSpPr/>
            <p:nvPr/>
          </p:nvGrpSpPr>
          <p:grpSpPr bwMode="auto">
            <a:xfrm>
              <a:off x="2086" y="1031"/>
              <a:ext cx="680" cy="849"/>
              <a:chOff x="3975" y="1593"/>
              <a:chExt cx="931" cy="1163"/>
            </a:xfrm>
          </p:grpSpPr>
          <p:pic>
            <p:nvPicPr>
              <p:cNvPr id="175270" name="Picture 14" descr="circuler_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gray">
              <a:xfrm>
                <a:off x="3975" y="1593"/>
                <a:ext cx="925" cy="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5271" name="Oval 15"/>
              <p:cNvSpPr>
                <a:spLocks noChangeArrowheads="1"/>
              </p:cNvSpPr>
              <p:nvPr/>
            </p:nvSpPr>
            <p:spPr bwMode="gray">
              <a:xfrm>
                <a:off x="3975" y="1593"/>
                <a:ext cx="931" cy="937"/>
              </a:xfrm>
              <a:prstGeom prst="ellipse">
                <a:avLst/>
              </a:prstGeom>
              <a:solidFill>
                <a:schemeClr val="hlink">
                  <a:alpha val="50195"/>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pic>
            <p:nvPicPr>
              <p:cNvPr id="175272" name="Picture 16" descr="light_shadow1"/>
              <p:cNvPicPr>
                <a:picLocks noChangeAspect="1" noChangeArrowheads="1"/>
              </p:cNvPicPr>
              <p:nvPr/>
            </p:nvPicPr>
            <p:blipFill>
              <a:blip r:embed="rId2">
                <a:extLst>
                  <a:ext uri="{28A0092B-C50C-407E-A947-70E740481C1C}">
                    <a14:useLocalDpi xmlns:a14="http://schemas.microsoft.com/office/drawing/2010/main" val="0"/>
                  </a:ext>
                </a:extLst>
              </a:blip>
              <a:srcRect t="14285"/>
              <a:stretch>
                <a:fillRect/>
              </a:stretch>
            </p:blipFill>
            <p:spPr bwMode="gray">
              <a:xfrm>
                <a:off x="3984" y="1632"/>
                <a:ext cx="682" cy="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5273" name="Group 17"/>
              <p:cNvGrpSpPr/>
              <p:nvPr/>
            </p:nvGrpSpPr>
            <p:grpSpPr bwMode="auto">
              <a:xfrm rot="-3733502" flipH="1" flipV="1">
                <a:off x="4256" y="2247"/>
                <a:ext cx="820" cy="198"/>
                <a:chOff x="2532" y="1051"/>
                <a:chExt cx="893" cy="246"/>
              </a:xfrm>
            </p:grpSpPr>
            <p:grpSp>
              <p:nvGrpSpPr>
                <p:cNvPr id="175274" name="Group 18"/>
                <p:cNvGrpSpPr/>
                <p:nvPr/>
              </p:nvGrpSpPr>
              <p:grpSpPr bwMode="auto">
                <a:xfrm>
                  <a:off x="2532" y="1051"/>
                  <a:ext cx="743" cy="185"/>
                  <a:chOff x="1565" y="2568"/>
                  <a:chExt cx="1118" cy="279"/>
                </a:xfrm>
              </p:grpSpPr>
              <p:sp>
                <p:nvSpPr>
                  <p:cNvPr id="175280" name="AutoShape 19"/>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281" name="AutoShape 20"/>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282" name="AutoShape 21"/>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283" name="AutoShape 22"/>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grpSp>
              <p:nvGrpSpPr>
                <p:cNvPr id="175275" name="Group 23"/>
                <p:cNvGrpSpPr/>
                <p:nvPr/>
              </p:nvGrpSpPr>
              <p:grpSpPr bwMode="auto">
                <a:xfrm rot="1353540">
                  <a:off x="2682" y="1111"/>
                  <a:ext cx="743" cy="186"/>
                  <a:chOff x="1565" y="2568"/>
                  <a:chExt cx="1118" cy="279"/>
                </a:xfrm>
              </p:grpSpPr>
              <p:sp>
                <p:nvSpPr>
                  <p:cNvPr id="175276" name="AutoShape 24"/>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277" name="AutoShape 25"/>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278" name="AutoShape 26"/>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279" name="AutoShape 27"/>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grpSp>
        </p:grpSp>
        <p:grpSp>
          <p:nvGrpSpPr>
            <p:cNvPr id="175258" name="Group 28"/>
            <p:cNvGrpSpPr/>
            <p:nvPr/>
          </p:nvGrpSpPr>
          <p:grpSpPr bwMode="auto">
            <a:xfrm rot="-3733502" flipH="1" flipV="1">
              <a:off x="2362" y="1505"/>
              <a:ext cx="527" cy="128"/>
              <a:chOff x="2532" y="1051"/>
              <a:chExt cx="893" cy="246"/>
            </a:xfrm>
          </p:grpSpPr>
          <p:grpSp>
            <p:nvGrpSpPr>
              <p:cNvPr id="175260" name="Group 29"/>
              <p:cNvGrpSpPr/>
              <p:nvPr/>
            </p:nvGrpSpPr>
            <p:grpSpPr bwMode="auto">
              <a:xfrm>
                <a:off x="2532" y="1051"/>
                <a:ext cx="743" cy="185"/>
                <a:chOff x="1565" y="2568"/>
                <a:chExt cx="1118" cy="279"/>
              </a:xfrm>
            </p:grpSpPr>
            <p:sp>
              <p:nvSpPr>
                <p:cNvPr id="175266" name="AutoShape 30"/>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267" name="AutoShape 31"/>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268" name="AutoShape 32"/>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269" name="AutoShape 33"/>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grpSp>
            <p:nvGrpSpPr>
              <p:cNvPr id="175261" name="Group 34"/>
              <p:cNvGrpSpPr/>
              <p:nvPr/>
            </p:nvGrpSpPr>
            <p:grpSpPr bwMode="auto">
              <a:xfrm rot="1353540">
                <a:off x="2682" y="1111"/>
                <a:ext cx="743" cy="186"/>
                <a:chOff x="1565" y="2568"/>
                <a:chExt cx="1118" cy="279"/>
              </a:xfrm>
            </p:grpSpPr>
            <p:sp>
              <p:nvSpPr>
                <p:cNvPr id="175262" name="AutoShape 35"/>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263" name="AutoShape 36"/>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264" name="AutoShape 37"/>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265" name="AutoShape 38"/>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grpSp>
        <p:sp>
          <p:nvSpPr>
            <p:cNvPr id="175259" name="Rectangle 39"/>
            <p:cNvSpPr>
              <a:spLocks noChangeArrowheads="1"/>
            </p:cNvSpPr>
            <p:nvPr/>
          </p:nvSpPr>
          <p:spPr bwMode="gray">
            <a:xfrm>
              <a:off x="2340" y="1272"/>
              <a:ext cx="182"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Tx/>
                <a:buNone/>
              </a:pPr>
              <a:r>
                <a:rPr lang="en-US" altLang="zh-CN" sz="1600" b="1" smtClean="0">
                  <a:solidFill>
                    <a:srgbClr val="000000"/>
                  </a:solidFill>
                  <a:latin typeface="Calibri" panose="020F0502020204030204" pitchFamily="34" charset="0"/>
                  <a:ea typeface="宋体" panose="02010600030101010101" pitchFamily="2" charset="-122"/>
                  <a:cs typeface="Arial" panose="020B0604020202020204" pitchFamily="34" charset="0"/>
                </a:rPr>
                <a:t>1</a:t>
              </a:r>
              <a:endParaRPr lang="en-US" altLang="zh-CN" sz="1600" b="1" smtClean="0">
                <a:solidFill>
                  <a:srgbClr val="000000"/>
                </a:solidFill>
                <a:latin typeface="Calibri" panose="020F0502020204030204" pitchFamily="34" charset="0"/>
                <a:ea typeface="宋体" panose="02010600030101010101" pitchFamily="2" charset="-122"/>
                <a:cs typeface="Arial" panose="020B0604020202020204" pitchFamily="34" charset="0"/>
              </a:endParaRPr>
            </a:p>
          </p:txBody>
        </p:sp>
      </p:grpSp>
      <p:grpSp>
        <p:nvGrpSpPr>
          <p:cNvPr id="175118" name="Group 40"/>
          <p:cNvGrpSpPr/>
          <p:nvPr/>
        </p:nvGrpSpPr>
        <p:grpSpPr bwMode="auto">
          <a:xfrm>
            <a:off x="1830388" y="2619375"/>
            <a:ext cx="1146175" cy="1384300"/>
            <a:chOff x="2064" y="1008"/>
            <a:chExt cx="722" cy="872"/>
          </a:xfrm>
        </p:grpSpPr>
        <p:sp>
          <p:nvSpPr>
            <p:cNvPr id="175228" name="Oval 41"/>
            <p:cNvSpPr>
              <a:spLocks noChangeArrowheads="1"/>
            </p:cNvSpPr>
            <p:nvPr/>
          </p:nvSpPr>
          <p:spPr bwMode="gray">
            <a:xfrm>
              <a:off x="2064" y="1008"/>
              <a:ext cx="722" cy="727"/>
            </a:xfrm>
            <a:prstGeom prst="ellipse">
              <a:avLst/>
            </a:prstGeom>
            <a:solidFill>
              <a:srgbClr val="EAEAEA">
                <a:alpha val="50195"/>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nvGrpSpPr>
            <p:cNvPr id="175229" name="Group 42"/>
            <p:cNvGrpSpPr/>
            <p:nvPr/>
          </p:nvGrpSpPr>
          <p:grpSpPr bwMode="auto">
            <a:xfrm>
              <a:off x="2086" y="1031"/>
              <a:ext cx="680" cy="849"/>
              <a:chOff x="3975" y="1593"/>
              <a:chExt cx="931" cy="1163"/>
            </a:xfrm>
          </p:grpSpPr>
          <p:pic>
            <p:nvPicPr>
              <p:cNvPr id="175242" name="Picture 43" descr="circuler_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gray">
              <a:xfrm>
                <a:off x="3975" y="1593"/>
                <a:ext cx="925" cy="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5243" name="Oval 44"/>
              <p:cNvSpPr>
                <a:spLocks noChangeArrowheads="1"/>
              </p:cNvSpPr>
              <p:nvPr/>
            </p:nvSpPr>
            <p:spPr bwMode="gray">
              <a:xfrm>
                <a:off x="3975" y="1593"/>
                <a:ext cx="931" cy="937"/>
              </a:xfrm>
              <a:prstGeom prst="ellipse">
                <a:avLst/>
              </a:prstGeom>
              <a:solidFill>
                <a:schemeClr val="accent2">
                  <a:alpha val="50195"/>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pic>
            <p:nvPicPr>
              <p:cNvPr id="175244" name="Picture 45" descr="light_shadow1"/>
              <p:cNvPicPr>
                <a:picLocks noChangeAspect="1" noChangeArrowheads="1"/>
              </p:cNvPicPr>
              <p:nvPr/>
            </p:nvPicPr>
            <p:blipFill>
              <a:blip r:embed="rId2">
                <a:extLst>
                  <a:ext uri="{28A0092B-C50C-407E-A947-70E740481C1C}">
                    <a14:useLocalDpi xmlns:a14="http://schemas.microsoft.com/office/drawing/2010/main" val="0"/>
                  </a:ext>
                </a:extLst>
              </a:blip>
              <a:srcRect t="14285"/>
              <a:stretch>
                <a:fillRect/>
              </a:stretch>
            </p:blipFill>
            <p:spPr bwMode="gray">
              <a:xfrm>
                <a:off x="3984" y="1632"/>
                <a:ext cx="682" cy="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5245" name="Group 46"/>
              <p:cNvGrpSpPr/>
              <p:nvPr/>
            </p:nvGrpSpPr>
            <p:grpSpPr bwMode="auto">
              <a:xfrm rot="-3733502" flipH="1" flipV="1">
                <a:off x="4256" y="2247"/>
                <a:ext cx="820" cy="198"/>
                <a:chOff x="2532" y="1051"/>
                <a:chExt cx="893" cy="246"/>
              </a:xfrm>
            </p:grpSpPr>
            <p:grpSp>
              <p:nvGrpSpPr>
                <p:cNvPr id="175246" name="Group 47"/>
                <p:cNvGrpSpPr/>
                <p:nvPr/>
              </p:nvGrpSpPr>
              <p:grpSpPr bwMode="auto">
                <a:xfrm>
                  <a:off x="2532" y="1051"/>
                  <a:ext cx="743" cy="185"/>
                  <a:chOff x="1565" y="2568"/>
                  <a:chExt cx="1118" cy="279"/>
                </a:xfrm>
              </p:grpSpPr>
              <p:sp>
                <p:nvSpPr>
                  <p:cNvPr id="175252" name="AutoShape 48"/>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253" name="AutoShape 49"/>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254" name="AutoShape 50"/>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255" name="AutoShape 51"/>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grpSp>
              <p:nvGrpSpPr>
                <p:cNvPr id="175247" name="Group 52"/>
                <p:cNvGrpSpPr/>
                <p:nvPr/>
              </p:nvGrpSpPr>
              <p:grpSpPr bwMode="auto">
                <a:xfrm rot="1353540">
                  <a:off x="2682" y="1111"/>
                  <a:ext cx="743" cy="186"/>
                  <a:chOff x="1565" y="2568"/>
                  <a:chExt cx="1118" cy="279"/>
                </a:xfrm>
              </p:grpSpPr>
              <p:sp>
                <p:nvSpPr>
                  <p:cNvPr id="175248" name="AutoShape 53"/>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249" name="AutoShape 54"/>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250" name="AutoShape 55"/>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251" name="AutoShape 56"/>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grpSp>
        </p:grpSp>
        <p:grpSp>
          <p:nvGrpSpPr>
            <p:cNvPr id="175230" name="Group 57"/>
            <p:cNvGrpSpPr/>
            <p:nvPr/>
          </p:nvGrpSpPr>
          <p:grpSpPr bwMode="auto">
            <a:xfrm rot="-3733502" flipH="1" flipV="1">
              <a:off x="2362" y="1505"/>
              <a:ext cx="527" cy="128"/>
              <a:chOff x="2532" y="1051"/>
              <a:chExt cx="893" cy="246"/>
            </a:xfrm>
          </p:grpSpPr>
          <p:grpSp>
            <p:nvGrpSpPr>
              <p:cNvPr id="175232" name="Group 58"/>
              <p:cNvGrpSpPr/>
              <p:nvPr/>
            </p:nvGrpSpPr>
            <p:grpSpPr bwMode="auto">
              <a:xfrm>
                <a:off x="2532" y="1051"/>
                <a:ext cx="743" cy="185"/>
                <a:chOff x="1565" y="2568"/>
                <a:chExt cx="1118" cy="279"/>
              </a:xfrm>
            </p:grpSpPr>
            <p:sp>
              <p:nvSpPr>
                <p:cNvPr id="175238" name="AutoShape 59"/>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239" name="AutoShape 60"/>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240" name="AutoShape 61"/>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241" name="AutoShape 62"/>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grpSp>
            <p:nvGrpSpPr>
              <p:cNvPr id="175233" name="Group 63"/>
              <p:cNvGrpSpPr/>
              <p:nvPr/>
            </p:nvGrpSpPr>
            <p:grpSpPr bwMode="auto">
              <a:xfrm rot="1353540">
                <a:off x="2682" y="1111"/>
                <a:ext cx="743" cy="186"/>
                <a:chOff x="1565" y="2568"/>
                <a:chExt cx="1118" cy="279"/>
              </a:xfrm>
            </p:grpSpPr>
            <p:sp>
              <p:nvSpPr>
                <p:cNvPr id="175234" name="AutoShape 64"/>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235" name="AutoShape 65"/>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236" name="AutoShape 66"/>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237" name="AutoShape 67"/>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grpSp>
        <p:sp>
          <p:nvSpPr>
            <p:cNvPr id="175231" name="Rectangle 68"/>
            <p:cNvSpPr>
              <a:spLocks noChangeArrowheads="1"/>
            </p:cNvSpPr>
            <p:nvPr/>
          </p:nvSpPr>
          <p:spPr bwMode="gray">
            <a:xfrm>
              <a:off x="2341" y="1272"/>
              <a:ext cx="182"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Tx/>
                <a:buNone/>
              </a:pPr>
              <a:r>
                <a:rPr lang="en-US" altLang="zh-CN" sz="1600" b="1" smtClean="0">
                  <a:solidFill>
                    <a:srgbClr val="000000"/>
                  </a:solidFill>
                  <a:latin typeface="Calibri" panose="020F0502020204030204" pitchFamily="34" charset="0"/>
                  <a:ea typeface="宋体" panose="02010600030101010101" pitchFamily="2" charset="-122"/>
                  <a:cs typeface="Arial" panose="020B0604020202020204" pitchFamily="34" charset="0"/>
                </a:rPr>
                <a:t>3</a:t>
              </a:r>
              <a:endParaRPr lang="en-US" altLang="zh-CN" sz="1600" b="1" smtClean="0">
                <a:solidFill>
                  <a:srgbClr val="000000"/>
                </a:solidFill>
                <a:latin typeface="Calibri" panose="020F0502020204030204" pitchFamily="34" charset="0"/>
                <a:ea typeface="宋体" panose="02010600030101010101" pitchFamily="2" charset="-122"/>
                <a:cs typeface="Arial" panose="020B0604020202020204" pitchFamily="34" charset="0"/>
              </a:endParaRPr>
            </a:p>
          </p:txBody>
        </p:sp>
      </p:grpSp>
      <p:grpSp>
        <p:nvGrpSpPr>
          <p:cNvPr id="175119" name="Group 69"/>
          <p:cNvGrpSpPr/>
          <p:nvPr/>
        </p:nvGrpSpPr>
        <p:grpSpPr bwMode="auto">
          <a:xfrm>
            <a:off x="2943225" y="4967288"/>
            <a:ext cx="1146175" cy="1384300"/>
            <a:chOff x="2064" y="1008"/>
            <a:chExt cx="722" cy="872"/>
          </a:xfrm>
        </p:grpSpPr>
        <p:sp>
          <p:nvSpPr>
            <p:cNvPr id="175200" name="Oval 70"/>
            <p:cNvSpPr>
              <a:spLocks noChangeArrowheads="1"/>
            </p:cNvSpPr>
            <p:nvPr/>
          </p:nvSpPr>
          <p:spPr bwMode="gray">
            <a:xfrm>
              <a:off x="2064" y="1008"/>
              <a:ext cx="722" cy="727"/>
            </a:xfrm>
            <a:prstGeom prst="ellipse">
              <a:avLst/>
            </a:prstGeom>
            <a:solidFill>
              <a:srgbClr val="EAEAEA">
                <a:alpha val="50195"/>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nvGrpSpPr>
            <p:cNvPr id="175201" name="Group 71"/>
            <p:cNvGrpSpPr/>
            <p:nvPr/>
          </p:nvGrpSpPr>
          <p:grpSpPr bwMode="auto">
            <a:xfrm>
              <a:off x="2086" y="1031"/>
              <a:ext cx="680" cy="849"/>
              <a:chOff x="3975" y="1593"/>
              <a:chExt cx="931" cy="1163"/>
            </a:xfrm>
          </p:grpSpPr>
          <p:pic>
            <p:nvPicPr>
              <p:cNvPr id="175214" name="Picture 72" descr="circuler_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gray">
              <a:xfrm>
                <a:off x="3975" y="1593"/>
                <a:ext cx="925" cy="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5215" name="Oval 73"/>
              <p:cNvSpPr>
                <a:spLocks noChangeArrowheads="1"/>
              </p:cNvSpPr>
              <p:nvPr/>
            </p:nvSpPr>
            <p:spPr bwMode="gray">
              <a:xfrm>
                <a:off x="3975" y="1593"/>
                <a:ext cx="931" cy="937"/>
              </a:xfrm>
              <a:prstGeom prst="ellipse">
                <a:avLst/>
              </a:prstGeom>
              <a:solidFill>
                <a:schemeClr val="accent1">
                  <a:alpha val="50195"/>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pic>
            <p:nvPicPr>
              <p:cNvPr id="175216" name="Picture 74" descr="light_shadow1"/>
              <p:cNvPicPr>
                <a:picLocks noChangeAspect="1" noChangeArrowheads="1"/>
              </p:cNvPicPr>
              <p:nvPr/>
            </p:nvPicPr>
            <p:blipFill>
              <a:blip r:embed="rId2">
                <a:extLst>
                  <a:ext uri="{28A0092B-C50C-407E-A947-70E740481C1C}">
                    <a14:useLocalDpi xmlns:a14="http://schemas.microsoft.com/office/drawing/2010/main" val="0"/>
                  </a:ext>
                </a:extLst>
              </a:blip>
              <a:srcRect t="14285"/>
              <a:stretch>
                <a:fillRect/>
              </a:stretch>
            </p:blipFill>
            <p:spPr bwMode="gray">
              <a:xfrm>
                <a:off x="3984" y="1632"/>
                <a:ext cx="682" cy="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5217" name="Group 75"/>
              <p:cNvGrpSpPr/>
              <p:nvPr/>
            </p:nvGrpSpPr>
            <p:grpSpPr bwMode="auto">
              <a:xfrm rot="-3733502" flipH="1" flipV="1">
                <a:off x="4256" y="2247"/>
                <a:ext cx="820" cy="198"/>
                <a:chOff x="2532" y="1051"/>
                <a:chExt cx="893" cy="246"/>
              </a:xfrm>
            </p:grpSpPr>
            <p:grpSp>
              <p:nvGrpSpPr>
                <p:cNvPr id="175218" name="Group 76"/>
                <p:cNvGrpSpPr/>
                <p:nvPr/>
              </p:nvGrpSpPr>
              <p:grpSpPr bwMode="auto">
                <a:xfrm>
                  <a:off x="2532" y="1051"/>
                  <a:ext cx="743" cy="185"/>
                  <a:chOff x="1565" y="2568"/>
                  <a:chExt cx="1118" cy="279"/>
                </a:xfrm>
              </p:grpSpPr>
              <p:sp>
                <p:nvSpPr>
                  <p:cNvPr id="175224" name="AutoShape 77"/>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225" name="AutoShape 78"/>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226" name="AutoShape 79"/>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227" name="AutoShape 80"/>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grpSp>
              <p:nvGrpSpPr>
                <p:cNvPr id="175219" name="Group 81"/>
                <p:cNvGrpSpPr/>
                <p:nvPr/>
              </p:nvGrpSpPr>
              <p:grpSpPr bwMode="auto">
                <a:xfrm rot="1353540">
                  <a:off x="2682" y="1111"/>
                  <a:ext cx="743" cy="186"/>
                  <a:chOff x="1565" y="2568"/>
                  <a:chExt cx="1118" cy="279"/>
                </a:xfrm>
              </p:grpSpPr>
              <p:sp>
                <p:nvSpPr>
                  <p:cNvPr id="175220" name="AutoShape 82"/>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221" name="AutoShape 83"/>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222" name="AutoShape 84"/>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223" name="AutoShape 85"/>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grpSp>
        </p:grpSp>
        <p:grpSp>
          <p:nvGrpSpPr>
            <p:cNvPr id="175202" name="Group 86"/>
            <p:cNvGrpSpPr/>
            <p:nvPr/>
          </p:nvGrpSpPr>
          <p:grpSpPr bwMode="auto">
            <a:xfrm rot="-3733502" flipH="1" flipV="1">
              <a:off x="2362" y="1505"/>
              <a:ext cx="527" cy="128"/>
              <a:chOff x="2532" y="1051"/>
              <a:chExt cx="893" cy="246"/>
            </a:xfrm>
          </p:grpSpPr>
          <p:grpSp>
            <p:nvGrpSpPr>
              <p:cNvPr id="175204" name="Group 87"/>
              <p:cNvGrpSpPr/>
              <p:nvPr/>
            </p:nvGrpSpPr>
            <p:grpSpPr bwMode="auto">
              <a:xfrm>
                <a:off x="2532" y="1051"/>
                <a:ext cx="743" cy="185"/>
                <a:chOff x="1565" y="2568"/>
                <a:chExt cx="1118" cy="279"/>
              </a:xfrm>
            </p:grpSpPr>
            <p:sp>
              <p:nvSpPr>
                <p:cNvPr id="175210" name="AutoShape 88"/>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211" name="AutoShape 89"/>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212" name="AutoShape 90"/>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213" name="AutoShape 91"/>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grpSp>
            <p:nvGrpSpPr>
              <p:cNvPr id="175205" name="Group 92"/>
              <p:cNvGrpSpPr/>
              <p:nvPr/>
            </p:nvGrpSpPr>
            <p:grpSpPr bwMode="auto">
              <a:xfrm rot="1353540">
                <a:off x="2682" y="1111"/>
                <a:ext cx="743" cy="186"/>
                <a:chOff x="1565" y="2568"/>
                <a:chExt cx="1118" cy="279"/>
              </a:xfrm>
            </p:grpSpPr>
            <p:sp>
              <p:nvSpPr>
                <p:cNvPr id="175206" name="AutoShape 93"/>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207" name="AutoShape 94"/>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208" name="AutoShape 95"/>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209" name="AutoShape 96"/>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grpSp>
        <p:sp>
          <p:nvSpPr>
            <p:cNvPr id="175203" name="Rectangle 97"/>
            <p:cNvSpPr>
              <a:spLocks noChangeArrowheads="1"/>
            </p:cNvSpPr>
            <p:nvPr/>
          </p:nvSpPr>
          <p:spPr bwMode="gray">
            <a:xfrm>
              <a:off x="2341" y="1272"/>
              <a:ext cx="182"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Tx/>
                <a:buNone/>
              </a:pPr>
              <a:r>
                <a:rPr lang="en-US" altLang="zh-CN" sz="1600" b="1" smtClean="0">
                  <a:solidFill>
                    <a:srgbClr val="000000"/>
                  </a:solidFill>
                  <a:latin typeface="Calibri" panose="020F0502020204030204" pitchFamily="34" charset="0"/>
                  <a:ea typeface="宋体" panose="02010600030101010101" pitchFamily="2" charset="-122"/>
                  <a:cs typeface="Arial" panose="020B0604020202020204" pitchFamily="34" charset="0"/>
                </a:rPr>
                <a:t>5</a:t>
              </a:r>
              <a:endParaRPr lang="en-US" altLang="zh-CN" sz="1600" b="1" smtClean="0">
                <a:solidFill>
                  <a:srgbClr val="000000"/>
                </a:solidFill>
                <a:latin typeface="Calibri" panose="020F0502020204030204" pitchFamily="34" charset="0"/>
                <a:ea typeface="宋体" panose="02010600030101010101" pitchFamily="2" charset="-122"/>
                <a:cs typeface="Arial" panose="020B0604020202020204" pitchFamily="34" charset="0"/>
              </a:endParaRPr>
            </a:p>
          </p:txBody>
        </p:sp>
      </p:grpSp>
      <p:grpSp>
        <p:nvGrpSpPr>
          <p:cNvPr id="175120" name="Group 98"/>
          <p:cNvGrpSpPr/>
          <p:nvPr/>
        </p:nvGrpSpPr>
        <p:grpSpPr bwMode="auto">
          <a:xfrm>
            <a:off x="5187950" y="3508375"/>
            <a:ext cx="1146175" cy="1384300"/>
            <a:chOff x="2064" y="1008"/>
            <a:chExt cx="722" cy="872"/>
          </a:xfrm>
        </p:grpSpPr>
        <p:sp>
          <p:nvSpPr>
            <p:cNvPr id="175172" name="Oval 99"/>
            <p:cNvSpPr>
              <a:spLocks noChangeArrowheads="1"/>
            </p:cNvSpPr>
            <p:nvPr/>
          </p:nvSpPr>
          <p:spPr bwMode="gray">
            <a:xfrm>
              <a:off x="2064" y="1008"/>
              <a:ext cx="722" cy="727"/>
            </a:xfrm>
            <a:prstGeom prst="ellipse">
              <a:avLst/>
            </a:prstGeom>
            <a:solidFill>
              <a:srgbClr val="EAEAEA">
                <a:alpha val="50195"/>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nvGrpSpPr>
            <p:cNvPr id="175173" name="Group 100"/>
            <p:cNvGrpSpPr/>
            <p:nvPr/>
          </p:nvGrpSpPr>
          <p:grpSpPr bwMode="auto">
            <a:xfrm>
              <a:off x="2086" y="1031"/>
              <a:ext cx="680" cy="849"/>
              <a:chOff x="3975" y="1593"/>
              <a:chExt cx="931" cy="1163"/>
            </a:xfrm>
          </p:grpSpPr>
          <p:pic>
            <p:nvPicPr>
              <p:cNvPr id="175186" name="Picture 101" descr="circuler_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gray">
              <a:xfrm>
                <a:off x="3975" y="1593"/>
                <a:ext cx="925" cy="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5187" name="Oval 102"/>
              <p:cNvSpPr>
                <a:spLocks noChangeArrowheads="1"/>
              </p:cNvSpPr>
              <p:nvPr/>
            </p:nvSpPr>
            <p:spPr bwMode="gray">
              <a:xfrm>
                <a:off x="3975" y="1593"/>
                <a:ext cx="931" cy="937"/>
              </a:xfrm>
              <a:prstGeom prst="ellipse">
                <a:avLst/>
              </a:prstGeom>
              <a:solidFill>
                <a:schemeClr val="bg2">
                  <a:alpha val="50195"/>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pic>
            <p:nvPicPr>
              <p:cNvPr id="175188" name="Picture 103" descr="light_shadow1"/>
              <p:cNvPicPr>
                <a:picLocks noChangeAspect="1" noChangeArrowheads="1"/>
              </p:cNvPicPr>
              <p:nvPr/>
            </p:nvPicPr>
            <p:blipFill>
              <a:blip r:embed="rId2">
                <a:extLst>
                  <a:ext uri="{28A0092B-C50C-407E-A947-70E740481C1C}">
                    <a14:useLocalDpi xmlns:a14="http://schemas.microsoft.com/office/drawing/2010/main" val="0"/>
                  </a:ext>
                </a:extLst>
              </a:blip>
              <a:srcRect t="14285"/>
              <a:stretch>
                <a:fillRect/>
              </a:stretch>
            </p:blipFill>
            <p:spPr bwMode="gray">
              <a:xfrm>
                <a:off x="3984" y="1632"/>
                <a:ext cx="682" cy="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5189" name="Group 104"/>
              <p:cNvGrpSpPr/>
              <p:nvPr/>
            </p:nvGrpSpPr>
            <p:grpSpPr bwMode="auto">
              <a:xfrm rot="-3733502" flipH="1" flipV="1">
                <a:off x="4256" y="2247"/>
                <a:ext cx="820" cy="198"/>
                <a:chOff x="2532" y="1051"/>
                <a:chExt cx="893" cy="246"/>
              </a:xfrm>
            </p:grpSpPr>
            <p:grpSp>
              <p:nvGrpSpPr>
                <p:cNvPr id="175190" name="Group 105"/>
                <p:cNvGrpSpPr/>
                <p:nvPr/>
              </p:nvGrpSpPr>
              <p:grpSpPr bwMode="auto">
                <a:xfrm>
                  <a:off x="2532" y="1051"/>
                  <a:ext cx="743" cy="185"/>
                  <a:chOff x="1565" y="2568"/>
                  <a:chExt cx="1118" cy="279"/>
                </a:xfrm>
              </p:grpSpPr>
              <p:sp>
                <p:nvSpPr>
                  <p:cNvPr id="175196" name="AutoShape 106"/>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197" name="AutoShape 107"/>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198" name="AutoShape 108"/>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199" name="AutoShape 109"/>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grpSp>
              <p:nvGrpSpPr>
                <p:cNvPr id="175191" name="Group 110"/>
                <p:cNvGrpSpPr/>
                <p:nvPr/>
              </p:nvGrpSpPr>
              <p:grpSpPr bwMode="auto">
                <a:xfrm rot="1353540">
                  <a:off x="2682" y="1111"/>
                  <a:ext cx="743" cy="186"/>
                  <a:chOff x="1565" y="2568"/>
                  <a:chExt cx="1118" cy="279"/>
                </a:xfrm>
              </p:grpSpPr>
              <p:sp>
                <p:nvSpPr>
                  <p:cNvPr id="175192" name="AutoShape 111"/>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193" name="AutoShape 112"/>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194" name="AutoShape 113"/>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195" name="AutoShape 114"/>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grpSp>
        </p:grpSp>
        <p:grpSp>
          <p:nvGrpSpPr>
            <p:cNvPr id="175174" name="Group 115"/>
            <p:cNvGrpSpPr/>
            <p:nvPr/>
          </p:nvGrpSpPr>
          <p:grpSpPr bwMode="auto">
            <a:xfrm rot="-3733502" flipH="1" flipV="1">
              <a:off x="2362" y="1505"/>
              <a:ext cx="527" cy="128"/>
              <a:chOff x="2532" y="1051"/>
              <a:chExt cx="893" cy="246"/>
            </a:xfrm>
          </p:grpSpPr>
          <p:grpSp>
            <p:nvGrpSpPr>
              <p:cNvPr id="175176" name="Group 116"/>
              <p:cNvGrpSpPr/>
              <p:nvPr/>
            </p:nvGrpSpPr>
            <p:grpSpPr bwMode="auto">
              <a:xfrm>
                <a:off x="2532" y="1051"/>
                <a:ext cx="743" cy="185"/>
                <a:chOff x="1565" y="2568"/>
                <a:chExt cx="1118" cy="279"/>
              </a:xfrm>
            </p:grpSpPr>
            <p:sp>
              <p:nvSpPr>
                <p:cNvPr id="175182" name="AutoShape 117"/>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183" name="AutoShape 118"/>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184" name="AutoShape 119"/>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185" name="AutoShape 120"/>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grpSp>
            <p:nvGrpSpPr>
              <p:cNvPr id="175177" name="Group 121"/>
              <p:cNvGrpSpPr/>
              <p:nvPr/>
            </p:nvGrpSpPr>
            <p:grpSpPr bwMode="auto">
              <a:xfrm rot="1353540">
                <a:off x="2682" y="1111"/>
                <a:ext cx="743" cy="186"/>
                <a:chOff x="1565" y="2568"/>
                <a:chExt cx="1118" cy="279"/>
              </a:xfrm>
            </p:grpSpPr>
            <p:sp>
              <p:nvSpPr>
                <p:cNvPr id="175178" name="AutoShape 122"/>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179" name="AutoShape 123"/>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180" name="AutoShape 124"/>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181" name="AutoShape 125"/>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grpSp>
        <p:sp>
          <p:nvSpPr>
            <p:cNvPr id="175175" name="Rectangle 126"/>
            <p:cNvSpPr>
              <a:spLocks noChangeArrowheads="1"/>
            </p:cNvSpPr>
            <p:nvPr/>
          </p:nvSpPr>
          <p:spPr bwMode="gray">
            <a:xfrm>
              <a:off x="2341" y="1272"/>
              <a:ext cx="182"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Tx/>
                <a:buNone/>
              </a:pPr>
              <a:r>
                <a:rPr lang="en-US" altLang="zh-CN" sz="1600" b="1" smtClean="0">
                  <a:solidFill>
                    <a:srgbClr val="000000"/>
                  </a:solidFill>
                  <a:latin typeface="Calibri" panose="020F0502020204030204" pitchFamily="34" charset="0"/>
                  <a:ea typeface="宋体" panose="02010600030101010101" pitchFamily="2" charset="-122"/>
                  <a:cs typeface="Arial" panose="020B0604020202020204" pitchFamily="34" charset="0"/>
                </a:rPr>
                <a:t>4</a:t>
              </a:r>
              <a:endParaRPr lang="en-US" altLang="zh-CN" sz="1600" b="1" smtClean="0">
                <a:solidFill>
                  <a:srgbClr val="000000"/>
                </a:solidFill>
                <a:latin typeface="Calibri" panose="020F0502020204030204" pitchFamily="34" charset="0"/>
                <a:ea typeface="宋体" panose="02010600030101010101" pitchFamily="2" charset="-122"/>
                <a:cs typeface="Arial" panose="020B0604020202020204" pitchFamily="34" charset="0"/>
              </a:endParaRPr>
            </a:p>
          </p:txBody>
        </p:sp>
      </p:grpSp>
      <p:grpSp>
        <p:nvGrpSpPr>
          <p:cNvPr id="175121" name="Group 127"/>
          <p:cNvGrpSpPr/>
          <p:nvPr/>
        </p:nvGrpSpPr>
        <p:grpSpPr bwMode="auto">
          <a:xfrm>
            <a:off x="5181600" y="1346200"/>
            <a:ext cx="1146175" cy="1384300"/>
            <a:chOff x="2064" y="1008"/>
            <a:chExt cx="722" cy="872"/>
          </a:xfrm>
        </p:grpSpPr>
        <p:sp>
          <p:nvSpPr>
            <p:cNvPr id="175144" name="Oval 128"/>
            <p:cNvSpPr>
              <a:spLocks noChangeArrowheads="1"/>
            </p:cNvSpPr>
            <p:nvPr/>
          </p:nvSpPr>
          <p:spPr bwMode="gray">
            <a:xfrm>
              <a:off x="2064" y="1008"/>
              <a:ext cx="722" cy="727"/>
            </a:xfrm>
            <a:prstGeom prst="ellipse">
              <a:avLst/>
            </a:prstGeom>
            <a:solidFill>
              <a:srgbClr val="EAEAEA">
                <a:alpha val="50195"/>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nvGrpSpPr>
            <p:cNvPr id="175145" name="Group 129"/>
            <p:cNvGrpSpPr/>
            <p:nvPr/>
          </p:nvGrpSpPr>
          <p:grpSpPr bwMode="auto">
            <a:xfrm>
              <a:off x="2086" y="1031"/>
              <a:ext cx="680" cy="849"/>
              <a:chOff x="3975" y="1593"/>
              <a:chExt cx="931" cy="1163"/>
            </a:xfrm>
          </p:grpSpPr>
          <p:pic>
            <p:nvPicPr>
              <p:cNvPr id="175158" name="Picture 130" descr="circuler_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gray">
              <a:xfrm>
                <a:off x="3975" y="1593"/>
                <a:ext cx="925" cy="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5159" name="Oval 131"/>
              <p:cNvSpPr>
                <a:spLocks noChangeArrowheads="1"/>
              </p:cNvSpPr>
              <p:nvPr/>
            </p:nvSpPr>
            <p:spPr bwMode="gray">
              <a:xfrm>
                <a:off x="3975" y="1593"/>
                <a:ext cx="931" cy="937"/>
              </a:xfrm>
              <a:prstGeom prst="ellipse">
                <a:avLst/>
              </a:prstGeom>
              <a:solidFill>
                <a:schemeClr val="folHlink">
                  <a:alpha val="50195"/>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pic>
            <p:nvPicPr>
              <p:cNvPr id="175160" name="Picture 132" descr="light_shadow1"/>
              <p:cNvPicPr>
                <a:picLocks noChangeAspect="1" noChangeArrowheads="1"/>
              </p:cNvPicPr>
              <p:nvPr/>
            </p:nvPicPr>
            <p:blipFill>
              <a:blip r:embed="rId2">
                <a:extLst>
                  <a:ext uri="{28A0092B-C50C-407E-A947-70E740481C1C}">
                    <a14:useLocalDpi xmlns:a14="http://schemas.microsoft.com/office/drawing/2010/main" val="0"/>
                  </a:ext>
                </a:extLst>
              </a:blip>
              <a:srcRect t="14285"/>
              <a:stretch>
                <a:fillRect/>
              </a:stretch>
            </p:blipFill>
            <p:spPr bwMode="gray">
              <a:xfrm>
                <a:off x="3984" y="1632"/>
                <a:ext cx="682" cy="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5161" name="Group 133"/>
              <p:cNvGrpSpPr/>
              <p:nvPr/>
            </p:nvGrpSpPr>
            <p:grpSpPr bwMode="auto">
              <a:xfrm rot="-3733502" flipH="1" flipV="1">
                <a:off x="4256" y="2247"/>
                <a:ext cx="820" cy="198"/>
                <a:chOff x="2532" y="1051"/>
                <a:chExt cx="893" cy="246"/>
              </a:xfrm>
            </p:grpSpPr>
            <p:grpSp>
              <p:nvGrpSpPr>
                <p:cNvPr id="175162" name="Group 134"/>
                <p:cNvGrpSpPr/>
                <p:nvPr/>
              </p:nvGrpSpPr>
              <p:grpSpPr bwMode="auto">
                <a:xfrm>
                  <a:off x="2532" y="1051"/>
                  <a:ext cx="743" cy="185"/>
                  <a:chOff x="1565" y="2568"/>
                  <a:chExt cx="1118" cy="279"/>
                </a:xfrm>
              </p:grpSpPr>
              <p:sp>
                <p:nvSpPr>
                  <p:cNvPr id="175168" name="AutoShape 135"/>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169" name="AutoShape 136"/>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170" name="AutoShape 137"/>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171" name="AutoShape 138"/>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grpSp>
              <p:nvGrpSpPr>
                <p:cNvPr id="175163" name="Group 139"/>
                <p:cNvGrpSpPr/>
                <p:nvPr/>
              </p:nvGrpSpPr>
              <p:grpSpPr bwMode="auto">
                <a:xfrm rot="1353540">
                  <a:off x="2682" y="1111"/>
                  <a:ext cx="743" cy="186"/>
                  <a:chOff x="1565" y="2568"/>
                  <a:chExt cx="1118" cy="279"/>
                </a:xfrm>
              </p:grpSpPr>
              <p:sp>
                <p:nvSpPr>
                  <p:cNvPr id="175164" name="AutoShape 140"/>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165" name="AutoShape 141"/>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166" name="AutoShape 142"/>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167" name="AutoShape 143"/>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grpSp>
        </p:grpSp>
        <p:grpSp>
          <p:nvGrpSpPr>
            <p:cNvPr id="175146" name="Group 144"/>
            <p:cNvGrpSpPr/>
            <p:nvPr/>
          </p:nvGrpSpPr>
          <p:grpSpPr bwMode="auto">
            <a:xfrm rot="-3733502" flipH="1" flipV="1">
              <a:off x="2362" y="1505"/>
              <a:ext cx="527" cy="128"/>
              <a:chOff x="2532" y="1051"/>
              <a:chExt cx="893" cy="246"/>
            </a:xfrm>
          </p:grpSpPr>
          <p:grpSp>
            <p:nvGrpSpPr>
              <p:cNvPr id="175148" name="Group 145"/>
              <p:cNvGrpSpPr/>
              <p:nvPr/>
            </p:nvGrpSpPr>
            <p:grpSpPr bwMode="auto">
              <a:xfrm>
                <a:off x="2532" y="1051"/>
                <a:ext cx="743" cy="185"/>
                <a:chOff x="1565" y="2568"/>
                <a:chExt cx="1118" cy="279"/>
              </a:xfrm>
            </p:grpSpPr>
            <p:sp>
              <p:nvSpPr>
                <p:cNvPr id="175154" name="AutoShape 146"/>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155" name="AutoShape 147"/>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156" name="AutoShape 148"/>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157" name="AutoShape 149"/>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grpSp>
            <p:nvGrpSpPr>
              <p:cNvPr id="175149" name="Group 150"/>
              <p:cNvGrpSpPr/>
              <p:nvPr/>
            </p:nvGrpSpPr>
            <p:grpSpPr bwMode="auto">
              <a:xfrm rot="1353540">
                <a:off x="2682" y="1111"/>
                <a:ext cx="743" cy="186"/>
                <a:chOff x="1565" y="2568"/>
                <a:chExt cx="1118" cy="279"/>
              </a:xfrm>
            </p:grpSpPr>
            <p:sp>
              <p:nvSpPr>
                <p:cNvPr id="175150" name="AutoShape 151"/>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151" name="AutoShape 152"/>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152" name="AutoShape 153"/>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153" name="AutoShape 154"/>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grpSp>
        <p:sp>
          <p:nvSpPr>
            <p:cNvPr id="175147" name="Rectangle 155"/>
            <p:cNvSpPr>
              <a:spLocks noChangeArrowheads="1"/>
            </p:cNvSpPr>
            <p:nvPr/>
          </p:nvSpPr>
          <p:spPr bwMode="gray">
            <a:xfrm>
              <a:off x="2341" y="1272"/>
              <a:ext cx="182"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Tx/>
                <a:buNone/>
              </a:pPr>
              <a:r>
                <a:rPr lang="en-US" altLang="zh-CN" sz="1600" b="1" smtClean="0">
                  <a:solidFill>
                    <a:srgbClr val="000000"/>
                  </a:solidFill>
                  <a:latin typeface="Calibri" panose="020F0502020204030204" pitchFamily="34" charset="0"/>
                  <a:ea typeface="宋体" panose="02010600030101010101" pitchFamily="2" charset="-122"/>
                  <a:cs typeface="Arial" panose="020B0604020202020204" pitchFamily="34" charset="0"/>
                </a:rPr>
                <a:t>2</a:t>
              </a:r>
              <a:endParaRPr lang="en-US" altLang="zh-CN" sz="1600" b="1" smtClean="0">
                <a:solidFill>
                  <a:srgbClr val="000000"/>
                </a:solidFill>
                <a:latin typeface="Calibri" panose="020F0502020204030204" pitchFamily="34" charset="0"/>
                <a:ea typeface="宋体" panose="02010600030101010101" pitchFamily="2" charset="-122"/>
                <a:cs typeface="Arial" panose="020B0604020202020204" pitchFamily="34" charset="0"/>
              </a:endParaRPr>
            </a:p>
          </p:txBody>
        </p:sp>
      </p:grpSp>
      <p:grpSp>
        <p:nvGrpSpPr>
          <p:cNvPr id="175122" name="Group 156"/>
          <p:cNvGrpSpPr/>
          <p:nvPr/>
        </p:nvGrpSpPr>
        <p:grpSpPr bwMode="auto">
          <a:xfrm rot="4976862" flipH="1">
            <a:off x="4483100" y="3140075"/>
            <a:ext cx="673100" cy="647700"/>
            <a:chOff x="1944" y="1111"/>
            <a:chExt cx="204" cy="196"/>
          </a:xfrm>
        </p:grpSpPr>
        <p:pic>
          <p:nvPicPr>
            <p:cNvPr id="175129" name="Picture 157" descr="circuler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flipH="1">
              <a:off x="1961" y="1124"/>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6" name="Oval 158"/>
            <p:cNvSpPr>
              <a:spLocks noChangeArrowheads="1"/>
            </p:cNvSpPr>
            <p:nvPr/>
          </p:nvSpPr>
          <p:spPr bwMode="gray">
            <a:xfrm flipH="1">
              <a:off x="1962" y="1124"/>
              <a:ext cx="173" cy="172"/>
            </a:xfrm>
            <a:prstGeom prst="ellipse">
              <a:avLst/>
            </a:prstGeom>
            <a:gradFill rotWithShape="1">
              <a:gsLst>
                <a:gs pos="0">
                  <a:schemeClr val="bg2">
                    <a:gamma/>
                    <a:shade val="46275"/>
                    <a:invGamma/>
                  </a:schemeClr>
                </a:gs>
                <a:gs pos="50000">
                  <a:schemeClr val="bg2">
                    <a:alpha val="50000"/>
                  </a:schemeClr>
                </a:gs>
                <a:gs pos="100000">
                  <a:schemeClr val="bg2">
                    <a:gamma/>
                    <a:shade val="46275"/>
                    <a:invGamma/>
                  </a:schemeClr>
                </a:gs>
              </a:gsLst>
              <a:lin ang="5400000" scaled="1"/>
            </a:gradFill>
            <a:ln w="9525" algn="ctr">
              <a:noFill/>
              <a:round/>
            </a:ln>
            <a:effectLst/>
          </p:spPr>
          <p:txBody>
            <a:bodyPr wrap="none" anchor="ctr"/>
            <a:lstStyle/>
            <a:p>
              <a:pPr>
                <a:buFont typeface="Arial" panose="020B0604020202020204" pitchFamily="34" charset="0"/>
                <a:buNone/>
                <a:defRPr/>
              </a:pPr>
              <a:endParaRPr lang="zh-CN" altLang="en-US">
                <a:solidFill>
                  <a:srgbClr val="5F5F5F"/>
                </a:solidFill>
              </a:endParaRPr>
            </a:p>
          </p:txBody>
        </p:sp>
        <p:grpSp>
          <p:nvGrpSpPr>
            <p:cNvPr id="175131" name="Group 159"/>
            <p:cNvGrpSpPr/>
            <p:nvPr/>
          </p:nvGrpSpPr>
          <p:grpSpPr bwMode="auto">
            <a:xfrm rot="1297425" flipV="1">
              <a:off x="1971" y="1258"/>
              <a:ext cx="151" cy="37"/>
              <a:chOff x="2532" y="1051"/>
              <a:chExt cx="893" cy="246"/>
            </a:xfrm>
          </p:grpSpPr>
          <p:grpSp>
            <p:nvGrpSpPr>
              <p:cNvPr id="175134" name="Group 160"/>
              <p:cNvGrpSpPr/>
              <p:nvPr/>
            </p:nvGrpSpPr>
            <p:grpSpPr bwMode="auto">
              <a:xfrm>
                <a:off x="2532" y="1051"/>
                <a:ext cx="743" cy="185"/>
                <a:chOff x="1565" y="2568"/>
                <a:chExt cx="1118" cy="279"/>
              </a:xfrm>
            </p:grpSpPr>
            <p:sp>
              <p:nvSpPr>
                <p:cNvPr id="175140" name="AutoShape 161"/>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141" name="AutoShape 162"/>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142" name="AutoShape 163"/>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143" name="AutoShape 164"/>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grpSp>
            <p:nvGrpSpPr>
              <p:cNvPr id="175135" name="Group 165"/>
              <p:cNvGrpSpPr/>
              <p:nvPr/>
            </p:nvGrpSpPr>
            <p:grpSpPr bwMode="auto">
              <a:xfrm rot="1353540">
                <a:off x="2682" y="1111"/>
                <a:ext cx="743" cy="186"/>
                <a:chOff x="1565" y="2568"/>
                <a:chExt cx="1118" cy="279"/>
              </a:xfrm>
            </p:grpSpPr>
            <p:sp>
              <p:nvSpPr>
                <p:cNvPr id="175136" name="AutoShape 166"/>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137" name="AutoShape 167"/>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138" name="AutoShape 168"/>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5139" name="AutoShape 169"/>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grpSp>
        <p:sp>
          <p:nvSpPr>
            <p:cNvPr id="175132" name="Arc 170"/>
            <p:cNvSpPr/>
            <p:nvPr/>
          </p:nvSpPr>
          <p:spPr bwMode="gray">
            <a:xfrm rot="3847716">
              <a:off x="1948" y="1107"/>
              <a:ext cx="196" cy="204"/>
            </a:xfrm>
            <a:custGeom>
              <a:avLst/>
              <a:gdLst>
                <a:gd name="T0" fmla="*/ 0 w 43200"/>
                <a:gd name="T1" fmla="*/ 0 h 43155"/>
                <a:gd name="T2" fmla="*/ 0 w 43200"/>
                <a:gd name="T3" fmla="*/ 0 h 43155"/>
                <a:gd name="T4" fmla="*/ 0 w 43200"/>
                <a:gd name="T5" fmla="*/ 0 h 43155"/>
                <a:gd name="T6" fmla="*/ 0 60000 65536"/>
                <a:gd name="T7" fmla="*/ 0 60000 65536"/>
                <a:gd name="T8" fmla="*/ 0 60000 65536"/>
                <a:gd name="T9" fmla="*/ 0 w 43200"/>
                <a:gd name="T10" fmla="*/ 0 h 43155"/>
                <a:gd name="T11" fmla="*/ 43200 w 43200"/>
                <a:gd name="T12" fmla="*/ 43155 h 43155"/>
              </a:gdLst>
              <a:ahLst/>
              <a:cxnLst>
                <a:cxn ang="T6">
                  <a:pos x="T0" y="T1"/>
                </a:cxn>
                <a:cxn ang="T7">
                  <a:pos x="T2" y="T3"/>
                </a:cxn>
                <a:cxn ang="T8">
                  <a:pos x="T4" y="T5"/>
                </a:cxn>
              </a:cxnLst>
              <a:rect l="T9" t="T10" r="T11" b="T12"/>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lnTo>
                    <a:pt x="3603" y="33544"/>
                  </a:lnTo>
                  <a:close/>
                </a:path>
              </a:pathLst>
            </a:custGeom>
            <a:noFill/>
            <a:ln w="12700">
              <a:solidFill>
                <a:srgbClr val="000000"/>
              </a:solidFill>
              <a:prstDash val="sysDot"/>
              <a:round/>
              <a:tailEnd type="triangle" w="sm" len="sm"/>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pic>
          <p:nvPicPr>
            <p:cNvPr id="175133" name="Picture 171" descr="light_shadow1"/>
            <p:cNvPicPr>
              <a:picLocks noChangeAspect="1" noChangeArrowheads="1"/>
            </p:cNvPicPr>
            <p:nvPr/>
          </p:nvPicPr>
          <p:blipFill>
            <a:blip r:embed="rId4">
              <a:extLst>
                <a:ext uri="{28A0092B-C50C-407E-A947-70E740481C1C}">
                  <a14:useLocalDpi xmlns:a14="http://schemas.microsoft.com/office/drawing/2010/main" val="0"/>
                </a:ext>
              </a:extLst>
            </a:blip>
            <a:srcRect t="23740"/>
            <a:stretch>
              <a:fillRect/>
            </a:stretch>
          </p:blipFill>
          <p:spPr bwMode="gray">
            <a:xfrm rot="2569845" flipH="1">
              <a:off x="2015" y="1139"/>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01" name="AutoShape 173"/>
          <p:cNvSpPr/>
          <p:nvPr/>
        </p:nvSpPr>
        <p:spPr bwMode="auto">
          <a:xfrm>
            <a:off x="6872288" y="3573463"/>
            <a:ext cx="1509712" cy="392112"/>
          </a:xfrm>
          <a:prstGeom prst="accentCallout2">
            <a:avLst>
              <a:gd name="adj1" fmla="val 29148"/>
              <a:gd name="adj2" fmla="val -5046"/>
              <a:gd name="adj3" fmla="val 29148"/>
              <a:gd name="adj4" fmla="val -5046"/>
              <a:gd name="adj5" fmla="val 112551"/>
              <a:gd name="adj6" fmla="val -59833"/>
            </a:avLst>
          </a:prstGeom>
          <a:noFill/>
          <a:ln w="9525">
            <a:solidFill>
              <a:schemeClr val="bg2"/>
            </a:solidFill>
            <a:miter lim="800000"/>
            <a:tailEnd type="diamond" w="med" len="med"/>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defRPr/>
            </a:pPr>
            <a:r>
              <a:rPr lang="zh-CN" altLang="en-US" sz="2000" dirty="0" smtClean="0">
                <a:solidFill>
                  <a:srgbClr val="000000"/>
                </a:solidFill>
                <a:latin typeface="微软雅黑" panose="020B0503020204020204" pitchFamily="34" charset="-122"/>
                <a:ea typeface="微软雅黑" panose="020B0503020204020204" pitchFamily="34" charset="-122"/>
                <a:cs typeface="Arial" panose="020B0604020202020204" pitchFamily="34" charset="0"/>
              </a:rPr>
              <a:t>服务时间、地点和次数</a:t>
            </a:r>
            <a:endParaRPr lang="en-US" altLang="zh-CN" sz="2000" dirty="0" smtClean="0">
              <a:solidFill>
                <a:srgbClr val="00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2" name="AutoShape 174"/>
          <p:cNvSpPr/>
          <p:nvPr/>
        </p:nvSpPr>
        <p:spPr bwMode="auto">
          <a:xfrm>
            <a:off x="914400" y="1219200"/>
            <a:ext cx="1593850" cy="434975"/>
          </a:xfrm>
          <a:prstGeom prst="accentCallout2">
            <a:avLst>
              <a:gd name="adj1" fmla="val 43796"/>
              <a:gd name="adj2" fmla="val 104782"/>
              <a:gd name="adj3" fmla="val 43796"/>
              <a:gd name="adj4" fmla="val 114843"/>
              <a:gd name="adj5" fmla="val 118250"/>
              <a:gd name="adj6" fmla="val 125000"/>
            </a:avLst>
          </a:prstGeom>
          <a:noFill/>
          <a:ln w="9525">
            <a:solidFill>
              <a:schemeClr val="hlink"/>
            </a:solidFill>
            <a:miter lim="800000"/>
            <a:tailEnd type="diamond" w="med" len="med"/>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r" fontAlgn="base">
              <a:spcBef>
                <a:spcPct val="0"/>
              </a:spcBef>
              <a:spcAft>
                <a:spcPct val="0"/>
              </a:spcAft>
              <a:buFontTx/>
              <a:buNone/>
              <a:defRPr/>
            </a:pPr>
            <a:r>
              <a:rPr lang="zh-CN" altLang="en-US" sz="2000" dirty="0" smtClean="0">
                <a:solidFill>
                  <a:srgbClr val="000000"/>
                </a:solidFill>
                <a:latin typeface="微软雅黑" panose="020B0503020204020204" pitchFamily="34" charset="-122"/>
                <a:ea typeface="微软雅黑" panose="020B0503020204020204" pitchFamily="34" charset="-122"/>
                <a:cs typeface="Arial" panose="020B0604020202020204" pitchFamily="34" charset="0"/>
              </a:rPr>
              <a:t>服务目标</a:t>
            </a:r>
            <a:endParaRPr lang="en-US" altLang="zh-CN" sz="2000" dirty="0" smtClean="0">
              <a:solidFill>
                <a:srgbClr val="00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3" name="AutoShape 175"/>
          <p:cNvSpPr/>
          <p:nvPr/>
        </p:nvSpPr>
        <p:spPr bwMode="auto">
          <a:xfrm>
            <a:off x="234950" y="3725863"/>
            <a:ext cx="1593850" cy="434975"/>
          </a:xfrm>
          <a:prstGeom prst="accentCallout2">
            <a:avLst>
              <a:gd name="adj1" fmla="val 26278"/>
              <a:gd name="adj2" fmla="val 104782"/>
              <a:gd name="adj3" fmla="val 26278"/>
              <a:gd name="adj4" fmla="val 118926"/>
              <a:gd name="adj5" fmla="val -35769"/>
              <a:gd name="adj6" fmla="val 134463"/>
            </a:avLst>
          </a:prstGeom>
          <a:noFill/>
          <a:ln w="9525">
            <a:solidFill>
              <a:schemeClr val="accent2"/>
            </a:solidFill>
            <a:miter lim="800000"/>
            <a:tailEnd type="diamond" w="med" len="med"/>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r" fontAlgn="base">
              <a:spcBef>
                <a:spcPct val="0"/>
              </a:spcBef>
              <a:spcAft>
                <a:spcPct val="0"/>
              </a:spcAft>
              <a:buFontTx/>
              <a:buNone/>
              <a:defRPr/>
            </a:pPr>
            <a:r>
              <a:rPr lang="zh-CN" altLang="en-US" sz="2000" dirty="0" smtClean="0">
                <a:solidFill>
                  <a:srgbClr val="000000"/>
                </a:solidFill>
                <a:latin typeface="微软雅黑" panose="020B0503020204020204" pitchFamily="34" charset="-122"/>
                <a:ea typeface="微软雅黑" panose="020B0503020204020204" pitchFamily="34" charset="-122"/>
                <a:cs typeface="Arial" panose="020B0604020202020204" pitchFamily="34" charset="0"/>
              </a:rPr>
              <a:t>双方的权利和义务</a:t>
            </a:r>
            <a:endParaRPr lang="en-US" altLang="zh-CN" sz="2000" dirty="0" smtClean="0">
              <a:solidFill>
                <a:srgbClr val="00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4" name="AutoShape 176"/>
          <p:cNvSpPr/>
          <p:nvPr/>
        </p:nvSpPr>
        <p:spPr bwMode="auto">
          <a:xfrm>
            <a:off x="463550" y="5032375"/>
            <a:ext cx="1509713" cy="392113"/>
          </a:xfrm>
          <a:prstGeom prst="accentCallout2">
            <a:avLst>
              <a:gd name="adj1" fmla="val 29148"/>
              <a:gd name="adj2" fmla="val 105046"/>
              <a:gd name="adj3" fmla="val 29148"/>
              <a:gd name="adj4" fmla="val 105046"/>
              <a:gd name="adj5" fmla="val 153440"/>
              <a:gd name="adj6" fmla="val 175500"/>
            </a:avLst>
          </a:prstGeom>
          <a:noFill/>
          <a:ln w="9525">
            <a:solidFill>
              <a:schemeClr val="accent1"/>
            </a:solidFill>
            <a:miter lim="800000"/>
            <a:tailEnd type="diamond" w="med" len="med"/>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defRPr/>
            </a:pPr>
            <a:r>
              <a:rPr lang="zh-CN" altLang="en-US" sz="2000" dirty="0" smtClean="0">
                <a:solidFill>
                  <a:srgbClr val="000000"/>
                </a:solidFill>
                <a:latin typeface="微软雅黑" panose="020B0503020204020204" pitchFamily="34" charset="-122"/>
                <a:ea typeface="微软雅黑" panose="020B0503020204020204" pitchFamily="34" charset="-122"/>
                <a:cs typeface="Arial" panose="020B0604020202020204" pitchFamily="34" charset="0"/>
              </a:rPr>
              <a:t>双方签字</a:t>
            </a:r>
            <a:endParaRPr lang="en-US" altLang="zh-CN" sz="2000" dirty="0" smtClean="0">
              <a:solidFill>
                <a:srgbClr val="00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5127" name="Rectangle 177"/>
          <p:cNvSpPr>
            <a:spLocks noChangeArrowheads="1"/>
          </p:cNvSpPr>
          <p:nvPr/>
        </p:nvSpPr>
        <p:spPr bwMode="auto">
          <a:xfrm>
            <a:off x="4900613" y="5108575"/>
            <a:ext cx="3335337"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fontAlgn="base">
              <a:lnSpc>
                <a:spcPct val="100000"/>
              </a:lnSpc>
              <a:spcBef>
                <a:spcPct val="0"/>
              </a:spcBef>
              <a:spcAft>
                <a:spcPct val="0"/>
              </a:spcAft>
              <a:buClrTx/>
              <a:buSzTx/>
              <a:buFontTx/>
              <a:buNone/>
            </a:pPr>
            <a:r>
              <a:rPr lang="zh-CN" altLang="en-US" sz="1600" b="1" smtClean="0">
                <a:solidFill>
                  <a:srgbClr val="000000"/>
                </a:solidFill>
                <a:latin typeface="Calibri" panose="020F0502020204030204" pitchFamily="34" charset="0"/>
                <a:ea typeface="宋体" panose="02010600030101010101" pitchFamily="2" charset="-122"/>
                <a:cs typeface="Arial" panose="020B0604020202020204" pitchFamily="34" charset="0"/>
              </a:rPr>
              <a:t>工作协议</a:t>
            </a:r>
            <a:r>
              <a:rPr lang="en-US" altLang="zh-CN" sz="1600" b="1" smtClean="0">
                <a:solidFill>
                  <a:srgbClr val="000000"/>
                </a:solidFill>
                <a:latin typeface="Calibri" panose="020F0502020204030204" pitchFamily="34" charset="0"/>
                <a:ea typeface="宋体" panose="02010600030101010101" pitchFamily="2" charset="-122"/>
                <a:cs typeface="Arial" panose="020B0604020202020204" pitchFamily="34" charset="0"/>
              </a:rPr>
              <a:t> </a:t>
            </a:r>
            <a:r>
              <a:rPr lang="zh-CN" altLang="en-US" sz="1600" smtClean="0">
                <a:solidFill>
                  <a:srgbClr val="000000"/>
                </a:solidFill>
                <a:latin typeface="Calibri" panose="020F0502020204030204" pitchFamily="34" charset="0"/>
                <a:ea typeface="宋体" panose="02010600030101010101" pitchFamily="2" charset="-122"/>
                <a:cs typeface="Arial" panose="020B0604020202020204" pitchFamily="34" charset="0"/>
              </a:rPr>
              <a:t>是由工作者与案主共同承诺合作实现双方所同意的目标和计划，是促使双方关系具有承诺和责任要素的重要途径。</a:t>
            </a:r>
            <a:endParaRPr lang="en-US" altLang="zh-CN" sz="1600" smtClean="0">
              <a:solidFill>
                <a:srgbClr val="000000"/>
              </a:solidFill>
              <a:latin typeface="Calibri" panose="020F0502020204030204" pitchFamily="34" charset="0"/>
              <a:ea typeface="宋体" panose="02010600030101010101" pitchFamily="2" charset="-122"/>
              <a:cs typeface="Arial" panose="020B0604020202020204" pitchFamily="34" charset="0"/>
            </a:endParaRPr>
          </a:p>
        </p:txBody>
      </p:sp>
      <p:sp>
        <p:nvSpPr>
          <p:cNvPr id="175128" name="Rectangle 178"/>
          <p:cNvSpPr>
            <a:spLocks noChangeArrowheads="1"/>
          </p:cNvSpPr>
          <p:nvPr/>
        </p:nvSpPr>
        <p:spPr bwMode="gray">
          <a:xfrm>
            <a:off x="4654550" y="5324475"/>
            <a:ext cx="42863" cy="355600"/>
          </a:xfrm>
          <a:prstGeom prst="rec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圆角矩形 11"/>
          <p:cNvSpPr/>
          <p:nvPr/>
        </p:nvSpPr>
        <p:spPr bwMode="auto">
          <a:xfrm>
            <a:off x="2981325" y="2147888"/>
            <a:ext cx="465138" cy="114300"/>
          </a:xfrm>
          <a:custGeom>
            <a:avLst/>
            <a:gdLst>
              <a:gd name="T0" fmla="*/ 1 w 711052"/>
              <a:gd name="T1" fmla="*/ 0 h 174096"/>
              <a:gd name="T2" fmla="*/ 2 w 711052"/>
              <a:gd name="T3" fmla="*/ 0 h 174096"/>
              <a:gd name="T4" fmla="*/ 2 w 711052"/>
              <a:gd name="T5" fmla="*/ 1 h 174096"/>
              <a:gd name="T6" fmla="*/ 1 w 711052"/>
              <a:gd name="T7" fmla="*/ 1 h 174096"/>
              <a:gd name="T8" fmla="*/ 0 w 711052"/>
              <a:gd name="T9" fmla="*/ 1 h 174096"/>
              <a:gd name="T10" fmla="*/ 1 w 711052"/>
              <a:gd name="T11" fmla="*/ 0 h 1740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gradFill rotWithShape="1">
            <a:gsLst>
              <a:gs pos="0">
                <a:srgbClr val="409EA6"/>
              </a:gs>
              <a:gs pos="60001">
                <a:srgbClr val="D0F0EE"/>
              </a:gs>
              <a:gs pos="89000">
                <a:srgbClr val="409EA6"/>
              </a:gs>
              <a:gs pos="100000">
                <a:srgbClr val="296469"/>
              </a:gs>
            </a:gsLst>
            <a:lin ang="0" scaled="1"/>
          </a:gra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nchor="ct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176131" name="任意多边形 29"/>
          <p:cNvSpPr/>
          <p:nvPr/>
        </p:nvSpPr>
        <p:spPr bwMode="auto">
          <a:xfrm>
            <a:off x="3008313" y="1646238"/>
            <a:ext cx="165100" cy="5211762"/>
          </a:xfrm>
          <a:custGeom>
            <a:avLst/>
            <a:gdLst>
              <a:gd name="T0" fmla="*/ 2747567 w 146304"/>
              <a:gd name="T1" fmla="*/ 0 h 4956048"/>
              <a:gd name="T2" fmla="*/ 5495204 w 146304"/>
              <a:gd name="T3" fmla="*/ 330901 h 4956048"/>
              <a:gd name="T4" fmla="*/ 5495204 w 146304"/>
              <a:gd name="T5" fmla="*/ 22418561 h 4956048"/>
              <a:gd name="T6" fmla="*/ 0 w 146304"/>
              <a:gd name="T7" fmla="*/ 22418561 h 4956048"/>
              <a:gd name="T8" fmla="*/ 0 w 146304"/>
              <a:gd name="T9" fmla="*/ 330901 h 4956048"/>
              <a:gd name="T10" fmla="*/ 2747567 w 146304"/>
              <a:gd name="T11" fmla="*/ 0 h 495604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6304" h="4956048">
                <a:moveTo>
                  <a:pt x="73152" y="0"/>
                </a:moveTo>
                <a:cubicBezTo>
                  <a:pt x="113553" y="0"/>
                  <a:pt x="146304" y="32751"/>
                  <a:pt x="146304" y="73152"/>
                </a:cubicBezTo>
                <a:lnTo>
                  <a:pt x="146304" y="4956048"/>
                </a:lnTo>
                <a:lnTo>
                  <a:pt x="0" y="4956048"/>
                </a:lnTo>
                <a:lnTo>
                  <a:pt x="0" y="73152"/>
                </a:lnTo>
                <a:cubicBezTo>
                  <a:pt x="0" y="32751"/>
                  <a:pt x="32751" y="0"/>
                  <a:pt x="73152" y="0"/>
                </a:cubicBezTo>
                <a:close/>
              </a:path>
            </a:pathLst>
          </a:custGeom>
          <a:gradFill rotWithShape="0">
            <a:gsLst>
              <a:gs pos="0">
                <a:srgbClr val="A6A6A6"/>
              </a:gs>
              <a:gs pos="8000">
                <a:srgbClr val="A6A6A6"/>
              </a:gs>
              <a:gs pos="53999">
                <a:srgbClr val="D9D9D9"/>
              </a:gs>
              <a:gs pos="100000">
                <a:srgbClr val="A6A6A6"/>
              </a:gs>
            </a:gsLst>
            <a:lin ang="0" scaled="1"/>
          </a:grad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176132" name="五边形 30"/>
          <p:cNvSpPr>
            <a:spLocks noChangeArrowheads="1"/>
          </p:cNvSpPr>
          <p:nvPr/>
        </p:nvSpPr>
        <p:spPr bwMode="auto">
          <a:xfrm>
            <a:off x="2981325" y="2208213"/>
            <a:ext cx="4086225" cy="692150"/>
          </a:xfrm>
          <a:prstGeom prst="homePlate">
            <a:avLst>
              <a:gd name="adj" fmla="val 49963"/>
            </a:avLst>
          </a:prstGeom>
          <a:solidFill>
            <a:srgbClr val="409EA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76133" name="五边形 31"/>
          <p:cNvSpPr>
            <a:spLocks noChangeArrowheads="1"/>
          </p:cNvSpPr>
          <p:nvPr/>
        </p:nvSpPr>
        <p:spPr bwMode="auto">
          <a:xfrm>
            <a:off x="3108325" y="2293938"/>
            <a:ext cx="3832225" cy="520700"/>
          </a:xfrm>
          <a:prstGeom prst="homePlate">
            <a:avLst>
              <a:gd name="adj" fmla="val 50121"/>
            </a:avLst>
          </a:prstGeom>
          <a:solidFill>
            <a:srgbClr val="D0F0EE"/>
          </a:solidFill>
          <a:ln>
            <a:noFill/>
          </a:ln>
          <a:extLst>
            <a:ext uri="{91240B29-F687-4F45-9708-019B960494DF}">
              <a14:hiddenLine xmlns:a14="http://schemas.microsoft.com/office/drawing/2010/main" w="9525">
                <a:solidFill>
                  <a:srgbClr val="000000"/>
                </a:solidFill>
                <a:miter lim="800000"/>
                <a:headEnd/>
                <a:tailEnd/>
              </a14:hiddenLine>
            </a:ext>
          </a:extLst>
        </p:spPr>
        <p:txBody>
          <a:bodyPr bIns="108000"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r>
              <a:rPr lang="zh-CN" altLang="en-US" sz="2800" smtClean="0">
                <a:solidFill>
                  <a:srgbClr val="296469"/>
                </a:solidFill>
                <a:latin typeface="黑体" panose="02010609060101010101" pitchFamily="49" charset="-122"/>
                <a:ea typeface="黑体" panose="02010609060101010101" pitchFamily="49" charset="-122"/>
              </a:rPr>
              <a:t>第</a:t>
            </a:r>
            <a:r>
              <a:rPr lang="en-US" altLang="zh-CN" sz="2800" smtClean="0">
                <a:solidFill>
                  <a:srgbClr val="296469"/>
                </a:solidFill>
                <a:latin typeface="黑体" panose="02010609060101010101" pitchFamily="49" charset="-122"/>
                <a:ea typeface="黑体" panose="02010609060101010101" pitchFamily="49" charset="-122"/>
              </a:rPr>
              <a:t>4</a:t>
            </a:r>
            <a:r>
              <a:rPr lang="zh-CN" altLang="en-US" sz="2800" smtClean="0">
                <a:solidFill>
                  <a:srgbClr val="296469"/>
                </a:solidFill>
                <a:latin typeface="黑体" panose="02010609060101010101" pitchFamily="49" charset="-122"/>
                <a:ea typeface="黑体" panose="02010609060101010101" pitchFamily="49" charset="-122"/>
              </a:rPr>
              <a:t>节</a:t>
            </a:r>
            <a:endParaRPr lang="zh-CN" altLang="en-US" sz="2800" smtClean="0">
              <a:solidFill>
                <a:srgbClr val="296469"/>
              </a:solidFill>
              <a:latin typeface="黑体" panose="02010609060101010101" pitchFamily="49" charset="-122"/>
              <a:ea typeface="黑体" panose="02010609060101010101" pitchFamily="49" charset="-122"/>
            </a:endParaRPr>
          </a:p>
        </p:txBody>
      </p:sp>
      <p:sp>
        <p:nvSpPr>
          <p:cNvPr id="176134" name="圆角矩形 32"/>
          <p:cNvSpPr>
            <a:spLocks noChangeArrowheads="1"/>
          </p:cNvSpPr>
          <p:nvPr/>
        </p:nvSpPr>
        <p:spPr bwMode="auto">
          <a:xfrm>
            <a:off x="3419475" y="3213100"/>
            <a:ext cx="3316288" cy="1473200"/>
          </a:xfrm>
          <a:prstGeom prst="roundRect">
            <a:avLst>
              <a:gd name="adj" fmla="val 6213"/>
            </a:avLst>
          </a:prstGeom>
          <a:solidFill>
            <a:srgbClr val="F2F2F2"/>
          </a:solidFill>
          <a:ln w="12700">
            <a:solidFill>
              <a:srgbClr val="FFFFFF"/>
            </a:solidFill>
            <a:round/>
          </a:ln>
          <a:effectLst>
            <a:outerShdw sx="100999" sy="100999" algn="ctr" rotWithShape="0">
              <a:srgbClr val="000000">
                <a:alpha val="1999"/>
              </a:srgbClr>
            </a:outerShdw>
          </a:effec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r>
              <a:rPr lang="zh-CN" altLang="en-US" b="1" smtClean="0">
                <a:solidFill>
                  <a:srgbClr val="9DB670"/>
                </a:solidFill>
                <a:latin typeface="Arial" panose="020B0604020202020204" pitchFamily="34" charset="0"/>
                <a:ea typeface="宋体" panose="02010600030101010101" pitchFamily="2" charset="-122"/>
              </a:rPr>
              <a:t>服务计划的实施</a:t>
            </a:r>
            <a:endParaRPr lang="zh-CN" altLang="en-US" b="1" smtClean="0">
              <a:solidFill>
                <a:srgbClr val="9DB670"/>
              </a:solidFill>
              <a:latin typeface="Arial" panose="020B0604020202020204" pitchFamily="34" charset="0"/>
              <a:ea typeface="宋体" panose="02010600030101010101" pitchFamily="2" charset="-122"/>
            </a:endParaRPr>
          </a:p>
        </p:txBody>
      </p:sp>
      <p:sp>
        <p:nvSpPr>
          <p:cNvPr id="176135" name="矩形 33"/>
          <p:cNvSpPr>
            <a:spLocks noChangeArrowheads="1"/>
          </p:cNvSpPr>
          <p:nvPr/>
        </p:nvSpPr>
        <p:spPr bwMode="auto">
          <a:xfrm rot="16200000" flipV="1">
            <a:off x="3583782" y="3042444"/>
            <a:ext cx="433387" cy="34925"/>
          </a:xfrm>
          <a:prstGeom prst="rect">
            <a:avLst/>
          </a:prstGeom>
          <a:solidFill>
            <a:srgbClr val="A6A6A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76136" name="椭圆 34"/>
          <p:cNvSpPr>
            <a:spLocks noChangeArrowheads="1"/>
          </p:cNvSpPr>
          <p:nvPr/>
        </p:nvSpPr>
        <p:spPr bwMode="auto">
          <a:xfrm>
            <a:off x="3757613" y="2811463"/>
            <a:ext cx="82550" cy="82550"/>
          </a:xfrm>
          <a:prstGeom prst="ellipse">
            <a:avLst/>
          </a:prstGeom>
          <a:solidFill>
            <a:srgbClr val="FFFFFF"/>
          </a:solidFill>
          <a:ln w="28575">
            <a:solidFill>
              <a:srgbClr val="296469"/>
            </a:solidFill>
            <a:round/>
          </a:ln>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76137" name="椭圆 35"/>
          <p:cNvSpPr>
            <a:spLocks noChangeArrowheads="1"/>
          </p:cNvSpPr>
          <p:nvPr/>
        </p:nvSpPr>
        <p:spPr bwMode="auto">
          <a:xfrm>
            <a:off x="3754438" y="3228975"/>
            <a:ext cx="82550" cy="82550"/>
          </a:xfrm>
          <a:prstGeom prst="ellipse">
            <a:avLst/>
          </a:prstGeom>
          <a:solidFill>
            <a:srgbClr val="FFFFFF"/>
          </a:solidFill>
          <a:ln w="28575">
            <a:solidFill>
              <a:srgbClr val="7F7F7F"/>
            </a:solidFill>
            <a:round/>
          </a:ln>
          <a:effectLst>
            <a:outerShdw dist="25401" dir="2700000" algn="ctr" rotWithShape="0">
              <a:srgbClr val="FFFFFF">
                <a:alpha val="28000"/>
              </a:srgbClr>
            </a:outerShdw>
          </a:effec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76138" name="矩形 36"/>
          <p:cNvSpPr>
            <a:spLocks noChangeArrowheads="1"/>
          </p:cNvSpPr>
          <p:nvPr/>
        </p:nvSpPr>
        <p:spPr bwMode="auto">
          <a:xfrm rot="16200000" flipV="1">
            <a:off x="5934075" y="3041651"/>
            <a:ext cx="433387" cy="36512"/>
          </a:xfrm>
          <a:prstGeom prst="rect">
            <a:avLst/>
          </a:prstGeom>
          <a:solidFill>
            <a:srgbClr val="A6A6A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76139" name="椭圆 37"/>
          <p:cNvSpPr>
            <a:spLocks noChangeArrowheads="1"/>
          </p:cNvSpPr>
          <p:nvPr/>
        </p:nvSpPr>
        <p:spPr bwMode="auto">
          <a:xfrm>
            <a:off x="6108700" y="2811463"/>
            <a:ext cx="82550" cy="82550"/>
          </a:xfrm>
          <a:prstGeom prst="ellipse">
            <a:avLst/>
          </a:prstGeom>
          <a:solidFill>
            <a:srgbClr val="FFFFFF"/>
          </a:solidFill>
          <a:ln w="28575">
            <a:solidFill>
              <a:srgbClr val="296469"/>
            </a:solidFill>
            <a:round/>
          </a:ln>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76140" name="椭圆 38"/>
          <p:cNvSpPr>
            <a:spLocks noChangeArrowheads="1"/>
          </p:cNvSpPr>
          <p:nvPr/>
        </p:nvSpPr>
        <p:spPr bwMode="auto">
          <a:xfrm>
            <a:off x="6105525" y="3228975"/>
            <a:ext cx="82550" cy="82550"/>
          </a:xfrm>
          <a:prstGeom prst="ellipse">
            <a:avLst/>
          </a:prstGeom>
          <a:solidFill>
            <a:srgbClr val="FFFFFF"/>
          </a:solidFill>
          <a:ln w="28575">
            <a:solidFill>
              <a:srgbClr val="7F7F7F"/>
            </a:solidFill>
            <a:round/>
          </a:ln>
          <a:effectLst>
            <a:outerShdw dist="25401" dir="2700000" algn="ctr" rotWithShape="0">
              <a:srgbClr val="FFFFFF">
                <a:alpha val="28000"/>
              </a:srgbClr>
            </a:outerShdw>
          </a:effec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76141" name="文本框 39"/>
          <p:cNvSpPr txBox="1">
            <a:spLocks noChangeArrowheads="1"/>
          </p:cNvSpPr>
          <p:nvPr/>
        </p:nvSpPr>
        <p:spPr bwMode="auto">
          <a:xfrm>
            <a:off x="3459163" y="1509713"/>
            <a:ext cx="204311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 typeface="Arial" panose="020B0604020202020204" pitchFamily="34" charset="0"/>
              <a:buNone/>
            </a:pPr>
            <a:r>
              <a:rPr lang="zh-CN" altLang="en-US" smtClean="0">
                <a:solidFill>
                  <a:srgbClr val="409EA6"/>
                </a:solidFill>
                <a:latin typeface="Times New Roman" panose="02020603050405020304" pitchFamily="18" charset="0"/>
                <a:ea typeface="华文隶书" panose="02010800040101010101" pitchFamily="2" charset="-122"/>
              </a:rPr>
              <a:t> </a:t>
            </a:r>
            <a:r>
              <a:rPr lang="zh-CN" altLang="en-US" sz="2800" smtClean="0">
                <a:solidFill>
                  <a:srgbClr val="409EA6"/>
                </a:solidFill>
                <a:latin typeface="Times New Roman" panose="02020603050405020304" pitchFamily="18" charset="0"/>
                <a:ea typeface="华文隶书" panose="02010800040101010101" pitchFamily="2" charset="-122"/>
              </a:rPr>
              <a:t>Section</a:t>
            </a:r>
            <a:r>
              <a:rPr lang="en-US" altLang="zh-CN" sz="5400" smtClean="0">
                <a:solidFill>
                  <a:srgbClr val="409EA6"/>
                </a:solidFill>
                <a:latin typeface="Times New Roman" panose="02020603050405020304" pitchFamily="18" charset="0"/>
                <a:ea typeface="华文隶书" panose="02010800040101010101" pitchFamily="2" charset="-122"/>
              </a:rPr>
              <a:t>4</a:t>
            </a:r>
            <a:endParaRPr lang="zh-CN" altLang="en-US" sz="5400" smtClean="0">
              <a:solidFill>
                <a:srgbClr val="409EA6"/>
              </a:solidFill>
              <a:latin typeface="Times New Roman" panose="02020603050405020304" pitchFamily="18" charset="0"/>
              <a:ea typeface="华文隶书" panose="02010800040101010101" pitchFamily="2" charset="-122"/>
            </a:endParaRP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PageTitle"/>
          <p:cNvSpPr txBox="1"/>
          <p:nvPr/>
        </p:nvSpPr>
        <p:spPr bwMode="auto">
          <a:xfrm>
            <a:off x="577850" y="0"/>
            <a:ext cx="788670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defTabSz="514350" rtl="0" eaLnBrk="0" fontAlgn="base" hangingPunct="0">
              <a:lnSpc>
                <a:spcPct val="90000"/>
              </a:lnSpc>
              <a:spcBef>
                <a:spcPct val="0"/>
              </a:spcBef>
              <a:spcAft>
                <a:spcPct val="0"/>
              </a:spcAft>
              <a:defRPr sz="3200" b="1">
                <a:solidFill>
                  <a:srgbClr val="468F69"/>
                </a:solidFill>
                <a:latin typeface="+mj-lt"/>
                <a:ea typeface="+mj-ea"/>
                <a:cs typeface="+mj-cs"/>
              </a:defRPr>
            </a:lvl1pPr>
            <a:lvl2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2pPr>
            <a:lvl3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3pPr>
            <a:lvl4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4pPr>
            <a:lvl5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5pPr>
            <a:lvl6pPr marL="4572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6pPr>
            <a:lvl7pPr marL="9144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7pPr>
            <a:lvl8pPr marL="13716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8pPr>
            <a:lvl9pPr marL="18288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9pPr>
          </a:lstStyle>
          <a:p>
            <a:pPr eaLnBrk="1" hangingPunct="1">
              <a:defRPr/>
            </a:pPr>
            <a:r>
              <a:rPr lang="zh-CN" altLang="en-US" sz="2400" kern="0" dirty="0" smtClean="0">
                <a:solidFill>
                  <a:srgbClr val="67B58C"/>
                </a:solidFill>
                <a:latin typeface="Arial" panose="020B0604020202020204" pitchFamily="34" charset="0"/>
                <a:ea typeface="宋体" panose="02010600030101010101" pitchFamily="2" charset="-122"/>
                <a:sym typeface="Arial" panose="020B0604020202020204" pitchFamily="34" charset="0"/>
              </a:rPr>
              <a:t>工作者的角色</a:t>
            </a:r>
            <a:endParaRPr lang="zh-CN" altLang="en-US" sz="2400" kern="0" dirty="0" smtClean="0">
              <a:solidFill>
                <a:srgbClr val="67B58C"/>
              </a:solidFill>
              <a:latin typeface="Arial" panose="020B0604020202020204" pitchFamily="34" charset="0"/>
              <a:ea typeface="宋体" panose="02010600030101010101" pitchFamily="2" charset="-122"/>
              <a:sym typeface="Arial" panose="020B0604020202020204" pitchFamily="34" charset="0"/>
            </a:endParaRPr>
          </a:p>
        </p:txBody>
      </p:sp>
      <p:sp>
        <p:nvSpPr>
          <p:cNvPr id="177155" name="Rectangle 3"/>
          <p:cNvSpPr>
            <a:spLocks noChangeArrowheads="1"/>
          </p:cNvSpPr>
          <p:nvPr/>
        </p:nvSpPr>
        <p:spPr bwMode="auto">
          <a:xfrm>
            <a:off x="-9525" y="236538"/>
            <a:ext cx="344488" cy="404812"/>
          </a:xfrm>
          <a:prstGeom prst="rect">
            <a:avLst/>
          </a:prstGeom>
          <a:solidFill>
            <a:schemeClr val="accent1"/>
          </a:solidFill>
          <a:ln w="952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5F5F5F"/>
              </a:solidFill>
              <a:latin typeface="Arial" panose="020B0604020202020204" pitchFamily="34" charset="0"/>
              <a:ea typeface="宋体" panose="02010600030101010101" pitchFamily="2" charset="-122"/>
            </a:endParaRPr>
          </a:p>
        </p:txBody>
      </p:sp>
      <p:grpSp>
        <p:nvGrpSpPr>
          <p:cNvPr id="177156" name="Group 3"/>
          <p:cNvGrpSpPr/>
          <p:nvPr/>
        </p:nvGrpSpPr>
        <p:grpSpPr bwMode="auto">
          <a:xfrm>
            <a:off x="1160463" y="1795463"/>
            <a:ext cx="6656387" cy="3886200"/>
            <a:chOff x="559" y="1296"/>
            <a:chExt cx="4193" cy="2448"/>
          </a:xfrm>
        </p:grpSpPr>
        <p:sp>
          <p:nvSpPr>
            <p:cNvPr id="5" name="Freeform 4"/>
            <p:cNvSpPr>
              <a:spLocks noEditPoints="1"/>
            </p:cNvSpPr>
            <p:nvPr/>
          </p:nvSpPr>
          <p:spPr bwMode="gray">
            <a:xfrm rot="-1358056">
              <a:off x="877" y="1765"/>
              <a:ext cx="3839" cy="1527"/>
            </a:xfrm>
            <a:custGeom>
              <a:avLst/>
              <a:gdLst/>
              <a:ahLst/>
              <a:cxnLst>
                <a:cxn ang="0">
                  <a:pos x="1692" y="12"/>
                </a:cxn>
                <a:cxn ang="0">
                  <a:pos x="1234" y="74"/>
                </a:cxn>
                <a:cxn ang="0">
                  <a:pos x="828" y="182"/>
                </a:cxn>
                <a:cxn ang="0">
                  <a:pos x="486" y="330"/>
                </a:cxn>
                <a:cxn ang="0">
                  <a:pos x="226" y="510"/>
                </a:cxn>
                <a:cxn ang="0">
                  <a:pos x="58" y="718"/>
                </a:cxn>
                <a:cxn ang="0">
                  <a:pos x="0" y="944"/>
                </a:cxn>
                <a:cxn ang="0">
                  <a:pos x="58" y="1170"/>
                </a:cxn>
                <a:cxn ang="0">
                  <a:pos x="226" y="1378"/>
                </a:cxn>
                <a:cxn ang="0">
                  <a:pos x="486" y="1558"/>
                </a:cxn>
                <a:cxn ang="0">
                  <a:pos x="828" y="1706"/>
                </a:cxn>
                <a:cxn ang="0">
                  <a:pos x="1234" y="1814"/>
                </a:cxn>
                <a:cxn ang="0">
                  <a:pos x="1692" y="1876"/>
                </a:cxn>
                <a:cxn ang="0">
                  <a:pos x="2186" y="1884"/>
                </a:cxn>
                <a:cxn ang="0">
                  <a:pos x="2658" y="1840"/>
                </a:cxn>
                <a:cxn ang="0">
                  <a:pos x="3084" y="1746"/>
                </a:cxn>
                <a:cxn ang="0">
                  <a:pos x="3448" y="1612"/>
                </a:cxn>
                <a:cxn ang="0">
                  <a:pos x="3738" y="1442"/>
                </a:cxn>
                <a:cxn ang="0">
                  <a:pos x="3938" y="1242"/>
                </a:cxn>
                <a:cxn ang="0">
                  <a:pos x="4034" y="1022"/>
                </a:cxn>
                <a:cxn ang="0">
                  <a:pos x="4014" y="790"/>
                </a:cxn>
                <a:cxn ang="0">
                  <a:pos x="3882" y="576"/>
                </a:cxn>
                <a:cxn ang="0">
                  <a:pos x="3650" y="386"/>
                </a:cxn>
                <a:cxn ang="0">
                  <a:pos x="3334" y="228"/>
                </a:cxn>
                <a:cxn ang="0">
                  <a:pos x="2948" y="106"/>
                </a:cxn>
                <a:cxn ang="0">
                  <a:pos x="2506" y="28"/>
                </a:cxn>
                <a:cxn ang="0">
                  <a:pos x="2020" y="0"/>
                </a:cxn>
                <a:cxn ang="0">
                  <a:pos x="1606" y="1736"/>
                </a:cxn>
                <a:cxn ang="0">
                  <a:pos x="1164" y="1678"/>
                </a:cxn>
                <a:cxn ang="0">
                  <a:pos x="776" y="1576"/>
                </a:cxn>
                <a:cxn ang="0">
                  <a:pos x="458" y="1436"/>
                </a:cxn>
                <a:cxn ang="0">
                  <a:pos x="224" y="1266"/>
                </a:cxn>
                <a:cxn ang="0">
                  <a:pos x="88" y="1074"/>
                </a:cxn>
                <a:cxn ang="0">
                  <a:pos x="68" y="864"/>
                </a:cxn>
                <a:cxn ang="0">
                  <a:pos x="166" y="664"/>
                </a:cxn>
                <a:cxn ang="0">
                  <a:pos x="370" y="486"/>
                </a:cxn>
                <a:cxn ang="0">
                  <a:pos x="662" y="336"/>
                </a:cxn>
                <a:cxn ang="0">
                  <a:pos x="1028" y="222"/>
                </a:cxn>
                <a:cxn ang="0">
                  <a:pos x="1454" y="148"/>
                </a:cxn>
                <a:cxn ang="0">
                  <a:pos x="1922" y="120"/>
                </a:cxn>
                <a:cxn ang="0">
                  <a:pos x="2392" y="148"/>
                </a:cxn>
                <a:cxn ang="0">
                  <a:pos x="2818" y="222"/>
                </a:cxn>
                <a:cxn ang="0">
                  <a:pos x="3184" y="336"/>
                </a:cxn>
                <a:cxn ang="0">
                  <a:pos x="3476" y="486"/>
                </a:cxn>
                <a:cxn ang="0">
                  <a:pos x="3680" y="664"/>
                </a:cxn>
                <a:cxn ang="0">
                  <a:pos x="3778" y="864"/>
                </a:cxn>
                <a:cxn ang="0">
                  <a:pos x="3758" y="1074"/>
                </a:cxn>
                <a:cxn ang="0">
                  <a:pos x="3622" y="1266"/>
                </a:cxn>
                <a:cxn ang="0">
                  <a:pos x="3388" y="1436"/>
                </a:cxn>
                <a:cxn ang="0">
                  <a:pos x="3070" y="1576"/>
                </a:cxn>
                <a:cxn ang="0">
                  <a:pos x="2682" y="1678"/>
                </a:cxn>
                <a:cxn ang="0">
                  <a:pos x="2240" y="1736"/>
                </a:cxn>
              </a:cxnLst>
              <a:rect l="0" t="0" r="r" b="b"/>
              <a:pathLst>
                <a:path w="4040" h="1888">
                  <a:moveTo>
                    <a:pt x="2020" y="0"/>
                  </a:moveTo>
                  <a:lnTo>
                    <a:pt x="1854" y="4"/>
                  </a:lnTo>
                  <a:lnTo>
                    <a:pt x="1692" y="12"/>
                  </a:lnTo>
                  <a:lnTo>
                    <a:pt x="1534" y="28"/>
                  </a:lnTo>
                  <a:lnTo>
                    <a:pt x="1382" y="48"/>
                  </a:lnTo>
                  <a:lnTo>
                    <a:pt x="1234" y="74"/>
                  </a:lnTo>
                  <a:lnTo>
                    <a:pt x="1092" y="106"/>
                  </a:lnTo>
                  <a:lnTo>
                    <a:pt x="956" y="142"/>
                  </a:lnTo>
                  <a:lnTo>
                    <a:pt x="828" y="182"/>
                  </a:lnTo>
                  <a:lnTo>
                    <a:pt x="706" y="228"/>
                  </a:lnTo>
                  <a:lnTo>
                    <a:pt x="592" y="276"/>
                  </a:lnTo>
                  <a:lnTo>
                    <a:pt x="486" y="330"/>
                  </a:lnTo>
                  <a:lnTo>
                    <a:pt x="390" y="386"/>
                  </a:lnTo>
                  <a:lnTo>
                    <a:pt x="302" y="446"/>
                  </a:lnTo>
                  <a:lnTo>
                    <a:pt x="226" y="510"/>
                  </a:lnTo>
                  <a:lnTo>
                    <a:pt x="158" y="576"/>
                  </a:lnTo>
                  <a:lnTo>
                    <a:pt x="102" y="646"/>
                  </a:lnTo>
                  <a:lnTo>
                    <a:pt x="58" y="718"/>
                  </a:lnTo>
                  <a:lnTo>
                    <a:pt x="26" y="790"/>
                  </a:lnTo>
                  <a:lnTo>
                    <a:pt x="6" y="866"/>
                  </a:lnTo>
                  <a:lnTo>
                    <a:pt x="0" y="944"/>
                  </a:lnTo>
                  <a:lnTo>
                    <a:pt x="6" y="1022"/>
                  </a:lnTo>
                  <a:lnTo>
                    <a:pt x="26" y="1098"/>
                  </a:lnTo>
                  <a:lnTo>
                    <a:pt x="58" y="1170"/>
                  </a:lnTo>
                  <a:lnTo>
                    <a:pt x="102" y="1242"/>
                  </a:lnTo>
                  <a:lnTo>
                    <a:pt x="158" y="1312"/>
                  </a:lnTo>
                  <a:lnTo>
                    <a:pt x="226" y="1378"/>
                  </a:lnTo>
                  <a:lnTo>
                    <a:pt x="302" y="1442"/>
                  </a:lnTo>
                  <a:lnTo>
                    <a:pt x="390" y="1502"/>
                  </a:lnTo>
                  <a:lnTo>
                    <a:pt x="486" y="1558"/>
                  </a:lnTo>
                  <a:lnTo>
                    <a:pt x="592" y="1612"/>
                  </a:lnTo>
                  <a:lnTo>
                    <a:pt x="706" y="1660"/>
                  </a:lnTo>
                  <a:lnTo>
                    <a:pt x="828" y="1706"/>
                  </a:lnTo>
                  <a:lnTo>
                    <a:pt x="956" y="1746"/>
                  </a:lnTo>
                  <a:lnTo>
                    <a:pt x="1092" y="1782"/>
                  </a:lnTo>
                  <a:lnTo>
                    <a:pt x="1234" y="1814"/>
                  </a:lnTo>
                  <a:lnTo>
                    <a:pt x="1382" y="1840"/>
                  </a:lnTo>
                  <a:lnTo>
                    <a:pt x="1534" y="1860"/>
                  </a:lnTo>
                  <a:lnTo>
                    <a:pt x="1692" y="1876"/>
                  </a:lnTo>
                  <a:lnTo>
                    <a:pt x="1854" y="1884"/>
                  </a:lnTo>
                  <a:lnTo>
                    <a:pt x="2020" y="1888"/>
                  </a:lnTo>
                  <a:lnTo>
                    <a:pt x="2186" y="1884"/>
                  </a:lnTo>
                  <a:lnTo>
                    <a:pt x="2348" y="1876"/>
                  </a:lnTo>
                  <a:lnTo>
                    <a:pt x="2506" y="1860"/>
                  </a:lnTo>
                  <a:lnTo>
                    <a:pt x="2658" y="1840"/>
                  </a:lnTo>
                  <a:lnTo>
                    <a:pt x="2806" y="1814"/>
                  </a:lnTo>
                  <a:lnTo>
                    <a:pt x="2948" y="1782"/>
                  </a:lnTo>
                  <a:lnTo>
                    <a:pt x="3084" y="1746"/>
                  </a:lnTo>
                  <a:lnTo>
                    <a:pt x="3212" y="1706"/>
                  </a:lnTo>
                  <a:lnTo>
                    <a:pt x="3334" y="1660"/>
                  </a:lnTo>
                  <a:lnTo>
                    <a:pt x="3448" y="1612"/>
                  </a:lnTo>
                  <a:lnTo>
                    <a:pt x="3554" y="1558"/>
                  </a:lnTo>
                  <a:lnTo>
                    <a:pt x="3650" y="1502"/>
                  </a:lnTo>
                  <a:lnTo>
                    <a:pt x="3738" y="1442"/>
                  </a:lnTo>
                  <a:lnTo>
                    <a:pt x="3814" y="1378"/>
                  </a:lnTo>
                  <a:lnTo>
                    <a:pt x="3882" y="1312"/>
                  </a:lnTo>
                  <a:lnTo>
                    <a:pt x="3938" y="1242"/>
                  </a:lnTo>
                  <a:lnTo>
                    <a:pt x="3982" y="1170"/>
                  </a:lnTo>
                  <a:lnTo>
                    <a:pt x="4014" y="1098"/>
                  </a:lnTo>
                  <a:lnTo>
                    <a:pt x="4034" y="1022"/>
                  </a:lnTo>
                  <a:lnTo>
                    <a:pt x="4040" y="944"/>
                  </a:lnTo>
                  <a:lnTo>
                    <a:pt x="4034" y="866"/>
                  </a:lnTo>
                  <a:lnTo>
                    <a:pt x="4014" y="790"/>
                  </a:lnTo>
                  <a:lnTo>
                    <a:pt x="3982" y="718"/>
                  </a:lnTo>
                  <a:lnTo>
                    <a:pt x="3938" y="646"/>
                  </a:lnTo>
                  <a:lnTo>
                    <a:pt x="3882" y="576"/>
                  </a:lnTo>
                  <a:lnTo>
                    <a:pt x="3814" y="510"/>
                  </a:lnTo>
                  <a:lnTo>
                    <a:pt x="3738" y="446"/>
                  </a:lnTo>
                  <a:lnTo>
                    <a:pt x="3650" y="386"/>
                  </a:lnTo>
                  <a:lnTo>
                    <a:pt x="3554" y="330"/>
                  </a:lnTo>
                  <a:lnTo>
                    <a:pt x="3448" y="276"/>
                  </a:lnTo>
                  <a:lnTo>
                    <a:pt x="3334" y="228"/>
                  </a:lnTo>
                  <a:lnTo>
                    <a:pt x="3212" y="182"/>
                  </a:lnTo>
                  <a:lnTo>
                    <a:pt x="3084" y="142"/>
                  </a:lnTo>
                  <a:lnTo>
                    <a:pt x="2948" y="106"/>
                  </a:lnTo>
                  <a:lnTo>
                    <a:pt x="2806" y="74"/>
                  </a:lnTo>
                  <a:lnTo>
                    <a:pt x="2658" y="48"/>
                  </a:lnTo>
                  <a:lnTo>
                    <a:pt x="2506" y="28"/>
                  </a:lnTo>
                  <a:lnTo>
                    <a:pt x="2348" y="12"/>
                  </a:lnTo>
                  <a:lnTo>
                    <a:pt x="2186" y="4"/>
                  </a:lnTo>
                  <a:lnTo>
                    <a:pt x="2020" y="0"/>
                  </a:lnTo>
                  <a:close/>
                  <a:moveTo>
                    <a:pt x="1922" y="1748"/>
                  </a:moveTo>
                  <a:lnTo>
                    <a:pt x="1762" y="1746"/>
                  </a:lnTo>
                  <a:lnTo>
                    <a:pt x="1606" y="1736"/>
                  </a:lnTo>
                  <a:lnTo>
                    <a:pt x="1454" y="1722"/>
                  </a:lnTo>
                  <a:lnTo>
                    <a:pt x="1306" y="1702"/>
                  </a:lnTo>
                  <a:lnTo>
                    <a:pt x="1164" y="1678"/>
                  </a:lnTo>
                  <a:lnTo>
                    <a:pt x="1028" y="1648"/>
                  </a:lnTo>
                  <a:lnTo>
                    <a:pt x="898" y="1614"/>
                  </a:lnTo>
                  <a:lnTo>
                    <a:pt x="776" y="1576"/>
                  </a:lnTo>
                  <a:lnTo>
                    <a:pt x="662" y="1532"/>
                  </a:lnTo>
                  <a:lnTo>
                    <a:pt x="554" y="1486"/>
                  </a:lnTo>
                  <a:lnTo>
                    <a:pt x="458" y="1436"/>
                  </a:lnTo>
                  <a:lnTo>
                    <a:pt x="370" y="1382"/>
                  </a:lnTo>
                  <a:lnTo>
                    <a:pt x="292" y="1326"/>
                  </a:lnTo>
                  <a:lnTo>
                    <a:pt x="224" y="1266"/>
                  </a:lnTo>
                  <a:lnTo>
                    <a:pt x="166" y="1204"/>
                  </a:lnTo>
                  <a:lnTo>
                    <a:pt x="122" y="1140"/>
                  </a:lnTo>
                  <a:lnTo>
                    <a:pt x="88" y="1074"/>
                  </a:lnTo>
                  <a:lnTo>
                    <a:pt x="68" y="1004"/>
                  </a:lnTo>
                  <a:lnTo>
                    <a:pt x="62" y="934"/>
                  </a:lnTo>
                  <a:lnTo>
                    <a:pt x="68" y="864"/>
                  </a:lnTo>
                  <a:lnTo>
                    <a:pt x="88" y="796"/>
                  </a:lnTo>
                  <a:lnTo>
                    <a:pt x="122" y="730"/>
                  </a:lnTo>
                  <a:lnTo>
                    <a:pt x="166" y="664"/>
                  </a:lnTo>
                  <a:lnTo>
                    <a:pt x="224" y="602"/>
                  </a:lnTo>
                  <a:lnTo>
                    <a:pt x="292" y="544"/>
                  </a:lnTo>
                  <a:lnTo>
                    <a:pt x="370" y="486"/>
                  </a:lnTo>
                  <a:lnTo>
                    <a:pt x="458" y="434"/>
                  </a:lnTo>
                  <a:lnTo>
                    <a:pt x="554" y="382"/>
                  </a:lnTo>
                  <a:lnTo>
                    <a:pt x="662" y="336"/>
                  </a:lnTo>
                  <a:lnTo>
                    <a:pt x="776" y="294"/>
                  </a:lnTo>
                  <a:lnTo>
                    <a:pt x="898" y="256"/>
                  </a:lnTo>
                  <a:lnTo>
                    <a:pt x="1028" y="222"/>
                  </a:lnTo>
                  <a:lnTo>
                    <a:pt x="1164" y="192"/>
                  </a:lnTo>
                  <a:lnTo>
                    <a:pt x="1306" y="166"/>
                  </a:lnTo>
                  <a:lnTo>
                    <a:pt x="1454" y="148"/>
                  </a:lnTo>
                  <a:lnTo>
                    <a:pt x="1606" y="132"/>
                  </a:lnTo>
                  <a:lnTo>
                    <a:pt x="1762" y="124"/>
                  </a:lnTo>
                  <a:lnTo>
                    <a:pt x="1922" y="120"/>
                  </a:lnTo>
                  <a:lnTo>
                    <a:pt x="2084" y="124"/>
                  </a:lnTo>
                  <a:lnTo>
                    <a:pt x="2240" y="132"/>
                  </a:lnTo>
                  <a:lnTo>
                    <a:pt x="2392" y="148"/>
                  </a:lnTo>
                  <a:lnTo>
                    <a:pt x="2540" y="166"/>
                  </a:lnTo>
                  <a:lnTo>
                    <a:pt x="2682" y="192"/>
                  </a:lnTo>
                  <a:lnTo>
                    <a:pt x="2818" y="222"/>
                  </a:lnTo>
                  <a:lnTo>
                    <a:pt x="2948" y="256"/>
                  </a:lnTo>
                  <a:lnTo>
                    <a:pt x="3070" y="294"/>
                  </a:lnTo>
                  <a:lnTo>
                    <a:pt x="3184" y="336"/>
                  </a:lnTo>
                  <a:lnTo>
                    <a:pt x="3292" y="382"/>
                  </a:lnTo>
                  <a:lnTo>
                    <a:pt x="3388" y="434"/>
                  </a:lnTo>
                  <a:lnTo>
                    <a:pt x="3476" y="486"/>
                  </a:lnTo>
                  <a:lnTo>
                    <a:pt x="3554" y="544"/>
                  </a:lnTo>
                  <a:lnTo>
                    <a:pt x="3622" y="602"/>
                  </a:lnTo>
                  <a:lnTo>
                    <a:pt x="3680" y="664"/>
                  </a:lnTo>
                  <a:lnTo>
                    <a:pt x="3724" y="730"/>
                  </a:lnTo>
                  <a:lnTo>
                    <a:pt x="3758" y="796"/>
                  </a:lnTo>
                  <a:lnTo>
                    <a:pt x="3778" y="864"/>
                  </a:lnTo>
                  <a:lnTo>
                    <a:pt x="3784" y="934"/>
                  </a:lnTo>
                  <a:lnTo>
                    <a:pt x="3778" y="1004"/>
                  </a:lnTo>
                  <a:lnTo>
                    <a:pt x="3758" y="1074"/>
                  </a:lnTo>
                  <a:lnTo>
                    <a:pt x="3724" y="1140"/>
                  </a:lnTo>
                  <a:lnTo>
                    <a:pt x="3680" y="1204"/>
                  </a:lnTo>
                  <a:lnTo>
                    <a:pt x="3622" y="1266"/>
                  </a:lnTo>
                  <a:lnTo>
                    <a:pt x="3554" y="1326"/>
                  </a:lnTo>
                  <a:lnTo>
                    <a:pt x="3476" y="1382"/>
                  </a:lnTo>
                  <a:lnTo>
                    <a:pt x="3388" y="1436"/>
                  </a:lnTo>
                  <a:lnTo>
                    <a:pt x="3292" y="1486"/>
                  </a:lnTo>
                  <a:lnTo>
                    <a:pt x="3184" y="1532"/>
                  </a:lnTo>
                  <a:lnTo>
                    <a:pt x="3070" y="1576"/>
                  </a:lnTo>
                  <a:lnTo>
                    <a:pt x="2948" y="1614"/>
                  </a:lnTo>
                  <a:lnTo>
                    <a:pt x="2818" y="1648"/>
                  </a:lnTo>
                  <a:lnTo>
                    <a:pt x="2682" y="1678"/>
                  </a:lnTo>
                  <a:lnTo>
                    <a:pt x="2540" y="1702"/>
                  </a:lnTo>
                  <a:lnTo>
                    <a:pt x="2392" y="1722"/>
                  </a:lnTo>
                  <a:lnTo>
                    <a:pt x="2240" y="1736"/>
                  </a:lnTo>
                  <a:lnTo>
                    <a:pt x="2084" y="1746"/>
                  </a:lnTo>
                  <a:lnTo>
                    <a:pt x="1922" y="1748"/>
                  </a:lnTo>
                  <a:close/>
                </a:path>
              </a:pathLst>
            </a:custGeom>
            <a:gradFill rotWithShape="1">
              <a:gsLst>
                <a:gs pos="0">
                  <a:schemeClr val="bg2">
                    <a:gamma/>
                    <a:tint val="30196"/>
                    <a:invGamma/>
                    <a:alpha val="36000"/>
                  </a:schemeClr>
                </a:gs>
                <a:gs pos="100000">
                  <a:schemeClr val="bg2"/>
                </a:gs>
              </a:gsLst>
              <a:lin ang="0" scaled="1"/>
            </a:gradFill>
            <a:ln w="0">
              <a:noFill/>
              <a:prstDash val="solid"/>
              <a:round/>
            </a:ln>
          </p:spPr>
          <p:txBody>
            <a:bodyPr/>
            <a:lstStyle/>
            <a:p>
              <a:pPr>
                <a:buFont typeface="Arial" panose="020B0604020202020204" pitchFamily="34" charset="0"/>
                <a:buNone/>
                <a:defRPr/>
              </a:pPr>
              <a:endParaRPr lang="zh-CN" altLang="en-US">
                <a:solidFill>
                  <a:srgbClr val="5F5F5F"/>
                </a:solidFill>
              </a:endParaRPr>
            </a:p>
          </p:txBody>
        </p:sp>
        <p:sp>
          <p:nvSpPr>
            <p:cNvPr id="6" name="Oval 5"/>
            <p:cNvSpPr>
              <a:spLocks noChangeArrowheads="1"/>
            </p:cNvSpPr>
            <p:nvPr/>
          </p:nvSpPr>
          <p:spPr bwMode="gray">
            <a:xfrm>
              <a:off x="2407" y="1296"/>
              <a:ext cx="720" cy="694"/>
            </a:xfrm>
            <a:prstGeom prst="ellipse">
              <a:avLst/>
            </a:prstGeom>
            <a:gradFill rotWithShape="1">
              <a:gsLst>
                <a:gs pos="0">
                  <a:schemeClr val="hlink"/>
                </a:gs>
                <a:gs pos="100000">
                  <a:schemeClr val="hlink">
                    <a:gamma/>
                    <a:shade val="34510"/>
                    <a:invGamma/>
                  </a:schemeClr>
                </a:gs>
              </a:gsLst>
              <a:path path="shape">
                <a:fillToRect l="50000" t="50000" r="50000" b="50000"/>
              </a:path>
            </a:gradFill>
            <a:ln w="9525">
              <a:noFill/>
              <a:round/>
            </a:ln>
            <a:effectLst>
              <a:prstShdw prst="shdw12" dist="76200" dir="10800000">
                <a:srgbClr val="001D3A">
                  <a:alpha val="50000"/>
                </a:srgbClr>
              </a:prstShdw>
            </a:effectLst>
          </p:spPr>
          <p:txBody>
            <a:bodyPr wrap="none" anchor="ctr"/>
            <a:lstStyle/>
            <a:p>
              <a:pPr algn="ctr">
                <a:buFont typeface="Arial" panose="020B0604020202020204" pitchFamily="34" charset="0"/>
                <a:buNone/>
                <a:defRPr/>
              </a:pPr>
              <a:endParaRPr lang="zh-CN" altLang="zh-CN">
                <a:solidFill>
                  <a:srgbClr val="5F5F5F"/>
                </a:solidFill>
              </a:endParaRPr>
            </a:p>
          </p:txBody>
        </p:sp>
        <p:sp>
          <p:nvSpPr>
            <p:cNvPr id="7" name="Oval 6"/>
            <p:cNvSpPr>
              <a:spLocks noChangeArrowheads="1"/>
            </p:cNvSpPr>
            <p:nvPr/>
          </p:nvSpPr>
          <p:spPr bwMode="gray">
            <a:xfrm>
              <a:off x="999" y="2126"/>
              <a:ext cx="719" cy="694"/>
            </a:xfrm>
            <a:prstGeom prst="ellipse">
              <a:avLst/>
            </a:prstGeom>
            <a:gradFill rotWithShape="1">
              <a:gsLst>
                <a:gs pos="0">
                  <a:schemeClr val="accent1"/>
                </a:gs>
                <a:gs pos="100000">
                  <a:schemeClr val="accent1">
                    <a:gamma/>
                    <a:shade val="31373"/>
                    <a:invGamma/>
                  </a:schemeClr>
                </a:gs>
              </a:gsLst>
              <a:path path="shape">
                <a:fillToRect l="50000" t="50000" r="50000" b="50000"/>
              </a:path>
            </a:gradFill>
            <a:ln w="9525">
              <a:noFill/>
              <a:round/>
            </a:ln>
            <a:effectLst>
              <a:prstShdw prst="shdw12" dist="76200" dir="10800000">
                <a:srgbClr val="001D3A">
                  <a:alpha val="50000"/>
                </a:srgbClr>
              </a:prstShdw>
            </a:effectLst>
          </p:spPr>
          <p:txBody>
            <a:bodyPr wrap="none" anchor="ctr"/>
            <a:lstStyle/>
            <a:p>
              <a:pPr algn="ctr">
                <a:buFont typeface="Arial" panose="020B0604020202020204" pitchFamily="34" charset="0"/>
                <a:buNone/>
                <a:defRPr/>
              </a:pPr>
              <a:endParaRPr lang="zh-CN" altLang="zh-CN">
                <a:solidFill>
                  <a:srgbClr val="5F5F5F"/>
                </a:solidFill>
              </a:endParaRPr>
            </a:p>
          </p:txBody>
        </p:sp>
        <p:sp>
          <p:nvSpPr>
            <p:cNvPr id="8" name="Oval 7"/>
            <p:cNvSpPr>
              <a:spLocks noChangeArrowheads="1"/>
            </p:cNvSpPr>
            <p:nvPr/>
          </p:nvSpPr>
          <p:spPr bwMode="gray">
            <a:xfrm>
              <a:off x="1493" y="3050"/>
              <a:ext cx="719" cy="694"/>
            </a:xfrm>
            <a:prstGeom prst="ellipse">
              <a:avLst/>
            </a:prstGeom>
            <a:gradFill rotWithShape="1">
              <a:gsLst>
                <a:gs pos="0">
                  <a:schemeClr val="accent2"/>
                </a:gs>
                <a:gs pos="100000">
                  <a:schemeClr val="accent2">
                    <a:gamma/>
                    <a:shade val="35686"/>
                    <a:invGamma/>
                  </a:schemeClr>
                </a:gs>
              </a:gsLst>
              <a:path path="shape">
                <a:fillToRect l="50000" t="50000" r="50000" b="50000"/>
              </a:path>
            </a:gradFill>
            <a:ln w="9525">
              <a:noFill/>
              <a:round/>
            </a:ln>
            <a:effectLst>
              <a:prstShdw prst="shdw12" dist="76200" dir="10800000">
                <a:srgbClr val="001D3A">
                  <a:alpha val="50000"/>
                </a:srgbClr>
              </a:prstShdw>
            </a:effectLst>
          </p:spPr>
          <p:txBody>
            <a:bodyPr wrap="none" anchor="ctr"/>
            <a:lstStyle/>
            <a:p>
              <a:pPr algn="ctr">
                <a:buFont typeface="Arial" panose="020B0604020202020204" pitchFamily="34" charset="0"/>
                <a:buNone/>
                <a:defRPr/>
              </a:pPr>
              <a:endParaRPr lang="zh-CN" altLang="zh-CN">
                <a:solidFill>
                  <a:srgbClr val="5F5F5F"/>
                </a:solidFill>
              </a:endParaRPr>
            </a:p>
          </p:txBody>
        </p:sp>
        <p:sp>
          <p:nvSpPr>
            <p:cNvPr id="9" name="Oval 8"/>
            <p:cNvSpPr>
              <a:spLocks noChangeArrowheads="1"/>
            </p:cNvSpPr>
            <p:nvPr/>
          </p:nvSpPr>
          <p:spPr bwMode="gray">
            <a:xfrm>
              <a:off x="3048" y="2707"/>
              <a:ext cx="719" cy="694"/>
            </a:xfrm>
            <a:prstGeom prst="ellipse">
              <a:avLst/>
            </a:prstGeom>
            <a:gradFill rotWithShape="1">
              <a:gsLst>
                <a:gs pos="0">
                  <a:schemeClr val="bg2"/>
                </a:gs>
                <a:gs pos="100000">
                  <a:schemeClr val="bg2">
                    <a:gamma/>
                    <a:shade val="35686"/>
                    <a:invGamma/>
                  </a:schemeClr>
                </a:gs>
              </a:gsLst>
              <a:path path="shape">
                <a:fillToRect l="50000" t="50000" r="50000" b="50000"/>
              </a:path>
            </a:gradFill>
            <a:ln w="9525">
              <a:noFill/>
              <a:round/>
            </a:ln>
            <a:effectLst>
              <a:prstShdw prst="shdw12" dist="76200" dir="10800000">
                <a:srgbClr val="001D3A">
                  <a:alpha val="50000"/>
                </a:srgbClr>
              </a:prstShdw>
            </a:effectLst>
          </p:spPr>
          <p:txBody>
            <a:bodyPr wrap="none" anchor="ctr"/>
            <a:lstStyle/>
            <a:p>
              <a:pPr algn="ctr">
                <a:buFont typeface="Arial" panose="020B0604020202020204" pitchFamily="34" charset="0"/>
                <a:buNone/>
                <a:defRPr/>
              </a:pPr>
              <a:endParaRPr lang="zh-CN" altLang="zh-CN">
                <a:solidFill>
                  <a:srgbClr val="5F5F5F"/>
                </a:solidFill>
              </a:endParaRPr>
            </a:p>
          </p:txBody>
        </p:sp>
        <p:sp>
          <p:nvSpPr>
            <p:cNvPr id="10" name="Oval 9"/>
            <p:cNvSpPr>
              <a:spLocks noChangeArrowheads="1"/>
            </p:cNvSpPr>
            <p:nvPr/>
          </p:nvSpPr>
          <p:spPr bwMode="gray">
            <a:xfrm>
              <a:off x="4072" y="1420"/>
              <a:ext cx="680" cy="695"/>
            </a:xfrm>
            <a:prstGeom prst="ellipse">
              <a:avLst/>
            </a:prstGeom>
            <a:gradFill rotWithShape="1">
              <a:gsLst>
                <a:gs pos="0">
                  <a:schemeClr val="folHlink"/>
                </a:gs>
                <a:gs pos="100000">
                  <a:schemeClr val="folHlink">
                    <a:gamma/>
                    <a:shade val="34510"/>
                    <a:invGamma/>
                  </a:schemeClr>
                </a:gs>
              </a:gsLst>
              <a:path path="shape">
                <a:fillToRect l="50000" t="50000" r="50000" b="50000"/>
              </a:path>
            </a:gradFill>
            <a:ln w="9525">
              <a:noFill/>
              <a:round/>
            </a:ln>
            <a:effectLst>
              <a:prstShdw prst="shdw12" dist="76200" dir="10800000">
                <a:srgbClr val="001D3A">
                  <a:alpha val="50000"/>
                </a:srgbClr>
              </a:prstShdw>
            </a:effectLst>
          </p:spPr>
          <p:txBody>
            <a:bodyPr wrap="none" anchor="ctr"/>
            <a:lstStyle/>
            <a:p>
              <a:pPr algn="ctr">
                <a:buFont typeface="Arial" panose="020B0604020202020204" pitchFamily="34" charset="0"/>
                <a:buNone/>
                <a:defRPr/>
              </a:pPr>
              <a:endParaRPr lang="zh-CN" altLang="zh-CN">
                <a:solidFill>
                  <a:srgbClr val="5F5F5F"/>
                </a:solidFill>
              </a:endParaRPr>
            </a:p>
          </p:txBody>
        </p:sp>
        <p:sp>
          <p:nvSpPr>
            <p:cNvPr id="177163" name="Text Box 10"/>
            <p:cNvSpPr txBox="1">
              <a:spLocks noChangeArrowheads="1"/>
            </p:cNvSpPr>
            <p:nvPr/>
          </p:nvSpPr>
          <p:spPr bwMode="white">
            <a:xfrm>
              <a:off x="956" y="2337"/>
              <a:ext cx="711"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fontAlgn="base">
                <a:lnSpc>
                  <a:spcPct val="100000"/>
                </a:lnSpc>
                <a:spcBef>
                  <a:spcPct val="0"/>
                </a:spcBef>
                <a:spcAft>
                  <a:spcPct val="0"/>
                </a:spcAft>
                <a:buClrTx/>
                <a:buSzTx/>
                <a:buFontTx/>
                <a:buNone/>
              </a:pPr>
              <a:r>
                <a:rPr lang="en-US" altLang="zh-CN" sz="1800" b="1" dirty="0" smtClean="0">
                  <a:solidFill>
                    <a:srgbClr val="FFFFFF"/>
                  </a:solidFill>
                  <a:latin typeface="Verdana" panose="020B0604030504040204" pitchFamily="34" charset="0"/>
                  <a:ea typeface="宋体" panose="02010600030101010101" pitchFamily="2" charset="-122"/>
                </a:rPr>
                <a:t>1.</a:t>
              </a:r>
              <a:r>
                <a:rPr lang="zh-CN" altLang="en-US" sz="1800" b="1" dirty="0" smtClean="0">
                  <a:solidFill>
                    <a:srgbClr val="FFFFFF"/>
                  </a:solidFill>
                  <a:latin typeface="Verdana" panose="020B0604030504040204" pitchFamily="34" charset="0"/>
                  <a:ea typeface="宋体" panose="02010600030101010101" pitchFamily="2" charset="-122"/>
                </a:rPr>
                <a:t>使能者</a:t>
              </a:r>
              <a:endParaRPr lang="en-US" altLang="zh-CN" sz="1800" b="1" dirty="0" smtClean="0">
                <a:solidFill>
                  <a:srgbClr val="FFFFFF"/>
                </a:solidFill>
                <a:latin typeface="Verdana" panose="020B0604030504040204" pitchFamily="34" charset="0"/>
                <a:ea typeface="宋体" panose="02010600030101010101" pitchFamily="2" charset="-122"/>
              </a:endParaRPr>
            </a:p>
          </p:txBody>
        </p:sp>
        <p:sp>
          <p:nvSpPr>
            <p:cNvPr id="177164" name="Text Box 11"/>
            <p:cNvSpPr txBox="1">
              <a:spLocks noChangeArrowheads="1"/>
            </p:cNvSpPr>
            <p:nvPr/>
          </p:nvSpPr>
          <p:spPr bwMode="white">
            <a:xfrm>
              <a:off x="2416" y="1503"/>
              <a:ext cx="711"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fontAlgn="base">
                <a:lnSpc>
                  <a:spcPct val="100000"/>
                </a:lnSpc>
                <a:spcBef>
                  <a:spcPct val="0"/>
                </a:spcBef>
                <a:spcAft>
                  <a:spcPct val="0"/>
                </a:spcAft>
                <a:buClrTx/>
                <a:buSzTx/>
                <a:buFontTx/>
                <a:buNone/>
              </a:pPr>
              <a:r>
                <a:rPr lang="en-US" altLang="zh-CN" sz="1800" b="1" dirty="0" smtClean="0">
                  <a:solidFill>
                    <a:srgbClr val="FFFFFF"/>
                  </a:solidFill>
                  <a:latin typeface="Verdana" panose="020B0604030504040204" pitchFamily="34" charset="0"/>
                  <a:ea typeface="宋体" panose="02010600030101010101" pitchFamily="2" charset="-122"/>
                </a:rPr>
                <a:t>2.</a:t>
              </a:r>
              <a:r>
                <a:rPr lang="zh-CN" altLang="en-US" sz="1800" b="1" dirty="0" smtClean="0">
                  <a:solidFill>
                    <a:srgbClr val="FFFFFF"/>
                  </a:solidFill>
                  <a:latin typeface="Verdana" panose="020B0604030504040204" pitchFamily="34" charset="0"/>
                  <a:ea typeface="宋体" panose="02010600030101010101" pitchFamily="2" charset="-122"/>
                </a:rPr>
                <a:t>联系人</a:t>
              </a:r>
              <a:endParaRPr lang="en-US" altLang="zh-CN" sz="1800" b="1" dirty="0" smtClean="0">
                <a:solidFill>
                  <a:srgbClr val="FFFFFF"/>
                </a:solidFill>
                <a:latin typeface="Verdana" panose="020B0604030504040204" pitchFamily="34" charset="0"/>
                <a:ea typeface="宋体" panose="02010600030101010101" pitchFamily="2" charset="-122"/>
              </a:endParaRPr>
            </a:p>
          </p:txBody>
        </p:sp>
        <p:sp>
          <p:nvSpPr>
            <p:cNvPr id="177165" name="Text Box 12"/>
            <p:cNvSpPr txBox="1">
              <a:spLocks noChangeArrowheads="1"/>
            </p:cNvSpPr>
            <p:nvPr/>
          </p:nvSpPr>
          <p:spPr bwMode="white">
            <a:xfrm>
              <a:off x="4041" y="1647"/>
              <a:ext cx="711"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fontAlgn="base">
                <a:lnSpc>
                  <a:spcPct val="100000"/>
                </a:lnSpc>
                <a:spcBef>
                  <a:spcPct val="0"/>
                </a:spcBef>
                <a:spcAft>
                  <a:spcPct val="0"/>
                </a:spcAft>
                <a:buClrTx/>
                <a:buSzTx/>
                <a:buFontTx/>
                <a:buNone/>
              </a:pPr>
              <a:r>
                <a:rPr lang="en-US" altLang="zh-CN" sz="1800" b="1" dirty="0" smtClean="0">
                  <a:solidFill>
                    <a:srgbClr val="FFFFFF"/>
                  </a:solidFill>
                  <a:latin typeface="Verdana" panose="020B0604030504040204" pitchFamily="34" charset="0"/>
                  <a:ea typeface="宋体" panose="02010600030101010101" pitchFamily="2" charset="-122"/>
                </a:rPr>
                <a:t>3.</a:t>
              </a:r>
              <a:r>
                <a:rPr lang="zh-CN" altLang="en-US" sz="1800" b="1" dirty="0" smtClean="0">
                  <a:solidFill>
                    <a:srgbClr val="FFFFFF"/>
                  </a:solidFill>
                  <a:latin typeface="Verdana" panose="020B0604030504040204" pitchFamily="34" charset="0"/>
                  <a:ea typeface="宋体" panose="02010600030101010101" pitchFamily="2" charset="-122"/>
                </a:rPr>
                <a:t>教育者</a:t>
              </a:r>
              <a:endParaRPr lang="en-US" altLang="zh-CN" sz="1800" b="1" dirty="0" smtClean="0">
                <a:solidFill>
                  <a:srgbClr val="FFFFFF"/>
                </a:solidFill>
                <a:latin typeface="Verdana" panose="020B0604030504040204" pitchFamily="34" charset="0"/>
                <a:ea typeface="宋体" panose="02010600030101010101" pitchFamily="2" charset="-122"/>
              </a:endParaRPr>
            </a:p>
          </p:txBody>
        </p:sp>
        <p:sp>
          <p:nvSpPr>
            <p:cNvPr id="177166" name="Text Box 13"/>
            <p:cNvSpPr txBox="1">
              <a:spLocks noChangeArrowheads="1"/>
            </p:cNvSpPr>
            <p:nvPr/>
          </p:nvSpPr>
          <p:spPr bwMode="white">
            <a:xfrm>
              <a:off x="3018" y="2938"/>
              <a:ext cx="711"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fontAlgn="base">
                <a:lnSpc>
                  <a:spcPct val="100000"/>
                </a:lnSpc>
                <a:spcBef>
                  <a:spcPct val="0"/>
                </a:spcBef>
                <a:spcAft>
                  <a:spcPct val="0"/>
                </a:spcAft>
                <a:buClrTx/>
                <a:buSzTx/>
                <a:buFontTx/>
                <a:buNone/>
              </a:pPr>
              <a:r>
                <a:rPr lang="en-US" altLang="zh-CN" sz="1800" b="1" dirty="0">
                  <a:solidFill>
                    <a:srgbClr val="FFFFFF"/>
                  </a:solidFill>
                  <a:latin typeface="Verdana" panose="020B0604030504040204" pitchFamily="34" charset="0"/>
                  <a:ea typeface="宋体" panose="02010600030101010101" pitchFamily="2" charset="-122"/>
                </a:rPr>
                <a:t>4</a:t>
              </a:r>
              <a:r>
                <a:rPr lang="en-US" altLang="zh-CN" sz="1800" b="1" dirty="0" smtClean="0">
                  <a:solidFill>
                    <a:srgbClr val="FFFFFF"/>
                  </a:solidFill>
                  <a:latin typeface="Verdana" panose="020B0604030504040204" pitchFamily="34" charset="0"/>
                  <a:ea typeface="宋体" panose="02010600030101010101" pitchFamily="2" charset="-122"/>
                </a:rPr>
                <a:t>.</a:t>
              </a:r>
              <a:r>
                <a:rPr lang="zh-CN" altLang="en-US" sz="1800" b="1" dirty="0" smtClean="0">
                  <a:solidFill>
                    <a:srgbClr val="FFFFFF"/>
                  </a:solidFill>
                  <a:latin typeface="Verdana" panose="020B0604030504040204" pitchFamily="34" charset="0"/>
                  <a:ea typeface="宋体" panose="02010600030101010101" pitchFamily="2" charset="-122"/>
                </a:rPr>
                <a:t>倡导者</a:t>
              </a:r>
              <a:endParaRPr lang="en-US" altLang="zh-CN" sz="1800" b="1" dirty="0" smtClean="0">
                <a:solidFill>
                  <a:srgbClr val="FFFFFF"/>
                </a:solidFill>
                <a:latin typeface="Verdana" panose="020B0604030504040204" pitchFamily="34" charset="0"/>
                <a:ea typeface="宋体" panose="02010600030101010101" pitchFamily="2" charset="-122"/>
              </a:endParaRPr>
            </a:p>
          </p:txBody>
        </p:sp>
        <p:sp>
          <p:nvSpPr>
            <p:cNvPr id="177167" name="Text Box 14"/>
            <p:cNvSpPr txBox="1">
              <a:spLocks noChangeArrowheads="1"/>
            </p:cNvSpPr>
            <p:nvPr/>
          </p:nvSpPr>
          <p:spPr bwMode="white">
            <a:xfrm>
              <a:off x="1493" y="3285"/>
              <a:ext cx="711"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fontAlgn="base">
                <a:lnSpc>
                  <a:spcPct val="100000"/>
                </a:lnSpc>
                <a:spcBef>
                  <a:spcPct val="0"/>
                </a:spcBef>
                <a:spcAft>
                  <a:spcPct val="0"/>
                </a:spcAft>
                <a:buClrTx/>
                <a:buSzTx/>
                <a:buFontTx/>
                <a:buNone/>
              </a:pPr>
              <a:r>
                <a:rPr lang="en-US" altLang="zh-CN" sz="1800" b="1" dirty="0" smtClean="0">
                  <a:solidFill>
                    <a:srgbClr val="FFFFFF"/>
                  </a:solidFill>
                  <a:latin typeface="Verdana" panose="020B0604030504040204" pitchFamily="34" charset="0"/>
                  <a:ea typeface="宋体" panose="02010600030101010101" pitchFamily="2" charset="-122"/>
                </a:rPr>
                <a:t>5.</a:t>
              </a:r>
              <a:r>
                <a:rPr lang="zh-CN" altLang="en-US" sz="1800" b="1" dirty="0" smtClean="0">
                  <a:solidFill>
                    <a:srgbClr val="FFFFFF"/>
                  </a:solidFill>
                  <a:latin typeface="Verdana" panose="020B0604030504040204" pitchFamily="34" charset="0"/>
                  <a:ea typeface="宋体" panose="02010600030101010101" pitchFamily="2" charset="-122"/>
                </a:rPr>
                <a:t>治疗者</a:t>
              </a:r>
              <a:endParaRPr lang="en-US" altLang="zh-CN" sz="1800" b="1" dirty="0" smtClean="0">
                <a:solidFill>
                  <a:srgbClr val="FFFFFF"/>
                </a:solidFill>
                <a:latin typeface="Verdana" panose="020B0604030504040204" pitchFamily="34" charset="0"/>
                <a:ea typeface="宋体" panose="02010600030101010101" pitchFamily="2" charset="-122"/>
              </a:endParaRPr>
            </a:p>
          </p:txBody>
        </p:sp>
        <p:sp>
          <p:nvSpPr>
            <p:cNvPr id="177168" name="Text Box 15"/>
            <p:cNvSpPr txBox="1">
              <a:spLocks noChangeArrowheads="1"/>
            </p:cNvSpPr>
            <p:nvPr/>
          </p:nvSpPr>
          <p:spPr bwMode="auto">
            <a:xfrm>
              <a:off x="2160" y="2304"/>
              <a:ext cx="1452"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fontAlgn="base">
                <a:lnSpc>
                  <a:spcPct val="100000"/>
                </a:lnSpc>
                <a:spcBef>
                  <a:spcPct val="0"/>
                </a:spcBef>
                <a:spcAft>
                  <a:spcPct val="0"/>
                </a:spcAft>
                <a:buClrTx/>
                <a:buSzTx/>
                <a:buFontTx/>
                <a:buNone/>
              </a:pPr>
              <a:r>
                <a:rPr lang="zh-CN" altLang="en-US" b="1" smtClean="0">
                  <a:solidFill>
                    <a:srgbClr val="5F5F5F"/>
                  </a:solidFill>
                  <a:latin typeface="Calibri" panose="020F0502020204030204" pitchFamily="34" charset="0"/>
                  <a:ea typeface="宋体" panose="02010600030101010101" pitchFamily="2" charset="-122"/>
                </a:rPr>
                <a:t>工作者角色</a:t>
              </a:r>
              <a:endParaRPr lang="en-US" altLang="zh-CN" b="1" smtClean="0">
                <a:solidFill>
                  <a:srgbClr val="5F5F5F"/>
                </a:solidFill>
                <a:latin typeface="Calibri" panose="020F0502020204030204" pitchFamily="34" charset="0"/>
                <a:ea typeface="宋体" panose="02010600030101010101" pitchFamily="2" charset="-122"/>
              </a:endParaRPr>
            </a:p>
          </p:txBody>
        </p:sp>
        <p:sp>
          <p:nvSpPr>
            <p:cNvPr id="177169" name="Line 16"/>
            <p:cNvSpPr>
              <a:spLocks noChangeShapeType="1"/>
            </p:cNvSpPr>
            <p:nvPr/>
          </p:nvSpPr>
          <p:spPr bwMode="black">
            <a:xfrm>
              <a:off x="1639" y="1545"/>
              <a:ext cx="1025" cy="788"/>
            </a:xfrm>
            <a:prstGeom prst="line">
              <a:avLst/>
            </a:prstGeom>
            <a:noFill/>
            <a:ln w="9525">
              <a:solidFill>
                <a:schemeClr val="tx1"/>
              </a:solidFill>
              <a:round/>
              <a:tailEnd type="triangle" w="med" len="me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cxnSp>
          <p:nvCxnSpPr>
            <p:cNvPr id="177170" name="AutoShape 17"/>
            <p:cNvCxnSpPr>
              <a:cxnSpLocks noChangeShapeType="1"/>
            </p:cNvCxnSpPr>
            <p:nvPr/>
          </p:nvCxnSpPr>
          <p:spPr bwMode="black">
            <a:xfrm flipH="1">
              <a:off x="559" y="1545"/>
              <a:ext cx="1087" cy="0"/>
            </a:xfrm>
            <a:prstGeom prst="straightConnector1">
              <a:avLst/>
            </a:prstGeom>
            <a:noFill/>
            <a:ln w="9525">
              <a:solidFill>
                <a:schemeClr val="tx1"/>
              </a:solidFill>
              <a:round/>
            </a:ln>
            <a:extLst>
              <a:ext uri="{909E8E84-426E-40DD-AFC4-6F175D3DCCD1}">
                <a14:hiddenFill xmlns:a14="http://schemas.microsoft.com/office/drawing/2010/main">
                  <a:noFill/>
                </a14:hiddenFill>
              </a:ext>
            </a:extLst>
          </p:spPr>
        </p:cxnSp>
        <p:sp>
          <p:nvSpPr>
            <p:cNvPr id="177171" name="Text Box 18"/>
            <p:cNvSpPr txBox="1">
              <a:spLocks noChangeArrowheads="1"/>
            </p:cNvSpPr>
            <p:nvPr/>
          </p:nvSpPr>
          <p:spPr bwMode="auto">
            <a:xfrm>
              <a:off x="606" y="1296"/>
              <a:ext cx="1246"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fontAlgn="base">
                <a:lnSpc>
                  <a:spcPct val="100000"/>
                </a:lnSpc>
                <a:spcBef>
                  <a:spcPct val="0"/>
                </a:spcBef>
                <a:spcAft>
                  <a:spcPct val="0"/>
                </a:spcAft>
                <a:buClrTx/>
                <a:buSzTx/>
                <a:buFontTx/>
                <a:buNone/>
              </a:pPr>
              <a:r>
                <a:rPr lang="zh-CN" altLang="en-US" sz="1600" b="1" smtClean="0">
                  <a:solidFill>
                    <a:srgbClr val="5F5F5F"/>
                  </a:solidFill>
                  <a:latin typeface="Verdana" panose="020B0604030504040204" pitchFamily="34" charset="0"/>
                  <a:ea typeface="宋体" panose="02010600030101010101" pitchFamily="2" charset="-122"/>
                </a:rPr>
                <a:t>不同阶段有所侧重</a:t>
              </a:r>
              <a:endParaRPr lang="en-US" altLang="zh-CN" sz="1600" b="1" smtClean="0">
                <a:solidFill>
                  <a:srgbClr val="5F5F5F"/>
                </a:solidFill>
                <a:latin typeface="Verdana" panose="020B0604030504040204" pitchFamily="34" charset="0"/>
                <a:ea typeface="宋体" panose="02010600030101010101" pitchFamily="2" charset="-122"/>
              </a:endParaRPr>
            </a:p>
          </p:txBody>
        </p:sp>
      </p:gr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PageTitle"/>
          <p:cNvSpPr txBox="1"/>
          <p:nvPr/>
        </p:nvSpPr>
        <p:spPr bwMode="auto">
          <a:xfrm>
            <a:off x="577850" y="0"/>
            <a:ext cx="788670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defTabSz="514350" rtl="0" eaLnBrk="0" fontAlgn="base" hangingPunct="0">
              <a:lnSpc>
                <a:spcPct val="90000"/>
              </a:lnSpc>
              <a:spcBef>
                <a:spcPct val="0"/>
              </a:spcBef>
              <a:spcAft>
                <a:spcPct val="0"/>
              </a:spcAft>
              <a:defRPr sz="3200" b="1">
                <a:solidFill>
                  <a:srgbClr val="468F69"/>
                </a:solidFill>
                <a:latin typeface="+mj-lt"/>
                <a:ea typeface="+mj-ea"/>
                <a:cs typeface="+mj-cs"/>
              </a:defRPr>
            </a:lvl1pPr>
            <a:lvl2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2pPr>
            <a:lvl3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3pPr>
            <a:lvl4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4pPr>
            <a:lvl5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5pPr>
            <a:lvl6pPr marL="4572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6pPr>
            <a:lvl7pPr marL="9144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7pPr>
            <a:lvl8pPr marL="13716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8pPr>
            <a:lvl9pPr marL="18288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9pPr>
          </a:lstStyle>
          <a:p>
            <a:pPr eaLnBrk="1" hangingPunct="1">
              <a:defRPr/>
            </a:pPr>
            <a:r>
              <a:rPr lang="zh-CN" altLang="en-US" sz="2400" kern="0" dirty="0" smtClean="0">
                <a:solidFill>
                  <a:srgbClr val="67B58C"/>
                </a:solidFill>
                <a:latin typeface="Arial" panose="020B0604020202020204" pitchFamily="34" charset="0"/>
                <a:ea typeface="宋体" panose="02010600030101010101" pitchFamily="2" charset="-122"/>
                <a:sym typeface="Arial" panose="020B0604020202020204" pitchFamily="34" charset="0"/>
              </a:rPr>
              <a:t>工作者的工作内容</a:t>
            </a:r>
            <a:endParaRPr lang="zh-CN" altLang="en-US" sz="2400" kern="0" dirty="0" smtClean="0">
              <a:solidFill>
                <a:srgbClr val="67B58C"/>
              </a:solidFill>
              <a:latin typeface="Arial" panose="020B0604020202020204" pitchFamily="34" charset="0"/>
              <a:ea typeface="宋体" panose="02010600030101010101" pitchFamily="2" charset="-122"/>
              <a:sym typeface="Arial" panose="020B0604020202020204" pitchFamily="34" charset="0"/>
            </a:endParaRPr>
          </a:p>
        </p:txBody>
      </p:sp>
      <p:sp>
        <p:nvSpPr>
          <p:cNvPr id="178179" name="Rectangle 3"/>
          <p:cNvSpPr>
            <a:spLocks noChangeArrowheads="1"/>
          </p:cNvSpPr>
          <p:nvPr/>
        </p:nvSpPr>
        <p:spPr bwMode="auto">
          <a:xfrm>
            <a:off x="-9525" y="236538"/>
            <a:ext cx="344488" cy="404812"/>
          </a:xfrm>
          <a:prstGeom prst="rect">
            <a:avLst/>
          </a:prstGeom>
          <a:solidFill>
            <a:schemeClr val="accent1"/>
          </a:solidFill>
          <a:ln w="952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5F5F5F"/>
              </a:solidFill>
              <a:latin typeface="Arial" panose="020B0604020202020204" pitchFamily="34" charset="0"/>
              <a:ea typeface="宋体" panose="02010600030101010101" pitchFamily="2" charset="-122"/>
            </a:endParaRPr>
          </a:p>
        </p:txBody>
      </p:sp>
      <p:grpSp>
        <p:nvGrpSpPr>
          <p:cNvPr id="178180" name="Group 3"/>
          <p:cNvGrpSpPr/>
          <p:nvPr/>
        </p:nvGrpSpPr>
        <p:grpSpPr bwMode="auto">
          <a:xfrm>
            <a:off x="1917700" y="1308100"/>
            <a:ext cx="4800600" cy="4724400"/>
            <a:chOff x="1488" y="960"/>
            <a:chExt cx="2928" cy="2880"/>
          </a:xfrm>
        </p:grpSpPr>
        <p:grpSp>
          <p:nvGrpSpPr>
            <p:cNvPr id="178181" name="Group 4"/>
            <p:cNvGrpSpPr/>
            <p:nvPr/>
          </p:nvGrpSpPr>
          <p:grpSpPr bwMode="auto">
            <a:xfrm>
              <a:off x="2356" y="960"/>
              <a:ext cx="1192" cy="959"/>
              <a:chOff x="2356" y="960"/>
              <a:chExt cx="1192" cy="959"/>
            </a:xfrm>
          </p:grpSpPr>
          <p:grpSp>
            <p:nvGrpSpPr>
              <p:cNvPr id="178218" name="Group 5"/>
              <p:cNvGrpSpPr/>
              <p:nvPr/>
            </p:nvGrpSpPr>
            <p:grpSpPr bwMode="auto">
              <a:xfrm>
                <a:off x="2356" y="960"/>
                <a:ext cx="1192" cy="959"/>
                <a:chOff x="2057" y="862"/>
                <a:chExt cx="1549" cy="1351"/>
              </a:xfrm>
            </p:grpSpPr>
            <p:sp>
              <p:nvSpPr>
                <p:cNvPr id="178220" name="AutoShape 6"/>
                <p:cNvSpPr>
                  <a:spLocks noChangeArrowheads="1"/>
                </p:cNvSpPr>
                <p:nvPr/>
              </p:nvSpPr>
              <p:spPr bwMode="gray">
                <a:xfrm>
                  <a:off x="2070" y="885"/>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8221" name="AutoShape 7"/>
                <p:cNvSpPr>
                  <a:spLocks noChangeArrowheads="1"/>
                </p:cNvSpPr>
                <p:nvPr/>
              </p:nvSpPr>
              <p:spPr bwMode="gray">
                <a:xfrm>
                  <a:off x="2057" y="862"/>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ln>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8222" name="AutoShape 8"/>
                <p:cNvSpPr>
                  <a:spLocks noChangeArrowheads="1"/>
                </p:cNvSpPr>
                <p:nvPr/>
              </p:nvSpPr>
              <p:spPr bwMode="gray">
                <a:xfrm>
                  <a:off x="2147" y="942"/>
                  <a:ext cx="1350" cy="1168"/>
                </a:xfrm>
                <a:prstGeom prst="hexagon">
                  <a:avLst>
                    <a:gd name="adj" fmla="val 28896"/>
                    <a:gd name="vf" fmla="val 115470"/>
                  </a:avLst>
                </a:prstGeom>
                <a:gradFill rotWithShape="1">
                  <a:gsLst>
                    <a:gs pos="0">
                      <a:srgbClr val="7262EC"/>
                    </a:gs>
                    <a:gs pos="100000">
                      <a:srgbClr val="2614AA"/>
                    </a:gs>
                  </a:gsLst>
                  <a:lin ang="2700000" scaled="1"/>
                </a:gradFill>
                <a:ln w="9525">
                  <a:solidFill>
                    <a:srgbClr val="FFFFFF"/>
                  </a:solidFill>
                  <a:miter lim="800000"/>
                </a:ln>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sp>
            <p:nvSpPr>
              <p:cNvPr id="43" name="Text Box 9"/>
              <p:cNvSpPr txBox="1">
                <a:spLocks noChangeArrowheads="1"/>
              </p:cNvSpPr>
              <p:nvPr/>
            </p:nvSpPr>
            <p:spPr bwMode="gray">
              <a:xfrm>
                <a:off x="2502" y="1142"/>
                <a:ext cx="900" cy="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Tx/>
                  <a:buNone/>
                  <a:defRPr/>
                </a:pPr>
                <a:r>
                  <a:rPr lang="en-US" altLang="zh-CN" sz="2000"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1.</a:t>
                </a:r>
                <a:endParaRPr lang="en-US" altLang="zh-CN" sz="2000"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a:p>
                <a:pPr algn="ctr" fontAlgn="base">
                  <a:spcBef>
                    <a:spcPct val="0"/>
                  </a:spcBef>
                  <a:spcAft>
                    <a:spcPct val="0"/>
                  </a:spcAft>
                  <a:buFontTx/>
                  <a:buNone/>
                  <a:defRPr/>
                </a:pPr>
                <a:r>
                  <a:rPr lang="zh-CN" altLang="en-US" sz="2000"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支持与鼓励</a:t>
                </a:r>
                <a:endParaRPr lang="en-US" altLang="zh-CN" sz="2000"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78182" name="Group 10"/>
            <p:cNvGrpSpPr/>
            <p:nvPr/>
          </p:nvGrpSpPr>
          <p:grpSpPr bwMode="auto">
            <a:xfrm>
              <a:off x="1488" y="1438"/>
              <a:ext cx="1193" cy="959"/>
              <a:chOff x="1488" y="1438"/>
              <a:chExt cx="1193" cy="959"/>
            </a:xfrm>
          </p:grpSpPr>
          <p:grpSp>
            <p:nvGrpSpPr>
              <p:cNvPr id="178213" name="Group 11"/>
              <p:cNvGrpSpPr/>
              <p:nvPr/>
            </p:nvGrpSpPr>
            <p:grpSpPr bwMode="auto">
              <a:xfrm>
                <a:off x="1488" y="1438"/>
                <a:ext cx="1193" cy="959"/>
                <a:chOff x="1110" y="2656"/>
                <a:chExt cx="1549" cy="1351"/>
              </a:xfrm>
            </p:grpSpPr>
            <p:sp>
              <p:nvSpPr>
                <p:cNvPr id="178215" name="AutoShape 12"/>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8216" name="AutoShape 13"/>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ln>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8217" name="AutoShape 14"/>
                <p:cNvSpPr>
                  <a:spLocks noChangeArrowheads="1"/>
                </p:cNvSpPr>
                <p:nvPr/>
              </p:nvSpPr>
              <p:spPr bwMode="gray">
                <a:xfrm>
                  <a:off x="1200" y="2736"/>
                  <a:ext cx="1350" cy="1168"/>
                </a:xfrm>
                <a:prstGeom prst="hexagon">
                  <a:avLst>
                    <a:gd name="adj" fmla="val 28896"/>
                    <a:gd name="vf" fmla="val 115470"/>
                  </a:avLst>
                </a:prstGeom>
                <a:gradFill rotWithShape="1">
                  <a:gsLst>
                    <a:gs pos="0">
                      <a:srgbClr val="45A2D6"/>
                    </a:gs>
                    <a:gs pos="100000">
                      <a:srgbClr val="49ACE3"/>
                    </a:gs>
                  </a:gsLst>
                  <a:lin ang="2700000" scaled="1"/>
                </a:gradFill>
                <a:ln w="9525">
                  <a:solidFill>
                    <a:srgbClr val="FFFFFF"/>
                  </a:solidFill>
                  <a:miter lim="800000"/>
                </a:ln>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sp>
            <p:nvSpPr>
              <p:cNvPr id="38" name="Text Box 15"/>
              <p:cNvSpPr txBox="1">
                <a:spLocks noChangeArrowheads="1"/>
              </p:cNvSpPr>
              <p:nvPr/>
            </p:nvSpPr>
            <p:spPr bwMode="gray">
              <a:xfrm>
                <a:off x="1718" y="1642"/>
                <a:ext cx="738" cy="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Tx/>
                  <a:buNone/>
                  <a:defRPr/>
                </a:pPr>
                <a:r>
                  <a:rPr lang="en-US" altLang="zh-CN" sz="2000"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2.</a:t>
                </a:r>
                <a:endParaRPr lang="en-US" altLang="zh-CN" sz="2000"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a:p>
                <a:pPr algn="ctr" fontAlgn="base">
                  <a:spcBef>
                    <a:spcPct val="0"/>
                  </a:spcBef>
                  <a:spcAft>
                    <a:spcPct val="0"/>
                  </a:spcAft>
                  <a:buFontTx/>
                  <a:buNone/>
                  <a:defRPr/>
                </a:pPr>
                <a:r>
                  <a:rPr lang="zh-CN" altLang="en-US" sz="2000"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情绪疏导</a:t>
                </a:r>
                <a:endParaRPr lang="en-US" altLang="zh-CN" sz="2000"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78183" name="Group 16"/>
            <p:cNvGrpSpPr/>
            <p:nvPr/>
          </p:nvGrpSpPr>
          <p:grpSpPr bwMode="auto">
            <a:xfrm>
              <a:off x="2356" y="1919"/>
              <a:ext cx="1192" cy="959"/>
              <a:chOff x="2356" y="1919"/>
              <a:chExt cx="1192" cy="959"/>
            </a:xfrm>
          </p:grpSpPr>
          <p:grpSp>
            <p:nvGrpSpPr>
              <p:cNvPr id="178208" name="Group 17"/>
              <p:cNvGrpSpPr/>
              <p:nvPr/>
            </p:nvGrpSpPr>
            <p:grpSpPr bwMode="auto">
              <a:xfrm>
                <a:off x="2356" y="1919"/>
                <a:ext cx="1192" cy="959"/>
                <a:chOff x="3174" y="2656"/>
                <a:chExt cx="1549" cy="1351"/>
              </a:xfrm>
            </p:grpSpPr>
            <p:sp>
              <p:nvSpPr>
                <p:cNvPr id="178210" name="AutoShape 18"/>
                <p:cNvSpPr>
                  <a:spLocks noChangeArrowheads="1"/>
                </p:cNvSpPr>
                <p:nvPr/>
              </p:nvSpPr>
              <p:spPr bwMode="gray">
                <a:xfrm>
                  <a:off x="3187" y="2679"/>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8211" name="AutoShape 19"/>
                <p:cNvSpPr>
                  <a:spLocks noChangeArrowheads="1"/>
                </p:cNvSpPr>
                <p:nvPr/>
              </p:nvSpPr>
              <p:spPr bwMode="gray">
                <a:xfrm>
                  <a:off x="3174"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ln>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8212" name="AutoShape 20"/>
                <p:cNvSpPr>
                  <a:spLocks noChangeArrowheads="1"/>
                </p:cNvSpPr>
                <p:nvPr/>
              </p:nvSpPr>
              <p:spPr bwMode="gray">
                <a:xfrm>
                  <a:off x="3264" y="2736"/>
                  <a:ext cx="1350" cy="1168"/>
                </a:xfrm>
                <a:prstGeom prst="hexagon">
                  <a:avLst>
                    <a:gd name="adj" fmla="val 28896"/>
                    <a:gd name="vf" fmla="val 115470"/>
                  </a:avLst>
                </a:prstGeom>
                <a:gradFill rotWithShape="1">
                  <a:gsLst>
                    <a:gs pos="0">
                      <a:srgbClr val="182F5E"/>
                    </a:gs>
                    <a:gs pos="100000">
                      <a:srgbClr val="3366CC"/>
                    </a:gs>
                  </a:gsLst>
                  <a:lin ang="2700000" scaled="1"/>
                </a:gradFill>
                <a:ln w="9525">
                  <a:solidFill>
                    <a:srgbClr val="FFFFFF"/>
                  </a:solidFill>
                  <a:miter lim="800000"/>
                </a:ln>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sp>
            <p:nvSpPr>
              <p:cNvPr id="33" name="Text Box 21"/>
              <p:cNvSpPr txBox="1">
                <a:spLocks noChangeArrowheads="1"/>
              </p:cNvSpPr>
              <p:nvPr/>
            </p:nvSpPr>
            <p:spPr bwMode="gray">
              <a:xfrm>
                <a:off x="2561" y="2133"/>
                <a:ext cx="747" cy="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Tx/>
                  <a:buNone/>
                  <a:defRPr/>
                </a:pPr>
                <a:r>
                  <a:rPr lang="en-US" altLang="zh-CN" sz="2000"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4.</a:t>
                </a:r>
                <a:endParaRPr lang="en-US" altLang="zh-CN" sz="2000"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a:p>
                <a:pPr algn="ctr" fontAlgn="base">
                  <a:spcBef>
                    <a:spcPct val="0"/>
                  </a:spcBef>
                  <a:spcAft>
                    <a:spcPct val="0"/>
                  </a:spcAft>
                  <a:buFontTx/>
                  <a:buNone/>
                  <a:defRPr/>
                </a:pPr>
                <a:r>
                  <a:rPr lang="zh-CN" altLang="en-US" sz="2000"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行为改变</a:t>
                </a:r>
                <a:endParaRPr lang="en-US" altLang="zh-CN" sz="2000"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78184" name="Group 22"/>
            <p:cNvGrpSpPr/>
            <p:nvPr/>
          </p:nvGrpSpPr>
          <p:grpSpPr bwMode="auto">
            <a:xfrm>
              <a:off x="3223" y="1438"/>
              <a:ext cx="1193" cy="959"/>
              <a:chOff x="3223" y="1438"/>
              <a:chExt cx="1193" cy="959"/>
            </a:xfrm>
          </p:grpSpPr>
          <p:grpSp>
            <p:nvGrpSpPr>
              <p:cNvPr id="178203" name="Group 23"/>
              <p:cNvGrpSpPr/>
              <p:nvPr/>
            </p:nvGrpSpPr>
            <p:grpSpPr bwMode="auto">
              <a:xfrm>
                <a:off x="3223" y="1438"/>
                <a:ext cx="1193" cy="959"/>
                <a:chOff x="2057" y="862"/>
                <a:chExt cx="1549" cy="1351"/>
              </a:xfrm>
            </p:grpSpPr>
            <p:sp>
              <p:nvSpPr>
                <p:cNvPr id="178205" name="AutoShape 24"/>
                <p:cNvSpPr>
                  <a:spLocks noChangeArrowheads="1"/>
                </p:cNvSpPr>
                <p:nvPr/>
              </p:nvSpPr>
              <p:spPr bwMode="gray">
                <a:xfrm>
                  <a:off x="2070" y="885"/>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8206" name="AutoShape 25"/>
                <p:cNvSpPr>
                  <a:spLocks noChangeArrowheads="1"/>
                </p:cNvSpPr>
                <p:nvPr/>
              </p:nvSpPr>
              <p:spPr bwMode="gray">
                <a:xfrm>
                  <a:off x="2057" y="862"/>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ln>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8207" name="AutoShape 26"/>
                <p:cNvSpPr>
                  <a:spLocks noChangeArrowheads="1"/>
                </p:cNvSpPr>
                <p:nvPr/>
              </p:nvSpPr>
              <p:spPr bwMode="gray">
                <a:xfrm>
                  <a:off x="2147" y="942"/>
                  <a:ext cx="1350" cy="1168"/>
                </a:xfrm>
                <a:prstGeom prst="hexagon">
                  <a:avLst>
                    <a:gd name="adj" fmla="val 28896"/>
                    <a:gd name="vf" fmla="val 115470"/>
                  </a:avLst>
                </a:prstGeom>
                <a:gradFill rotWithShape="1">
                  <a:gsLst>
                    <a:gs pos="0">
                      <a:srgbClr val="3E565A"/>
                    </a:gs>
                    <a:gs pos="100000">
                      <a:srgbClr val="85B9C3"/>
                    </a:gs>
                  </a:gsLst>
                  <a:lin ang="2700000" scaled="1"/>
                </a:gradFill>
                <a:ln w="9525">
                  <a:solidFill>
                    <a:srgbClr val="FFFFFF"/>
                  </a:solidFill>
                  <a:miter lim="800000"/>
                </a:ln>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sp>
            <p:nvSpPr>
              <p:cNvPr id="28" name="Text Box 27"/>
              <p:cNvSpPr txBox="1">
                <a:spLocks noChangeArrowheads="1"/>
              </p:cNvSpPr>
              <p:nvPr/>
            </p:nvSpPr>
            <p:spPr bwMode="gray">
              <a:xfrm>
                <a:off x="3451" y="1652"/>
                <a:ext cx="747" cy="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Tx/>
                  <a:buNone/>
                  <a:defRPr/>
                </a:pPr>
                <a:r>
                  <a:rPr lang="en-US" altLang="zh-CN" sz="2000"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3.</a:t>
                </a:r>
                <a:endParaRPr lang="en-US" altLang="zh-CN" sz="2000"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a:p>
                <a:pPr algn="ctr" fontAlgn="base">
                  <a:spcBef>
                    <a:spcPct val="0"/>
                  </a:spcBef>
                  <a:spcAft>
                    <a:spcPct val="0"/>
                  </a:spcAft>
                  <a:buFontTx/>
                  <a:buNone/>
                  <a:defRPr/>
                </a:pPr>
                <a:r>
                  <a:rPr lang="zh-CN" altLang="en-US" sz="2000"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观念澄清</a:t>
                </a:r>
                <a:endParaRPr lang="en-US" altLang="zh-CN" sz="2000"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78185" name="Group 28"/>
            <p:cNvGrpSpPr/>
            <p:nvPr/>
          </p:nvGrpSpPr>
          <p:grpSpPr bwMode="auto">
            <a:xfrm>
              <a:off x="3223" y="2400"/>
              <a:ext cx="1193" cy="959"/>
              <a:chOff x="3223" y="2400"/>
              <a:chExt cx="1193" cy="959"/>
            </a:xfrm>
          </p:grpSpPr>
          <p:grpSp>
            <p:nvGrpSpPr>
              <p:cNvPr id="178198" name="Group 29"/>
              <p:cNvGrpSpPr/>
              <p:nvPr/>
            </p:nvGrpSpPr>
            <p:grpSpPr bwMode="auto">
              <a:xfrm>
                <a:off x="3223" y="2400"/>
                <a:ext cx="1193" cy="959"/>
                <a:chOff x="3174" y="2656"/>
                <a:chExt cx="1549" cy="1351"/>
              </a:xfrm>
            </p:grpSpPr>
            <p:sp>
              <p:nvSpPr>
                <p:cNvPr id="178200" name="AutoShape 30"/>
                <p:cNvSpPr>
                  <a:spLocks noChangeArrowheads="1"/>
                </p:cNvSpPr>
                <p:nvPr/>
              </p:nvSpPr>
              <p:spPr bwMode="gray">
                <a:xfrm>
                  <a:off x="3187" y="2679"/>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8201" name="AutoShape 31"/>
                <p:cNvSpPr>
                  <a:spLocks noChangeArrowheads="1"/>
                </p:cNvSpPr>
                <p:nvPr/>
              </p:nvSpPr>
              <p:spPr bwMode="gray">
                <a:xfrm>
                  <a:off x="3174"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ln>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8202" name="AutoShape 32"/>
                <p:cNvSpPr>
                  <a:spLocks noChangeArrowheads="1"/>
                </p:cNvSpPr>
                <p:nvPr/>
              </p:nvSpPr>
              <p:spPr bwMode="gray">
                <a:xfrm>
                  <a:off x="3264" y="2736"/>
                  <a:ext cx="1350" cy="1168"/>
                </a:xfrm>
                <a:prstGeom prst="hexagon">
                  <a:avLst>
                    <a:gd name="adj" fmla="val 28896"/>
                    <a:gd name="vf" fmla="val 115470"/>
                  </a:avLst>
                </a:prstGeom>
                <a:gradFill rotWithShape="1">
                  <a:gsLst>
                    <a:gs pos="0">
                      <a:srgbClr val="216D4B"/>
                    </a:gs>
                    <a:gs pos="100000">
                      <a:srgbClr val="41D592"/>
                    </a:gs>
                  </a:gsLst>
                  <a:lin ang="2700000" scaled="1"/>
                </a:gradFill>
                <a:ln w="9525">
                  <a:solidFill>
                    <a:srgbClr val="FFFFFF"/>
                  </a:solidFill>
                  <a:miter lim="800000"/>
                </a:ln>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sp>
            <p:nvSpPr>
              <p:cNvPr id="23" name="Text Box 33"/>
              <p:cNvSpPr txBox="1">
                <a:spLocks noChangeArrowheads="1"/>
              </p:cNvSpPr>
              <p:nvPr/>
            </p:nvSpPr>
            <p:spPr bwMode="gray">
              <a:xfrm>
                <a:off x="3473" y="2650"/>
                <a:ext cx="738" cy="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Tx/>
                  <a:buNone/>
                  <a:defRPr/>
                </a:pPr>
                <a:r>
                  <a:rPr lang="en-US" altLang="zh-CN" sz="2000"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6.</a:t>
                </a:r>
                <a:endParaRPr lang="en-US" altLang="zh-CN" sz="2000"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a:p>
                <a:pPr algn="ctr" fontAlgn="base">
                  <a:spcBef>
                    <a:spcPct val="0"/>
                  </a:spcBef>
                  <a:spcAft>
                    <a:spcPct val="0"/>
                  </a:spcAft>
                  <a:buFontTx/>
                  <a:buNone/>
                  <a:defRPr/>
                </a:pPr>
                <a:r>
                  <a:rPr lang="zh-CN" altLang="en-US" sz="2000"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信息提供</a:t>
                </a:r>
                <a:endParaRPr lang="en-US" altLang="zh-CN" sz="2000"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78186" name="Group 34"/>
            <p:cNvGrpSpPr/>
            <p:nvPr/>
          </p:nvGrpSpPr>
          <p:grpSpPr bwMode="auto">
            <a:xfrm>
              <a:off x="1488" y="2400"/>
              <a:ext cx="1193" cy="959"/>
              <a:chOff x="1488" y="2400"/>
              <a:chExt cx="1193" cy="959"/>
            </a:xfrm>
          </p:grpSpPr>
          <p:grpSp>
            <p:nvGrpSpPr>
              <p:cNvPr id="178193" name="Group 35"/>
              <p:cNvGrpSpPr/>
              <p:nvPr/>
            </p:nvGrpSpPr>
            <p:grpSpPr bwMode="auto">
              <a:xfrm>
                <a:off x="1488" y="2400"/>
                <a:ext cx="1193" cy="959"/>
                <a:chOff x="3174" y="2656"/>
                <a:chExt cx="1549" cy="1351"/>
              </a:xfrm>
            </p:grpSpPr>
            <p:sp>
              <p:nvSpPr>
                <p:cNvPr id="178195" name="AutoShape 36"/>
                <p:cNvSpPr>
                  <a:spLocks noChangeArrowheads="1"/>
                </p:cNvSpPr>
                <p:nvPr/>
              </p:nvSpPr>
              <p:spPr bwMode="gray">
                <a:xfrm>
                  <a:off x="3187" y="2679"/>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8196" name="AutoShape 37"/>
                <p:cNvSpPr>
                  <a:spLocks noChangeArrowheads="1"/>
                </p:cNvSpPr>
                <p:nvPr/>
              </p:nvSpPr>
              <p:spPr bwMode="gray">
                <a:xfrm>
                  <a:off x="3174"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ln>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8197" name="AutoShape 38"/>
                <p:cNvSpPr>
                  <a:spLocks noChangeArrowheads="1"/>
                </p:cNvSpPr>
                <p:nvPr/>
              </p:nvSpPr>
              <p:spPr bwMode="gray">
                <a:xfrm>
                  <a:off x="3264" y="2736"/>
                  <a:ext cx="1350" cy="1168"/>
                </a:xfrm>
                <a:prstGeom prst="hexagon">
                  <a:avLst>
                    <a:gd name="adj" fmla="val 28896"/>
                    <a:gd name="vf" fmla="val 115470"/>
                  </a:avLst>
                </a:prstGeom>
                <a:gradFill rotWithShape="1">
                  <a:gsLst>
                    <a:gs pos="0">
                      <a:srgbClr val="0082AD"/>
                    </a:gs>
                    <a:gs pos="100000">
                      <a:srgbClr val="0099CC"/>
                    </a:gs>
                  </a:gsLst>
                  <a:lin ang="2700000" scaled="1"/>
                </a:gradFill>
                <a:ln w="9525">
                  <a:solidFill>
                    <a:srgbClr val="FFFFFF"/>
                  </a:solidFill>
                  <a:miter lim="800000"/>
                </a:ln>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sp>
            <p:nvSpPr>
              <p:cNvPr id="18" name="Text Box 39"/>
              <p:cNvSpPr txBox="1">
                <a:spLocks noChangeArrowheads="1"/>
              </p:cNvSpPr>
              <p:nvPr/>
            </p:nvSpPr>
            <p:spPr bwMode="gray">
              <a:xfrm>
                <a:off x="1717" y="2602"/>
                <a:ext cx="747" cy="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Tx/>
                  <a:buNone/>
                  <a:defRPr/>
                </a:pPr>
                <a:r>
                  <a:rPr lang="en-US" altLang="zh-CN" sz="2000"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5.</a:t>
                </a:r>
                <a:endParaRPr lang="en-US" altLang="zh-CN" sz="2000"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a:p>
                <a:pPr algn="ctr" fontAlgn="base">
                  <a:spcBef>
                    <a:spcPct val="0"/>
                  </a:spcBef>
                  <a:spcAft>
                    <a:spcPct val="0"/>
                  </a:spcAft>
                  <a:buFontTx/>
                  <a:buNone/>
                  <a:defRPr/>
                </a:pPr>
                <a:r>
                  <a:rPr lang="zh-CN" altLang="en-US" sz="2000"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环境改善</a:t>
                </a:r>
                <a:endParaRPr lang="en-US" altLang="zh-CN" sz="2000"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78187" name="Group 40"/>
            <p:cNvGrpSpPr/>
            <p:nvPr/>
          </p:nvGrpSpPr>
          <p:grpSpPr bwMode="auto">
            <a:xfrm>
              <a:off x="2356" y="2881"/>
              <a:ext cx="1192" cy="959"/>
              <a:chOff x="2356" y="2881"/>
              <a:chExt cx="1192" cy="959"/>
            </a:xfrm>
          </p:grpSpPr>
          <p:grpSp>
            <p:nvGrpSpPr>
              <p:cNvPr id="178188" name="Group 41"/>
              <p:cNvGrpSpPr/>
              <p:nvPr/>
            </p:nvGrpSpPr>
            <p:grpSpPr bwMode="auto">
              <a:xfrm>
                <a:off x="2356" y="2881"/>
                <a:ext cx="1192" cy="959"/>
                <a:chOff x="3174" y="2656"/>
                <a:chExt cx="1549" cy="1351"/>
              </a:xfrm>
            </p:grpSpPr>
            <p:sp>
              <p:nvSpPr>
                <p:cNvPr id="178190" name="AutoShape 42"/>
                <p:cNvSpPr>
                  <a:spLocks noChangeArrowheads="1"/>
                </p:cNvSpPr>
                <p:nvPr/>
              </p:nvSpPr>
              <p:spPr bwMode="gray">
                <a:xfrm>
                  <a:off x="3187" y="2679"/>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8191" name="AutoShape 43"/>
                <p:cNvSpPr>
                  <a:spLocks noChangeArrowheads="1"/>
                </p:cNvSpPr>
                <p:nvPr/>
              </p:nvSpPr>
              <p:spPr bwMode="gray">
                <a:xfrm>
                  <a:off x="3174"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ln>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78192" name="AutoShape 44"/>
                <p:cNvSpPr>
                  <a:spLocks noChangeArrowheads="1"/>
                </p:cNvSpPr>
                <p:nvPr/>
              </p:nvSpPr>
              <p:spPr bwMode="gray">
                <a:xfrm>
                  <a:off x="3264" y="2736"/>
                  <a:ext cx="1350" cy="1168"/>
                </a:xfrm>
                <a:prstGeom prst="hexagon">
                  <a:avLst>
                    <a:gd name="adj" fmla="val 28896"/>
                    <a:gd name="vf" fmla="val 115470"/>
                  </a:avLst>
                </a:prstGeom>
                <a:gradFill rotWithShape="1">
                  <a:gsLst>
                    <a:gs pos="0">
                      <a:srgbClr val="185E5E"/>
                    </a:gs>
                    <a:gs pos="100000">
                      <a:srgbClr val="33CCCC"/>
                    </a:gs>
                  </a:gsLst>
                  <a:lin ang="2700000" scaled="1"/>
                </a:gradFill>
                <a:ln w="9525">
                  <a:solidFill>
                    <a:srgbClr val="FFFFFF"/>
                  </a:solidFill>
                  <a:miter lim="800000"/>
                </a:ln>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sp>
            <p:nvSpPr>
              <p:cNvPr id="13" name="Text Box 45"/>
              <p:cNvSpPr txBox="1">
                <a:spLocks noChangeArrowheads="1"/>
              </p:cNvSpPr>
              <p:nvPr/>
            </p:nvSpPr>
            <p:spPr bwMode="gray">
              <a:xfrm>
                <a:off x="2584" y="3095"/>
                <a:ext cx="738" cy="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Tx/>
                  <a:buNone/>
                  <a:defRPr/>
                </a:pPr>
                <a:r>
                  <a:rPr lang="en-US" altLang="zh-CN" sz="2000"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7.</a:t>
                </a:r>
                <a:endParaRPr lang="en-US" altLang="zh-CN" sz="2000"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a:p>
                <a:pPr algn="ctr" fontAlgn="base">
                  <a:spcBef>
                    <a:spcPct val="0"/>
                  </a:spcBef>
                  <a:spcAft>
                    <a:spcPct val="0"/>
                  </a:spcAft>
                  <a:buFontTx/>
                  <a:buNone/>
                  <a:defRPr/>
                </a:pPr>
                <a:r>
                  <a:rPr lang="zh-CN" altLang="en-US" sz="2000"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直接干预</a:t>
                </a:r>
                <a:endParaRPr lang="en-US" altLang="zh-CN" sz="2000"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圆角矩形 11"/>
          <p:cNvSpPr/>
          <p:nvPr/>
        </p:nvSpPr>
        <p:spPr bwMode="auto">
          <a:xfrm>
            <a:off x="2981325" y="2147888"/>
            <a:ext cx="465138" cy="114300"/>
          </a:xfrm>
          <a:custGeom>
            <a:avLst/>
            <a:gdLst>
              <a:gd name="T0" fmla="*/ 1 w 711052"/>
              <a:gd name="T1" fmla="*/ 0 h 174096"/>
              <a:gd name="T2" fmla="*/ 2 w 711052"/>
              <a:gd name="T3" fmla="*/ 0 h 174096"/>
              <a:gd name="T4" fmla="*/ 2 w 711052"/>
              <a:gd name="T5" fmla="*/ 1 h 174096"/>
              <a:gd name="T6" fmla="*/ 1 w 711052"/>
              <a:gd name="T7" fmla="*/ 1 h 174096"/>
              <a:gd name="T8" fmla="*/ 0 w 711052"/>
              <a:gd name="T9" fmla="*/ 1 h 174096"/>
              <a:gd name="T10" fmla="*/ 1 w 711052"/>
              <a:gd name="T11" fmla="*/ 0 h 1740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gradFill rotWithShape="1">
            <a:gsLst>
              <a:gs pos="0">
                <a:srgbClr val="409EA6"/>
              </a:gs>
              <a:gs pos="60001">
                <a:srgbClr val="D0F0EE"/>
              </a:gs>
              <a:gs pos="89000">
                <a:srgbClr val="409EA6"/>
              </a:gs>
              <a:gs pos="100000">
                <a:srgbClr val="296469"/>
              </a:gs>
            </a:gsLst>
            <a:lin ang="0" scaled="1"/>
          </a:gra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nchor="ct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179203" name="任意多边形 29"/>
          <p:cNvSpPr/>
          <p:nvPr/>
        </p:nvSpPr>
        <p:spPr bwMode="auto">
          <a:xfrm>
            <a:off x="3008313" y="1646238"/>
            <a:ext cx="165100" cy="5211762"/>
          </a:xfrm>
          <a:custGeom>
            <a:avLst/>
            <a:gdLst>
              <a:gd name="T0" fmla="*/ 2747567 w 146304"/>
              <a:gd name="T1" fmla="*/ 0 h 4956048"/>
              <a:gd name="T2" fmla="*/ 5495204 w 146304"/>
              <a:gd name="T3" fmla="*/ 330901 h 4956048"/>
              <a:gd name="T4" fmla="*/ 5495204 w 146304"/>
              <a:gd name="T5" fmla="*/ 22418561 h 4956048"/>
              <a:gd name="T6" fmla="*/ 0 w 146304"/>
              <a:gd name="T7" fmla="*/ 22418561 h 4956048"/>
              <a:gd name="T8" fmla="*/ 0 w 146304"/>
              <a:gd name="T9" fmla="*/ 330901 h 4956048"/>
              <a:gd name="T10" fmla="*/ 2747567 w 146304"/>
              <a:gd name="T11" fmla="*/ 0 h 495604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6304" h="4956048">
                <a:moveTo>
                  <a:pt x="73152" y="0"/>
                </a:moveTo>
                <a:cubicBezTo>
                  <a:pt x="113553" y="0"/>
                  <a:pt x="146304" y="32751"/>
                  <a:pt x="146304" y="73152"/>
                </a:cubicBezTo>
                <a:lnTo>
                  <a:pt x="146304" y="4956048"/>
                </a:lnTo>
                <a:lnTo>
                  <a:pt x="0" y="4956048"/>
                </a:lnTo>
                <a:lnTo>
                  <a:pt x="0" y="73152"/>
                </a:lnTo>
                <a:cubicBezTo>
                  <a:pt x="0" y="32751"/>
                  <a:pt x="32751" y="0"/>
                  <a:pt x="73152" y="0"/>
                </a:cubicBezTo>
                <a:close/>
              </a:path>
            </a:pathLst>
          </a:custGeom>
          <a:gradFill rotWithShape="0">
            <a:gsLst>
              <a:gs pos="0">
                <a:srgbClr val="A6A6A6"/>
              </a:gs>
              <a:gs pos="8000">
                <a:srgbClr val="A6A6A6"/>
              </a:gs>
              <a:gs pos="53999">
                <a:srgbClr val="D9D9D9"/>
              </a:gs>
              <a:gs pos="100000">
                <a:srgbClr val="A6A6A6"/>
              </a:gs>
            </a:gsLst>
            <a:lin ang="0" scaled="1"/>
          </a:grad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179204" name="五边形 30"/>
          <p:cNvSpPr>
            <a:spLocks noChangeArrowheads="1"/>
          </p:cNvSpPr>
          <p:nvPr/>
        </p:nvSpPr>
        <p:spPr bwMode="auto">
          <a:xfrm>
            <a:off x="2981325" y="2208213"/>
            <a:ext cx="4086225" cy="692150"/>
          </a:xfrm>
          <a:prstGeom prst="homePlate">
            <a:avLst>
              <a:gd name="adj" fmla="val 49963"/>
            </a:avLst>
          </a:prstGeom>
          <a:solidFill>
            <a:srgbClr val="409EA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79205" name="五边形 31"/>
          <p:cNvSpPr>
            <a:spLocks noChangeArrowheads="1"/>
          </p:cNvSpPr>
          <p:nvPr/>
        </p:nvSpPr>
        <p:spPr bwMode="auto">
          <a:xfrm>
            <a:off x="3108325" y="2293938"/>
            <a:ext cx="3832225" cy="520700"/>
          </a:xfrm>
          <a:prstGeom prst="homePlate">
            <a:avLst>
              <a:gd name="adj" fmla="val 50121"/>
            </a:avLst>
          </a:prstGeom>
          <a:solidFill>
            <a:srgbClr val="D0F0EE"/>
          </a:solidFill>
          <a:ln>
            <a:noFill/>
          </a:ln>
          <a:extLst>
            <a:ext uri="{91240B29-F687-4F45-9708-019B960494DF}">
              <a14:hiddenLine xmlns:a14="http://schemas.microsoft.com/office/drawing/2010/main" w="9525">
                <a:solidFill>
                  <a:srgbClr val="000000"/>
                </a:solidFill>
                <a:miter lim="800000"/>
                <a:headEnd/>
                <a:tailEnd/>
              </a14:hiddenLine>
            </a:ext>
          </a:extLst>
        </p:spPr>
        <p:txBody>
          <a:bodyPr bIns="108000"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r>
              <a:rPr lang="zh-CN" altLang="en-US" sz="2800" smtClean="0">
                <a:solidFill>
                  <a:srgbClr val="296469"/>
                </a:solidFill>
                <a:latin typeface="黑体" panose="02010609060101010101" pitchFamily="49" charset="-122"/>
                <a:ea typeface="黑体" panose="02010609060101010101" pitchFamily="49" charset="-122"/>
              </a:rPr>
              <a:t>第</a:t>
            </a:r>
            <a:r>
              <a:rPr lang="en-US" altLang="zh-CN" sz="2800" smtClean="0">
                <a:solidFill>
                  <a:srgbClr val="296469"/>
                </a:solidFill>
                <a:latin typeface="黑体" panose="02010609060101010101" pitchFamily="49" charset="-122"/>
                <a:ea typeface="黑体" panose="02010609060101010101" pitchFamily="49" charset="-122"/>
              </a:rPr>
              <a:t>5</a:t>
            </a:r>
            <a:r>
              <a:rPr lang="zh-CN" altLang="en-US" sz="2800" smtClean="0">
                <a:solidFill>
                  <a:srgbClr val="296469"/>
                </a:solidFill>
                <a:latin typeface="黑体" panose="02010609060101010101" pitchFamily="49" charset="-122"/>
                <a:ea typeface="黑体" panose="02010609060101010101" pitchFamily="49" charset="-122"/>
              </a:rPr>
              <a:t>节</a:t>
            </a:r>
            <a:endParaRPr lang="zh-CN" altLang="en-US" sz="2800" smtClean="0">
              <a:solidFill>
                <a:srgbClr val="296469"/>
              </a:solidFill>
              <a:latin typeface="黑体" panose="02010609060101010101" pitchFamily="49" charset="-122"/>
              <a:ea typeface="黑体" panose="02010609060101010101" pitchFamily="49" charset="-122"/>
            </a:endParaRPr>
          </a:p>
        </p:txBody>
      </p:sp>
      <p:sp>
        <p:nvSpPr>
          <p:cNvPr id="179206" name="圆角矩形 32"/>
          <p:cNvSpPr>
            <a:spLocks noChangeArrowheads="1"/>
          </p:cNvSpPr>
          <p:nvPr/>
        </p:nvSpPr>
        <p:spPr bwMode="auto">
          <a:xfrm>
            <a:off x="3419475" y="3213100"/>
            <a:ext cx="3316288" cy="1473200"/>
          </a:xfrm>
          <a:prstGeom prst="roundRect">
            <a:avLst>
              <a:gd name="adj" fmla="val 6213"/>
            </a:avLst>
          </a:prstGeom>
          <a:solidFill>
            <a:srgbClr val="F2F2F2"/>
          </a:solidFill>
          <a:ln w="12700">
            <a:solidFill>
              <a:srgbClr val="FFFFFF"/>
            </a:solidFill>
            <a:round/>
          </a:ln>
          <a:effectLst>
            <a:outerShdw sx="100999" sy="100999" algn="ctr" rotWithShape="0">
              <a:srgbClr val="000000">
                <a:alpha val="1999"/>
              </a:srgbClr>
            </a:outerShdw>
          </a:effec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r>
              <a:rPr lang="zh-CN" altLang="en-US" b="1" smtClean="0">
                <a:solidFill>
                  <a:srgbClr val="9DB670"/>
                </a:solidFill>
                <a:latin typeface="Arial" panose="020B0604020202020204" pitchFamily="34" charset="0"/>
                <a:ea typeface="宋体" panose="02010600030101010101" pitchFamily="2" charset="-122"/>
              </a:rPr>
              <a:t>结案与评估</a:t>
            </a:r>
            <a:endParaRPr lang="zh-CN" altLang="en-US" b="1" smtClean="0">
              <a:solidFill>
                <a:srgbClr val="9DB670"/>
              </a:solidFill>
              <a:latin typeface="Arial" panose="020B0604020202020204" pitchFamily="34" charset="0"/>
              <a:ea typeface="宋体" panose="02010600030101010101" pitchFamily="2" charset="-122"/>
            </a:endParaRPr>
          </a:p>
        </p:txBody>
      </p:sp>
      <p:sp>
        <p:nvSpPr>
          <p:cNvPr id="179207" name="矩形 33"/>
          <p:cNvSpPr>
            <a:spLocks noChangeArrowheads="1"/>
          </p:cNvSpPr>
          <p:nvPr/>
        </p:nvSpPr>
        <p:spPr bwMode="auto">
          <a:xfrm rot="16200000" flipV="1">
            <a:off x="3583782" y="3042444"/>
            <a:ext cx="433387" cy="34925"/>
          </a:xfrm>
          <a:prstGeom prst="rect">
            <a:avLst/>
          </a:prstGeom>
          <a:solidFill>
            <a:srgbClr val="A6A6A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79208" name="椭圆 34"/>
          <p:cNvSpPr>
            <a:spLocks noChangeArrowheads="1"/>
          </p:cNvSpPr>
          <p:nvPr/>
        </p:nvSpPr>
        <p:spPr bwMode="auto">
          <a:xfrm>
            <a:off x="3757613" y="2811463"/>
            <a:ext cx="82550" cy="82550"/>
          </a:xfrm>
          <a:prstGeom prst="ellipse">
            <a:avLst/>
          </a:prstGeom>
          <a:solidFill>
            <a:srgbClr val="FFFFFF"/>
          </a:solidFill>
          <a:ln w="28575">
            <a:solidFill>
              <a:srgbClr val="296469"/>
            </a:solidFill>
            <a:round/>
          </a:ln>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79209" name="椭圆 35"/>
          <p:cNvSpPr>
            <a:spLocks noChangeArrowheads="1"/>
          </p:cNvSpPr>
          <p:nvPr/>
        </p:nvSpPr>
        <p:spPr bwMode="auto">
          <a:xfrm>
            <a:off x="3754438" y="3228975"/>
            <a:ext cx="82550" cy="82550"/>
          </a:xfrm>
          <a:prstGeom prst="ellipse">
            <a:avLst/>
          </a:prstGeom>
          <a:solidFill>
            <a:srgbClr val="FFFFFF"/>
          </a:solidFill>
          <a:ln w="28575">
            <a:solidFill>
              <a:srgbClr val="7F7F7F"/>
            </a:solidFill>
            <a:round/>
          </a:ln>
          <a:effectLst>
            <a:outerShdw dist="25401" dir="2700000" algn="ctr" rotWithShape="0">
              <a:srgbClr val="FFFFFF">
                <a:alpha val="28000"/>
              </a:srgbClr>
            </a:outerShdw>
          </a:effec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79210" name="矩形 36"/>
          <p:cNvSpPr>
            <a:spLocks noChangeArrowheads="1"/>
          </p:cNvSpPr>
          <p:nvPr/>
        </p:nvSpPr>
        <p:spPr bwMode="auto">
          <a:xfrm rot="16200000" flipV="1">
            <a:off x="5934075" y="3041651"/>
            <a:ext cx="433387" cy="36512"/>
          </a:xfrm>
          <a:prstGeom prst="rect">
            <a:avLst/>
          </a:prstGeom>
          <a:solidFill>
            <a:srgbClr val="A6A6A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79211" name="椭圆 37"/>
          <p:cNvSpPr>
            <a:spLocks noChangeArrowheads="1"/>
          </p:cNvSpPr>
          <p:nvPr/>
        </p:nvSpPr>
        <p:spPr bwMode="auto">
          <a:xfrm>
            <a:off x="6108700" y="2811463"/>
            <a:ext cx="82550" cy="82550"/>
          </a:xfrm>
          <a:prstGeom prst="ellipse">
            <a:avLst/>
          </a:prstGeom>
          <a:solidFill>
            <a:srgbClr val="FFFFFF"/>
          </a:solidFill>
          <a:ln w="28575">
            <a:solidFill>
              <a:srgbClr val="296469"/>
            </a:solidFill>
            <a:round/>
          </a:ln>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79212" name="椭圆 38"/>
          <p:cNvSpPr>
            <a:spLocks noChangeArrowheads="1"/>
          </p:cNvSpPr>
          <p:nvPr/>
        </p:nvSpPr>
        <p:spPr bwMode="auto">
          <a:xfrm>
            <a:off x="6105525" y="3228975"/>
            <a:ext cx="82550" cy="82550"/>
          </a:xfrm>
          <a:prstGeom prst="ellipse">
            <a:avLst/>
          </a:prstGeom>
          <a:solidFill>
            <a:srgbClr val="FFFFFF"/>
          </a:solidFill>
          <a:ln w="28575">
            <a:solidFill>
              <a:srgbClr val="7F7F7F"/>
            </a:solidFill>
            <a:round/>
          </a:ln>
          <a:effectLst>
            <a:outerShdw dist="25401" dir="2700000" algn="ctr" rotWithShape="0">
              <a:srgbClr val="FFFFFF">
                <a:alpha val="28000"/>
              </a:srgbClr>
            </a:outerShdw>
          </a:effec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79213" name="文本框 39"/>
          <p:cNvSpPr txBox="1">
            <a:spLocks noChangeArrowheads="1"/>
          </p:cNvSpPr>
          <p:nvPr/>
        </p:nvSpPr>
        <p:spPr bwMode="auto">
          <a:xfrm>
            <a:off x="3459163" y="1509713"/>
            <a:ext cx="204311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 typeface="Arial" panose="020B0604020202020204" pitchFamily="34" charset="0"/>
              <a:buNone/>
            </a:pPr>
            <a:r>
              <a:rPr lang="zh-CN" altLang="en-US" smtClean="0">
                <a:solidFill>
                  <a:srgbClr val="409EA6"/>
                </a:solidFill>
                <a:latin typeface="Times New Roman" panose="02020603050405020304" pitchFamily="18" charset="0"/>
                <a:ea typeface="华文隶书" panose="02010800040101010101" pitchFamily="2" charset="-122"/>
              </a:rPr>
              <a:t> </a:t>
            </a:r>
            <a:r>
              <a:rPr lang="zh-CN" altLang="en-US" sz="2800" smtClean="0">
                <a:solidFill>
                  <a:srgbClr val="409EA6"/>
                </a:solidFill>
                <a:latin typeface="Times New Roman" panose="02020603050405020304" pitchFamily="18" charset="0"/>
                <a:ea typeface="华文隶书" panose="02010800040101010101" pitchFamily="2" charset="-122"/>
              </a:rPr>
              <a:t>Section</a:t>
            </a:r>
            <a:r>
              <a:rPr lang="en-US" altLang="zh-CN" sz="5400" smtClean="0">
                <a:solidFill>
                  <a:srgbClr val="409EA6"/>
                </a:solidFill>
                <a:latin typeface="Times New Roman" panose="02020603050405020304" pitchFamily="18" charset="0"/>
                <a:ea typeface="华文隶书" panose="02010800040101010101" pitchFamily="2" charset="-122"/>
              </a:rPr>
              <a:t>5</a:t>
            </a:r>
            <a:endParaRPr lang="zh-CN" altLang="en-US" sz="5400" smtClean="0">
              <a:solidFill>
                <a:srgbClr val="409EA6"/>
              </a:solidFill>
              <a:latin typeface="Times New Roman" panose="02020603050405020304" pitchFamily="18" charset="0"/>
              <a:ea typeface="华文隶书" panose="02010800040101010101" pitchFamily="2" charset="-122"/>
            </a:endParaRPr>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PageTitle"/>
          <p:cNvSpPr txBox="1"/>
          <p:nvPr/>
        </p:nvSpPr>
        <p:spPr bwMode="auto">
          <a:xfrm>
            <a:off x="577850" y="0"/>
            <a:ext cx="788670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defTabSz="514350" rtl="0" eaLnBrk="0" fontAlgn="base" hangingPunct="0">
              <a:lnSpc>
                <a:spcPct val="90000"/>
              </a:lnSpc>
              <a:spcBef>
                <a:spcPct val="0"/>
              </a:spcBef>
              <a:spcAft>
                <a:spcPct val="0"/>
              </a:spcAft>
              <a:defRPr sz="3200" b="1">
                <a:solidFill>
                  <a:srgbClr val="468F69"/>
                </a:solidFill>
                <a:latin typeface="+mj-lt"/>
                <a:ea typeface="+mj-ea"/>
                <a:cs typeface="+mj-cs"/>
              </a:defRPr>
            </a:lvl1pPr>
            <a:lvl2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2pPr>
            <a:lvl3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3pPr>
            <a:lvl4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4pPr>
            <a:lvl5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5pPr>
            <a:lvl6pPr marL="4572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6pPr>
            <a:lvl7pPr marL="9144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7pPr>
            <a:lvl8pPr marL="13716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8pPr>
            <a:lvl9pPr marL="18288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9pPr>
          </a:lstStyle>
          <a:p>
            <a:pPr eaLnBrk="1" hangingPunct="1">
              <a:defRPr/>
            </a:pPr>
            <a:r>
              <a:rPr lang="zh-CN" altLang="en-US" sz="2400" kern="0" dirty="0">
                <a:solidFill>
                  <a:srgbClr val="67B58C"/>
                </a:solidFill>
                <a:latin typeface="Arial" panose="020B0604020202020204" pitchFamily="34" charset="0"/>
                <a:ea typeface="宋体" panose="02010600030101010101" pitchFamily="2" charset="-122"/>
                <a:sym typeface="Arial" panose="020B0604020202020204" pitchFamily="34" charset="0"/>
              </a:rPr>
              <a:t>进入</a:t>
            </a:r>
            <a:r>
              <a:rPr lang="zh-CN" altLang="en-US" sz="2400" kern="0" dirty="0" smtClean="0">
                <a:solidFill>
                  <a:srgbClr val="67B58C"/>
                </a:solidFill>
                <a:latin typeface="Arial" panose="020B0604020202020204" pitchFamily="34" charset="0"/>
                <a:ea typeface="宋体" panose="02010600030101010101" pitchFamily="2" charset="-122"/>
                <a:sym typeface="Arial" panose="020B0604020202020204" pitchFamily="34" charset="0"/>
              </a:rPr>
              <a:t>结案阶段的情况</a:t>
            </a:r>
            <a:endParaRPr lang="zh-CN" altLang="en-US" sz="2400" kern="0" dirty="0" smtClean="0">
              <a:solidFill>
                <a:srgbClr val="67B58C"/>
              </a:solidFill>
              <a:latin typeface="Arial" panose="020B0604020202020204" pitchFamily="34" charset="0"/>
              <a:ea typeface="宋体" panose="02010600030101010101" pitchFamily="2" charset="-122"/>
              <a:sym typeface="Arial" panose="020B0604020202020204" pitchFamily="34" charset="0"/>
            </a:endParaRPr>
          </a:p>
        </p:txBody>
      </p:sp>
      <p:sp>
        <p:nvSpPr>
          <p:cNvPr id="180227" name="Rectangle 3"/>
          <p:cNvSpPr>
            <a:spLocks noChangeArrowheads="1"/>
          </p:cNvSpPr>
          <p:nvPr/>
        </p:nvSpPr>
        <p:spPr bwMode="auto">
          <a:xfrm>
            <a:off x="-9525" y="236538"/>
            <a:ext cx="344488" cy="404812"/>
          </a:xfrm>
          <a:prstGeom prst="rect">
            <a:avLst/>
          </a:prstGeom>
          <a:solidFill>
            <a:schemeClr val="accent1"/>
          </a:solidFill>
          <a:ln w="952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5F5F5F"/>
              </a:solidFill>
              <a:latin typeface="Arial" panose="020B0604020202020204" pitchFamily="34" charset="0"/>
              <a:ea typeface="宋体" panose="02010600030101010101" pitchFamily="2" charset="-122"/>
            </a:endParaRPr>
          </a:p>
        </p:txBody>
      </p:sp>
      <p:sp>
        <p:nvSpPr>
          <p:cNvPr id="180228" name="Line 3"/>
          <p:cNvSpPr>
            <a:spLocks noChangeShapeType="1"/>
          </p:cNvSpPr>
          <p:nvPr/>
        </p:nvSpPr>
        <p:spPr bwMode="gray">
          <a:xfrm>
            <a:off x="1679575" y="4854575"/>
            <a:ext cx="4800600" cy="0"/>
          </a:xfrm>
          <a:prstGeom prst="line">
            <a:avLst/>
          </a:prstGeom>
          <a:noFill/>
          <a:ln w="25400">
            <a:solidFill>
              <a:schemeClr val="tx2"/>
            </a:solidFill>
            <a:prstDash val="sysDot"/>
            <a:round/>
            <a:tailEnd type="oval" w="med" len="me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5" name="Rectangle 4"/>
          <p:cNvSpPr>
            <a:spLocks noChangeArrowheads="1"/>
          </p:cNvSpPr>
          <p:nvPr/>
        </p:nvSpPr>
        <p:spPr bwMode="gray">
          <a:xfrm rot="3419336">
            <a:off x="1395412" y="4278313"/>
            <a:ext cx="479425" cy="520700"/>
          </a:xfrm>
          <a:prstGeom prst="rect">
            <a:avLst/>
          </a:prstGeom>
          <a:gradFill rotWithShape="1">
            <a:gsLst>
              <a:gs pos="0">
                <a:schemeClr val="folHlink"/>
              </a:gs>
              <a:gs pos="100000">
                <a:schemeClr val="folHlink">
                  <a:gamma/>
                  <a:shade val="46275"/>
                  <a:invGamma/>
                </a:schemeClr>
              </a:gs>
            </a:gsLst>
            <a:lin ang="5400000" scaled="1"/>
          </a:gradFill>
          <a:ln w="9525">
            <a:miter lim="800000"/>
          </a:ln>
          <a:effectLst/>
          <a:scene3d>
            <a:camera prst="legacyPerspectiveFront">
              <a:rot lat="0" lon="1500000" rev="0"/>
            </a:camera>
            <a:lightRig rig="legacyFlat4" dir="b"/>
          </a:scene3d>
          <a:sp3d extrusionH="430200" prstMaterial="legacyMatte">
            <a:bevelT w="13500" h="13500" prst="angle"/>
            <a:bevelB w="13500" h="13500" prst="angle"/>
            <a:extrusionClr>
              <a:schemeClr val="folHlink"/>
            </a:extrusionClr>
          </a:sp3d>
        </p:spPr>
        <p:txBody>
          <a:bodyPr wrap="none" anchor="ctr">
            <a:flatTx/>
          </a:bodyPr>
          <a:lstStyle/>
          <a:p>
            <a:pPr>
              <a:buFont typeface="Arial" panose="020B0604020202020204" pitchFamily="34" charset="0"/>
              <a:buNone/>
              <a:defRPr/>
            </a:pPr>
            <a:endParaRPr lang="zh-CN" altLang="en-US">
              <a:solidFill>
                <a:srgbClr val="5F5F5F"/>
              </a:solidFill>
            </a:endParaRPr>
          </a:p>
        </p:txBody>
      </p:sp>
      <p:sp>
        <p:nvSpPr>
          <p:cNvPr id="180230" name="Text Box 5"/>
          <p:cNvSpPr txBox="1">
            <a:spLocks noChangeArrowheads="1"/>
          </p:cNvSpPr>
          <p:nvPr/>
        </p:nvSpPr>
        <p:spPr bwMode="gray">
          <a:xfrm>
            <a:off x="1450975" y="4321175"/>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fontAlgn="base">
              <a:lnSpc>
                <a:spcPct val="100000"/>
              </a:lnSpc>
              <a:spcBef>
                <a:spcPct val="0"/>
              </a:spcBef>
              <a:spcAft>
                <a:spcPct val="0"/>
              </a:spcAft>
              <a:buClrTx/>
              <a:buSzTx/>
              <a:buFontTx/>
              <a:buNone/>
            </a:pPr>
            <a:r>
              <a:rPr lang="en-US" altLang="zh-CN" b="1" smtClean="0">
                <a:solidFill>
                  <a:srgbClr val="FFFFFF"/>
                </a:solidFill>
                <a:latin typeface="Calibri" panose="020F0502020204030204" pitchFamily="34" charset="0"/>
                <a:ea typeface="宋体" panose="02010600030101010101" pitchFamily="2" charset="-122"/>
                <a:cs typeface="Arial" panose="020B0604020202020204" pitchFamily="34" charset="0"/>
              </a:rPr>
              <a:t>4</a:t>
            </a:r>
            <a:endParaRPr lang="en-US" altLang="zh-CN" b="1" smtClean="0">
              <a:solidFill>
                <a:srgbClr val="FFFFFF"/>
              </a:solidFill>
              <a:latin typeface="Calibri" panose="020F0502020204030204" pitchFamily="34" charset="0"/>
              <a:ea typeface="宋体" panose="02010600030101010101" pitchFamily="2" charset="-122"/>
              <a:cs typeface="Arial" panose="020B0604020202020204" pitchFamily="34" charset="0"/>
            </a:endParaRPr>
          </a:p>
        </p:txBody>
      </p:sp>
      <p:sp>
        <p:nvSpPr>
          <p:cNvPr id="180231" name="Line 6"/>
          <p:cNvSpPr>
            <a:spLocks noChangeShapeType="1"/>
          </p:cNvSpPr>
          <p:nvPr/>
        </p:nvSpPr>
        <p:spPr bwMode="gray">
          <a:xfrm>
            <a:off x="1679575" y="2339975"/>
            <a:ext cx="4800600" cy="0"/>
          </a:xfrm>
          <a:prstGeom prst="line">
            <a:avLst/>
          </a:prstGeom>
          <a:noFill/>
          <a:ln w="25400">
            <a:solidFill>
              <a:schemeClr val="tx2"/>
            </a:solidFill>
            <a:prstDash val="sysDot"/>
            <a:round/>
            <a:tailEnd type="oval" w="med" len="me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8" name="Rectangle 7"/>
          <p:cNvSpPr>
            <a:spLocks noChangeArrowheads="1"/>
          </p:cNvSpPr>
          <p:nvPr/>
        </p:nvSpPr>
        <p:spPr bwMode="gray">
          <a:xfrm rot="3419336">
            <a:off x="1395412" y="1763713"/>
            <a:ext cx="479425" cy="520700"/>
          </a:xfrm>
          <a:prstGeom prst="rect">
            <a:avLst/>
          </a:prstGeom>
          <a:gradFill rotWithShape="1">
            <a:gsLst>
              <a:gs pos="0">
                <a:schemeClr val="accent1"/>
              </a:gs>
              <a:gs pos="100000">
                <a:schemeClr val="accent1">
                  <a:gamma/>
                  <a:shade val="46275"/>
                  <a:invGamma/>
                </a:schemeClr>
              </a:gs>
            </a:gsLst>
            <a:lin ang="5400000" scaled="1"/>
          </a:gradFill>
          <a:ln w="9525">
            <a:miter lim="800000"/>
          </a:ln>
          <a:effectLst/>
          <a:scene3d>
            <a:camera prst="legacyPerspectiveFront">
              <a:rot lat="0" lon="1500000" rev="0"/>
            </a:camera>
            <a:lightRig rig="legacyFlat4" dir="b"/>
          </a:scene3d>
          <a:sp3d extrusionH="430200" prstMaterial="legacyMatte">
            <a:bevelT w="13500" h="13500" prst="angle"/>
            <a:bevelB w="13500" h="13500" prst="angle"/>
            <a:extrusionClr>
              <a:schemeClr val="accent1"/>
            </a:extrusionClr>
          </a:sp3d>
        </p:spPr>
        <p:txBody>
          <a:bodyPr wrap="none" anchor="ctr">
            <a:flatTx/>
          </a:bodyPr>
          <a:lstStyle/>
          <a:p>
            <a:pPr>
              <a:buFont typeface="Arial" panose="020B0604020202020204" pitchFamily="34" charset="0"/>
              <a:buNone/>
              <a:defRPr/>
            </a:pPr>
            <a:endParaRPr lang="zh-CN" altLang="en-US">
              <a:solidFill>
                <a:srgbClr val="5F5F5F"/>
              </a:solidFill>
            </a:endParaRPr>
          </a:p>
        </p:txBody>
      </p:sp>
      <p:sp>
        <p:nvSpPr>
          <p:cNvPr id="180233" name="Text Box 8"/>
          <p:cNvSpPr txBox="1">
            <a:spLocks noChangeArrowheads="1"/>
          </p:cNvSpPr>
          <p:nvPr/>
        </p:nvSpPr>
        <p:spPr bwMode="gray">
          <a:xfrm>
            <a:off x="2306638" y="1851025"/>
            <a:ext cx="40322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fontAlgn="base">
              <a:lnSpc>
                <a:spcPct val="100000"/>
              </a:lnSpc>
              <a:spcBef>
                <a:spcPct val="0"/>
              </a:spcBef>
              <a:spcAft>
                <a:spcPct val="0"/>
              </a:spcAft>
              <a:buClrTx/>
              <a:buSzTx/>
              <a:buFontTx/>
              <a:buNone/>
            </a:pPr>
            <a:r>
              <a:rPr lang="zh-CN" altLang="en-US" sz="2000" smtClean="0">
                <a:solidFill>
                  <a:srgbClr val="5F5F5F"/>
                </a:solidFill>
                <a:latin typeface="Calibri" panose="020F0502020204030204" pitchFamily="34" charset="0"/>
                <a:ea typeface="宋体" panose="02010600030101010101" pitchFamily="2" charset="-122"/>
                <a:cs typeface="Arial" panose="020B0604020202020204" pitchFamily="34" charset="0"/>
              </a:rPr>
              <a:t>工作者和案主都觉得目标已经达到</a:t>
            </a:r>
            <a:endParaRPr lang="en-US" altLang="zh-CN" sz="2000" smtClean="0">
              <a:solidFill>
                <a:srgbClr val="5F5F5F"/>
              </a:solidFill>
              <a:latin typeface="Calibri" panose="020F0502020204030204" pitchFamily="34" charset="0"/>
              <a:ea typeface="宋体" panose="02010600030101010101" pitchFamily="2" charset="-122"/>
              <a:cs typeface="Arial" panose="020B0604020202020204" pitchFamily="34" charset="0"/>
            </a:endParaRPr>
          </a:p>
        </p:txBody>
      </p:sp>
      <p:sp>
        <p:nvSpPr>
          <p:cNvPr id="180234" name="Text Box 9"/>
          <p:cNvSpPr txBox="1">
            <a:spLocks noChangeArrowheads="1"/>
          </p:cNvSpPr>
          <p:nvPr/>
        </p:nvSpPr>
        <p:spPr bwMode="gray">
          <a:xfrm>
            <a:off x="1450975" y="1806575"/>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fontAlgn="base">
              <a:lnSpc>
                <a:spcPct val="100000"/>
              </a:lnSpc>
              <a:spcBef>
                <a:spcPct val="0"/>
              </a:spcBef>
              <a:spcAft>
                <a:spcPct val="0"/>
              </a:spcAft>
              <a:buClrTx/>
              <a:buSzTx/>
              <a:buFontTx/>
              <a:buNone/>
            </a:pPr>
            <a:r>
              <a:rPr lang="en-US" altLang="zh-CN" b="1" smtClean="0">
                <a:solidFill>
                  <a:srgbClr val="FFFFFF"/>
                </a:solidFill>
                <a:latin typeface="Calibri" panose="020F0502020204030204" pitchFamily="34" charset="0"/>
                <a:ea typeface="宋体" panose="02010600030101010101" pitchFamily="2" charset="-122"/>
                <a:cs typeface="Arial" panose="020B0604020202020204" pitchFamily="34" charset="0"/>
              </a:rPr>
              <a:t>1</a:t>
            </a:r>
            <a:endParaRPr lang="en-US" altLang="zh-CN" b="1" smtClean="0">
              <a:solidFill>
                <a:srgbClr val="FFFFFF"/>
              </a:solidFill>
              <a:latin typeface="Calibri" panose="020F0502020204030204" pitchFamily="34" charset="0"/>
              <a:ea typeface="宋体" panose="02010600030101010101" pitchFamily="2" charset="-122"/>
              <a:cs typeface="Arial" panose="020B0604020202020204" pitchFamily="34" charset="0"/>
            </a:endParaRPr>
          </a:p>
        </p:txBody>
      </p:sp>
      <p:sp>
        <p:nvSpPr>
          <p:cNvPr id="180235" name="Line 10"/>
          <p:cNvSpPr>
            <a:spLocks noChangeShapeType="1"/>
          </p:cNvSpPr>
          <p:nvPr/>
        </p:nvSpPr>
        <p:spPr bwMode="gray">
          <a:xfrm>
            <a:off x="1679575" y="3178175"/>
            <a:ext cx="4800600" cy="0"/>
          </a:xfrm>
          <a:prstGeom prst="line">
            <a:avLst/>
          </a:prstGeom>
          <a:noFill/>
          <a:ln w="25400">
            <a:solidFill>
              <a:schemeClr val="tx2"/>
            </a:solidFill>
            <a:prstDash val="sysDot"/>
            <a:round/>
            <a:tailEnd type="oval" w="med" len="me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12" name="Rectangle 11"/>
          <p:cNvSpPr>
            <a:spLocks noChangeArrowheads="1"/>
          </p:cNvSpPr>
          <p:nvPr/>
        </p:nvSpPr>
        <p:spPr bwMode="gray">
          <a:xfrm rot="3419336">
            <a:off x="1395412" y="2601913"/>
            <a:ext cx="479425" cy="520700"/>
          </a:xfrm>
          <a:prstGeom prst="rect">
            <a:avLst/>
          </a:prstGeom>
          <a:gradFill rotWithShape="1">
            <a:gsLst>
              <a:gs pos="0">
                <a:schemeClr val="accent2"/>
              </a:gs>
              <a:gs pos="100000">
                <a:schemeClr val="accent2">
                  <a:gamma/>
                  <a:shade val="46275"/>
                  <a:invGamma/>
                </a:schemeClr>
              </a:gs>
            </a:gsLst>
            <a:lin ang="5400000" scaled="1"/>
          </a:gradFill>
          <a:ln w="9525">
            <a:miter lim="800000"/>
          </a:ln>
          <a:effectLst/>
          <a:scene3d>
            <a:camera prst="legacyPerspectiveFront">
              <a:rot lat="0" lon="1500000" rev="0"/>
            </a:camera>
            <a:lightRig rig="legacyFlat4" dir="b"/>
          </a:scene3d>
          <a:sp3d extrusionH="430200" prstMaterial="legacyMatte">
            <a:bevelT w="13500" h="13500" prst="angle"/>
            <a:bevelB w="13500" h="13500" prst="angle"/>
            <a:extrusionClr>
              <a:schemeClr val="accent2"/>
            </a:extrusionClr>
          </a:sp3d>
        </p:spPr>
        <p:txBody>
          <a:bodyPr wrap="none" anchor="ctr">
            <a:flatTx/>
          </a:bodyPr>
          <a:lstStyle/>
          <a:p>
            <a:pPr>
              <a:buFont typeface="Arial" panose="020B0604020202020204" pitchFamily="34" charset="0"/>
              <a:buNone/>
              <a:defRPr/>
            </a:pPr>
            <a:endParaRPr lang="zh-CN" altLang="en-US">
              <a:solidFill>
                <a:srgbClr val="5F5F5F"/>
              </a:solidFill>
            </a:endParaRPr>
          </a:p>
        </p:txBody>
      </p:sp>
      <p:sp>
        <p:nvSpPr>
          <p:cNvPr id="180237" name="Text Box 12"/>
          <p:cNvSpPr txBox="1">
            <a:spLocks noChangeArrowheads="1"/>
          </p:cNvSpPr>
          <p:nvPr/>
        </p:nvSpPr>
        <p:spPr bwMode="gray">
          <a:xfrm>
            <a:off x="1450975" y="2644775"/>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fontAlgn="base">
              <a:lnSpc>
                <a:spcPct val="100000"/>
              </a:lnSpc>
              <a:spcBef>
                <a:spcPct val="0"/>
              </a:spcBef>
              <a:spcAft>
                <a:spcPct val="0"/>
              </a:spcAft>
              <a:buClrTx/>
              <a:buSzTx/>
              <a:buFontTx/>
              <a:buNone/>
            </a:pPr>
            <a:r>
              <a:rPr lang="en-US" altLang="zh-CN" b="1" smtClean="0">
                <a:solidFill>
                  <a:srgbClr val="FFFFFF"/>
                </a:solidFill>
                <a:latin typeface="Calibri" panose="020F0502020204030204" pitchFamily="34" charset="0"/>
                <a:ea typeface="宋体" panose="02010600030101010101" pitchFamily="2" charset="-122"/>
                <a:cs typeface="Arial" panose="020B0604020202020204" pitchFamily="34" charset="0"/>
              </a:rPr>
              <a:t>2</a:t>
            </a:r>
            <a:endParaRPr lang="en-US" altLang="zh-CN" b="1" smtClean="0">
              <a:solidFill>
                <a:srgbClr val="FFFFFF"/>
              </a:solidFill>
              <a:latin typeface="Calibri" panose="020F0502020204030204" pitchFamily="34" charset="0"/>
              <a:ea typeface="宋体" panose="02010600030101010101" pitchFamily="2" charset="-122"/>
              <a:cs typeface="Arial" panose="020B0604020202020204" pitchFamily="34" charset="0"/>
            </a:endParaRPr>
          </a:p>
        </p:txBody>
      </p:sp>
      <p:sp>
        <p:nvSpPr>
          <p:cNvPr id="180238" name="Line 13"/>
          <p:cNvSpPr>
            <a:spLocks noChangeShapeType="1"/>
          </p:cNvSpPr>
          <p:nvPr/>
        </p:nvSpPr>
        <p:spPr bwMode="gray">
          <a:xfrm>
            <a:off x="1681163" y="4014788"/>
            <a:ext cx="4799012" cy="1587"/>
          </a:xfrm>
          <a:prstGeom prst="line">
            <a:avLst/>
          </a:prstGeom>
          <a:noFill/>
          <a:ln w="25400">
            <a:solidFill>
              <a:schemeClr val="tx2"/>
            </a:solidFill>
            <a:prstDash val="sysDot"/>
            <a:round/>
            <a:tailEnd type="oval" w="med" len="me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15" name="Rectangle 14"/>
          <p:cNvSpPr>
            <a:spLocks noChangeArrowheads="1"/>
          </p:cNvSpPr>
          <p:nvPr/>
        </p:nvSpPr>
        <p:spPr bwMode="gray">
          <a:xfrm rot="3419336">
            <a:off x="1395412" y="3440113"/>
            <a:ext cx="479425" cy="520700"/>
          </a:xfrm>
          <a:prstGeom prst="rect">
            <a:avLst/>
          </a:prstGeom>
          <a:gradFill rotWithShape="1">
            <a:gsLst>
              <a:gs pos="0">
                <a:schemeClr val="hlink"/>
              </a:gs>
              <a:gs pos="100000">
                <a:schemeClr val="hlink">
                  <a:gamma/>
                  <a:shade val="46275"/>
                  <a:invGamma/>
                </a:schemeClr>
              </a:gs>
            </a:gsLst>
            <a:lin ang="5400000" scaled="1"/>
          </a:gradFill>
          <a:ln w="9525">
            <a:miter lim="800000"/>
          </a:ln>
          <a:effectLst/>
          <a:scene3d>
            <a:camera prst="legacyPerspectiveFront">
              <a:rot lat="0" lon="1500000" rev="0"/>
            </a:camera>
            <a:lightRig rig="legacyFlat4" dir="b"/>
          </a:scene3d>
          <a:sp3d extrusionH="430200" prstMaterial="legacyMatte">
            <a:bevelT w="13500" h="13500" prst="angle"/>
            <a:bevelB w="13500" h="13500" prst="angle"/>
            <a:extrusionClr>
              <a:schemeClr val="hlink"/>
            </a:extrusionClr>
          </a:sp3d>
        </p:spPr>
        <p:txBody>
          <a:bodyPr wrap="none" anchor="ctr">
            <a:flatTx/>
          </a:bodyPr>
          <a:lstStyle/>
          <a:p>
            <a:pPr>
              <a:buFont typeface="Arial" panose="020B0604020202020204" pitchFamily="34" charset="0"/>
              <a:buNone/>
              <a:defRPr/>
            </a:pPr>
            <a:endParaRPr lang="zh-CN" altLang="en-US">
              <a:solidFill>
                <a:srgbClr val="5F5F5F"/>
              </a:solidFill>
            </a:endParaRPr>
          </a:p>
        </p:txBody>
      </p:sp>
      <p:sp>
        <p:nvSpPr>
          <p:cNvPr id="180240" name="Text Box 15"/>
          <p:cNvSpPr txBox="1">
            <a:spLocks noChangeArrowheads="1"/>
          </p:cNvSpPr>
          <p:nvPr/>
        </p:nvSpPr>
        <p:spPr bwMode="gray">
          <a:xfrm>
            <a:off x="1450975" y="3482975"/>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fontAlgn="base">
              <a:lnSpc>
                <a:spcPct val="100000"/>
              </a:lnSpc>
              <a:spcBef>
                <a:spcPct val="0"/>
              </a:spcBef>
              <a:spcAft>
                <a:spcPct val="0"/>
              </a:spcAft>
              <a:buClrTx/>
              <a:buSzTx/>
              <a:buFontTx/>
              <a:buNone/>
            </a:pPr>
            <a:r>
              <a:rPr lang="en-US" altLang="zh-CN" b="1" smtClean="0">
                <a:solidFill>
                  <a:srgbClr val="FFFFFF"/>
                </a:solidFill>
                <a:latin typeface="Calibri" panose="020F0502020204030204" pitchFamily="34" charset="0"/>
                <a:ea typeface="宋体" panose="02010600030101010101" pitchFamily="2" charset="-122"/>
                <a:cs typeface="Arial" panose="020B0604020202020204" pitchFamily="34" charset="0"/>
              </a:rPr>
              <a:t>3</a:t>
            </a:r>
            <a:endParaRPr lang="en-US" altLang="zh-CN" b="1" smtClean="0">
              <a:solidFill>
                <a:srgbClr val="FFFFFF"/>
              </a:solidFill>
              <a:latin typeface="Calibri" panose="020F0502020204030204" pitchFamily="34" charset="0"/>
              <a:ea typeface="宋体" panose="02010600030101010101" pitchFamily="2" charset="-122"/>
              <a:cs typeface="Arial" panose="020B0604020202020204" pitchFamily="34" charset="0"/>
            </a:endParaRPr>
          </a:p>
        </p:txBody>
      </p:sp>
      <p:sp>
        <p:nvSpPr>
          <p:cNvPr id="180241" name="Line 16"/>
          <p:cNvSpPr>
            <a:spLocks noChangeShapeType="1"/>
          </p:cNvSpPr>
          <p:nvPr/>
        </p:nvSpPr>
        <p:spPr bwMode="gray">
          <a:xfrm>
            <a:off x="1679575" y="5715000"/>
            <a:ext cx="4800600" cy="0"/>
          </a:xfrm>
          <a:prstGeom prst="line">
            <a:avLst/>
          </a:prstGeom>
          <a:noFill/>
          <a:ln w="25400">
            <a:solidFill>
              <a:schemeClr val="tx2"/>
            </a:solidFill>
            <a:prstDash val="sysDot"/>
            <a:round/>
            <a:tailEnd type="oval" w="med" len="me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180242" name="Rectangle 17"/>
          <p:cNvSpPr>
            <a:spLocks noChangeArrowheads="1"/>
          </p:cNvSpPr>
          <p:nvPr/>
        </p:nvSpPr>
        <p:spPr bwMode="ltGray">
          <a:xfrm rot="3419336">
            <a:off x="1395412" y="5138738"/>
            <a:ext cx="479425" cy="520700"/>
          </a:xfrm>
          <a:prstGeom prst="rect">
            <a:avLst/>
          </a:prstGeom>
          <a:gradFill rotWithShape="1">
            <a:gsLst>
              <a:gs pos="0">
                <a:srgbClr val="990099"/>
              </a:gs>
              <a:gs pos="100000">
                <a:srgbClr val="470047"/>
              </a:gs>
            </a:gsLst>
            <a:lin ang="5400000" scaled="1"/>
          </a:gradFill>
          <a:ln w="9525">
            <a:miter lim="800000"/>
          </a:ln>
          <a:scene3d>
            <a:camera prst="legacyPerspectiveFront">
              <a:rot lat="0" lon="1500000" rev="0"/>
            </a:camera>
            <a:lightRig rig="legacyFlat4" dir="b"/>
          </a:scene3d>
          <a:sp3d extrusionH="430200" prstMaterial="legacyMatte">
            <a:bevelT w="13500" h="13500" prst="angle"/>
            <a:bevelB w="13500" h="13500" prst="angle"/>
            <a:extrusionClr>
              <a:srgbClr val="990099"/>
            </a:extrusionClr>
          </a:sp3d>
        </p:spPr>
        <p:txBody>
          <a:bodyPr wrap="none" anchor="ctr">
            <a:flatTx/>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80243" name="Text Box 18"/>
          <p:cNvSpPr txBox="1">
            <a:spLocks noChangeArrowheads="1"/>
          </p:cNvSpPr>
          <p:nvPr/>
        </p:nvSpPr>
        <p:spPr bwMode="gray">
          <a:xfrm>
            <a:off x="1450975" y="5181600"/>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fontAlgn="base">
              <a:lnSpc>
                <a:spcPct val="100000"/>
              </a:lnSpc>
              <a:spcBef>
                <a:spcPct val="0"/>
              </a:spcBef>
              <a:spcAft>
                <a:spcPct val="0"/>
              </a:spcAft>
              <a:buClrTx/>
              <a:buSzTx/>
              <a:buFontTx/>
              <a:buNone/>
            </a:pPr>
            <a:r>
              <a:rPr lang="en-US" altLang="zh-CN" b="1" smtClean="0">
                <a:solidFill>
                  <a:srgbClr val="FFFFFF"/>
                </a:solidFill>
                <a:latin typeface="Calibri" panose="020F0502020204030204" pitchFamily="34" charset="0"/>
                <a:ea typeface="宋体" panose="02010600030101010101" pitchFamily="2" charset="-122"/>
                <a:cs typeface="Arial" panose="020B0604020202020204" pitchFamily="34" charset="0"/>
              </a:rPr>
              <a:t>5</a:t>
            </a:r>
            <a:endParaRPr lang="en-US" altLang="zh-CN" b="1" smtClean="0">
              <a:solidFill>
                <a:srgbClr val="FFFFFF"/>
              </a:solidFill>
              <a:latin typeface="Calibri" panose="020F0502020204030204" pitchFamily="34" charset="0"/>
              <a:ea typeface="宋体" panose="02010600030101010101" pitchFamily="2" charset="-122"/>
              <a:cs typeface="Arial" panose="020B0604020202020204" pitchFamily="34" charset="0"/>
            </a:endParaRPr>
          </a:p>
        </p:txBody>
      </p:sp>
      <p:sp>
        <p:nvSpPr>
          <p:cNvPr id="180244" name="Text Box 19"/>
          <p:cNvSpPr txBox="1">
            <a:spLocks noChangeArrowheads="1"/>
          </p:cNvSpPr>
          <p:nvPr/>
        </p:nvSpPr>
        <p:spPr bwMode="gray">
          <a:xfrm>
            <a:off x="2306638" y="2713038"/>
            <a:ext cx="58277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fontAlgn="base">
              <a:lnSpc>
                <a:spcPct val="100000"/>
              </a:lnSpc>
              <a:spcBef>
                <a:spcPct val="0"/>
              </a:spcBef>
              <a:spcAft>
                <a:spcPct val="0"/>
              </a:spcAft>
              <a:buClrTx/>
              <a:buSzTx/>
              <a:buFontTx/>
              <a:buNone/>
            </a:pPr>
            <a:r>
              <a:rPr lang="zh-CN" altLang="en-US" sz="2000" smtClean="0">
                <a:solidFill>
                  <a:srgbClr val="5F5F5F"/>
                </a:solidFill>
                <a:latin typeface="Calibri" panose="020F0502020204030204" pitchFamily="34" charset="0"/>
                <a:ea typeface="宋体" panose="02010600030101010101" pitchFamily="2" charset="-122"/>
                <a:cs typeface="Arial" panose="020B0604020202020204" pitchFamily="34" charset="0"/>
              </a:rPr>
              <a:t>案主觉得自己离开工作者后有能力解决自己的问题</a:t>
            </a:r>
            <a:endParaRPr lang="en-US" altLang="zh-CN" sz="2000" smtClean="0">
              <a:solidFill>
                <a:srgbClr val="5F5F5F"/>
              </a:solidFill>
              <a:latin typeface="Calibri" panose="020F0502020204030204" pitchFamily="34" charset="0"/>
              <a:ea typeface="宋体" panose="02010600030101010101" pitchFamily="2" charset="-122"/>
              <a:cs typeface="Arial" panose="020B0604020202020204" pitchFamily="34" charset="0"/>
            </a:endParaRPr>
          </a:p>
        </p:txBody>
      </p:sp>
      <p:sp>
        <p:nvSpPr>
          <p:cNvPr id="180245" name="Text Box 20"/>
          <p:cNvSpPr txBox="1">
            <a:spLocks noChangeArrowheads="1"/>
          </p:cNvSpPr>
          <p:nvPr/>
        </p:nvSpPr>
        <p:spPr bwMode="gray">
          <a:xfrm>
            <a:off x="2306638" y="3552825"/>
            <a:ext cx="58277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fontAlgn="base">
              <a:lnSpc>
                <a:spcPct val="100000"/>
              </a:lnSpc>
              <a:spcBef>
                <a:spcPct val="0"/>
              </a:spcBef>
              <a:spcAft>
                <a:spcPct val="0"/>
              </a:spcAft>
              <a:buClrTx/>
              <a:buSzTx/>
              <a:buFontTx/>
              <a:buNone/>
            </a:pPr>
            <a:r>
              <a:rPr lang="zh-CN" altLang="en-US" sz="2000" smtClean="0">
                <a:solidFill>
                  <a:srgbClr val="5F5F5F"/>
                </a:solidFill>
                <a:latin typeface="Calibri" panose="020F0502020204030204" pitchFamily="34" charset="0"/>
                <a:ea typeface="宋体" panose="02010600030101010101" pitchFamily="2" charset="-122"/>
                <a:cs typeface="Arial" panose="020B0604020202020204" pitchFamily="34" charset="0"/>
              </a:rPr>
              <a:t>工作者和案主感觉专业关系并不是很好，希望结案</a:t>
            </a:r>
            <a:endParaRPr lang="en-US" altLang="zh-CN" sz="2000" smtClean="0">
              <a:solidFill>
                <a:srgbClr val="5F5F5F"/>
              </a:solidFill>
              <a:latin typeface="Calibri" panose="020F0502020204030204" pitchFamily="34" charset="0"/>
              <a:ea typeface="宋体" panose="02010600030101010101" pitchFamily="2" charset="-122"/>
              <a:cs typeface="Arial" panose="020B0604020202020204" pitchFamily="34" charset="0"/>
            </a:endParaRPr>
          </a:p>
        </p:txBody>
      </p:sp>
      <p:sp>
        <p:nvSpPr>
          <p:cNvPr id="180246" name="Text Box 21"/>
          <p:cNvSpPr txBox="1">
            <a:spLocks noChangeArrowheads="1"/>
          </p:cNvSpPr>
          <p:nvPr/>
        </p:nvSpPr>
        <p:spPr bwMode="gray">
          <a:xfrm>
            <a:off x="2282825" y="4216400"/>
            <a:ext cx="63404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fontAlgn="base">
              <a:lnSpc>
                <a:spcPct val="100000"/>
              </a:lnSpc>
              <a:spcBef>
                <a:spcPct val="0"/>
              </a:spcBef>
              <a:spcAft>
                <a:spcPct val="0"/>
              </a:spcAft>
              <a:buClrTx/>
              <a:buSzTx/>
              <a:buFontTx/>
              <a:buNone/>
            </a:pPr>
            <a:r>
              <a:rPr lang="zh-CN" altLang="en-US" sz="2000" smtClean="0">
                <a:solidFill>
                  <a:srgbClr val="5F5F5F"/>
                </a:solidFill>
                <a:latin typeface="Calibri" panose="020F0502020204030204" pitchFamily="34" charset="0"/>
                <a:ea typeface="宋体" panose="02010600030101010101" pitchFamily="2" charset="-122"/>
                <a:cs typeface="Arial" panose="020B0604020202020204" pitchFamily="34" charset="0"/>
              </a:rPr>
              <a:t>工作者感觉案主出现了一些新的问题需要其他一些机构</a:t>
            </a:r>
            <a:endParaRPr lang="en-US" altLang="zh-CN" sz="2000" smtClean="0">
              <a:solidFill>
                <a:srgbClr val="5F5F5F"/>
              </a:solidFill>
              <a:latin typeface="Calibri" panose="020F0502020204030204" pitchFamily="34" charset="0"/>
              <a:ea typeface="宋体" panose="02010600030101010101" pitchFamily="2" charset="-122"/>
              <a:cs typeface="Arial" panose="020B0604020202020204" pitchFamily="34" charset="0"/>
            </a:endParaRPr>
          </a:p>
          <a:p>
            <a:pPr algn="l" fontAlgn="base">
              <a:lnSpc>
                <a:spcPct val="100000"/>
              </a:lnSpc>
              <a:spcBef>
                <a:spcPct val="0"/>
              </a:spcBef>
              <a:spcAft>
                <a:spcPct val="0"/>
              </a:spcAft>
              <a:buClrTx/>
              <a:buSzTx/>
              <a:buFontTx/>
              <a:buNone/>
            </a:pPr>
            <a:r>
              <a:rPr lang="zh-CN" altLang="en-US" sz="2000" smtClean="0">
                <a:solidFill>
                  <a:srgbClr val="5F5F5F"/>
                </a:solidFill>
                <a:latin typeface="Calibri" panose="020F0502020204030204" pitchFamily="34" charset="0"/>
                <a:ea typeface="宋体" panose="02010600030101010101" pitchFamily="2" charset="-122"/>
                <a:cs typeface="Arial" panose="020B0604020202020204" pitchFamily="34" charset="0"/>
              </a:rPr>
              <a:t>或者工作者为按住继续提供服务</a:t>
            </a:r>
            <a:endParaRPr lang="en-US" altLang="zh-CN" sz="2000" smtClean="0">
              <a:solidFill>
                <a:srgbClr val="5F5F5F"/>
              </a:solidFill>
              <a:latin typeface="Calibri" panose="020F0502020204030204" pitchFamily="34" charset="0"/>
              <a:ea typeface="宋体" panose="02010600030101010101" pitchFamily="2" charset="-122"/>
              <a:cs typeface="Arial" panose="020B0604020202020204" pitchFamily="34" charset="0"/>
            </a:endParaRPr>
          </a:p>
        </p:txBody>
      </p:sp>
      <p:sp>
        <p:nvSpPr>
          <p:cNvPr id="180247" name="Text Box 22"/>
          <p:cNvSpPr txBox="1">
            <a:spLocks noChangeArrowheads="1"/>
          </p:cNvSpPr>
          <p:nvPr/>
        </p:nvSpPr>
        <p:spPr bwMode="gray">
          <a:xfrm>
            <a:off x="2306638" y="5245100"/>
            <a:ext cx="35194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fontAlgn="base">
              <a:lnSpc>
                <a:spcPct val="100000"/>
              </a:lnSpc>
              <a:spcBef>
                <a:spcPct val="0"/>
              </a:spcBef>
              <a:spcAft>
                <a:spcPct val="0"/>
              </a:spcAft>
              <a:buClrTx/>
              <a:buSzTx/>
              <a:buFontTx/>
              <a:buNone/>
            </a:pPr>
            <a:r>
              <a:rPr lang="zh-CN" altLang="en-US" sz="2000" smtClean="0">
                <a:solidFill>
                  <a:srgbClr val="5F5F5F"/>
                </a:solidFill>
                <a:latin typeface="Calibri" panose="020F0502020204030204" pitchFamily="34" charset="0"/>
                <a:ea typeface="宋体" panose="02010600030101010101" pitchFamily="2" charset="-122"/>
                <a:cs typeface="Arial" panose="020B0604020202020204" pitchFamily="34" charset="0"/>
              </a:rPr>
              <a:t>不可测原因要离开等其他因素</a:t>
            </a:r>
            <a:endParaRPr lang="en-US" altLang="zh-CN" sz="2000" smtClean="0">
              <a:solidFill>
                <a:srgbClr val="5F5F5F"/>
              </a:solidFill>
              <a:latin typeface="Calibri" panose="020F0502020204030204" pitchFamily="34" charset="0"/>
              <a:ea typeface="宋体" panose="02010600030101010101" pitchFamily="2"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PageTitle"/>
          <p:cNvSpPr txBox="1"/>
          <p:nvPr/>
        </p:nvSpPr>
        <p:spPr bwMode="auto">
          <a:xfrm>
            <a:off x="577850" y="0"/>
            <a:ext cx="788670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defTabSz="514350" rtl="0" eaLnBrk="0" fontAlgn="base" hangingPunct="0">
              <a:lnSpc>
                <a:spcPct val="90000"/>
              </a:lnSpc>
              <a:spcBef>
                <a:spcPct val="0"/>
              </a:spcBef>
              <a:spcAft>
                <a:spcPct val="0"/>
              </a:spcAft>
              <a:defRPr sz="3200" b="1">
                <a:solidFill>
                  <a:srgbClr val="468F69"/>
                </a:solidFill>
                <a:latin typeface="+mj-lt"/>
                <a:ea typeface="+mj-ea"/>
                <a:cs typeface="+mj-cs"/>
              </a:defRPr>
            </a:lvl1pPr>
            <a:lvl2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2pPr>
            <a:lvl3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3pPr>
            <a:lvl4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4pPr>
            <a:lvl5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5pPr>
            <a:lvl6pPr marL="4572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6pPr>
            <a:lvl7pPr marL="9144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7pPr>
            <a:lvl8pPr marL="13716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8pPr>
            <a:lvl9pPr marL="18288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9pPr>
          </a:lstStyle>
          <a:p>
            <a:pPr eaLnBrk="1" hangingPunct="1">
              <a:defRPr/>
            </a:pPr>
            <a:r>
              <a:rPr lang="zh-CN" altLang="en-US" sz="2400" kern="0" dirty="0" smtClean="0">
                <a:solidFill>
                  <a:srgbClr val="67B58C"/>
                </a:solidFill>
                <a:latin typeface="Arial" panose="020B0604020202020204" pitchFamily="34" charset="0"/>
                <a:ea typeface="宋体" panose="02010600030101010101" pitchFamily="2" charset="-122"/>
                <a:sym typeface="Arial" panose="020B0604020202020204" pitchFamily="34" charset="0"/>
              </a:rPr>
              <a:t>结案中案主的心理</a:t>
            </a:r>
            <a:endParaRPr lang="zh-CN" altLang="en-US" sz="2400" kern="0" dirty="0" smtClean="0">
              <a:solidFill>
                <a:srgbClr val="67B58C"/>
              </a:solidFill>
              <a:latin typeface="Arial" panose="020B0604020202020204" pitchFamily="34" charset="0"/>
              <a:ea typeface="宋体" panose="02010600030101010101" pitchFamily="2" charset="-122"/>
              <a:sym typeface="Arial" panose="020B0604020202020204" pitchFamily="34" charset="0"/>
            </a:endParaRPr>
          </a:p>
        </p:txBody>
      </p:sp>
      <p:sp>
        <p:nvSpPr>
          <p:cNvPr id="181251" name="Rectangle 3"/>
          <p:cNvSpPr>
            <a:spLocks noChangeArrowheads="1"/>
          </p:cNvSpPr>
          <p:nvPr/>
        </p:nvSpPr>
        <p:spPr bwMode="auto">
          <a:xfrm>
            <a:off x="-9525" y="236538"/>
            <a:ext cx="344488" cy="404812"/>
          </a:xfrm>
          <a:prstGeom prst="rect">
            <a:avLst/>
          </a:prstGeom>
          <a:solidFill>
            <a:schemeClr val="accent1"/>
          </a:solidFill>
          <a:ln w="952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5F5F5F"/>
              </a:solidFill>
              <a:latin typeface="Arial" panose="020B0604020202020204" pitchFamily="34" charset="0"/>
              <a:ea typeface="宋体" panose="02010600030101010101" pitchFamily="2" charset="-122"/>
            </a:endParaRPr>
          </a:p>
        </p:txBody>
      </p:sp>
      <p:grpSp>
        <p:nvGrpSpPr>
          <p:cNvPr id="181252" name="Group 3"/>
          <p:cNvGrpSpPr/>
          <p:nvPr/>
        </p:nvGrpSpPr>
        <p:grpSpPr bwMode="auto">
          <a:xfrm>
            <a:off x="1428750" y="1530350"/>
            <a:ext cx="5829300" cy="4718050"/>
            <a:chOff x="720" y="960"/>
            <a:chExt cx="4032" cy="3264"/>
          </a:xfrm>
        </p:grpSpPr>
        <p:sp>
          <p:nvSpPr>
            <p:cNvPr id="181253" name="Freeform 2"/>
            <p:cNvSpPr/>
            <p:nvPr/>
          </p:nvSpPr>
          <p:spPr bwMode="gray">
            <a:xfrm rot="-7471624">
              <a:off x="2975" y="145"/>
              <a:ext cx="866" cy="2496"/>
            </a:xfrm>
            <a:custGeom>
              <a:avLst/>
              <a:gdLst>
                <a:gd name="T0" fmla="*/ 0 w 646"/>
                <a:gd name="T1" fmla="*/ 0 h 1861"/>
                <a:gd name="T2" fmla="*/ 9293 w 646"/>
                <a:gd name="T3" fmla="*/ 2799 h 1861"/>
                <a:gd name="T4" fmla="*/ 19119 w 646"/>
                <a:gd name="T5" fmla="*/ 6384 h 1861"/>
                <a:gd name="T6" fmla="*/ 28782 w 646"/>
                <a:gd name="T7" fmla="*/ 10612 h 1861"/>
                <a:gd name="T8" fmla="*/ 38068 w 646"/>
                <a:gd name="T9" fmla="*/ 16015 h 1861"/>
                <a:gd name="T10" fmla="*/ 47218 w 646"/>
                <a:gd name="T11" fmla="*/ 21851 h 1861"/>
                <a:gd name="T12" fmla="*/ 56204 w 646"/>
                <a:gd name="T13" fmla="*/ 28934 h 1861"/>
                <a:gd name="T14" fmla="*/ 65073 w 646"/>
                <a:gd name="T15" fmla="*/ 36604 h 1861"/>
                <a:gd name="T16" fmla="*/ 73627 w 646"/>
                <a:gd name="T17" fmla="*/ 44990 h 1861"/>
                <a:gd name="T18" fmla="*/ 81699 w 646"/>
                <a:gd name="T19" fmla="*/ 54321 h 1861"/>
                <a:gd name="T20" fmla="*/ 89403 w 646"/>
                <a:gd name="T21" fmla="*/ 64176 h 1861"/>
                <a:gd name="T22" fmla="*/ 96437 w 646"/>
                <a:gd name="T23" fmla="*/ 74688 h 1861"/>
                <a:gd name="T24" fmla="*/ 102767 w 646"/>
                <a:gd name="T25" fmla="*/ 86173 h 1861"/>
                <a:gd name="T26" fmla="*/ 108474 w 646"/>
                <a:gd name="T27" fmla="*/ 98041 h 1861"/>
                <a:gd name="T28" fmla="*/ 113753 w 646"/>
                <a:gd name="T29" fmla="*/ 110904 h 1861"/>
                <a:gd name="T30" fmla="*/ 118177 w 646"/>
                <a:gd name="T31" fmla="*/ 124306 h 1861"/>
                <a:gd name="T32" fmla="*/ 121290 w 646"/>
                <a:gd name="T33" fmla="*/ 138059 h 1861"/>
                <a:gd name="T34" fmla="*/ 123896 w 646"/>
                <a:gd name="T35" fmla="*/ 152610 h 1861"/>
                <a:gd name="T36" fmla="*/ 125536 w 646"/>
                <a:gd name="T37" fmla="*/ 167712 h 1861"/>
                <a:gd name="T38" fmla="*/ 126247 w 646"/>
                <a:gd name="T39" fmla="*/ 183317 h 1861"/>
                <a:gd name="T40" fmla="*/ 125806 w 646"/>
                <a:gd name="T41" fmla="*/ 199500 h 1861"/>
                <a:gd name="T42" fmla="*/ 124345 w 646"/>
                <a:gd name="T43" fmla="*/ 214195 h 1861"/>
                <a:gd name="T44" fmla="*/ 121743 w 646"/>
                <a:gd name="T45" fmla="*/ 228798 h 1861"/>
                <a:gd name="T46" fmla="*/ 118701 w 646"/>
                <a:gd name="T47" fmla="*/ 242620 h 1861"/>
                <a:gd name="T48" fmla="*/ 114329 w 646"/>
                <a:gd name="T49" fmla="*/ 255872 h 1861"/>
                <a:gd name="T50" fmla="*/ 109646 w 646"/>
                <a:gd name="T51" fmla="*/ 268341 h 1861"/>
                <a:gd name="T52" fmla="*/ 104172 w 646"/>
                <a:gd name="T53" fmla="*/ 280241 h 1861"/>
                <a:gd name="T54" fmla="*/ 97707 w 646"/>
                <a:gd name="T55" fmla="*/ 291400 h 1861"/>
                <a:gd name="T56" fmla="*/ 91107 w 646"/>
                <a:gd name="T57" fmla="*/ 302086 h 1861"/>
                <a:gd name="T58" fmla="*/ 83664 w 646"/>
                <a:gd name="T59" fmla="*/ 312017 h 1861"/>
                <a:gd name="T60" fmla="*/ 75764 w 646"/>
                <a:gd name="T61" fmla="*/ 320957 h 1861"/>
                <a:gd name="T62" fmla="*/ 67367 w 646"/>
                <a:gd name="T63" fmla="*/ 329385 h 1861"/>
                <a:gd name="T64" fmla="*/ 59013 w 646"/>
                <a:gd name="T65" fmla="*/ 337049 h 1861"/>
                <a:gd name="T66" fmla="*/ 49749 w 646"/>
                <a:gd name="T67" fmla="*/ 343886 h 1861"/>
                <a:gd name="T68" fmla="*/ 40187 w 646"/>
                <a:gd name="T69" fmla="*/ 350265 h 1861"/>
                <a:gd name="T70" fmla="*/ 30452 w 646"/>
                <a:gd name="T71" fmla="*/ 355603 h 1861"/>
                <a:gd name="T72" fmla="*/ 20244 w 646"/>
                <a:gd name="T73" fmla="*/ 360136 h 1861"/>
                <a:gd name="T74" fmla="*/ 10300 w 646"/>
                <a:gd name="T75" fmla="*/ 364116 h 1861"/>
                <a:gd name="T76" fmla="*/ 0 w 646"/>
                <a:gd name="T77" fmla="*/ 367049 h 1861"/>
                <a:gd name="T78" fmla="*/ 0 w 646"/>
                <a:gd name="T79" fmla="*/ 0 h 186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646"/>
                <a:gd name="T121" fmla="*/ 0 h 1861"/>
                <a:gd name="T122" fmla="*/ 646 w 646"/>
                <a:gd name="T123" fmla="*/ 1861 h 186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646" h="1861">
                  <a:moveTo>
                    <a:pt x="0" y="0"/>
                  </a:moveTo>
                  <a:lnTo>
                    <a:pt x="48" y="14"/>
                  </a:lnTo>
                  <a:lnTo>
                    <a:pt x="98" y="32"/>
                  </a:lnTo>
                  <a:lnTo>
                    <a:pt x="147" y="54"/>
                  </a:lnTo>
                  <a:lnTo>
                    <a:pt x="195" y="81"/>
                  </a:lnTo>
                  <a:lnTo>
                    <a:pt x="242" y="111"/>
                  </a:lnTo>
                  <a:lnTo>
                    <a:pt x="288" y="147"/>
                  </a:lnTo>
                  <a:lnTo>
                    <a:pt x="333" y="185"/>
                  </a:lnTo>
                  <a:lnTo>
                    <a:pt x="377" y="228"/>
                  </a:lnTo>
                  <a:lnTo>
                    <a:pt x="418" y="275"/>
                  </a:lnTo>
                  <a:lnTo>
                    <a:pt x="457" y="325"/>
                  </a:lnTo>
                  <a:lnTo>
                    <a:pt x="493" y="379"/>
                  </a:lnTo>
                  <a:lnTo>
                    <a:pt x="526" y="437"/>
                  </a:lnTo>
                  <a:lnTo>
                    <a:pt x="555" y="497"/>
                  </a:lnTo>
                  <a:lnTo>
                    <a:pt x="582" y="562"/>
                  </a:lnTo>
                  <a:lnTo>
                    <a:pt x="604" y="630"/>
                  </a:lnTo>
                  <a:lnTo>
                    <a:pt x="621" y="700"/>
                  </a:lnTo>
                  <a:lnTo>
                    <a:pt x="634" y="774"/>
                  </a:lnTo>
                  <a:lnTo>
                    <a:pt x="642" y="851"/>
                  </a:lnTo>
                  <a:lnTo>
                    <a:pt x="646" y="930"/>
                  </a:lnTo>
                  <a:lnTo>
                    <a:pt x="643" y="1011"/>
                  </a:lnTo>
                  <a:lnTo>
                    <a:pt x="636" y="1086"/>
                  </a:lnTo>
                  <a:lnTo>
                    <a:pt x="623" y="1160"/>
                  </a:lnTo>
                  <a:lnTo>
                    <a:pt x="607" y="1230"/>
                  </a:lnTo>
                  <a:lnTo>
                    <a:pt x="585" y="1297"/>
                  </a:lnTo>
                  <a:lnTo>
                    <a:pt x="561" y="1361"/>
                  </a:lnTo>
                  <a:lnTo>
                    <a:pt x="533" y="1421"/>
                  </a:lnTo>
                  <a:lnTo>
                    <a:pt x="500" y="1478"/>
                  </a:lnTo>
                  <a:lnTo>
                    <a:pt x="466" y="1532"/>
                  </a:lnTo>
                  <a:lnTo>
                    <a:pt x="428" y="1582"/>
                  </a:lnTo>
                  <a:lnTo>
                    <a:pt x="388" y="1627"/>
                  </a:lnTo>
                  <a:lnTo>
                    <a:pt x="345" y="1670"/>
                  </a:lnTo>
                  <a:lnTo>
                    <a:pt x="301" y="1709"/>
                  </a:lnTo>
                  <a:lnTo>
                    <a:pt x="254" y="1744"/>
                  </a:lnTo>
                  <a:lnTo>
                    <a:pt x="205" y="1776"/>
                  </a:lnTo>
                  <a:lnTo>
                    <a:pt x="156" y="1803"/>
                  </a:lnTo>
                  <a:lnTo>
                    <a:pt x="104" y="1826"/>
                  </a:lnTo>
                  <a:lnTo>
                    <a:pt x="53" y="1846"/>
                  </a:lnTo>
                  <a:lnTo>
                    <a:pt x="0" y="1861"/>
                  </a:lnTo>
                  <a:lnTo>
                    <a:pt x="0" y="0"/>
                  </a:lnTo>
                </a:path>
              </a:pathLst>
            </a:custGeom>
            <a:gradFill rotWithShape="1">
              <a:gsLst>
                <a:gs pos="0">
                  <a:srgbClr val="FFFFFF"/>
                </a:gs>
                <a:gs pos="100000">
                  <a:srgbClr val="A43010"/>
                </a:gs>
              </a:gsLst>
              <a:lin ang="0" scaled="1"/>
            </a:gradFill>
            <a:ln>
              <a:noFill/>
            </a:ln>
            <a:extLst>
              <a:ext uri="{91240B29-F687-4F45-9708-019B960494DF}">
                <a14:hiddenLine xmlns:a14="http://schemas.microsoft.com/office/drawing/2010/main" w="6350">
                  <a:solidFill>
                    <a:srgbClr val="000000"/>
                  </a:solidFill>
                  <a:round/>
                </a14:hiddenLine>
              </a:ext>
            </a:extLst>
          </p:spPr>
          <p:txBody>
            <a:bodyPr vert="eaVert"/>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181254" name="Freeform 3"/>
            <p:cNvSpPr/>
            <p:nvPr/>
          </p:nvSpPr>
          <p:spPr bwMode="gray">
            <a:xfrm rot="-6677128">
              <a:off x="3071" y="289"/>
              <a:ext cx="866" cy="2496"/>
            </a:xfrm>
            <a:custGeom>
              <a:avLst/>
              <a:gdLst>
                <a:gd name="T0" fmla="*/ 0 w 646"/>
                <a:gd name="T1" fmla="*/ 0 h 1861"/>
                <a:gd name="T2" fmla="*/ 9293 w 646"/>
                <a:gd name="T3" fmla="*/ 2799 h 1861"/>
                <a:gd name="T4" fmla="*/ 19119 w 646"/>
                <a:gd name="T5" fmla="*/ 6384 h 1861"/>
                <a:gd name="T6" fmla="*/ 28782 w 646"/>
                <a:gd name="T7" fmla="*/ 10612 h 1861"/>
                <a:gd name="T8" fmla="*/ 38068 w 646"/>
                <a:gd name="T9" fmla="*/ 16015 h 1861"/>
                <a:gd name="T10" fmla="*/ 47218 w 646"/>
                <a:gd name="T11" fmla="*/ 21851 h 1861"/>
                <a:gd name="T12" fmla="*/ 56204 w 646"/>
                <a:gd name="T13" fmla="*/ 28934 h 1861"/>
                <a:gd name="T14" fmla="*/ 65073 w 646"/>
                <a:gd name="T15" fmla="*/ 36604 h 1861"/>
                <a:gd name="T16" fmla="*/ 73627 w 646"/>
                <a:gd name="T17" fmla="*/ 44990 h 1861"/>
                <a:gd name="T18" fmla="*/ 81699 w 646"/>
                <a:gd name="T19" fmla="*/ 54321 h 1861"/>
                <a:gd name="T20" fmla="*/ 89403 w 646"/>
                <a:gd name="T21" fmla="*/ 64176 h 1861"/>
                <a:gd name="T22" fmla="*/ 96437 w 646"/>
                <a:gd name="T23" fmla="*/ 74688 h 1861"/>
                <a:gd name="T24" fmla="*/ 102767 w 646"/>
                <a:gd name="T25" fmla="*/ 86173 h 1861"/>
                <a:gd name="T26" fmla="*/ 108474 w 646"/>
                <a:gd name="T27" fmla="*/ 98041 h 1861"/>
                <a:gd name="T28" fmla="*/ 113753 w 646"/>
                <a:gd name="T29" fmla="*/ 110904 h 1861"/>
                <a:gd name="T30" fmla="*/ 118177 w 646"/>
                <a:gd name="T31" fmla="*/ 124306 h 1861"/>
                <a:gd name="T32" fmla="*/ 121290 w 646"/>
                <a:gd name="T33" fmla="*/ 138059 h 1861"/>
                <a:gd name="T34" fmla="*/ 123896 w 646"/>
                <a:gd name="T35" fmla="*/ 152610 h 1861"/>
                <a:gd name="T36" fmla="*/ 125536 w 646"/>
                <a:gd name="T37" fmla="*/ 167712 h 1861"/>
                <a:gd name="T38" fmla="*/ 126247 w 646"/>
                <a:gd name="T39" fmla="*/ 183317 h 1861"/>
                <a:gd name="T40" fmla="*/ 125806 w 646"/>
                <a:gd name="T41" fmla="*/ 199500 h 1861"/>
                <a:gd name="T42" fmla="*/ 124345 w 646"/>
                <a:gd name="T43" fmla="*/ 214195 h 1861"/>
                <a:gd name="T44" fmla="*/ 121743 w 646"/>
                <a:gd name="T45" fmla="*/ 228798 h 1861"/>
                <a:gd name="T46" fmla="*/ 118701 w 646"/>
                <a:gd name="T47" fmla="*/ 242620 h 1861"/>
                <a:gd name="T48" fmla="*/ 114329 w 646"/>
                <a:gd name="T49" fmla="*/ 255872 h 1861"/>
                <a:gd name="T50" fmla="*/ 109646 w 646"/>
                <a:gd name="T51" fmla="*/ 268341 h 1861"/>
                <a:gd name="T52" fmla="*/ 104172 w 646"/>
                <a:gd name="T53" fmla="*/ 280241 h 1861"/>
                <a:gd name="T54" fmla="*/ 97707 w 646"/>
                <a:gd name="T55" fmla="*/ 291400 h 1861"/>
                <a:gd name="T56" fmla="*/ 91107 w 646"/>
                <a:gd name="T57" fmla="*/ 302086 h 1861"/>
                <a:gd name="T58" fmla="*/ 83664 w 646"/>
                <a:gd name="T59" fmla="*/ 312017 h 1861"/>
                <a:gd name="T60" fmla="*/ 75764 w 646"/>
                <a:gd name="T61" fmla="*/ 320957 h 1861"/>
                <a:gd name="T62" fmla="*/ 67367 w 646"/>
                <a:gd name="T63" fmla="*/ 329385 h 1861"/>
                <a:gd name="T64" fmla="*/ 59013 w 646"/>
                <a:gd name="T65" fmla="*/ 337049 h 1861"/>
                <a:gd name="T66" fmla="*/ 49749 w 646"/>
                <a:gd name="T67" fmla="*/ 343886 h 1861"/>
                <a:gd name="T68" fmla="*/ 40187 w 646"/>
                <a:gd name="T69" fmla="*/ 350265 h 1861"/>
                <a:gd name="T70" fmla="*/ 30452 w 646"/>
                <a:gd name="T71" fmla="*/ 355603 h 1861"/>
                <a:gd name="T72" fmla="*/ 20244 w 646"/>
                <a:gd name="T73" fmla="*/ 360136 h 1861"/>
                <a:gd name="T74" fmla="*/ 10300 w 646"/>
                <a:gd name="T75" fmla="*/ 364116 h 1861"/>
                <a:gd name="T76" fmla="*/ 0 w 646"/>
                <a:gd name="T77" fmla="*/ 367049 h 1861"/>
                <a:gd name="T78" fmla="*/ 0 w 646"/>
                <a:gd name="T79" fmla="*/ 0 h 186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646"/>
                <a:gd name="T121" fmla="*/ 0 h 1861"/>
                <a:gd name="T122" fmla="*/ 646 w 646"/>
                <a:gd name="T123" fmla="*/ 1861 h 186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646" h="1861">
                  <a:moveTo>
                    <a:pt x="0" y="0"/>
                  </a:moveTo>
                  <a:lnTo>
                    <a:pt x="48" y="14"/>
                  </a:lnTo>
                  <a:lnTo>
                    <a:pt x="98" y="32"/>
                  </a:lnTo>
                  <a:lnTo>
                    <a:pt x="147" y="54"/>
                  </a:lnTo>
                  <a:lnTo>
                    <a:pt x="195" y="81"/>
                  </a:lnTo>
                  <a:lnTo>
                    <a:pt x="242" y="111"/>
                  </a:lnTo>
                  <a:lnTo>
                    <a:pt x="288" y="147"/>
                  </a:lnTo>
                  <a:lnTo>
                    <a:pt x="333" y="185"/>
                  </a:lnTo>
                  <a:lnTo>
                    <a:pt x="377" y="228"/>
                  </a:lnTo>
                  <a:lnTo>
                    <a:pt x="418" y="275"/>
                  </a:lnTo>
                  <a:lnTo>
                    <a:pt x="457" y="325"/>
                  </a:lnTo>
                  <a:lnTo>
                    <a:pt x="493" y="379"/>
                  </a:lnTo>
                  <a:lnTo>
                    <a:pt x="526" y="437"/>
                  </a:lnTo>
                  <a:lnTo>
                    <a:pt x="555" y="497"/>
                  </a:lnTo>
                  <a:lnTo>
                    <a:pt x="582" y="562"/>
                  </a:lnTo>
                  <a:lnTo>
                    <a:pt x="604" y="630"/>
                  </a:lnTo>
                  <a:lnTo>
                    <a:pt x="621" y="700"/>
                  </a:lnTo>
                  <a:lnTo>
                    <a:pt x="634" y="774"/>
                  </a:lnTo>
                  <a:lnTo>
                    <a:pt x="642" y="851"/>
                  </a:lnTo>
                  <a:lnTo>
                    <a:pt x="646" y="930"/>
                  </a:lnTo>
                  <a:lnTo>
                    <a:pt x="643" y="1011"/>
                  </a:lnTo>
                  <a:lnTo>
                    <a:pt x="636" y="1086"/>
                  </a:lnTo>
                  <a:lnTo>
                    <a:pt x="623" y="1160"/>
                  </a:lnTo>
                  <a:lnTo>
                    <a:pt x="607" y="1230"/>
                  </a:lnTo>
                  <a:lnTo>
                    <a:pt x="585" y="1297"/>
                  </a:lnTo>
                  <a:lnTo>
                    <a:pt x="561" y="1361"/>
                  </a:lnTo>
                  <a:lnTo>
                    <a:pt x="533" y="1421"/>
                  </a:lnTo>
                  <a:lnTo>
                    <a:pt x="500" y="1478"/>
                  </a:lnTo>
                  <a:lnTo>
                    <a:pt x="466" y="1532"/>
                  </a:lnTo>
                  <a:lnTo>
                    <a:pt x="428" y="1582"/>
                  </a:lnTo>
                  <a:lnTo>
                    <a:pt x="388" y="1627"/>
                  </a:lnTo>
                  <a:lnTo>
                    <a:pt x="345" y="1670"/>
                  </a:lnTo>
                  <a:lnTo>
                    <a:pt x="301" y="1709"/>
                  </a:lnTo>
                  <a:lnTo>
                    <a:pt x="254" y="1744"/>
                  </a:lnTo>
                  <a:lnTo>
                    <a:pt x="205" y="1776"/>
                  </a:lnTo>
                  <a:lnTo>
                    <a:pt x="156" y="1803"/>
                  </a:lnTo>
                  <a:lnTo>
                    <a:pt x="104" y="1826"/>
                  </a:lnTo>
                  <a:lnTo>
                    <a:pt x="53" y="1846"/>
                  </a:lnTo>
                  <a:lnTo>
                    <a:pt x="0" y="1861"/>
                  </a:lnTo>
                  <a:lnTo>
                    <a:pt x="0" y="0"/>
                  </a:lnTo>
                </a:path>
              </a:pathLst>
            </a:custGeom>
            <a:gradFill rotWithShape="1">
              <a:gsLst>
                <a:gs pos="0">
                  <a:srgbClr val="FFFFFF"/>
                </a:gs>
                <a:gs pos="100000">
                  <a:srgbClr val="FFE6CD"/>
                </a:gs>
              </a:gsLst>
              <a:lin ang="0" scaled="1"/>
            </a:gradFill>
            <a:ln>
              <a:noFill/>
            </a:ln>
            <a:extLst>
              <a:ext uri="{91240B29-F687-4F45-9708-019B960494DF}">
                <a14:hiddenLine xmlns:a14="http://schemas.microsoft.com/office/drawing/2010/main" w="6350">
                  <a:solidFill>
                    <a:srgbClr val="000000"/>
                  </a:solidFill>
                  <a:round/>
                </a14:hiddenLine>
              </a:ext>
            </a:extLst>
          </p:spPr>
          <p:txBody>
            <a:bodyPr vert="eaVert"/>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181255" name="Freeform 5"/>
            <p:cNvSpPr/>
            <p:nvPr/>
          </p:nvSpPr>
          <p:spPr bwMode="gray">
            <a:xfrm rot="-794496">
              <a:off x="2860" y="1680"/>
              <a:ext cx="866" cy="2496"/>
            </a:xfrm>
            <a:custGeom>
              <a:avLst/>
              <a:gdLst>
                <a:gd name="T0" fmla="*/ 0 w 646"/>
                <a:gd name="T1" fmla="*/ 0 h 1861"/>
                <a:gd name="T2" fmla="*/ 9293 w 646"/>
                <a:gd name="T3" fmla="*/ 2799 h 1861"/>
                <a:gd name="T4" fmla="*/ 19119 w 646"/>
                <a:gd name="T5" fmla="*/ 6384 h 1861"/>
                <a:gd name="T6" fmla="*/ 28782 w 646"/>
                <a:gd name="T7" fmla="*/ 10612 h 1861"/>
                <a:gd name="T8" fmla="*/ 38068 w 646"/>
                <a:gd name="T9" fmla="*/ 16015 h 1861"/>
                <a:gd name="T10" fmla="*/ 47218 w 646"/>
                <a:gd name="T11" fmla="*/ 21851 h 1861"/>
                <a:gd name="T12" fmla="*/ 56204 w 646"/>
                <a:gd name="T13" fmla="*/ 28934 h 1861"/>
                <a:gd name="T14" fmla="*/ 65073 w 646"/>
                <a:gd name="T15" fmla="*/ 36604 h 1861"/>
                <a:gd name="T16" fmla="*/ 73627 w 646"/>
                <a:gd name="T17" fmla="*/ 44990 h 1861"/>
                <a:gd name="T18" fmla="*/ 81699 w 646"/>
                <a:gd name="T19" fmla="*/ 54321 h 1861"/>
                <a:gd name="T20" fmla="*/ 89403 w 646"/>
                <a:gd name="T21" fmla="*/ 64176 h 1861"/>
                <a:gd name="T22" fmla="*/ 96437 w 646"/>
                <a:gd name="T23" fmla="*/ 74688 h 1861"/>
                <a:gd name="T24" fmla="*/ 102767 w 646"/>
                <a:gd name="T25" fmla="*/ 86173 h 1861"/>
                <a:gd name="T26" fmla="*/ 108474 w 646"/>
                <a:gd name="T27" fmla="*/ 98041 h 1861"/>
                <a:gd name="T28" fmla="*/ 113753 w 646"/>
                <a:gd name="T29" fmla="*/ 110904 h 1861"/>
                <a:gd name="T30" fmla="*/ 118177 w 646"/>
                <a:gd name="T31" fmla="*/ 124306 h 1861"/>
                <a:gd name="T32" fmla="*/ 121290 w 646"/>
                <a:gd name="T33" fmla="*/ 138059 h 1861"/>
                <a:gd name="T34" fmla="*/ 123896 w 646"/>
                <a:gd name="T35" fmla="*/ 152610 h 1861"/>
                <a:gd name="T36" fmla="*/ 125536 w 646"/>
                <a:gd name="T37" fmla="*/ 167712 h 1861"/>
                <a:gd name="T38" fmla="*/ 126247 w 646"/>
                <a:gd name="T39" fmla="*/ 183317 h 1861"/>
                <a:gd name="T40" fmla="*/ 125806 w 646"/>
                <a:gd name="T41" fmla="*/ 199500 h 1861"/>
                <a:gd name="T42" fmla="*/ 124345 w 646"/>
                <a:gd name="T43" fmla="*/ 214195 h 1861"/>
                <a:gd name="T44" fmla="*/ 121743 w 646"/>
                <a:gd name="T45" fmla="*/ 228798 h 1861"/>
                <a:gd name="T46" fmla="*/ 118701 w 646"/>
                <a:gd name="T47" fmla="*/ 242620 h 1861"/>
                <a:gd name="T48" fmla="*/ 114329 w 646"/>
                <a:gd name="T49" fmla="*/ 255872 h 1861"/>
                <a:gd name="T50" fmla="*/ 109646 w 646"/>
                <a:gd name="T51" fmla="*/ 268341 h 1861"/>
                <a:gd name="T52" fmla="*/ 104172 w 646"/>
                <a:gd name="T53" fmla="*/ 280241 h 1861"/>
                <a:gd name="T54" fmla="*/ 97707 w 646"/>
                <a:gd name="T55" fmla="*/ 291400 h 1861"/>
                <a:gd name="T56" fmla="*/ 91107 w 646"/>
                <a:gd name="T57" fmla="*/ 302086 h 1861"/>
                <a:gd name="T58" fmla="*/ 83664 w 646"/>
                <a:gd name="T59" fmla="*/ 312017 h 1861"/>
                <a:gd name="T60" fmla="*/ 75764 w 646"/>
                <a:gd name="T61" fmla="*/ 320957 h 1861"/>
                <a:gd name="T62" fmla="*/ 67367 w 646"/>
                <a:gd name="T63" fmla="*/ 329385 h 1861"/>
                <a:gd name="T64" fmla="*/ 59013 w 646"/>
                <a:gd name="T65" fmla="*/ 337049 h 1861"/>
                <a:gd name="T66" fmla="*/ 49749 w 646"/>
                <a:gd name="T67" fmla="*/ 343886 h 1861"/>
                <a:gd name="T68" fmla="*/ 40187 w 646"/>
                <a:gd name="T69" fmla="*/ 350265 h 1861"/>
                <a:gd name="T70" fmla="*/ 30452 w 646"/>
                <a:gd name="T71" fmla="*/ 355603 h 1861"/>
                <a:gd name="T72" fmla="*/ 20244 w 646"/>
                <a:gd name="T73" fmla="*/ 360136 h 1861"/>
                <a:gd name="T74" fmla="*/ 10300 w 646"/>
                <a:gd name="T75" fmla="*/ 364116 h 1861"/>
                <a:gd name="T76" fmla="*/ 0 w 646"/>
                <a:gd name="T77" fmla="*/ 367049 h 1861"/>
                <a:gd name="T78" fmla="*/ 0 w 646"/>
                <a:gd name="T79" fmla="*/ 0 h 186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646"/>
                <a:gd name="T121" fmla="*/ 0 h 1861"/>
                <a:gd name="T122" fmla="*/ 646 w 646"/>
                <a:gd name="T123" fmla="*/ 1861 h 186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646" h="1861">
                  <a:moveTo>
                    <a:pt x="0" y="0"/>
                  </a:moveTo>
                  <a:lnTo>
                    <a:pt x="48" y="14"/>
                  </a:lnTo>
                  <a:lnTo>
                    <a:pt x="98" y="32"/>
                  </a:lnTo>
                  <a:lnTo>
                    <a:pt x="147" y="54"/>
                  </a:lnTo>
                  <a:lnTo>
                    <a:pt x="195" y="81"/>
                  </a:lnTo>
                  <a:lnTo>
                    <a:pt x="242" y="111"/>
                  </a:lnTo>
                  <a:lnTo>
                    <a:pt x="288" y="147"/>
                  </a:lnTo>
                  <a:lnTo>
                    <a:pt x="333" y="185"/>
                  </a:lnTo>
                  <a:lnTo>
                    <a:pt x="377" y="228"/>
                  </a:lnTo>
                  <a:lnTo>
                    <a:pt x="418" y="275"/>
                  </a:lnTo>
                  <a:lnTo>
                    <a:pt x="457" y="325"/>
                  </a:lnTo>
                  <a:lnTo>
                    <a:pt x="493" y="379"/>
                  </a:lnTo>
                  <a:lnTo>
                    <a:pt x="526" y="437"/>
                  </a:lnTo>
                  <a:lnTo>
                    <a:pt x="555" y="497"/>
                  </a:lnTo>
                  <a:lnTo>
                    <a:pt x="582" y="562"/>
                  </a:lnTo>
                  <a:lnTo>
                    <a:pt x="604" y="630"/>
                  </a:lnTo>
                  <a:lnTo>
                    <a:pt x="621" y="700"/>
                  </a:lnTo>
                  <a:lnTo>
                    <a:pt x="634" y="774"/>
                  </a:lnTo>
                  <a:lnTo>
                    <a:pt x="642" y="851"/>
                  </a:lnTo>
                  <a:lnTo>
                    <a:pt x="646" y="930"/>
                  </a:lnTo>
                  <a:lnTo>
                    <a:pt x="643" y="1011"/>
                  </a:lnTo>
                  <a:lnTo>
                    <a:pt x="636" y="1086"/>
                  </a:lnTo>
                  <a:lnTo>
                    <a:pt x="623" y="1160"/>
                  </a:lnTo>
                  <a:lnTo>
                    <a:pt x="607" y="1230"/>
                  </a:lnTo>
                  <a:lnTo>
                    <a:pt x="585" y="1297"/>
                  </a:lnTo>
                  <a:lnTo>
                    <a:pt x="561" y="1361"/>
                  </a:lnTo>
                  <a:lnTo>
                    <a:pt x="533" y="1421"/>
                  </a:lnTo>
                  <a:lnTo>
                    <a:pt x="500" y="1478"/>
                  </a:lnTo>
                  <a:lnTo>
                    <a:pt x="466" y="1532"/>
                  </a:lnTo>
                  <a:lnTo>
                    <a:pt x="428" y="1582"/>
                  </a:lnTo>
                  <a:lnTo>
                    <a:pt x="388" y="1627"/>
                  </a:lnTo>
                  <a:lnTo>
                    <a:pt x="345" y="1670"/>
                  </a:lnTo>
                  <a:lnTo>
                    <a:pt x="301" y="1709"/>
                  </a:lnTo>
                  <a:lnTo>
                    <a:pt x="254" y="1744"/>
                  </a:lnTo>
                  <a:lnTo>
                    <a:pt x="205" y="1776"/>
                  </a:lnTo>
                  <a:lnTo>
                    <a:pt x="156" y="1803"/>
                  </a:lnTo>
                  <a:lnTo>
                    <a:pt x="104" y="1826"/>
                  </a:lnTo>
                  <a:lnTo>
                    <a:pt x="53" y="1846"/>
                  </a:lnTo>
                  <a:lnTo>
                    <a:pt x="0" y="1861"/>
                  </a:lnTo>
                  <a:lnTo>
                    <a:pt x="0" y="0"/>
                  </a:lnTo>
                </a:path>
              </a:pathLst>
            </a:custGeom>
            <a:gradFill rotWithShape="1">
              <a:gsLst>
                <a:gs pos="0">
                  <a:srgbClr val="FFFFFF"/>
                </a:gs>
                <a:gs pos="100000">
                  <a:srgbClr val="4516AE"/>
                </a:gs>
              </a:gsLst>
              <a:lin ang="0" scaled="1"/>
            </a:gradFill>
            <a:ln>
              <a:noFill/>
            </a:ln>
            <a:extLst>
              <a:ext uri="{91240B29-F687-4F45-9708-019B960494DF}">
                <a14:hiddenLine xmlns:a14="http://schemas.microsoft.com/office/drawing/2010/main" w="6350">
                  <a:solidFill>
                    <a:srgbClr val="000000"/>
                  </a:solidFill>
                  <a:round/>
                </a14:hiddenLine>
              </a:ext>
            </a:extLst>
          </p:spPr>
          <p:txBody>
            <a:bodyP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181256" name="Freeform 6"/>
            <p:cNvSpPr/>
            <p:nvPr/>
          </p:nvSpPr>
          <p:spPr bwMode="gray">
            <a:xfrm rot="5461794">
              <a:off x="1535" y="1295"/>
              <a:ext cx="866" cy="2496"/>
            </a:xfrm>
            <a:custGeom>
              <a:avLst/>
              <a:gdLst>
                <a:gd name="T0" fmla="*/ 0 w 646"/>
                <a:gd name="T1" fmla="*/ 0 h 1861"/>
                <a:gd name="T2" fmla="*/ 9293 w 646"/>
                <a:gd name="T3" fmla="*/ 2799 h 1861"/>
                <a:gd name="T4" fmla="*/ 19119 w 646"/>
                <a:gd name="T5" fmla="*/ 6384 h 1861"/>
                <a:gd name="T6" fmla="*/ 28782 w 646"/>
                <a:gd name="T7" fmla="*/ 10612 h 1861"/>
                <a:gd name="T8" fmla="*/ 38068 w 646"/>
                <a:gd name="T9" fmla="*/ 16015 h 1861"/>
                <a:gd name="T10" fmla="*/ 47218 w 646"/>
                <a:gd name="T11" fmla="*/ 21851 h 1861"/>
                <a:gd name="T12" fmla="*/ 56204 w 646"/>
                <a:gd name="T13" fmla="*/ 28934 h 1861"/>
                <a:gd name="T14" fmla="*/ 65073 w 646"/>
                <a:gd name="T15" fmla="*/ 36604 h 1861"/>
                <a:gd name="T16" fmla="*/ 73627 w 646"/>
                <a:gd name="T17" fmla="*/ 44990 h 1861"/>
                <a:gd name="T18" fmla="*/ 81699 w 646"/>
                <a:gd name="T19" fmla="*/ 54321 h 1861"/>
                <a:gd name="T20" fmla="*/ 89403 w 646"/>
                <a:gd name="T21" fmla="*/ 64176 h 1861"/>
                <a:gd name="T22" fmla="*/ 96437 w 646"/>
                <a:gd name="T23" fmla="*/ 74688 h 1861"/>
                <a:gd name="T24" fmla="*/ 102767 w 646"/>
                <a:gd name="T25" fmla="*/ 86173 h 1861"/>
                <a:gd name="T26" fmla="*/ 108474 w 646"/>
                <a:gd name="T27" fmla="*/ 98041 h 1861"/>
                <a:gd name="T28" fmla="*/ 113753 w 646"/>
                <a:gd name="T29" fmla="*/ 110904 h 1861"/>
                <a:gd name="T30" fmla="*/ 118177 w 646"/>
                <a:gd name="T31" fmla="*/ 124306 h 1861"/>
                <a:gd name="T32" fmla="*/ 121290 w 646"/>
                <a:gd name="T33" fmla="*/ 138059 h 1861"/>
                <a:gd name="T34" fmla="*/ 123896 w 646"/>
                <a:gd name="T35" fmla="*/ 152610 h 1861"/>
                <a:gd name="T36" fmla="*/ 125536 w 646"/>
                <a:gd name="T37" fmla="*/ 167712 h 1861"/>
                <a:gd name="T38" fmla="*/ 126247 w 646"/>
                <a:gd name="T39" fmla="*/ 183317 h 1861"/>
                <a:gd name="T40" fmla="*/ 125806 w 646"/>
                <a:gd name="T41" fmla="*/ 199500 h 1861"/>
                <a:gd name="T42" fmla="*/ 124345 w 646"/>
                <a:gd name="T43" fmla="*/ 214195 h 1861"/>
                <a:gd name="T44" fmla="*/ 121743 w 646"/>
                <a:gd name="T45" fmla="*/ 228798 h 1861"/>
                <a:gd name="T46" fmla="*/ 118701 w 646"/>
                <a:gd name="T47" fmla="*/ 242620 h 1861"/>
                <a:gd name="T48" fmla="*/ 114329 w 646"/>
                <a:gd name="T49" fmla="*/ 255872 h 1861"/>
                <a:gd name="T50" fmla="*/ 109646 w 646"/>
                <a:gd name="T51" fmla="*/ 268341 h 1861"/>
                <a:gd name="T52" fmla="*/ 104172 w 646"/>
                <a:gd name="T53" fmla="*/ 280241 h 1861"/>
                <a:gd name="T54" fmla="*/ 97707 w 646"/>
                <a:gd name="T55" fmla="*/ 291400 h 1861"/>
                <a:gd name="T56" fmla="*/ 91107 w 646"/>
                <a:gd name="T57" fmla="*/ 302086 h 1861"/>
                <a:gd name="T58" fmla="*/ 83664 w 646"/>
                <a:gd name="T59" fmla="*/ 312017 h 1861"/>
                <a:gd name="T60" fmla="*/ 75764 w 646"/>
                <a:gd name="T61" fmla="*/ 320957 h 1861"/>
                <a:gd name="T62" fmla="*/ 67367 w 646"/>
                <a:gd name="T63" fmla="*/ 329385 h 1861"/>
                <a:gd name="T64" fmla="*/ 59013 w 646"/>
                <a:gd name="T65" fmla="*/ 337049 h 1861"/>
                <a:gd name="T66" fmla="*/ 49749 w 646"/>
                <a:gd name="T67" fmla="*/ 343886 h 1861"/>
                <a:gd name="T68" fmla="*/ 40187 w 646"/>
                <a:gd name="T69" fmla="*/ 350265 h 1861"/>
                <a:gd name="T70" fmla="*/ 30452 w 646"/>
                <a:gd name="T71" fmla="*/ 355603 h 1861"/>
                <a:gd name="T72" fmla="*/ 20244 w 646"/>
                <a:gd name="T73" fmla="*/ 360136 h 1861"/>
                <a:gd name="T74" fmla="*/ 10300 w 646"/>
                <a:gd name="T75" fmla="*/ 364116 h 1861"/>
                <a:gd name="T76" fmla="*/ 0 w 646"/>
                <a:gd name="T77" fmla="*/ 367049 h 1861"/>
                <a:gd name="T78" fmla="*/ 0 w 646"/>
                <a:gd name="T79" fmla="*/ 0 h 186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646"/>
                <a:gd name="T121" fmla="*/ 0 h 1861"/>
                <a:gd name="T122" fmla="*/ 646 w 646"/>
                <a:gd name="T123" fmla="*/ 1861 h 186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646" h="1861">
                  <a:moveTo>
                    <a:pt x="0" y="0"/>
                  </a:moveTo>
                  <a:lnTo>
                    <a:pt x="48" y="14"/>
                  </a:lnTo>
                  <a:lnTo>
                    <a:pt x="98" y="32"/>
                  </a:lnTo>
                  <a:lnTo>
                    <a:pt x="147" y="54"/>
                  </a:lnTo>
                  <a:lnTo>
                    <a:pt x="195" y="81"/>
                  </a:lnTo>
                  <a:lnTo>
                    <a:pt x="242" y="111"/>
                  </a:lnTo>
                  <a:lnTo>
                    <a:pt x="288" y="147"/>
                  </a:lnTo>
                  <a:lnTo>
                    <a:pt x="333" y="185"/>
                  </a:lnTo>
                  <a:lnTo>
                    <a:pt x="377" y="228"/>
                  </a:lnTo>
                  <a:lnTo>
                    <a:pt x="418" y="275"/>
                  </a:lnTo>
                  <a:lnTo>
                    <a:pt x="457" y="325"/>
                  </a:lnTo>
                  <a:lnTo>
                    <a:pt x="493" y="379"/>
                  </a:lnTo>
                  <a:lnTo>
                    <a:pt x="526" y="437"/>
                  </a:lnTo>
                  <a:lnTo>
                    <a:pt x="555" y="497"/>
                  </a:lnTo>
                  <a:lnTo>
                    <a:pt x="582" y="562"/>
                  </a:lnTo>
                  <a:lnTo>
                    <a:pt x="604" y="630"/>
                  </a:lnTo>
                  <a:lnTo>
                    <a:pt x="621" y="700"/>
                  </a:lnTo>
                  <a:lnTo>
                    <a:pt x="634" y="774"/>
                  </a:lnTo>
                  <a:lnTo>
                    <a:pt x="642" y="851"/>
                  </a:lnTo>
                  <a:lnTo>
                    <a:pt x="646" y="930"/>
                  </a:lnTo>
                  <a:lnTo>
                    <a:pt x="643" y="1011"/>
                  </a:lnTo>
                  <a:lnTo>
                    <a:pt x="636" y="1086"/>
                  </a:lnTo>
                  <a:lnTo>
                    <a:pt x="623" y="1160"/>
                  </a:lnTo>
                  <a:lnTo>
                    <a:pt x="607" y="1230"/>
                  </a:lnTo>
                  <a:lnTo>
                    <a:pt x="585" y="1297"/>
                  </a:lnTo>
                  <a:lnTo>
                    <a:pt x="561" y="1361"/>
                  </a:lnTo>
                  <a:lnTo>
                    <a:pt x="533" y="1421"/>
                  </a:lnTo>
                  <a:lnTo>
                    <a:pt x="500" y="1478"/>
                  </a:lnTo>
                  <a:lnTo>
                    <a:pt x="466" y="1532"/>
                  </a:lnTo>
                  <a:lnTo>
                    <a:pt x="428" y="1582"/>
                  </a:lnTo>
                  <a:lnTo>
                    <a:pt x="388" y="1627"/>
                  </a:lnTo>
                  <a:lnTo>
                    <a:pt x="345" y="1670"/>
                  </a:lnTo>
                  <a:lnTo>
                    <a:pt x="301" y="1709"/>
                  </a:lnTo>
                  <a:lnTo>
                    <a:pt x="254" y="1744"/>
                  </a:lnTo>
                  <a:lnTo>
                    <a:pt x="205" y="1776"/>
                  </a:lnTo>
                  <a:lnTo>
                    <a:pt x="156" y="1803"/>
                  </a:lnTo>
                  <a:lnTo>
                    <a:pt x="104" y="1826"/>
                  </a:lnTo>
                  <a:lnTo>
                    <a:pt x="53" y="1846"/>
                  </a:lnTo>
                  <a:lnTo>
                    <a:pt x="0" y="1861"/>
                  </a:lnTo>
                  <a:lnTo>
                    <a:pt x="0" y="0"/>
                  </a:lnTo>
                </a:path>
              </a:pathLst>
            </a:custGeom>
            <a:gradFill rotWithShape="1">
              <a:gsLst>
                <a:gs pos="0">
                  <a:srgbClr val="FFFFFF"/>
                </a:gs>
                <a:gs pos="100000">
                  <a:srgbClr val="004992"/>
                </a:gs>
              </a:gsLst>
              <a:lin ang="0" scaled="1"/>
            </a:gradFill>
            <a:ln>
              <a:noFill/>
            </a:ln>
            <a:extLst>
              <a:ext uri="{91240B29-F687-4F45-9708-019B960494DF}">
                <a14:hiddenLine xmlns:a14="http://schemas.microsoft.com/office/drawing/2010/main" w="6350">
                  <a:solidFill>
                    <a:srgbClr val="000000"/>
                  </a:solidFill>
                  <a:round/>
                </a14:hiddenLine>
              </a:ext>
            </a:extLst>
          </p:spPr>
          <p:txBody>
            <a:bodyPr rot="10800000" vert="eaVert"/>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181257" name="Freeform 7"/>
            <p:cNvSpPr/>
            <p:nvPr/>
          </p:nvSpPr>
          <p:spPr bwMode="gray">
            <a:xfrm>
              <a:off x="2711" y="1728"/>
              <a:ext cx="866" cy="2496"/>
            </a:xfrm>
            <a:custGeom>
              <a:avLst/>
              <a:gdLst>
                <a:gd name="T0" fmla="*/ 0 w 646"/>
                <a:gd name="T1" fmla="*/ 0 h 1861"/>
                <a:gd name="T2" fmla="*/ 9293 w 646"/>
                <a:gd name="T3" fmla="*/ 2799 h 1861"/>
                <a:gd name="T4" fmla="*/ 19119 w 646"/>
                <a:gd name="T5" fmla="*/ 6384 h 1861"/>
                <a:gd name="T6" fmla="*/ 28782 w 646"/>
                <a:gd name="T7" fmla="*/ 10612 h 1861"/>
                <a:gd name="T8" fmla="*/ 38068 w 646"/>
                <a:gd name="T9" fmla="*/ 16015 h 1861"/>
                <a:gd name="T10" fmla="*/ 47218 w 646"/>
                <a:gd name="T11" fmla="*/ 21851 h 1861"/>
                <a:gd name="T12" fmla="*/ 56204 w 646"/>
                <a:gd name="T13" fmla="*/ 28934 h 1861"/>
                <a:gd name="T14" fmla="*/ 65073 w 646"/>
                <a:gd name="T15" fmla="*/ 36604 h 1861"/>
                <a:gd name="T16" fmla="*/ 73627 w 646"/>
                <a:gd name="T17" fmla="*/ 44990 h 1861"/>
                <a:gd name="T18" fmla="*/ 81699 w 646"/>
                <a:gd name="T19" fmla="*/ 54321 h 1861"/>
                <a:gd name="T20" fmla="*/ 89403 w 646"/>
                <a:gd name="T21" fmla="*/ 64176 h 1861"/>
                <a:gd name="T22" fmla="*/ 96437 w 646"/>
                <a:gd name="T23" fmla="*/ 74688 h 1861"/>
                <a:gd name="T24" fmla="*/ 102767 w 646"/>
                <a:gd name="T25" fmla="*/ 86173 h 1861"/>
                <a:gd name="T26" fmla="*/ 108474 w 646"/>
                <a:gd name="T27" fmla="*/ 98041 h 1861"/>
                <a:gd name="T28" fmla="*/ 113753 w 646"/>
                <a:gd name="T29" fmla="*/ 110904 h 1861"/>
                <a:gd name="T30" fmla="*/ 118177 w 646"/>
                <a:gd name="T31" fmla="*/ 124306 h 1861"/>
                <a:gd name="T32" fmla="*/ 121290 w 646"/>
                <a:gd name="T33" fmla="*/ 138059 h 1861"/>
                <a:gd name="T34" fmla="*/ 123896 w 646"/>
                <a:gd name="T35" fmla="*/ 152610 h 1861"/>
                <a:gd name="T36" fmla="*/ 125536 w 646"/>
                <a:gd name="T37" fmla="*/ 167712 h 1861"/>
                <a:gd name="T38" fmla="*/ 126247 w 646"/>
                <a:gd name="T39" fmla="*/ 183317 h 1861"/>
                <a:gd name="T40" fmla="*/ 125806 w 646"/>
                <a:gd name="T41" fmla="*/ 199500 h 1861"/>
                <a:gd name="T42" fmla="*/ 124345 w 646"/>
                <a:gd name="T43" fmla="*/ 214195 h 1861"/>
                <a:gd name="T44" fmla="*/ 121743 w 646"/>
                <a:gd name="T45" fmla="*/ 228798 h 1861"/>
                <a:gd name="T46" fmla="*/ 118701 w 646"/>
                <a:gd name="T47" fmla="*/ 242620 h 1861"/>
                <a:gd name="T48" fmla="*/ 114329 w 646"/>
                <a:gd name="T49" fmla="*/ 255872 h 1861"/>
                <a:gd name="T50" fmla="*/ 109646 w 646"/>
                <a:gd name="T51" fmla="*/ 268341 h 1861"/>
                <a:gd name="T52" fmla="*/ 104172 w 646"/>
                <a:gd name="T53" fmla="*/ 280241 h 1861"/>
                <a:gd name="T54" fmla="*/ 97707 w 646"/>
                <a:gd name="T55" fmla="*/ 291400 h 1861"/>
                <a:gd name="T56" fmla="*/ 91107 w 646"/>
                <a:gd name="T57" fmla="*/ 302086 h 1861"/>
                <a:gd name="T58" fmla="*/ 83664 w 646"/>
                <a:gd name="T59" fmla="*/ 312017 h 1861"/>
                <a:gd name="T60" fmla="*/ 75764 w 646"/>
                <a:gd name="T61" fmla="*/ 320957 h 1861"/>
                <a:gd name="T62" fmla="*/ 67367 w 646"/>
                <a:gd name="T63" fmla="*/ 329385 h 1861"/>
                <a:gd name="T64" fmla="*/ 59013 w 646"/>
                <a:gd name="T65" fmla="*/ 337049 h 1861"/>
                <a:gd name="T66" fmla="*/ 49749 w 646"/>
                <a:gd name="T67" fmla="*/ 343886 h 1861"/>
                <a:gd name="T68" fmla="*/ 40187 w 646"/>
                <a:gd name="T69" fmla="*/ 350265 h 1861"/>
                <a:gd name="T70" fmla="*/ 30452 w 646"/>
                <a:gd name="T71" fmla="*/ 355603 h 1861"/>
                <a:gd name="T72" fmla="*/ 20244 w 646"/>
                <a:gd name="T73" fmla="*/ 360136 h 1861"/>
                <a:gd name="T74" fmla="*/ 10300 w 646"/>
                <a:gd name="T75" fmla="*/ 364116 h 1861"/>
                <a:gd name="T76" fmla="*/ 0 w 646"/>
                <a:gd name="T77" fmla="*/ 367049 h 1861"/>
                <a:gd name="T78" fmla="*/ 0 w 646"/>
                <a:gd name="T79" fmla="*/ 0 h 186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646"/>
                <a:gd name="T121" fmla="*/ 0 h 1861"/>
                <a:gd name="T122" fmla="*/ 646 w 646"/>
                <a:gd name="T123" fmla="*/ 1861 h 186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646" h="1861">
                  <a:moveTo>
                    <a:pt x="0" y="0"/>
                  </a:moveTo>
                  <a:lnTo>
                    <a:pt x="48" y="14"/>
                  </a:lnTo>
                  <a:lnTo>
                    <a:pt x="98" y="32"/>
                  </a:lnTo>
                  <a:lnTo>
                    <a:pt x="147" y="54"/>
                  </a:lnTo>
                  <a:lnTo>
                    <a:pt x="195" y="81"/>
                  </a:lnTo>
                  <a:lnTo>
                    <a:pt x="242" y="111"/>
                  </a:lnTo>
                  <a:lnTo>
                    <a:pt x="288" y="147"/>
                  </a:lnTo>
                  <a:lnTo>
                    <a:pt x="333" y="185"/>
                  </a:lnTo>
                  <a:lnTo>
                    <a:pt x="377" y="228"/>
                  </a:lnTo>
                  <a:lnTo>
                    <a:pt x="418" y="275"/>
                  </a:lnTo>
                  <a:lnTo>
                    <a:pt x="457" y="325"/>
                  </a:lnTo>
                  <a:lnTo>
                    <a:pt x="493" y="379"/>
                  </a:lnTo>
                  <a:lnTo>
                    <a:pt x="526" y="437"/>
                  </a:lnTo>
                  <a:lnTo>
                    <a:pt x="555" y="497"/>
                  </a:lnTo>
                  <a:lnTo>
                    <a:pt x="582" y="562"/>
                  </a:lnTo>
                  <a:lnTo>
                    <a:pt x="604" y="630"/>
                  </a:lnTo>
                  <a:lnTo>
                    <a:pt x="621" y="700"/>
                  </a:lnTo>
                  <a:lnTo>
                    <a:pt x="634" y="774"/>
                  </a:lnTo>
                  <a:lnTo>
                    <a:pt x="642" y="851"/>
                  </a:lnTo>
                  <a:lnTo>
                    <a:pt x="646" y="930"/>
                  </a:lnTo>
                  <a:lnTo>
                    <a:pt x="643" y="1011"/>
                  </a:lnTo>
                  <a:lnTo>
                    <a:pt x="636" y="1086"/>
                  </a:lnTo>
                  <a:lnTo>
                    <a:pt x="623" y="1160"/>
                  </a:lnTo>
                  <a:lnTo>
                    <a:pt x="607" y="1230"/>
                  </a:lnTo>
                  <a:lnTo>
                    <a:pt x="585" y="1297"/>
                  </a:lnTo>
                  <a:lnTo>
                    <a:pt x="561" y="1361"/>
                  </a:lnTo>
                  <a:lnTo>
                    <a:pt x="533" y="1421"/>
                  </a:lnTo>
                  <a:lnTo>
                    <a:pt x="500" y="1478"/>
                  </a:lnTo>
                  <a:lnTo>
                    <a:pt x="466" y="1532"/>
                  </a:lnTo>
                  <a:lnTo>
                    <a:pt x="428" y="1582"/>
                  </a:lnTo>
                  <a:lnTo>
                    <a:pt x="388" y="1627"/>
                  </a:lnTo>
                  <a:lnTo>
                    <a:pt x="345" y="1670"/>
                  </a:lnTo>
                  <a:lnTo>
                    <a:pt x="301" y="1709"/>
                  </a:lnTo>
                  <a:lnTo>
                    <a:pt x="254" y="1744"/>
                  </a:lnTo>
                  <a:lnTo>
                    <a:pt x="205" y="1776"/>
                  </a:lnTo>
                  <a:lnTo>
                    <a:pt x="156" y="1803"/>
                  </a:lnTo>
                  <a:lnTo>
                    <a:pt x="104" y="1826"/>
                  </a:lnTo>
                  <a:lnTo>
                    <a:pt x="53" y="1846"/>
                  </a:lnTo>
                  <a:lnTo>
                    <a:pt x="0" y="1861"/>
                  </a:lnTo>
                  <a:lnTo>
                    <a:pt x="0" y="0"/>
                  </a:lnTo>
                </a:path>
              </a:pathLst>
            </a:custGeom>
            <a:gradFill rotWithShape="1">
              <a:gsLst>
                <a:gs pos="0">
                  <a:srgbClr val="FFFFFF"/>
                </a:gs>
                <a:gs pos="100000">
                  <a:srgbClr val="D5DDF3"/>
                </a:gs>
              </a:gsLst>
              <a:lin ang="0" scaled="1"/>
            </a:gradFill>
            <a:ln>
              <a:noFill/>
            </a:ln>
            <a:extLst>
              <a:ext uri="{91240B29-F687-4F45-9708-019B960494DF}">
                <a14:hiddenLine xmlns:a14="http://schemas.microsoft.com/office/drawing/2010/main" w="6350">
                  <a:solidFill>
                    <a:srgbClr val="000000"/>
                  </a:solidFill>
                  <a:round/>
                </a14:hiddenLine>
              </a:ext>
            </a:extLst>
          </p:spPr>
          <p:txBody>
            <a:bodyP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181258" name="Freeform 8"/>
            <p:cNvSpPr/>
            <p:nvPr/>
          </p:nvSpPr>
          <p:spPr bwMode="gray">
            <a:xfrm rot="6256290">
              <a:off x="1535" y="1153"/>
              <a:ext cx="866" cy="2496"/>
            </a:xfrm>
            <a:custGeom>
              <a:avLst/>
              <a:gdLst>
                <a:gd name="T0" fmla="*/ 0 w 646"/>
                <a:gd name="T1" fmla="*/ 0 h 1861"/>
                <a:gd name="T2" fmla="*/ 9293 w 646"/>
                <a:gd name="T3" fmla="*/ 2799 h 1861"/>
                <a:gd name="T4" fmla="*/ 19119 w 646"/>
                <a:gd name="T5" fmla="*/ 6384 h 1861"/>
                <a:gd name="T6" fmla="*/ 28782 w 646"/>
                <a:gd name="T7" fmla="*/ 10612 h 1861"/>
                <a:gd name="T8" fmla="*/ 38068 w 646"/>
                <a:gd name="T9" fmla="*/ 16015 h 1861"/>
                <a:gd name="T10" fmla="*/ 47218 w 646"/>
                <a:gd name="T11" fmla="*/ 21851 h 1861"/>
                <a:gd name="T12" fmla="*/ 56204 w 646"/>
                <a:gd name="T13" fmla="*/ 28934 h 1861"/>
                <a:gd name="T14" fmla="*/ 65073 w 646"/>
                <a:gd name="T15" fmla="*/ 36604 h 1861"/>
                <a:gd name="T16" fmla="*/ 73627 w 646"/>
                <a:gd name="T17" fmla="*/ 44990 h 1861"/>
                <a:gd name="T18" fmla="*/ 81699 w 646"/>
                <a:gd name="T19" fmla="*/ 54321 h 1861"/>
                <a:gd name="T20" fmla="*/ 89403 w 646"/>
                <a:gd name="T21" fmla="*/ 64176 h 1861"/>
                <a:gd name="T22" fmla="*/ 96437 w 646"/>
                <a:gd name="T23" fmla="*/ 74688 h 1861"/>
                <a:gd name="T24" fmla="*/ 102767 w 646"/>
                <a:gd name="T25" fmla="*/ 86173 h 1861"/>
                <a:gd name="T26" fmla="*/ 108474 w 646"/>
                <a:gd name="T27" fmla="*/ 98041 h 1861"/>
                <a:gd name="T28" fmla="*/ 113753 w 646"/>
                <a:gd name="T29" fmla="*/ 110904 h 1861"/>
                <a:gd name="T30" fmla="*/ 118177 w 646"/>
                <a:gd name="T31" fmla="*/ 124306 h 1861"/>
                <a:gd name="T32" fmla="*/ 121290 w 646"/>
                <a:gd name="T33" fmla="*/ 138059 h 1861"/>
                <a:gd name="T34" fmla="*/ 123896 w 646"/>
                <a:gd name="T35" fmla="*/ 152610 h 1861"/>
                <a:gd name="T36" fmla="*/ 125536 w 646"/>
                <a:gd name="T37" fmla="*/ 167712 h 1861"/>
                <a:gd name="T38" fmla="*/ 126247 w 646"/>
                <a:gd name="T39" fmla="*/ 183317 h 1861"/>
                <a:gd name="T40" fmla="*/ 125806 w 646"/>
                <a:gd name="T41" fmla="*/ 199500 h 1861"/>
                <a:gd name="T42" fmla="*/ 124345 w 646"/>
                <a:gd name="T43" fmla="*/ 214195 h 1861"/>
                <a:gd name="T44" fmla="*/ 121743 w 646"/>
                <a:gd name="T45" fmla="*/ 228798 h 1861"/>
                <a:gd name="T46" fmla="*/ 118701 w 646"/>
                <a:gd name="T47" fmla="*/ 242620 h 1861"/>
                <a:gd name="T48" fmla="*/ 114329 w 646"/>
                <a:gd name="T49" fmla="*/ 255872 h 1861"/>
                <a:gd name="T50" fmla="*/ 109646 w 646"/>
                <a:gd name="T51" fmla="*/ 268341 h 1861"/>
                <a:gd name="T52" fmla="*/ 104172 w 646"/>
                <a:gd name="T53" fmla="*/ 280241 h 1861"/>
                <a:gd name="T54" fmla="*/ 97707 w 646"/>
                <a:gd name="T55" fmla="*/ 291400 h 1861"/>
                <a:gd name="T56" fmla="*/ 91107 w 646"/>
                <a:gd name="T57" fmla="*/ 302086 h 1861"/>
                <a:gd name="T58" fmla="*/ 83664 w 646"/>
                <a:gd name="T59" fmla="*/ 312017 h 1861"/>
                <a:gd name="T60" fmla="*/ 75764 w 646"/>
                <a:gd name="T61" fmla="*/ 320957 h 1861"/>
                <a:gd name="T62" fmla="*/ 67367 w 646"/>
                <a:gd name="T63" fmla="*/ 329385 h 1861"/>
                <a:gd name="T64" fmla="*/ 59013 w 646"/>
                <a:gd name="T65" fmla="*/ 337049 h 1861"/>
                <a:gd name="T66" fmla="*/ 49749 w 646"/>
                <a:gd name="T67" fmla="*/ 343886 h 1861"/>
                <a:gd name="T68" fmla="*/ 40187 w 646"/>
                <a:gd name="T69" fmla="*/ 350265 h 1861"/>
                <a:gd name="T70" fmla="*/ 30452 w 646"/>
                <a:gd name="T71" fmla="*/ 355603 h 1861"/>
                <a:gd name="T72" fmla="*/ 20244 w 646"/>
                <a:gd name="T73" fmla="*/ 360136 h 1861"/>
                <a:gd name="T74" fmla="*/ 10300 w 646"/>
                <a:gd name="T75" fmla="*/ 364116 h 1861"/>
                <a:gd name="T76" fmla="*/ 0 w 646"/>
                <a:gd name="T77" fmla="*/ 367049 h 1861"/>
                <a:gd name="T78" fmla="*/ 0 w 646"/>
                <a:gd name="T79" fmla="*/ 0 h 186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646"/>
                <a:gd name="T121" fmla="*/ 0 h 1861"/>
                <a:gd name="T122" fmla="*/ 646 w 646"/>
                <a:gd name="T123" fmla="*/ 1861 h 186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646" h="1861">
                  <a:moveTo>
                    <a:pt x="0" y="0"/>
                  </a:moveTo>
                  <a:lnTo>
                    <a:pt x="48" y="14"/>
                  </a:lnTo>
                  <a:lnTo>
                    <a:pt x="98" y="32"/>
                  </a:lnTo>
                  <a:lnTo>
                    <a:pt x="147" y="54"/>
                  </a:lnTo>
                  <a:lnTo>
                    <a:pt x="195" y="81"/>
                  </a:lnTo>
                  <a:lnTo>
                    <a:pt x="242" y="111"/>
                  </a:lnTo>
                  <a:lnTo>
                    <a:pt x="288" y="147"/>
                  </a:lnTo>
                  <a:lnTo>
                    <a:pt x="333" y="185"/>
                  </a:lnTo>
                  <a:lnTo>
                    <a:pt x="377" y="228"/>
                  </a:lnTo>
                  <a:lnTo>
                    <a:pt x="418" y="275"/>
                  </a:lnTo>
                  <a:lnTo>
                    <a:pt x="457" y="325"/>
                  </a:lnTo>
                  <a:lnTo>
                    <a:pt x="493" y="379"/>
                  </a:lnTo>
                  <a:lnTo>
                    <a:pt x="526" y="437"/>
                  </a:lnTo>
                  <a:lnTo>
                    <a:pt x="555" y="497"/>
                  </a:lnTo>
                  <a:lnTo>
                    <a:pt x="582" y="562"/>
                  </a:lnTo>
                  <a:lnTo>
                    <a:pt x="604" y="630"/>
                  </a:lnTo>
                  <a:lnTo>
                    <a:pt x="621" y="700"/>
                  </a:lnTo>
                  <a:lnTo>
                    <a:pt x="634" y="774"/>
                  </a:lnTo>
                  <a:lnTo>
                    <a:pt x="642" y="851"/>
                  </a:lnTo>
                  <a:lnTo>
                    <a:pt x="646" y="930"/>
                  </a:lnTo>
                  <a:lnTo>
                    <a:pt x="643" y="1011"/>
                  </a:lnTo>
                  <a:lnTo>
                    <a:pt x="636" y="1086"/>
                  </a:lnTo>
                  <a:lnTo>
                    <a:pt x="623" y="1160"/>
                  </a:lnTo>
                  <a:lnTo>
                    <a:pt x="607" y="1230"/>
                  </a:lnTo>
                  <a:lnTo>
                    <a:pt x="585" y="1297"/>
                  </a:lnTo>
                  <a:lnTo>
                    <a:pt x="561" y="1361"/>
                  </a:lnTo>
                  <a:lnTo>
                    <a:pt x="533" y="1421"/>
                  </a:lnTo>
                  <a:lnTo>
                    <a:pt x="500" y="1478"/>
                  </a:lnTo>
                  <a:lnTo>
                    <a:pt x="466" y="1532"/>
                  </a:lnTo>
                  <a:lnTo>
                    <a:pt x="428" y="1582"/>
                  </a:lnTo>
                  <a:lnTo>
                    <a:pt x="388" y="1627"/>
                  </a:lnTo>
                  <a:lnTo>
                    <a:pt x="345" y="1670"/>
                  </a:lnTo>
                  <a:lnTo>
                    <a:pt x="301" y="1709"/>
                  </a:lnTo>
                  <a:lnTo>
                    <a:pt x="254" y="1744"/>
                  </a:lnTo>
                  <a:lnTo>
                    <a:pt x="205" y="1776"/>
                  </a:lnTo>
                  <a:lnTo>
                    <a:pt x="156" y="1803"/>
                  </a:lnTo>
                  <a:lnTo>
                    <a:pt x="104" y="1826"/>
                  </a:lnTo>
                  <a:lnTo>
                    <a:pt x="53" y="1846"/>
                  </a:lnTo>
                  <a:lnTo>
                    <a:pt x="0" y="1861"/>
                  </a:lnTo>
                  <a:lnTo>
                    <a:pt x="0" y="0"/>
                  </a:lnTo>
                </a:path>
              </a:pathLst>
            </a:custGeom>
            <a:gradFill rotWithShape="1">
              <a:gsLst>
                <a:gs pos="0">
                  <a:srgbClr val="FFFFFF"/>
                </a:gs>
                <a:gs pos="100000">
                  <a:srgbClr val="A2EAE8"/>
                </a:gs>
              </a:gsLst>
              <a:lin ang="0" scaled="1"/>
            </a:gradFill>
            <a:ln>
              <a:noFill/>
            </a:ln>
            <a:extLst>
              <a:ext uri="{91240B29-F687-4F45-9708-019B960494DF}">
                <a14:hiddenLine xmlns:a14="http://schemas.microsoft.com/office/drawing/2010/main" w="6350">
                  <a:solidFill>
                    <a:srgbClr val="000000"/>
                  </a:solidFill>
                  <a:round/>
                </a14:hiddenLine>
              </a:ext>
            </a:extLst>
          </p:spPr>
          <p:txBody>
            <a:bodyPr rot="10800000" vert="eaVert"/>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grpSp>
          <p:nvGrpSpPr>
            <p:cNvPr id="181259" name="Group 9"/>
            <p:cNvGrpSpPr/>
            <p:nvPr/>
          </p:nvGrpSpPr>
          <p:grpSpPr bwMode="auto">
            <a:xfrm>
              <a:off x="2265" y="1707"/>
              <a:ext cx="1008" cy="1008"/>
              <a:chOff x="2016" y="1920"/>
              <a:chExt cx="1680" cy="1680"/>
            </a:xfrm>
          </p:grpSpPr>
          <p:sp>
            <p:nvSpPr>
              <p:cNvPr id="181263" name="Oval 10"/>
              <p:cNvSpPr>
                <a:spLocks noChangeArrowheads="1"/>
              </p:cNvSpPr>
              <p:nvPr/>
            </p:nvSpPr>
            <p:spPr bwMode="gray">
              <a:xfrm>
                <a:off x="2016" y="1920"/>
                <a:ext cx="1680" cy="1680"/>
              </a:xfrm>
              <a:prstGeom prst="ellipse">
                <a:avLst/>
              </a:prstGeom>
              <a:gradFill rotWithShape="1">
                <a:gsLst>
                  <a:gs pos="0">
                    <a:srgbClr val="F14343"/>
                  </a:gs>
                  <a:gs pos="100000">
                    <a:srgbClr val="6E1E1E"/>
                  </a:gs>
                </a:gsLst>
                <a:lin ang="5400000" scaled="1"/>
              </a:gradFill>
              <a:ln w="38100">
                <a:solidFill>
                  <a:srgbClr val="FFFFFF"/>
                </a:solidFill>
                <a:round/>
              </a:ln>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fontAlgn="base">
                  <a:lnSpc>
                    <a:spcPct val="100000"/>
                  </a:lnSpc>
                  <a:spcBef>
                    <a:spcPct val="0"/>
                  </a:spcBef>
                  <a:spcAft>
                    <a:spcPct val="0"/>
                  </a:spcAft>
                  <a:buClrTx/>
                  <a:buSzTx/>
                  <a:buFontTx/>
                  <a:buNone/>
                </a:pPr>
                <a:endParaRPr lang="zh-CN" altLang="zh-CN" sz="1800" smtClean="0">
                  <a:solidFill>
                    <a:srgbClr val="5F5F5F"/>
                  </a:solidFill>
                  <a:latin typeface="Calibri" panose="020F0502020204030204" pitchFamily="34" charset="0"/>
                  <a:ea typeface="宋体" panose="02010600030101010101" pitchFamily="2" charset="-122"/>
                  <a:cs typeface="Arial" panose="020B0604020202020204" pitchFamily="34" charset="0"/>
                </a:endParaRPr>
              </a:p>
            </p:txBody>
          </p:sp>
          <p:sp>
            <p:nvSpPr>
              <p:cNvPr id="181264" name="Freeform 11"/>
              <p:cNvSpPr/>
              <p:nvPr/>
            </p:nvSpPr>
            <p:spPr bwMode="gray">
              <a:xfrm>
                <a:off x="2208" y="1948"/>
                <a:ext cx="1296" cy="634"/>
              </a:xfrm>
              <a:custGeom>
                <a:avLst/>
                <a:gdLst>
                  <a:gd name="T0" fmla="*/ 922 w 1321"/>
                  <a:gd name="T1" fmla="*/ 49 h 712"/>
                  <a:gd name="T2" fmla="*/ 934 w 1321"/>
                  <a:gd name="T3" fmla="*/ 54 h 712"/>
                  <a:gd name="T4" fmla="*/ 937 w 1321"/>
                  <a:gd name="T5" fmla="*/ 60 h 712"/>
                  <a:gd name="T6" fmla="*/ 932 w 1321"/>
                  <a:gd name="T7" fmla="*/ 64 h 712"/>
                  <a:gd name="T8" fmla="*/ 920 w 1321"/>
                  <a:gd name="T9" fmla="*/ 68 h 712"/>
                  <a:gd name="T10" fmla="*/ 902 w 1321"/>
                  <a:gd name="T11" fmla="*/ 72 h 712"/>
                  <a:gd name="T12" fmla="*/ 878 w 1321"/>
                  <a:gd name="T13" fmla="*/ 75 h 712"/>
                  <a:gd name="T14" fmla="*/ 848 w 1321"/>
                  <a:gd name="T15" fmla="*/ 77 h 712"/>
                  <a:gd name="T16" fmla="*/ 813 w 1321"/>
                  <a:gd name="T17" fmla="*/ 81 h 712"/>
                  <a:gd name="T18" fmla="*/ 774 w 1321"/>
                  <a:gd name="T19" fmla="*/ 83 h 712"/>
                  <a:gd name="T20" fmla="*/ 731 w 1321"/>
                  <a:gd name="T21" fmla="*/ 84 h 712"/>
                  <a:gd name="T22" fmla="*/ 686 w 1321"/>
                  <a:gd name="T23" fmla="*/ 85 h 712"/>
                  <a:gd name="T24" fmla="*/ 636 w 1321"/>
                  <a:gd name="T25" fmla="*/ 87 h 712"/>
                  <a:gd name="T26" fmla="*/ 585 w 1321"/>
                  <a:gd name="T27" fmla="*/ 88 h 712"/>
                  <a:gd name="T28" fmla="*/ 564 w 1321"/>
                  <a:gd name="T29" fmla="*/ 89 h 712"/>
                  <a:gd name="T30" fmla="*/ 337 w 1321"/>
                  <a:gd name="T31" fmla="*/ 89 h 712"/>
                  <a:gd name="T32" fmla="*/ 334 w 1321"/>
                  <a:gd name="T33" fmla="*/ 89 h 712"/>
                  <a:gd name="T34" fmla="*/ 289 w 1321"/>
                  <a:gd name="T35" fmla="*/ 88 h 712"/>
                  <a:gd name="T36" fmla="*/ 247 w 1321"/>
                  <a:gd name="T37" fmla="*/ 87 h 712"/>
                  <a:gd name="T38" fmla="*/ 207 w 1321"/>
                  <a:gd name="T39" fmla="*/ 86 h 712"/>
                  <a:gd name="T40" fmla="*/ 168 w 1321"/>
                  <a:gd name="T41" fmla="*/ 84 h 712"/>
                  <a:gd name="T42" fmla="*/ 131 w 1321"/>
                  <a:gd name="T43" fmla="*/ 84 h 712"/>
                  <a:gd name="T44" fmla="*/ 102 w 1321"/>
                  <a:gd name="T45" fmla="*/ 82 h 712"/>
                  <a:gd name="T46" fmla="*/ 72 w 1321"/>
                  <a:gd name="T47" fmla="*/ 80 h 712"/>
                  <a:gd name="T48" fmla="*/ 49 w 1321"/>
                  <a:gd name="T49" fmla="*/ 78 h 712"/>
                  <a:gd name="T50" fmla="*/ 26 w 1321"/>
                  <a:gd name="T51" fmla="*/ 75 h 712"/>
                  <a:gd name="T52" fmla="*/ 18 w 1321"/>
                  <a:gd name="T53" fmla="*/ 72 h 712"/>
                  <a:gd name="T54" fmla="*/ 6 w 1321"/>
                  <a:gd name="T55" fmla="*/ 69 h 712"/>
                  <a:gd name="T56" fmla="*/ 0 w 1321"/>
                  <a:gd name="T57" fmla="*/ 65 h 712"/>
                  <a:gd name="T58" fmla="*/ 0 w 1321"/>
                  <a:gd name="T59" fmla="*/ 64 h 712"/>
                  <a:gd name="T60" fmla="*/ 4 w 1321"/>
                  <a:gd name="T61" fmla="*/ 60 h 712"/>
                  <a:gd name="T62" fmla="*/ 16 w 1321"/>
                  <a:gd name="T63" fmla="*/ 54 h 712"/>
                  <a:gd name="T64" fmla="*/ 33 w 1321"/>
                  <a:gd name="T65" fmla="*/ 46 h 712"/>
                  <a:gd name="T66" fmla="*/ 68 w 1321"/>
                  <a:gd name="T67" fmla="*/ 37 h 712"/>
                  <a:gd name="T68" fmla="*/ 106 w 1321"/>
                  <a:gd name="T69" fmla="*/ 29 h 712"/>
                  <a:gd name="T70" fmla="*/ 145 w 1321"/>
                  <a:gd name="T71" fmla="*/ 21 h 712"/>
                  <a:gd name="T72" fmla="*/ 191 w 1321"/>
                  <a:gd name="T73" fmla="*/ 15 h 712"/>
                  <a:gd name="T74" fmla="*/ 242 w 1321"/>
                  <a:gd name="T75" fmla="*/ 10 h 712"/>
                  <a:gd name="T76" fmla="*/ 294 w 1321"/>
                  <a:gd name="T77" fmla="*/ 5 h 712"/>
                  <a:gd name="T78" fmla="*/ 353 w 1321"/>
                  <a:gd name="T79" fmla="*/ 4 h 712"/>
                  <a:gd name="T80" fmla="*/ 412 w 1321"/>
                  <a:gd name="T81" fmla="*/ 4 h 712"/>
                  <a:gd name="T82" fmla="*/ 474 w 1321"/>
                  <a:gd name="T83" fmla="*/ 0 h 712"/>
                  <a:gd name="T84" fmla="*/ 474 w 1321"/>
                  <a:gd name="T85" fmla="*/ 0 h 712"/>
                  <a:gd name="T86" fmla="*/ 538 w 1321"/>
                  <a:gd name="T87" fmla="*/ 4 h 712"/>
                  <a:gd name="T88" fmla="*/ 600 w 1321"/>
                  <a:gd name="T89" fmla="*/ 4 h 712"/>
                  <a:gd name="T90" fmla="*/ 661 w 1321"/>
                  <a:gd name="T91" fmla="*/ 6 h 712"/>
                  <a:gd name="T92" fmla="*/ 717 w 1321"/>
                  <a:gd name="T93" fmla="*/ 11 h 712"/>
                  <a:gd name="T94" fmla="*/ 767 w 1321"/>
                  <a:gd name="T95" fmla="*/ 17 h 712"/>
                  <a:gd name="T96" fmla="*/ 814 w 1321"/>
                  <a:gd name="T97" fmla="*/ 24 h 712"/>
                  <a:gd name="T98" fmla="*/ 856 w 1321"/>
                  <a:gd name="T99" fmla="*/ 32 h 712"/>
                  <a:gd name="T100" fmla="*/ 892 w 1321"/>
                  <a:gd name="T101" fmla="*/ 40 h 712"/>
                  <a:gd name="T102" fmla="*/ 922 w 1321"/>
                  <a:gd name="T103" fmla="*/ 49 h 712"/>
                  <a:gd name="T104" fmla="*/ 922 w 1321"/>
                  <a:gd name="T105" fmla="*/ 49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14343"/>
                  </a:gs>
                </a:gsLst>
                <a:lin ang="5400000" scaled="1"/>
              </a:gradFill>
              <a:ln>
                <a:noFill/>
              </a:ln>
              <a:extLst>
                <a:ext uri="{91240B29-F687-4F45-9708-019B960494DF}">
                  <a14:hiddenLine xmlns:a14="http://schemas.microsoft.com/office/drawing/2010/main" w="0">
                    <a:solidFill>
                      <a:srgbClr val="000000"/>
                    </a:solidFill>
                    <a:round/>
                  </a14:hiddenLine>
                </a:ext>
              </a:extLst>
            </p:spPr>
            <p:txBody>
              <a:bodyP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grpSp>
        <p:sp>
          <p:nvSpPr>
            <p:cNvPr id="13" name="Text Box 13"/>
            <p:cNvSpPr txBox="1">
              <a:spLocks noChangeArrowheads="1"/>
            </p:cNvSpPr>
            <p:nvPr/>
          </p:nvSpPr>
          <p:spPr bwMode="gray">
            <a:xfrm>
              <a:off x="902" y="2024"/>
              <a:ext cx="1227" cy="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fontAlgn="base" hangingPunct="1">
                <a:spcBef>
                  <a:spcPct val="0"/>
                </a:spcBef>
                <a:spcAft>
                  <a:spcPct val="0"/>
                </a:spcAft>
                <a:buFontTx/>
                <a:buNone/>
                <a:defRPr/>
              </a:pPr>
              <a:r>
                <a:rPr lang="en-US" altLang="zh-CN" sz="2000" dirty="0" smtClean="0">
                  <a:solidFill>
                    <a:srgbClr val="00B0F0"/>
                  </a:solidFill>
                  <a:latin typeface="微软雅黑" panose="020B0503020204020204" pitchFamily="34" charset="-122"/>
                  <a:cs typeface="Arial" panose="020B0604020202020204" pitchFamily="34" charset="0"/>
                </a:rPr>
                <a:t>1.</a:t>
              </a:r>
              <a:r>
                <a:rPr lang="zh-CN" altLang="en-US" sz="2000" dirty="0" smtClean="0">
                  <a:solidFill>
                    <a:srgbClr val="00B0F0"/>
                  </a:solidFill>
                  <a:latin typeface="微软雅黑" panose="020B0503020204020204" pitchFamily="34" charset="-122"/>
                  <a:cs typeface="Arial" panose="020B0604020202020204" pitchFamily="34" charset="0"/>
                </a:rPr>
                <a:t>矛盾心理</a:t>
              </a:r>
              <a:endParaRPr lang="en-US" altLang="zh-CN" sz="2000" dirty="0">
                <a:solidFill>
                  <a:srgbClr val="00B0F0"/>
                </a:solidFill>
                <a:latin typeface="微软雅黑" panose="020B0503020204020204" pitchFamily="34" charset="-122"/>
                <a:cs typeface="Arial" panose="020B0604020202020204" pitchFamily="34" charset="0"/>
              </a:endParaRPr>
            </a:p>
          </p:txBody>
        </p:sp>
        <p:sp>
          <p:nvSpPr>
            <p:cNvPr id="14" name="Text Box 14"/>
            <p:cNvSpPr txBox="1">
              <a:spLocks noChangeArrowheads="1"/>
            </p:cNvSpPr>
            <p:nvPr/>
          </p:nvSpPr>
          <p:spPr bwMode="gray">
            <a:xfrm>
              <a:off x="3224" y="1329"/>
              <a:ext cx="1076" cy="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fontAlgn="base" hangingPunct="1">
                <a:spcBef>
                  <a:spcPct val="0"/>
                </a:spcBef>
                <a:spcAft>
                  <a:spcPct val="0"/>
                </a:spcAft>
                <a:buFontTx/>
                <a:buNone/>
                <a:defRPr/>
              </a:pPr>
              <a:r>
                <a:rPr lang="en-US" altLang="zh-CN" sz="2000" dirty="0" smtClean="0">
                  <a:solidFill>
                    <a:srgbClr val="00B0F0"/>
                  </a:solidFill>
                  <a:latin typeface="微软雅黑" panose="020B0503020204020204" pitchFamily="34" charset="-122"/>
                  <a:cs typeface="Arial" panose="020B0604020202020204" pitchFamily="34" charset="0"/>
                </a:rPr>
                <a:t>2.</a:t>
              </a:r>
              <a:r>
                <a:rPr lang="zh-CN" altLang="en-US" sz="2000" dirty="0" smtClean="0">
                  <a:solidFill>
                    <a:srgbClr val="00B0F0"/>
                  </a:solidFill>
                  <a:latin typeface="微软雅黑" panose="020B0503020204020204" pitchFamily="34" charset="-122"/>
                  <a:cs typeface="Arial" panose="020B0604020202020204" pitchFamily="34" charset="0"/>
                </a:rPr>
                <a:t>行为退化</a:t>
              </a:r>
              <a:endParaRPr lang="en-US" altLang="zh-CN" sz="2000" dirty="0">
                <a:solidFill>
                  <a:srgbClr val="00B0F0"/>
                </a:solidFill>
                <a:latin typeface="微软雅黑" panose="020B0503020204020204" pitchFamily="34" charset="-122"/>
                <a:cs typeface="Arial" panose="020B0604020202020204" pitchFamily="34" charset="0"/>
              </a:endParaRPr>
            </a:p>
          </p:txBody>
        </p:sp>
        <p:sp>
          <p:nvSpPr>
            <p:cNvPr id="15" name="Text Box 15"/>
            <p:cNvSpPr txBox="1">
              <a:spLocks noChangeArrowheads="1"/>
            </p:cNvSpPr>
            <p:nvPr/>
          </p:nvSpPr>
          <p:spPr bwMode="gray">
            <a:xfrm>
              <a:off x="2366" y="2919"/>
              <a:ext cx="1500" cy="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fontAlgn="base" hangingPunct="1">
                <a:spcBef>
                  <a:spcPct val="0"/>
                </a:spcBef>
                <a:spcAft>
                  <a:spcPct val="0"/>
                </a:spcAft>
                <a:buFontTx/>
                <a:buNone/>
                <a:defRPr/>
              </a:pPr>
              <a:r>
                <a:rPr lang="en-US" altLang="zh-CN" sz="2000" dirty="0" smtClean="0">
                  <a:solidFill>
                    <a:srgbClr val="00B0F0"/>
                  </a:solidFill>
                  <a:latin typeface="微软雅黑" panose="020B0503020204020204" pitchFamily="34" charset="-122"/>
                  <a:cs typeface="Arial" panose="020B0604020202020204" pitchFamily="34" charset="0"/>
                </a:rPr>
                <a:t>3.</a:t>
              </a:r>
              <a:r>
                <a:rPr lang="zh-CN" altLang="en-US" sz="2000" dirty="0" smtClean="0">
                  <a:solidFill>
                    <a:srgbClr val="00B0F0"/>
                  </a:solidFill>
                  <a:latin typeface="微软雅黑" panose="020B0503020204020204" pitchFamily="34" charset="-122"/>
                  <a:cs typeface="Arial" panose="020B0604020202020204" pitchFamily="34" charset="0"/>
                </a:rPr>
                <a:t>否认结束</a:t>
              </a:r>
              <a:endParaRPr lang="en-US" altLang="zh-CN" sz="2000" dirty="0" smtClean="0">
                <a:solidFill>
                  <a:srgbClr val="00B0F0"/>
                </a:solidFill>
                <a:latin typeface="微软雅黑" panose="020B0503020204020204" pitchFamily="34" charset="-122"/>
                <a:cs typeface="Arial" panose="020B0604020202020204" pitchFamily="34" charset="0"/>
              </a:endParaRPr>
            </a:p>
            <a:p>
              <a:pPr algn="ctr" eaLnBrk="1" fontAlgn="base" hangingPunct="1">
                <a:spcBef>
                  <a:spcPct val="0"/>
                </a:spcBef>
                <a:spcAft>
                  <a:spcPct val="0"/>
                </a:spcAft>
                <a:buFontTx/>
                <a:buNone/>
                <a:defRPr/>
              </a:pPr>
              <a:r>
                <a:rPr lang="zh-CN" altLang="en-US" sz="2000" dirty="0" smtClean="0">
                  <a:solidFill>
                    <a:srgbClr val="00B0F0"/>
                  </a:solidFill>
                  <a:latin typeface="微软雅黑" panose="020B0503020204020204" pitchFamily="34" charset="-122"/>
                  <a:cs typeface="Arial" panose="020B0604020202020204" pitchFamily="34" charset="0"/>
                </a:rPr>
                <a:t>或决绝接受</a:t>
              </a:r>
              <a:endParaRPr lang="en-US" altLang="zh-CN" sz="2000" dirty="0" smtClean="0">
                <a:solidFill>
                  <a:srgbClr val="00B0F0"/>
                </a:solidFill>
                <a:latin typeface="微软雅黑" panose="020B0503020204020204" pitchFamily="34" charset="-122"/>
                <a:cs typeface="Arial" panose="020B0604020202020204" pitchFamily="34" charset="0"/>
              </a:endParaRPr>
            </a:p>
            <a:p>
              <a:pPr algn="ctr" eaLnBrk="1" fontAlgn="base" hangingPunct="1">
                <a:spcBef>
                  <a:spcPct val="0"/>
                </a:spcBef>
                <a:spcAft>
                  <a:spcPct val="0"/>
                </a:spcAft>
                <a:buFontTx/>
                <a:buNone/>
                <a:defRPr/>
              </a:pPr>
              <a:r>
                <a:rPr lang="zh-CN" altLang="en-US" sz="2000" dirty="0" smtClean="0">
                  <a:solidFill>
                    <a:srgbClr val="00B0F0"/>
                  </a:solidFill>
                  <a:latin typeface="微软雅黑" panose="020B0503020204020204" pitchFamily="34" charset="-122"/>
                  <a:cs typeface="Arial" panose="020B0604020202020204" pitchFamily="34" charset="0"/>
                </a:rPr>
                <a:t>结束的提议</a:t>
              </a:r>
              <a:endParaRPr lang="en-US" altLang="zh-CN" sz="2000" dirty="0">
                <a:solidFill>
                  <a:srgbClr val="00B0F0"/>
                </a:solidFill>
                <a:latin typeface="微软雅黑" panose="020B0503020204020204" pitchFamily="34" charset="-122"/>
                <a:cs typeface="Arial" panose="020B0604020202020204" pitchFamily="34" charset="0"/>
              </a:endParaRPr>
            </a:p>
          </p:txBody>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50520" y="1608773"/>
            <a:ext cx="2840355" cy="4229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a:latin typeface="微软雅黑" panose="020B0503020204020204" pitchFamily="34" charset="-122"/>
                <a:ea typeface="微软雅黑" panose="020B0503020204020204" pitchFamily="34" charset="-122"/>
                <a:cs typeface="微软雅黑" panose="020B0503020204020204" pitchFamily="34" charset="-122"/>
              </a:rPr>
              <a:t>2</a:t>
            </a:r>
            <a:r>
              <a:rPr lang="zh-CN" altLang="en-US" b="1">
                <a:latin typeface="微软雅黑" panose="020B0503020204020204" pitchFamily="34" charset="-122"/>
                <a:ea typeface="微软雅黑" panose="020B0503020204020204" pitchFamily="34" charset="-122"/>
                <a:cs typeface="微软雅黑" panose="020B0503020204020204" pitchFamily="34" charset="-122"/>
              </a:rPr>
              <a:t>、个案工作的本质特征</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文本占位符 14" descr="Rectangle: Click to edit Master text styles&#13;&#10;Second level&#13;&#10;Third level&#13;&#10;Fourth level&#13;&#10;Fifth level"/>
          <p:cNvSpPr>
            <a:spLocks noGrp="1"/>
          </p:cNvSpPr>
          <p:nvPr>
            <p:ph type="body" idx="1"/>
          </p:nvPr>
        </p:nvSpPr>
        <p:spPr>
          <a:xfrm>
            <a:off x="252730" y="2441575"/>
            <a:ext cx="5598795" cy="3082925"/>
          </a:xfrm>
        </p:spPr>
        <p:txBody>
          <a:bodyPr/>
          <a:lstStyle/>
          <a:p>
            <a:pPr algn="just">
              <a:lnSpc>
                <a:spcPct val="150000"/>
              </a:lnSpc>
              <a:buNone/>
            </a:pPr>
            <a:r>
              <a:rPr lang="zh-CN" altLang="en-US">
                <a:solidFill>
                  <a:schemeClr val="tx1"/>
                </a:solidFill>
              </a:rPr>
              <a:t>③个案工作关系是一种特殊的社会关系</a:t>
            </a:r>
            <a:endParaRPr lang="zh-CN" altLang="en-US">
              <a:solidFill>
                <a:schemeClr val="tx1"/>
              </a:solidFill>
            </a:endParaRPr>
          </a:p>
          <a:p>
            <a:pPr marL="342900" indent="-342900" algn="just">
              <a:lnSpc>
                <a:spcPct val="150000"/>
              </a:lnSpc>
              <a:buFont typeface="Wingdings" panose="05000000000000000000" charset="0"/>
              <a:buChar char="l"/>
            </a:pPr>
            <a:r>
              <a:rPr lang="zh-CN" altLang="en-US"/>
              <a:t>帮助案主恢复自助能力；</a:t>
            </a:r>
            <a:endParaRPr lang="zh-CN" altLang="en-US"/>
          </a:p>
          <a:p>
            <a:pPr marL="342900" indent="-342900" algn="just">
              <a:lnSpc>
                <a:spcPct val="150000"/>
              </a:lnSpc>
              <a:buFont typeface="Wingdings" panose="05000000000000000000" charset="0"/>
              <a:buChar char="l"/>
            </a:pPr>
            <a:r>
              <a:rPr lang="zh-CN" altLang="en-US"/>
              <a:t>在助人的过程中工作者得到成长。</a:t>
            </a:r>
            <a:endParaRPr lang="zh-CN" altLang="en-US"/>
          </a:p>
          <a:p>
            <a:pPr marL="342900" indent="-342900" algn="just">
              <a:lnSpc>
                <a:spcPct val="150000"/>
              </a:lnSpc>
              <a:buFont typeface="Wingdings" panose="05000000000000000000" charset="0"/>
              <a:buChar char="l"/>
            </a:pPr>
            <a:endParaRPr lang="zh-CN" altLang="en-US"/>
          </a:p>
        </p:txBody>
      </p:sp>
      <p:sp>
        <p:nvSpPr>
          <p:cNvPr id="63" name="文本占位符 62" descr="Rectangle: Click to edit Master text styles&#13;&#10;Second level&#13;&#10;Third level&#13;&#10;Fourth level&#13;&#10;Fifth level"/>
          <p:cNvSpPr>
            <a:spLocks noGrp="1"/>
          </p:cNvSpPr>
          <p:nvPr/>
        </p:nvSpPr>
        <p:spPr>
          <a:xfrm>
            <a:off x="3519964" y="1636871"/>
            <a:ext cx="3702368" cy="366713"/>
          </a:xfr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buNone/>
            </a:pPr>
            <a:endParaRPr lang="zh-CN" altLang="en-US" sz="1800"/>
          </a:p>
        </p:txBody>
      </p:sp>
      <p:pic>
        <p:nvPicPr>
          <p:cNvPr id="4" name="图片 3"/>
          <p:cNvPicPr>
            <a:picLocks noChangeAspect="1"/>
          </p:cNvPicPr>
          <p:nvPr/>
        </p:nvPicPr>
        <p:blipFill>
          <a:blip r:embed="rId1"/>
          <a:stretch>
            <a:fillRect/>
          </a:stretch>
        </p:blipFill>
        <p:spPr>
          <a:xfrm>
            <a:off x="5868194" y="2420303"/>
            <a:ext cx="3123724" cy="3013710"/>
          </a:xfrm>
          <a:prstGeom prst="rect">
            <a:avLst/>
          </a:prstGeom>
        </p:spPr>
      </p:pic>
    </p:spTree>
  </p:cSld>
  <p:clrMapOvr>
    <a:masterClrMapping/>
  </p:clrMapOvr>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PageTitle"/>
          <p:cNvSpPr txBox="1"/>
          <p:nvPr/>
        </p:nvSpPr>
        <p:spPr bwMode="auto">
          <a:xfrm>
            <a:off x="577850" y="0"/>
            <a:ext cx="788670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defTabSz="514350" rtl="0" eaLnBrk="0" fontAlgn="base" hangingPunct="0">
              <a:lnSpc>
                <a:spcPct val="90000"/>
              </a:lnSpc>
              <a:spcBef>
                <a:spcPct val="0"/>
              </a:spcBef>
              <a:spcAft>
                <a:spcPct val="0"/>
              </a:spcAft>
              <a:defRPr sz="3200" b="1">
                <a:solidFill>
                  <a:srgbClr val="468F69"/>
                </a:solidFill>
                <a:latin typeface="+mj-lt"/>
                <a:ea typeface="+mj-ea"/>
                <a:cs typeface="+mj-cs"/>
              </a:defRPr>
            </a:lvl1pPr>
            <a:lvl2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2pPr>
            <a:lvl3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3pPr>
            <a:lvl4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4pPr>
            <a:lvl5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5pPr>
            <a:lvl6pPr marL="4572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6pPr>
            <a:lvl7pPr marL="9144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7pPr>
            <a:lvl8pPr marL="13716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8pPr>
            <a:lvl9pPr marL="18288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9pPr>
          </a:lstStyle>
          <a:p>
            <a:pPr eaLnBrk="1" hangingPunct="1">
              <a:defRPr/>
            </a:pPr>
            <a:r>
              <a:rPr lang="zh-CN" altLang="en-US" sz="2400" kern="0" dirty="0" smtClean="0">
                <a:solidFill>
                  <a:srgbClr val="67B58C"/>
                </a:solidFill>
                <a:latin typeface="Arial" panose="020B0604020202020204" pitchFamily="34" charset="0"/>
                <a:ea typeface="宋体" panose="02010600030101010101" pitchFamily="2" charset="-122"/>
                <a:sym typeface="Arial" panose="020B0604020202020204" pitchFamily="34" charset="0"/>
              </a:rPr>
              <a:t>工作者的处理方法</a:t>
            </a:r>
            <a:endParaRPr lang="zh-CN" altLang="en-US" sz="2400" kern="0" dirty="0" smtClean="0">
              <a:solidFill>
                <a:srgbClr val="67B58C"/>
              </a:solidFill>
              <a:latin typeface="Arial" panose="020B0604020202020204" pitchFamily="34" charset="0"/>
              <a:ea typeface="宋体" panose="02010600030101010101" pitchFamily="2" charset="-122"/>
              <a:sym typeface="Arial" panose="020B0604020202020204" pitchFamily="34" charset="0"/>
            </a:endParaRPr>
          </a:p>
        </p:txBody>
      </p:sp>
      <p:sp>
        <p:nvSpPr>
          <p:cNvPr id="182275" name="Rectangle 3"/>
          <p:cNvSpPr>
            <a:spLocks noChangeArrowheads="1"/>
          </p:cNvSpPr>
          <p:nvPr/>
        </p:nvSpPr>
        <p:spPr bwMode="auto">
          <a:xfrm>
            <a:off x="-9525" y="236538"/>
            <a:ext cx="344488" cy="404812"/>
          </a:xfrm>
          <a:prstGeom prst="rect">
            <a:avLst/>
          </a:prstGeom>
          <a:solidFill>
            <a:schemeClr val="accent1"/>
          </a:solidFill>
          <a:ln w="952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5F5F5F"/>
              </a:solidFill>
              <a:latin typeface="Arial" panose="020B0604020202020204" pitchFamily="34" charset="0"/>
              <a:ea typeface="宋体" panose="02010600030101010101" pitchFamily="2" charset="-122"/>
            </a:endParaRPr>
          </a:p>
        </p:txBody>
      </p:sp>
      <p:sp>
        <p:nvSpPr>
          <p:cNvPr id="4" name="Freeform 2"/>
          <p:cNvSpPr/>
          <p:nvPr/>
        </p:nvSpPr>
        <p:spPr bwMode="gray">
          <a:xfrm>
            <a:off x="2717800" y="4829175"/>
            <a:ext cx="4533900" cy="568325"/>
          </a:xfrm>
          <a:custGeom>
            <a:avLst/>
            <a:gdLst/>
            <a:ahLst/>
            <a:cxnLst>
              <a:cxn ang="0">
                <a:pos x="0" y="5"/>
              </a:cxn>
              <a:cxn ang="0">
                <a:pos x="0" y="357"/>
              </a:cxn>
              <a:cxn ang="0">
                <a:pos x="2667" y="357"/>
              </a:cxn>
              <a:cxn ang="0">
                <a:pos x="2854" y="182"/>
              </a:cxn>
              <a:cxn ang="0">
                <a:pos x="2667" y="0"/>
              </a:cxn>
              <a:cxn ang="0">
                <a:pos x="0" y="5"/>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gradFill rotWithShape="1">
            <a:gsLst>
              <a:gs pos="0">
                <a:schemeClr val="folHlink">
                  <a:gamma/>
                  <a:shade val="83137"/>
                  <a:invGamma/>
                </a:schemeClr>
              </a:gs>
              <a:gs pos="50000">
                <a:schemeClr val="folHlink"/>
              </a:gs>
              <a:gs pos="100000">
                <a:schemeClr val="folHlink">
                  <a:gamma/>
                  <a:shade val="83137"/>
                  <a:invGamma/>
                </a:schemeClr>
              </a:gs>
            </a:gsLst>
            <a:lin ang="5400000" scaled="1"/>
          </a:gradFill>
          <a:ln w="28575" cap="flat" cmpd="sng">
            <a:solidFill>
              <a:schemeClr val="bg2"/>
            </a:solidFill>
            <a:prstDash val="solid"/>
            <a:round/>
          </a:ln>
          <a:effectLst>
            <a:outerShdw dist="35921" dir="2700000" algn="ctr" rotWithShape="0">
              <a:schemeClr val="bg2"/>
            </a:outerShdw>
          </a:effectLst>
        </p:spPr>
        <p:txBody>
          <a:bodyPr wrap="none" anchor="ctr"/>
          <a:lstStyle/>
          <a:p>
            <a:pPr>
              <a:buFont typeface="Arial" panose="020B0604020202020204" pitchFamily="34" charset="0"/>
              <a:buNone/>
              <a:defRPr/>
            </a:pPr>
            <a:endParaRPr lang="zh-CN" altLang="en-US">
              <a:solidFill>
                <a:srgbClr val="5F5F5F"/>
              </a:solidFill>
            </a:endParaRPr>
          </a:p>
        </p:txBody>
      </p:sp>
      <p:sp>
        <p:nvSpPr>
          <p:cNvPr id="5" name="Freeform 3"/>
          <p:cNvSpPr/>
          <p:nvPr/>
        </p:nvSpPr>
        <p:spPr bwMode="gray">
          <a:xfrm>
            <a:off x="2016125" y="4829175"/>
            <a:ext cx="609600" cy="568325"/>
          </a:xfrm>
          <a:custGeom>
            <a:avLst/>
            <a:gdLst/>
            <a:ahLst/>
            <a:cxnLst>
              <a:cxn ang="0">
                <a:pos x="372" y="1"/>
              </a:cxn>
              <a:cxn ang="0">
                <a:pos x="372" y="358"/>
              </a:cxn>
              <a:cxn ang="0">
                <a:pos x="165" y="357"/>
              </a:cxn>
              <a:cxn ang="0">
                <a:pos x="0" y="181"/>
              </a:cxn>
              <a:cxn ang="0">
                <a:pos x="164" y="1"/>
              </a:cxn>
              <a:cxn ang="0">
                <a:pos x="372" y="1"/>
              </a:cxn>
            </a:cxnLst>
            <a:rect l="0" t="0" r="r" b="b"/>
            <a:pathLst>
              <a:path w="372" h="358">
                <a:moveTo>
                  <a:pt x="372" y="1"/>
                </a:moveTo>
                <a:cubicBezTo>
                  <a:pt x="372" y="179"/>
                  <a:pt x="372" y="358"/>
                  <a:pt x="372" y="358"/>
                </a:cubicBezTo>
                <a:lnTo>
                  <a:pt x="165" y="357"/>
                </a:lnTo>
                <a:cubicBezTo>
                  <a:pt x="137" y="357"/>
                  <a:pt x="0" y="316"/>
                  <a:pt x="0" y="181"/>
                </a:cubicBezTo>
                <a:cubicBezTo>
                  <a:pt x="0" y="46"/>
                  <a:pt x="126" y="0"/>
                  <a:pt x="164" y="1"/>
                </a:cubicBezTo>
                <a:lnTo>
                  <a:pt x="372" y="1"/>
                </a:lnTo>
                <a:close/>
              </a:path>
            </a:pathLst>
          </a:custGeom>
          <a:gradFill rotWithShape="1">
            <a:gsLst>
              <a:gs pos="0">
                <a:schemeClr val="folHlink">
                  <a:gamma/>
                  <a:shade val="63137"/>
                  <a:invGamma/>
                </a:schemeClr>
              </a:gs>
              <a:gs pos="50000">
                <a:schemeClr val="folHlink"/>
              </a:gs>
              <a:gs pos="100000">
                <a:schemeClr val="folHlink">
                  <a:gamma/>
                  <a:shade val="63137"/>
                  <a:invGamma/>
                </a:schemeClr>
              </a:gs>
            </a:gsLst>
            <a:lin ang="5400000" scaled="1"/>
          </a:gradFill>
          <a:ln w="28575" cap="flat" cmpd="sng">
            <a:solidFill>
              <a:schemeClr val="bg2"/>
            </a:solidFill>
            <a:prstDash val="solid"/>
            <a:round/>
          </a:ln>
          <a:effectLst>
            <a:outerShdw dist="35921" dir="2700000" algn="ctr" rotWithShape="0">
              <a:schemeClr val="bg2"/>
            </a:outerShdw>
          </a:effectLst>
        </p:spPr>
        <p:txBody>
          <a:bodyPr wrap="none" anchor="ctr"/>
          <a:lstStyle/>
          <a:p>
            <a:pPr>
              <a:buFont typeface="Arial" panose="020B0604020202020204" pitchFamily="34" charset="0"/>
              <a:buNone/>
              <a:defRPr/>
            </a:pPr>
            <a:endParaRPr lang="zh-CN" altLang="en-US">
              <a:solidFill>
                <a:srgbClr val="5F5F5F"/>
              </a:solidFill>
            </a:endParaRPr>
          </a:p>
        </p:txBody>
      </p:sp>
      <p:sp>
        <p:nvSpPr>
          <p:cNvPr id="6" name="Freeform 4"/>
          <p:cNvSpPr/>
          <p:nvPr/>
        </p:nvSpPr>
        <p:spPr bwMode="gray">
          <a:xfrm>
            <a:off x="2717800" y="3870325"/>
            <a:ext cx="4533900" cy="568325"/>
          </a:xfrm>
          <a:custGeom>
            <a:avLst/>
            <a:gdLst/>
            <a:ahLst/>
            <a:cxnLst>
              <a:cxn ang="0">
                <a:pos x="0" y="5"/>
              </a:cxn>
              <a:cxn ang="0">
                <a:pos x="0" y="357"/>
              </a:cxn>
              <a:cxn ang="0">
                <a:pos x="2667" y="357"/>
              </a:cxn>
              <a:cxn ang="0">
                <a:pos x="2854" y="182"/>
              </a:cxn>
              <a:cxn ang="0">
                <a:pos x="2667" y="0"/>
              </a:cxn>
              <a:cxn ang="0">
                <a:pos x="0" y="5"/>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gradFill rotWithShape="1">
            <a:gsLst>
              <a:gs pos="0">
                <a:schemeClr val="hlink">
                  <a:gamma/>
                  <a:shade val="83137"/>
                  <a:invGamma/>
                </a:schemeClr>
              </a:gs>
              <a:gs pos="50000">
                <a:schemeClr val="hlink"/>
              </a:gs>
              <a:gs pos="100000">
                <a:schemeClr val="hlink">
                  <a:gamma/>
                  <a:shade val="83137"/>
                  <a:invGamma/>
                </a:schemeClr>
              </a:gs>
            </a:gsLst>
            <a:lin ang="5400000" scaled="1"/>
          </a:gradFill>
          <a:ln w="28575" cap="flat" cmpd="sng">
            <a:solidFill>
              <a:schemeClr val="bg2"/>
            </a:solidFill>
            <a:prstDash val="solid"/>
            <a:round/>
          </a:ln>
          <a:effectLst>
            <a:outerShdw dist="35921" dir="2700000" algn="ctr" rotWithShape="0">
              <a:schemeClr val="bg2"/>
            </a:outerShdw>
          </a:effectLst>
        </p:spPr>
        <p:txBody>
          <a:bodyPr wrap="none" anchor="ctr"/>
          <a:lstStyle/>
          <a:p>
            <a:pPr>
              <a:buFont typeface="Arial" panose="020B0604020202020204" pitchFamily="34" charset="0"/>
              <a:buNone/>
              <a:defRPr/>
            </a:pPr>
            <a:endParaRPr lang="zh-CN" altLang="en-US">
              <a:solidFill>
                <a:srgbClr val="5F5F5F"/>
              </a:solidFill>
            </a:endParaRPr>
          </a:p>
        </p:txBody>
      </p:sp>
      <p:sp>
        <p:nvSpPr>
          <p:cNvPr id="7" name="Freeform 5"/>
          <p:cNvSpPr/>
          <p:nvPr/>
        </p:nvSpPr>
        <p:spPr bwMode="gray">
          <a:xfrm>
            <a:off x="2016125" y="3870325"/>
            <a:ext cx="609600" cy="568325"/>
          </a:xfrm>
          <a:custGeom>
            <a:avLst/>
            <a:gdLst/>
            <a:ahLst/>
            <a:cxnLst>
              <a:cxn ang="0">
                <a:pos x="372" y="1"/>
              </a:cxn>
              <a:cxn ang="0">
                <a:pos x="372" y="358"/>
              </a:cxn>
              <a:cxn ang="0">
                <a:pos x="165" y="357"/>
              </a:cxn>
              <a:cxn ang="0">
                <a:pos x="0" y="181"/>
              </a:cxn>
              <a:cxn ang="0">
                <a:pos x="164" y="1"/>
              </a:cxn>
              <a:cxn ang="0">
                <a:pos x="372" y="1"/>
              </a:cxn>
            </a:cxnLst>
            <a:rect l="0" t="0" r="r" b="b"/>
            <a:pathLst>
              <a:path w="372" h="358">
                <a:moveTo>
                  <a:pt x="372" y="1"/>
                </a:moveTo>
                <a:cubicBezTo>
                  <a:pt x="372" y="179"/>
                  <a:pt x="372" y="358"/>
                  <a:pt x="372" y="358"/>
                </a:cubicBezTo>
                <a:lnTo>
                  <a:pt x="165" y="357"/>
                </a:lnTo>
                <a:cubicBezTo>
                  <a:pt x="137" y="357"/>
                  <a:pt x="0" y="316"/>
                  <a:pt x="0" y="181"/>
                </a:cubicBezTo>
                <a:cubicBezTo>
                  <a:pt x="0" y="46"/>
                  <a:pt x="126" y="0"/>
                  <a:pt x="164" y="1"/>
                </a:cubicBezTo>
                <a:lnTo>
                  <a:pt x="372" y="1"/>
                </a:lnTo>
                <a:close/>
              </a:path>
            </a:pathLst>
          </a:custGeom>
          <a:gradFill rotWithShape="1">
            <a:gsLst>
              <a:gs pos="0">
                <a:schemeClr val="hlink">
                  <a:gamma/>
                  <a:shade val="63137"/>
                  <a:invGamma/>
                </a:schemeClr>
              </a:gs>
              <a:gs pos="50000">
                <a:schemeClr val="hlink"/>
              </a:gs>
              <a:gs pos="100000">
                <a:schemeClr val="hlink">
                  <a:gamma/>
                  <a:shade val="63137"/>
                  <a:invGamma/>
                </a:schemeClr>
              </a:gs>
            </a:gsLst>
            <a:lin ang="5400000" scaled="1"/>
          </a:gradFill>
          <a:ln w="28575" cap="flat" cmpd="sng">
            <a:solidFill>
              <a:schemeClr val="bg2"/>
            </a:solidFill>
            <a:prstDash val="solid"/>
            <a:round/>
          </a:ln>
          <a:effectLst>
            <a:outerShdw dist="35921" dir="2700000" algn="ctr" rotWithShape="0">
              <a:schemeClr val="bg2"/>
            </a:outerShdw>
          </a:effectLst>
        </p:spPr>
        <p:txBody>
          <a:bodyPr wrap="none" anchor="ctr"/>
          <a:lstStyle/>
          <a:p>
            <a:pPr>
              <a:buFont typeface="Arial" panose="020B0604020202020204" pitchFamily="34" charset="0"/>
              <a:buNone/>
              <a:defRPr/>
            </a:pPr>
            <a:endParaRPr lang="zh-CN" altLang="en-US">
              <a:solidFill>
                <a:srgbClr val="5F5F5F"/>
              </a:solidFill>
            </a:endParaRPr>
          </a:p>
        </p:txBody>
      </p:sp>
      <p:sp>
        <p:nvSpPr>
          <p:cNvPr id="8" name="Text Box 6"/>
          <p:cNvSpPr txBox="1">
            <a:spLocks noChangeArrowheads="1"/>
          </p:cNvSpPr>
          <p:nvPr/>
        </p:nvSpPr>
        <p:spPr bwMode="gray">
          <a:xfrm>
            <a:off x="3121025" y="3929063"/>
            <a:ext cx="3581400" cy="400050"/>
          </a:xfrm>
          <a:prstGeom prst="rect">
            <a:avLst/>
          </a:prstGeom>
          <a:noFill/>
          <a:ln w="9525">
            <a:noFill/>
            <a:miter lim="800000"/>
          </a:ln>
          <a:effectLst>
            <a:outerShdw dist="17961" dir="2700000" algn="ctr" rotWithShape="0">
              <a:srgbClr val="333333">
                <a:alpha val="50000"/>
              </a:srgbClr>
            </a:outerShdw>
          </a:effectLst>
        </p:spPr>
        <p:txBody>
          <a:bodyPr>
            <a:spAutoFit/>
          </a:bodyPr>
          <a:lstStyle/>
          <a:p>
            <a:pPr algn="ctr">
              <a:spcBef>
                <a:spcPct val="50000"/>
              </a:spcBef>
              <a:buFont typeface="Arial" panose="020B0604020202020204" pitchFamily="34" charset="0"/>
              <a:buNone/>
              <a:defRPr/>
            </a:pPr>
            <a:r>
              <a:rPr lang="zh-CN" altLang="en-US" sz="2000" dirty="0">
                <a:solidFill>
                  <a:srgbClr val="FFFFFF"/>
                </a:solidFill>
                <a:cs typeface="Arial" panose="020B0604020202020204" pitchFamily="34" charset="0"/>
              </a:rPr>
              <a:t>探讨影响案主问题解决的因素</a:t>
            </a:r>
            <a:endParaRPr lang="en-US" altLang="zh-CN" sz="2000" dirty="0">
              <a:solidFill>
                <a:srgbClr val="FFFFFF"/>
              </a:solidFill>
              <a:cs typeface="Arial" panose="020B0604020202020204" pitchFamily="34" charset="0"/>
            </a:endParaRPr>
          </a:p>
        </p:txBody>
      </p:sp>
      <p:sp>
        <p:nvSpPr>
          <p:cNvPr id="9" name="Freeform 7"/>
          <p:cNvSpPr/>
          <p:nvPr/>
        </p:nvSpPr>
        <p:spPr bwMode="gray">
          <a:xfrm>
            <a:off x="2717800" y="2905125"/>
            <a:ext cx="4533900" cy="568325"/>
          </a:xfrm>
          <a:custGeom>
            <a:avLst/>
            <a:gdLst/>
            <a:ahLst/>
            <a:cxnLst>
              <a:cxn ang="0">
                <a:pos x="0" y="5"/>
              </a:cxn>
              <a:cxn ang="0">
                <a:pos x="0" y="357"/>
              </a:cxn>
              <a:cxn ang="0">
                <a:pos x="2667" y="357"/>
              </a:cxn>
              <a:cxn ang="0">
                <a:pos x="2854" y="182"/>
              </a:cxn>
              <a:cxn ang="0">
                <a:pos x="2667" y="0"/>
              </a:cxn>
              <a:cxn ang="0">
                <a:pos x="0" y="5"/>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gradFill rotWithShape="1">
            <a:gsLst>
              <a:gs pos="0">
                <a:schemeClr val="accent1"/>
              </a:gs>
              <a:gs pos="50000">
                <a:schemeClr val="accent1">
                  <a:gamma/>
                  <a:tint val="73725"/>
                  <a:invGamma/>
                </a:schemeClr>
              </a:gs>
              <a:gs pos="100000">
                <a:schemeClr val="accent1"/>
              </a:gs>
            </a:gsLst>
            <a:lin ang="5400000" scaled="1"/>
          </a:gradFill>
          <a:ln w="28575" cap="flat" cmpd="sng">
            <a:solidFill>
              <a:schemeClr val="bg2"/>
            </a:solidFill>
            <a:prstDash val="solid"/>
            <a:round/>
          </a:ln>
          <a:effectLst>
            <a:outerShdw dist="35921" dir="2700000" algn="ctr" rotWithShape="0">
              <a:schemeClr val="bg2"/>
            </a:outerShdw>
          </a:effectLst>
        </p:spPr>
        <p:txBody>
          <a:bodyPr wrap="none" anchor="ctr"/>
          <a:lstStyle/>
          <a:p>
            <a:pPr>
              <a:buFont typeface="Arial" panose="020B0604020202020204" pitchFamily="34" charset="0"/>
              <a:buNone/>
              <a:defRPr/>
            </a:pPr>
            <a:endParaRPr lang="zh-CN" altLang="en-US">
              <a:solidFill>
                <a:srgbClr val="5F5F5F"/>
              </a:solidFill>
            </a:endParaRPr>
          </a:p>
        </p:txBody>
      </p:sp>
      <p:sp>
        <p:nvSpPr>
          <p:cNvPr id="10" name="Freeform 8"/>
          <p:cNvSpPr/>
          <p:nvPr/>
        </p:nvSpPr>
        <p:spPr bwMode="gray">
          <a:xfrm>
            <a:off x="2016125" y="2905125"/>
            <a:ext cx="609600" cy="568325"/>
          </a:xfrm>
          <a:custGeom>
            <a:avLst/>
            <a:gdLst/>
            <a:ahLst/>
            <a:cxnLst>
              <a:cxn ang="0">
                <a:pos x="372" y="1"/>
              </a:cxn>
              <a:cxn ang="0">
                <a:pos x="372" y="358"/>
              </a:cxn>
              <a:cxn ang="0">
                <a:pos x="165" y="357"/>
              </a:cxn>
              <a:cxn ang="0">
                <a:pos x="0" y="181"/>
              </a:cxn>
              <a:cxn ang="0">
                <a:pos x="164" y="1"/>
              </a:cxn>
              <a:cxn ang="0">
                <a:pos x="372" y="1"/>
              </a:cxn>
            </a:cxnLst>
            <a:rect l="0" t="0" r="r" b="b"/>
            <a:pathLst>
              <a:path w="372" h="358">
                <a:moveTo>
                  <a:pt x="372" y="1"/>
                </a:moveTo>
                <a:cubicBezTo>
                  <a:pt x="372" y="179"/>
                  <a:pt x="372" y="358"/>
                  <a:pt x="372" y="358"/>
                </a:cubicBezTo>
                <a:lnTo>
                  <a:pt x="165" y="357"/>
                </a:lnTo>
                <a:cubicBezTo>
                  <a:pt x="137" y="357"/>
                  <a:pt x="0" y="316"/>
                  <a:pt x="0" y="181"/>
                </a:cubicBezTo>
                <a:cubicBezTo>
                  <a:pt x="0" y="46"/>
                  <a:pt x="126" y="0"/>
                  <a:pt x="164" y="1"/>
                </a:cubicBezTo>
                <a:lnTo>
                  <a:pt x="372" y="1"/>
                </a:lnTo>
                <a:close/>
              </a:path>
            </a:pathLst>
          </a:custGeom>
          <a:gradFill rotWithShape="1">
            <a:gsLst>
              <a:gs pos="0">
                <a:schemeClr val="accent1">
                  <a:gamma/>
                  <a:shade val="85882"/>
                  <a:invGamma/>
                </a:schemeClr>
              </a:gs>
              <a:gs pos="50000">
                <a:schemeClr val="accent1"/>
              </a:gs>
              <a:gs pos="100000">
                <a:schemeClr val="accent1">
                  <a:gamma/>
                  <a:shade val="85882"/>
                  <a:invGamma/>
                </a:schemeClr>
              </a:gs>
            </a:gsLst>
            <a:lin ang="5400000" scaled="1"/>
          </a:gradFill>
          <a:ln w="28575" cap="flat" cmpd="sng">
            <a:solidFill>
              <a:schemeClr val="bg2"/>
            </a:solidFill>
            <a:prstDash val="solid"/>
            <a:round/>
          </a:ln>
          <a:effectLst>
            <a:outerShdw dist="35921" dir="2700000" algn="ctr" rotWithShape="0">
              <a:schemeClr val="bg2"/>
            </a:outerShdw>
          </a:effectLst>
        </p:spPr>
        <p:txBody>
          <a:bodyPr wrap="none" anchor="ctr"/>
          <a:lstStyle/>
          <a:p>
            <a:pPr>
              <a:buFont typeface="Arial" panose="020B0604020202020204" pitchFamily="34" charset="0"/>
              <a:buNone/>
              <a:defRPr/>
            </a:pPr>
            <a:endParaRPr lang="zh-CN" altLang="en-US">
              <a:solidFill>
                <a:srgbClr val="5F5F5F"/>
              </a:solidFill>
            </a:endParaRPr>
          </a:p>
        </p:txBody>
      </p:sp>
      <p:sp>
        <p:nvSpPr>
          <p:cNvPr id="11" name="Freeform 9"/>
          <p:cNvSpPr/>
          <p:nvPr/>
        </p:nvSpPr>
        <p:spPr bwMode="gray">
          <a:xfrm>
            <a:off x="2717800" y="1974850"/>
            <a:ext cx="4533900" cy="568325"/>
          </a:xfrm>
          <a:custGeom>
            <a:avLst/>
            <a:gdLst/>
            <a:ahLst/>
            <a:cxnLst>
              <a:cxn ang="0">
                <a:pos x="0" y="5"/>
              </a:cxn>
              <a:cxn ang="0">
                <a:pos x="0" y="357"/>
              </a:cxn>
              <a:cxn ang="0">
                <a:pos x="2667" y="357"/>
              </a:cxn>
              <a:cxn ang="0">
                <a:pos x="2854" y="182"/>
              </a:cxn>
              <a:cxn ang="0">
                <a:pos x="2667" y="0"/>
              </a:cxn>
              <a:cxn ang="0">
                <a:pos x="0" y="5"/>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gradFill rotWithShape="1">
            <a:gsLst>
              <a:gs pos="0">
                <a:schemeClr val="accent2">
                  <a:gamma/>
                  <a:shade val="83137"/>
                  <a:invGamma/>
                </a:schemeClr>
              </a:gs>
              <a:gs pos="50000">
                <a:schemeClr val="accent2"/>
              </a:gs>
              <a:gs pos="100000">
                <a:schemeClr val="accent2">
                  <a:gamma/>
                  <a:shade val="83137"/>
                  <a:invGamma/>
                </a:schemeClr>
              </a:gs>
            </a:gsLst>
            <a:lin ang="5400000" scaled="1"/>
          </a:gradFill>
          <a:ln w="28575" cap="flat" cmpd="sng">
            <a:solidFill>
              <a:schemeClr val="bg2"/>
            </a:solidFill>
            <a:prstDash val="solid"/>
            <a:round/>
          </a:ln>
          <a:effectLst>
            <a:outerShdw dist="35921" dir="2700000" algn="ctr" rotWithShape="0">
              <a:schemeClr val="bg2"/>
            </a:outerShdw>
          </a:effectLst>
        </p:spPr>
        <p:txBody>
          <a:bodyPr wrap="none" anchor="ctr"/>
          <a:lstStyle/>
          <a:p>
            <a:pPr>
              <a:buFont typeface="Arial" panose="020B0604020202020204" pitchFamily="34" charset="0"/>
              <a:buNone/>
              <a:defRPr/>
            </a:pPr>
            <a:endParaRPr lang="zh-CN" altLang="en-US">
              <a:solidFill>
                <a:srgbClr val="5F5F5F"/>
              </a:solidFill>
            </a:endParaRPr>
          </a:p>
        </p:txBody>
      </p:sp>
      <p:sp>
        <p:nvSpPr>
          <p:cNvPr id="12" name="Freeform 10"/>
          <p:cNvSpPr/>
          <p:nvPr/>
        </p:nvSpPr>
        <p:spPr bwMode="gray">
          <a:xfrm>
            <a:off x="2016125" y="1974850"/>
            <a:ext cx="609600" cy="568325"/>
          </a:xfrm>
          <a:custGeom>
            <a:avLst/>
            <a:gdLst/>
            <a:ahLst/>
            <a:cxnLst>
              <a:cxn ang="0">
                <a:pos x="372" y="1"/>
              </a:cxn>
              <a:cxn ang="0">
                <a:pos x="372" y="358"/>
              </a:cxn>
              <a:cxn ang="0">
                <a:pos x="165" y="357"/>
              </a:cxn>
              <a:cxn ang="0">
                <a:pos x="0" y="181"/>
              </a:cxn>
              <a:cxn ang="0">
                <a:pos x="164" y="1"/>
              </a:cxn>
              <a:cxn ang="0">
                <a:pos x="372" y="1"/>
              </a:cxn>
            </a:cxnLst>
            <a:rect l="0" t="0" r="r" b="b"/>
            <a:pathLst>
              <a:path w="372" h="358">
                <a:moveTo>
                  <a:pt x="372" y="1"/>
                </a:moveTo>
                <a:cubicBezTo>
                  <a:pt x="372" y="179"/>
                  <a:pt x="372" y="358"/>
                  <a:pt x="372" y="358"/>
                </a:cubicBezTo>
                <a:lnTo>
                  <a:pt x="165" y="357"/>
                </a:lnTo>
                <a:cubicBezTo>
                  <a:pt x="137" y="357"/>
                  <a:pt x="0" y="316"/>
                  <a:pt x="0" y="181"/>
                </a:cubicBezTo>
                <a:cubicBezTo>
                  <a:pt x="0" y="46"/>
                  <a:pt x="126" y="0"/>
                  <a:pt x="164" y="1"/>
                </a:cubicBezTo>
                <a:lnTo>
                  <a:pt x="372" y="1"/>
                </a:lnTo>
                <a:close/>
              </a:path>
            </a:pathLst>
          </a:custGeom>
          <a:gradFill rotWithShape="1">
            <a:gsLst>
              <a:gs pos="0">
                <a:schemeClr val="accent2">
                  <a:gamma/>
                  <a:shade val="63137"/>
                  <a:invGamma/>
                </a:schemeClr>
              </a:gs>
              <a:gs pos="50000">
                <a:schemeClr val="accent2"/>
              </a:gs>
              <a:gs pos="100000">
                <a:schemeClr val="accent2">
                  <a:gamma/>
                  <a:shade val="63137"/>
                  <a:invGamma/>
                </a:schemeClr>
              </a:gs>
            </a:gsLst>
            <a:lin ang="5400000" scaled="1"/>
          </a:gradFill>
          <a:ln w="28575" cap="flat" cmpd="sng">
            <a:solidFill>
              <a:schemeClr val="bg2"/>
            </a:solidFill>
            <a:prstDash val="solid"/>
            <a:round/>
          </a:ln>
          <a:effectLst>
            <a:outerShdw dist="35921" dir="2700000" algn="ctr" rotWithShape="0">
              <a:schemeClr val="bg2"/>
            </a:outerShdw>
          </a:effectLst>
        </p:spPr>
        <p:txBody>
          <a:bodyPr wrap="none" anchor="ctr"/>
          <a:lstStyle/>
          <a:p>
            <a:pPr>
              <a:buFont typeface="Arial" panose="020B0604020202020204" pitchFamily="34" charset="0"/>
              <a:buNone/>
              <a:defRPr/>
            </a:pPr>
            <a:endParaRPr lang="zh-CN" altLang="en-US">
              <a:solidFill>
                <a:srgbClr val="5F5F5F"/>
              </a:solidFill>
            </a:endParaRPr>
          </a:p>
        </p:txBody>
      </p:sp>
      <p:sp>
        <p:nvSpPr>
          <p:cNvPr id="182285" name="Text Box 12"/>
          <p:cNvSpPr txBox="1">
            <a:spLocks noChangeArrowheads="1"/>
          </p:cNvSpPr>
          <p:nvPr/>
        </p:nvSpPr>
        <p:spPr bwMode="gray">
          <a:xfrm>
            <a:off x="3121025" y="2039938"/>
            <a:ext cx="3581400" cy="400050"/>
          </a:xfrm>
          <a:prstGeom prst="rect">
            <a:avLst/>
          </a:prstGeom>
          <a:noFill/>
          <a:ln>
            <a:noFill/>
          </a:ln>
          <a:effectLst>
            <a:outerShdw dist="17961" dir="2700000" algn="ctr" rotWithShape="0">
              <a:srgbClr val="333333">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50000"/>
              </a:spcBef>
              <a:spcAft>
                <a:spcPct val="0"/>
              </a:spcAft>
              <a:buClrTx/>
              <a:buSzTx/>
              <a:buFont typeface="Arial" panose="020B0604020202020204" pitchFamily="34" charset="0"/>
              <a:buNone/>
            </a:pPr>
            <a:r>
              <a:rPr lang="zh-CN" altLang="en-US" sz="2000" smtClean="0">
                <a:solidFill>
                  <a:srgbClr val="FFFFFF"/>
                </a:solidFill>
                <a:cs typeface="Arial" panose="020B0604020202020204" pitchFamily="34" charset="0"/>
              </a:rPr>
              <a:t>提前告知</a:t>
            </a:r>
            <a:endParaRPr lang="en-US" altLang="zh-CN" sz="2000" smtClean="0">
              <a:solidFill>
                <a:srgbClr val="FFFFFF"/>
              </a:solidFill>
              <a:cs typeface="Arial" panose="020B0604020202020204" pitchFamily="34" charset="0"/>
            </a:endParaRPr>
          </a:p>
        </p:txBody>
      </p:sp>
      <p:sp>
        <p:nvSpPr>
          <p:cNvPr id="14" name="Text Box 13"/>
          <p:cNvSpPr txBox="1">
            <a:spLocks noChangeArrowheads="1"/>
          </p:cNvSpPr>
          <p:nvPr/>
        </p:nvSpPr>
        <p:spPr bwMode="gray">
          <a:xfrm>
            <a:off x="2717800" y="2987675"/>
            <a:ext cx="4533900" cy="400050"/>
          </a:xfrm>
          <a:prstGeom prst="rect">
            <a:avLst/>
          </a:prstGeom>
          <a:noFill/>
          <a:ln w="9525">
            <a:noFill/>
            <a:miter lim="800000"/>
          </a:ln>
          <a:effectLst>
            <a:outerShdw dist="17961" dir="2700000" algn="ctr" rotWithShape="0">
              <a:srgbClr val="333333">
                <a:alpha val="50000"/>
              </a:srgbClr>
            </a:outerShdw>
          </a:effectLst>
        </p:spPr>
        <p:txBody>
          <a:bodyPr>
            <a:spAutoFit/>
          </a:bodyPr>
          <a:lstStyle/>
          <a:p>
            <a:pPr algn="ctr">
              <a:spcBef>
                <a:spcPct val="50000"/>
              </a:spcBef>
              <a:buFont typeface="Arial" panose="020B0604020202020204" pitchFamily="34" charset="0"/>
              <a:buNone/>
              <a:defRPr/>
            </a:pPr>
            <a:r>
              <a:rPr lang="zh-CN" altLang="en-US" sz="2000" dirty="0">
                <a:solidFill>
                  <a:srgbClr val="FFFFFF"/>
                </a:solidFill>
                <a:cs typeface="Arial" panose="020B0604020202020204" pitchFamily="34" charset="0"/>
              </a:rPr>
              <a:t>稳定并进一步增强案主已经获得的成就</a:t>
            </a:r>
            <a:endParaRPr lang="en-US" altLang="zh-CN" sz="2000" dirty="0">
              <a:solidFill>
                <a:srgbClr val="FFFFFF"/>
              </a:solidFill>
              <a:cs typeface="Arial" panose="020B0604020202020204" pitchFamily="34" charset="0"/>
            </a:endParaRPr>
          </a:p>
        </p:txBody>
      </p:sp>
      <p:sp>
        <p:nvSpPr>
          <p:cNvPr id="15" name="Text Box 14"/>
          <p:cNvSpPr txBox="1">
            <a:spLocks noChangeArrowheads="1"/>
          </p:cNvSpPr>
          <p:nvPr/>
        </p:nvSpPr>
        <p:spPr bwMode="gray">
          <a:xfrm>
            <a:off x="3121025" y="4908550"/>
            <a:ext cx="3581400" cy="401638"/>
          </a:xfrm>
          <a:prstGeom prst="rect">
            <a:avLst/>
          </a:prstGeom>
          <a:noFill/>
          <a:ln w="9525">
            <a:noFill/>
            <a:miter lim="800000"/>
          </a:ln>
          <a:effectLst>
            <a:outerShdw dist="17961" dir="2700000" algn="ctr" rotWithShape="0">
              <a:srgbClr val="333333">
                <a:alpha val="50000"/>
              </a:srgbClr>
            </a:outerShdw>
          </a:effectLst>
        </p:spPr>
        <p:txBody>
          <a:bodyPr>
            <a:spAutoFit/>
          </a:bodyPr>
          <a:lstStyle/>
          <a:p>
            <a:pPr algn="ctr">
              <a:spcBef>
                <a:spcPct val="50000"/>
              </a:spcBef>
              <a:buFont typeface="Arial" panose="020B0604020202020204" pitchFamily="34" charset="0"/>
              <a:buNone/>
              <a:defRPr/>
            </a:pPr>
            <a:r>
              <a:rPr lang="zh-CN" altLang="en-US" sz="2000" dirty="0">
                <a:solidFill>
                  <a:srgbClr val="FFFFFF"/>
                </a:solidFill>
                <a:cs typeface="Arial" panose="020B0604020202020204" pitchFamily="34" charset="0"/>
              </a:rPr>
              <a:t>处理案主与工作者分离的情绪</a:t>
            </a:r>
            <a:endParaRPr lang="en-US" altLang="zh-CN" sz="2000" dirty="0">
              <a:solidFill>
                <a:srgbClr val="FFFFFF"/>
              </a:solidFill>
              <a:cs typeface="Arial" panose="020B0604020202020204" pitchFamily="34" charset="0"/>
            </a:endParaRPr>
          </a:p>
        </p:txBody>
      </p:sp>
      <p:sp>
        <p:nvSpPr>
          <p:cNvPr id="182288" name="Text Box 15"/>
          <p:cNvSpPr txBox="1">
            <a:spLocks noChangeArrowheads="1"/>
          </p:cNvSpPr>
          <p:nvPr/>
        </p:nvSpPr>
        <p:spPr bwMode="gray">
          <a:xfrm>
            <a:off x="2149475" y="1927225"/>
            <a:ext cx="304800" cy="641350"/>
          </a:xfrm>
          <a:prstGeom prst="rect">
            <a:avLst/>
          </a:prstGeom>
          <a:noFill/>
          <a:ln>
            <a:noFill/>
          </a:ln>
          <a:effectLst>
            <a:outerShdw dist="28398" dir="1593903" algn="ctr" rotWithShape="0">
              <a:srgbClr val="333333">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50000"/>
              </a:spcBef>
              <a:spcAft>
                <a:spcPct val="0"/>
              </a:spcAft>
              <a:buClrTx/>
              <a:buSzTx/>
              <a:buFontTx/>
              <a:buNone/>
            </a:pPr>
            <a:r>
              <a:rPr lang="en-US" altLang="zh-CN" sz="3600" b="1" smtClean="0">
                <a:solidFill>
                  <a:srgbClr val="FFFFFF"/>
                </a:solidFill>
                <a:latin typeface="Calibri" panose="020F0502020204030204" pitchFamily="34" charset="0"/>
                <a:ea typeface="宋体" panose="02010600030101010101" pitchFamily="2" charset="-122"/>
                <a:cs typeface="Arial" panose="020B0604020202020204" pitchFamily="34" charset="0"/>
              </a:rPr>
              <a:t>1</a:t>
            </a:r>
            <a:endParaRPr lang="en-US" altLang="zh-CN" sz="3600" b="1" smtClean="0">
              <a:solidFill>
                <a:srgbClr val="FFFFFF"/>
              </a:solidFill>
              <a:latin typeface="Calibri" panose="020F0502020204030204" pitchFamily="34" charset="0"/>
              <a:ea typeface="宋体" panose="02010600030101010101" pitchFamily="2" charset="-122"/>
              <a:cs typeface="Arial" panose="020B0604020202020204" pitchFamily="34" charset="0"/>
            </a:endParaRPr>
          </a:p>
        </p:txBody>
      </p:sp>
      <p:sp>
        <p:nvSpPr>
          <p:cNvPr id="182289" name="Text Box 16"/>
          <p:cNvSpPr txBox="1">
            <a:spLocks noChangeArrowheads="1"/>
          </p:cNvSpPr>
          <p:nvPr/>
        </p:nvSpPr>
        <p:spPr bwMode="gray">
          <a:xfrm>
            <a:off x="2149475" y="2867025"/>
            <a:ext cx="304800" cy="641350"/>
          </a:xfrm>
          <a:prstGeom prst="rect">
            <a:avLst/>
          </a:prstGeom>
          <a:noFill/>
          <a:ln>
            <a:noFill/>
          </a:ln>
          <a:effectLst>
            <a:outerShdw dist="28398" dir="1593903" algn="ctr" rotWithShape="0">
              <a:srgbClr val="333333">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50000"/>
              </a:spcBef>
              <a:spcAft>
                <a:spcPct val="0"/>
              </a:spcAft>
              <a:buClrTx/>
              <a:buSzTx/>
              <a:buFontTx/>
              <a:buNone/>
            </a:pPr>
            <a:r>
              <a:rPr lang="en-US" altLang="zh-CN" sz="3600" b="1" smtClean="0">
                <a:solidFill>
                  <a:srgbClr val="FFFFFF"/>
                </a:solidFill>
                <a:latin typeface="Calibri" panose="020F0502020204030204" pitchFamily="34" charset="0"/>
                <a:ea typeface="宋体" panose="02010600030101010101" pitchFamily="2" charset="-122"/>
                <a:cs typeface="Arial" panose="020B0604020202020204" pitchFamily="34" charset="0"/>
              </a:rPr>
              <a:t>2</a:t>
            </a:r>
            <a:endParaRPr lang="en-US" altLang="zh-CN" sz="3600" b="1" smtClean="0">
              <a:solidFill>
                <a:srgbClr val="FFFFFF"/>
              </a:solidFill>
              <a:latin typeface="Calibri" panose="020F0502020204030204" pitchFamily="34" charset="0"/>
              <a:ea typeface="宋体" panose="02010600030101010101" pitchFamily="2" charset="-122"/>
              <a:cs typeface="Arial" panose="020B0604020202020204" pitchFamily="34" charset="0"/>
            </a:endParaRPr>
          </a:p>
        </p:txBody>
      </p:sp>
      <p:sp>
        <p:nvSpPr>
          <p:cNvPr id="182290" name="Text Box 17"/>
          <p:cNvSpPr txBox="1">
            <a:spLocks noChangeArrowheads="1"/>
          </p:cNvSpPr>
          <p:nvPr/>
        </p:nvSpPr>
        <p:spPr bwMode="gray">
          <a:xfrm>
            <a:off x="2149475" y="3819525"/>
            <a:ext cx="304800" cy="641350"/>
          </a:xfrm>
          <a:prstGeom prst="rect">
            <a:avLst/>
          </a:prstGeom>
          <a:noFill/>
          <a:ln>
            <a:noFill/>
          </a:ln>
          <a:effectLst>
            <a:outerShdw dist="28398" dir="1593903" algn="ctr" rotWithShape="0">
              <a:srgbClr val="333333">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50000"/>
              </a:spcBef>
              <a:spcAft>
                <a:spcPct val="0"/>
              </a:spcAft>
              <a:buClrTx/>
              <a:buSzTx/>
              <a:buFontTx/>
              <a:buNone/>
            </a:pPr>
            <a:r>
              <a:rPr lang="en-US" altLang="zh-CN" sz="3600" b="1" smtClean="0">
                <a:solidFill>
                  <a:srgbClr val="FFFFFF"/>
                </a:solidFill>
                <a:latin typeface="Calibri" panose="020F0502020204030204" pitchFamily="34" charset="0"/>
                <a:ea typeface="宋体" panose="02010600030101010101" pitchFamily="2" charset="-122"/>
                <a:cs typeface="Arial" panose="020B0604020202020204" pitchFamily="34" charset="0"/>
              </a:rPr>
              <a:t>3</a:t>
            </a:r>
            <a:endParaRPr lang="en-US" altLang="zh-CN" sz="3600" b="1" smtClean="0">
              <a:solidFill>
                <a:srgbClr val="FFFFFF"/>
              </a:solidFill>
              <a:latin typeface="Calibri" panose="020F0502020204030204" pitchFamily="34" charset="0"/>
              <a:ea typeface="宋体" panose="02010600030101010101" pitchFamily="2" charset="-122"/>
              <a:cs typeface="Arial" panose="020B0604020202020204" pitchFamily="34" charset="0"/>
            </a:endParaRPr>
          </a:p>
        </p:txBody>
      </p:sp>
      <p:sp>
        <p:nvSpPr>
          <p:cNvPr id="182291" name="Text Box 18"/>
          <p:cNvSpPr txBox="1">
            <a:spLocks noChangeArrowheads="1"/>
          </p:cNvSpPr>
          <p:nvPr/>
        </p:nvSpPr>
        <p:spPr bwMode="gray">
          <a:xfrm>
            <a:off x="2139950" y="4781550"/>
            <a:ext cx="304800" cy="641350"/>
          </a:xfrm>
          <a:prstGeom prst="rect">
            <a:avLst/>
          </a:prstGeom>
          <a:noFill/>
          <a:ln>
            <a:noFill/>
          </a:ln>
          <a:effectLst>
            <a:outerShdw dist="28398" dir="1593903" algn="ctr" rotWithShape="0">
              <a:srgbClr val="333333">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50000"/>
              </a:spcBef>
              <a:spcAft>
                <a:spcPct val="0"/>
              </a:spcAft>
              <a:buClrTx/>
              <a:buSzTx/>
              <a:buFontTx/>
              <a:buNone/>
            </a:pPr>
            <a:r>
              <a:rPr lang="en-US" altLang="zh-CN" sz="3600" b="1" smtClean="0">
                <a:solidFill>
                  <a:srgbClr val="FFFFFF"/>
                </a:solidFill>
                <a:latin typeface="Calibri" panose="020F0502020204030204" pitchFamily="34" charset="0"/>
                <a:ea typeface="宋体" panose="02010600030101010101" pitchFamily="2" charset="-122"/>
                <a:cs typeface="Arial" panose="020B0604020202020204" pitchFamily="34" charset="0"/>
              </a:rPr>
              <a:t>4</a:t>
            </a:r>
            <a:endParaRPr lang="en-US" altLang="zh-CN" sz="3600" b="1" smtClean="0">
              <a:solidFill>
                <a:srgbClr val="FFFFFF"/>
              </a:solidFill>
              <a:latin typeface="Calibri" panose="020F0502020204030204" pitchFamily="34" charset="0"/>
              <a:ea typeface="宋体" panose="02010600030101010101" pitchFamily="2"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PageTitle"/>
          <p:cNvSpPr txBox="1"/>
          <p:nvPr/>
        </p:nvSpPr>
        <p:spPr bwMode="auto">
          <a:xfrm>
            <a:off x="577850" y="0"/>
            <a:ext cx="788670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defTabSz="514350" rtl="0" eaLnBrk="0" fontAlgn="base" hangingPunct="0">
              <a:lnSpc>
                <a:spcPct val="90000"/>
              </a:lnSpc>
              <a:spcBef>
                <a:spcPct val="0"/>
              </a:spcBef>
              <a:spcAft>
                <a:spcPct val="0"/>
              </a:spcAft>
              <a:defRPr sz="3200" b="1">
                <a:solidFill>
                  <a:srgbClr val="468F69"/>
                </a:solidFill>
                <a:latin typeface="+mj-lt"/>
                <a:ea typeface="+mj-ea"/>
                <a:cs typeface="+mj-cs"/>
              </a:defRPr>
            </a:lvl1pPr>
            <a:lvl2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2pPr>
            <a:lvl3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3pPr>
            <a:lvl4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4pPr>
            <a:lvl5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5pPr>
            <a:lvl6pPr marL="4572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6pPr>
            <a:lvl7pPr marL="9144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7pPr>
            <a:lvl8pPr marL="13716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8pPr>
            <a:lvl9pPr marL="18288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9pPr>
          </a:lstStyle>
          <a:p>
            <a:pPr eaLnBrk="1" hangingPunct="1">
              <a:defRPr/>
            </a:pPr>
            <a:r>
              <a:rPr lang="zh-CN" altLang="en-US" sz="2400" kern="0" dirty="0" smtClean="0">
                <a:solidFill>
                  <a:srgbClr val="67B58C"/>
                </a:solidFill>
                <a:latin typeface="Arial" panose="020B0604020202020204" pitchFamily="34" charset="0"/>
                <a:ea typeface="宋体" panose="02010600030101010101" pitchFamily="2" charset="-122"/>
                <a:sym typeface="Arial" panose="020B0604020202020204" pitchFamily="34" charset="0"/>
              </a:rPr>
              <a:t>转案</a:t>
            </a:r>
            <a:endParaRPr lang="zh-CN" altLang="en-US" sz="2400" kern="0" dirty="0" smtClean="0">
              <a:solidFill>
                <a:srgbClr val="67B58C"/>
              </a:solidFill>
              <a:latin typeface="Arial" panose="020B0604020202020204" pitchFamily="34" charset="0"/>
              <a:ea typeface="宋体" panose="02010600030101010101" pitchFamily="2" charset="-122"/>
              <a:sym typeface="Arial" panose="020B0604020202020204" pitchFamily="34" charset="0"/>
            </a:endParaRPr>
          </a:p>
        </p:txBody>
      </p:sp>
      <p:sp>
        <p:nvSpPr>
          <p:cNvPr id="183299" name="Rectangle 3"/>
          <p:cNvSpPr>
            <a:spLocks noChangeArrowheads="1"/>
          </p:cNvSpPr>
          <p:nvPr/>
        </p:nvSpPr>
        <p:spPr bwMode="auto">
          <a:xfrm>
            <a:off x="-9525" y="236538"/>
            <a:ext cx="344488" cy="404812"/>
          </a:xfrm>
          <a:prstGeom prst="rect">
            <a:avLst/>
          </a:prstGeom>
          <a:solidFill>
            <a:schemeClr val="accent1"/>
          </a:solidFill>
          <a:ln w="952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5F5F5F"/>
              </a:solidFill>
              <a:latin typeface="Arial" panose="020B0604020202020204" pitchFamily="34" charset="0"/>
              <a:ea typeface="宋体" panose="02010600030101010101" pitchFamily="2" charset="-122"/>
            </a:endParaRPr>
          </a:p>
        </p:txBody>
      </p:sp>
      <p:sp>
        <p:nvSpPr>
          <p:cNvPr id="4" name="AutoShape 3"/>
          <p:cNvSpPr>
            <a:spLocks noChangeArrowheads="1"/>
          </p:cNvSpPr>
          <p:nvPr/>
        </p:nvSpPr>
        <p:spPr bwMode="gray">
          <a:xfrm>
            <a:off x="3157538" y="1146175"/>
            <a:ext cx="5499100" cy="4495800"/>
          </a:xfrm>
          <a:prstGeom prst="rightArrow">
            <a:avLst>
              <a:gd name="adj1" fmla="val 79306"/>
              <a:gd name="adj2" fmla="val 30296"/>
            </a:avLst>
          </a:prstGeom>
          <a:gradFill rotWithShape="1">
            <a:gsLst>
              <a:gs pos="0">
                <a:schemeClr val="accent1">
                  <a:gamma/>
                  <a:tint val="0"/>
                  <a:invGamma/>
                  <a:alpha val="24001"/>
                </a:schemeClr>
              </a:gs>
              <a:gs pos="100000">
                <a:schemeClr val="accent1"/>
              </a:gs>
            </a:gsLst>
            <a:lin ang="0" scaled="1"/>
          </a:gradFill>
          <a:ln w="9525">
            <a:noFill/>
            <a:miter lim="800000"/>
          </a:ln>
          <a:effectLst/>
        </p:spPr>
        <p:txBody>
          <a:bodyPr wrap="none" anchor="ctr"/>
          <a:lstStyle/>
          <a:p>
            <a:pPr>
              <a:buFont typeface="Arial" panose="020B0604020202020204" pitchFamily="34" charset="0"/>
              <a:buNone/>
              <a:defRPr/>
            </a:pPr>
            <a:endParaRPr lang="zh-CN" altLang="en-US">
              <a:solidFill>
                <a:srgbClr val="5F5F5F"/>
              </a:solidFill>
            </a:endParaRPr>
          </a:p>
        </p:txBody>
      </p:sp>
      <p:sp>
        <p:nvSpPr>
          <p:cNvPr id="5" name="AutoShape 4"/>
          <p:cNvSpPr>
            <a:spLocks noChangeArrowheads="1"/>
          </p:cNvSpPr>
          <p:nvPr/>
        </p:nvSpPr>
        <p:spPr bwMode="gray">
          <a:xfrm>
            <a:off x="3309938" y="1755775"/>
            <a:ext cx="4038600" cy="990600"/>
          </a:xfrm>
          <a:prstGeom prst="roundRect">
            <a:avLst>
              <a:gd name="adj" fmla="val 9106"/>
            </a:avLst>
          </a:prstGeom>
          <a:gradFill rotWithShape="1">
            <a:gsLst>
              <a:gs pos="0">
                <a:schemeClr val="accent2"/>
              </a:gs>
              <a:gs pos="100000">
                <a:schemeClr val="accent2">
                  <a:gamma/>
                  <a:tint val="69804"/>
                  <a:invGamma/>
                </a:schemeClr>
              </a:gs>
            </a:gsLst>
            <a:lin ang="5400000" scaled="1"/>
          </a:gradFill>
          <a:ln w="25400">
            <a:solidFill>
              <a:schemeClr val="bg1"/>
            </a:solidFill>
            <a:round/>
          </a:ln>
          <a:effectLst/>
        </p:spPr>
        <p:txBody>
          <a:bodyPr wrap="none" anchor="ctr"/>
          <a:lstStyle/>
          <a:p>
            <a:pPr algn="ctr" eaLnBrk="0" hangingPunct="0">
              <a:buFont typeface="Arial" panose="020B0604020202020204" pitchFamily="34" charset="0"/>
              <a:buNone/>
              <a:defRPr/>
            </a:pPr>
            <a:r>
              <a:rPr lang="zh-CN" altLang="en-US" b="1" dirty="0">
                <a:solidFill>
                  <a:srgbClr val="FFFFFF"/>
                </a:solidFill>
                <a:ea typeface="宋体" panose="02010600030101010101" pitchFamily="2" charset="-122"/>
              </a:rPr>
              <a:t>      </a:t>
            </a:r>
            <a:r>
              <a:rPr lang="zh-CN" altLang="en-US" b="1" dirty="0">
                <a:solidFill>
                  <a:srgbClr val="5F5F5F">
                    <a:lumMod val="50000"/>
                  </a:srgbClr>
                </a:solidFill>
                <a:ea typeface="宋体" panose="02010600030101010101" pitchFamily="2" charset="-122"/>
              </a:rPr>
              <a:t>案主：</a:t>
            </a:r>
            <a:r>
              <a:rPr lang="zh-CN" altLang="en-US" dirty="0">
                <a:solidFill>
                  <a:srgbClr val="5F5F5F">
                    <a:lumMod val="50000"/>
                  </a:srgbClr>
                </a:solidFill>
                <a:ea typeface="宋体" panose="02010600030101010101" pitchFamily="2" charset="-122"/>
              </a:rPr>
              <a:t>被抛弃、怀疑、抵触</a:t>
            </a:r>
            <a:endParaRPr lang="en-US" altLang="zh-CN" dirty="0">
              <a:solidFill>
                <a:srgbClr val="5F5F5F">
                  <a:lumMod val="50000"/>
                </a:srgbClr>
              </a:solidFill>
              <a:ea typeface="宋体" panose="02010600030101010101" pitchFamily="2" charset="-122"/>
            </a:endParaRPr>
          </a:p>
        </p:txBody>
      </p:sp>
      <p:sp>
        <p:nvSpPr>
          <p:cNvPr id="6" name="AutoShape 5"/>
          <p:cNvSpPr>
            <a:spLocks noChangeArrowheads="1"/>
          </p:cNvSpPr>
          <p:nvPr/>
        </p:nvSpPr>
        <p:spPr bwMode="gray">
          <a:xfrm>
            <a:off x="3309938" y="2898775"/>
            <a:ext cx="4038600" cy="990600"/>
          </a:xfrm>
          <a:prstGeom prst="roundRect">
            <a:avLst>
              <a:gd name="adj" fmla="val 9106"/>
            </a:avLst>
          </a:prstGeom>
          <a:gradFill rotWithShape="1">
            <a:gsLst>
              <a:gs pos="0">
                <a:schemeClr val="folHlink"/>
              </a:gs>
              <a:gs pos="100000">
                <a:schemeClr val="folHlink">
                  <a:gamma/>
                  <a:tint val="69804"/>
                  <a:invGamma/>
                </a:schemeClr>
              </a:gs>
            </a:gsLst>
            <a:lin ang="5400000" scaled="1"/>
          </a:gradFill>
          <a:ln w="25400">
            <a:solidFill>
              <a:schemeClr val="bg1"/>
            </a:solidFill>
            <a:round/>
          </a:ln>
          <a:effectLst/>
        </p:spPr>
        <p:txBody>
          <a:bodyPr wrap="none" anchor="ctr"/>
          <a:lstStyle/>
          <a:p>
            <a:pPr algn="ctr" eaLnBrk="0" hangingPunct="0">
              <a:buFont typeface="Arial" panose="020B0604020202020204" pitchFamily="34" charset="0"/>
              <a:buNone/>
              <a:defRPr/>
            </a:pPr>
            <a:r>
              <a:rPr lang="zh-CN" altLang="en-US" b="1" dirty="0">
                <a:solidFill>
                  <a:srgbClr val="5F5F5F">
                    <a:lumMod val="50000"/>
                  </a:srgbClr>
                </a:solidFill>
                <a:ea typeface="宋体" panose="02010600030101010101" pitchFamily="2" charset="-122"/>
              </a:rPr>
              <a:t>工作者：</a:t>
            </a:r>
            <a:r>
              <a:rPr lang="zh-CN" altLang="en-US" dirty="0">
                <a:solidFill>
                  <a:srgbClr val="5F5F5F">
                    <a:lumMod val="50000"/>
                  </a:srgbClr>
                </a:solidFill>
                <a:ea typeface="宋体" panose="02010600030101010101" pitchFamily="2" charset="-122"/>
              </a:rPr>
              <a:t>内疚、不信任</a:t>
            </a:r>
            <a:endParaRPr lang="en-US" altLang="zh-CN" dirty="0">
              <a:solidFill>
                <a:srgbClr val="5F5F5F">
                  <a:lumMod val="50000"/>
                </a:srgbClr>
              </a:solidFill>
              <a:ea typeface="宋体" panose="02010600030101010101" pitchFamily="2" charset="-122"/>
            </a:endParaRPr>
          </a:p>
        </p:txBody>
      </p:sp>
      <p:sp>
        <p:nvSpPr>
          <p:cNvPr id="7" name="AutoShape 6"/>
          <p:cNvSpPr>
            <a:spLocks noChangeArrowheads="1"/>
          </p:cNvSpPr>
          <p:nvPr/>
        </p:nvSpPr>
        <p:spPr bwMode="gray">
          <a:xfrm>
            <a:off x="3309938" y="4041775"/>
            <a:ext cx="4038600" cy="990600"/>
          </a:xfrm>
          <a:prstGeom prst="roundRect">
            <a:avLst>
              <a:gd name="adj" fmla="val 9106"/>
            </a:avLst>
          </a:prstGeom>
          <a:gradFill rotWithShape="1">
            <a:gsLst>
              <a:gs pos="0">
                <a:schemeClr val="hlink"/>
              </a:gs>
              <a:gs pos="100000">
                <a:schemeClr val="hlink">
                  <a:gamma/>
                  <a:tint val="69804"/>
                  <a:invGamma/>
                </a:schemeClr>
              </a:gs>
            </a:gsLst>
            <a:lin ang="5400000" scaled="1"/>
          </a:gradFill>
          <a:ln w="25400">
            <a:solidFill>
              <a:schemeClr val="bg1"/>
            </a:solidFill>
            <a:round/>
          </a:ln>
          <a:effectLst/>
        </p:spPr>
        <p:txBody>
          <a:bodyPr wrap="none" anchor="ctr"/>
          <a:lstStyle/>
          <a:p>
            <a:pPr algn="ctr" eaLnBrk="0" hangingPunct="0">
              <a:buFont typeface="Arial" panose="020B0604020202020204" pitchFamily="34" charset="0"/>
              <a:buNone/>
              <a:defRPr/>
            </a:pPr>
            <a:r>
              <a:rPr lang="zh-CN" altLang="en-US" b="1" dirty="0">
                <a:solidFill>
                  <a:srgbClr val="5F5F5F">
                    <a:lumMod val="50000"/>
                  </a:srgbClr>
                </a:solidFill>
                <a:ea typeface="宋体" panose="02010600030101010101" pitchFamily="2" charset="-122"/>
              </a:rPr>
              <a:t>接替者：</a:t>
            </a:r>
            <a:r>
              <a:rPr lang="zh-CN" altLang="en-US" dirty="0">
                <a:solidFill>
                  <a:srgbClr val="5F5F5F">
                    <a:lumMod val="50000"/>
                  </a:srgbClr>
                </a:solidFill>
                <a:ea typeface="宋体" panose="02010600030101010101" pitchFamily="2" charset="-122"/>
              </a:rPr>
              <a:t>焦虑、担心</a:t>
            </a:r>
            <a:endParaRPr lang="en-US" altLang="zh-CN" dirty="0">
              <a:solidFill>
                <a:srgbClr val="5F5F5F">
                  <a:lumMod val="50000"/>
                </a:srgbClr>
              </a:solidFill>
              <a:ea typeface="宋体" panose="02010600030101010101" pitchFamily="2" charset="-122"/>
            </a:endParaRPr>
          </a:p>
        </p:txBody>
      </p:sp>
      <p:grpSp>
        <p:nvGrpSpPr>
          <p:cNvPr id="183304" name="Group 7"/>
          <p:cNvGrpSpPr/>
          <p:nvPr/>
        </p:nvGrpSpPr>
        <p:grpSpPr bwMode="auto">
          <a:xfrm>
            <a:off x="577850" y="1643063"/>
            <a:ext cx="2286000" cy="3309937"/>
            <a:chOff x="528" y="1392"/>
            <a:chExt cx="1158" cy="2085"/>
          </a:xfrm>
        </p:grpSpPr>
        <p:sp>
          <p:nvSpPr>
            <p:cNvPr id="9" name="AutoShape 8"/>
            <p:cNvSpPr>
              <a:spLocks noChangeArrowheads="1"/>
            </p:cNvSpPr>
            <p:nvPr/>
          </p:nvSpPr>
          <p:spPr bwMode="gray">
            <a:xfrm>
              <a:off x="528" y="1392"/>
              <a:ext cx="1158" cy="2085"/>
            </a:xfrm>
            <a:prstGeom prst="roundRect">
              <a:avLst>
                <a:gd name="adj" fmla="val 16667"/>
              </a:avLst>
            </a:prstGeom>
            <a:solidFill>
              <a:schemeClr val="accent2"/>
            </a:solidFill>
            <a:ln w="38100">
              <a:solidFill>
                <a:schemeClr val="bg1"/>
              </a:solidFill>
              <a:round/>
            </a:ln>
            <a:effectLst>
              <a:outerShdw dist="107763" dir="2700000" algn="ctr" rotWithShape="0">
                <a:srgbClr val="808080">
                  <a:alpha val="50000"/>
                </a:srgbClr>
              </a:outerShdw>
            </a:effectLst>
          </p:spPr>
          <p:txBody>
            <a:bodyPr wrap="none" anchor="ctr"/>
            <a:lstStyle/>
            <a:p>
              <a:pPr>
                <a:buFont typeface="Arial" panose="020B0604020202020204" pitchFamily="34" charset="0"/>
                <a:buNone/>
                <a:defRPr/>
              </a:pPr>
              <a:endParaRPr lang="zh-CN" altLang="en-US">
                <a:solidFill>
                  <a:srgbClr val="5F5F5F"/>
                </a:solidFill>
              </a:endParaRPr>
            </a:p>
          </p:txBody>
        </p:sp>
        <p:sp>
          <p:nvSpPr>
            <p:cNvPr id="183337" name="AutoShape 9"/>
            <p:cNvSpPr>
              <a:spLocks noChangeArrowheads="1"/>
            </p:cNvSpPr>
            <p:nvPr/>
          </p:nvSpPr>
          <p:spPr bwMode="gray">
            <a:xfrm>
              <a:off x="576" y="1416"/>
              <a:ext cx="1063" cy="288"/>
            </a:xfrm>
            <a:prstGeom prst="roundRect">
              <a:avLst>
                <a:gd name="adj" fmla="val 50000"/>
              </a:avLst>
            </a:prstGeom>
            <a:gradFill rotWithShape="1">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sp>
        <p:nvSpPr>
          <p:cNvPr id="11" name="Text Box 10"/>
          <p:cNvSpPr txBox="1">
            <a:spLocks noChangeArrowheads="1"/>
          </p:cNvSpPr>
          <p:nvPr/>
        </p:nvSpPr>
        <p:spPr bwMode="black">
          <a:xfrm>
            <a:off x="787400" y="2133600"/>
            <a:ext cx="1981200"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defRPr/>
            </a:pPr>
            <a:r>
              <a:rPr lang="zh-CN" altLang="en-US" sz="2000" dirty="0" smtClean="0">
                <a:solidFill>
                  <a:srgbClr val="FFFFFF"/>
                </a:solidFill>
                <a:latin typeface="微软雅黑" panose="020B0503020204020204" pitchFamily="34" charset="-122"/>
                <a:ea typeface="微软雅黑" panose="020B0503020204020204" pitchFamily="34" charset="-122"/>
              </a:rPr>
              <a:t>转案 </a:t>
            </a:r>
            <a:r>
              <a:rPr lang="zh-CN" altLang="en-US" sz="2000" dirty="0" smtClean="0">
                <a:solidFill>
                  <a:srgbClr val="FFFFFF"/>
                </a:solidFill>
                <a:latin typeface="仿宋_GB2312" panose="02010609030101010101" pitchFamily="49" charset="-122"/>
                <a:ea typeface="仿宋_GB2312" panose="02010609030101010101" pitchFamily="49" charset="-122"/>
              </a:rPr>
              <a:t>是指在本机构接受服务的案主，在有充分理由的前提下，转介给其他机构或者工作者继续按照工作程序为其提供服务。</a:t>
            </a:r>
            <a:endParaRPr lang="en-US" altLang="zh-CN" sz="2000" dirty="0" smtClean="0">
              <a:solidFill>
                <a:srgbClr val="FFFFFF"/>
              </a:solidFill>
              <a:latin typeface="仿宋_GB2312" panose="02010609030101010101" pitchFamily="49" charset="-122"/>
              <a:ea typeface="仿宋_GB2312" panose="02010609030101010101" pitchFamily="49" charset="-122"/>
            </a:endParaRPr>
          </a:p>
        </p:txBody>
      </p:sp>
      <p:grpSp>
        <p:nvGrpSpPr>
          <p:cNvPr id="183306" name="Group 11"/>
          <p:cNvGrpSpPr/>
          <p:nvPr/>
        </p:nvGrpSpPr>
        <p:grpSpPr bwMode="auto">
          <a:xfrm>
            <a:off x="3462338" y="1984375"/>
            <a:ext cx="547687" cy="512763"/>
            <a:chOff x="5088" y="240"/>
            <a:chExt cx="384" cy="384"/>
          </a:xfrm>
        </p:grpSpPr>
        <p:sp>
          <p:nvSpPr>
            <p:cNvPr id="183327" name="Oval 12"/>
            <p:cNvSpPr>
              <a:spLocks noChangeArrowheads="1"/>
            </p:cNvSpPr>
            <p:nvPr/>
          </p:nvSpPr>
          <p:spPr bwMode="gray">
            <a:xfrm>
              <a:off x="5088" y="240"/>
              <a:ext cx="96" cy="96"/>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83328" name="Oval 13"/>
            <p:cNvSpPr>
              <a:spLocks noChangeArrowheads="1"/>
            </p:cNvSpPr>
            <p:nvPr/>
          </p:nvSpPr>
          <p:spPr bwMode="gray">
            <a:xfrm>
              <a:off x="5232" y="240"/>
              <a:ext cx="96" cy="96"/>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83329" name="Oval 14"/>
            <p:cNvSpPr>
              <a:spLocks noChangeArrowheads="1"/>
            </p:cNvSpPr>
            <p:nvPr/>
          </p:nvSpPr>
          <p:spPr bwMode="gray">
            <a:xfrm>
              <a:off x="5376" y="240"/>
              <a:ext cx="96" cy="96"/>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83330" name="Oval 15"/>
            <p:cNvSpPr>
              <a:spLocks noChangeArrowheads="1"/>
            </p:cNvSpPr>
            <p:nvPr/>
          </p:nvSpPr>
          <p:spPr bwMode="gray">
            <a:xfrm>
              <a:off x="5088" y="384"/>
              <a:ext cx="96" cy="96"/>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83331" name="Oval 16"/>
            <p:cNvSpPr>
              <a:spLocks noChangeArrowheads="1"/>
            </p:cNvSpPr>
            <p:nvPr/>
          </p:nvSpPr>
          <p:spPr bwMode="gray">
            <a:xfrm>
              <a:off x="5232" y="384"/>
              <a:ext cx="96" cy="96"/>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83332" name="Oval 17"/>
            <p:cNvSpPr>
              <a:spLocks noChangeArrowheads="1"/>
            </p:cNvSpPr>
            <p:nvPr/>
          </p:nvSpPr>
          <p:spPr bwMode="gray">
            <a:xfrm>
              <a:off x="5376" y="384"/>
              <a:ext cx="96" cy="96"/>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83333" name="Oval 18"/>
            <p:cNvSpPr>
              <a:spLocks noChangeArrowheads="1"/>
            </p:cNvSpPr>
            <p:nvPr/>
          </p:nvSpPr>
          <p:spPr bwMode="gray">
            <a:xfrm>
              <a:off x="5088" y="528"/>
              <a:ext cx="96" cy="96"/>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83334" name="Oval 19"/>
            <p:cNvSpPr>
              <a:spLocks noChangeArrowheads="1"/>
            </p:cNvSpPr>
            <p:nvPr/>
          </p:nvSpPr>
          <p:spPr bwMode="gray">
            <a:xfrm>
              <a:off x="5232" y="528"/>
              <a:ext cx="96" cy="96"/>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83335" name="Oval 20"/>
            <p:cNvSpPr>
              <a:spLocks noChangeArrowheads="1"/>
            </p:cNvSpPr>
            <p:nvPr/>
          </p:nvSpPr>
          <p:spPr bwMode="gray">
            <a:xfrm>
              <a:off x="5376" y="528"/>
              <a:ext cx="96" cy="96"/>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grpSp>
        <p:nvGrpSpPr>
          <p:cNvPr id="183307" name="Group 21"/>
          <p:cNvGrpSpPr/>
          <p:nvPr/>
        </p:nvGrpSpPr>
        <p:grpSpPr bwMode="auto">
          <a:xfrm>
            <a:off x="3462338" y="3127375"/>
            <a:ext cx="547687" cy="512763"/>
            <a:chOff x="5088" y="240"/>
            <a:chExt cx="384" cy="384"/>
          </a:xfrm>
        </p:grpSpPr>
        <p:sp>
          <p:nvSpPr>
            <p:cNvPr id="183318" name="Oval 22"/>
            <p:cNvSpPr>
              <a:spLocks noChangeArrowheads="1"/>
            </p:cNvSpPr>
            <p:nvPr/>
          </p:nvSpPr>
          <p:spPr bwMode="gray">
            <a:xfrm>
              <a:off x="5088" y="240"/>
              <a:ext cx="96" cy="96"/>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83319" name="Oval 23"/>
            <p:cNvSpPr>
              <a:spLocks noChangeArrowheads="1"/>
            </p:cNvSpPr>
            <p:nvPr/>
          </p:nvSpPr>
          <p:spPr bwMode="gray">
            <a:xfrm>
              <a:off x="5232" y="240"/>
              <a:ext cx="96" cy="96"/>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83320" name="Oval 24"/>
            <p:cNvSpPr>
              <a:spLocks noChangeArrowheads="1"/>
            </p:cNvSpPr>
            <p:nvPr/>
          </p:nvSpPr>
          <p:spPr bwMode="gray">
            <a:xfrm>
              <a:off x="5376" y="240"/>
              <a:ext cx="96" cy="96"/>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83321" name="Oval 25"/>
            <p:cNvSpPr>
              <a:spLocks noChangeArrowheads="1"/>
            </p:cNvSpPr>
            <p:nvPr/>
          </p:nvSpPr>
          <p:spPr bwMode="gray">
            <a:xfrm>
              <a:off x="5088" y="384"/>
              <a:ext cx="96" cy="96"/>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83322" name="Oval 26"/>
            <p:cNvSpPr>
              <a:spLocks noChangeArrowheads="1"/>
            </p:cNvSpPr>
            <p:nvPr/>
          </p:nvSpPr>
          <p:spPr bwMode="gray">
            <a:xfrm>
              <a:off x="5232" y="384"/>
              <a:ext cx="96" cy="96"/>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83323" name="Oval 27"/>
            <p:cNvSpPr>
              <a:spLocks noChangeArrowheads="1"/>
            </p:cNvSpPr>
            <p:nvPr/>
          </p:nvSpPr>
          <p:spPr bwMode="gray">
            <a:xfrm>
              <a:off x="5376" y="384"/>
              <a:ext cx="96" cy="96"/>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83324" name="Oval 28"/>
            <p:cNvSpPr>
              <a:spLocks noChangeArrowheads="1"/>
            </p:cNvSpPr>
            <p:nvPr/>
          </p:nvSpPr>
          <p:spPr bwMode="gray">
            <a:xfrm>
              <a:off x="5088" y="528"/>
              <a:ext cx="96" cy="96"/>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83325" name="Oval 29"/>
            <p:cNvSpPr>
              <a:spLocks noChangeArrowheads="1"/>
            </p:cNvSpPr>
            <p:nvPr/>
          </p:nvSpPr>
          <p:spPr bwMode="gray">
            <a:xfrm>
              <a:off x="5232" y="528"/>
              <a:ext cx="96" cy="96"/>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83326" name="Oval 30"/>
            <p:cNvSpPr>
              <a:spLocks noChangeArrowheads="1"/>
            </p:cNvSpPr>
            <p:nvPr/>
          </p:nvSpPr>
          <p:spPr bwMode="gray">
            <a:xfrm>
              <a:off x="5376" y="528"/>
              <a:ext cx="96" cy="96"/>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grpSp>
        <p:nvGrpSpPr>
          <p:cNvPr id="183308" name="Group 31"/>
          <p:cNvGrpSpPr/>
          <p:nvPr/>
        </p:nvGrpSpPr>
        <p:grpSpPr bwMode="auto">
          <a:xfrm>
            <a:off x="3462338" y="4270375"/>
            <a:ext cx="547687" cy="512763"/>
            <a:chOff x="5088" y="240"/>
            <a:chExt cx="384" cy="384"/>
          </a:xfrm>
        </p:grpSpPr>
        <p:sp>
          <p:nvSpPr>
            <p:cNvPr id="183309" name="Oval 32"/>
            <p:cNvSpPr>
              <a:spLocks noChangeArrowheads="1"/>
            </p:cNvSpPr>
            <p:nvPr/>
          </p:nvSpPr>
          <p:spPr bwMode="gray">
            <a:xfrm>
              <a:off x="5088" y="240"/>
              <a:ext cx="96" cy="96"/>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83310" name="Oval 33"/>
            <p:cNvSpPr>
              <a:spLocks noChangeArrowheads="1"/>
            </p:cNvSpPr>
            <p:nvPr/>
          </p:nvSpPr>
          <p:spPr bwMode="gray">
            <a:xfrm>
              <a:off x="5232" y="240"/>
              <a:ext cx="96" cy="96"/>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83311" name="Oval 34"/>
            <p:cNvSpPr>
              <a:spLocks noChangeArrowheads="1"/>
            </p:cNvSpPr>
            <p:nvPr/>
          </p:nvSpPr>
          <p:spPr bwMode="gray">
            <a:xfrm>
              <a:off x="5376" y="240"/>
              <a:ext cx="96" cy="96"/>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83312" name="Oval 35"/>
            <p:cNvSpPr>
              <a:spLocks noChangeArrowheads="1"/>
            </p:cNvSpPr>
            <p:nvPr/>
          </p:nvSpPr>
          <p:spPr bwMode="gray">
            <a:xfrm>
              <a:off x="5088" y="384"/>
              <a:ext cx="96" cy="96"/>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83313" name="Oval 36"/>
            <p:cNvSpPr>
              <a:spLocks noChangeArrowheads="1"/>
            </p:cNvSpPr>
            <p:nvPr/>
          </p:nvSpPr>
          <p:spPr bwMode="gray">
            <a:xfrm>
              <a:off x="5232" y="384"/>
              <a:ext cx="96" cy="96"/>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83314" name="Oval 37"/>
            <p:cNvSpPr>
              <a:spLocks noChangeArrowheads="1"/>
            </p:cNvSpPr>
            <p:nvPr/>
          </p:nvSpPr>
          <p:spPr bwMode="gray">
            <a:xfrm>
              <a:off x="5376" y="384"/>
              <a:ext cx="96" cy="96"/>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83315" name="Oval 38"/>
            <p:cNvSpPr>
              <a:spLocks noChangeArrowheads="1"/>
            </p:cNvSpPr>
            <p:nvPr/>
          </p:nvSpPr>
          <p:spPr bwMode="gray">
            <a:xfrm>
              <a:off x="5088" y="528"/>
              <a:ext cx="96" cy="96"/>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83316" name="Oval 39"/>
            <p:cNvSpPr>
              <a:spLocks noChangeArrowheads="1"/>
            </p:cNvSpPr>
            <p:nvPr/>
          </p:nvSpPr>
          <p:spPr bwMode="gray">
            <a:xfrm>
              <a:off x="5232" y="528"/>
              <a:ext cx="96" cy="96"/>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83317" name="Oval 40"/>
            <p:cNvSpPr>
              <a:spLocks noChangeArrowheads="1"/>
            </p:cNvSpPr>
            <p:nvPr/>
          </p:nvSpPr>
          <p:spPr bwMode="gray">
            <a:xfrm>
              <a:off x="5376" y="528"/>
              <a:ext cx="96" cy="96"/>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PageTitle"/>
          <p:cNvSpPr txBox="1"/>
          <p:nvPr/>
        </p:nvSpPr>
        <p:spPr bwMode="auto">
          <a:xfrm>
            <a:off x="577850" y="0"/>
            <a:ext cx="788670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defTabSz="514350" rtl="0" eaLnBrk="0" fontAlgn="base" hangingPunct="0">
              <a:lnSpc>
                <a:spcPct val="90000"/>
              </a:lnSpc>
              <a:spcBef>
                <a:spcPct val="0"/>
              </a:spcBef>
              <a:spcAft>
                <a:spcPct val="0"/>
              </a:spcAft>
              <a:defRPr sz="3200" b="1">
                <a:solidFill>
                  <a:srgbClr val="468F69"/>
                </a:solidFill>
                <a:latin typeface="+mj-lt"/>
                <a:ea typeface="+mj-ea"/>
                <a:cs typeface="+mj-cs"/>
              </a:defRPr>
            </a:lvl1pPr>
            <a:lvl2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2pPr>
            <a:lvl3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3pPr>
            <a:lvl4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4pPr>
            <a:lvl5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5pPr>
            <a:lvl6pPr marL="4572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6pPr>
            <a:lvl7pPr marL="9144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7pPr>
            <a:lvl8pPr marL="13716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8pPr>
            <a:lvl9pPr marL="18288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9pPr>
          </a:lstStyle>
          <a:p>
            <a:pPr eaLnBrk="1" hangingPunct="1">
              <a:defRPr/>
            </a:pPr>
            <a:r>
              <a:rPr lang="zh-CN" altLang="en-US" sz="2400" kern="0" dirty="0" smtClean="0">
                <a:solidFill>
                  <a:srgbClr val="67B58C"/>
                </a:solidFill>
                <a:latin typeface="Arial" panose="020B0604020202020204" pitchFamily="34" charset="0"/>
                <a:ea typeface="宋体" panose="02010600030101010101" pitchFamily="2" charset="-122"/>
                <a:sym typeface="Arial" panose="020B0604020202020204" pitchFamily="34" charset="0"/>
              </a:rPr>
              <a:t>总结评估目的</a:t>
            </a:r>
            <a:endParaRPr lang="zh-CN" altLang="en-US" sz="2400" kern="0" dirty="0" smtClean="0">
              <a:solidFill>
                <a:srgbClr val="67B58C"/>
              </a:solidFill>
              <a:latin typeface="Arial" panose="020B0604020202020204" pitchFamily="34" charset="0"/>
              <a:ea typeface="宋体" panose="02010600030101010101" pitchFamily="2" charset="-122"/>
              <a:sym typeface="Arial" panose="020B0604020202020204" pitchFamily="34" charset="0"/>
            </a:endParaRPr>
          </a:p>
        </p:txBody>
      </p:sp>
      <p:sp>
        <p:nvSpPr>
          <p:cNvPr id="184323" name="Rectangle 3"/>
          <p:cNvSpPr>
            <a:spLocks noChangeArrowheads="1"/>
          </p:cNvSpPr>
          <p:nvPr/>
        </p:nvSpPr>
        <p:spPr bwMode="auto">
          <a:xfrm>
            <a:off x="-9525" y="236538"/>
            <a:ext cx="344488" cy="404812"/>
          </a:xfrm>
          <a:prstGeom prst="rect">
            <a:avLst/>
          </a:prstGeom>
          <a:solidFill>
            <a:schemeClr val="accent1"/>
          </a:solidFill>
          <a:ln w="952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5F5F5F"/>
              </a:solidFill>
              <a:latin typeface="Arial" panose="020B0604020202020204" pitchFamily="34" charset="0"/>
              <a:ea typeface="宋体" panose="02010600030101010101" pitchFamily="2" charset="-122"/>
            </a:endParaRPr>
          </a:p>
        </p:txBody>
      </p:sp>
      <p:sp>
        <p:nvSpPr>
          <p:cNvPr id="4" name="AutoShape 4"/>
          <p:cNvSpPr>
            <a:spLocks noChangeArrowheads="1"/>
          </p:cNvSpPr>
          <p:nvPr/>
        </p:nvSpPr>
        <p:spPr bwMode="gray">
          <a:xfrm>
            <a:off x="963613" y="1395413"/>
            <a:ext cx="1365250" cy="1339850"/>
          </a:xfrm>
          <a:prstGeom prst="flowChartConnector">
            <a:avLst/>
          </a:prstGeom>
          <a:gradFill rotWithShape="1">
            <a:gsLst>
              <a:gs pos="0">
                <a:schemeClr val="folHlink"/>
              </a:gs>
              <a:gs pos="100000">
                <a:schemeClr val="folHlink">
                  <a:gamma/>
                  <a:shade val="66275"/>
                  <a:invGamma/>
                </a:schemeClr>
              </a:gs>
            </a:gsLst>
            <a:lin ang="2700000" scaled="1"/>
          </a:gradFill>
          <a:ln w="88900" cmpd="thinThick" algn="ctr">
            <a:solidFill>
              <a:srgbClr val="C0C0C0"/>
            </a:solidFill>
            <a:round/>
          </a:ln>
          <a:effectLst/>
        </p:spPr>
        <p:txBody>
          <a:bodyPr wrap="none" anchor="ctr"/>
          <a:lstStyle/>
          <a:p>
            <a:pPr>
              <a:buFont typeface="Arial" panose="020B0604020202020204" pitchFamily="34" charset="0"/>
              <a:buNone/>
              <a:defRPr/>
            </a:pPr>
            <a:endParaRPr lang="zh-CN" altLang="en-US">
              <a:solidFill>
                <a:srgbClr val="5F5F5F"/>
              </a:solidFill>
            </a:endParaRPr>
          </a:p>
        </p:txBody>
      </p:sp>
      <p:sp>
        <p:nvSpPr>
          <p:cNvPr id="5" name="AutoShape 5"/>
          <p:cNvSpPr>
            <a:spLocks noChangeArrowheads="1"/>
          </p:cNvSpPr>
          <p:nvPr/>
        </p:nvSpPr>
        <p:spPr bwMode="gray">
          <a:xfrm>
            <a:off x="963613" y="2962275"/>
            <a:ext cx="1365250" cy="1339850"/>
          </a:xfrm>
          <a:prstGeom prst="flowChartConnector">
            <a:avLst/>
          </a:prstGeom>
          <a:gradFill rotWithShape="1">
            <a:gsLst>
              <a:gs pos="0">
                <a:schemeClr val="hlink"/>
              </a:gs>
              <a:gs pos="100000">
                <a:schemeClr val="hlink">
                  <a:gamma/>
                  <a:shade val="66275"/>
                  <a:invGamma/>
                </a:schemeClr>
              </a:gs>
            </a:gsLst>
            <a:lin ang="2700000" scaled="1"/>
          </a:gradFill>
          <a:ln w="88900" cmpd="thinThick" algn="ctr">
            <a:solidFill>
              <a:srgbClr val="C0C0C0"/>
            </a:solidFill>
            <a:round/>
          </a:ln>
          <a:effectLst/>
        </p:spPr>
        <p:txBody>
          <a:bodyPr wrap="none" anchor="ctr"/>
          <a:lstStyle/>
          <a:p>
            <a:pPr>
              <a:buFont typeface="Arial" panose="020B0604020202020204" pitchFamily="34" charset="0"/>
              <a:buNone/>
              <a:defRPr/>
            </a:pPr>
            <a:endParaRPr lang="zh-CN" altLang="en-US">
              <a:solidFill>
                <a:srgbClr val="5F5F5F"/>
              </a:solidFill>
            </a:endParaRPr>
          </a:p>
        </p:txBody>
      </p:sp>
      <p:sp>
        <p:nvSpPr>
          <p:cNvPr id="6" name="AutoShape 6"/>
          <p:cNvSpPr>
            <a:spLocks noChangeArrowheads="1"/>
          </p:cNvSpPr>
          <p:nvPr/>
        </p:nvSpPr>
        <p:spPr bwMode="ltGray">
          <a:xfrm>
            <a:off x="963613" y="4543425"/>
            <a:ext cx="1365250" cy="1339850"/>
          </a:xfrm>
          <a:prstGeom prst="flowChartConnector">
            <a:avLst/>
          </a:prstGeom>
          <a:gradFill rotWithShape="1">
            <a:gsLst>
              <a:gs pos="0">
                <a:schemeClr val="accent2"/>
              </a:gs>
              <a:gs pos="100000">
                <a:schemeClr val="accent2">
                  <a:gamma/>
                  <a:shade val="66275"/>
                  <a:invGamma/>
                </a:schemeClr>
              </a:gs>
            </a:gsLst>
            <a:lin ang="2700000" scaled="1"/>
          </a:gradFill>
          <a:ln w="88900" cmpd="thinThick" algn="ctr">
            <a:solidFill>
              <a:srgbClr val="C0C0C0"/>
            </a:solidFill>
            <a:round/>
          </a:ln>
          <a:effectLst/>
        </p:spPr>
        <p:txBody>
          <a:bodyPr wrap="none" anchor="ctr"/>
          <a:lstStyle/>
          <a:p>
            <a:pPr>
              <a:buFont typeface="Arial" panose="020B0604020202020204" pitchFamily="34" charset="0"/>
              <a:buNone/>
              <a:defRPr/>
            </a:pPr>
            <a:endParaRPr lang="zh-CN" altLang="en-US">
              <a:solidFill>
                <a:srgbClr val="5F5F5F"/>
              </a:solidFill>
            </a:endParaRPr>
          </a:p>
        </p:txBody>
      </p:sp>
      <p:sp>
        <p:nvSpPr>
          <p:cNvPr id="184327" name="Rectangle 7"/>
          <p:cNvSpPr>
            <a:spLocks noChangeArrowheads="1"/>
          </p:cNvSpPr>
          <p:nvPr/>
        </p:nvSpPr>
        <p:spPr bwMode="auto">
          <a:xfrm>
            <a:off x="2514600" y="1743075"/>
            <a:ext cx="58674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r>
              <a:rPr lang="zh-CN" altLang="en-US" sz="2000" smtClean="0">
                <a:solidFill>
                  <a:srgbClr val="5F5F5F"/>
                </a:solidFill>
                <a:latin typeface="Calibri" panose="020F0502020204030204" pitchFamily="34" charset="0"/>
                <a:ea typeface="宋体" panose="02010600030101010101" pitchFamily="2" charset="-122"/>
              </a:rPr>
              <a:t>可以从评估结果中看到自己的工作成果和能力，促进自己专业能力的进一步成长。</a:t>
            </a:r>
            <a:endParaRPr lang="en-US" altLang="zh-CN" sz="2000" smtClean="0">
              <a:solidFill>
                <a:srgbClr val="5F5F5F"/>
              </a:solidFill>
              <a:latin typeface="Calibri" panose="020F0502020204030204" pitchFamily="34" charset="0"/>
              <a:ea typeface="宋体" panose="02010600030101010101" pitchFamily="2" charset="-122"/>
            </a:endParaRPr>
          </a:p>
        </p:txBody>
      </p:sp>
      <p:sp>
        <p:nvSpPr>
          <p:cNvPr id="184328" name="Rectangle 8"/>
          <p:cNvSpPr>
            <a:spLocks noChangeArrowheads="1"/>
          </p:cNvSpPr>
          <p:nvPr/>
        </p:nvSpPr>
        <p:spPr bwMode="auto">
          <a:xfrm>
            <a:off x="2552700" y="3517900"/>
            <a:ext cx="57435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r>
              <a:rPr lang="zh-CN" altLang="en-US" sz="2000" smtClean="0">
                <a:solidFill>
                  <a:srgbClr val="5F5F5F"/>
                </a:solidFill>
                <a:latin typeface="Calibri" panose="020F0502020204030204" pitchFamily="34" charset="0"/>
                <a:ea typeface="宋体" panose="02010600030101010101" pitchFamily="2" charset="-122"/>
              </a:rPr>
              <a:t>可以从中学习一些解决问题的策略</a:t>
            </a:r>
            <a:endParaRPr lang="en-US" altLang="zh-CN" sz="2000" smtClean="0">
              <a:solidFill>
                <a:srgbClr val="5F5F5F"/>
              </a:solidFill>
              <a:latin typeface="Calibri" panose="020F0502020204030204" pitchFamily="34" charset="0"/>
              <a:ea typeface="宋体" panose="02010600030101010101" pitchFamily="2" charset="-122"/>
            </a:endParaRPr>
          </a:p>
        </p:txBody>
      </p:sp>
      <p:sp>
        <p:nvSpPr>
          <p:cNvPr id="184329" name="Rectangle 9"/>
          <p:cNvSpPr>
            <a:spLocks noChangeArrowheads="1"/>
          </p:cNvSpPr>
          <p:nvPr/>
        </p:nvSpPr>
        <p:spPr bwMode="auto">
          <a:xfrm>
            <a:off x="2505075" y="4949825"/>
            <a:ext cx="61880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r>
              <a:rPr lang="zh-CN" altLang="en-US" sz="2000" smtClean="0">
                <a:solidFill>
                  <a:srgbClr val="5F5F5F"/>
                </a:solidFill>
                <a:latin typeface="Calibri" panose="020F0502020204030204" pitchFamily="34" charset="0"/>
                <a:ea typeface="宋体" panose="02010600030101010101" pitchFamily="2" charset="-122"/>
              </a:rPr>
              <a:t>可以更好地把握工作者服务的成效，以便为衡量工作者的工作效果和改进机构服务质量提供依据</a:t>
            </a:r>
            <a:endParaRPr lang="en-US" altLang="zh-CN" sz="2000" smtClean="0">
              <a:solidFill>
                <a:srgbClr val="5F5F5F"/>
              </a:solidFill>
              <a:latin typeface="Calibri" panose="020F0502020204030204" pitchFamily="34" charset="0"/>
              <a:ea typeface="宋体" panose="02010600030101010101" pitchFamily="2" charset="-122"/>
            </a:endParaRPr>
          </a:p>
        </p:txBody>
      </p:sp>
      <p:sp>
        <p:nvSpPr>
          <p:cNvPr id="10" name="Rectangle 10"/>
          <p:cNvSpPr>
            <a:spLocks noChangeArrowheads="1"/>
          </p:cNvSpPr>
          <p:nvPr/>
        </p:nvSpPr>
        <p:spPr bwMode="auto">
          <a:xfrm>
            <a:off x="1165225" y="1884363"/>
            <a:ext cx="9540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buFontTx/>
              <a:buNone/>
              <a:defRPr/>
            </a:pPr>
            <a:r>
              <a:rPr lang="zh-CN" altLang="en-US" sz="2000" dirty="0" smtClean="0">
                <a:solidFill>
                  <a:srgbClr val="1C1C1C"/>
                </a:solidFill>
                <a:latin typeface="微软雅黑" panose="020B0503020204020204" pitchFamily="34" charset="-122"/>
                <a:ea typeface="微软雅黑" panose="020B0503020204020204" pitchFamily="34" charset="-122"/>
                <a:cs typeface="Verdana" panose="020B0604030504040204" pitchFamily="34" charset="0"/>
              </a:rPr>
              <a:t>工作者</a:t>
            </a:r>
            <a:endParaRPr lang="en-US" altLang="zh-CN" sz="2000" dirty="0" smtClean="0">
              <a:solidFill>
                <a:srgbClr val="1C1C1C"/>
              </a:solidFill>
              <a:latin typeface="微软雅黑" panose="020B0503020204020204" pitchFamily="34" charset="-122"/>
              <a:ea typeface="微软雅黑" panose="020B0503020204020204" pitchFamily="34" charset="-122"/>
              <a:cs typeface="Verdana" panose="020B0604030504040204" pitchFamily="34" charset="0"/>
            </a:endParaRPr>
          </a:p>
        </p:txBody>
      </p:sp>
      <p:sp>
        <p:nvSpPr>
          <p:cNvPr id="11" name="Rectangle 11"/>
          <p:cNvSpPr>
            <a:spLocks noChangeArrowheads="1"/>
          </p:cNvSpPr>
          <p:nvPr/>
        </p:nvSpPr>
        <p:spPr bwMode="auto">
          <a:xfrm>
            <a:off x="1284288" y="3444875"/>
            <a:ext cx="6969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fontAlgn="base" hangingPunct="1">
              <a:spcBef>
                <a:spcPct val="0"/>
              </a:spcBef>
              <a:spcAft>
                <a:spcPct val="0"/>
              </a:spcAft>
              <a:buFontTx/>
              <a:buNone/>
              <a:defRPr/>
            </a:pPr>
            <a:r>
              <a:rPr lang="zh-CN" altLang="en-US" sz="2000" dirty="0" smtClean="0">
                <a:solidFill>
                  <a:srgbClr val="1C1C1C"/>
                </a:solidFill>
                <a:latin typeface="微软雅黑" panose="020B0503020204020204" pitchFamily="34" charset="-122"/>
                <a:ea typeface="微软雅黑" panose="020B0503020204020204" pitchFamily="34" charset="-122"/>
              </a:rPr>
              <a:t>案主</a:t>
            </a:r>
            <a:endParaRPr lang="en-US" altLang="zh-CN" sz="2000" dirty="0" smtClean="0">
              <a:solidFill>
                <a:srgbClr val="1C1C1C"/>
              </a:solidFill>
              <a:latin typeface="微软雅黑" panose="020B0503020204020204" pitchFamily="34" charset="-122"/>
              <a:ea typeface="微软雅黑" panose="020B0503020204020204" pitchFamily="34" charset="-122"/>
            </a:endParaRPr>
          </a:p>
        </p:txBody>
      </p:sp>
      <p:sp>
        <p:nvSpPr>
          <p:cNvPr id="12" name="Rectangle 12"/>
          <p:cNvSpPr>
            <a:spLocks noChangeArrowheads="1"/>
          </p:cNvSpPr>
          <p:nvPr/>
        </p:nvSpPr>
        <p:spPr bwMode="auto">
          <a:xfrm>
            <a:off x="971550" y="5014913"/>
            <a:ext cx="12668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fontAlgn="base" hangingPunct="1">
              <a:spcBef>
                <a:spcPct val="0"/>
              </a:spcBef>
              <a:spcAft>
                <a:spcPct val="0"/>
              </a:spcAft>
              <a:buFontTx/>
              <a:buNone/>
              <a:defRPr/>
            </a:pPr>
            <a:r>
              <a:rPr lang="zh-CN" altLang="en-US" sz="2000" dirty="0" smtClean="0">
                <a:solidFill>
                  <a:srgbClr val="1C1C1C"/>
                </a:solidFill>
                <a:latin typeface="微软雅黑" panose="020B0503020204020204" pitchFamily="34" charset="-122"/>
                <a:ea typeface="微软雅黑" panose="020B0503020204020204" pitchFamily="34" charset="-122"/>
              </a:rPr>
              <a:t>机构</a:t>
            </a:r>
            <a:endParaRPr lang="en-US" altLang="zh-CN" sz="2000" dirty="0" smtClean="0">
              <a:solidFill>
                <a:srgbClr val="1C1C1C"/>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PageTitle"/>
          <p:cNvSpPr txBox="1"/>
          <p:nvPr/>
        </p:nvSpPr>
        <p:spPr bwMode="auto">
          <a:xfrm>
            <a:off x="577850" y="0"/>
            <a:ext cx="788670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defTabSz="514350" rtl="0" eaLnBrk="0" fontAlgn="base" hangingPunct="0">
              <a:lnSpc>
                <a:spcPct val="90000"/>
              </a:lnSpc>
              <a:spcBef>
                <a:spcPct val="0"/>
              </a:spcBef>
              <a:spcAft>
                <a:spcPct val="0"/>
              </a:spcAft>
              <a:defRPr sz="3200" b="1">
                <a:solidFill>
                  <a:srgbClr val="468F69"/>
                </a:solidFill>
                <a:latin typeface="+mj-lt"/>
                <a:ea typeface="+mj-ea"/>
                <a:cs typeface="+mj-cs"/>
              </a:defRPr>
            </a:lvl1pPr>
            <a:lvl2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2pPr>
            <a:lvl3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3pPr>
            <a:lvl4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4pPr>
            <a:lvl5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5pPr>
            <a:lvl6pPr marL="4572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6pPr>
            <a:lvl7pPr marL="9144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7pPr>
            <a:lvl8pPr marL="13716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8pPr>
            <a:lvl9pPr marL="18288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9pPr>
          </a:lstStyle>
          <a:p>
            <a:pPr eaLnBrk="1" hangingPunct="1">
              <a:defRPr/>
            </a:pPr>
            <a:r>
              <a:rPr lang="zh-CN" altLang="en-US" sz="2400" kern="0" dirty="0" smtClean="0">
                <a:solidFill>
                  <a:srgbClr val="67B58C"/>
                </a:solidFill>
                <a:latin typeface="Arial" panose="020B0604020202020204" pitchFamily="34" charset="0"/>
                <a:ea typeface="宋体" panose="02010600030101010101" pitchFamily="2" charset="-122"/>
                <a:sym typeface="Arial" panose="020B0604020202020204" pitchFamily="34" charset="0"/>
              </a:rPr>
              <a:t>总结评估困难及策略</a:t>
            </a:r>
            <a:endParaRPr lang="zh-CN" altLang="en-US" sz="2400" kern="0" dirty="0" smtClean="0">
              <a:solidFill>
                <a:srgbClr val="67B58C"/>
              </a:solidFill>
              <a:latin typeface="Arial" panose="020B0604020202020204" pitchFamily="34" charset="0"/>
              <a:ea typeface="宋体" panose="02010600030101010101" pitchFamily="2" charset="-122"/>
              <a:sym typeface="Arial" panose="020B0604020202020204" pitchFamily="34" charset="0"/>
            </a:endParaRPr>
          </a:p>
        </p:txBody>
      </p:sp>
      <p:sp>
        <p:nvSpPr>
          <p:cNvPr id="3" name="Rectangle 3"/>
          <p:cNvSpPr>
            <a:spLocks noChangeArrowheads="1"/>
          </p:cNvSpPr>
          <p:nvPr/>
        </p:nvSpPr>
        <p:spPr bwMode="auto">
          <a:xfrm>
            <a:off x="-9525" y="236538"/>
            <a:ext cx="344488" cy="404812"/>
          </a:xfrm>
          <a:prstGeom prst="rect">
            <a:avLst/>
          </a:prstGeom>
          <a:solidFill>
            <a:schemeClr val="accent1"/>
          </a:solidFill>
          <a:ln w="952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5F5F5F"/>
              </a:solidFill>
              <a:latin typeface="Arial" panose="020B0604020202020204" pitchFamily="34" charset="0"/>
              <a:ea typeface="宋体" panose="02010600030101010101" pitchFamily="2" charset="-122"/>
            </a:endParaRPr>
          </a:p>
        </p:txBody>
      </p:sp>
      <p:sp>
        <p:nvSpPr>
          <p:cNvPr id="4" name="TextBox 3"/>
          <p:cNvSpPr txBox="1"/>
          <p:nvPr/>
        </p:nvSpPr>
        <p:spPr>
          <a:xfrm>
            <a:off x="577850" y="649057"/>
            <a:ext cx="3418086" cy="5909310"/>
          </a:xfrm>
          <a:prstGeom prst="rect">
            <a:avLst/>
          </a:prstGeom>
          <a:noFill/>
        </p:spPr>
        <p:txBody>
          <a:bodyPr wrap="square" rtlCol="0">
            <a:spAutoFit/>
          </a:bodyPr>
          <a:lstStyle/>
          <a:p>
            <a:pPr>
              <a:lnSpc>
                <a:spcPct val="250000"/>
              </a:lnSpc>
              <a:buClr>
                <a:srgbClr val="00B0F0"/>
              </a:buClr>
            </a:pPr>
            <a:r>
              <a:rPr lang="zh-CN" altLang="en-US" sz="2400" b="1" dirty="0" smtClean="0">
                <a:latin typeface="+mn-ea"/>
              </a:rPr>
              <a:t>困难：</a:t>
            </a:r>
            <a:endParaRPr lang="en-US" altLang="zh-CN" sz="2400" b="1" dirty="0" smtClean="0">
              <a:latin typeface="+mn-ea"/>
            </a:endParaRPr>
          </a:p>
          <a:p>
            <a:pPr marL="285750" indent="-285750">
              <a:lnSpc>
                <a:spcPct val="250000"/>
              </a:lnSpc>
              <a:buClr>
                <a:srgbClr val="00B0F0"/>
              </a:buClr>
              <a:buFont typeface="Wingdings" panose="05000000000000000000" pitchFamily="2" charset="2"/>
              <a:buChar char="p"/>
            </a:pPr>
            <a:r>
              <a:rPr lang="en-US" altLang="zh-CN" sz="2000" dirty="0" smtClean="0">
                <a:latin typeface="+mn-ea"/>
              </a:rPr>
              <a:t>1.</a:t>
            </a:r>
            <a:r>
              <a:rPr lang="zh-CN" altLang="en-US" sz="2000" dirty="0" smtClean="0">
                <a:latin typeface="+mn-ea"/>
              </a:rPr>
              <a:t>可能由于机构或者工作者本身认识不到其重要性；</a:t>
            </a:r>
            <a:endParaRPr lang="en-US" altLang="zh-CN" sz="2000" dirty="0" smtClean="0">
              <a:latin typeface="+mn-ea"/>
            </a:endParaRPr>
          </a:p>
          <a:p>
            <a:pPr marL="285750" indent="-285750">
              <a:lnSpc>
                <a:spcPct val="250000"/>
              </a:lnSpc>
              <a:buClr>
                <a:srgbClr val="00B0F0"/>
              </a:buClr>
              <a:buFont typeface="Wingdings" panose="05000000000000000000" pitchFamily="2" charset="2"/>
              <a:buChar char="p"/>
            </a:pPr>
            <a:r>
              <a:rPr lang="en-US" altLang="zh-CN" sz="2000" dirty="0" smtClean="0">
                <a:latin typeface="+mn-ea"/>
              </a:rPr>
              <a:t>2.</a:t>
            </a:r>
            <a:r>
              <a:rPr lang="zh-CN" altLang="en-US" sz="2000" dirty="0" smtClean="0">
                <a:latin typeface="+mn-ea"/>
              </a:rPr>
              <a:t>评估的技术不够，很难对一个复杂的过程进行清晰评估；</a:t>
            </a:r>
            <a:endParaRPr lang="en-US" altLang="zh-CN" sz="2000" dirty="0" smtClean="0">
              <a:latin typeface="+mn-ea"/>
            </a:endParaRPr>
          </a:p>
          <a:p>
            <a:pPr marL="285750" indent="-285750">
              <a:lnSpc>
                <a:spcPct val="250000"/>
              </a:lnSpc>
              <a:buClr>
                <a:srgbClr val="00B0F0"/>
              </a:buClr>
              <a:buFont typeface="Wingdings" panose="05000000000000000000" pitchFamily="2" charset="2"/>
              <a:buChar char="p"/>
            </a:pPr>
            <a:r>
              <a:rPr lang="en-US" altLang="zh-CN" sz="2000" dirty="0" smtClean="0">
                <a:latin typeface="+mn-ea"/>
              </a:rPr>
              <a:t>3. </a:t>
            </a:r>
            <a:r>
              <a:rPr lang="zh-CN" altLang="en-US" sz="2000" dirty="0" smtClean="0">
                <a:latin typeface="+mn-ea"/>
              </a:rPr>
              <a:t>案主不配合。</a:t>
            </a:r>
            <a:endParaRPr lang="en-US" altLang="zh-CN" sz="2000" dirty="0" smtClean="0">
              <a:latin typeface="+mn-ea"/>
            </a:endParaRPr>
          </a:p>
          <a:p>
            <a:pPr marL="285750" indent="-285750">
              <a:buClr>
                <a:srgbClr val="00B0F0"/>
              </a:buClr>
              <a:buFont typeface="Wingdings" panose="05000000000000000000" pitchFamily="2" charset="2"/>
              <a:buChar char="p"/>
            </a:pPr>
            <a:endParaRPr lang="zh-CN" altLang="en-US" dirty="0"/>
          </a:p>
        </p:txBody>
      </p:sp>
      <p:sp>
        <p:nvSpPr>
          <p:cNvPr id="5" name="TextBox 4"/>
          <p:cNvSpPr txBox="1"/>
          <p:nvPr/>
        </p:nvSpPr>
        <p:spPr>
          <a:xfrm>
            <a:off x="4644008" y="641350"/>
            <a:ext cx="3820542" cy="6786473"/>
          </a:xfrm>
          <a:prstGeom prst="rect">
            <a:avLst/>
          </a:prstGeom>
          <a:noFill/>
        </p:spPr>
        <p:txBody>
          <a:bodyPr wrap="square" rtlCol="0">
            <a:spAutoFit/>
          </a:bodyPr>
          <a:lstStyle/>
          <a:p>
            <a:pPr>
              <a:lnSpc>
                <a:spcPct val="250000"/>
              </a:lnSpc>
              <a:buClr>
                <a:srgbClr val="00B0F0"/>
              </a:buClr>
            </a:pPr>
            <a:r>
              <a:rPr lang="zh-CN" altLang="en-US" sz="2400" b="1" dirty="0">
                <a:latin typeface="+mn-ea"/>
              </a:rPr>
              <a:t>策略</a:t>
            </a:r>
            <a:r>
              <a:rPr lang="zh-CN" altLang="en-US" sz="2400" b="1" dirty="0" smtClean="0">
                <a:latin typeface="+mn-ea"/>
              </a:rPr>
              <a:t>：</a:t>
            </a:r>
            <a:endParaRPr lang="en-US" altLang="zh-CN" sz="2400" b="1" dirty="0" smtClean="0">
              <a:latin typeface="+mn-ea"/>
            </a:endParaRPr>
          </a:p>
          <a:p>
            <a:pPr marL="285750" indent="-285750">
              <a:lnSpc>
                <a:spcPct val="150000"/>
              </a:lnSpc>
              <a:buClr>
                <a:srgbClr val="00B0F0"/>
              </a:buClr>
              <a:buFont typeface="Wingdings" panose="05000000000000000000" pitchFamily="2" charset="2"/>
              <a:buChar char="p"/>
            </a:pPr>
            <a:r>
              <a:rPr lang="en-US" altLang="zh-CN" sz="2000" dirty="0" smtClean="0">
                <a:latin typeface="+mn-ea"/>
              </a:rPr>
              <a:t>1.</a:t>
            </a:r>
            <a:r>
              <a:rPr lang="zh-CN" altLang="en-US" sz="2000" dirty="0" smtClean="0">
                <a:latin typeface="+mn-ea"/>
              </a:rPr>
              <a:t>机构要制定详细的评估制度和措施；</a:t>
            </a:r>
            <a:endParaRPr lang="en-US" altLang="zh-CN" sz="2000" dirty="0" smtClean="0">
              <a:latin typeface="+mn-ea"/>
            </a:endParaRPr>
          </a:p>
          <a:p>
            <a:pPr marL="285750" indent="-285750">
              <a:lnSpc>
                <a:spcPct val="150000"/>
              </a:lnSpc>
              <a:buClr>
                <a:srgbClr val="00B0F0"/>
              </a:buClr>
              <a:buFont typeface="Wingdings" panose="05000000000000000000" pitchFamily="2" charset="2"/>
              <a:buChar char="p"/>
            </a:pPr>
            <a:r>
              <a:rPr lang="en-US" altLang="zh-CN" sz="2000" dirty="0" smtClean="0">
                <a:latin typeface="+mn-ea"/>
              </a:rPr>
              <a:t>2.</a:t>
            </a:r>
            <a:r>
              <a:rPr lang="zh-CN" altLang="en-US" sz="2000" dirty="0" smtClean="0">
                <a:latin typeface="+mn-ea"/>
              </a:rPr>
              <a:t>工作者要学习和掌握一些评估的方法；</a:t>
            </a:r>
            <a:endParaRPr lang="en-US" altLang="zh-CN" sz="2000" dirty="0" smtClean="0">
              <a:latin typeface="+mn-ea"/>
            </a:endParaRPr>
          </a:p>
          <a:p>
            <a:pPr marL="285750" indent="-285750">
              <a:lnSpc>
                <a:spcPct val="150000"/>
              </a:lnSpc>
              <a:buClr>
                <a:srgbClr val="00B0F0"/>
              </a:buClr>
              <a:buFont typeface="Wingdings" panose="05000000000000000000" pitchFamily="2" charset="2"/>
              <a:buChar char="p"/>
            </a:pPr>
            <a:r>
              <a:rPr lang="en-US" altLang="zh-CN" sz="2000" dirty="0" smtClean="0">
                <a:latin typeface="+mn-ea"/>
              </a:rPr>
              <a:t>3.</a:t>
            </a:r>
            <a:r>
              <a:rPr lang="zh-CN" altLang="en-US" sz="2000" dirty="0" smtClean="0">
                <a:latin typeface="+mn-ea"/>
              </a:rPr>
              <a:t>工作者在服务的最后要根据自己的服务创造性地发展一些评估方法；</a:t>
            </a:r>
            <a:endParaRPr lang="en-US" altLang="zh-CN" sz="2000" dirty="0" smtClean="0">
              <a:latin typeface="+mn-ea"/>
            </a:endParaRPr>
          </a:p>
          <a:p>
            <a:pPr marL="285750" indent="-285750">
              <a:lnSpc>
                <a:spcPct val="150000"/>
              </a:lnSpc>
              <a:buClr>
                <a:srgbClr val="00B0F0"/>
              </a:buClr>
              <a:buFont typeface="Wingdings" panose="05000000000000000000" pitchFamily="2" charset="2"/>
              <a:buChar char="p"/>
            </a:pPr>
            <a:r>
              <a:rPr lang="en-US" altLang="zh-CN" sz="2000" dirty="0" smtClean="0">
                <a:latin typeface="+mn-ea"/>
              </a:rPr>
              <a:t>4.</a:t>
            </a:r>
            <a:r>
              <a:rPr lang="zh-CN" altLang="en-US" sz="2000" dirty="0" smtClean="0">
                <a:latin typeface="+mn-ea"/>
              </a:rPr>
              <a:t>在评估过程中最重要的是工作者要突破自己的面子，用于评估自己的工作成效，真实地分享自己的经验和不足。</a:t>
            </a:r>
            <a:endParaRPr lang="en-US" altLang="zh-CN" sz="2000" dirty="0" smtClean="0">
              <a:latin typeface="+mn-ea"/>
            </a:endParaRPr>
          </a:p>
          <a:p>
            <a:pPr marL="285750" indent="-285750">
              <a:lnSpc>
                <a:spcPct val="250000"/>
              </a:lnSpc>
              <a:buClr>
                <a:srgbClr val="00B0F0"/>
              </a:buClr>
              <a:buFont typeface="Wingdings" panose="05000000000000000000" pitchFamily="2" charset="2"/>
              <a:buChar char="p"/>
            </a:pPr>
            <a:endParaRPr lang="zh-CN" altLang="en-US" dirty="0"/>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PageTitle"/>
          <p:cNvSpPr txBox="1"/>
          <p:nvPr/>
        </p:nvSpPr>
        <p:spPr bwMode="auto">
          <a:xfrm>
            <a:off x="577850" y="0"/>
            <a:ext cx="788670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defTabSz="514350" rtl="0" eaLnBrk="0" fontAlgn="base" hangingPunct="0">
              <a:lnSpc>
                <a:spcPct val="90000"/>
              </a:lnSpc>
              <a:spcBef>
                <a:spcPct val="0"/>
              </a:spcBef>
              <a:spcAft>
                <a:spcPct val="0"/>
              </a:spcAft>
              <a:defRPr sz="3200" b="1">
                <a:solidFill>
                  <a:srgbClr val="468F69"/>
                </a:solidFill>
                <a:latin typeface="+mj-lt"/>
                <a:ea typeface="+mj-ea"/>
                <a:cs typeface="+mj-cs"/>
              </a:defRPr>
            </a:lvl1pPr>
            <a:lvl2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2pPr>
            <a:lvl3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3pPr>
            <a:lvl4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4pPr>
            <a:lvl5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5pPr>
            <a:lvl6pPr marL="4572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6pPr>
            <a:lvl7pPr marL="9144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7pPr>
            <a:lvl8pPr marL="13716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8pPr>
            <a:lvl9pPr marL="18288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9pPr>
          </a:lstStyle>
          <a:p>
            <a:pPr eaLnBrk="1" hangingPunct="1">
              <a:defRPr/>
            </a:pPr>
            <a:r>
              <a:rPr lang="zh-CN" altLang="en-US" sz="2400" kern="0" dirty="0" smtClean="0">
                <a:solidFill>
                  <a:srgbClr val="67B58C"/>
                </a:solidFill>
                <a:latin typeface="Arial" panose="020B0604020202020204" pitchFamily="34" charset="0"/>
                <a:ea typeface="宋体" panose="02010600030101010101" pitchFamily="2" charset="-122"/>
                <a:sym typeface="Arial" panose="020B0604020202020204" pitchFamily="34" charset="0"/>
              </a:rPr>
              <a:t>总结评估</a:t>
            </a:r>
            <a:endParaRPr lang="zh-CN" altLang="en-US" sz="2400" kern="0" dirty="0" smtClean="0">
              <a:solidFill>
                <a:srgbClr val="67B58C"/>
              </a:solidFill>
              <a:latin typeface="Arial" panose="020B0604020202020204" pitchFamily="34" charset="0"/>
              <a:ea typeface="宋体" panose="02010600030101010101" pitchFamily="2" charset="-122"/>
              <a:sym typeface="Arial" panose="020B0604020202020204" pitchFamily="34" charset="0"/>
            </a:endParaRPr>
          </a:p>
        </p:txBody>
      </p:sp>
      <p:sp>
        <p:nvSpPr>
          <p:cNvPr id="185347" name="Rectangle 3"/>
          <p:cNvSpPr>
            <a:spLocks noChangeArrowheads="1"/>
          </p:cNvSpPr>
          <p:nvPr/>
        </p:nvSpPr>
        <p:spPr bwMode="auto">
          <a:xfrm>
            <a:off x="-9525" y="236538"/>
            <a:ext cx="344488" cy="404812"/>
          </a:xfrm>
          <a:prstGeom prst="rect">
            <a:avLst/>
          </a:prstGeom>
          <a:solidFill>
            <a:schemeClr val="accent1"/>
          </a:solidFill>
          <a:ln w="952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5F5F5F"/>
              </a:solidFill>
              <a:latin typeface="Arial" panose="020B0604020202020204" pitchFamily="34" charset="0"/>
              <a:ea typeface="宋体" panose="02010600030101010101" pitchFamily="2" charset="-122"/>
            </a:endParaRPr>
          </a:p>
        </p:txBody>
      </p:sp>
      <p:sp>
        <p:nvSpPr>
          <p:cNvPr id="185348" name="Oval 3"/>
          <p:cNvSpPr>
            <a:spLocks noChangeArrowheads="1"/>
          </p:cNvSpPr>
          <p:nvPr/>
        </p:nvSpPr>
        <p:spPr bwMode="gray">
          <a:xfrm>
            <a:off x="2338388" y="1490663"/>
            <a:ext cx="3956050" cy="3881437"/>
          </a:xfrm>
          <a:prstGeom prst="ellipse">
            <a:avLst/>
          </a:prstGeom>
          <a:noFill/>
          <a:ln w="12700">
            <a:solidFill>
              <a:schemeClr val="bg2"/>
            </a:solidFill>
            <a:prstDash val="sysDot"/>
            <a:round/>
          </a:ln>
          <a:extLst>
            <a:ext uri="{909E8E84-426E-40DD-AFC4-6F175D3DCCD1}">
              <a14:hiddenFill xmlns:a14="http://schemas.microsoft.com/office/drawing/2010/main">
                <a:solidFill>
                  <a:srgbClr val="FFFFFF"/>
                </a:solidFill>
              </a14:hiddenFill>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85349" name="Oval 4"/>
          <p:cNvSpPr>
            <a:spLocks noChangeArrowheads="1"/>
          </p:cNvSpPr>
          <p:nvPr/>
        </p:nvSpPr>
        <p:spPr bwMode="gray">
          <a:xfrm>
            <a:off x="2555875" y="1697038"/>
            <a:ext cx="3490913" cy="3490912"/>
          </a:xfrm>
          <a:prstGeom prst="ellipse">
            <a:avLst/>
          </a:prstGeom>
          <a:noFill/>
          <a:ln w="12700">
            <a:solidFill>
              <a:schemeClr val="bg2"/>
            </a:solidFill>
            <a:prstDash val="sysDot"/>
            <a:round/>
          </a:ln>
          <a:extLst>
            <a:ext uri="{909E8E84-426E-40DD-AFC4-6F175D3DCCD1}">
              <a14:hiddenFill xmlns:a14="http://schemas.microsoft.com/office/drawing/2010/main">
                <a:solidFill>
                  <a:srgbClr val="FFFFFF"/>
                </a:solidFill>
              </a14:hiddenFill>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85350" name="Oval 5"/>
          <p:cNvSpPr>
            <a:spLocks noChangeArrowheads="1"/>
          </p:cNvSpPr>
          <p:nvPr/>
        </p:nvSpPr>
        <p:spPr bwMode="gray">
          <a:xfrm>
            <a:off x="2771775" y="2024063"/>
            <a:ext cx="2973388" cy="2973387"/>
          </a:xfrm>
          <a:prstGeom prst="ellipse">
            <a:avLst/>
          </a:prstGeom>
          <a:noFill/>
          <a:ln w="12700">
            <a:solidFill>
              <a:schemeClr val="bg2"/>
            </a:solidFill>
            <a:prstDash val="sysDot"/>
            <a:round/>
          </a:ln>
          <a:extLst>
            <a:ext uri="{909E8E84-426E-40DD-AFC4-6F175D3DCCD1}">
              <a14:hiddenFill xmlns:a14="http://schemas.microsoft.com/office/drawing/2010/main">
                <a:solidFill>
                  <a:srgbClr val="FFFFFF"/>
                </a:solidFill>
              </a14:hiddenFill>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85351" name="AutoShape 6"/>
          <p:cNvSpPr>
            <a:spLocks noChangeArrowheads="1"/>
          </p:cNvSpPr>
          <p:nvPr/>
        </p:nvSpPr>
        <p:spPr bwMode="gray">
          <a:xfrm rot="9044363">
            <a:off x="2014538" y="3322638"/>
            <a:ext cx="1871662" cy="1855787"/>
          </a:xfrm>
          <a:prstGeom prst="chevron">
            <a:avLst>
              <a:gd name="adj" fmla="val 28655"/>
            </a:avLst>
          </a:prstGeom>
          <a:solidFill>
            <a:srgbClr val="99CC00"/>
          </a:solidFill>
          <a:ln w="9525">
            <a:miter lim="800000"/>
          </a:ln>
          <a:scene3d>
            <a:camera prst="legacyObliqueTopRight"/>
            <a:lightRig rig="legacyFlat3" dir="b"/>
          </a:scene3d>
          <a:sp3d extrusionH="163500" prstMaterial="legacyMatte">
            <a:bevelT w="13500" h="13500" prst="angle"/>
            <a:bevelB w="13500" h="13500" prst="angle"/>
            <a:extrusionClr>
              <a:schemeClr val="accent2"/>
            </a:extrusionClr>
          </a:sp3d>
        </p:spPr>
        <p:txBody>
          <a:bodyPr wrap="none" anchor="ctr">
            <a:flatTx/>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85352" name="AutoShape 7"/>
          <p:cNvSpPr>
            <a:spLocks noChangeArrowheads="1"/>
          </p:cNvSpPr>
          <p:nvPr/>
        </p:nvSpPr>
        <p:spPr bwMode="gray">
          <a:xfrm rot="-5400000">
            <a:off x="3292475" y="1128713"/>
            <a:ext cx="1871663" cy="1855787"/>
          </a:xfrm>
          <a:prstGeom prst="chevron">
            <a:avLst>
              <a:gd name="adj" fmla="val 28655"/>
            </a:avLst>
          </a:prstGeom>
          <a:solidFill>
            <a:schemeClr val="accent1"/>
          </a:solidFill>
          <a:ln w="9525">
            <a:miter lim="800000"/>
          </a:ln>
          <a:scene3d>
            <a:camera prst="legacyObliqueTopRight"/>
            <a:lightRig rig="legacyFlat3" dir="b"/>
          </a:scene3d>
          <a:sp3d extrusionH="163500" prstMaterial="legacyPlastic">
            <a:bevelT w="13500" h="13500" prst="angle"/>
            <a:bevelB w="13500" h="13500" prst="angle"/>
            <a:extrusionClr>
              <a:schemeClr val="accent1"/>
            </a:extrusionClr>
          </a:sp3d>
        </p:spPr>
        <p:txBody>
          <a:bodyPr wrap="none" anchor="ctr">
            <a:flatTx/>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85353" name="AutoShape 8"/>
          <p:cNvSpPr>
            <a:spLocks noChangeArrowheads="1"/>
          </p:cNvSpPr>
          <p:nvPr/>
        </p:nvSpPr>
        <p:spPr bwMode="gray">
          <a:xfrm rot="1788254">
            <a:off x="4560888" y="3335338"/>
            <a:ext cx="1871662" cy="1855787"/>
          </a:xfrm>
          <a:prstGeom prst="chevron">
            <a:avLst>
              <a:gd name="adj" fmla="val 28655"/>
            </a:avLst>
          </a:prstGeom>
          <a:solidFill>
            <a:schemeClr val="hlink"/>
          </a:solidFill>
          <a:ln w="9525">
            <a:miter lim="800000"/>
          </a:ln>
          <a:scene3d>
            <a:camera prst="legacyObliqueTopRight"/>
            <a:lightRig rig="legacyFlat3" dir="b"/>
          </a:scene3d>
          <a:sp3d extrusionH="163500" prstMaterial="legacyMatte">
            <a:bevelT w="13500" h="13500" prst="angle"/>
            <a:bevelB w="13500" h="13500" prst="angle"/>
            <a:extrusionClr>
              <a:schemeClr val="hlink"/>
            </a:extrusionClr>
          </a:sp3d>
        </p:spPr>
        <p:txBody>
          <a:bodyPr wrap="none" anchor="ctr">
            <a:flatTx/>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0" name="Text Box 9"/>
          <p:cNvSpPr txBox="1">
            <a:spLocks noChangeArrowheads="1"/>
          </p:cNvSpPr>
          <p:nvPr/>
        </p:nvSpPr>
        <p:spPr bwMode="gray">
          <a:xfrm>
            <a:off x="3324225" y="3167063"/>
            <a:ext cx="18557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Tx/>
              <a:buNone/>
              <a:defRPr/>
            </a:pPr>
            <a:r>
              <a:rPr lang="zh-CN" altLang="en-US" sz="2000" dirty="0" smtClean="0">
                <a:solidFill>
                  <a:srgbClr val="1C1C1C"/>
                </a:solidFill>
                <a:latin typeface="微软雅黑" panose="020B0503020204020204" pitchFamily="34" charset="-122"/>
                <a:ea typeface="微软雅黑" panose="020B0503020204020204" pitchFamily="34" charset="-122"/>
              </a:rPr>
              <a:t>应注意的</a:t>
            </a:r>
            <a:endParaRPr lang="en-US" altLang="zh-CN" sz="2000" dirty="0" smtClean="0">
              <a:solidFill>
                <a:srgbClr val="1C1C1C"/>
              </a:solidFill>
              <a:latin typeface="微软雅黑" panose="020B0503020204020204" pitchFamily="34" charset="-122"/>
              <a:ea typeface="微软雅黑" panose="020B0503020204020204" pitchFamily="34" charset="-122"/>
            </a:endParaRPr>
          </a:p>
          <a:p>
            <a:pPr algn="ctr" fontAlgn="base">
              <a:spcBef>
                <a:spcPct val="0"/>
              </a:spcBef>
              <a:spcAft>
                <a:spcPct val="0"/>
              </a:spcAft>
              <a:buFontTx/>
              <a:buNone/>
              <a:defRPr/>
            </a:pPr>
            <a:r>
              <a:rPr lang="zh-CN" altLang="en-US" sz="2000" dirty="0" smtClean="0">
                <a:solidFill>
                  <a:srgbClr val="1C1C1C"/>
                </a:solidFill>
                <a:latin typeface="微软雅黑" panose="020B0503020204020204" pitchFamily="34" charset="-122"/>
                <a:ea typeface="微软雅黑" panose="020B0503020204020204" pitchFamily="34" charset="-122"/>
              </a:rPr>
              <a:t>方面</a:t>
            </a:r>
            <a:endParaRPr lang="en-US" altLang="zh-CN" sz="2000" dirty="0" smtClean="0">
              <a:solidFill>
                <a:srgbClr val="1C1C1C"/>
              </a:solidFill>
              <a:latin typeface="微软雅黑" panose="020B0503020204020204" pitchFamily="34" charset="-122"/>
              <a:ea typeface="微软雅黑" panose="020B0503020204020204" pitchFamily="34" charset="-122"/>
            </a:endParaRPr>
          </a:p>
        </p:txBody>
      </p:sp>
      <p:sp>
        <p:nvSpPr>
          <p:cNvPr id="11" name="Rectangle 10"/>
          <p:cNvSpPr>
            <a:spLocks noChangeArrowheads="1"/>
          </p:cNvSpPr>
          <p:nvPr/>
        </p:nvSpPr>
        <p:spPr bwMode="gray">
          <a:xfrm>
            <a:off x="3238500" y="1431925"/>
            <a:ext cx="204311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Tx/>
              <a:buNone/>
              <a:defRPr/>
            </a:pPr>
            <a:r>
              <a:rPr lang="en-US" altLang="zh-CN" sz="1800" dirty="0" smtClean="0">
                <a:solidFill>
                  <a:srgbClr val="FFFBFC"/>
                </a:solidFill>
                <a:latin typeface="微软雅黑" panose="020B0503020204020204" pitchFamily="34" charset="-122"/>
                <a:ea typeface="微软雅黑" panose="020B0503020204020204" pitchFamily="34" charset="-122"/>
              </a:rPr>
              <a:t>1.</a:t>
            </a:r>
            <a:endParaRPr lang="en-US" altLang="zh-CN" sz="1800" dirty="0" smtClean="0">
              <a:solidFill>
                <a:srgbClr val="FFFBFC"/>
              </a:solidFill>
              <a:latin typeface="微软雅黑" panose="020B0503020204020204" pitchFamily="34" charset="-122"/>
              <a:ea typeface="微软雅黑" panose="020B0503020204020204" pitchFamily="34" charset="-122"/>
            </a:endParaRPr>
          </a:p>
          <a:p>
            <a:pPr algn="ctr" fontAlgn="base">
              <a:spcBef>
                <a:spcPct val="0"/>
              </a:spcBef>
              <a:spcAft>
                <a:spcPct val="0"/>
              </a:spcAft>
              <a:buFontTx/>
              <a:buNone/>
              <a:defRPr/>
            </a:pPr>
            <a:r>
              <a:rPr lang="zh-CN" altLang="en-US" sz="1800" dirty="0" smtClean="0">
                <a:solidFill>
                  <a:srgbClr val="FFFBFC"/>
                </a:solidFill>
                <a:latin typeface="微软雅黑" panose="020B0503020204020204" pitchFamily="34" charset="-122"/>
                <a:ea typeface="微软雅黑" panose="020B0503020204020204" pitchFamily="34" charset="-122"/>
              </a:rPr>
              <a:t>注意让</a:t>
            </a:r>
            <a:endParaRPr lang="en-US" altLang="zh-CN" sz="1800" dirty="0" smtClean="0">
              <a:solidFill>
                <a:srgbClr val="FFFBFC"/>
              </a:solidFill>
              <a:latin typeface="微软雅黑" panose="020B0503020204020204" pitchFamily="34" charset="-122"/>
              <a:ea typeface="微软雅黑" panose="020B0503020204020204" pitchFamily="34" charset="-122"/>
            </a:endParaRPr>
          </a:p>
          <a:p>
            <a:pPr algn="ctr" fontAlgn="base">
              <a:spcBef>
                <a:spcPct val="0"/>
              </a:spcBef>
              <a:spcAft>
                <a:spcPct val="0"/>
              </a:spcAft>
              <a:buFontTx/>
              <a:buNone/>
              <a:defRPr/>
            </a:pPr>
            <a:r>
              <a:rPr lang="zh-CN" altLang="en-US" sz="1800" dirty="0" smtClean="0">
                <a:solidFill>
                  <a:srgbClr val="FFFBFC"/>
                </a:solidFill>
                <a:latin typeface="微软雅黑" panose="020B0503020204020204" pitchFamily="34" charset="-122"/>
                <a:ea typeface="微软雅黑" panose="020B0503020204020204" pitchFamily="34" charset="-122"/>
              </a:rPr>
              <a:t>案主参与</a:t>
            </a:r>
            <a:endParaRPr lang="en-US" altLang="zh-CN" sz="1800" dirty="0" smtClean="0">
              <a:solidFill>
                <a:srgbClr val="FFFBFC"/>
              </a:solidFill>
              <a:latin typeface="微软雅黑" panose="020B0503020204020204" pitchFamily="34" charset="-122"/>
              <a:ea typeface="微软雅黑" panose="020B0503020204020204" pitchFamily="34" charset="-122"/>
            </a:endParaRPr>
          </a:p>
        </p:txBody>
      </p:sp>
      <p:sp>
        <p:nvSpPr>
          <p:cNvPr id="12" name="Rectangle 11"/>
          <p:cNvSpPr>
            <a:spLocks noChangeArrowheads="1"/>
          </p:cNvSpPr>
          <p:nvPr/>
        </p:nvSpPr>
        <p:spPr bwMode="gray">
          <a:xfrm>
            <a:off x="2230438" y="3722688"/>
            <a:ext cx="116046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Tx/>
              <a:buNone/>
              <a:defRPr/>
            </a:pPr>
            <a:r>
              <a:rPr lang="en-US" altLang="zh-CN" sz="1800" dirty="0" smtClean="0">
                <a:solidFill>
                  <a:srgbClr val="FFFBFC"/>
                </a:solidFill>
                <a:latin typeface="微软雅黑" panose="020B0503020204020204" pitchFamily="34" charset="-122"/>
                <a:ea typeface="微软雅黑" panose="020B0503020204020204" pitchFamily="34" charset="-122"/>
              </a:rPr>
              <a:t>2.</a:t>
            </a:r>
            <a:endParaRPr lang="en-US" altLang="zh-CN" sz="1800" dirty="0" smtClean="0">
              <a:solidFill>
                <a:srgbClr val="FFFBFC"/>
              </a:solidFill>
              <a:latin typeface="微软雅黑" panose="020B0503020204020204" pitchFamily="34" charset="-122"/>
              <a:ea typeface="微软雅黑" panose="020B0503020204020204" pitchFamily="34" charset="-122"/>
            </a:endParaRPr>
          </a:p>
          <a:p>
            <a:pPr algn="ctr" fontAlgn="base">
              <a:spcBef>
                <a:spcPct val="0"/>
              </a:spcBef>
              <a:spcAft>
                <a:spcPct val="0"/>
              </a:spcAft>
              <a:buFontTx/>
              <a:buNone/>
              <a:defRPr/>
            </a:pPr>
            <a:r>
              <a:rPr lang="zh-CN" altLang="en-US" sz="1800" dirty="0" smtClean="0">
                <a:solidFill>
                  <a:srgbClr val="FFFBFC"/>
                </a:solidFill>
                <a:latin typeface="微软雅黑" panose="020B0503020204020204" pitchFamily="34" charset="-122"/>
                <a:ea typeface="微软雅黑" panose="020B0503020204020204" pitchFamily="34" charset="-122"/>
              </a:rPr>
              <a:t>坚持为</a:t>
            </a:r>
            <a:endParaRPr lang="en-US" altLang="zh-CN" sz="1800" dirty="0" smtClean="0">
              <a:solidFill>
                <a:srgbClr val="FFFBFC"/>
              </a:solidFill>
              <a:latin typeface="微软雅黑" panose="020B0503020204020204" pitchFamily="34" charset="-122"/>
              <a:ea typeface="微软雅黑" panose="020B0503020204020204" pitchFamily="34" charset="-122"/>
            </a:endParaRPr>
          </a:p>
          <a:p>
            <a:pPr algn="ctr" fontAlgn="base">
              <a:spcBef>
                <a:spcPct val="0"/>
              </a:spcBef>
              <a:spcAft>
                <a:spcPct val="0"/>
              </a:spcAft>
              <a:buFontTx/>
              <a:buNone/>
              <a:defRPr/>
            </a:pPr>
            <a:r>
              <a:rPr lang="zh-CN" altLang="en-US" sz="1800" dirty="0" smtClean="0">
                <a:solidFill>
                  <a:srgbClr val="FFFBFC"/>
                </a:solidFill>
                <a:latin typeface="微软雅黑" panose="020B0503020204020204" pitchFamily="34" charset="-122"/>
                <a:ea typeface="微软雅黑" panose="020B0503020204020204" pitchFamily="34" charset="-122"/>
              </a:rPr>
              <a:t>案主保密</a:t>
            </a:r>
            <a:endParaRPr lang="en-US" altLang="zh-CN" sz="1800" dirty="0" smtClean="0">
              <a:solidFill>
                <a:srgbClr val="FFFBFC"/>
              </a:solidFill>
              <a:latin typeface="微软雅黑" panose="020B0503020204020204" pitchFamily="34" charset="-122"/>
              <a:ea typeface="微软雅黑" panose="020B0503020204020204" pitchFamily="34" charset="-122"/>
            </a:endParaRPr>
          </a:p>
        </p:txBody>
      </p:sp>
      <p:sp>
        <p:nvSpPr>
          <p:cNvPr id="13" name="Rectangle 12"/>
          <p:cNvSpPr>
            <a:spLocks noChangeArrowheads="1"/>
          </p:cNvSpPr>
          <p:nvPr/>
        </p:nvSpPr>
        <p:spPr bwMode="gray">
          <a:xfrm>
            <a:off x="5003800" y="3711575"/>
            <a:ext cx="1160463"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Tx/>
              <a:buNone/>
              <a:defRPr/>
            </a:pPr>
            <a:r>
              <a:rPr lang="en-US" altLang="zh-CN" sz="1800" dirty="0" smtClean="0">
                <a:solidFill>
                  <a:srgbClr val="FFFBFC"/>
                </a:solidFill>
                <a:latin typeface="微软雅黑" panose="020B0503020204020204" pitchFamily="34" charset="-122"/>
                <a:ea typeface="微软雅黑" panose="020B0503020204020204" pitchFamily="34" charset="-122"/>
              </a:rPr>
              <a:t>3.</a:t>
            </a:r>
            <a:endParaRPr lang="en-US" altLang="zh-CN" sz="1800" dirty="0" smtClean="0">
              <a:solidFill>
                <a:srgbClr val="FFFBFC"/>
              </a:solidFill>
              <a:latin typeface="微软雅黑" panose="020B0503020204020204" pitchFamily="34" charset="-122"/>
              <a:ea typeface="微软雅黑" panose="020B0503020204020204" pitchFamily="34" charset="-122"/>
            </a:endParaRPr>
          </a:p>
          <a:p>
            <a:pPr algn="ctr" fontAlgn="base">
              <a:spcBef>
                <a:spcPct val="0"/>
              </a:spcBef>
              <a:spcAft>
                <a:spcPct val="0"/>
              </a:spcAft>
              <a:buFontTx/>
              <a:buNone/>
              <a:defRPr/>
            </a:pPr>
            <a:r>
              <a:rPr lang="zh-CN" altLang="en-US" sz="1800" dirty="0" smtClean="0">
                <a:solidFill>
                  <a:srgbClr val="FFFBFC"/>
                </a:solidFill>
                <a:latin typeface="微软雅黑" panose="020B0503020204020204" pitchFamily="34" charset="-122"/>
                <a:ea typeface="微软雅黑" panose="020B0503020204020204" pitchFamily="34" charset="-122"/>
              </a:rPr>
              <a:t>工作者要透明坦诚</a:t>
            </a:r>
            <a:endParaRPr lang="en-US" altLang="zh-CN" sz="1800" dirty="0" smtClean="0">
              <a:solidFill>
                <a:srgbClr val="FFFBFC"/>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PageTitle"/>
          <p:cNvSpPr txBox="1"/>
          <p:nvPr/>
        </p:nvSpPr>
        <p:spPr bwMode="auto">
          <a:xfrm>
            <a:off x="577850" y="0"/>
            <a:ext cx="788670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defTabSz="514350" rtl="0" eaLnBrk="0" fontAlgn="base" hangingPunct="0">
              <a:lnSpc>
                <a:spcPct val="90000"/>
              </a:lnSpc>
              <a:spcBef>
                <a:spcPct val="0"/>
              </a:spcBef>
              <a:spcAft>
                <a:spcPct val="0"/>
              </a:spcAft>
              <a:defRPr sz="3200" b="1">
                <a:solidFill>
                  <a:srgbClr val="468F69"/>
                </a:solidFill>
                <a:latin typeface="+mj-lt"/>
                <a:ea typeface="+mj-ea"/>
                <a:cs typeface="+mj-cs"/>
              </a:defRPr>
            </a:lvl1pPr>
            <a:lvl2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2pPr>
            <a:lvl3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3pPr>
            <a:lvl4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4pPr>
            <a:lvl5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5pPr>
            <a:lvl6pPr marL="4572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6pPr>
            <a:lvl7pPr marL="9144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7pPr>
            <a:lvl8pPr marL="13716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8pPr>
            <a:lvl9pPr marL="18288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9pPr>
          </a:lstStyle>
          <a:p>
            <a:pPr eaLnBrk="1" hangingPunct="1">
              <a:defRPr/>
            </a:pPr>
            <a:r>
              <a:rPr lang="zh-CN" altLang="en-US" sz="2400" kern="0" dirty="0" smtClean="0">
                <a:solidFill>
                  <a:srgbClr val="67B58C"/>
                </a:solidFill>
                <a:latin typeface="Arial" panose="020B0604020202020204" pitchFamily="34" charset="0"/>
                <a:ea typeface="宋体" panose="02010600030101010101" pitchFamily="2" charset="-122"/>
                <a:sym typeface="Arial" panose="020B0604020202020204" pitchFamily="34" charset="0"/>
              </a:rPr>
              <a:t>总结评估</a:t>
            </a:r>
            <a:endParaRPr lang="zh-CN" altLang="en-US" sz="2400" kern="0" dirty="0" smtClean="0">
              <a:solidFill>
                <a:srgbClr val="67B58C"/>
              </a:solidFill>
              <a:latin typeface="Arial" panose="020B0604020202020204" pitchFamily="34" charset="0"/>
              <a:ea typeface="宋体" panose="02010600030101010101" pitchFamily="2" charset="-122"/>
              <a:sym typeface="Arial" panose="020B0604020202020204" pitchFamily="34" charset="0"/>
            </a:endParaRPr>
          </a:p>
        </p:txBody>
      </p:sp>
      <p:sp>
        <p:nvSpPr>
          <p:cNvPr id="186371" name="Rectangle 3"/>
          <p:cNvSpPr>
            <a:spLocks noChangeArrowheads="1"/>
          </p:cNvSpPr>
          <p:nvPr/>
        </p:nvSpPr>
        <p:spPr bwMode="auto">
          <a:xfrm>
            <a:off x="-9525" y="236538"/>
            <a:ext cx="344488" cy="404812"/>
          </a:xfrm>
          <a:prstGeom prst="rect">
            <a:avLst/>
          </a:prstGeom>
          <a:solidFill>
            <a:schemeClr val="accent1"/>
          </a:solidFill>
          <a:ln w="952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5F5F5F"/>
              </a:solidFill>
              <a:latin typeface="Arial" panose="020B0604020202020204" pitchFamily="34" charset="0"/>
              <a:ea typeface="宋体" panose="02010600030101010101" pitchFamily="2" charset="-122"/>
            </a:endParaRPr>
          </a:p>
        </p:txBody>
      </p:sp>
      <p:grpSp>
        <p:nvGrpSpPr>
          <p:cNvPr id="186372" name="Group 3"/>
          <p:cNvGrpSpPr/>
          <p:nvPr/>
        </p:nvGrpSpPr>
        <p:grpSpPr bwMode="auto">
          <a:xfrm>
            <a:off x="2698750" y="1531938"/>
            <a:ext cx="3952875" cy="3694112"/>
            <a:chOff x="1655" y="1647"/>
            <a:chExt cx="2490" cy="2327"/>
          </a:xfrm>
        </p:grpSpPr>
        <p:sp>
          <p:nvSpPr>
            <p:cNvPr id="5" name="Freeform 4"/>
            <p:cNvSpPr/>
            <p:nvPr/>
          </p:nvSpPr>
          <p:spPr bwMode="gray">
            <a:xfrm>
              <a:off x="1660" y="2336"/>
              <a:ext cx="912" cy="1231"/>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gradFill rotWithShape="1">
              <a:gsLst>
                <a:gs pos="0">
                  <a:schemeClr val="hlink"/>
                </a:gs>
                <a:gs pos="100000">
                  <a:schemeClr val="hlink">
                    <a:gamma/>
                    <a:shade val="46275"/>
                    <a:invGamma/>
                  </a:schemeClr>
                </a:gs>
              </a:gsLst>
              <a:lin ang="5400000" scaled="1"/>
            </a:gradFill>
            <a:ln w="0">
              <a:noFill/>
              <a:prstDash val="solid"/>
              <a:round/>
            </a:ln>
          </p:spPr>
          <p:txBody>
            <a:bodyPr/>
            <a:lstStyle/>
            <a:p>
              <a:pPr>
                <a:buFont typeface="Arial" panose="020B0604020202020204" pitchFamily="34" charset="0"/>
                <a:buNone/>
                <a:defRPr/>
              </a:pPr>
              <a:endParaRPr lang="zh-CN" altLang="en-US">
                <a:solidFill>
                  <a:srgbClr val="5F5F5F"/>
                </a:solidFill>
              </a:endParaRPr>
            </a:p>
          </p:txBody>
        </p:sp>
        <p:sp>
          <p:nvSpPr>
            <p:cNvPr id="6" name="Freeform 5"/>
            <p:cNvSpPr/>
            <p:nvPr/>
          </p:nvSpPr>
          <p:spPr bwMode="gray">
            <a:xfrm rot="7200000">
              <a:off x="2726" y="1655"/>
              <a:ext cx="860" cy="1305"/>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gradFill rotWithShape="1">
              <a:gsLst>
                <a:gs pos="0">
                  <a:schemeClr val="accent1"/>
                </a:gs>
                <a:gs pos="100000">
                  <a:schemeClr val="accent1">
                    <a:gamma/>
                    <a:shade val="46275"/>
                    <a:invGamma/>
                  </a:schemeClr>
                </a:gs>
              </a:gsLst>
              <a:lin ang="5400000" scaled="1"/>
            </a:gradFill>
            <a:ln w="0">
              <a:noFill/>
              <a:prstDash val="solid"/>
              <a:round/>
            </a:ln>
          </p:spPr>
          <p:txBody>
            <a:bodyPr/>
            <a:lstStyle/>
            <a:p>
              <a:pPr>
                <a:buFont typeface="Arial" panose="020B0604020202020204" pitchFamily="34" charset="0"/>
                <a:buNone/>
                <a:defRPr/>
              </a:pPr>
              <a:endParaRPr lang="zh-CN" altLang="en-US">
                <a:solidFill>
                  <a:srgbClr val="5F5F5F"/>
                </a:solidFill>
              </a:endParaRPr>
            </a:p>
          </p:txBody>
        </p:sp>
        <p:grpSp>
          <p:nvGrpSpPr>
            <p:cNvPr id="186379" name="Group 6"/>
            <p:cNvGrpSpPr/>
            <p:nvPr/>
          </p:nvGrpSpPr>
          <p:grpSpPr bwMode="auto">
            <a:xfrm>
              <a:off x="1712" y="1647"/>
              <a:ext cx="1480" cy="1302"/>
              <a:chOff x="1712" y="1389"/>
              <a:chExt cx="1480" cy="1302"/>
            </a:xfrm>
          </p:grpSpPr>
          <p:sp>
            <p:nvSpPr>
              <p:cNvPr id="186389" name="AutoShape 7"/>
              <p:cNvSpPr>
                <a:spLocks noChangeArrowheads="1"/>
              </p:cNvSpPr>
              <p:nvPr/>
            </p:nvSpPr>
            <p:spPr bwMode="gray">
              <a:xfrm rot="-9000000">
                <a:off x="1712" y="2311"/>
                <a:ext cx="908" cy="380"/>
              </a:xfrm>
              <a:prstGeom prst="triangle">
                <a:avLst>
                  <a:gd name="adj" fmla="val 50000"/>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86390" name="Freeform 8"/>
              <p:cNvSpPr/>
              <p:nvPr/>
            </p:nvSpPr>
            <p:spPr bwMode="gray">
              <a:xfrm rot="7200000">
                <a:off x="1961" y="1810"/>
                <a:ext cx="948" cy="508"/>
              </a:xfrm>
              <a:custGeom>
                <a:avLst/>
                <a:gdLst>
                  <a:gd name="T0" fmla="*/ 31833 w 750"/>
                  <a:gd name="T1" fmla="*/ 0 h 378"/>
                  <a:gd name="T2" fmla="*/ 0 w 750"/>
                  <a:gd name="T3" fmla="*/ 0 h 378"/>
                  <a:gd name="T4" fmla="*/ 102 w 750"/>
                  <a:gd name="T5" fmla="*/ 22005 h 378"/>
                  <a:gd name="T6" fmla="*/ 1187 w 750"/>
                  <a:gd name="T7" fmla="*/ 42821 h 378"/>
                  <a:gd name="T8" fmla="*/ 31833 w 750"/>
                  <a:gd name="T9" fmla="*/ 42821 h 378"/>
                  <a:gd name="T10" fmla="*/ 31833 w 750"/>
                  <a:gd name="T11" fmla="*/ 0 h 378"/>
                  <a:gd name="T12" fmla="*/ 31833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solidFill>
                <a:schemeClr val="accent1"/>
              </a:solidFill>
              <a:ln>
                <a:noFill/>
              </a:ln>
              <a:extLst>
                <a:ext uri="{91240B29-F687-4F45-9708-019B960494DF}">
                  <a14:hiddenLine xmlns:a14="http://schemas.microsoft.com/office/drawing/2010/main" w="0">
                    <a:solidFill>
                      <a:srgbClr val="000000"/>
                    </a:solidFill>
                    <a:round/>
                  </a14:hiddenLine>
                </a:ext>
              </a:extLst>
            </p:spPr>
            <p:txBody>
              <a:bodyP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186391" name="Freeform 9"/>
              <p:cNvSpPr/>
              <p:nvPr/>
            </p:nvSpPr>
            <p:spPr bwMode="gray">
              <a:xfrm rot="7200000">
                <a:off x="2637" y="1226"/>
                <a:ext cx="392" cy="718"/>
              </a:xfrm>
              <a:custGeom>
                <a:avLst/>
                <a:gdLst>
                  <a:gd name="T0" fmla="*/ 12 w 495"/>
                  <a:gd name="T1" fmla="*/ 2 h 971"/>
                  <a:gd name="T2" fmla="*/ 12 w 495"/>
                  <a:gd name="T3" fmla="*/ 7 h 971"/>
                  <a:gd name="T4" fmla="*/ 10 w 495"/>
                  <a:gd name="T5" fmla="*/ 7 h 971"/>
                  <a:gd name="T6" fmla="*/ 10 w 495"/>
                  <a:gd name="T7" fmla="*/ 7 h 971"/>
                  <a:gd name="T8" fmla="*/ 10 w 495"/>
                  <a:gd name="T9" fmla="*/ 7 h 971"/>
                  <a:gd name="T10" fmla="*/ 9 w 495"/>
                  <a:gd name="T11" fmla="*/ 7 h 971"/>
                  <a:gd name="T12" fmla="*/ 8 w 495"/>
                  <a:gd name="T13" fmla="*/ 7 h 971"/>
                  <a:gd name="T14" fmla="*/ 7 w 495"/>
                  <a:gd name="T15" fmla="*/ 7 h 971"/>
                  <a:gd name="T16" fmla="*/ 6 w 495"/>
                  <a:gd name="T17" fmla="*/ 6 h 971"/>
                  <a:gd name="T18" fmla="*/ 5 w 495"/>
                  <a:gd name="T19" fmla="*/ 5 h 971"/>
                  <a:gd name="T20" fmla="*/ 5 w 495"/>
                  <a:gd name="T21" fmla="*/ 4 h 971"/>
                  <a:gd name="T22" fmla="*/ 3 w 495"/>
                  <a:gd name="T23" fmla="*/ 4 h 971"/>
                  <a:gd name="T24" fmla="*/ 2 w 495"/>
                  <a:gd name="T25" fmla="*/ 3 h 971"/>
                  <a:gd name="T26" fmla="*/ 2 w 495"/>
                  <a:gd name="T27" fmla="*/ 1 h 971"/>
                  <a:gd name="T28" fmla="*/ 2 w 495"/>
                  <a:gd name="T29" fmla="*/ 1 h 971"/>
                  <a:gd name="T30" fmla="*/ 0 w 495"/>
                  <a:gd name="T31" fmla="*/ 1 h 971"/>
                  <a:gd name="T32" fmla="*/ 2 w 495"/>
                  <a:gd name="T33" fmla="*/ 0 h 971"/>
                  <a:gd name="T34" fmla="*/ 2 w 495"/>
                  <a:gd name="T35" fmla="*/ 1 h 971"/>
                  <a:gd name="T36" fmla="*/ 2 w 495"/>
                  <a:gd name="T37" fmla="*/ 1 h 971"/>
                  <a:gd name="T38" fmla="*/ 2 w 495"/>
                  <a:gd name="T39" fmla="*/ 1 h 971"/>
                  <a:gd name="T40" fmla="*/ 2 w 495"/>
                  <a:gd name="T41" fmla="*/ 1 h 971"/>
                  <a:gd name="T42" fmla="*/ 2 w 495"/>
                  <a:gd name="T43" fmla="*/ 1 h 971"/>
                  <a:gd name="T44" fmla="*/ 2 w 495"/>
                  <a:gd name="T45" fmla="*/ 1 h 971"/>
                  <a:gd name="T46" fmla="*/ 2 w 495"/>
                  <a:gd name="T47" fmla="*/ 2 h 971"/>
                  <a:gd name="T48" fmla="*/ 3 w 495"/>
                  <a:gd name="T49" fmla="*/ 2 h 971"/>
                  <a:gd name="T50" fmla="*/ 4 w 495"/>
                  <a:gd name="T51" fmla="*/ 2 h 971"/>
                  <a:gd name="T52" fmla="*/ 6 w 495"/>
                  <a:gd name="T53" fmla="*/ 2 h 971"/>
                  <a:gd name="T54" fmla="*/ 12 w 495"/>
                  <a:gd name="T55" fmla="*/ 2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solidFill>
                <a:schemeClr val="accent1"/>
              </a:solidFill>
              <a:ln>
                <a:noFill/>
              </a:ln>
              <a:extLst>
                <a:ext uri="{91240B29-F687-4F45-9708-019B960494DF}">
                  <a14:hiddenLine xmlns:a14="http://schemas.microsoft.com/office/drawing/2010/main" w="0">
                    <a:solidFill>
                      <a:srgbClr val="000000"/>
                    </a:solidFill>
                    <a:round/>
                  </a14:hiddenLine>
                </a:ext>
              </a:extLst>
            </p:spPr>
            <p:txBody>
              <a:bodyP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grpSp>
        <p:sp>
          <p:nvSpPr>
            <p:cNvPr id="8" name="Freeform 10"/>
            <p:cNvSpPr/>
            <p:nvPr/>
          </p:nvSpPr>
          <p:spPr bwMode="gray">
            <a:xfrm rot="14400000">
              <a:off x="2798" y="2823"/>
              <a:ext cx="860" cy="1305"/>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gradFill rotWithShape="1">
              <a:gsLst>
                <a:gs pos="0">
                  <a:schemeClr val="folHlink"/>
                </a:gs>
                <a:gs pos="100000">
                  <a:schemeClr val="folHlink">
                    <a:gamma/>
                    <a:shade val="46275"/>
                    <a:invGamma/>
                  </a:schemeClr>
                </a:gs>
              </a:gsLst>
              <a:lin ang="5400000" scaled="1"/>
            </a:gradFill>
            <a:ln w="0">
              <a:noFill/>
              <a:prstDash val="solid"/>
              <a:round/>
            </a:ln>
          </p:spPr>
          <p:txBody>
            <a:bodyPr/>
            <a:lstStyle/>
            <a:p>
              <a:pPr>
                <a:buFont typeface="Arial" panose="020B0604020202020204" pitchFamily="34" charset="0"/>
                <a:buNone/>
                <a:defRPr/>
              </a:pPr>
              <a:endParaRPr lang="zh-CN" altLang="en-US">
                <a:solidFill>
                  <a:srgbClr val="5F5F5F"/>
                </a:solidFill>
              </a:endParaRPr>
            </a:p>
          </p:txBody>
        </p:sp>
        <p:grpSp>
          <p:nvGrpSpPr>
            <p:cNvPr id="186381" name="Group 11"/>
            <p:cNvGrpSpPr/>
            <p:nvPr/>
          </p:nvGrpSpPr>
          <p:grpSpPr bwMode="auto">
            <a:xfrm>
              <a:off x="2849" y="2249"/>
              <a:ext cx="1296" cy="1381"/>
              <a:chOff x="2854" y="1996"/>
              <a:chExt cx="1296" cy="1381"/>
            </a:xfrm>
          </p:grpSpPr>
          <p:sp>
            <p:nvSpPr>
              <p:cNvPr id="186386" name="AutoShape 12"/>
              <p:cNvSpPr>
                <a:spLocks noChangeArrowheads="1"/>
              </p:cNvSpPr>
              <p:nvPr/>
            </p:nvSpPr>
            <p:spPr bwMode="gray">
              <a:xfrm rot="-1800000">
                <a:off x="2854" y="1996"/>
                <a:ext cx="906" cy="380"/>
              </a:xfrm>
              <a:prstGeom prst="triangle">
                <a:avLst>
                  <a:gd name="adj" fmla="val 50000"/>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86387" name="Freeform 13"/>
              <p:cNvSpPr/>
              <p:nvPr/>
            </p:nvSpPr>
            <p:spPr bwMode="gray">
              <a:xfrm rot="-7200000">
                <a:off x="3102" y="2371"/>
                <a:ext cx="948" cy="507"/>
              </a:xfrm>
              <a:custGeom>
                <a:avLst/>
                <a:gdLst>
                  <a:gd name="T0" fmla="*/ 31833 w 750"/>
                  <a:gd name="T1" fmla="*/ 0 h 378"/>
                  <a:gd name="T2" fmla="*/ 0 w 750"/>
                  <a:gd name="T3" fmla="*/ 0 h 378"/>
                  <a:gd name="T4" fmla="*/ 102 w 750"/>
                  <a:gd name="T5" fmla="*/ 21277 h 378"/>
                  <a:gd name="T6" fmla="*/ 1187 w 750"/>
                  <a:gd name="T7" fmla="*/ 41460 h 378"/>
                  <a:gd name="T8" fmla="*/ 31833 w 750"/>
                  <a:gd name="T9" fmla="*/ 41460 h 378"/>
                  <a:gd name="T10" fmla="*/ 31833 w 750"/>
                  <a:gd name="T11" fmla="*/ 0 h 378"/>
                  <a:gd name="T12" fmla="*/ 31833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solidFill>
                <a:schemeClr val="folHlink"/>
              </a:solidFill>
              <a:ln>
                <a:noFill/>
              </a:ln>
              <a:extLst>
                <a:ext uri="{91240B29-F687-4F45-9708-019B960494DF}">
                  <a14:hiddenLine xmlns:a14="http://schemas.microsoft.com/office/drawing/2010/main" w="0">
                    <a:solidFill>
                      <a:srgbClr val="000000"/>
                    </a:solidFill>
                    <a:round/>
                  </a14:hiddenLine>
                </a:ext>
              </a:extLst>
            </p:spPr>
            <p:txBody>
              <a:bodyP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186388" name="Freeform 14"/>
              <p:cNvSpPr/>
              <p:nvPr/>
            </p:nvSpPr>
            <p:spPr bwMode="gray">
              <a:xfrm rot="-7200000">
                <a:off x="3618" y="2845"/>
                <a:ext cx="346" cy="718"/>
              </a:xfrm>
              <a:custGeom>
                <a:avLst/>
                <a:gdLst>
                  <a:gd name="T0" fmla="*/ 1 w 495"/>
                  <a:gd name="T1" fmla="*/ 2 h 971"/>
                  <a:gd name="T2" fmla="*/ 1 w 495"/>
                  <a:gd name="T3" fmla="*/ 7 h 971"/>
                  <a:gd name="T4" fmla="*/ 1 w 495"/>
                  <a:gd name="T5" fmla="*/ 7 h 971"/>
                  <a:gd name="T6" fmla="*/ 1 w 495"/>
                  <a:gd name="T7" fmla="*/ 7 h 971"/>
                  <a:gd name="T8" fmla="*/ 1 w 495"/>
                  <a:gd name="T9" fmla="*/ 7 h 971"/>
                  <a:gd name="T10" fmla="*/ 1 w 495"/>
                  <a:gd name="T11" fmla="*/ 7 h 971"/>
                  <a:gd name="T12" fmla="*/ 1 w 495"/>
                  <a:gd name="T13" fmla="*/ 7 h 971"/>
                  <a:gd name="T14" fmla="*/ 1 w 495"/>
                  <a:gd name="T15" fmla="*/ 7 h 971"/>
                  <a:gd name="T16" fmla="*/ 1 w 495"/>
                  <a:gd name="T17" fmla="*/ 6 h 971"/>
                  <a:gd name="T18" fmla="*/ 1 w 495"/>
                  <a:gd name="T19" fmla="*/ 5 h 971"/>
                  <a:gd name="T20" fmla="*/ 1 w 495"/>
                  <a:gd name="T21" fmla="*/ 4 h 971"/>
                  <a:gd name="T22" fmla="*/ 1 w 495"/>
                  <a:gd name="T23" fmla="*/ 4 h 971"/>
                  <a:gd name="T24" fmla="*/ 1 w 495"/>
                  <a:gd name="T25" fmla="*/ 3 h 971"/>
                  <a:gd name="T26" fmla="*/ 1 w 495"/>
                  <a:gd name="T27" fmla="*/ 1 h 971"/>
                  <a:gd name="T28" fmla="*/ 1 w 495"/>
                  <a:gd name="T29" fmla="*/ 1 h 971"/>
                  <a:gd name="T30" fmla="*/ 0 w 495"/>
                  <a:gd name="T31" fmla="*/ 1 h 971"/>
                  <a:gd name="T32" fmla="*/ 1 w 495"/>
                  <a:gd name="T33" fmla="*/ 0 h 971"/>
                  <a:gd name="T34" fmla="*/ 1 w 495"/>
                  <a:gd name="T35" fmla="*/ 1 h 971"/>
                  <a:gd name="T36" fmla="*/ 1 w 495"/>
                  <a:gd name="T37" fmla="*/ 1 h 971"/>
                  <a:gd name="T38" fmla="*/ 1 w 495"/>
                  <a:gd name="T39" fmla="*/ 1 h 971"/>
                  <a:gd name="T40" fmla="*/ 1 w 495"/>
                  <a:gd name="T41" fmla="*/ 1 h 971"/>
                  <a:gd name="T42" fmla="*/ 1 w 495"/>
                  <a:gd name="T43" fmla="*/ 1 h 971"/>
                  <a:gd name="T44" fmla="*/ 1 w 495"/>
                  <a:gd name="T45" fmla="*/ 1 h 971"/>
                  <a:gd name="T46" fmla="*/ 1 w 495"/>
                  <a:gd name="T47" fmla="*/ 2 h 971"/>
                  <a:gd name="T48" fmla="*/ 1 w 495"/>
                  <a:gd name="T49" fmla="*/ 2 h 971"/>
                  <a:gd name="T50" fmla="*/ 1 w 495"/>
                  <a:gd name="T51" fmla="*/ 2 h 971"/>
                  <a:gd name="T52" fmla="*/ 1 w 495"/>
                  <a:gd name="T53" fmla="*/ 2 h 971"/>
                  <a:gd name="T54" fmla="*/ 1 w 495"/>
                  <a:gd name="T55" fmla="*/ 2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solidFill>
                <a:schemeClr val="folHlink"/>
              </a:solidFill>
              <a:ln>
                <a:noFill/>
              </a:ln>
              <a:extLst>
                <a:ext uri="{91240B29-F687-4F45-9708-019B960494DF}">
                  <a14:hiddenLine xmlns:a14="http://schemas.microsoft.com/office/drawing/2010/main" w="0">
                    <a:solidFill>
                      <a:srgbClr val="000000"/>
                    </a:solidFill>
                    <a:round/>
                  </a14:hiddenLine>
                </a:ext>
              </a:extLst>
            </p:spPr>
            <p:txBody>
              <a:bodyP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grpSp>
        <p:grpSp>
          <p:nvGrpSpPr>
            <p:cNvPr id="186382" name="Group 15"/>
            <p:cNvGrpSpPr/>
            <p:nvPr/>
          </p:nvGrpSpPr>
          <p:grpSpPr bwMode="auto">
            <a:xfrm>
              <a:off x="1655" y="3095"/>
              <a:ext cx="1571" cy="879"/>
              <a:chOff x="1655" y="2837"/>
              <a:chExt cx="1571" cy="879"/>
            </a:xfrm>
          </p:grpSpPr>
          <p:sp>
            <p:nvSpPr>
              <p:cNvPr id="186383" name="Freeform 16"/>
              <p:cNvSpPr/>
              <p:nvPr/>
            </p:nvSpPr>
            <p:spPr bwMode="gray">
              <a:xfrm>
                <a:off x="1655" y="2837"/>
                <a:ext cx="366" cy="692"/>
              </a:xfrm>
              <a:custGeom>
                <a:avLst/>
                <a:gdLst>
                  <a:gd name="T0" fmla="*/ 4 w 495"/>
                  <a:gd name="T1" fmla="*/ 1 h 971"/>
                  <a:gd name="T2" fmla="*/ 4 w 495"/>
                  <a:gd name="T3" fmla="*/ 4 h 971"/>
                  <a:gd name="T4" fmla="*/ 4 w 495"/>
                  <a:gd name="T5" fmla="*/ 4 h 971"/>
                  <a:gd name="T6" fmla="*/ 4 w 495"/>
                  <a:gd name="T7" fmla="*/ 4 h 971"/>
                  <a:gd name="T8" fmla="*/ 3 w 495"/>
                  <a:gd name="T9" fmla="*/ 4 h 971"/>
                  <a:gd name="T10" fmla="*/ 3 w 495"/>
                  <a:gd name="T11" fmla="*/ 4 h 971"/>
                  <a:gd name="T12" fmla="*/ 3 w 495"/>
                  <a:gd name="T13" fmla="*/ 4 h 971"/>
                  <a:gd name="T14" fmla="*/ 2 w 495"/>
                  <a:gd name="T15" fmla="*/ 4 h 971"/>
                  <a:gd name="T16" fmla="*/ 2 w 495"/>
                  <a:gd name="T17" fmla="*/ 3 h 971"/>
                  <a:gd name="T18" fmla="*/ 1 w 495"/>
                  <a:gd name="T19" fmla="*/ 3 h 971"/>
                  <a:gd name="T20" fmla="*/ 1 w 495"/>
                  <a:gd name="T21" fmla="*/ 3 h 971"/>
                  <a:gd name="T22" fmla="*/ 1 w 495"/>
                  <a:gd name="T23" fmla="*/ 2 h 971"/>
                  <a:gd name="T24" fmla="*/ 1 w 495"/>
                  <a:gd name="T25" fmla="*/ 1 h 971"/>
                  <a:gd name="T26" fmla="*/ 1 w 495"/>
                  <a:gd name="T27" fmla="*/ 1 h 971"/>
                  <a:gd name="T28" fmla="*/ 1 w 495"/>
                  <a:gd name="T29" fmla="*/ 1 h 971"/>
                  <a:gd name="T30" fmla="*/ 0 w 495"/>
                  <a:gd name="T31" fmla="*/ 1 h 971"/>
                  <a:gd name="T32" fmla="*/ 1 w 495"/>
                  <a:gd name="T33" fmla="*/ 0 h 971"/>
                  <a:gd name="T34" fmla="*/ 1 w 495"/>
                  <a:gd name="T35" fmla="*/ 1 h 971"/>
                  <a:gd name="T36" fmla="*/ 1 w 495"/>
                  <a:gd name="T37" fmla="*/ 1 h 971"/>
                  <a:gd name="T38" fmla="*/ 1 w 495"/>
                  <a:gd name="T39" fmla="*/ 1 h 971"/>
                  <a:gd name="T40" fmla="*/ 1 w 495"/>
                  <a:gd name="T41" fmla="*/ 1 h 971"/>
                  <a:gd name="T42" fmla="*/ 1 w 495"/>
                  <a:gd name="T43" fmla="*/ 1 h 971"/>
                  <a:gd name="T44" fmla="*/ 1 w 495"/>
                  <a:gd name="T45" fmla="*/ 1 h 971"/>
                  <a:gd name="T46" fmla="*/ 1 w 495"/>
                  <a:gd name="T47" fmla="*/ 1 h 971"/>
                  <a:gd name="T48" fmla="*/ 1 w 495"/>
                  <a:gd name="T49" fmla="*/ 1 h 971"/>
                  <a:gd name="T50" fmla="*/ 1 w 495"/>
                  <a:gd name="T51" fmla="*/ 1 h 971"/>
                  <a:gd name="T52" fmla="*/ 2 w 495"/>
                  <a:gd name="T53" fmla="*/ 1 h 971"/>
                  <a:gd name="T54" fmla="*/ 4 w 495"/>
                  <a:gd name="T55" fmla="*/ 1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solidFill>
                <a:schemeClr val="hlink"/>
              </a:solidFill>
              <a:ln>
                <a:noFill/>
              </a:ln>
              <a:extLst>
                <a:ext uri="{91240B29-F687-4F45-9708-019B960494DF}">
                  <a14:hiddenLine xmlns:a14="http://schemas.microsoft.com/office/drawing/2010/main" w="0">
                    <a:solidFill>
                      <a:srgbClr val="000000"/>
                    </a:solidFill>
                    <a:round/>
                  </a14:hiddenLine>
                </a:ext>
              </a:extLst>
            </p:spPr>
            <p:txBody>
              <a:bodyP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186384" name="AutoShape 17"/>
              <p:cNvSpPr>
                <a:spLocks noChangeArrowheads="1"/>
              </p:cNvSpPr>
              <p:nvPr/>
            </p:nvSpPr>
            <p:spPr bwMode="gray">
              <a:xfrm rot="5400000">
                <a:off x="2589" y="3078"/>
                <a:ext cx="872" cy="403"/>
              </a:xfrm>
              <a:prstGeom prst="triangle">
                <a:avLst>
                  <a:gd name="adj" fmla="val 50000"/>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sp>
            <p:nvSpPr>
              <p:cNvPr id="186385" name="Freeform 18"/>
              <p:cNvSpPr/>
              <p:nvPr/>
            </p:nvSpPr>
            <p:spPr bwMode="gray">
              <a:xfrm>
                <a:off x="1985" y="3040"/>
                <a:ext cx="1005" cy="489"/>
              </a:xfrm>
              <a:custGeom>
                <a:avLst/>
                <a:gdLst>
                  <a:gd name="T0" fmla="*/ 81071 w 750"/>
                  <a:gd name="T1" fmla="*/ 0 h 378"/>
                  <a:gd name="T2" fmla="*/ 0 w 750"/>
                  <a:gd name="T3" fmla="*/ 0 h 378"/>
                  <a:gd name="T4" fmla="*/ 218 w 750"/>
                  <a:gd name="T5" fmla="*/ 11921 h 378"/>
                  <a:gd name="T6" fmla="*/ 3035 w 750"/>
                  <a:gd name="T7" fmla="*/ 23291 h 378"/>
                  <a:gd name="T8" fmla="*/ 81071 w 750"/>
                  <a:gd name="T9" fmla="*/ 23291 h 378"/>
                  <a:gd name="T10" fmla="*/ 81071 w 750"/>
                  <a:gd name="T11" fmla="*/ 0 h 378"/>
                  <a:gd name="T12" fmla="*/ 81071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solidFill>
                <a:schemeClr val="hlink"/>
              </a:solidFill>
              <a:ln>
                <a:noFill/>
              </a:ln>
              <a:extLst>
                <a:ext uri="{91240B29-F687-4F45-9708-019B960494DF}">
                  <a14:hiddenLine xmlns:a14="http://schemas.microsoft.com/office/drawing/2010/main" w="0">
                    <a:solidFill>
                      <a:srgbClr val="000000"/>
                    </a:solidFill>
                    <a:round/>
                  </a14:hiddenLine>
                </a:ext>
              </a:extLst>
            </p:spPr>
            <p:txBody>
              <a:bodyP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grpSp>
      </p:grpSp>
      <p:sp>
        <p:nvSpPr>
          <p:cNvPr id="20" name="Text Box 19"/>
          <p:cNvSpPr txBox="1">
            <a:spLocks noChangeArrowheads="1"/>
          </p:cNvSpPr>
          <p:nvPr/>
        </p:nvSpPr>
        <p:spPr bwMode="auto">
          <a:xfrm>
            <a:off x="457200" y="4303713"/>
            <a:ext cx="22272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r" fontAlgn="base">
              <a:spcBef>
                <a:spcPct val="0"/>
              </a:spcBef>
              <a:spcAft>
                <a:spcPct val="0"/>
              </a:spcAft>
              <a:buFontTx/>
              <a:buNone/>
              <a:defRPr/>
            </a:pPr>
            <a:r>
              <a:rPr lang="en-US" altLang="zh-CN" sz="1800" dirty="0" smtClean="0">
                <a:solidFill>
                  <a:srgbClr val="002060"/>
                </a:solidFill>
                <a:latin typeface="微软雅黑" panose="020B0503020204020204" pitchFamily="34" charset="-122"/>
                <a:ea typeface="微软雅黑" panose="020B0503020204020204" pitchFamily="34" charset="-122"/>
              </a:rPr>
              <a:t>2.</a:t>
            </a:r>
            <a:r>
              <a:rPr lang="zh-CN" altLang="en-US" sz="1800" dirty="0" smtClean="0">
                <a:solidFill>
                  <a:srgbClr val="002060"/>
                </a:solidFill>
                <a:latin typeface="微软雅黑" panose="020B0503020204020204" pitchFamily="34" charset="-122"/>
                <a:ea typeface="微软雅黑" panose="020B0503020204020204" pitchFamily="34" charset="-122"/>
              </a:rPr>
              <a:t>对案主影响的测量</a:t>
            </a:r>
            <a:endParaRPr lang="en-US" altLang="zh-CN" sz="1800" dirty="0" smtClean="0">
              <a:solidFill>
                <a:srgbClr val="002060"/>
              </a:solidFill>
              <a:latin typeface="微软雅黑" panose="020B0503020204020204" pitchFamily="34" charset="-122"/>
              <a:ea typeface="微软雅黑" panose="020B0503020204020204" pitchFamily="34" charset="-122"/>
            </a:endParaRPr>
          </a:p>
        </p:txBody>
      </p:sp>
      <p:sp>
        <p:nvSpPr>
          <p:cNvPr id="21" name="Text Box 20"/>
          <p:cNvSpPr txBox="1">
            <a:spLocks noChangeArrowheads="1"/>
          </p:cNvSpPr>
          <p:nvPr/>
        </p:nvSpPr>
        <p:spPr bwMode="auto">
          <a:xfrm>
            <a:off x="6553200" y="4227513"/>
            <a:ext cx="222726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defRPr/>
            </a:pPr>
            <a:r>
              <a:rPr lang="en-US" altLang="zh-CN" sz="1800" dirty="0" smtClean="0">
                <a:solidFill>
                  <a:srgbClr val="002060"/>
                </a:solidFill>
                <a:latin typeface="微软雅黑" panose="020B0503020204020204" pitchFamily="34" charset="-122"/>
                <a:ea typeface="微软雅黑" panose="020B0503020204020204" pitchFamily="34" charset="-122"/>
              </a:rPr>
              <a:t>3.</a:t>
            </a:r>
            <a:r>
              <a:rPr lang="zh-CN" altLang="en-US" sz="1800" dirty="0" smtClean="0">
                <a:solidFill>
                  <a:srgbClr val="002060"/>
                </a:solidFill>
                <a:latin typeface="微软雅黑" panose="020B0503020204020204" pitchFamily="34" charset="-122"/>
                <a:ea typeface="微软雅黑" panose="020B0503020204020204" pitchFamily="34" charset="-122"/>
              </a:rPr>
              <a:t>督导和同事</a:t>
            </a:r>
            <a:endParaRPr lang="en-US" altLang="zh-CN" sz="1800" dirty="0" smtClean="0">
              <a:solidFill>
                <a:srgbClr val="002060"/>
              </a:solidFill>
              <a:latin typeface="微软雅黑" panose="020B0503020204020204" pitchFamily="34" charset="-122"/>
              <a:ea typeface="微软雅黑" panose="020B0503020204020204" pitchFamily="34" charset="-122"/>
            </a:endParaRPr>
          </a:p>
          <a:p>
            <a:pPr fontAlgn="base">
              <a:spcBef>
                <a:spcPct val="0"/>
              </a:spcBef>
              <a:spcAft>
                <a:spcPct val="0"/>
              </a:spcAft>
              <a:buFontTx/>
              <a:buNone/>
              <a:defRPr/>
            </a:pPr>
            <a:r>
              <a:rPr lang="zh-CN" altLang="en-US" sz="1800" dirty="0" smtClean="0">
                <a:solidFill>
                  <a:srgbClr val="002060"/>
                </a:solidFill>
                <a:latin typeface="微软雅黑" panose="020B0503020204020204" pitchFamily="34" charset="-122"/>
                <a:ea typeface="微软雅黑" panose="020B0503020204020204" pitchFamily="34" charset="-122"/>
              </a:rPr>
              <a:t>对工作进展的评估</a:t>
            </a:r>
            <a:endParaRPr lang="en-US" altLang="zh-CN" sz="1800" dirty="0" smtClean="0">
              <a:solidFill>
                <a:srgbClr val="002060"/>
              </a:solidFill>
              <a:latin typeface="微软雅黑" panose="020B0503020204020204" pitchFamily="34" charset="-122"/>
              <a:ea typeface="微软雅黑" panose="020B0503020204020204" pitchFamily="34" charset="-122"/>
            </a:endParaRPr>
          </a:p>
        </p:txBody>
      </p:sp>
      <p:sp>
        <p:nvSpPr>
          <p:cNvPr id="22" name="Text Box 21"/>
          <p:cNvSpPr txBox="1">
            <a:spLocks noChangeArrowheads="1"/>
          </p:cNvSpPr>
          <p:nvPr/>
        </p:nvSpPr>
        <p:spPr bwMode="auto">
          <a:xfrm>
            <a:off x="2971800" y="1103313"/>
            <a:ext cx="32607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Tx/>
              <a:buNone/>
              <a:defRPr/>
            </a:pPr>
            <a:r>
              <a:rPr lang="en-US" altLang="zh-CN" sz="1800" dirty="0" smtClean="0">
                <a:solidFill>
                  <a:srgbClr val="002060"/>
                </a:solidFill>
                <a:latin typeface="微软雅黑" panose="020B0503020204020204" pitchFamily="34" charset="-122"/>
                <a:ea typeface="微软雅黑" panose="020B0503020204020204" pitchFamily="34" charset="-122"/>
              </a:rPr>
              <a:t>1.</a:t>
            </a:r>
            <a:r>
              <a:rPr lang="zh-CN" altLang="en-US" sz="1800" dirty="0" smtClean="0">
                <a:solidFill>
                  <a:srgbClr val="002060"/>
                </a:solidFill>
                <a:latin typeface="微软雅黑" panose="020B0503020204020204" pitchFamily="34" charset="-122"/>
                <a:ea typeface="微软雅黑" panose="020B0503020204020204" pitchFamily="34" charset="-122"/>
              </a:rPr>
              <a:t>实现目标的测量</a:t>
            </a:r>
            <a:endParaRPr lang="en-US" altLang="zh-CN" sz="1800" dirty="0" smtClean="0">
              <a:solidFill>
                <a:srgbClr val="002060"/>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4225925" y="3106738"/>
            <a:ext cx="927100" cy="708025"/>
          </a:xfrm>
          <a:prstGeom prst="rect">
            <a:avLst/>
          </a:prstGeom>
          <a:noFill/>
        </p:spPr>
        <p:txBody>
          <a:bodyPr>
            <a:spAutoFit/>
          </a:bodyPr>
          <a:lstStyle/>
          <a:p>
            <a:pPr fontAlgn="base">
              <a:spcBef>
                <a:spcPct val="0"/>
              </a:spcBef>
              <a:spcAft>
                <a:spcPct val="0"/>
              </a:spcAft>
              <a:buFont typeface="Arial" panose="020B0604020202020204" pitchFamily="34" charset="0"/>
              <a:buNone/>
              <a:defRPr/>
            </a:pPr>
            <a:r>
              <a:rPr lang="zh-CN" altLang="en-US" sz="2000" dirty="0">
                <a:solidFill>
                  <a:srgbClr val="002060"/>
                </a:solidFill>
              </a:rPr>
              <a:t>评估内容</a:t>
            </a:r>
            <a:endParaRPr lang="zh-CN" altLang="en-US" sz="2000" dirty="0">
              <a:solidFill>
                <a:srgbClr val="002060"/>
              </a:solidFill>
            </a:endParaRP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1" name="Rectangle 3"/>
          <p:cNvSpPr>
            <a:spLocks noGrp="1" noChangeArrowheads="1"/>
          </p:cNvSpPr>
          <p:nvPr>
            <p:ph type="subTitle" idx="4294967295"/>
          </p:nvPr>
        </p:nvSpPr>
        <p:spPr>
          <a:xfrm>
            <a:off x="1755775" y="3560763"/>
            <a:ext cx="5622925" cy="636587"/>
          </a:xfrm>
        </p:spPr>
        <p:txBody>
          <a:bodyPr/>
          <a:lstStyle/>
          <a:p>
            <a:pPr marL="0" indent="0" algn="ctr" eaLnBrk="1" hangingPunct="1">
              <a:buFont typeface="Wingdings" panose="05000000000000000000" pitchFamily="2" charset="2"/>
              <a:buNone/>
            </a:pPr>
            <a:r>
              <a:rPr lang="zh-CN" sz="3000" b="1" smtClean="0">
                <a:latin typeface="隶书" panose="02010509060101010101" pitchFamily="49" charset="-122"/>
                <a:ea typeface="隶书" panose="02010509060101010101" pitchFamily="49" charset="-122"/>
              </a:rPr>
              <a:t>许菊香</a:t>
            </a:r>
            <a:endParaRPr lang="zh-CN" sz="3000" b="1" smtClean="0">
              <a:latin typeface="隶书" panose="02010509060101010101" pitchFamily="49" charset="-122"/>
              <a:ea typeface="隶书" panose="02010509060101010101" pitchFamily="49" charset="-122"/>
            </a:endParaRPr>
          </a:p>
        </p:txBody>
      </p:sp>
      <p:sp>
        <p:nvSpPr>
          <p:cNvPr id="155652" name="Rectangle 4"/>
          <p:cNvSpPr>
            <a:spLocks noGrp="1" noChangeArrowheads="1"/>
          </p:cNvSpPr>
          <p:nvPr/>
        </p:nvSpPr>
        <p:spPr bwMode="auto">
          <a:xfrm>
            <a:off x="1736725" y="2643188"/>
            <a:ext cx="5637213" cy="9826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gn="just" defTabSz="514350"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361950" indent="-361950" defTabSz="5143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643255" indent="-128905" defTabSz="51435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900430" indent="-128905" defTabSz="51435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1157605" indent="-128905" defTabSz="51435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1614805" indent="-128905" defTabSz="51435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072005" indent="-128905" defTabSz="51435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2529205" indent="-128905" defTabSz="51435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2986405" indent="-128905" defTabSz="51435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90000"/>
              </a:lnSpc>
              <a:spcBef>
                <a:spcPct val="0"/>
              </a:spcBef>
              <a:spcAft>
                <a:spcPct val="0"/>
              </a:spcAft>
              <a:buClrTx/>
              <a:buSzTx/>
              <a:buFont typeface="Wingdings" panose="05000000000000000000" pitchFamily="2" charset="2"/>
              <a:buNone/>
            </a:pPr>
            <a:r>
              <a:rPr lang="zh-CN" altLang="zh-CN" sz="3200" b="1" smtClean="0">
                <a:solidFill>
                  <a:srgbClr val="468F69"/>
                </a:solidFill>
              </a:rPr>
              <a:t>谢谢观看</a:t>
            </a:r>
            <a:endParaRPr lang="zh-CN" altLang="zh-CN" sz="3200" b="1" smtClean="0">
              <a:solidFill>
                <a:srgbClr val="468F69"/>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50520" y="1608773"/>
            <a:ext cx="2840355" cy="4229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a:latin typeface="微软雅黑" panose="020B0503020204020204" pitchFamily="34" charset="-122"/>
                <a:ea typeface="微软雅黑" panose="020B0503020204020204" pitchFamily="34" charset="-122"/>
                <a:cs typeface="微软雅黑" panose="020B0503020204020204" pitchFamily="34" charset="-122"/>
              </a:rPr>
              <a:t>3</a:t>
            </a:r>
            <a:r>
              <a:rPr lang="zh-CN" altLang="en-US" b="1">
                <a:latin typeface="微软雅黑" panose="020B0503020204020204" pitchFamily="34" charset="-122"/>
                <a:ea typeface="微软雅黑" panose="020B0503020204020204" pitchFamily="34" charset="-122"/>
                <a:cs typeface="微软雅黑" panose="020B0503020204020204" pitchFamily="34" charset="-122"/>
              </a:rPr>
              <a:t>、个案工作与心理咨询</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3" name="文本占位符 62" descr="Rectangle: Click to edit Master text styles&#13;&#10;Second level&#13;&#10;Third level&#13;&#10;Fourth level&#13;&#10;Fifth level"/>
          <p:cNvSpPr>
            <a:spLocks noGrp="1"/>
          </p:cNvSpPr>
          <p:nvPr/>
        </p:nvSpPr>
        <p:spPr>
          <a:xfrm>
            <a:off x="3519964" y="1636871"/>
            <a:ext cx="3702368" cy="366713"/>
          </a:xfr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buNone/>
            </a:pPr>
            <a:endParaRPr lang="zh-CN" altLang="en-US" sz="1800"/>
          </a:p>
        </p:txBody>
      </p:sp>
      <p:pic>
        <p:nvPicPr>
          <p:cNvPr id="4" name="图片 3"/>
          <p:cNvPicPr>
            <a:picLocks noChangeAspect="1"/>
          </p:cNvPicPr>
          <p:nvPr/>
        </p:nvPicPr>
        <p:blipFill>
          <a:blip r:embed="rId1"/>
          <a:stretch>
            <a:fillRect/>
          </a:stretch>
        </p:blipFill>
        <p:spPr>
          <a:xfrm>
            <a:off x="1022985" y="2190750"/>
            <a:ext cx="7098506" cy="3687604"/>
          </a:xfrm>
          <a:prstGeom prst="rect">
            <a:avLst/>
          </a:prstGeom>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50520" y="1608773"/>
            <a:ext cx="2840355" cy="4229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a:latin typeface="微软雅黑" panose="020B0503020204020204" pitchFamily="34" charset="-122"/>
                <a:ea typeface="微软雅黑" panose="020B0503020204020204" pitchFamily="34" charset="-122"/>
                <a:cs typeface="微软雅黑" panose="020B0503020204020204" pitchFamily="34" charset="-122"/>
              </a:rPr>
              <a:t>3</a:t>
            </a:r>
            <a:r>
              <a:rPr lang="zh-CN" altLang="en-US" b="1">
                <a:latin typeface="微软雅黑" panose="020B0503020204020204" pitchFamily="34" charset="-122"/>
                <a:ea typeface="微软雅黑" panose="020B0503020204020204" pitchFamily="34" charset="-122"/>
                <a:cs typeface="微软雅黑" panose="020B0503020204020204" pitchFamily="34" charset="-122"/>
              </a:rPr>
              <a:t>、个案工作与心理咨询</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3" name="文本占位符 62" descr="Rectangle: Click to edit Master text styles&#13;&#10;Second level&#13;&#10;Third level&#13;&#10;Fourth level&#13;&#10;Fifth level"/>
          <p:cNvSpPr>
            <a:spLocks noGrp="1"/>
          </p:cNvSpPr>
          <p:nvPr/>
        </p:nvSpPr>
        <p:spPr>
          <a:xfrm>
            <a:off x="3519964" y="1636871"/>
            <a:ext cx="3702368" cy="366713"/>
          </a:xfr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buNone/>
            </a:pPr>
            <a:endParaRPr lang="zh-CN" altLang="en-US" sz="1800"/>
          </a:p>
        </p:txBody>
      </p:sp>
      <p:sp>
        <p:nvSpPr>
          <p:cNvPr id="3" name="文本框 2"/>
          <p:cNvSpPr txBox="1"/>
          <p:nvPr/>
        </p:nvSpPr>
        <p:spPr>
          <a:xfrm>
            <a:off x="395764" y="2151221"/>
            <a:ext cx="8011954" cy="3415030"/>
          </a:xfrm>
          <a:prstGeom prst="rect">
            <a:avLst/>
          </a:prstGeom>
          <a:noFill/>
        </p:spPr>
        <p:txBody>
          <a:bodyPr wrap="square" rtlCol="0">
            <a:spAutoFit/>
          </a:bodyPr>
          <a:lstStyle/>
          <a:p>
            <a:pPr marL="342900" indent="-342900" algn="just">
              <a:lnSpc>
                <a:spcPct val="150000"/>
              </a:lnSpc>
              <a:buFont typeface="Wingdings" panose="05000000000000000000" charset="0"/>
              <a:buChar char="Ø"/>
            </a:pPr>
            <a:r>
              <a:rPr lang="zh-CN" altLang="en-US"/>
              <a:t>比较于心理咨询特别注重专业技术的精深，个案工作更强调对人的尊重、接纳的价值理念和关怀的情怀；</a:t>
            </a:r>
            <a:endParaRPr lang="zh-CN" altLang="en-US"/>
          </a:p>
          <a:p>
            <a:pPr marL="342900" indent="-342900" algn="just">
              <a:lnSpc>
                <a:spcPct val="150000"/>
              </a:lnSpc>
              <a:buFont typeface="Wingdings" panose="05000000000000000000" charset="0"/>
              <a:buChar char="Ø"/>
            </a:pPr>
            <a:r>
              <a:rPr lang="zh-CN" altLang="en-US"/>
              <a:t>比较于心理咨询注重来访者问题的个人心理成因，个案工作更注重案主个人问题的社会成因；</a:t>
            </a:r>
            <a:endParaRPr lang="zh-CN" altLang="en-US"/>
          </a:p>
          <a:p>
            <a:pPr marL="342900" indent="-342900" algn="just">
              <a:lnSpc>
                <a:spcPct val="150000"/>
              </a:lnSpc>
              <a:buFont typeface="Wingdings" panose="05000000000000000000" charset="0"/>
              <a:buChar char="Ø"/>
            </a:pPr>
            <a:r>
              <a:rPr lang="zh-CN" altLang="en-US"/>
              <a:t>比较于心理咨询只限于咨询师内心理因素的探索与治疗，个案工作更强调运用资源；</a:t>
            </a:r>
            <a:endParaRPr lang="zh-CN" altLang="en-US"/>
          </a:p>
          <a:p>
            <a:pPr marL="342900" indent="-342900" algn="just">
              <a:lnSpc>
                <a:spcPct val="150000"/>
              </a:lnSpc>
              <a:buFont typeface="Wingdings" panose="05000000000000000000" charset="0"/>
              <a:buChar char="Ø"/>
            </a:pPr>
            <a:r>
              <a:rPr lang="zh-CN" altLang="en-US"/>
              <a:t>比较于心理咨询只解决个人问题，不关心其他社会、政治因素，个案工作更多了也社会、政治责任。</a:t>
            </a:r>
            <a:endParaRPr lang="zh-CN" altLang="en-US"/>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圆角矩形 11"/>
          <p:cNvSpPr/>
          <p:nvPr/>
        </p:nvSpPr>
        <p:spPr bwMode="auto">
          <a:xfrm>
            <a:off x="2981325" y="2147888"/>
            <a:ext cx="465138" cy="114300"/>
          </a:xfrm>
          <a:custGeom>
            <a:avLst/>
            <a:gdLst>
              <a:gd name="T0" fmla="*/ 1 w 711052"/>
              <a:gd name="T1" fmla="*/ 0 h 174096"/>
              <a:gd name="T2" fmla="*/ 2 w 711052"/>
              <a:gd name="T3" fmla="*/ 0 h 174096"/>
              <a:gd name="T4" fmla="*/ 2 w 711052"/>
              <a:gd name="T5" fmla="*/ 1 h 174096"/>
              <a:gd name="T6" fmla="*/ 1 w 711052"/>
              <a:gd name="T7" fmla="*/ 1 h 174096"/>
              <a:gd name="T8" fmla="*/ 0 w 711052"/>
              <a:gd name="T9" fmla="*/ 1 h 174096"/>
              <a:gd name="T10" fmla="*/ 1 w 711052"/>
              <a:gd name="T11" fmla="*/ 0 h 1740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gradFill rotWithShape="1">
            <a:gsLst>
              <a:gs pos="0">
                <a:srgbClr val="409EA6"/>
              </a:gs>
              <a:gs pos="60001">
                <a:srgbClr val="D0F0EE"/>
              </a:gs>
              <a:gs pos="89000">
                <a:srgbClr val="409EA6"/>
              </a:gs>
              <a:gs pos="100000">
                <a:srgbClr val="296469"/>
              </a:gs>
            </a:gsLst>
            <a:lin ang="0" scaled="1"/>
          </a:gra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nchor="ct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157699" name="任意多边形 29"/>
          <p:cNvSpPr/>
          <p:nvPr/>
        </p:nvSpPr>
        <p:spPr bwMode="auto">
          <a:xfrm>
            <a:off x="3008313" y="1646238"/>
            <a:ext cx="165100" cy="5211762"/>
          </a:xfrm>
          <a:custGeom>
            <a:avLst/>
            <a:gdLst>
              <a:gd name="T0" fmla="*/ 2747567 w 146304"/>
              <a:gd name="T1" fmla="*/ 0 h 4956048"/>
              <a:gd name="T2" fmla="*/ 5495204 w 146304"/>
              <a:gd name="T3" fmla="*/ 330901 h 4956048"/>
              <a:gd name="T4" fmla="*/ 5495204 w 146304"/>
              <a:gd name="T5" fmla="*/ 22418561 h 4956048"/>
              <a:gd name="T6" fmla="*/ 0 w 146304"/>
              <a:gd name="T7" fmla="*/ 22418561 h 4956048"/>
              <a:gd name="T8" fmla="*/ 0 w 146304"/>
              <a:gd name="T9" fmla="*/ 330901 h 4956048"/>
              <a:gd name="T10" fmla="*/ 2747567 w 146304"/>
              <a:gd name="T11" fmla="*/ 0 h 495604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6304" h="4956048">
                <a:moveTo>
                  <a:pt x="73152" y="0"/>
                </a:moveTo>
                <a:cubicBezTo>
                  <a:pt x="113553" y="0"/>
                  <a:pt x="146304" y="32751"/>
                  <a:pt x="146304" y="73152"/>
                </a:cubicBezTo>
                <a:lnTo>
                  <a:pt x="146304" y="4956048"/>
                </a:lnTo>
                <a:lnTo>
                  <a:pt x="0" y="4956048"/>
                </a:lnTo>
                <a:lnTo>
                  <a:pt x="0" y="73152"/>
                </a:lnTo>
                <a:cubicBezTo>
                  <a:pt x="0" y="32751"/>
                  <a:pt x="32751" y="0"/>
                  <a:pt x="73152" y="0"/>
                </a:cubicBezTo>
                <a:close/>
              </a:path>
            </a:pathLst>
          </a:custGeom>
          <a:gradFill rotWithShape="0">
            <a:gsLst>
              <a:gs pos="0">
                <a:srgbClr val="A6A6A6"/>
              </a:gs>
              <a:gs pos="8000">
                <a:srgbClr val="A6A6A6"/>
              </a:gs>
              <a:gs pos="53999">
                <a:srgbClr val="D9D9D9"/>
              </a:gs>
              <a:gs pos="100000">
                <a:srgbClr val="A6A6A6"/>
              </a:gs>
            </a:gsLst>
            <a:lin ang="0" scaled="1"/>
          </a:grad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157700" name="五边形 30"/>
          <p:cNvSpPr>
            <a:spLocks noChangeArrowheads="1"/>
          </p:cNvSpPr>
          <p:nvPr/>
        </p:nvSpPr>
        <p:spPr bwMode="auto">
          <a:xfrm>
            <a:off x="2981325" y="2208213"/>
            <a:ext cx="4086225" cy="692150"/>
          </a:xfrm>
          <a:prstGeom prst="homePlate">
            <a:avLst>
              <a:gd name="adj" fmla="val 49963"/>
            </a:avLst>
          </a:prstGeom>
          <a:solidFill>
            <a:srgbClr val="409EA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57701" name="五边形 31"/>
          <p:cNvSpPr>
            <a:spLocks noChangeArrowheads="1"/>
          </p:cNvSpPr>
          <p:nvPr/>
        </p:nvSpPr>
        <p:spPr bwMode="auto">
          <a:xfrm>
            <a:off x="3108325" y="2293938"/>
            <a:ext cx="3832225" cy="520700"/>
          </a:xfrm>
          <a:prstGeom prst="homePlate">
            <a:avLst>
              <a:gd name="adj" fmla="val 50121"/>
            </a:avLst>
          </a:prstGeom>
          <a:solidFill>
            <a:srgbClr val="D0F0EE"/>
          </a:solidFill>
          <a:ln>
            <a:noFill/>
          </a:ln>
          <a:extLst>
            <a:ext uri="{91240B29-F687-4F45-9708-019B960494DF}">
              <a14:hiddenLine xmlns:a14="http://schemas.microsoft.com/office/drawing/2010/main" w="9525">
                <a:solidFill>
                  <a:srgbClr val="000000"/>
                </a:solidFill>
                <a:miter lim="800000"/>
                <a:headEnd/>
                <a:tailEnd/>
              </a14:hiddenLine>
            </a:ext>
          </a:extLst>
        </p:spPr>
        <p:txBody>
          <a:bodyPr bIns="108000"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r>
              <a:rPr lang="zh-CN" altLang="en-US" sz="2800" smtClean="0">
                <a:solidFill>
                  <a:srgbClr val="296469"/>
                </a:solidFill>
                <a:latin typeface="黑体" panose="02010609060101010101" pitchFamily="49" charset="-122"/>
                <a:ea typeface="黑体" panose="02010609060101010101" pitchFamily="49" charset="-122"/>
              </a:rPr>
              <a:t>第</a:t>
            </a:r>
            <a:r>
              <a:rPr lang="en-US" altLang="zh-CN" sz="2800" smtClean="0">
                <a:solidFill>
                  <a:srgbClr val="296469"/>
                </a:solidFill>
                <a:latin typeface="黑体" panose="02010609060101010101" pitchFamily="49" charset="-122"/>
                <a:ea typeface="黑体" panose="02010609060101010101" pitchFamily="49" charset="-122"/>
              </a:rPr>
              <a:t>2</a:t>
            </a:r>
            <a:r>
              <a:rPr lang="zh-CN" altLang="en-US" sz="2800" smtClean="0">
                <a:solidFill>
                  <a:srgbClr val="296469"/>
                </a:solidFill>
                <a:latin typeface="黑体" panose="02010609060101010101" pitchFamily="49" charset="-122"/>
                <a:ea typeface="黑体" panose="02010609060101010101" pitchFamily="49" charset="-122"/>
              </a:rPr>
              <a:t>节</a:t>
            </a:r>
            <a:endParaRPr lang="zh-CN" altLang="en-US" sz="2800" smtClean="0">
              <a:solidFill>
                <a:srgbClr val="296469"/>
              </a:solidFill>
              <a:latin typeface="黑体" panose="02010609060101010101" pitchFamily="49" charset="-122"/>
              <a:ea typeface="黑体" panose="02010609060101010101" pitchFamily="49" charset="-122"/>
            </a:endParaRPr>
          </a:p>
        </p:txBody>
      </p:sp>
      <p:sp>
        <p:nvSpPr>
          <p:cNvPr id="157702" name="圆角矩形 32"/>
          <p:cNvSpPr>
            <a:spLocks noChangeArrowheads="1"/>
          </p:cNvSpPr>
          <p:nvPr/>
        </p:nvSpPr>
        <p:spPr bwMode="auto">
          <a:xfrm>
            <a:off x="3419475" y="3213100"/>
            <a:ext cx="3316288" cy="1473200"/>
          </a:xfrm>
          <a:prstGeom prst="roundRect">
            <a:avLst>
              <a:gd name="adj" fmla="val 6213"/>
            </a:avLst>
          </a:prstGeom>
          <a:solidFill>
            <a:srgbClr val="F2F2F2"/>
          </a:solidFill>
          <a:ln w="12700">
            <a:solidFill>
              <a:srgbClr val="FFFFFF"/>
            </a:solidFill>
            <a:round/>
          </a:ln>
          <a:effectLst>
            <a:outerShdw sx="100999" sy="100999" algn="ctr" rotWithShape="0">
              <a:srgbClr val="000000">
                <a:alpha val="1999"/>
              </a:srgbClr>
            </a:outerShdw>
          </a:effec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r>
              <a:rPr lang="zh-CN" altLang="en-US" b="1" smtClean="0">
                <a:solidFill>
                  <a:srgbClr val="9DB670"/>
                </a:solidFill>
                <a:latin typeface="Arial" panose="020B0604020202020204" pitchFamily="34" charset="0"/>
                <a:ea typeface="宋体" panose="02010600030101010101" pitchFamily="2" charset="-122"/>
              </a:rPr>
              <a:t>个案工作的目标</a:t>
            </a:r>
            <a:endParaRPr lang="en-US" altLang="zh-CN" b="1" smtClean="0">
              <a:solidFill>
                <a:srgbClr val="9DB670"/>
              </a:solidFill>
              <a:latin typeface="Arial" panose="020B0604020202020204" pitchFamily="34" charset="0"/>
              <a:ea typeface="宋体" panose="02010600030101010101" pitchFamily="2" charset="-122"/>
            </a:endParaRPr>
          </a:p>
        </p:txBody>
      </p:sp>
      <p:sp>
        <p:nvSpPr>
          <p:cNvPr id="157703" name="矩形 33"/>
          <p:cNvSpPr>
            <a:spLocks noChangeArrowheads="1"/>
          </p:cNvSpPr>
          <p:nvPr/>
        </p:nvSpPr>
        <p:spPr bwMode="auto">
          <a:xfrm rot="16200000" flipV="1">
            <a:off x="3583782" y="3042444"/>
            <a:ext cx="433387" cy="34925"/>
          </a:xfrm>
          <a:prstGeom prst="rect">
            <a:avLst/>
          </a:prstGeom>
          <a:solidFill>
            <a:srgbClr val="A6A6A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57704" name="椭圆 34"/>
          <p:cNvSpPr>
            <a:spLocks noChangeArrowheads="1"/>
          </p:cNvSpPr>
          <p:nvPr/>
        </p:nvSpPr>
        <p:spPr bwMode="auto">
          <a:xfrm>
            <a:off x="3757613" y="2811463"/>
            <a:ext cx="82550" cy="82550"/>
          </a:xfrm>
          <a:prstGeom prst="ellipse">
            <a:avLst/>
          </a:prstGeom>
          <a:solidFill>
            <a:srgbClr val="FFFFFF"/>
          </a:solidFill>
          <a:ln w="28575">
            <a:solidFill>
              <a:srgbClr val="296469"/>
            </a:solidFill>
            <a:round/>
          </a:ln>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57705" name="椭圆 35"/>
          <p:cNvSpPr>
            <a:spLocks noChangeArrowheads="1"/>
          </p:cNvSpPr>
          <p:nvPr/>
        </p:nvSpPr>
        <p:spPr bwMode="auto">
          <a:xfrm>
            <a:off x="3754438" y="3228975"/>
            <a:ext cx="82550" cy="82550"/>
          </a:xfrm>
          <a:prstGeom prst="ellipse">
            <a:avLst/>
          </a:prstGeom>
          <a:solidFill>
            <a:srgbClr val="FFFFFF"/>
          </a:solidFill>
          <a:ln w="28575">
            <a:solidFill>
              <a:srgbClr val="7F7F7F"/>
            </a:solidFill>
            <a:round/>
          </a:ln>
          <a:effectLst>
            <a:outerShdw dist="25401" dir="2700000" algn="ctr" rotWithShape="0">
              <a:srgbClr val="FFFFFF">
                <a:alpha val="28000"/>
              </a:srgbClr>
            </a:outerShdw>
          </a:effec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57706" name="矩形 36"/>
          <p:cNvSpPr>
            <a:spLocks noChangeArrowheads="1"/>
          </p:cNvSpPr>
          <p:nvPr/>
        </p:nvSpPr>
        <p:spPr bwMode="auto">
          <a:xfrm rot="16200000" flipV="1">
            <a:off x="5934075" y="3041651"/>
            <a:ext cx="433387" cy="36512"/>
          </a:xfrm>
          <a:prstGeom prst="rect">
            <a:avLst/>
          </a:prstGeom>
          <a:solidFill>
            <a:srgbClr val="A6A6A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57707" name="椭圆 37"/>
          <p:cNvSpPr>
            <a:spLocks noChangeArrowheads="1"/>
          </p:cNvSpPr>
          <p:nvPr/>
        </p:nvSpPr>
        <p:spPr bwMode="auto">
          <a:xfrm>
            <a:off x="6108700" y="2811463"/>
            <a:ext cx="82550" cy="82550"/>
          </a:xfrm>
          <a:prstGeom prst="ellipse">
            <a:avLst/>
          </a:prstGeom>
          <a:solidFill>
            <a:srgbClr val="FFFFFF"/>
          </a:solidFill>
          <a:ln w="28575">
            <a:solidFill>
              <a:srgbClr val="296469"/>
            </a:solidFill>
            <a:round/>
          </a:ln>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57708" name="椭圆 38"/>
          <p:cNvSpPr>
            <a:spLocks noChangeArrowheads="1"/>
          </p:cNvSpPr>
          <p:nvPr/>
        </p:nvSpPr>
        <p:spPr bwMode="auto">
          <a:xfrm>
            <a:off x="6105525" y="3228975"/>
            <a:ext cx="82550" cy="82550"/>
          </a:xfrm>
          <a:prstGeom prst="ellipse">
            <a:avLst/>
          </a:prstGeom>
          <a:solidFill>
            <a:srgbClr val="FFFFFF"/>
          </a:solidFill>
          <a:ln w="28575">
            <a:solidFill>
              <a:srgbClr val="7F7F7F"/>
            </a:solidFill>
            <a:round/>
          </a:ln>
          <a:effectLst>
            <a:outerShdw dist="25401" dir="2700000" algn="ctr" rotWithShape="0">
              <a:srgbClr val="FFFFFF">
                <a:alpha val="28000"/>
              </a:srgbClr>
            </a:outerShdw>
          </a:effec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57709" name="文本框 39"/>
          <p:cNvSpPr txBox="1">
            <a:spLocks noChangeArrowheads="1"/>
          </p:cNvSpPr>
          <p:nvPr/>
        </p:nvSpPr>
        <p:spPr bwMode="auto">
          <a:xfrm>
            <a:off x="3459163" y="1509713"/>
            <a:ext cx="204311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 typeface="Arial" panose="020B0604020202020204" pitchFamily="34" charset="0"/>
              <a:buNone/>
            </a:pPr>
            <a:r>
              <a:rPr lang="zh-CN" altLang="en-US" smtClean="0">
                <a:solidFill>
                  <a:srgbClr val="409EA6"/>
                </a:solidFill>
                <a:latin typeface="Times New Roman" panose="02020603050405020304" pitchFamily="18" charset="0"/>
                <a:ea typeface="华文隶书" panose="02010800040101010101" pitchFamily="2" charset="-122"/>
              </a:rPr>
              <a:t> </a:t>
            </a:r>
            <a:r>
              <a:rPr lang="zh-CN" altLang="en-US" sz="2800" smtClean="0">
                <a:solidFill>
                  <a:srgbClr val="409EA6"/>
                </a:solidFill>
                <a:latin typeface="Times New Roman" panose="02020603050405020304" pitchFamily="18" charset="0"/>
                <a:ea typeface="华文隶书" panose="02010800040101010101" pitchFamily="2" charset="-122"/>
              </a:rPr>
              <a:t>Section</a:t>
            </a:r>
            <a:r>
              <a:rPr lang="en-US" altLang="zh-CN" sz="5400" smtClean="0">
                <a:solidFill>
                  <a:srgbClr val="409EA6"/>
                </a:solidFill>
                <a:latin typeface="Times New Roman" panose="02020603050405020304" pitchFamily="18" charset="0"/>
                <a:ea typeface="华文隶书" panose="02010800040101010101" pitchFamily="2" charset="-122"/>
              </a:rPr>
              <a:t>1</a:t>
            </a:r>
            <a:endParaRPr lang="zh-CN" altLang="en-US" sz="5400" smtClean="0">
              <a:solidFill>
                <a:srgbClr val="409EA6"/>
              </a:solidFill>
              <a:latin typeface="Times New Roman" panose="02020603050405020304" pitchFamily="18" charset="0"/>
              <a:ea typeface="华文隶书" panose="02010800040101010101" pitchFamily="2"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50520" y="1608773"/>
            <a:ext cx="2840355" cy="4229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Calibri" panose="020F0502020204030204"/>
                <a:ea typeface="+mn-ea"/>
                <a:cs typeface="+mn-cs"/>
              </a:defRPr>
            </a:lvl1pPr>
            <a:lvl2pPr marL="457200" algn="l" defTabSz="914400" rtl="0" eaLnBrk="1" latinLnBrk="0" hangingPunct="1">
              <a:defRPr sz="1800" kern="1200">
                <a:solidFill>
                  <a:srgbClr val="FFFFFF"/>
                </a:solidFill>
                <a:latin typeface="Calibri" panose="020F0502020204030204"/>
                <a:ea typeface="+mn-ea"/>
                <a:cs typeface="+mn-cs"/>
              </a:defRPr>
            </a:lvl2pPr>
            <a:lvl3pPr marL="914400" algn="l" defTabSz="914400" rtl="0" eaLnBrk="1" latinLnBrk="0" hangingPunct="1">
              <a:defRPr sz="1800" kern="1200">
                <a:solidFill>
                  <a:srgbClr val="FFFFFF"/>
                </a:solidFill>
                <a:latin typeface="Calibri" panose="020F0502020204030204"/>
                <a:ea typeface="+mn-ea"/>
                <a:cs typeface="+mn-cs"/>
              </a:defRPr>
            </a:lvl3pPr>
            <a:lvl4pPr marL="1371600" algn="l" defTabSz="914400" rtl="0" eaLnBrk="1" latinLnBrk="0" hangingPunct="1">
              <a:defRPr sz="1800" kern="1200">
                <a:solidFill>
                  <a:srgbClr val="FFFFFF"/>
                </a:solidFill>
                <a:latin typeface="Calibri" panose="020F0502020204030204"/>
                <a:ea typeface="+mn-ea"/>
                <a:cs typeface="+mn-cs"/>
              </a:defRPr>
            </a:lvl4pPr>
            <a:lvl5pPr marL="1828800" algn="l" defTabSz="914400" rtl="0" eaLnBrk="1" latinLnBrk="0" hangingPunct="1">
              <a:defRPr sz="1800" kern="1200">
                <a:solidFill>
                  <a:srgbClr val="FFFFFF"/>
                </a:solidFill>
                <a:latin typeface="Calibri" panose="020F0502020204030204"/>
                <a:ea typeface="+mn-ea"/>
                <a:cs typeface="+mn-cs"/>
              </a:defRPr>
            </a:lvl5pPr>
            <a:lvl6pPr marL="2286000" algn="l" defTabSz="914400" rtl="0" eaLnBrk="1" latinLnBrk="0" hangingPunct="1">
              <a:defRPr sz="1800" kern="1200">
                <a:solidFill>
                  <a:srgbClr val="FFFFFF"/>
                </a:solidFill>
                <a:latin typeface="Calibri" panose="020F0502020204030204"/>
                <a:ea typeface="+mn-ea"/>
                <a:cs typeface="+mn-cs"/>
              </a:defRPr>
            </a:lvl6pPr>
            <a:lvl7pPr marL="2743200" algn="l" defTabSz="914400" rtl="0" eaLnBrk="1" latinLnBrk="0" hangingPunct="1">
              <a:defRPr sz="1800" kern="1200">
                <a:solidFill>
                  <a:srgbClr val="FFFFFF"/>
                </a:solidFill>
                <a:latin typeface="Calibri" panose="020F0502020204030204"/>
                <a:ea typeface="+mn-ea"/>
                <a:cs typeface="+mn-cs"/>
              </a:defRPr>
            </a:lvl7pPr>
            <a:lvl8pPr marL="3200400" algn="l" defTabSz="914400" rtl="0" eaLnBrk="1" latinLnBrk="0" hangingPunct="1">
              <a:defRPr sz="1800" kern="1200">
                <a:solidFill>
                  <a:srgbClr val="FFFFFF"/>
                </a:solidFill>
                <a:latin typeface="Calibri" panose="020F0502020204030204"/>
                <a:ea typeface="+mn-ea"/>
                <a:cs typeface="+mn-cs"/>
              </a:defRPr>
            </a:lvl8pPr>
            <a:lvl9pPr marL="3657600" algn="l" defTabSz="914400" rtl="0" eaLnBrk="1" latinLnBrk="0" hangingPunct="1">
              <a:defRPr sz="1800" kern="1200">
                <a:solidFill>
                  <a:srgbClr val="FFFFFF"/>
                </a:solidFill>
                <a:latin typeface="Calibri" panose="020F0502020204030204"/>
                <a:ea typeface="+mn-ea"/>
                <a:cs typeface="+mn-cs"/>
              </a:defRPr>
            </a:lvl9pPr>
          </a:lstStyle>
          <a:p>
            <a:pPr algn="ctr"/>
            <a:r>
              <a:rPr lang="en-US" altLang="zh-CN" b="1">
                <a:latin typeface="微软雅黑" panose="020B0503020204020204" pitchFamily="34" charset="-122"/>
                <a:ea typeface="微软雅黑" panose="020B0503020204020204" pitchFamily="34" charset="-122"/>
                <a:cs typeface="微软雅黑" panose="020B0503020204020204" pitchFamily="34" charset="-122"/>
              </a:rPr>
              <a:t>1</a:t>
            </a:r>
            <a:r>
              <a:rPr lang="zh-CN" altLang="en-US" b="1">
                <a:latin typeface="微软雅黑" panose="020B0503020204020204" pitchFamily="34" charset="-122"/>
                <a:ea typeface="微软雅黑" panose="020B0503020204020204" pitchFamily="34" charset="-122"/>
                <a:cs typeface="微软雅黑" panose="020B0503020204020204" pitchFamily="34" charset="-122"/>
              </a:rPr>
              <a:t>、目标的界定</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0467" name="文本占位符 190466" descr="Rectangle: Click to edit Master text styles&#13;&#10;Second level&#13;&#10;Third level&#13;&#10;Fourth level&#13;&#10;Fifth level"/>
          <p:cNvSpPr>
            <a:spLocks noGrp="1"/>
          </p:cNvSpPr>
          <p:nvPr>
            <p:ph type="body" idx="4294967295"/>
          </p:nvPr>
        </p:nvSpPr>
        <p:spPr>
          <a:xfrm>
            <a:off x="350520" y="1945005"/>
            <a:ext cx="4961255" cy="741680"/>
          </a:xfrm>
        </p:spPr>
        <p:txBody>
          <a:bodyPr/>
          <a:lstStyle/>
          <a:p>
            <a:pPr algn="l">
              <a:lnSpc>
                <a:spcPct val="150000"/>
              </a:lnSpc>
              <a:buNone/>
            </a:pPr>
            <a:r>
              <a:rPr lang="zh-CN" altLang="en-US" sz="1800"/>
              <a:t>所谓目标，通常是指活动主体</a:t>
            </a:r>
            <a:r>
              <a:rPr lang="zh-CN" altLang="en-US" sz="1800">
                <a:solidFill>
                  <a:schemeClr val="accent2">
                    <a:lumMod val="50000"/>
                  </a:schemeClr>
                </a:solidFill>
              </a:rPr>
              <a:t>行动的方向</a:t>
            </a:r>
            <a:r>
              <a:rPr lang="zh-CN" altLang="en-US" sz="1800"/>
              <a:t>或</a:t>
            </a:r>
            <a:r>
              <a:rPr lang="zh-CN" altLang="en-US" sz="1800">
                <a:solidFill>
                  <a:schemeClr val="accent2">
                    <a:lumMod val="50000"/>
                  </a:schemeClr>
                </a:solidFill>
              </a:rPr>
              <a:t>预期的结果</a:t>
            </a:r>
            <a:r>
              <a:rPr lang="zh-CN" altLang="en-US" sz="1800"/>
              <a:t>；</a:t>
            </a:r>
            <a:endParaRPr lang="zh-CN" altLang="en-US" sz="1500"/>
          </a:p>
          <a:p>
            <a:pPr algn="l">
              <a:lnSpc>
                <a:spcPct val="150000"/>
              </a:lnSpc>
              <a:buNone/>
            </a:pPr>
            <a:r>
              <a:rPr lang="zh-CN" altLang="en-US" sz="1800"/>
              <a:t>个案工作的目标就是</a:t>
            </a:r>
            <a:r>
              <a:rPr lang="zh-CN" altLang="en-US" sz="1800">
                <a:solidFill>
                  <a:schemeClr val="accent2">
                    <a:lumMod val="50000"/>
                  </a:schemeClr>
                </a:solidFill>
              </a:rPr>
              <a:t>以个别化的方式帮助案主恢复、增强其社会功能。</a:t>
            </a:r>
            <a:endParaRPr lang="zh-CN" altLang="en-US" sz="1800"/>
          </a:p>
          <a:p>
            <a:pPr algn="just">
              <a:lnSpc>
                <a:spcPct val="150000"/>
              </a:lnSpc>
              <a:buNone/>
            </a:pPr>
            <a:endParaRPr lang="zh-CN" altLang="en-US" sz="1500"/>
          </a:p>
          <a:p>
            <a:pPr algn="just">
              <a:lnSpc>
                <a:spcPct val="150000"/>
              </a:lnSpc>
              <a:buNone/>
            </a:pPr>
            <a:endParaRPr lang="zh-CN" altLang="en-US" sz="1500"/>
          </a:p>
          <a:p>
            <a:pPr algn="just">
              <a:lnSpc>
                <a:spcPct val="150000"/>
              </a:lnSpc>
              <a:buNone/>
            </a:pPr>
            <a:endParaRPr lang="zh-CN" altLang="en-US" sz="1500"/>
          </a:p>
        </p:txBody>
      </p:sp>
      <p:sp>
        <p:nvSpPr>
          <p:cNvPr id="13" name="流程图: 可选过程 12"/>
          <p:cNvSpPr/>
          <p:nvPr/>
        </p:nvSpPr>
        <p:spPr>
          <a:xfrm>
            <a:off x="395605" y="4929505"/>
            <a:ext cx="1156335" cy="517684"/>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Calibri" panose="020F0502020204030204"/>
                <a:ea typeface="+mn-ea"/>
                <a:cs typeface="+mn-cs"/>
              </a:defRPr>
            </a:lvl1pPr>
            <a:lvl2pPr marL="457200" algn="l" defTabSz="914400" rtl="0" eaLnBrk="1" latinLnBrk="0" hangingPunct="1">
              <a:defRPr sz="1800" kern="1200">
                <a:solidFill>
                  <a:srgbClr val="FFFFFF"/>
                </a:solidFill>
                <a:latin typeface="Calibri" panose="020F0502020204030204"/>
                <a:ea typeface="+mn-ea"/>
                <a:cs typeface="+mn-cs"/>
              </a:defRPr>
            </a:lvl2pPr>
            <a:lvl3pPr marL="914400" algn="l" defTabSz="914400" rtl="0" eaLnBrk="1" latinLnBrk="0" hangingPunct="1">
              <a:defRPr sz="1800" kern="1200">
                <a:solidFill>
                  <a:srgbClr val="FFFFFF"/>
                </a:solidFill>
                <a:latin typeface="Calibri" panose="020F0502020204030204"/>
                <a:ea typeface="+mn-ea"/>
                <a:cs typeface="+mn-cs"/>
              </a:defRPr>
            </a:lvl3pPr>
            <a:lvl4pPr marL="1371600" algn="l" defTabSz="914400" rtl="0" eaLnBrk="1" latinLnBrk="0" hangingPunct="1">
              <a:defRPr sz="1800" kern="1200">
                <a:solidFill>
                  <a:srgbClr val="FFFFFF"/>
                </a:solidFill>
                <a:latin typeface="Calibri" panose="020F0502020204030204"/>
                <a:ea typeface="+mn-ea"/>
                <a:cs typeface="+mn-cs"/>
              </a:defRPr>
            </a:lvl4pPr>
            <a:lvl5pPr marL="1828800" algn="l" defTabSz="914400" rtl="0" eaLnBrk="1" latinLnBrk="0" hangingPunct="1">
              <a:defRPr sz="1800" kern="1200">
                <a:solidFill>
                  <a:srgbClr val="FFFFFF"/>
                </a:solidFill>
                <a:latin typeface="Calibri" panose="020F0502020204030204"/>
                <a:ea typeface="+mn-ea"/>
                <a:cs typeface="+mn-cs"/>
              </a:defRPr>
            </a:lvl5pPr>
            <a:lvl6pPr marL="2286000" algn="l" defTabSz="914400" rtl="0" eaLnBrk="1" latinLnBrk="0" hangingPunct="1">
              <a:defRPr sz="1800" kern="1200">
                <a:solidFill>
                  <a:srgbClr val="FFFFFF"/>
                </a:solidFill>
                <a:latin typeface="Calibri" panose="020F0502020204030204"/>
                <a:ea typeface="+mn-ea"/>
                <a:cs typeface="+mn-cs"/>
              </a:defRPr>
            </a:lvl6pPr>
            <a:lvl7pPr marL="2743200" algn="l" defTabSz="914400" rtl="0" eaLnBrk="1" latinLnBrk="0" hangingPunct="1">
              <a:defRPr sz="1800" kern="1200">
                <a:solidFill>
                  <a:srgbClr val="FFFFFF"/>
                </a:solidFill>
                <a:latin typeface="Calibri" panose="020F0502020204030204"/>
                <a:ea typeface="+mn-ea"/>
                <a:cs typeface="+mn-cs"/>
              </a:defRPr>
            </a:lvl7pPr>
            <a:lvl8pPr marL="3200400" algn="l" defTabSz="914400" rtl="0" eaLnBrk="1" latinLnBrk="0" hangingPunct="1">
              <a:defRPr sz="1800" kern="1200">
                <a:solidFill>
                  <a:srgbClr val="FFFFFF"/>
                </a:solidFill>
                <a:latin typeface="Calibri" panose="020F0502020204030204"/>
                <a:ea typeface="+mn-ea"/>
                <a:cs typeface="+mn-cs"/>
              </a:defRPr>
            </a:lvl8pPr>
            <a:lvl9pPr marL="3657600" algn="l" defTabSz="914400" rtl="0" eaLnBrk="1" latinLnBrk="0" hangingPunct="1">
              <a:defRPr sz="1800" kern="1200">
                <a:solidFill>
                  <a:srgbClr val="FFFFFF"/>
                </a:solidFill>
                <a:latin typeface="Calibri" panose="020F0502020204030204"/>
                <a:ea typeface="+mn-ea"/>
                <a:cs typeface="+mn-cs"/>
              </a:defRPr>
            </a:lvl9pPr>
          </a:lstStyle>
          <a:p>
            <a:pPr algn="ctr"/>
            <a:r>
              <a:rPr lang="zh-CN" altLang="en-US" sz="1500" b="1"/>
              <a:t>目标的界定</a:t>
            </a:r>
            <a:endParaRPr lang="zh-CN" altLang="en-US" sz="1500" b="1"/>
          </a:p>
        </p:txBody>
      </p:sp>
      <p:sp>
        <p:nvSpPr>
          <p:cNvPr id="14" name="左大括号 13"/>
          <p:cNvSpPr/>
          <p:nvPr/>
        </p:nvSpPr>
        <p:spPr>
          <a:xfrm>
            <a:off x="1640999" y="4318953"/>
            <a:ext cx="372904" cy="1738789"/>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rgbClr val="000000"/>
                </a:solidFill>
                <a:latin typeface="Calibri" panose="020F0502020204030204"/>
                <a:ea typeface="+mn-ea"/>
                <a:cs typeface="+mn-cs"/>
              </a:defRPr>
            </a:lvl1pPr>
            <a:lvl2pPr marL="457200" algn="l" defTabSz="914400" rtl="0" eaLnBrk="1" latinLnBrk="0" hangingPunct="1">
              <a:defRPr sz="1800" kern="1200">
                <a:solidFill>
                  <a:srgbClr val="000000"/>
                </a:solidFill>
                <a:latin typeface="Calibri" panose="020F0502020204030204"/>
                <a:ea typeface="+mn-ea"/>
                <a:cs typeface="+mn-cs"/>
              </a:defRPr>
            </a:lvl2pPr>
            <a:lvl3pPr marL="914400" algn="l" defTabSz="914400" rtl="0" eaLnBrk="1" latinLnBrk="0" hangingPunct="1">
              <a:defRPr sz="1800" kern="1200">
                <a:solidFill>
                  <a:srgbClr val="000000"/>
                </a:solidFill>
                <a:latin typeface="Calibri" panose="020F0502020204030204"/>
                <a:ea typeface="+mn-ea"/>
                <a:cs typeface="+mn-cs"/>
              </a:defRPr>
            </a:lvl3pPr>
            <a:lvl4pPr marL="1371600" algn="l" defTabSz="914400" rtl="0" eaLnBrk="1" latinLnBrk="0" hangingPunct="1">
              <a:defRPr sz="1800" kern="1200">
                <a:solidFill>
                  <a:srgbClr val="000000"/>
                </a:solidFill>
                <a:latin typeface="Calibri" panose="020F0502020204030204"/>
                <a:ea typeface="+mn-ea"/>
                <a:cs typeface="+mn-cs"/>
              </a:defRPr>
            </a:lvl4pPr>
            <a:lvl5pPr marL="1828800" algn="l" defTabSz="914400" rtl="0" eaLnBrk="1" latinLnBrk="0" hangingPunct="1">
              <a:defRPr sz="1800" kern="1200">
                <a:solidFill>
                  <a:srgbClr val="000000"/>
                </a:solidFill>
                <a:latin typeface="Calibri" panose="020F0502020204030204"/>
                <a:ea typeface="+mn-ea"/>
                <a:cs typeface="+mn-cs"/>
              </a:defRPr>
            </a:lvl5pPr>
            <a:lvl6pPr marL="2286000" algn="l" defTabSz="914400" rtl="0" eaLnBrk="1" latinLnBrk="0" hangingPunct="1">
              <a:defRPr sz="1800" kern="1200">
                <a:solidFill>
                  <a:srgbClr val="000000"/>
                </a:solidFill>
                <a:latin typeface="Calibri" panose="020F0502020204030204"/>
                <a:ea typeface="+mn-ea"/>
                <a:cs typeface="+mn-cs"/>
              </a:defRPr>
            </a:lvl6pPr>
            <a:lvl7pPr marL="2743200" algn="l" defTabSz="914400" rtl="0" eaLnBrk="1" latinLnBrk="0" hangingPunct="1">
              <a:defRPr sz="1800" kern="1200">
                <a:solidFill>
                  <a:srgbClr val="000000"/>
                </a:solidFill>
                <a:latin typeface="Calibri" panose="020F0502020204030204"/>
                <a:ea typeface="+mn-ea"/>
                <a:cs typeface="+mn-cs"/>
              </a:defRPr>
            </a:lvl7pPr>
            <a:lvl8pPr marL="3200400" algn="l" defTabSz="914400" rtl="0" eaLnBrk="1" latinLnBrk="0" hangingPunct="1">
              <a:defRPr sz="1800" kern="1200">
                <a:solidFill>
                  <a:srgbClr val="000000"/>
                </a:solidFill>
                <a:latin typeface="Calibri" panose="020F0502020204030204"/>
                <a:ea typeface="+mn-ea"/>
                <a:cs typeface="+mn-cs"/>
              </a:defRPr>
            </a:lvl8pPr>
            <a:lvl9pPr marL="3657600" algn="l" defTabSz="914400" rtl="0" eaLnBrk="1" latinLnBrk="0" hangingPunct="1">
              <a:defRPr sz="1800" kern="1200">
                <a:solidFill>
                  <a:srgbClr val="000000"/>
                </a:solidFill>
                <a:latin typeface="Calibri" panose="020F0502020204030204"/>
                <a:ea typeface="+mn-ea"/>
                <a:cs typeface="+mn-cs"/>
              </a:defRPr>
            </a:lvl9pPr>
          </a:lstStyle>
          <a:p>
            <a:pPr algn="ctr"/>
            <a:endParaRPr lang="zh-CN" altLang="en-US" sz="1350"/>
          </a:p>
        </p:txBody>
      </p:sp>
      <p:sp>
        <p:nvSpPr>
          <p:cNvPr id="15" name="流程图: 可选过程 14"/>
          <p:cNvSpPr/>
          <p:nvPr/>
        </p:nvSpPr>
        <p:spPr>
          <a:xfrm>
            <a:off x="2174875" y="4076065"/>
            <a:ext cx="1463040" cy="517684"/>
          </a:xfrm>
          <a:prstGeom prst="flowChartAlternateProcess">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Calibri" panose="020F0502020204030204"/>
                <a:ea typeface="+mn-ea"/>
                <a:cs typeface="+mn-cs"/>
              </a:defRPr>
            </a:lvl1pPr>
            <a:lvl2pPr marL="457200" algn="l" defTabSz="914400" rtl="0" eaLnBrk="1" latinLnBrk="0" hangingPunct="1">
              <a:defRPr sz="1800" kern="1200">
                <a:solidFill>
                  <a:srgbClr val="FFFFFF"/>
                </a:solidFill>
                <a:latin typeface="Calibri" panose="020F0502020204030204"/>
                <a:ea typeface="+mn-ea"/>
                <a:cs typeface="+mn-cs"/>
              </a:defRPr>
            </a:lvl2pPr>
            <a:lvl3pPr marL="914400" algn="l" defTabSz="914400" rtl="0" eaLnBrk="1" latinLnBrk="0" hangingPunct="1">
              <a:defRPr sz="1800" kern="1200">
                <a:solidFill>
                  <a:srgbClr val="FFFFFF"/>
                </a:solidFill>
                <a:latin typeface="Calibri" panose="020F0502020204030204"/>
                <a:ea typeface="+mn-ea"/>
                <a:cs typeface="+mn-cs"/>
              </a:defRPr>
            </a:lvl3pPr>
            <a:lvl4pPr marL="1371600" algn="l" defTabSz="914400" rtl="0" eaLnBrk="1" latinLnBrk="0" hangingPunct="1">
              <a:defRPr sz="1800" kern="1200">
                <a:solidFill>
                  <a:srgbClr val="FFFFFF"/>
                </a:solidFill>
                <a:latin typeface="Calibri" panose="020F0502020204030204"/>
                <a:ea typeface="+mn-ea"/>
                <a:cs typeface="+mn-cs"/>
              </a:defRPr>
            </a:lvl4pPr>
            <a:lvl5pPr marL="1828800" algn="l" defTabSz="914400" rtl="0" eaLnBrk="1" latinLnBrk="0" hangingPunct="1">
              <a:defRPr sz="1800" kern="1200">
                <a:solidFill>
                  <a:srgbClr val="FFFFFF"/>
                </a:solidFill>
                <a:latin typeface="Calibri" panose="020F0502020204030204"/>
                <a:ea typeface="+mn-ea"/>
                <a:cs typeface="+mn-cs"/>
              </a:defRPr>
            </a:lvl5pPr>
            <a:lvl6pPr marL="2286000" algn="l" defTabSz="914400" rtl="0" eaLnBrk="1" latinLnBrk="0" hangingPunct="1">
              <a:defRPr sz="1800" kern="1200">
                <a:solidFill>
                  <a:srgbClr val="FFFFFF"/>
                </a:solidFill>
                <a:latin typeface="Calibri" panose="020F0502020204030204"/>
                <a:ea typeface="+mn-ea"/>
                <a:cs typeface="+mn-cs"/>
              </a:defRPr>
            </a:lvl6pPr>
            <a:lvl7pPr marL="2743200" algn="l" defTabSz="914400" rtl="0" eaLnBrk="1" latinLnBrk="0" hangingPunct="1">
              <a:defRPr sz="1800" kern="1200">
                <a:solidFill>
                  <a:srgbClr val="FFFFFF"/>
                </a:solidFill>
                <a:latin typeface="Calibri" panose="020F0502020204030204"/>
                <a:ea typeface="+mn-ea"/>
                <a:cs typeface="+mn-cs"/>
              </a:defRPr>
            </a:lvl7pPr>
            <a:lvl8pPr marL="3200400" algn="l" defTabSz="914400" rtl="0" eaLnBrk="1" latinLnBrk="0" hangingPunct="1">
              <a:defRPr sz="1800" kern="1200">
                <a:solidFill>
                  <a:srgbClr val="FFFFFF"/>
                </a:solidFill>
                <a:latin typeface="Calibri" panose="020F0502020204030204"/>
                <a:ea typeface="+mn-ea"/>
                <a:cs typeface="+mn-cs"/>
              </a:defRPr>
            </a:lvl8pPr>
            <a:lvl9pPr marL="3657600" algn="l" defTabSz="914400" rtl="0" eaLnBrk="1" latinLnBrk="0" hangingPunct="1">
              <a:defRPr sz="1800" kern="1200">
                <a:solidFill>
                  <a:srgbClr val="FFFFFF"/>
                </a:solidFill>
                <a:latin typeface="Calibri" panose="020F0502020204030204"/>
                <a:ea typeface="+mn-ea"/>
                <a:cs typeface="+mn-cs"/>
              </a:defRPr>
            </a:lvl9pPr>
          </a:lstStyle>
          <a:p>
            <a:pPr algn="ctr"/>
            <a:r>
              <a:rPr lang="en-US" altLang="zh-CN" sz="1500" b="1"/>
              <a:t>1</a:t>
            </a:r>
            <a:r>
              <a:rPr lang="zh-CN" altLang="en-US" sz="1500" b="1"/>
              <a:t>、人生的任务</a:t>
            </a:r>
            <a:endParaRPr lang="zh-CN" altLang="en-US" sz="1500" b="1"/>
          </a:p>
        </p:txBody>
      </p:sp>
      <p:sp>
        <p:nvSpPr>
          <p:cNvPr id="16" name="流程图: 可选过程 15"/>
          <p:cNvSpPr/>
          <p:nvPr/>
        </p:nvSpPr>
        <p:spPr>
          <a:xfrm>
            <a:off x="2174875" y="5697220"/>
            <a:ext cx="1463040" cy="517684"/>
          </a:xfrm>
          <a:prstGeom prst="flowChartAlternateProcess">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Calibri" panose="020F0502020204030204"/>
                <a:ea typeface="+mn-ea"/>
                <a:cs typeface="+mn-cs"/>
              </a:defRPr>
            </a:lvl1pPr>
            <a:lvl2pPr marL="457200" algn="l" defTabSz="914400" rtl="0" eaLnBrk="1" latinLnBrk="0" hangingPunct="1">
              <a:defRPr sz="1800" kern="1200">
                <a:solidFill>
                  <a:srgbClr val="FFFFFF"/>
                </a:solidFill>
                <a:latin typeface="Calibri" panose="020F0502020204030204"/>
                <a:ea typeface="+mn-ea"/>
                <a:cs typeface="+mn-cs"/>
              </a:defRPr>
            </a:lvl2pPr>
            <a:lvl3pPr marL="914400" algn="l" defTabSz="914400" rtl="0" eaLnBrk="1" latinLnBrk="0" hangingPunct="1">
              <a:defRPr sz="1800" kern="1200">
                <a:solidFill>
                  <a:srgbClr val="FFFFFF"/>
                </a:solidFill>
                <a:latin typeface="Calibri" panose="020F0502020204030204"/>
                <a:ea typeface="+mn-ea"/>
                <a:cs typeface="+mn-cs"/>
              </a:defRPr>
            </a:lvl3pPr>
            <a:lvl4pPr marL="1371600" algn="l" defTabSz="914400" rtl="0" eaLnBrk="1" latinLnBrk="0" hangingPunct="1">
              <a:defRPr sz="1800" kern="1200">
                <a:solidFill>
                  <a:srgbClr val="FFFFFF"/>
                </a:solidFill>
                <a:latin typeface="Calibri" panose="020F0502020204030204"/>
                <a:ea typeface="+mn-ea"/>
                <a:cs typeface="+mn-cs"/>
              </a:defRPr>
            </a:lvl4pPr>
            <a:lvl5pPr marL="1828800" algn="l" defTabSz="914400" rtl="0" eaLnBrk="1" latinLnBrk="0" hangingPunct="1">
              <a:defRPr sz="1800" kern="1200">
                <a:solidFill>
                  <a:srgbClr val="FFFFFF"/>
                </a:solidFill>
                <a:latin typeface="Calibri" panose="020F0502020204030204"/>
                <a:ea typeface="+mn-ea"/>
                <a:cs typeface="+mn-cs"/>
              </a:defRPr>
            </a:lvl5pPr>
            <a:lvl6pPr marL="2286000" algn="l" defTabSz="914400" rtl="0" eaLnBrk="1" latinLnBrk="0" hangingPunct="1">
              <a:defRPr sz="1800" kern="1200">
                <a:solidFill>
                  <a:srgbClr val="FFFFFF"/>
                </a:solidFill>
                <a:latin typeface="Calibri" panose="020F0502020204030204"/>
                <a:ea typeface="+mn-ea"/>
                <a:cs typeface="+mn-cs"/>
              </a:defRPr>
            </a:lvl6pPr>
            <a:lvl7pPr marL="2743200" algn="l" defTabSz="914400" rtl="0" eaLnBrk="1" latinLnBrk="0" hangingPunct="1">
              <a:defRPr sz="1800" kern="1200">
                <a:solidFill>
                  <a:srgbClr val="FFFFFF"/>
                </a:solidFill>
                <a:latin typeface="Calibri" panose="020F0502020204030204"/>
                <a:ea typeface="+mn-ea"/>
                <a:cs typeface="+mn-cs"/>
              </a:defRPr>
            </a:lvl7pPr>
            <a:lvl8pPr marL="3200400" algn="l" defTabSz="914400" rtl="0" eaLnBrk="1" latinLnBrk="0" hangingPunct="1">
              <a:defRPr sz="1800" kern="1200">
                <a:solidFill>
                  <a:srgbClr val="FFFFFF"/>
                </a:solidFill>
                <a:latin typeface="Calibri" panose="020F0502020204030204"/>
                <a:ea typeface="+mn-ea"/>
                <a:cs typeface="+mn-cs"/>
              </a:defRPr>
            </a:lvl8pPr>
            <a:lvl9pPr marL="3657600" algn="l" defTabSz="914400" rtl="0" eaLnBrk="1" latinLnBrk="0" hangingPunct="1">
              <a:defRPr sz="1800" kern="1200">
                <a:solidFill>
                  <a:srgbClr val="FFFFFF"/>
                </a:solidFill>
                <a:latin typeface="Calibri" panose="020F0502020204030204"/>
                <a:ea typeface="+mn-ea"/>
                <a:cs typeface="+mn-cs"/>
              </a:defRPr>
            </a:lvl9pPr>
          </a:lstStyle>
          <a:p>
            <a:pPr algn="ctr"/>
            <a:r>
              <a:rPr lang="en-US" altLang="zh-CN" sz="1500" b="1"/>
              <a:t>2</a:t>
            </a:r>
            <a:r>
              <a:rPr lang="zh-CN" altLang="en-US" sz="1500" b="1"/>
              <a:t>、应付能力</a:t>
            </a:r>
            <a:endParaRPr lang="zh-CN" altLang="en-US" sz="1500" b="1"/>
          </a:p>
        </p:txBody>
      </p:sp>
      <p:sp>
        <p:nvSpPr>
          <p:cNvPr id="17" name="左大括号 16"/>
          <p:cNvSpPr/>
          <p:nvPr/>
        </p:nvSpPr>
        <p:spPr>
          <a:xfrm>
            <a:off x="3718401" y="3631724"/>
            <a:ext cx="258604" cy="140636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rgbClr val="000000"/>
                </a:solidFill>
                <a:latin typeface="Calibri" panose="020F0502020204030204"/>
                <a:ea typeface="+mn-ea"/>
                <a:cs typeface="+mn-cs"/>
              </a:defRPr>
            </a:lvl1pPr>
            <a:lvl2pPr marL="457200" algn="l" defTabSz="914400" rtl="0" eaLnBrk="1" latinLnBrk="0" hangingPunct="1">
              <a:defRPr sz="1800" kern="1200">
                <a:solidFill>
                  <a:srgbClr val="000000"/>
                </a:solidFill>
                <a:latin typeface="Calibri" panose="020F0502020204030204"/>
                <a:ea typeface="+mn-ea"/>
                <a:cs typeface="+mn-cs"/>
              </a:defRPr>
            </a:lvl2pPr>
            <a:lvl3pPr marL="914400" algn="l" defTabSz="914400" rtl="0" eaLnBrk="1" latinLnBrk="0" hangingPunct="1">
              <a:defRPr sz="1800" kern="1200">
                <a:solidFill>
                  <a:srgbClr val="000000"/>
                </a:solidFill>
                <a:latin typeface="Calibri" panose="020F0502020204030204"/>
                <a:ea typeface="+mn-ea"/>
                <a:cs typeface="+mn-cs"/>
              </a:defRPr>
            </a:lvl3pPr>
            <a:lvl4pPr marL="1371600" algn="l" defTabSz="914400" rtl="0" eaLnBrk="1" latinLnBrk="0" hangingPunct="1">
              <a:defRPr sz="1800" kern="1200">
                <a:solidFill>
                  <a:srgbClr val="000000"/>
                </a:solidFill>
                <a:latin typeface="Calibri" panose="020F0502020204030204"/>
                <a:ea typeface="+mn-ea"/>
                <a:cs typeface="+mn-cs"/>
              </a:defRPr>
            </a:lvl4pPr>
            <a:lvl5pPr marL="1828800" algn="l" defTabSz="914400" rtl="0" eaLnBrk="1" latinLnBrk="0" hangingPunct="1">
              <a:defRPr sz="1800" kern="1200">
                <a:solidFill>
                  <a:srgbClr val="000000"/>
                </a:solidFill>
                <a:latin typeface="Calibri" panose="020F0502020204030204"/>
                <a:ea typeface="+mn-ea"/>
                <a:cs typeface="+mn-cs"/>
              </a:defRPr>
            </a:lvl5pPr>
            <a:lvl6pPr marL="2286000" algn="l" defTabSz="914400" rtl="0" eaLnBrk="1" latinLnBrk="0" hangingPunct="1">
              <a:defRPr sz="1800" kern="1200">
                <a:solidFill>
                  <a:srgbClr val="000000"/>
                </a:solidFill>
                <a:latin typeface="Calibri" panose="020F0502020204030204"/>
                <a:ea typeface="+mn-ea"/>
                <a:cs typeface="+mn-cs"/>
              </a:defRPr>
            </a:lvl6pPr>
            <a:lvl7pPr marL="2743200" algn="l" defTabSz="914400" rtl="0" eaLnBrk="1" latinLnBrk="0" hangingPunct="1">
              <a:defRPr sz="1800" kern="1200">
                <a:solidFill>
                  <a:srgbClr val="000000"/>
                </a:solidFill>
                <a:latin typeface="Calibri" panose="020F0502020204030204"/>
                <a:ea typeface="+mn-ea"/>
                <a:cs typeface="+mn-cs"/>
              </a:defRPr>
            </a:lvl7pPr>
            <a:lvl8pPr marL="3200400" algn="l" defTabSz="914400" rtl="0" eaLnBrk="1" latinLnBrk="0" hangingPunct="1">
              <a:defRPr sz="1800" kern="1200">
                <a:solidFill>
                  <a:srgbClr val="000000"/>
                </a:solidFill>
                <a:latin typeface="Calibri" panose="020F0502020204030204"/>
                <a:ea typeface="+mn-ea"/>
                <a:cs typeface="+mn-cs"/>
              </a:defRPr>
            </a:lvl8pPr>
            <a:lvl9pPr marL="3657600" algn="l" defTabSz="914400" rtl="0" eaLnBrk="1" latinLnBrk="0" hangingPunct="1">
              <a:defRPr sz="1800" kern="1200">
                <a:solidFill>
                  <a:srgbClr val="000000"/>
                </a:solidFill>
                <a:latin typeface="Calibri" panose="020F0502020204030204"/>
                <a:ea typeface="+mn-ea"/>
                <a:cs typeface="+mn-cs"/>
              </a:defRPr>
            </a:lvl9pPr>
          </a:lstStyle>
          <a:p>
            <a:pPr algn="ctr"/>
            <a:endParaRPr lang="zh-CN" altLang="en-US" sz="1350"/>
          </a:p>
        </p:txBody>
      </p:sp>
      <p:sp>
        <p:nvSpPr>
          <p:cNvPr id="18" name="流程图: 可选过程 17"/>
          <p:cNvSpPr/>
          <p:nvPr/>
        </p:nvSpPr>
        <p:spPr>
          <a:xfrm>
            <a:off x="4137025" y="3404553"/>
            <a:ext cx="1156335" cy="517684"/>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Calibri" panose="020F0502020204030204"/>
                <a:ea typeface="+mn-ea"/>
                <a:cs typeface="+mn-cs"/>
              </a:defRPr>
            </a:lvl1pPr>
            <a:lvl2pPr marL="457200" algn="l" defTabSz="914400" rtl="0" eaLnBrk="1" latinLnBrk="0" hangingPunct="1">
              <a:defRPr sz="1800" kern="1200">
                <a:solidFill>
                  <a:srgbClr val="FFFFFF"/>
                </a:solidFill>
                <a:latin typeface="Calibri" panose="020F0502020204030204"/>
                <a:ea typeface="+mn-ea"/>
                <a:cs typeface="+mn-cs"/>
              </a:defRPr>
            </a:lvl2pPr>
            <a:lvl3pPr marL="914400" algn="l" defTabSz="914400" rtl="0" eaLnBrk="1" latinLnBrk="0" hangingPunct="1">
              <a:defRPr sz="1800" kern="1200">
                <a:solidFill>
                  <a:srgbClr val="FFFFFF"/>
                </a:solidFill>
                <a:latin typeface="Calibri" panose="020F0502020204030204"/>
                <a:ea typeface="+mn-ea"/>
                <a:cs typeface="+mn-cs"/>
              </a:defRPr>
            </a:lvl3pPr>
            <a:lvl4pPr marL="1371600" algn="l" defTabSz="914400" rtl="0" eaLnBrk="1" latinLnBrk="0" hangingPunct="1">
              <a:defRPr sz="1800" kern="1200">
                <a:solidFill>
                  <a:srgbClr val="FFFFFF"/>
                </a:solidFill>
                <a:latin typeface="Calibri" panose="020F0502020204030204"/>
                <a:ea typeface="+mn-ea"/>
                <a:cs typeface="+mn-cs"/>
              </a:defRPr>
            </a:lvl4pPr>
            <a:lvl5pPr marL="1828800" algn="l" defTabSz="914400" rtl="0" eaLnBrk="1" latinLnBrk="0" hangingPunct="1">
              <a:defRPr sz="1800" kern="1200">
                <a:solidFill>
                  <a:srgbClr val="FFFFFF"/>
                </a:solidFill>
                <a:latin typeface="Calibri" panose="020F0502020204030204"/>
                <a:ea typeface="+mn-ea"/>
                <a:cs typeface="+mn-cs"/>
              </a:defRPr>
            </a:lvl5pPr>
            <a:lvl6pPr marL="2286000" algn="l" defTabSz="914400" rtl="0" eaLnBrk="1" latinLnBrk="0" hangingPunct="1">
              <a:defRPr sz="1800" kern="1200">
                <a:solidFill>
                  <a:srgbClr val="FFFFFF"/>
                </a:solidFill>
                <a:latin typeface="Calibri" panose="020F0502020204030204"/>
                <a:ea typeface="+mn-ea"/>
                <a:cs typeface="+mn-cs"/>
              </a:defRPr>
            </a:lvl6pPr>
            <a:lvl7pPr marL="2743200" algn="l" defTabSz="914400" rtl="0" eaLnBrk="1" latinLnBrk="0" hangingPunct="1">
              <a:defRPr sz="1800" kern="1200">
                <a:solidFill>
                  <a:srgbClr val="FFFFFF"/>
                </a:solidFill>
                <a:latin typeface="Calibri" panose="020F0502020204030204"/>
                <a:ea typeface="+mn-ea"/>
                <a:cs typeface="+mn-cs"/>
              </a:defRPr>
            </a:lvl7pPr>
            <a:lvl8pPr marL="3200400" algn="l" defTabSz="914400" rtl="0" eaLnBrk="1" latinLnBrk="0" hangingPunct="1">
              <a:defRPr sz="1800" kern="1200">
                <a:solidFill>
                  <a:srgbClr val="FFFFFF"/>
                </a:solidFill>
                <a:latin typeface="Calibri" panose="020F0502020204030204"/>
                <a:ea typeface="+mn-ea"/>
                <a:cs typeface="+mn-cs"/>
              </a:defRPr>
            </a:lvl8pPr>
            <a:lvl9pPr marL="3657600" algn="l" defTabSz="914400" rtl="0" eaLnBrk="1" latinLnBrk="0" hangingPunct="1">
              <a:defRPr sz="1800" kern="1200">
                <a:solidFill>
                  <a:srgbClr val="FFFFFF"/>
                </a:solidFill>
                <a:latin typeface="Calibri" panose="020F0502020204030204"/>
                <a:ea typeface="+mn-ea"/>
                <a:cs typeface="+mn-cs"/>
              </a:defRPr>
            </a:lvl9pPr>
          </a:lstStyle>
          <a:p>
            <a:pPr algn="ctr"/>
            <a:r>
              <a:rPr lang="zh-CN" altLang="en-US" sz="1500" b="1"/>
              <a:t>成长需要</a:t>
            </a:r>
            <a:endParaRPr lang="zh-CN" altLang="en-US" sz="1500" b="1"/>
          </a:p>
        </p:txBody>
      </p:sp>
      <p:sp>
        <p:nvSpPr>
          <p:cNvPr id="19" name="流程图: 可选过程 18"/>
          <p:cNvSpPr/>
          <p:nvPr/>
        </p:nvSpPr>
        <p:spPr>
          <a:xfrm>
            <a:off x="4137025" y="4765675"/>
            <a:ext cx="1156335" cy="517684"/>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Calibri" panose="020F0502020204030204"/>
                <a:ea typeface="+mn-ea"/>
                <a:cs typeface="+mn-cs"/>
              </a:defRPr>
            </a:lvl1pPr>
            <a:lvl2pPr marL="457200" algn="l" defTabSz="914400" rtl="0" eaLnBrk="1" latinLnBrk="0" hangingPunct="1">
              <a:defRPr sz="1800" kern="1200">
                <a:solidFill>
                  <a:srgbClr val="FFFFFF"/>
                </a:solidFill>
                <a:latin typeface="Calibri" panose="020F0502020204030204"/>
                <a:ea typeface="+mn-ea"/>
                <a:cs typeface="+mn-cs"/>
              </a:defRPr>
            </a:lvl2pPr>
            <a:lvl3pPr marL="914400" algn="l" defTabSz="914400" rtl="0" eaLnBrk="1" latinLnBrk="0" hangingPunct="1">
              <a:defRPr sz="1800" kern="1200">
                <a:solidFill>
                  <a:srgbClr val="FFFFFF"/>
                </a:solidFill>
                <a:latin typeface="Calibri" panose="020F0502020204030204"/>
                <a:ea typeface="+mn-ea"/>
                <a:cs typeface="+mn-cs"/>
              </a:defRPr>
            </a:lvl3pPr>
            <a:lvl4pPr marL="1371600" algn="l" defTabSz="914400" rtl="0" eaLnBrk="1" latinLnBrk="0" hangingPunct="1">
              <a:defRPr sz="1800" kern="1200">
                <a:solidFill>
                  <a:srgbClr val="FFFFFF"/>
                </a:solidFill>
                <a:latin typeface="Calibri" panose="020F0502020204030204"/>
                <a:ea typeface="+mn-ea"/>
                <a:cs typeface="+mn-cs"/>
              </a:defRPr>
            </a:lvl4pPr>
            <a:lvl5pPr marL="1828800" algn="l" defTabSz="914400" rtl="0" eaLnBrk="1" latinLnBrk="0" hangingPunct="1">
              <a:defRPr sz="1800" kern="1200">
                <a:solidFill>
                  <a:srgbClr val="FFFFFF"/>
                </a:solidFill>
                <a:latin typeface="Calibri" panose="020F0502020204030204"/>
                <a:ea typeface="+mn-ea"/>
                <a:cs typeface="+mn-cs"/>
              </a:defRPr>
            </a:lvl5pPr>
            <a:lvl6pPr marL="2286000" algn="l" defTabSz="914400" rtl="0" eaLnBrk="1" latinLnBrk="0" hangingPunct="1">
              <a:defRPr sz="1800" kern="1200">
                <a:solidFill>
                  <a:srgbClr val="FFFFFF"/>
                </a:solidFill>
                <a:latin typeface="Calibri" panose="020F0502020204030204"/>
                <a:ea typeface="+mn-ea"/>
                <a:cs typeface="+mn-cs"/>
              </a:defRPr>
            </a:lvl6pPr>
            <a:lvl7pPr marL="2743200" algn="l" defTabSz="914400" rtl="0" eaLnBrk="1" latinLnBrk="0" hangingPunct="1">
              <a:defRPr sz="1800" kern="1200">
                <a:solidFill>
                  <a:srgbClr val="FFFFFF"/>
                </a:solidFill>
                <a:latin typeface="Calibri" panose="020F0502020204030204"/>
                <a:ea typeface="+mn-ea"/>
                <a:cs typeface="+mn-cs"/>
              </a:defRPr>
            </a:lvl7pPr>
            <a:lvl8pPr marL="3200400" algn="l" defTabSz="914400" rtl="0" eaLnBrk="1" latinLnBrk="0" hangingPunct="1">
              <a:defRPr sz="1800" kern="1200">
                <a:solidFill>
                  <a:srgbClr val="FFFFFF"/>
                </a:solidFill>
                <a:latin typeface="Calibri" panose="020F0502020204030204"/>
                <a:ea typeface="+mn-ea"/>
                <a:cs typeface="+mn-cs"/>
              </a:defRPr>
            </a:lvl8pPr>
            <a:lvl9pPr marL="3657600" algn="l" defTabSz="914400" rtl="0" eaLnBrk="1" latinLnBrk="0" hangingPunct="1">
              <a:defRPr sz="1800" kern="1200">
                <a:solidFill>
                  <a:srgbClr val="FFFFFF"/>
                </a:solidFill>
                <a:latin typeface="Calibri" panose="020F0502020204030204"/>
                <a:ea typeface="+mn-ea"/>
                <a:cs typeface="+mn-cs"/>
              </a:defRPr>
            </a:lvl9pPr>
          </a:lstStyle>
          <a:p>
            <a:pPr algn="ctr"/>
            <a:r>
              <a:rPr lang="zh-CN" altLang="en-US" sz="1500" b="1"/>
              <a:t>生活任务</a:t>
            </a:r>
            <a:endParaRPr lang="zh-CN" altLang="en-US" sz="1500" b="1"/>
          </a:p>
        </p:txBody>
      </p:sp>
      <p:grpSp>
        <p:nvGrpSpPr>
          <p:cNvPr id="23" name="组合 22"/>
          <p:cNvGrpSpPr/>
          <p:nvPr/>
        </p:nvGrpSpPr>
        <p:grpSpPr>
          <a:xfrm>
            <a:off x="5311616" y="1359694"/>
            <a:ext cx="3510439" cy="2231790"/>
            <a:chOff x="1680" y="6240"/>
            <a:chExt cx="5400" cy="4183"/>
          </a:xfrm>
        </p:grpSpPr>
        <p:sp>
          <p:nvSpPr>
            <p:cNvPr id="191492" name="直接连接符 191491"/>
            <p:cNvSpPr/>
            <p:nvPr/>
          </p:nvSpPr>
          <p:spPr>
            <a:xfrm flipH="1">
              <a:off x="2400" y="6890"/>
              <a:ext cx="0" cy="2640"/>
            </a:xfrm>
            <a:prstGeom prst="line">
              <a:avLst/>
            </a:prstGeom>
            <a:ln w="9525" cap="flat" cmpd="sng">
              <a:solidFill>
                <a:schemeClr val="tx1"/>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sz="1350"/>
            </a:p>
          </p:txBody>
        </p:sp>
        <p:sp>
          <p:nvSpPr>
            <p:cNvPr id="191493" name="直接连接符 191492"/>
            <p:cNvSpPr/>
            <p:nvPr/>
          </p:nvSpPr>
          <p:spPr>
            <a:xfrm>
              <a:off x="2400" y="9480"/>
              <a:ext cx="3960" cy="0"/>
            </a:xfrm>
            <a:prstGeom prst="line">
              <a:avLst/>
            </a:prstGeom>
            <a:ln w="9525" cap="flat" cmpd="sng">
              <a:solidFill>
                <a:schemeClr val="tx1"/>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sz="1350"/>
            </a:p>
          </p:txBody>
        </p:sp>
        <p:sp>
          <p:nvSpPr>
            <p:cNvPr id="191494" name="直接连接符 191493"/>
            <p:cNvSpPr/>
            <p:nvPr/>
          </p:nvSpPr>
          <p:spPr>
            <a:xfrm flipV="1">
              <a:off x="2400" y="6480"/>
              <a:ext cx="3960" cy="3000"/>
            </a:xfrm>
            <a:prstGeom prst="line">
              <a:avLst/>
            </a:prstGeom>
            <a:ln w="9525" cap="flat" cmpd="sng">
              <a:solidFill>
                <a:schemeClr val="tx1"/>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sz="1350"/>
            </a:p>
          </p:txBody>
        </p:sp>
        <p:sp>
          <p:nvSpPr>
            <p:cNvPr id="191495" name="直接连接符 191494"/>
            <p:cNvSpPr/>
            <p:nvPr/>
          </p:nvSpPr>
          <p:spPr>
            <a:xfrm>
              <a:off x="2400" y="8280"/>
              <a:ext cx="1560" cy="0"/>
            </a:xfrm>
            <a:prstGeom prst="line">
              <a:avLst/>
            </a:prstGeom>
            <a:ln w="9525" cap="flat" cmpd="sng">
              <a:solidFill>
                <a:schemeClr val="tx1"/>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sz="1350"/>
            </a:p>
          </p:txBody>
        </p:sp>
        <p:sp>
          <p:nvSpPr>
            <p:cNvPr id="191496" name="直接连接符 191495"/>
            <p:cNvSpPr/>
            <p:nvPr/>
          </p:nvSpPr>
          <p:spPr>
            <a:xfrm>
              <a:off x="3944" y="8280"/>
              <a:ext cx="17" cy="1200"/>
            </a:xfrm>
            <a:prstGeom prst="line">
              <a:avLst/>
            </a:prstGeom>
            <a:ln w="9525" cap="flat" cmpd="sng">
              <a:solidFill>
                <a:schemeClr val="tx1"/>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sz="1350"/>
            </a:p>
          </p:txBody>
        </p:sp>
        <p:sp>
          <p:nvSpPr>
            <p:cNvPr id="191497" name="直接连接符 191496"/>
            <p:cNvSpPr/>
            <p:nvPr/>
          </p:nvSpPr>
          <p:spPr>
            <a:xfrm>
              <a:off x="2400" y="7440"/>
              <a:ext cx="2760" cy="0"/>
            </a:xfrm>
            <a:prstGeom prst="line">
              <a:avLst/>
            </a:prstGeom>
            <a:ln w="9525" cap="flat" cmpd="sng">
              <a:solidFill>
                <a:schemeClr val="tx1"/>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sz="1350"/>
            </a:p>
          </p:txBody>
        </p:sp>
        <p:sp>
          <p:nvSpPr>
            <p:cNvPr id="191498" name="直接连接符 191497"/>
            <p:cNvSpPr/>
            <p:nvPr/>
          </p:nvSpPr>
          <p:spPr>
            <a:xfrm flipH="1">
              <a:off x="5160" y="7440"/>
              <a:ext cx="0" cy="2040"/>
            </a:xfrm>
            <a:prstGeom prst="line">
              <a:avLst/>
            </a:prstGeom>
            <a:ln w="9525" cap="flat" cmpd="sng">
              <a:solidFill>
                <a:schemeClr val="tx1"/>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sz="1350"/>
            </a:p>
          </p:txBody>
        </p:sp>
        <p:sp>
          <p:nvSpPr>
            <p:cNvPr id="191499" name="文本框 191498"/>
            <p:cNvSpPr txBox="1"/>
            <p:nvPr/>
          </p:nvSpPr>
          <p:spPr>
            <a:xfrm>
              <a:off x="1680" y="6720"/>
              <a:ext cx="1080" cy="474"/>
            </a:xfrm>
            <a:prstGeom prst="rect">
              <a:avLst/>
            </a:prstGeom>
            <a:noFill/>
            <a:ln w="9525">
              <a:noFill/>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50000"/>
                </a:spcBef>
              </a:pPr>
              <a:r>
                <a:rPr lang="zh-CN" altLang="en-US" sz="1050">
                  <a:latin typeface="Tahoma" panose="020B0604030504040204" pitchFamily="34" charset="0"/>
                  <a:ea typeface="宋体" panose="02010600030101010101" pitchFamily="2" charset="-122"/>
                </a:rPr>
                <a:t>能力</a:t>
              </a:r>
              <a:endParaRPr lang="zh-CN" altLang="en-US" sz="1050">
                <a:latin typeface="Tahoma" panose="020B0604030504040204" pitchFamily="34" charset="0"/>
                <a:ea typeface="宋体" panose="02010600030101010101" pitchFamily="2" charset="-122"/>
              </a:endParaRPr>
            </a:p>
          </p:txBody>
        </p:sp>
        <p:sp>
          <p:nvSpPr>
            <p:cNvPr id="191500" name="文本框 191499"/>
            <p:cNvSpPr txBox="1"/>
            <p:nvPr/>
          </p:nvSpPr>
          <p:spPr>
            <a:xfrm>
              <a:off x="3240" y="7920"/>
              <a:ext cx="720" cy="431"/>
            </a:xfrm>
            <a:prstGeom prst="rect">
              <a:avLst/>
            </a:prstGeom>
            <a:noFill/>
            <a:ln w="9525">
              <a:noFill/>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50000"/>
                </a:spcBef>
              </a:pPr>
              <a:r>
                <a:rPr lang="en-US" altLang="zh-CN" sz="900">
                  <a:latin typeface="Tahoma" panose="020B0604030504040204" pitchFamily="34" charset="0"/>
                  <a:ea typeface="宋体" panose="02010600030101010101" pitchFamily="2" charset="-122"/>
                </a:rPr>
                <a:t>P1</a:t>
              </a:r>
              <a:endParaRPr lang="en-US" altLang="zh-CN" sz="900">
                <a:latin typeface="Tahoma" panose="020B0604030504040204" pitchFamily="34" charset="0"/>
                <a:ea typeface="宋体" panose="02010600030101010101" pitchFamily="2" charset="-122"/>
              </a:endParaRPr>
            </a:p>
          </p:txBody>
        </p:sp>
        <p:sp>
          <p:nvSpPr>
            <p:cNvPr id="191501" name="文本框 191500"/>
            <p:cNvSpPr txBox="1"/>
            <p:nvPr/>
          </p:nvSpPr>
          <p:spPr>
            <a:xfrm>
              <a:off x="4080" y="7080"/>
              <a:ext cx="720" cy="431"/>
            </a:xfrm>
            <a:prstGeom prst="rect">
              <a:avLst/>
            </a:prstGeom>
            <a:noFill/>
            <a:ln w="9525">
              <a:noFill/>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50000"/>
                </a:spcBef>
              </a:pPr>
              <a:r>
                <a:rPr lang="en-US" altLang="zh-CN" sz="900">
                  <a:latin typeface="Tahoma" panose="020B0604030504040204" pitchFamily="34" charset="0"/>
                  <a:ea typeface="宋体" panose="02010600030101010101" pitchFamily="2" charset="-122"/>
                </a:rPr>
                <a:t>P2</a:t>
              </a:r>
              <a:endParaRPr lang="en-US" altLang="zh-CN" sz="900">
                <a:latin typeface="Tahoma" panose="020B0604030504040204" pitchFamily="34" charset="0"/>
                <a:ea typeface="宋体" panose="02010600030101010101" pitchFamily="2" charset="-122"/>
              </a:endParaRPr>
            </a:p>
          </p:txBody>
        </p:sp>
        <p:sp>
          <p:nvSpPr>
            <p:cNvPr id="191502" name="文本框 191501"/>
            <p:cNvSpPr txBox="1"/>
            <p:nvPr/>
          </p:nvSpPr>
          <p:spPr>
            <a:xfrm>
              <a:off x="5760" y="6240"/>
              <a:ext cx="960" cy="431"/>
            </a:xfrm>
            <a:prstGeom prst="rect">
              <a:avLst/>
            </a:prstGeom>
            <a:noFill/>
            <a:ln w="9525">
              <a:noFill/>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50000"/>
                </a:spcBef>
              </a:pPr>
              <a:r>
                <a:rPr lang="en-US" altLang="zh-CN" sz="900">
                  <a:latin typeface="Tahoma" panose="020B0604030504040204" pitchFamily="34" charset="0"/>
                  <a:ea typeface="宋体" panose="02010600030101010101" pitchFamily="2" charset="-122"/>
                </a:rPr>
                <a:t>L1</a:t>
              </a:r>
              <a:endParaRPr lang="en-US" altLang="zh-CN" sz="900">
                <a:latin typeface="Tahoma" panose="020B0604030504040204" pitchFamily="34" charset="0"/>
                <a:ea typeface="宋体" panose="02010600030101010101" pitchFamily="2" charset="-122"/>
              </a:endParaRPr>
            </a:p>
          </p:txBody>
        </p:sp>
        <p:sp>
          <p:nvSpPr>
            <p:cNvPr id="191503" name="文本框 191502"/>
            <p:cNvSpPr txBox="1"/>
            <p:nvPr/>
          </p:nvSpPr>
          <p:spPr>
            <a:xfrm>
              <a:off x="5280" y="9720"/>
              <a:ext cx="1800" cy="474"/>
            </a:xfrm>
            <a:prstGeom prst="rect">
              <a:avLst/>
            </a:prstGeom>
            <a:noFill/>
            <a:ln w="9525">
              <a:noFill/>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50000"/>
                </a:spcBef>
              </a:pPr>
              <a:r>
                <a:rPr lang="zh-CN" altLang="en-US" sz="1050">
                  <a:latin typeface="Tahoma" panose="020B0604030504040204" pitchFamily="34" charset="0"/>
                  <a:ea typeface="宋体" panose="02010600030101010101" pitchFamily="2" charset="-122"/>
                </a:rPr>
                <a:t>需求（任务）</a:t>
              </a:r>
              <a:endParaRPr lang="zh-CN" altLang="en-US" sz="1050">
                <a:latin typeface="Tahoma" panose="020B0604030504040204" pitchFamily="34" charset="0"/>
                <a:ea typeface="宋体" panose="02010600030101010101" pitchFamily="2" charset="-122"/>
              </a:endParaRPr>
            </a:p>
          </p:txBody>
        </p:sp>
        <p:sp>
          <p:nvSpPr>
            <p:cNvPr id="191504" name="文本框 191503"/>
            <p:cNvSpPr txBox="1"/>
            <p:nvPr/>
          </p:nvSpPr>
          <p:spPr>
            <a:xfrm>
              <a:off x="2400" y="9949"/>
              <a:ext cx="3960" cy="474"/>
            </a:xfrm>
            <a:prstGeom prst="rect">
              <a:avLst/>
            </a:prstGeom>
            <a:noFill/>
            <a:ln w="9525">
              <a:noFill/>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50000"/>
                </a:spcBef>
              </a:pPr>
              <a:r>
                <a:rPr lang="zh-CN" altLang="en-US" sz="1050" b="1">
                  <a:solidFill>
                    <a:srgbClr val="C00000"/>
                  </a:solidFill>
                  <a:latin typeface="Tahoma" panose="020B0604030504040204" pitchFamily="34" charset="0"/>
                  <a:ea typeface="宋体" panose="02010600030101010101" pitchFamily="2" charset="-122"/>
                </a:rPr>
                <a:t>平衡状态（需求=能力）</a:t>
              </a:r>
              <a:endParaRPr lang="zh-CN" altLang="en-US" sz="1050" b="1">
                <a:solidFill>
                  <a:srgbClr val="C00000"/>
                </a:solidFill>
                <a:latin typeface="Tahoma" panose="020B0604030504040204" pitchFamily="34" charset="0"/>
                <a:ea typeface="宋体" panose="02010600030101010101" pitchFamily="2" charset="-122"/>
              </a:endParaRPr>
            </a:p>
          </p:txBody>
        </p:sp>
      </p:grpSp>
      <p:grpSp>
        <p:nvGrpSpPr>
          <p:cNvPr id="24" name="组合 23"/>
          <p:cNvGrpSpPr/>
          <p:nvPr/>
        </p:nvGrpSpPr>
        <p:grpSpPr>
          <a:xfrm>
            <a:off x="5408295" y="3600450"/>
            <a:ext cx="3208496" cy="2348787"/>
            <a:chOff x="7680" y="4680"/>
            <a:chExt cx="6720" cy="6186"/>
          </a:xfrm>
        </p:grpSpPr>
        <p:sp>
          <p:nvSpPr>
            <p:cNvPr id="191514" name="文本框 191513"/>
            <p:cNvSpPr txBox="1"/>
            <p:nvPr/>
          </p:nvSpPr>
          <p:spPr>
            <a:xfrm>
              <a:off x="7680" y="5640"/>
              <a:ext cx="1080" cy="666"/>
            </a:xfrm>
            <a:prstGeom prst="rect">
              <a:avLst/>
            </a:prstGeom>
            <a:noFill/>
            <a:ln w="9525">
              <a:noFill/>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50000"/>
                </a:spcBef>
              </a:pPr>
              <a:r>
                <a:rPr lang="zh-CN" altLang="en-US" sz="1050">
                  <a:latin typeface="Tahoma" panose="020B0604030504040204" pitchFamily="34" charset="0"/>
                  <a:ea typeface="宋体" panose="02010600030101010101" pitchFamily="2" charset="-122"/>
                </a:rPr>
                <a:t>能力</a:t>
              </a:r>
              <a:endParaRPr lang="zh-CN" altLang="en-US" sz="1050">
                <a:latin typeface="Tahoma" panose="020B0604030504040204" pitchFamily="34" charset="0"/>
                <a:ea typeface="宋体" panose="02010600030101010101" pitchFamily="2" charset="-122"/>
              </a:endParaRPr>
            </a:p>
          </p:txBody>
        </p:sp>
        <p:grpSp>
          <p:nvGrpSpPr>
            <p:cNvPr id="25" name="组合 24"/>
            <p:cNvGrpSpPr/>
            <p:nvPr/>
          </p:nvGrpSpPr>
          <p:grpSpPr>
            <a:xfrm>
              <a:off x="7920" y="4680"/>
              <a:ext cx="6480" cy="6186"/>
              <a:chOff x="7920" y="4680"/>
              <a:chExt cx="6480" cy="6186"/>
            </a:xfrm>
          </p:grpSpPr>
          <p:sp>
            <p:nvSpPr>
              <p:cNvPr id="191506" name="直接连接符 191505"/>
              <p:cNvSpPr/>
              <p:nvPr/>
            </p:nvSpPr>
            <p:spPr>
              <a:xfrm flipH="1">
                <a:off x="8520" y="5280"/>
                <a:ext cx="0" cy="4680"/>
              </a:xfrm>
              <a:prstGeom prst="line">
                <a:avLst/>
              </a:prstGeom>
              <a:ln w="9525" cap="flat" cmpd="sng">
                <a:solidFill>
                  <a:schemeClr val="tx1"/>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sz="1350"/>
              </a:p>
            </p:txBody>
          </p:sp>
          <p:sp>
            <p:nvSpPr>
              <p:cNvPr id="191507" name="直接连接符 191506"/>
              <p:cNvSpPr/>
              <p:nvPr/>
            </p:nvSpPr>
            <p:spPr>
              <a:xfrm>
                <a:off x="8520" y="9960"/>
                <a:ext cx="5880" cy="0"/>
              </a:xfrm>
              <a:prstGeom prst="line">
                <a:avLst/>
              </a:prstGeom>
              <a:ln w="9525" cap="flat" cmpd="sng">
                <a:solidFill>
                  <a:schemeClr val="tx1"/>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sz="1350"/>
              </a:p>
            </p:txBody>
          </p:sp>
          <p:sp>
            <p:nvSpPr>
              <p:cNvPr id="191508" name="直接连接符 191507"/>
              <p:cNvSpPr/>
              <p:nvPr/>
            </p:nvSpPr>
            <p:spPr>
              <a:xfrm>
                <a:off x="8520" y="6480"/>
                <a:ext cx="4320" cy="0"/>
              </a:xfrm>
              <a:prstGeom prst="line">
                <a:avLst/>
              </a:prstGeom>
              <a:ln w="9525" cap="flat" cmpd="sng">
                <a:solidFill>
                  <a:schemeClr val="tx1"/>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sz="1350"/>
              </a:p>
            </p:txBody>
          </p:sp>
          <p:sp>
            <p:nvSpPr>
              <p:cNvPr id="191509" name="直接连接符 191508"/>
              <p:cNvSpPr/>
              <p:nvPr/>
            </p:nvSpPr>
            <p:spPr>
              <a:xfrm>
                <a:off x="8520" y="7440"/>
                <a:ext cx="4320" cy="0"/>
              </a:xfrm>
              <a:prstGeom prst="line">
                <a:avLst/>
              </a:prstGeom>
              <a:ln w="9525" cap="flat" cmpd="sng">
                <a:solidFill>
                  <a:schemeClr val="tx1"/>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sz="1350"/>
              </a:p>
            </p:txBody>
          </p:sp>
          <p:sp>
            <p:nvSpPr>
              <p:cNvPr id="191510" name="直接连接符 191509"/>
              <p:cNvSpPr/>
              <p:nvPr/>
            </p:nvSpPr>
            <p:spPr>
              <a:xfrm flipH="1">
                <a:off x="12840" y="6480"/>
                <a:ext cx="0" cy="3480"/>
              </a:xfrm>
              <a:prstGeom prst="line">
                <a:avLst/>
              </a:prstGeom>
              <a:ln w="9525" cap="flat" cmpd="sng">
                <a:solidFill>
                  <a:schemeClr val="tx1"/>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sz="1350"/>
              </a:p>
            </p:txBody>
          </p:sp>
          <p:sp>
            <p:nvSpPr>
              <p:cNvPr id="191511" name="直接连接符 191510"/>
              <p:cNvSpPr/>
              <p:nvPr/>
            </p:nvSpPr>
            <p:spPr>
              <a:xfrm flipV="1">
                <a:off x="8520" y="5160"/>
                <a:ext cx="3960" cy="4800"/>
              </a:xfrm>
              <a:prstGeom prst="line">
                <a:avLst/>
              </a:prstGeom>
              <a:ln w="9525" cap="flat" cmpd="sng">
                <a:solidFill>
                  <a:schemeClr val="tx1"/>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sz="1350"/>
              </a:p>
            </p:txBody>
          </p:sp>
          <p:sp>
            <p:nvSpPr>
              <p:cNvPr id="191512" name="直接连接符 191511"/>
              <p:cNvSpPr/>
              <p:nvPr/>
            </p:nvSpPr>
            <p:spPr>
              <a:xfrm flipV="1">
                <a:off x="8520" y="5760"/>
                <a:ext cx="5280" cy="4200"/>
              </a:xfrm>
              <a:prstGeom prst="line">
                <a:avLst/>
              </a:prstGeom>
              <a:ln w="9525" cap="flat" cmpd="sng">
                <a:solidFill>
                  <a:schemeClr val="tx1"/>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sz="1350"/>
              </a:p>
            </p:txBody>
          </p:sp>
          <p:sp>
            <p:nvSpPr>
              <p:cNvPr id="191513" name="直接连接符 191512"/>
              <p:cNvSpPr/>
              <p:nvPr/>
            </p:nvSpPr>
            <p:spPr>
              <a:xfrm flipV="1">
                <a:off x="8640" y="6960"/>
                <a:ext cx="5040" cy="3000"/>
              </a:xfrm>
              <a:prstGeom prst="line">
                <a:avLst/>
              </a:prstGeom>
              <a:ln w="9525" cap="flat" cmpd="sng">
                <a:solidFill>
                  <a:schemeClr val="tx1"/>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sz="1350"/>
              </a:p>
            </p:txBody>
          </p:sp>
          <p:sp>
            <p:nvSpPr>
              <p:cNvPr id="191515" name="文本框 191514"/>
              <p:cNvSpPr txBox="1"/>
              <p:nvPr/>
            </p:nvSpPr>
            <p:spPr>
              <a:xfrm>
                <a:off x="12600" y="9960"/>
                <a:ext cx="1800" cy="666"/>
              </a:xfrm>
              <a:prstGeom prst="rect">
                <a:avLst/>
              </a:prstGeom>
              <a:noFill/>
              <a:ln w="9525">
                <a:noFill/>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50000"/>
                  </a:spcBef>
                </a:pPr>
                <a:r>
                  <a:rPr lang="zh-CN" altLang="en-US" sz="1050">
                    <a:latin typeface="Tahoma" panose="020B0604030504040204" pitchFamily="34" charset="0"/>
                    <a:ea typeface="宋体" panose="02010600030101010101" pitchFamily="2" charset="-122"/>
                  </a:rPr>
                  <a:t>需求（任务）</a:t>
                </a:r>
                <a:endParaRPr lang="zh-CN" altLang="en-US" sz="1050">
                  <a:latin typeface="Tahoma" panose="020B0604030504040204" pitchFamily="34" charset="0"/>
                  <a:ea typeface="宋体" panose="02010600030101010101" pitchFamily="2" charset="-122"/>
                </a:endParaRPr>
              </a:p>
            </p:txBody>
          </p:sp>
          <p:sp>
            <p:nvSpPr>
              <p:cNvPr id="191516" name="文本框 191515"/>
              <p:cNvSpPr txBox="1"/>
              <p:nvPr/>
            </p:nvSpPr>
            <p:spPr>
              <a:xfrm>
                <a:off x="11160" y="7080"/>
                <a:ext cx="720" cy="605"/>
              </a:xfrm>
              <a:prstGeom prst="rect">
                <a:avLst/>
              </a:prstGeom>
              <a:noFill/>
              <a:ln w="9525">
                <a:noFill/>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50000"/>
                  </a:spcBef>
                </a:pPr>
                <a:r>
                  <a:rPr lang="en-US" altLang="zh-CN" sz="900">
                    <a:latin typeface="Tahoma" panose="020B0604030504040204" pitchFamily="34" charset="0"/>
                    <a:ea typeface="宋体" panose="02010600030101010101" pitchFamily="2" charset="-122"/>
                  </a:rPr>
                  <a:t>P1</a:t>
                </a:r>
                <a:endParaRPr lang="en-US" altLang="zh-CN" sz="900">
                  <a:latin typeface="Tahoma" panose="020B0604030504040204" pitchFamily="34" charset="0"/>
                  <a:ea typeface="宋体" panose="02010600030101010101" pitchFamily="2" charset="-122"/>
                </a:endParaRPr>
              </a:p>
            </p:txBody>
          </p:sp>
          <p:sp>
            <p:nvSpPr>
              <p:cNvPr id="191517" name="文本框 191516"/>
              <p:cNvSpPr txBox="1"/>
              <p:nvPr/>
            </p:nvSpPr>
            <p:spPr>
              <a:xfrm>
                <a:off x="12240" y="6360"/>
                <a:ext cx="720" cy="605"/>
              </a:xfrm>
              <a:prstGeom prst="rect">
                <a:avLst/>
              </a:prstGeom>
              <a:noFill/>
              <a:ln w="9525">
                <a:noFill/>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50000"/>
                  </a:spcBef>
                </a:pPr>
                <a:r>
                  <a:rPr lang="en-US" altLang="zh-CN" sz="900">
                    <a:latin typeface="Tahoma" panose="020B0604030504040204" pitchFamily="34" charset="0"/>
                    <a:ea typeface="宋体" panose="02010600030101010101" pitchFamily="2" charset="-122"/>
                  </a:rPr>
                  <a:t>P2</a:t>
                </a:r>
                <a:endParaRPr lang="en-US" altLang="zh-CN" sz="900">
                  <a:latin typeface="Tahoma" panose="020B0604030504040204" pitchFamily="34" charset="0"/>
                  <a:ea typeface="宋体" panose="02010600030101010101" pitchFamily="2" charset="-122"/>
                </a:endParaRPr>
              </a:p>
            </p:txBody>
          </p:sp>
          <p:sp>
            <p:nvSpPr>
              <p:cNvPr id="191518" name="文本框 191517"/>
              <p:cNvSpPr txBox="1"/>
              <p:nvPr/>
            </p:nvSpPr>
            <p:spPr>
              <a:xfrm>
                <a:off x="12840" y="5520"/>
                <a:ext cx="960" cy="605"/>
              </a:xfrm>
              <a:prstGeom prst="rect">
                <a:avLst/>
              </a:prstGeom>
              <a:noFill/>
              <a:ln w="9525">
                <a:noFill/>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50000"/>
                  </a:spcBef>
                </a:pPr>
                <a:r>
                  <a:rPr lang="en-US" altLang="zh-CN" sz="900">
                    <a:latin typeface="Tahoma" panose="020B0604030504040204" pitchFamily="34" charset="0"/>
                    <a:ea typeface="宋体" panose="02010600030101010101" pitchFamily="2" charset="-122"/>
                  </a:rPr>
                  <a:t>L1</a:t>
                </a:r>
                <a:endParaRPr lang="en-US" altLang="zh-CN" sz="900">
                  <a:latin typeface="Tahoma" panose="020B0604030504040204" pitchFamily="34" charset="0"/>
                  <a:ea typeface="宋体" panose="02010600030101010101" pitchFamily="2" charset="-122"/>
                </a:endParaRPr>
              </a:p>
            </p:txBody>
          </p:sp>
          <p:sp>
            <p:nvSpPr>
              <p:cNvPr id="191519" name="文本框 191518"/>
              <p:cNvSpPr txBox="1"/>
              <p:nvPr/>
            </p:nvSpPr>
            <p:spPr>
              <a:xfrm>
                <a:off x="12960" y="7560"/>
                <a:ext cx="600" cy="970"/>
              </a:xfrm>
              <a:prstGeom prst="rect">
                <a:avLst/>
              </a:prstGeom>
              <a:noFill/>
              <a:ln w="9525">
                <a:noFill/>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50000"/>
                  </a:spcBef>
                </a:pPr>
                <a:r>
                  <a:rPr lang="en-US" altLang="zh-CN" sz="900">
                    <a:latin typeface="Tahoma" panose="020B0604030504040204" pitchFamily="34" charset="0"/>
                    <a:ea typeface="宋体" panose="02010600030101010101" pitchFamily="2" charset="-122"/>
                  </a:rPr>
                  <a:t>P3</a:t>
                </a:r>
                <a:endParaRPr lang="en-US" altLang="zh-CN" sz="900">
                  <a:latin typeface="Tahoma" panose="020B0604030504040204" pitchFamily="34" charset="0"/>
                  <a:ea typeface="宋体" panose="02010600030101010101" pitchFamily="2" charset="-122"/>
                </a:endParaRPr>
              </a:p>
            </p:txBody>
          </p:sp>
          <p:sp>
            <p:nvSpPr>
              <p:cNvPr id="191520" name="文本框 191519"/>
              <p:cNvSpPr txBox="1"/>
              <p:nvPr/>
            </p:nvSpPr>
            <p:spPr>
              <a:xfrm>
                <a:off x="13440" y="6600"/>
                <a:ext cx="600" cy="970"/>
              </a:xfrm>
              <a:prstGeom prst="rect">
                <a:avLst/>
              </a:prstGeom>
              <a:noFill/>
              <a:ln w="9525">
                <a:noFill/>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50000"/>
                  </a:spcBef>
                </a:pPr>
                <a:r>
                  <a:rPr lang="en-US" altLang="zh-CN" sz="900">
                    <a:latin typeface="Tahoma" panose="020B0604030504040204" pitchFamily="34" charset="0"/>
                    <a:ea typeface="宋体" panose="02010600030101010101" pitchFamily="2" charset="-122"/>
                  </a:rPr>
                  <a:t>L2</a:t>
                </a:r>
                <a:endParaRPr lang="en-US" altLang="zh-CN" sz="900">
                  <a:latin typeface="Tahoma" panose="020B0604030504040204" pitchFamily="34" charset="0"/>
                  <a:ea typeface="宋体" panose="02010600030101010101" pitchFamily="2" charset="-122"/>
                </a:endParaRPr>
              </a:p>
            </p:txBody>
          </p:sp>
          <p:sp>
            <p:nvSpPr>
              <p:cNvPr id="191521" name="文本框 191520"/>
              <p:cNvSpPr txBox="1"/>
              <p:nvPr/>
            </p:nvSpPr>
            <p:spPr>
              <a:xfrm>
                <a:off x="10560" y="5760"/>
                <a:ext cx="840" cy="605"/>
              </a:xfrm>
              <a:prstGeom prst="rect">
                <a:avLst/>
              </a:prstGeom>
              <a:noFill/>
              <a:ln w="9525">
                <a:noFill/>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50000"/>
                  </a:spcBef>
                </a:pPr>
                <a:r>
                  <a:rPr lang="en-US" altLang="zh-CN" sz="900">
                    <a:latin typeface="Tahoma" panose="020B0604030504040204" pitchFamily="34" charset="0"/>
                    <a:ea typeface="宋体" panose="02010600030101010101" pitchFamily="2" charset="-122"/>
                  </a:rPr>
                  <a:t>P4</a:t>
                </a:r>
                <a:endParaRPr lang="en-US" altLang="zh-CN" sz="900">
                  <a:latin typeface="Tahoma" panose="020B0604030504040204" pitchFamily="34" charset="0"/>
                  <a:ea typeface="宋体" panose="02010600030101010101" pitchFamily="2" charset="-122"/>
                </a:endParaRPr>
              </a:p>
            </p:txBody>
          </p:sp>
          <p:sp>
            <p:nvSpPr>
              <p:cNvPr id="191522" name="文本框 191521"/>
              <p:cNvSpPr txBox="1"/>
              <p:nvPr/>
            </p:nvSpPr>
            <p:spPr>
              <a:xfrm>
                <a:off x="12000" y="4680"/>
                <a:ext cx="720" cy="605"/>
              </a:xfrm>
              <a:prstGeom prst="rect">
                <a:avLst/>
              </a:prstGeom>
              <a:noFill/>
              <a:ln w="9525">
                <a:noFill/>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50000"/>
                  </a:spcBef>
                </a:pPr>
                <a:r>
                  <a:rPr lang="en-US" altLang="zh-CN" sz="900">
                    <a:latin typeface="Tahoma" panose="020B0604030504040204" pitchFamily="34" charset="0"/>
                    <a:ea typeface="宋体" panose="02010600030101010101" pitchFamily="2" charset="-122"/>
                  </a:rPr>
                  <a:t>L3</a:t>
                </a:r>
                <a:endParaRPr lang="en-US" altLang="zh-CN" sz="900">
                  <a:latin typeface="Tahoma" panose="020B0604030504040204" pitchFamily="34" charset="0"/>
                  <a:ea typeface="宋体" panose="02010600030101010101" pitchFamily="2" charset="-122"/>
                </a:endParaRPr>
              </a:p>
            </p:txBody>
          </p:sp>
          <p:sp>
            <p:nvSpPr>
              <p:cNvPr id="191523" name="文本框 191522"/>
              <p:cNvSpPr txBox="1"/>
              <p:nvPr/>
            </p:nvSpPr>
            <p:spPr>
              <a:xfrm>
                <a:off x="7920" y="10200"/>
                <a:ext cx="4920" cy="666"/>
              </a:xfrm>
              <a:prstGeom prst="rect">
                <a:avLst/>
              </a:prstGeom>
              <a:noFill/>
              <a:ln w="9525">
                <a:noFill/>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50000"/>
                  </a:spcBef>
                </a:pPr>
                <a:r>
                  <a:rPr lang="zh-CN" altLang="en-US" sz="1050" b="1">
                    <a:solidFill>
                      <a:srgbClr val="C00000"/>
                    </a:solidFill>
                    <a:latin typeface="Tahoma" panose="020B0604030504040204" pitchFamily="34" charset="0"/>
                    <a:ea typeface="宋体" panose="02010600030101010101" pitchFamily="2" charset="-122"/>
                  </a:rPr>
                  <a:t>失衡状态（需求&gt;能力或需求&lt;能力</a:t>
                </a:r>
                <a:r>
                  <a:rPr lang="en-US" altLang="zh-CN" sz="1050" b="1">
                    <a:solidFill>
                      <a:srgbClr val="C00000"/>
                    </a:solidFill>
                    <a:latin typeface="Tahoma" panose="020B0604030504040204" pitchFamily="34" charset="0"/>
                    <a:ea typeface="宋体" panose="02010600030101010101" pitchFamily="2" charset="-122"/>
                  </a:rPr>
                  <a:t>）</a:t>
                </a:r>
                <a:endParaRPr lang="en-US" altLang="zh-CN" sz="1050" b="1">
                  <a:solidFill>
                    <a:srgbClr val="C00000"/>
                  </a:solidFill>
                  <a:latin typeface="Tahoma" panose="020B0604030504040204" pitchFamily="34" charset="0"/>
                  <a:ea typeface="宋体" panose="02010600030101010101" pitchFamily="2" charset="-122"/>
                </a:endParaRPr>
              </a:p>
            </p:txBody>
          </p:sp>
        </p:grpSp>
      </p:gr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50520" y="1608773"/>
            <a:ext cx="2840355" cy="4229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Calibri" panose="020F0502020204030204"/>
                <a:ea typeface="+mn-ea"/>
                <a:cs typeface="+mn-cs"/>
              </a:defRPr>
            </a:lvl1pPr>
            <a:lvl2pPr marL="457200" algn="l" defTabSz="914400" rtl="0" eaLnBrk="1" latinLnBrk="0" hangingPunct="1">
              <a:defRPr sz="1800" kern="1200">
                <a:solidFill>
                  <a:srgbClr val="FFFFFF"/>
                </a:solidFill>
                <a:latin typeface="Calibri" panose="020F0502020204030204"/>
                <a:ea typeface="+mn-ea"/>
                <a:cs typeface="+mn-cs"/>
              </a:defRPr>
            </a:lvl2pPr>
            <a:lvl3pPr marL="914400" algn="l" defTabSz="914400" rtl="0" eaLnBrk="1" latinLnBrk="0" hangingPunct="1">
              <a:defRPr sz="1800" kern="1200">
                <a:solidFill>
                  <a:srgbClr val="FFFFFF"/>
                </a:solidFill>
                <a:latin typeface="Calibri" panose="020F0502020204030204"/>
                <a:ea typeface="+mn-ea"/>
                <a:cs typeface="+mn-cs"/>
              </a:defRPr>
            </a:lvl3pPr>
            <a:lvl4pPr marL="1371600" algn="l" defTabSz="914400" rtl="0" eaLnBrk="1" latinLnBrk="0" hangingPunct="1">
              <a:defRPr sz="1800" kern="1200">
                <a:solidFill>
                  <a:srgbClr val="FFFFFF"/>
                </a:solidFill>
                <a:latin typeface="Calibri" panose="020F0502020204030204"/>
                <a:ea typeface="+mn-ea"/>
                <a:cs typeface="+mn-cs"/>
              </a:defRPr>
            </a:lvl4pPr>
            <a:lvl5pPr marL="1828800" algn="l" defTabSz="914400" rtl="0" eaLnBrk="1" latinLnBrk="0" hangingPunct="1">
              <a:defRPr sz="1800" kern="1200">
                <a:solidFill>
                  <a:srgbClr val="FFFFFF"/>
                </a:solidFill>
                <a:latin typeface="Calibri" panose="020F0502020204030204"/>
                <a:ea typeface="+mn-ea"/>
                <a:cs typeface="+mn-cs"/>
              </a:defRPr>
            </a:lvl5pPr>
            <a:lvl6pPr marL="2286000" algn="l" defTabSz="914400" rtl="0" eaLnBrk="1" latinLnBrk="0" hangingPunct="1">
              <a:defRPr sz="1800" kern="1200">
                <a:solidFill>
                  <a:srgbClr val="FFFFFF"/>
                </a:solidFill>
                <a:latin typeface="Calibri" panose="020F0502020204030204"/>
                <a:ea typeface="+mn-ea"/>
                <a:cs typeface="+mn-cs"/>
              </a:defRPr>
            </a:lvl6pPr>
            <a:lvl7pPr marL="2743200" algn="l" defTabSz="914400" rtl="0" eaLnBrk="1" latinLnBrk="0" hangingPunct="1">
              <a:defRPr sz="1800" kern="1200">
                <a:solidFill>
                  <a:srgbClr val="FFFFFF"/>
                </a:solidFill>
                <a:latin typeface="Calibri" panose="020F0502020204030204"/>
                <a:ea typeface="+mn-ea"/>
                <a:cs typeface="+mn-cs"/>
              </a:defRPr>
            </a:lvl7pPr>
            <a:lvl8pPr marL="3200400" algn="l" defTabSz="914400" rtl="0" eaLnBrk="1" latinLnBrk="0" hangingPunct="1">
              <a:defRPr sz="1800" kern="1200">
                <a:solidFill>
                  <a:srgbClr val="FFFFFF"/>
                </a:solidFill>
                <a:latin typeface="Calibri" panose="020F0502020204030204"/>
                <a:ea typeface="+mn-ea"/>
                <a:cs typeface="+mn-cs"/>
              </a:defRPr>
            </a:lvl8pPr>
            <a:lvl9pPr marL="3657600" algn="l" defTabSz="914400" rtl="0" eaLnBrk="1" latinLnBrk="0" hangingPunct="1">
              <a:defRPr sz="1800" kern="1200">
                <a:solidFill>
                  <a:srgbClr val="FFFFFF"/>
                </a:solidFill>
                <a:latin typeface="Calibri" panose="020F0502020204030204"/>
                <a:ea typeface="+mn-ea"/>
                <a:cs typeface="+mn-cs"/>
              </a:defRPr>
            </a:lvl9pPr>
          </a:lstStyle>
          <a:p>
            <a:pPr algn="ctr"/>
            <a:r>
              <a:rPr lang="en-US" altLang="zh-CN" b="1">
                <a:latin typeface="微软雅黑" panose="020B0503020204020204" pitchFamily="34" charset="-122"/>
                <a:ea typeface="微软雅黑" panose="020B0503020204020204" pitchFamily="34" charset="-122"/>
                <a:cs typeface="微软雅黑" panose="020B0503020204020204" pitchFamily="34" charset="-122"/>
              </a:rPr>
              <a:t>2</a:t>
            </a:r>
            <a:r>
              <a:rPr lang="zh-CN" altLang="en-US" b="1">
                <a:latin typeface="微软雅黑" panose="020B0503020204020204" pitchFamily="34" charset="-122"/>
                <a:ea typeface="微软雅黑" panose="020B0503020204020204" pitchFamily="34" charset="-122"/>
                <a:cs typeface="微软雅黑" panose="020B0503020204020204" pitchFamily="34" charset="-122"/>
              </a:rPr>
              <a:t>、目标分层</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4" name="任意多边形 33"/>
          <p:cNvSpPr/>
          <p:nvPr>
            <p:custDataLst>
              <p:tags r:id="rId1"/>
            </p:custDataLst>
          </p:nvPr>
        </p:nvSpPr>
        <p:spPr bwMode="auto">
          <a:xfrm>
            <a:off x="1078938" y="4233230"/>
            <a:ext cx="2053921" cy="583856"/>
          </a:xfrm>
          <a:custGeom>
            <a:avLst/>
            <a:gdLst>
              <a:gd name="T0" fmla="*/ 1166 w 2364"/>
              <a:gd name="T1" fmla="*/ 0 h 672"/>
              <a:gd name="T2" fmla="*/ 0 w 2364"/>
              <a:gd name="T3" fmla="*/ 246 h 672"/>
              <a:gd name="T4" fmla="*/ 1182 w 2364"/>
              <a:gd name="T5" fmla="*/ 672 h 672"/>
              <a:gd name="T6" fmla="*/ 2364 w 2364"/>
              <a:gd name="T7" fmla="*/ 246 h 672"/>
              <a:gd name="T8" fmla="*/ 1166 w 2364"/>
              <a:gd name="T9" fmla="*/ 0 h 672"/>
            </a:gdLst>
            <a:ahLst/>
            <a:cxnLst>
              <a:cxn ang="0">
                <a:pos x="T0" y="T1"/>
              </a:cxn>
              <a:cxn ang="0">
                <a:pos x="T2" y="T3"/>
              </a:cxn>
              <a:cxn ang="0">
                <a:pos x="T4" y="T5"/>
              </a:cxn>
              <a:cxn ang="0">
                <a:pos x="T6" y="T7"/>
              </a:cxn>
              <a:cxn ang="0">
                <a:pos x="T8" y="T9"/>
              </a:cxn>
            </a:cxnLst>
            <a:rect l="0" t="0" r="r" b="b"/>
            <a:pathLst>
              <a:path w="2364" h="672">
                <a:moveTo>
                  <a:pt x="1166" y="0"/>
                </a:moveTo>
                <a:lnTo>
                  <a:pt x="0" y="246"/>
                </a:lnTo>
                <a:lnTo>
                  <a:pt x="1182" y="672"/>
                </a:lnTo>
                <a:lnTo>
                  <a:pt x="2364" y="246"/>
                </a:lnTo>
                <a:lnTo>
                  <a:pt x="1166" y="0"/>
                </a:lnTo>
                <a:close/>
              </a:path>
            </a:pathLst>
          </a:custGeom>
          <a:solidFill>
            <a:srgbClr val="4D576B">
              <a:lumMod val="100000"/>
            </a:srgbClr>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sz="1350">
              <a:latin typeface="微软雅黑" panose="020B0503020204020204" pitchFamily="34" charset="-122"/>
              <a:ea typeface="微软雅黑" panose="020B0503020204020204" pitchFamily="34" charset="-122"/>
            </a:endParaRPr>
          </a:p>
        </p:txBody>
      </p:sp>
      <p:sp>
        <p:nvSpPr>
          <p:cNvPr id="35" name="任意多边形 34"/>
          <p:cNvSpPr/>
          <p:nvPr>
            <p:custDataLst>
              <p:tags r:id="rId2"/>
            </p:custDataLst>
          </p:nvPr>
        </p:nvSpPr>
        <p:spPr bwMode="auto">
          <a:xfrm>
            <a:off x="2105899" y="4440035"/>
            <a:ext cx="1303250" cy="947028"/>
          </a:xfrm>
          <a:custGeom>
            <a:avLst/>
            <a:gdLst>
              <a:gd name="T0" fmla="*/ 0 w 1500"/>
              <a:gd name="T1" fmla="*/ 426 h 1090"/>
              <a:gd name="T2" fmla="*/ 0 w 1500"/>
              <a:gd name="T3" fmla="*/ 1090 h 1090"/>
              <a:gd name="T4" fmla="*/ 1500 w 1500"/>
              <a:gd name="T5" fmla="*/ 551 h 1090"/>
              <a:gd name="T6" fmla="*/ 1182 w 1500"/>
              <a:gd name="T7" fmla="*/ 0 h 1090"/>
              <a:gd name="T8" fmla="*/ 0 w 1500"/>
              <a:gd name="T9" fmla="*/ 426 h 1090"/>
            </a:gdLst>
            <a:ahLst/>
            <a:cxnLst>
              <a:cxn ang="0">
                <a:pos x="T0" y="T1"/>
              </a:cxn>
              <a:cxn ang="0">
                <a:pos x="T2" y="T3"/>
              </a:cxn>
              <a:cxn ang="0">
                <a:pos x="T4" y="T5"/>
              </a:cxn>
              <a:cxn ang="0">
                <a:pos x="T6" y="T7"/>
              </a:cxn>
              <a:cxn ang="0">
                <a:pos x="T8" y="T9"/>
              </a:cxn>
            </a:cxnLst>
            <a:rect l="0" t="0" r="r" b="b"/>
            <a:pathLst>
              <a:path w="1500" h="1090">
                <a:moveTo>
                  <a:pt x="0" y="426"/>
                </a:moveTo>
                <a:lnTo>
                  <a:pt x="0" y="1090"/>
                </a:lnTo>
                <a:lnTo>
                  <a:pt x="1500" y="551"/>
                </a:lnTo>
                <a:lnTo>
                  <a:pt x="1182" y="0"/>
                </a:lnTo>
                <a:lnTo>
                  <a:pt x="0" y="426"/>
                </a:lnTo>
                <a:close/>
              </a:path>
            </a:pathLst>
          </a:custGeom>
          <a:solidFill>
            <a:srgbClr val="1AA3AA">
              <a:lumMod val="75000"/>
            </a:srgbClr>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sz="1350">
              <a:latin typeface="微软雅黑" panose="020B0503020204020204" pitchFamily="34" charset="-122"/>
              <a:ea typeface="微软雅黑" panose="020B0503020204020204" pitchFamily="34" charset="-122"/>
            </a:endParaRPr>
          </a:p>
        </p:txBody>
      </p:sp>
      <p:sp>
        <p:nvSpPr>
          <p:cNvPr id="36" name="任意多边形 35"/>
          <p:cNvSpPr/>
          <p:nvPr>
            <p:custDataLst>
              <p:tags r:id="rId3"/>
            </p:custDataLst>
          </p:nvPr>
        </p:nvSpPr>
        <p:spPr bwMode="auto">
          <a:xfrm>
            <a:off x="803519" y="4440035"/>
            <a:ext cx="1302380" cy="947028"/>
          </a:xfrm>
          <a:custGeom>
            <a:avLst/>
            <a:gdLst>
              <a:gd name="T0" fmla="*/ 0 w 1499"/>
              <a:gd name="T1" fmla="*/ 551 h 1090"/>
              <a:gd name="T2" fmla="*/ 1499 w 1499"/>
              <a:gd name="T3" fmla="*/ 1090 h 1090"/>
              <a:gd name="T4" fmla="*/ 1499 w 1499"/>
              <a:gd name="T5" fmla="*/ 426 h 1090"/>
              <a:gd name="T6" fmla="*/ 317 w 1499"/>
              <a:gd name="T7" fmla="*/ 0 h 1090"/>
              <a:gd name="T8" fmla="*/ 0 w 1499"/>
              <a:gd name="T9" fmla="*/ 551 h 1090"/>
            </a:gdLst>
            <a:ahLst/>
            <a:cxnLst>
              <a:cxn ang="0">
                <a:pos x="T0" y="T1"/>
              </a:cxn>
              <a:cxn ang="0">
                <a:pos x="T2" y="T3"/>
              </a:cxn>
              <a:cxn ang="0">
                <a:pos x="T4" y="T5"/>
              </a:cxn>
              <a:cxn ang="0">
                <a:pos x="T6" y="T7"/>
              </a:cxn>
              <a:cxn ang="0">
                <a:pos x="T8" y="T9"/>
              </a:cxn>
            </a:cxnLst>
            <a:rect l="0" t="0" r="r" b="b"/>
            <a:pathLst>
              <a:path w="1499" h="1090">
                <a:moveTo>
                  <a:pt x="0" y="551"/>
                </a:moveTo>
                <a:lnTo>
                  <a:pt x="1499" y="1090"/>
                </a:lnTo>
                <a:lnTo>
                  <a:pt x="1499" y="426"/>
                </a:lnTo>
                <a:lnTo>
                  <a:pt x="317" y="0"/>
                </a:lnTo>
                <a:lnTo>
                  <a:pt x="0" y="551"/>
                </a:lnTo>
                <a:close/>
              </a:path>
            </a:pathLst>
          </a:custGeom>
          <a:solidFill>
            <a:srgbClr val="1AA3AA"/>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sz="1350">
              <a:latin typeface="微软雅黑" panose="020B0503020204020204" pitchFamily="34" charset="-122"/>
              <a:ea typeface="微软雅黑" panose="020B0503020204020204" pitchFamily="34" charset="-122"/>
            </a:endParaRPr>
          </a:p>
        </p:txBody>
      </p:sp>
      <p:sp>
        <p:nvSpPr>
          <p:cNvPr id="31" name="任意多边形 30"/>
          <p:cNvSpPr/>
          <p:nvPr>
            <p:custDataLst>
              <p:tags r:id="rId4"/>
            </p:custDataLst>
          </p:nvPr>
        </p:nvSpPr>
        <p:spPr bwMode="auto">
          <a:xfrm>
            <a:off x="1355227" y="3663275"/>
            <a:ext cx="1502212" cy="573430"/>
          </a:xfrm>
          <a:custGeom>
            <a:avLst/>
            <a:gdLst>
              <a:gd name="T0" fmla="*/ 864 w 1729"/>
              <a:gd name="T1" fmla="*/ 0 h 660"/>
              <a:gd name="T2" fmla="*/ 0 w 1729"/>
              <a:gd name="T3" fmla="*/ 351 h 660"/>
              <a:gd name="T4" fmla="*/ 864 w 1729"/>
              <a:gd name="T5" fmla="*/ 660 h 660"/>
              <a:gd name="T6" fmla="*/ 1729 w 1729"/>
              <a:gd name="T7" fmla="*/ 351 h 660"/>
              <a:gd name="T8" fmla="*/ 864 w 1729"/>
              <a:gd name="T9" fmla="*/ 0 h 660"/>
            </a:gdLst>
            <a:ahLst/>
            <a:cxnLst>
              <a:cxn ang="0">
                <a:pos x="T0" y="T1"/>
              </a:cxn>
              <a:cxn ang="0">
                <a:pos x="T2" y="T3"/>
              </a:cxn>
              <a:cxn ang="0">
                <a:pos x="T4" y="T5"/>
              </a:cxn>
              <a:cxn ang="0">
                <a:pos x="T6" y="T7"/>
              </a:cxn>
              <a:cxn ang="0">
                <a:pos x="T8" y="T9"/>
              </a:cxn>
            </a:cxnLst>
            <a:rect l="0" t="0" r="r" b="b"/>
            <a:pathLst>
              <a:path w="1729" h="660">
                <a:moveTo>
                  <a:pt x="864" y="0"/>
                </a:moveTo>
                <a:lnTo>
                  <a:pt x="0" y="351"/>
                </a:lnTo>
                <a:lnTo>
                  <a:pt x="864" y="660"/>
                </a:lnTo>
                <a:lnTo>
                  <a:pt x="1729" y="351"/>
                </a:lnTo>
                <a:lnTo>
                  <a:pt x="864" y="0"/>
                </a:lnTo>
                <a:close/>
              </a:path>
            </a:pathLst>
          </a:custGeom>
          <a:solidFill>
            <a:srgbClr val="4D576B">
              <a:lumMod val="100000"/>
            </a:srgbClr>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sz="1350">
              <a:latin typeface="微软雅黑" panose="020B0503020204020204" pitchFamily="34" charset="-122"/>
              <a:ea typeface="微软雅黑" panose="020B0503020204020204" pitchFamily="34" charset="-122"/>
            </a:endParaRPr>
          </a:p>
        </p:txBody>
      </p:sp>
      <p:sp>
        <p:nvSpPr>
          <p:cNvPr id="32" name="任意多边形 31"/>
          <p:cNvSpPr/>
          <p:nvPr>
            <p:custDataLst>
              <p:tags r:id="rId5"/>
            </p:custDataLst>
          </p:nvPr>
        </p:nvSpPr>
        <p:spPr bwMode="auto">
          <a:xfrm>
            <a:off x="2105899" y="3968236"/>
            <a:ext cx="994814" cy="776737"/>
          </a:xfrm>
          <a:custGeom>
            <a:avLst/>
            <a:gdLst>
              <a:gd name="T0" fmla="*/ 865 w 1145"/>
              <a:gd name="T1" fmla="*/ 0 h 894"/>
              <a:gd name="T2" fmla="*/ 0 w 1145"/>
              <a:gd name="T3" fmla="*/ 309 h 894"/>
              <a:gd name="T4" fmla="*/ 0 w 1145"/>
              <a:gd name="T5" fmla="*/ 894 h 894"/>
              <a:gd name="T6" fmla="*/ 1145 w 1145"/>
              <a:gd name="T7" fmla="*/ 484 h 894"/>
              <a:gd name="T8" fmla="*/ 865 w 1145"/>
              <a:gd name="T9" fmla="*/ 0 h 894"/>
            </a:gdLst>
            <a:ahLst/>
            <a:cxnLst>
              <a:cxn ang="0">
                <a:pos x="T0" y="T1"/>
              </a:cxn>
              <a:cxn ang="0">
                <a:pos x="T2" y="T3"/>
              </a:cxn>
              <a:cxn ang="0">
                <a:pos x="T4" y="T5"/>
              </a:cxn>
              <a:cxn ang="0">
                <a:pos x="T6" y="T7"/>
              </a:cxn>
              <a:cxn ang="0">
                <a:pos x="T8" y="T9"/>
              </a:cxn>
            </a:cxnLst>
            <a:rect l="0" t="0" r="r" b="b"/>
            <a:pathLst>
              <a:path w="1145" h="894">
                <a:moveTo>
                  <a:pt x="865" y="0"/>
                </a:moveTo>
                <a:lnTo>
                  <a:pt x="0" y="309"/>
                </a:lnTo>
                <a:lnTo>
                  <a:pt x="0" y="894"/>
                </a:lnTo>
                <a:lnTo>
                  <a:pt x="1145" y="484"/>
                </a:lnTo>
                <a:lnTo>
                  <a:pt x="865" y="0"/>
                </a:lnTo>
                <a:close/>
              </a:path>
            </a:pathLst>
          </a:custGeom>
          <a:solidFill>
            <a:srgbClr val="3498DB">
              <a:lumMod val="75000"/>
            </a:srgbClr>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sz="1350">
              <a:latin typeface="微软雅黑" panose="020B0503020204020204" pitchFamily="34" charset="-122"/>
              <a:ea typeface="微软雅黑" panose="020B0503020204020204" pitchFamily="34" charset="-122"/>
            </a:endParaRPr>
          </a:p>
        </p:txBody>
      </p:sp>
      <p:sp>
        <p:nvSpPr>
          <p:cNvPr id="33" name="任意多边形 32"/>
          <p:cNvSpPr/>
          <p:nvPr>
            <p:custDataLst>
              <p:tags r:id="rId6"/>
            </p:custDataLst>
          </p:nvPr>
        </p:nvSpPr>
        <p:spPr bwMode="auto">
          <a:xfrm>
            <a:off x="1111954" y="3968236"/>
            <a:ext cx="993945" cy="776737"/>
          </a:xfrm>
          <a:custGeom>
            <a:avLst/>
            <a:gdLst>
              <a:gd name="T0" fmla="*/ 0 w 1144"/>
              <a:gd name="T1" fmla="*/ 484 h 894"/>
              <a:gd name="T2" fmla="*/ 1144 w 1144"/>
              <a:gd name="T3" fmla="*/ 894 h 894"/>
              <a:gd name="T4" fmla="*/ 1144 w 1144"/>
              <a:gd name="T5" fmla="*/ 309 h 894"/>
              <a:gd name="T6" fmla="*/ 280 w 1144"/>
              <a:gd name="T7" fmla="*/ 0 h 894"/>
              <a:gd name="T8" fmla="*/ 0 w 1144"/>
              <a:gd name="T9" fmla="*/ 484 h 894"/>
            </a:gdLst>
            <a:ahLst/>
            <a:cxnLst>
              <a:cxn ang="0">
                <a:pos x="T0" y="T1"/>
              </a:cxn>
              <a:cxn ang="0">
                <a:pos x="T2" y="T3"/>
              </a:cxn>
              <a:cxn ang="0">
                <a:pos x="T4" y="T5"/>
              </a:cxn>
              <a:cxn ang="0">
                <a:pos x="T6" y="T7"/>
              </a:cxn>
              <a:cxn ang="0">
                <a:pos x="T8" y="T9"/>
              </a:cxn>
            </a:cxnLst>
            <a:rect l="0" t="0" r="r" b="b"/>
            <a:pathLst>
              <a:path w="1144" h="894">
                <a:moveTo>
                  <a:pt x="0" y="484"/>
                </a:moveTo>
                <a:lnTo>
                  <a:pt x="1144" y="894"/>
                </a:lnTo>
                <a:lnTo>
                  <a:pt x="1144" y="309"/>
                </a:lnTo>
                <a:lnTo>
                  <a:pt x="280" y="0"/>
                </a:lnTo>
                <a:lnTo>
                  <a:pt x="0" y="484"/>
                </a:lnTo>
                <a:close/>
              </a:path>
            </a:pathLst>
          </a:custGeom>
          <a:solidFill>
            <a:srgbClr val="3498DB"/>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sz="1350">
              <a:latin typeface="微软雅黑" panose="020B0503020204020204" pitchFamily="34" charset="-122"/>
              <a:ea typeface="微软雅黑" panose="020B0503020204020204" pitchFamily="34" charset="-122"/>
            </a:endParaRPr>
          </a:p>
        </p:txBody>
      </p:sp>
      <p:sp>
        <p:nvSpPr>
          <p:cNvPr id="29" name="任意多边形 28"/>
          <p:cNvSpPr/>
          <p:nvPr>
            <p:custDataLst>
              <p:tags r:id="rId7"/>
            </p:custDataLst>
          </p:nvPr>
        </p:nvSpPr>
        <p:spPr bwMode="auto">
          <a:xfrm>
            <a:off x="2105899" y="2651085"/>
            <a:ext cx="718525" cy="1512638"/>
          </a:xfrm>
          <a:custGeom>
            <a:avLst/>
            <a:gdLst>
              <a:gd name="T0" fmla="*/ 0 w 827"/>
              <a:gd name="T1" fmla="*/ 0 h 1741"/>
              <a:gd name="T2" fmla="*/ 0 w 827"/>
              <a:gd name="T3" fmla="*/ 1741 h 1741"/>
              <a:gd name="T4" fmla="*/ 827 w 827"/>
              <a:gd name="T5" fmla="*/ 1445 h 1741"/>
              <a:gd name="T6" fmla="*/ 0 w 827"/>
              <a:gd name="T7" fmla="*/ 0 h 1741"/>
            </a:gdLst>
            <a:ahLst/>
            <a:cxnLst>
              <a:cxn ang="0">
                <a:pos x="T0" y="T1"/>
              </a:cxn>
              <a:cxn ang="0">
                <a:pos x="T2" y="T3"/>
              </a:cxn>
              <a:cxn ang="0">
                <a:pos x="T4" y="T5"/>
              </a:cxn>
              <a:cxn ang="0">
                <a:pos x="T6" y="T7"/>
              </a:cxn>
            </a:cxnLst>
            <a:rect l="0" t="0" r="r" b="b"/>
            <a:pathLst>
              <a:path w="825" h="1741">
                <a:moveTo>
                  <a:pt x="0" y="0"/>
                </a:moveTo>
                <a:lnTo>
                  <a:pt x="0" y="1741"/>
                </a:lnTo>
                <a:lnTo>
                  <a:pt x="827" y="1445"/>
                </a:lnTo>
                <a:lnTo>
                  <a:pt x="0" y="0"/>
                </a:lnTo>
                <a:close/>
              </a:path>
            </a:pathLst>
          </a:custGeom>
          <a:solidFill>
            <a:srgbClr val="1F74AD">
              <a:lumMod val="75000"/>
            </a:srgbClr>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sz="1350">
              <a:latin typeface="微软雅黑" panose="020B0503020204020204" pitchFamily="34" charset="-122"/>
              <a:ea typeface="微软雅黑" panose="020B0503020204020204" pitchFamily="34" charset="-122"/>
            </a:endParaRPr>
          </a:p>
        </p:txBody>
      </p:sp>
      <p:sp>
        <p:nvSpPr>
          <p:cNvPr id="30" name="任意多边形 29"/>
          <p:cNvSpPr/>
          <p:nvPr>
            <p:custDataLst>
              <p:tags r:id="rId8"/>
            </p:custDataLst>
          </p:nvPr>
        </p:nvSpPr>
        <p:spPr bwMode="auto">
          <a:xfrm>
            <a:off x="1387374" y="2651085"/>
            <a:ext cx="718525" cy="1512638"/>
          </a:xfrm>
          <a:custGeom>
            <a:avLst/>
            <a:gdLst>
              <a:gd name="T0" fmla="*/ 827 w 827"/>
              <a:gd name="T1" fmla="*/ 1741 h 1741"/>
              <a:gd name="T2" fmla="*/ 827 w 827"/>
              <a:gd name="T3" fmla="*/ 0 h 1741"/>
              <a:gd name="T4" fmla="*/ 0 w 827"/>
              <a:gd name="T5" fmla="*/ 1445 h 1741"/>
              <a:gd name="T6" fmla="*/ 827 w 827"/>
              <a:gd name="T7" fmla="*/ 1741 h 1741"/>
            </a:gdLst>
            <a:ahLst/>
            <a:cxnLst>
              <a:cxn ang="0">
                <a:pos x="T0" y="T1"/>
              </a:cxn>
              <a:cxn ang="0">
                <a:pos x="T2" y="T3"/>
              </a:cxn>
              <a:cxn ang="0">
                <a:pos x="T4" y="T5"/>
              </a:cxn>
              <a:cxn ang="0">
                <a:pos x="T6" y="T7"/>
              </a:cxn>
            </a:cxnLst>
            <a:rect l="0" t="0" r="r" b="b"/>
            <a:pathLst>
              <a:path w="825" h="1741">
                <a:moveTo>
                  <a:pt x="827" y="1741"/>
                </a:moveTo>
                <a:lnTo>
                  <a:pt x="827" y="0"/>
                </a:lnTo>
                <a:lnTo>
                  <a:pt x="0" y="1445"/>
                </a:lnTo>
                <a:lnTo>
                  <a:pt x="827" y="1741"/>
                </a:lnTo>
                <a:close/>
              </a:path>
            </a:pathLst>
          </a:custGeom>
          <a:solidFill>
            <a:srgbClr val="1F74AD"/>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sz="1350">
              <a:latin typeface="微软雅黑" panose="020B0503020204020204" pitchFamily="34" charset="-122"/>
              <a:ea typeface="微软雅黑" panose="020B0503020204020204" pitchFamily="34" charset="-122"/>
            </a:endParaRPr>
          </a:p>
        </p:txBody>
      </p:sp>
      <p:sp>
        <p:nvSpPr>
          <p:cNvPr id="21" name="任意多边形 20"/>
          <p:cNvSpPr/>
          <p:nvPr>
            <p:custDataLst>
              <p:tags r:id="rId9"/>
            </p:custDataLst>
          </p:nvPr>
        </p:nvSpPr>
        <p:spPr>
          <a:xfrm>
            <a:off x="4507939" y="4617434"/>
            <a:ext cx="506925" cy="370140"/>
          </a:xfrm>
          <a:custGeom>
            <a:avLst/>
            <a:gdLst>
              <a:gd name="connsiteX0" fmla="*/ 88704 w 675900"/>
              <a:gd name="connsiteY0" fmla="*/ 158055 h 493520"/>
              <a:gd name="connsiteX1" fmla="*/ 177408 w 675900"/>
              <a:gd name="connsiteY1" fmla="*/ 246759 h 493520"/>
              <a:gd name="connsiteX2" fmla="*/ 88704 w 675900"/>
              <a:gd name="connsiteY2" fmla="*/ 335463 h 493520"/>
              <a:gd name="connsiteX3" fmla="*/ 0 w 675900"/>
              <a:gd name="connsiteY3" fmla="*/ 246759 h 493520"/>
              <a:gd name="connsiteX4" fmla="*/ 88704 w 675900"/>
              <a:gd name="connsiteY4" fmla="*/ 158055 h 493520"/>
              <a:gd name="connsiteX5" fmla="*/ 429140 w 675900"/>
              <a:gd name="connsiteY5" fmla="*/ 0 h 493520"/>
              <a:gd name="connsiteX6" fmla="*/ 675900 w 675900"/>
              <a:gd name="connsiteY6" fmla="*/ 246760 h 493520"/>
              <a:gd name="connsiteX7" fmla="*/ 429140 w 675900"/>
              <a:gd name="connsiteY7" fmla="*/ 493520 h 493520"/>
              <a:gd name="connsiteX8" fmla="*/ 182380 w 675900"/>
              <a:gd name="connsiteY8" fmla="*/ 246760 h 493520"/>
              <a:gd name="connsiteX9" fmla="*/ 429140 w 675900"/>
              <a:gd name="connsiteY9" fmla="*/ 0 h 493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5900" h="493520">
                <a:moveTo>
                  <a:pt x="88704" y="158055"/>
                </a:moveTo>
                <a:cubicBezTo>
                  <a:pt x="137694" y="158055"/>
                  <a:pt x="177408" y="197769"/>
                  <a:pt x="177408" y="246759"/>
                </a:cubicBezTo>
                <a:cubicBezTo>
                  <a:pt x="177408" y="295749"/>
                  <a:pt x="137694" y="335463"/>
                  <a:pt x="88704" y="335463"/>
                </a:cubicBezTo>
                <a:cubicBezTo>
                  <a:pt x="39714" y="335463"/>
                  <a:pt x="0" y="295749"/>
                  <a:pt x="0" y="246759"/>
                </a:cubicBezTo>
                <a:cubicBezTo>
                  <a:pt x="0" y="197769"/>
                  <a:pt x="39714" y="158055"/>
                  <a:pt x="88704" y="158055"/>
                </a:cubicBezTo>
                <a:close/>
                <a:moveTo>
                  <a:pt x="429140" y="0"/>
                </a:moveTo>
                <a:cubicBezTo>
                  <a:pt x="565422" y="0"/>
                  <a:pt x="675900" y="110478"/>
                  <a:pt x="675900" y="246760"/>
                </a:cubicBezTo>
                <a:cubicBezTo>
                  <a:pt x="675900" y="383042"/>
                  <a:pt x="565422" y="493520"/>
                  <a:pt x="429140" y="493520"/>
                </a:cubicBezTo>
                <a:cubicBezTo>
                  <a:pt x="292858" y="493520"/>
                  <a:pt x="182380" y="383042"/>
                  <a:pt x="182380" y="246760"/>
                </a:cubicBezTo>
                <a:cubicBezTo>
                  <a:pt x="182380" y="110478"/>
                  <a:pt x="292858" y="0"/>
                  <a:pt x="429140" y="0"/>
                </a:cubicBezTo>
                <a:close/>
              </a:path>
            </a:pathLst>
          </a:custGeom>
          <a:noFill/>
          <a:ln w="38100">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defPPr>
              <a:defRPr lang="zh-CN"/>
            </a:defPPr>
            <a:lvl1pPr marL="0" algn="l" defTabSz="914400" rtl="0" eaLnBrk="1" latinLnBrk="0" hangingPunct="1">
              <a:defRPr sz="1800" kern="1200">
                <a:solidFill>
                  <a:srgbClr val="FFFFFF"/>
                </a:solidFill>
                <a:latin typeface="Calibri" panose="020F0502020204030204"/>
                <a:ea typeface="+mn-ea"/>
                <a:cs typeface="+mn-cs"/>
              </a:defRPr>
            </a:lvl1pPr>
            <a:lvl2pPr marL="457200" algn="l" defTabSz="914400" rtl="0" eaLnBrk="1" latinLnBrk="0" hangingPunct="1">
              <a:defRPr sz="1800" kern="1200">
                <a:solidFill>
                  <a:srgbClr val="FFFFFF"/>
                </a:solidFill>
                <a:latin typeface="Calibri" panose="020F0502020204030204"/>
                <a:ea typeface="+mn-ea"/>
                <a:cs typeface="+mn-cs"/>
              </a:defRPr>
            </a:lvl2pPr>
            <a:lvl3pPr marL="914400" algn="l" defTabSz="914400" rtl="0" eaLnBrk="1" latinLnBrk="0" hangingPunct="1">
              <a:defRPr sz="1800" kern="1200">
                <a:solidFill>
                  <a:srgbClr val="FFFFFF"/>
                </a:solidFill>
                <a:latin typeface="Calibri" panose="020F0502020204030204"/>
                <a:ea typeface="+mn-ea"/>
                <a:cs typeface="+mn-cs"/>
              </a:defRPr>
            </a:lvl3pPr>
            <a:lvl4pPr marL="1371600" algn="l" defTabSz="914400" rtl="0" eaLnBrk="1" latinLnBrk="0" hangingPunct="1">
              <a:defRPr sz="1800" kern="1200">
                <a:solidFill>
                  <a:srgbClr val="FFFFFF"/>
                </a:solidFill>
                <a:latin typeface="Calibri" panose="020F0502020204030204"/>
                <a:ea typeface="+mn-ea"/>
                <a:cs typeface="+mn-cs"/>
              </a:defRPr>
            </a:lvl4pPr>
            <a:lvl5pPr marL="1828800" algn="l" defTabSz="914400" rtl="0" eaLnBrk="1" latinLnBrk="0" hangingPunct="1">
              <a:defRPr sz="1800" kern="1200">
                <a:solidFill>
                  <a:srgbClr val="FFFFFF"/>
                </a:solidFill>
                <a:latin typeface="Calibri" panose="020F0502020204030204"/>
                <a:ea typeface="+mn-ea"/>
                <a:cs typeface="+mn-cs"/>
              </a:defRPr>
            </a:lvl5pPr>
            <a:lvl6pPr marL="2286000" algn="l" defTabSz="914400" rtl="0" eaLnBrk="1" latinLnBrk="0" hangingPunct="1">
              <a:defRPr sz="1800" kern="1200">
                <a:solidFill>
                  <a:srgbClr val="FFFFFF"/>
                </a:solidFill>
                <a:latin typeface="Calibri" panose="020F0502020204030204"/>
                <a:ea typeface="+mn-ea"/>
                <a:cs typeface="+mn-cs"/>
              </a:defRPr>
            </a:lvl6pPr>
            <a:lvl7pPr marL="2743200" algn="l" defTabSz="914400" rtl="0" eaLnBrk="1" latinLnBrk="0" hangingPunct="1">
              <a:defRPr sz="1800" kern="1200">
                <a:solidFill>
                  <a:srgbClr val="FFFFFF"/>
                </a:solidFill>
                <a:latin typeface="Calibri" panose="020F0502020204030204"/>
                <a:ea typeface="+mn-ea"/>
                <a:cs typeface="+mn-cs"/>
              </a:defRPr>
            </a:lvl7pPr>
            <a:lvl8pPr marL="3200400" algn="l" defTabSz="914400" rtl="0" eaLnBrk="1" latinLnBrk="0" hangingPunct="1">
              <a:defRPr sz="1800" kern="1200">
                <a:solidFill>
                  <a:srgbClr val="FFFFFF"/>
                </a:solidFill>
                <a:latin typeface="Calibri" panose="020F0502020204030204"/>
                <a:ea typeface="+mn-ea"/>
                <a:cs typeface="+mn-cs"/>
              </a:defRPr>
            </a:lvl8pPr>
            <a:lvl9pPr marL="3657600" algn="l" defTabSz="914400" rtl="0" eaLnBrk="1" latinLnBrk="0" hangingPunct="1">
              <a:defRPr sz="1800" kern="1200">
                <a:solidFill>
                  <a:srgbClr val="FFFFFF"/>
                </a:solidFill>
                <a:latin typeface="Calibri" panose="020F0502020204030204"/>
                <a:ea typeface="+mn-ea"/>
                <a:cs typeface="+mn-cs"/>
              </a:defRPr>
            </a:lvl9pPr>
          </a:lstStyle>
          <a:p>
            <a:pPr algn="ctr">
              <a:lnSpc>
                <a:spcPct val="130000"/>
              </a:lnSpc>
            </a:pPr>
            <a:endParaRPr sz="1350">
              <a:latin typeface="微软雅黑" panose="020B0503020204020204" pitchFamily="34" charset="-122"/>
              <a:ea typeface="微软雅黑" panose="020B0503020204020204" pitchFamily="34" charset="-122"/>
            </a:endParaRPr>
          </a:p>
        </p:txBody>
      </p:sp>
      <p:sp>
        <p:nvSpPr>
          <p:cNvPr id="19" name="任意多边形 18"/>
          <p:cNvSpPr/>
          <p:nvPr>
            <p:custDataLst>
              <p:tags r:id="rId10"/>
            </p:custDataLst>
          </p:nvPr>
        </p:nvSpPr>
        <p:spPr>
          <a:xfrm>
            <a:off x="4507939" y="3774715"/>
            <a:ext cx="499609" cy="370140"/>
          </a:xfrm>
          <a:custGeom>
            <a:avLst/>
            <a:gdLst>
              <a:gd name="connsiteX0" fmla="*/ 419385 w 666145"/>
              <a:gd name="connsiteY0" fmla="*/ 0 h 493520"/>
              <a:gd name="connsiteX1" fmla="*/ 666145 w 666145"/>
              <a:gd name="connsiteY1" fmla="*/ 246760 h 493520"/>
              <a:gd name="connsiteX2" fmla="*/ 419385 w 666145"/>
              <a:gd name="connsiteY2" fmla="*/ 493520 h 493520"/>
              <a:gd name="connsiteX3" fmla="*/ 177639 w 666145"/>
              <a:gd name="connsiteY3" fmla="*/ 296491 h 493520"/>
              <a:gd name="connsiteX4" fmla="*/ 174218 w 666145"/>
              <a:gd name="connsiteY4" fmla="*/ 262561 h 493520"/>
              <a:gd name="connsiteX5" fmla="*/ 170437 w 666145"/>
              <a:gd name="connsiteY5" fmla="*/ 281287 h 493520"/>
              <a:gd name="connsiteX6" fmla="*/ 88704 w 666145"/>
              <a:gd name="connsiteY6" fmla="*/ 335463 h 493520"/>
              <a:gd name="connsiteX7" fmla="*/ 0 w 666145"/>
              <a:gd name="connsiteY7" fmla="*/ 246759 h 493520"/>
              <a:gd name="connsiteX8" fmla="*/ 88704 w 666145"/>
              <a:gd name="connsiteY8" fmla="*/ 158055 h 493520"/>
              <a:gd name="connsiteX9" fmla="*/ 170437 w 666145"/>
              <a:gd name="connsiteY9" fmla="*/ 212231 h 493520"/>
              <a:gd name="connsiteX10" fmla="*/ 174218 w 666145"/>
              <a:gd name="connsiteY10" fmla="*/ 230958 h 493520"/>
              <a:gd name="connsiteX11" fmla="*/ 177639 w 666145"/>
              <a:gd name="connsiteY11" fmla="*/ 197029 h 493520"/>
              <a:gd name="connsiteX12" fmla="*/ 419385 w 666145"/>
              <a:gd name="connsiteY12" fmla="*/ 0 h 493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6145" h="493520">
                <a:moveTo>
                  <a:pt x="419385" y="0"/>
                </a:moveTo>
                <a:cubicBezTo>
                  <a:pt x="555667" y="0"/>
                  <a:pt x="666145" y="110478"/>
                  <a:pt x="666145" y="246760"/>
                </a:cubicBezTo>
                <a:cubicBezTo>
                  <a:pt x="666145" y="383042"/>
                  <a:pt x="555667" y="493520"/>
                  <a:pt x="419385" y="493520"/>
                </a:cubicBezTo>
                <a:cubicBezTo>
                  <a:pt x="300139" y="493520"/>
                  <a:pt x="200648" y="408936"/>
                  <a:pt x="177639" y="296491"/>
                </a:cubicBezTo>
                <a:lnTo>
                  <a:pt x="174218" y="262561"/>
                </a:lnTo>
                <a:lnTo>
                  <a:pt x="170437" y="281287"/>
                </a:lnTo>
                <a:cubicBezTo>
                  <a:pt x="156971" y="313124"/>
                  <a:pt x="125446" y="335463"/>
                  <a:pt x="88704" y="335463"/>
                </a:cubicBezTo>
                <a:cubicBezTo>
                  <a:pt x="39714" y="335463"/>
                  <a:pt x="0" y="295749"/>
                  <a:pt x="0" y="246759"/>
                </a:cubicBezTo>
                <a:cubicBezTo>
                  <a:pt x="0" y="197769"/>
                  <a:pt x="39714" y="158055"/>
                  <a:pt x="88704" y="158055"/>
                </a:cubicBezTo>
                <a:cubicBezTo>
                  <a:pt x="125446" y="158055"/>
                  <a:pt x="156971" y="180394"/>
                  <a:pt x="170437" y="212231"/>
                </a:cubicBezTo>
                <a:lnTo>
                  <a:pt x="174218" y="230958"/>
                </a:lnTo>
                <a:lnTo>
                  <a:pt x="177639" y="197029"/>
                </a:lnTo>
                <a:cubicBezTo>
                  <a:pt x="200648" y="84585"/>
                  <a:pt x="300139" y="0"/>
                  <a:pt x="419385" y="0"/>
                </a:cubicBezTo>
                <a:close/>
              </a:path>
            </a:pathLst>
          </a:custGeom>
          <a:noFill/>
          <a:ln w="38100">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defPPr>
              <a:defRPr lang="zh-CN"/>
            </a:defPPr>
            <a:lvl1pPr marL="0" algn="l" defTabSz="914400" rtl="0" eaLnBrk="1" latinLnBrk="0" hangingPunct="1">
              <a:defRPr sz="1800" kern="1200">
                <a:solidFill>
                  <a:srgbClr val="FFFFFF"/>
                </a:solidFill>
                <a:latin typeface="Calibri" panose="020F0502020204030204"/>
                <a:ea typeface="+mn-ea"/>
                <a:cs typeface="+mn-cs"/>
              </a:defRPr>
            </a:lvl1pPr>
            <a:lvl2pPr marL="457200" algn="l" defTabSz="914400" rtl="0" eaLnBrk="1" latinLnBrk="0" hangingPunct="1">
              <a:defRPr sz="1800" kern="1200">
                <a:solidFill>
                  <a:srgbClr val="FFFFFF"/>
                </a:solidFill>
                <a:latin typeface="Calibri" panose="020F0502020204030204"/>
                <a:ea typeface="+mn-ea"/>
                <a:cs typeface="+mn-cs"/>
              </a:defRPr>
            </a:lvl2pPr>
            <a:lvl3pPr marL="914400" algn="l" defTabSz="914400" rtl="0" eaLnBrk="1" latinLnBrk="0" hangingPunct="1">
              <a:defRPr sz="1800" kern="1200">
                <a:solidFill>
                  <a:srgbClr val="FFFFFF"/>
                </a:solidFill>
                <a:latin typeface="Calibri" panose="020F0502020204030204"/>
                <a:ea typeface="+mn-ea"/>
                <a:cs typeface="+mn-cs"/>
              </a:defRPr>
            </a:lvl3pPr>
            <a:lvl4pPr marL="1371600" algn="l" defTabSz="914400" rtl="0" eaLnBrk="1" latinLnBrk="0" hangingPunct="1">
              <a:defRPr sz="1800" kern="1200">
                <a:solidFill>
                  <a:srgbClr val="FFFFFF"/>
                </a:solidFill>
                <a:latin typeface="Calibri" panose="020F0502020204030204"/>
                <a:ea typeface="+mn-ea"/>
                <a:cs typeface="+mn-cs"/>
              </a:defRPr>
            </a:lvl4pPr>
            <a:lvl5pPr marL="1828800" algn="l" defTabSz="914400" rtl="0" eaLnBrk="1" latinLnBrk="0" hangingPunct="1">
              <a:defRPr sz="1800" kern="1200">
                <a:solidFill>
                  <a:srgbClr val="FFFFFF"/>
                </a:solidFill>
                <a:latin typeface="Calibri" panose="020F0502020204030204"/>
                <a:ea typeface="+mn-ea"/>
                <a:cs typeface="+mn-cs"/>
              </a:defRPr>
            </a:lvl5pPr>
            <a:lvl6pPr marL="2286000" algn="l" defTabSz="914400" rtl="0" eaLnBrk="1" latinLnBrk="0" hangingPunct="1">
              <a:defRPr sz="1800" kern="1200">
                <a:solidFill>
                  <a:srgbClr val="FFFFFF"/>
                </a:solidFill>
                <a:latin typeface="Calibri" panose="020F0502020204030204"/>
                <a:ea typeface="+mn-ea"/>
                <a:cs typeface="+mn-cs"/>
              </a:defRPr>
            </a:lvl6pPr>
            <a:lvl7pPr marL="2743200" algn="l" defTabSz="914400" rtl="0" eaLnBrk="1" latinLnBrk="0" hangingPunct="1">
              <a:defRPr sz="1800" kern="1200">
                <a:solidFill>
                  <a:srgbClr val="FFFFFF"/>
                </a:solidFill>
                <a:latin typeface="Calibri" panose="020F0502020204030204"/>
                <a:ea typeface="+mn-ea"/>
                <a:cs typeface="+mn-cs"/>
              </a:defRPr>
            </a:lvl7pPr>
            <a:lvl8pPr marL="3200400" algn="l" defTabSz="914400" rtl="0" eaLnBrk="1" latinLnBrk="0" hangingPunct="1">
              <a:defRPr sz="1800" kern="1200">
                <a:solidFill>
                  <a:srgbClr val="FFFFFF"/>
                </a:solidFill>
                <a:latin typeface="Calibri" panose="020F0502020204030204"/>
                <a:ea typeface="+mn-ea"/>
                <a:cs typeface="+mn-cs"/>
              </a:defRPr>
            </a:lvl8pPr>
            <a:lvl9pPr marL="3657600" algn="l" defTabSz="914400" rtl="0" eaLnBrk="1" latinLnBrk="0" hangingPunct="1">
              <a:defRPr sz="1800" kern="1200">
                <a:solidFill>
                  <a:srgbClr val="FFFFFF"/>
                </a:solidFill>
                <a:latin typeface="Calibri" panose="020F0502020204030204"/>
                <a:ea typeface="+mn-ea"/>
                <a:cs typeface="+mn-cs"/>
              </a:defRPr>
            </a:lvl9pPr>
          </a:lstStyle>
          <a:p>
            <a:pPr algn="ctr">
              <a:lnSpc>
                <a:spcPct val="130000"/>
              </a:lnSpc>
            </a:pPr>
            <a:endParaRPr sz="1350">
              <a:latin typeface="微软雅黑" panose="020B0503020204020204" pitchFamily="34" charset="-122"/>
              <a:ea typeface="微软雅黑" panose="020B0503020204020204" pitchFamily="34" charset="-122"/>
            </a:endParaRPr>
          </a:p>
        </p:txBody>
      </p:sp>
      <p:sp>
        <p:nvSpPr>
          <p:cNvPr id="20" name="任意多边形 19"/>
          <p:cNvSpPr/>
          <p:nvPr>
            <p:custDataLst>
              <p:tags r:id="rId11"/>
            </p:custDataLst>
          </p:nvPr>
        </p:nvSpPr>
        <p:spPr>
          <a:xfrm>
            <a:off x="4716572" y="3854227"/>
            <a:ext cx="211809" cy="211116"/>
          </a:xfrm>
          <a:custGeom>
            <a:avLst/>
            <a:gdLst>
              <a:gd name="connsiteX0" fmla="*/ 216695 w 338138"/>
              <a:gd name="connsiteY0" fmla="*/ 222250 h 337031"/>
              <a:gd name="connsiteX1" fmla="*/ 201613 w 338138"/>
              <a:gd name="connsiteY1" fmla="*/ 236538 h 337031"/>
              <a:gd name="connsiteX2" fmla="*/ 216695 w 338138"/>
              <a:gd name="connsiteY2" fmla="*/ 250826 h 337031"/>
              <a:gd name="connsiteX3" fmla="*/ 231777 w 338138"/>
              <a:gd name="connsiteY3" fmla="*/ 236538 h 337031"/>
              <a:gd name="connsiteX4" fmla="*/ 216695 w 338138"/>
              <a:gd name="connsiteY4" fmla="*/ 222250 h 337031"/>
              <a:gd name="connsiteX5" fmla="*/ 122238 w 338138"/>
              <a:gd name="connsiteY5" fmla="*/ 222250 h 337031"/>
              <a:gd name="connsiteX6" fmla="*/ 107950 w 338138"/>
              <a:gd name="connsiteY6" fmla="*/ 236538 h 337031"/>
              <a:gd name="connsiteX7" fmla="*/ 122238 w 338138"/>
              <a:gd name="connsiteY7" fmla="*/ 250826 h 337031"/>
              <a:gd name="connsiteX8" fmla="*/ 136526 w 338138"/>
              <a:gd name="connsiteY8" fmla="*/ 236538 h 337031"/>
              <a:gd name="connsiteX9" fmla="*/ 122238 w 338138"/>
              <a:gd name="connsiteY9" fmla="*/ 222250 h 337031"/>
              <a:gd name="connsiteX10" fmla="*/ 50065 w 338138"/>
              <a:gd name="connsiteY10" fmla="*/ 174625 h 337031"/>
              <a:gd name="connsiteX11" fmla="*/ 289661 w 338138"/>
              <a:gd name="connsiteY11" fmla="*/ 174625 h 337031"/>
              <a:gd name="connsiteX12" fmla="*/ 277813 w 338138"/>
              <a:gd name="connsiteY12" fmla="*/ 255727 h 337031"/>
              <a:gd name="connsiteX13" fmla="*/ 329155 w 338138"/>
              <a:gd name="connsiteY13" fmla="*/ 319825 h 337031"/>
              <a:gd name="connsiteX14" fmla="*/ 318624 w 338138"/>
              <a:gd name="connsiteY14" fmla="*/ 336830 h 337031"/>
              <a:gd name="connsiteX15" fmla="*/ 302826 w 338138"/>
              <a:gd name="connsiteY15" fmla="*/ 326365 h 337031"/>
              <a:gd name="connsiteX16" fmla="*/ 260699 w 338138"/>
              <a:gd name="connsiteY16" fmla="*/ 277965 h 337031"/>
              <a:gd name="connsiteX17" fmla="*/ 169863 w 338138"/>
              <a:gd name="connsiteY17" fmla="*/ 291046 h 337031"/>
              <a:gd name="connsiteX18" fmla="*/ 79027 w 338138"/>
              <a:gd name="connsiteY18" fmla="*/ 277965 h 337031"/>
              <a:gd name="connsiteX19" fmla="*/ 36900 w 338138"/>
              <a:gd name="connsiteY19" fmla="*/ 326365 h 337031"/>
              <a:gd name="connsiteX20" fmla="*/ 23736 w 338138"/>
              <a:gd name="connsiteY20" fmla="*/ 336830 h 337031"/>
              <a:gd name="connsiteX21" fmla="*/ 10571 w 338138"/>
              <a:gd name="connsiteY21" fmla="*/ 319825 h 337031"/>
              <a:gd name="connsiteX22" fmla="*/ 61913 w 338138"/>
              <a:gd name="connsiteY22" fmla="*/ 255727 h 337031"/>
              <a:gd name="connsiteX23" fmla="*/ 50065 w 338138"/>
              <a:gd name="connsiteY23" fmla="*/ 174625 h 337031"/>
              <a:gd name="connsiteX24" fmla="*/ 14530 w 338138"/>
              <a:gd name="connsiteY24" fmla="*/ 0 h 337031"/>
              <a:gd name="connsiteX25" fmla="*/ 323609 w 338138"/>
              <a:gd name="connsiteY25" fmla="*/ 0 h 337031"/>
              <a:gd name="connsiteX26" fmla="*/ 338138 w 338138"/>
              <a:gd name="connsiteY26" fmla="*/ 14473 h 337031"/>
              <a:gd name="connsiteX27" fmla="*/ 323609 w 338138"/>
              <a:gd name="connsiteY27" fmla="*/ 27631 h 337031"/>
              <a:gd name="connsiteX28" fmla="*/ 183599 w 338138"/>
              <a:gd name="connsiteY28" fmla="*/ 27631 h 337031"/>
              <a:gd name="connsiteX29" fmla="*/ 183599 w 338138"/>
              <a:gd name="connsiteY29" fmla="*/ 52631 h 337031"/>
              <a:gd name="connsiteX30" fmla="*/ 265491 w 338138"/>
              <a:gd name="connsiteY30" fmla="*/ 65788 h 337031"/>
              <a:gd name="connsiteX31" fmla="*/ 274737 w 338138"/>
              <a:gd name="connsiteY31" fmla="*/ 76314 h 337031"/>
              <a:gd name="connsiteX32" fmla="*/ 287946 w 338138"/>
              <a:gd name="connsiteY32" fmla="*/ 146050 h 337031"/>
              <a:gd name="connsiteX33" fmla="*/ 50193 w 338138"/>
              <a:gd name="connsiteY33" fmla="*/ 146050 h 337031"/>
              <a:gd name="connsiteX34" fmla="*/ 63401 w 338138"/>
              <a:gd name="connsiteY34" fmla="*/ 76314 h 337031"/>
              <a:gd name="connsiteX35" fmla="*/ 72647 w 338138"/>
              <a:gd name="connsiteY35" fmla="*/ 65788 h 337031"/>
              <a:gd name="connsiteX36" fmla="*/ 154540 w 338138"/>
              <a:gd name="connsiteY36" fmla="*/ 52631 h 337031"/>
              <a:gd name="connsiteX37" fmla="*/ 154540 w 338138"/>
              <a:gd name="connsiteY37" fmla="*/ 27631 h 337031"/>
              <a:gd name="connsiteX38" fmla="*/ 14530 w 338138"/>
              <a:gd name="connsiteY38" fmla="*/ 27631 h 337031"/>
              <a:gd name="connsiteX39" fmla="*/ 0 w 338138"/>
              <a:gd name="connsiteY39" fmla="*/ 14473 h 337031"/>
              <a:gd name="connsiteX40" fmla="*/ 14530 w 338138"/>
              <a:gd name="connsiteY40" fmla="*/ 0 h 337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38138" h="337031">
                <a:moveTo>
                  <a:pt x="216695" y="222250"/>
                </a:moveTo>
                <a:cubicBezTo>
                  <a:pt x="208365" y="222250"/>
                  <a:pt x="201613" y="228647"/>
                  <a:pt x="201613" y="236538"/>
                </a:cubicBezTo>
                <a:cubicBezTo>
                  <a:pt x="201613" y="244429"/>
                  <a:pt x="208365" y="250826"/>
                  <a:pt x="216695" y="250826"/>
                </a:cubicBezTo>
                <a:cubicBezTo>
                  <a:pt x="225025" y="250826"/>
                  <a:pt x="231777" y="244429"/>
                  <a:pt x="231777" y="236538"/>
                </a:cubicBezTo>
                <a:cubicBezTo>
                  <a:pt x="231777" y="228647"/>
                  <a:pt x="225025" y="222250"/>
                  <a:pt x="216695" y="222250"/>
                </a:cubicBezTo>
                <a:close/>
                <a:moveTo>
                  <a:pt x="122238" y="222250"/>
                </a:moveTo>
                <a:cubicBezTo>
                  <a:pt x="114347" y="222250"/>
                  <a:pt x="107950" y="228647"/>
                  <a:pt x="107950" y="236538"/>
                </a:cubicBezTo>
                <a:cubicBezTo>
                  <a:pt x="107950" y="244429"/>
                  <a:pt x="114347" y="250826"/>
                  <a:pt x="122238" y="250826"/>
                </a:cubicBezTo>
                <a:cubicBezTo>
                  <a:pt x="130129" y="250826"/>
                  <a:pt x="136526" y="244429"/>
                  <a:pt x="136526" y="236538"/>
                </a:cubicBezTo>
                <a:cubicBezTo>
                  <a:pt x="136526" y="228647"/>
                  <a:pt x="130129" y="222250"/>
                  <a:pt x="122238" y="222250"/>
                </a:cubicBezTo>
                <a:close/>
                <a:moveTo>
                  <a:pt x="50065" y="174625"/>
                </a:moveTo>
                <a:cubicBezTo>
                  <a:pt x="50065" y="174625"/>
                  <a:pt x="50065" y="174625"/>
                  <a:pt x="289661" y="174625"/>
                </a:cubicBezTo>
                <a:cubicBezTo>
                  <a:pt x="289661" y="202095"/>
                  <a:pt x="285712" y="229565"/>
                  <a:pt x="277813" y="255727"/>
                </a:cubicBezTo>
                <a:cubicBezTo>
                  <a:pt x="293611" y="264884"/>
                  <a:pt x="322573" y="285814"/>
                  <a:pt x="329155" y="319825"/>
                </a:cubicBezTo>
                <a:cubicBezTo>
                  <a:pt x="331788" y="327673"/>
                  <a:pt x="326522" y="334214"/>
                  <a:pt x="318624" y="336830"/>
                </a:cubicBezTo>
                <a:cubicBezTo>
                  <a:pt x="310725" y="338138"/>
                  <a:pt x="304143" y="332906"/>
                  <a:pt x="302826" y="326365"/>
                </a:cubicBezTo>
                <a:cubicBezTo>
                  <a:pt x="296244" y="298895"/>
                  <a:pt x="269914" y="283198"/>
                  <a:pt x="260699" y="277965"/>
                </a:cubicBezTo>
                <a:cubicBezTo>
                  <a:pt x="230421" y="287122"/>
                  <a:pt x="200142" y="291046"/>
                  <a:pt x="169863" y="291046"/>
                </a:cubicBezTo>
                <a:cubicBezTo>
                  <a:pt x="139585" y="291046"/>
                  <a:pt x="109306" y="287122"/>
                  <a:pt x="79027" y="277965"/>
                </a:cubicBezTo>
                <a:cubicBezTo>
                  <a:pt x="69812" y="283198"/>
                  <a:pt x="43483" y="298895"/>
                  <a:pt x="36900" y="326365"/>
                </a:cubicBezTo>
                <a:cubicBezTo>
                  <a:pt x="35584" y="332906"/>
                  <a:pt x="30318" y="336830"/>
                  <a:pt x="23736" y="336830"/>
                </a:cubicBezTo>
                <a:cubicBezTo>
                  <a:pt x="22419" y="336830"/>
                  <a:pt x="7938" y="335522"/>
                  <a:pt x="10571" y="319825"/>
                </a:cubicBezTo>
                <a:cubicBezTo>
                  <a:pt x="15837" y="285814"/>
                  <a:pt x="46116" y="264884"/>
                  <a:pt x="61913" y="255727"/>
                </a:cubicBezTo>
                <a:cubicBezTo>
                  <a:pt x="54014" y="229565"/>
                  <a:pt x="51382" y="202095"/>
                  <a:pt x="50065" y="174625"/>
                </a:cubicBezTo>
                <a:close/>
                <a:moveTo>
                  <a:pt x="14530" y="0"/>
                </a:moveTo>
                <a:cubicBezTo>
                  <a:pt x="14530" y="0"/>
                  <a:pt x="14530" y="0"/>
                  <a:pt x="323609" y="0"/>
                </a:cubicBezTo>
                <a:cubicBezTo>
                  <a:pt x="331534" y="0"/>
                  <a:pt x="338138" y="6579"/>
                  <a:pt x="338138" y="14473"/>
                </a:cubicBezTo>
                <a:cubicBezTo>
                  <a:pt x="338138" y="22368"/>
                  <a:pt x="331534" y="27631"/>
                  <a:pt x="323609" y="27631"/>
                </a:cubicBezTo>
                <a:cubicBezTo>
                  <a:pt x="323609" y="27631"/>
                  <a:pt x="323609" y="27631"/>
                  <a:pt x="183599" y="27631"/>
                </a:cubicBezTo>
                <a:cubicBezTo>
                  <a:pt x="183599" y="27631"/>
                  <a:pt x="183599" y="27631"/>
                  <a:pt x="183599" y="52631"/>
                </a:cubicBezTo>
                <a:cubicBezTo>
                  <a:pt x="210016" y="53946"/>
                  <a:pt x="237754" y="57894"/>
                  <a:pt x="265491" y="65788"/>
                </a:cubicBezTo>
                <a:cubicBezTo>
                  <a:pt x="269454" y="68420"/>
                  <a:pt x="273417" y="71051"/>
                  <a:pt x="274737" y="76314"/>
                </a:cubicBezTo>
                <a:cubicBezTo>
                  <a:pt x="281342" y="98682"/>
                  <a:pt x="285304" y="122366"/>
                  <a:pt x="287946" y="146050"/>
                </a:cubicBezTo>
                <a:cubicBezTo>
                  <a:pt x="287946" y="146050"/>
                  <a:pt x="287946" y="146050"/>
                  <a:pt x="50193" y="146050"/>
                </a:cubicBezTo>
                <a:cubicBezTo>
                  <a:pt x="52834" y="122366"/>
                  <a:pt x="56797" y="98682"/>
                  <a:pt x="63401" y="76314"/>
                </a:cubicBezTo>
                <a:cubicBezTo>
                  <a:pt x="64722" y="71051"/>
                  <a:pt x="68685" y="68420"/>
                  <a:pt x="72647" y="65788"/>
                </a:cubicBezTo>
                <a:cubicBezTo>
                  <a:pt x="100385" y="57894"/>
                  <a:pt x="128123" y="53946"/>
                  <a:pt x="154540" y="52631"/>
                </a:cubicBezTo>
                <a:cubicBezTo>
                  <a:pt x="154540" y="52631"/>
                  <a:pt x="154540" y="52631"/>
                  <a:pt x="154540" y="27631"/>
                </a:cubicBezTo>
                <a:cubicBezTo>
                  <a:pt x="154540" y="27631"/>
                  <a:pt x="154540" y="27631"/>
                  <a:pt x="14530" y="27631"/>
                </a:cubicBezTo>
                <a:cubicBezTo>
                  <a:pt x="6605" y="27631"/>
                  <a:pt x="0" y="22368"/>
                  <a:pt x="0" y="14473"/>
                </a:cubicBezTo>
                <a:cubicBezTo>
                  <a:pt x="0" y="6579"/>
                  <a:pt x="6605" y="0"/>
                  <a:pt x="14530" y="0"/>
                </a:cubicBezTo>
                <a:close/>
              </a:path>
            </a:pathLst>
          </a:custGeom>
          <a:solidFill>
            <a:srgbClr val="3498DB">
              <a:lumMod val="100000"/>
            </a:srgbClr>
          </a:solidFill>
          <a:ln>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lstStyle>
            <a:defPPr>
              <a:defRPr lang="zh-CN"/>
            </a:defPPr>
            <a:lvl1pPr marL="0" algn="l" defTabSz="914400" rtl="0" eaLnBrk="1" latinLnBrk="0" hangingPunct="1">
              <a:defRPr sz="1800" kern="1200">
                <a:solidFill>
                  <a:srgbClr val="FFFFFF"/>
                </a:solidFill>
                <a:latin typeface="Calibri" panose="020F0502020204030204"/>
                <a:ea typeface="+mn-ea"/>
                <a:cs typeface="+mn-cs"/>
              </a:defRPr>
            </a:lvl1pPr>
            <a:lvl2pPr marL="457200" algn="l" defTabSz="914400" rtl="0" eaLnBrk="1" latinLnBrk="0" hangingPunct="1">
              <a:defRPr sz="1800" kern="1200">
                <a:solidFill>
                  <a:srgbClr val="FFFFFF"/>
                </a:solidFill>
                <a:latin typeface="Calibri" panose="020F0502020204030204"/>
                <a:ea typeface="+mn-ea"/>
                <a:cs typeface="+mn-cs"/>
              </a:defRPr>
            </a:lvl2pPr>
            <a:lvl3pPr marL="914400" algn="l" defTabSz="914400" rtl="0" eaLnBrk="1" latinLnBrk="0" hangingPunct="1">
              <a:defRPr sz="1800" kern="1200">
                <a:solidFill>
                  <a:srgbClr val="FFFFFF"/>
                </a:solidFill>
                <a:latin typeface="Calibri" panose="020F0502020204030204"/>
                <a:ea typeface="+mn-ea"/>
                <a:cs typeface="+mn-cs"/>
              </a:defRPr>
            </a:lvl3pPr>
            <a:lvl4pPr marL="1371600" algn="l" defTabSz="914400" rtl="0" eaLnBrk="1" latinLnBrk="0" hangingPunct="1">
              <a:defRPr sz="1800" kern="1200">
                <a:solidFill>
                  <a:srgbClr val="FFFFFF"/>
                </a:solidFill>
                <a:latin typeface="Calibri" panose="020F0502020204030204"/>
                <a:ea typeface="+mn-ea"/>
                <a:cs typeface="+mn-cs"/>
              </a:defRPr>
            </a:lvl4pPr>
            <a:lvl5pPr marL="1828800" algn="l" defTabSz="914400" rtl="0" eaLnBrk="1" latinLnBrk="0" hangingPunct="1">
              <a:defRPr sz="1800" kern="1200">
                <a:solidFill>
                  <a:srgbClr val="FFFFFF"/>
                </a:solidFill>
                <a:latin typeface="Calibri" panose="020F0502020204030204"/>
                <a:ea typeface="+mn-ea"/>
                <a:cs typeface="+mn-cs"/>
              </a:defRPr>
            </a:lvl5pPr>
            <a:lvl6pPr marL="2286000" algn="l" defTabSz="914400" rtl="0" eaLnBrk="1" latinLnBrk="0" hangingPunct="1">
              <a:defRPr sz="1800" kern="1200">
                <a:solidFill>
                  <a:srgbClr val="FFFFFF"/>
                </a:solidFill>
                <a:latin typeface="Calibri" panose="020F0502020204030204"/>
                <a:ea typeface="+mn-ea"/>
                <a:cs typeface="+mn-cs"/>
              </a:defRPr>
            </a:lvl6pPr>
            <a:lvl7pPr marL="2743200" algn="l" defTabSz="914400" rtl="0" eaLnBrk="1" latinLnBrk="0" hangingPunct="1">
              <a:defRPr sz="1800" kern="1200">
                <a:solidFill>
                  <a:srgbClr val="FFFFFF"/>
                </a:solidFill>
                <a:latin typeface="Calibri" panose="020F0502020204030204"/>
                <a:ea typeface="+mn-ea"/>
                <a:cs typeface="+mn-cs"/>
              </a:defRPr>
            </a:lvl7pPr>
            <a:lvl8pPr marL="3200400" algn="l" defTabSz="914400" rtl="0" eaLnBrk="1" latinLnBrk="0" hangingPunct="1">
              <a:defRPr sz="1800" kern="1200">
                <a:solidFill>
                  <a:srgbClr val="FFFFFF"/>
                </a:solidFill>
                <a:latin typeface="Calibri" panose="020F0502020204030204"/>
                <a:ea typeface="+mn-ea"/>
                <a:cs typeface="+mn-cs"/>
              </a:defRPr>
            </a:lvl8pPr>
            <a:lvl9pPr marL="3657600" algn="l" defTabSz="914400" rtl="0" eaLnBrk="1" latinLnBrk="0" hangingPunct="1">
              <a:defRPr sz="1800" kern="1200">
                <a:solidFill>
                  <a:srgbClr val="FFFFFF"/>
                </a:solidFill>
                <a:latin typeface="Calibri" panose="020F0502020204030204"/>
                <a:ea typeface="+mn-ea"/>
                <a:cs typeface="+mn-cs"/>
              </a:defRPr>
            </a:lvl9pPr>
          </a:lstStyle>
          <a:p>
            <a:pPr algn="ctr">
              <a:lnSpc>
                <a:spcPct val="130000"/>
              </a:lnSpc>
            </a:pPr>
            <a:endParaRPr sz="1350">
              <a:latin typeface="微软雅黑" panose="020B0503020204020204" pitchFamily="34" charset="-122"/>
              <a:ea typeface="微软雅黑" panose="020B0503020204020204" pitchFamily="34" charset="-122"/>
            </a:endParaRPr>
          </a:p>
        </p:txBody>
      </p:sp>
      <p:sp>
        <p:nvSpPr>
          <p:cNvPr id="17" name="任意多边形 16"/>
          <p:cNvSpPr/>
          <p:nvPr>
            <p:custDataLst>
              <p:tags r:id="rId12"/>
            </p:custDataLst>
          </p:nvPr>
        </p:nvSpPr>
        <p:spPr>
          <a:xfrm>
            <a:off x="4507939" y="2931995"/>
            <a:ext cx="506925" cy="370140"/>
          </a:xfrm>
          <a:custGeom>
            <a:avLst/>
            <a:gdLst>
              <a:gd name="connsiteX0" fmla="*/ 88704 w 675900"/>
              <a:gd name="connsiteY0" fmla="*/ 158055 h 493520"/>
              <a:gd name="connsiteX1" fmla="*/ 177408 w 675900"/>
              <a:gd name="connsiteY1" fmla="*/ 246759 h 493520"/>
              <a:gd name="connsiteX2" fmla="*/ 88704 w 675900"/>
              <a:gd name="connsiteY2" fmla="*/ 335463 h 493520"/>
              <a:gd name="connsiteX3" fmla="*/ 0 w 675900"/>
              <a:gd name="connsiteY3" fmla="*/ 246759 h 493520"/>
              <a:gd name="connsiteX4" fmla="*/ 88704 w 675900"/>
              <a:gd name="connsiteY4" fmla="*/ 158055 h 493520"/>
              <a:gd name="connsiteX5" fmla="*/ 429140 w 675900"/>
              <a:gd name="connsiteY5" fmla="*/ 0 h 493520"/>
              <a:gd name="connsiteX6" fmla="*/ 675900 w 675900"/>
              <a:gd name="connsiteY6" fmla="*/ 246760 h 493520"/>
              <a:gd name="connsiteX7" fmla="*/ 429140 w 675900"/>
              <a:gd name="connsiteY7" fmla="*/ 493520 h 493520"/>
              <a:gd name="connsiteX8" fmla="*/ 182380 w 675900"/>
              <a:gd name="connsiteY8" fmla="*/ 246760 h 493520"/>
              <a:gd name="connsiteX9" fmla="*/ 429140 w 675900"/>
              <a:gd name="connsiteY9" fmla="*/ 0 h 493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5900" h="493520">
                <a:moveTo>
                  <a:pt x="88704" y="158055"/>
                </a:moveTo>
                <a:cubicBezTo>
                  <a:pt x="137694" y="158055"/>
                  <a:pt x="177408" y="197769"/>
                  <a:pt x="177408" y="246759"/>
                </a:cubicBezTo>
                <a:cubicBezTo>
                  <a:pt x="177408" y="295749"/>
                  <a:pt x="137694" y="335463"/>
                  <a:pt x="88704" y="335463"/>
                </a:cubicBezTo>
                <a:cubicBezTo>
                  <a:pt x="39714" y="335463"/>
                  <a:pt x="0" y="295749"/>
                  <a:pt x="0" y="246759"/>
                </a:cubicBezTo>
                <a:cubicBezTo>
                  <a:pt x="0" y="197769"/>
                  <a:pt x="39714" y="158055"/>
                  <a:pt x="88704" y="158055"/>
                </a:cubicBezTo>
                <a:close/>
                <a:moveTo>
                  <a:pt x="429140" y="0"/>
                </a:moveTo>
                <a:cubicBezTo>
                  <a:pt x="565422" y="0"/>
                  <a:pt x="675900" y="110478"/>
                  <a:pt x="675900" y="246760"/>
                </a:cubicBezTo>
                <a:cubicBezTo>
                  <a:pt x="675900" y="383042"/>
                  <a:pt x="565422" y="493520"/>
                  <a:pt x="429140" y="493520"/>
                </a:cubicBezTo>
                <a:cubicBezTo>
                  <a:pt x="292858" y="493520"/>
                  <a:pt x="182380" y="383042"/>
                  <a:pt x="182380" y="246760"/>
                </a:cubicBezTo>
                <a:cubicBezTo>
                  <a:pt x="182380" y="110478"/>
                  <a:pt x="292858" y="0"/>
                  <a:pt x="429140" y="0"/>
                </a:cubicBezTo>
                <a:close/>
              </a:path>
            </a:pathLst>
          </a:custGeom>
          <a:noFill/>
          <a:ln w="38100">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defPPr>
              <a:defRPr lang="zh-CN"/>
            </a:defPPr>
            <a:lvl1pPr marL="0" algn="l" defTabSz="914400" rtl="0" eaLnBrk="1" latinLnBrk="0" hangingPunct="1">
              <a:defRPr sz="1800" kern="1200">
                <a:solidFill>
                  <a:srgbClr val="FFFFFF"/>
                </a:solidFill>
                <a:latin typeface="Calibri" panose="020F0502020204030204"/>
                <a:ea typeface="+mn-ea"/>
                <a:cs typeface="+mn-cs"/>
              </a:defRPr>
            </a:lvl1pPr>
            <a:lvl2pPr marL="457200" algn="l" defTabSz="914400" rtl="0" eaLnBrk="1" latinLnBrk="0" hangingPunct="1">
              <a:defRPr sz="1800" kern="1200">
                <a:solidFill>
                  <a:srgbClr val="FFFFFF"/>
                </a:solidFill>
                <a:latin typeface="Calibri" panose="020F0502020204030204"/>
                <a:ea typeface="+mn-ea"/>
                <a:cs typeface="+mn-cs"/>
              </a:defRPr>
            </a:lvl2pPr>
            <a:lvl3pPr marL="914400" algn="l" defTabSz="914400" rtl="0" eaLnBrk="1" latinLnBrk="0" hangingPunct="1">
              <a:defRPr sz="1800" kern="1200">
                <a:solidFill>
                  <a:srgbClr val="FFFFFF"/>
                </a:solidFill>
                <a:latin typeface="Calibri" panose="020F0502020204030204"/>
                <a:ea typeface="+mn-ea"/>
                <a:cs typeface="+mn-cs"/>
              </a:defRPr>
            </a:lvl3pPr>
            <a:lvl4pPr marL="1371600" algn="l" defTabSz="914400" rtl="0" eaLnBrk="1" latinLnBrk="0" hangingPunct="1">
              <a:defRPr sz="1800" kern="1200">
                <a:solidFill>
                  <a:srgbClr val="FFFFFF"/>
                </a:solidFill>
                <a:latin typeface="Calibri" panose="020F0502020204030204"/>
                <a:ea typeface="+mn-ea"/>
                <a:cs typeface="+mn-cs"/>
              </a:defRPr>
            </a:lvl4pPr>
            <a:lvl5pPr marL="1828800" algn="l" defTabSz="914400" rtl="0" eaLnBrk="1" latinLnBrk="0" hangingPunct="1">
              <a:defRPr sz="1800" kern="1200">
                <a:solidFill>
                  <a:srgbClr val="FFFFFF"/>
                </a:solidFill>
                <a:latin typeface="Calibri" panose="020F0502020204030204"/>
                <a:ea typeface="+mn-ea"/>
                <a:cs typeface="+mn-cs"/>
              </a:defRPr>
            </a:lvl5pPr>
            <a:lvl6pPr marL="2286000" algn="l" defTabSz="914400" rtl="0" eaLnBrk="1" latinLnBrk="0" hangingPunct="1">
              <a:defRPr sz="1800" kern="1200">
                <a:solidFill>
                  <a:srgbClr val="FFFFFF"/>
                </a:solidFill>
                <a:latin typeface="Calibri" panose="020F0502020204030204"/>
                <a:ea typeface="+mn-ea"/>
                <a:cs typeface="+mn-cs"/>
              </a:defRPr>
            </a:lvl6pPr>
            <a:lvl7pPr marL="2743200" algn="l" defTabSz="914400" rtl="0" eaLnBrk="1" latinLnBrk="0" hangingPunct="1">
              <a:defRPr sz="1800" kern="1200">
                <a:solidFill>
                  <a:srgbClr val="FFFFFF"/>
                </a:solidFill>
                <a:latin typeface="Calibri" panose="020F0502020204030204"/>
                <a:ea typeface="+mn-ea"/>
                <a:cs typeface="+mn-cs"/>
              </a:defRPr>
            </a:lvl7pPr>
            <a:lvl8pPr marL="3200400" algn="l" defTabSz="914400" rtl="0" eaLnBrk="1" latinLnBrk="0" hangingPunct="1">
              <a:defRPr sz="1800" kern="1200">
                <a:solidFill>
                  <a:srgbClr val="FFFFFF"/>
                </a:solidFill>
                <a:latin typeface="Calibri" panose="020F0502020204030204"/>
                <a:ea typeface="+mn-ea"/>
                <a:cs typeface="+mn-cs"/>
              </a:defRPr>
            </a:lvl8pPr>
            <a:lvl9pPr marL="3657600" algn="l" defTabSz="914400" rtl="0" eaLnBrk="1" latinLnBrk="0" hangingPunct="1">
              <a:defRPr sz="1800" kern="1200">
                <a:solidFill>
                  <a:srgbClr val="FFFFFF"/>
                </a:solidFill>
                <a:latin typeface="Calibri" panose="020F0502020204030204"/>
                <a:ea typeface="+mn-ea"/>
                <a:cs typeface="+mn-cs"/>
              </a:defRPr>
            </a:lvl9pPr>
          </a:lstStyle>
          <a:p>
            <a:pPr algn="ctr">
              <a:lnSpc>
                <a:spcPct val="130000"/>
              </a:lnSpc>
            </a:pPr>
            <a:endParaRPr sz="1350">
              <a:latin typeface="微软雅黑" panose="020B0503020204020204" pitchFamily="34" charset="-122"/>
              <a:ea typeface="微软雅黑" panose="020B0503020204020204" pitchFamily="34" charset="-122"/>
            </a:endParaRPr>
          </a:p>
        </p:txBody>
      </p:sp>
      <p:sp>
        <p:nvSpPr>
          <p:cNvPr id="18" name="任意多边形 17"/>
          <p:cNvSpPr/>
          <p:nvPr>
            <p:custDataLst>
              <p:tags r:id="rId13"/>
            </p:custDataLst>
          </p:nvPr>
        </p:nvSpPr>
        <p:spPr>
          <a:xfrm>
            <a:off x="4718366" y="3044930"/>
            <a:ext cx="211809" cy="154134"/>
          </a:xfrm>
          <a:custGeom>
            <a:avLst/>
            <a:gdLst>
              <a:gd name="connsiteX0" fmla="*/ 54505 w 338138"/>
              <a:gd name="connsiteY0" fmla="*/ 146050 h 246063"/>
              <a:gd name="connsiteX1" fmla="*/ 61119 w 338138"/>
              <a:gd name="connsiteY1" fmla="*/ 157894 h 246063"/>
              <a:gd name="connsiteX2" fmla="*/ 61119 w 338138"/>
              <a:gd name="connsiteY2" fmla="*/ 205268 h 246063"/>
              <a:gd name="connsiteX3" fmla="*/ 100807 w 338138"/>
              <a:gd name="connsiteY3" fmla="*/ 235536 h 246063"/>
              <a:gd name="connsiteX4" fmla="*/ 172244 w 338138"/>
              <a:gd name="connsiteY4" fmla="*/ 235536 h 246063"/>
              <a:gd name="connsiteX5" fmla="*/ 211932 w 338138"/>
              <a:gd name="connsiteY5" fmla="*/ 205268 h 246063"/>
              <a:gd name="connsiteX6" fmla="*/ 211932 w 338138"/>
              <a:gd name="connsiteY6" fmla="*/ 193425 h 246063"/>
              <a:gd name="connsiteX7" fmla="*/ 217223 w 338138"/>
              <a:gd name="connsiteY7" fmla="*/ 182897 h 246063"/>
              <a:gd name="connsiteX8" fmla="*/ 223838 w 338138"/>
              <a:gd name="connsiteY8" fmla="*/ 193425 h 246063"/>
              <a:gd name="connsiteX9" fmla="*/ 223838 w 338138"/>
              <a:gd name="connsiteY9" fmla="*/ 205268 h 246063"/>
              <a:gd name="connsiteX10" fmla="*/ 172244 w 338138"/>
              <a:gd name="connsiteY10" fmla="*/ 246063 h 246063"/>
              <a:gd name="connsiteX11" fmla="*/ 100807 w 338138"/>
              <a:gd name="connsiteY11" fmla="*/ 246063 h 246063"/>
              <a:gd name="connsiteX12" fmla="*/ 49213 w 338138"/>
              <a:gd name="connsiteY12" fmla="*/ 205268 h 246063"/>
              <a:gd name="connsiteX13" fmla="*/ 49213 w 338138"/>
              <a:gd name="connsiteY13" fmla="*/ 157894 h 246063"/>
              <a:gd name="connsiteX14" fmla="*/ 54505 w 338138"/>
              <a:gd name="connsiteY14" fmla="*/ 146050 h 246063"/>
              <a:gd name="connsiteX15" fmla="*/ 239127 w 338138"/>
              <a:gd name="connsiteY15" fmla="*/ 100013 h 246063"/>
              <a:gd name="connsiteX16" fmla="*/ 281355 w 338138"/>
              <a:gd name="connsiteY16" fmla="*/ 143992 h 246063"/>
              <a:gd name="connsiteX17" fmla="*/ 307747 w 338138"/>
              <a:gd name="connsiteY17" fmla="*/ 167982 h 246063"/>
              <a:gd name="connsiteX18" fmla="*/ 322263 w 338138"/>
              <a:gd name="connsiteY18" fmla="*/ 187973 h 246063"/>
              <a:gd name="connsiteX19" fmla="*/ 305108 w 338138"/>
              <a:gd name="connsiteY19" fmla="*/ 207963 h 246063"/>
              <a:gd name="connsiteX20" fmla="*/ 240447 w 338138"/>
              <a:gd name="connsiteY20" fmla="*/ 207963 h 246063"/>
              <a:gd name="connsiteX21" fmla="*/ 216694 w 338138"/>
              <a:gd name="connsiteY21" fmla="*/ 158653 h 246063"/>
              <a:gd name="connsiteX22" fmla="*/ 192941 w 338138"/>
              <a:gd name="connsiteY22" fmla="*/ 207963 h 246063"/>
              <a:gd name="connsiteX23" fmla="*/ 128280 w 338138"/>
              <a:gd name="connsiteY23" fmla="*/ 207963 h 246063"/>
              <a:gd name="connsiteX24" fmla="*/ 111125 w 338138"/>
              <a:gd name="connsiteY24" fmla="*/ 187973 h 246063"/>
              <a:gd name="connsiteX25" fmla="*/ 128280 w 338138"/>
              <a:gd name="connsiteY25" fmla="*/ 166649 h 246063"/>
              <a:gd name="connsiteX26" fmla="*/ 153353 w 338138"/>
              <a:gd name="connsiteY26" fmla="*/ 138662 h 246063"/>
              <a:gd name="connsiteX27" fmla="*/ 161270 w 338138"/>
              <a:gd name="connsiteY27" fmla="*/ 139994 h 246063"/>
              <a:gd name="connsiteX28" fmla="*/ 190302 w 338138"/>
              <a:gd name="connsiteY28" fmla="*/ 108009 h 246063"/>
              <a:gd name="connsiteX29" fmla="*/ 207457 w 338138"/>
              <a:gd name="connsiteY29" fmla="*/ 116005 h 246063"/>
              <a:gd name="connsiteX30" fmla="*/ 239127 w 338138"/>
              <a:gd name="connsiteY30" fmla="*/ 100013 h 246063"/>
              <a:gd name="connsiteX31" fmla="*/ 204732 w 338138"/>
              <a:gd name="connsiteY31" fmla="*/ 0 h 246063"/>
              <a:gd name="connsiteX32" fmla="*/ 270775 w 338138"/>
              <a:gd name="connsiteY32" fmla="*/ 70558 h 246063"/>
              <a:gd name="connsiteX33" fmla="*/ 272095 w 338138"/>
              <a:gd name="connsiteY33" fmla="*/ 70558 h 246063"/>
              <a:gd name="connsiteX34" fmla="*/ 314363 w 338138"/>
              <a:gd name="connsiteY34" fmla="*/ 105837 h 246063"/>
              <a:gd name="connsiteX35" fmla="*/ 338138 w 338138"/>
              <a:gd name="connsiteY35" fmla="*/ 137197 h 246063"/>
              <a:gd name="connsiteX36" fmla="*/ 324930 w 338138"/>
              <a:gd name="connsiteY36" fmla="*/ 164637 h 246063"/>
              <a:gd name="connsiteX37" fmla="*/ 317004 w 338138"/>
              <a:gd name="connsiteY37" fmla="*/ 158103 h 246063"/>
              <a:gd name="connsiteX38" fmla="*/ 290587 w 338138"/>
              <a:gd name="connsiteY38" fmla="*/ 134584 h 246063"/>
              <a:gd name="connsiteX39" fmla="*/ 239074 w 338138"/>
              <a:gd name="connsiteY39" fmla="*/ 88851 h 246063"/>
              <a:gd name="connsiteX40" fmla="*/ 206053 w 338138"/>
              <a:gd name="connsiteY40" fmla="*/ 100611 h 246063"/>
              <a:gd name="connsiteX41" fmla="*/ 190203 w 338138"/>
              <a:gd name="connsiteY41" fmla="*/ 96691 h 246063"/>
              <a:gd name="connsiteX42" fmla="*/ 151898 w 338138"/>
              <a:gd name="connsiteY42" fmla="*/ 126744 h 246063"/>
              <a:gd name="connsiteX43" fmla="*/ 118877 w 338138"/>
              <a:gd name="connsiteY43" fmla="*/ 156797 h 246063"/>
              <a:gd name="connsiteX44" fmla="*/ 104347 w 338138"/>
              <a:gd name="connsiteY44" fmla="*/ 169863 h 246063"/>
              <a:gd name="connsiteX45" fmla="*/ 77930 w 338138"/>
              <a:gd name="connsiteY45" fmla="*/ 169863 h 246063"/>
              <a:gd name="connsiteX46" fmla="*/ 54155 w 338138"/>
              <a:gd name="connsiteY46" fmla="*/ 122824 h 246063"/>
              <a:gd name="connsiteX47" fmla="*/ 30380 w 338138"/>
              <a:gd name="connsiteY47" fmla="*/ 169863 h 246063"/>
              <a:gd name="connsiteX48" fmla="*/ 27738 w 338138"/>
              <a:gd name="connsiteY48" fmla="*/ 169863 h 246063"/>
              <a:gd name="connsiteX49" fmla="*/ 0 w 338138"/>
              <a:gd name="connsiteY49" fmla="*/ 137197 h 246063"/>
              <a:gd name="connsiteX50" fmla="*/ 27738 w 338138"/>
              <a:gd name="connsiteY50" fmla="*/ 105837 h 246063"/>
              <a:gd name="connsiteX51" fmla="*/ 67363 w 338138"/>
              <a:gd name="connsiteY51" fmla="*/ 60105 h 246063"/>
              <a:gd name="connsiteX52" fmla="*/ 80572 w 338138"/>
              <a:gd name="connsiteY52" fmla="*/ 64025 h 246063"/>
              <a:gd name="connsiteX53" fmla="*/ 125481 w 338138"/>
              <a:gd name="connsiteY53" fmla="*/ 13066 h 246063"/>
              <a:gd name="connsiteX54" fmla="*/ 154540 w 338138"/>
              <a:gd name="connsiteY54" fmla="*/ 24826 h 246063"/>
              <a:gd name="connsiteX55" fmla="*/ 204732 w 338138"/>
              <a:gd name="connsiteY55" fmla="*/ 0 h 246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38138" h="246062">
                <a:moveTo>
                  <a:pt x="54505" y="146050"/>
                </a:moveTo>
                <a:cubicBezTo>
                  <a:pt x="54505" y="146050"/>
                  <a:pt x="54505" y="146050"/>
                  <a:pt x="61119" y="157894"/>
                </a:cubicBezTo>
                <a:cubicBezTo>
                  <a:pt x="61119" y="157894"/>
                  <a:pt x="61119" y="157894"/>
                  <a:pt x="61119" y="205268"/>
                </a:cubicBezTo>
                <a:cubicBezTo>
                  <a:pt x="61119" y="222376"/>
                  <a:pt x="78317" y="235536"/>
                  <a:pt x="100807" y="235536"/>
                </a:cubicBezTo>
                <a:cubicBezTo>
                  <a:pt x="100807" y="235536"/>
                  <a:pt x="100807" y="235536"/>
                  <a:pt x="172244" y="235536"/>
                </a:cubicBezTo>
                <a:cubicBezTo>
                  <a:pt x="193411" y="235536"/>
                  <a:pt x="211932" y="222376"/>
                  <a:pt x="211932" y="205268"/>
                </a:cubicBezTo>
                <a:cubicBezTo>
                  <a:pt x="211932" y="205268"/>
                  <a:pt x="211932" y="205268"/>
                  <a:pt x="211932" y="193425"/>
                </a:cubicBezTo>
                <a:lnTo>
                  <a:pt x="217223" y="182897"/>
                </a:lnTo>
                <a:cubicBezTo>
                  <a:pt x="217223" y="182897"/>
                  <a:pt x="217223" y="182897"/>
                  <a:pt x="223838" y="193425"/>
                </a:cubicBezTo>
                <a:cubicBezTo>
                  <a:pt x="223838" y="193425"/>
                  <a:pt x="223838" y="193425"/>
                  <a:pt x="223838" y="205268"/>
                </a:cubicBezTo>
                <a:cubicBezTo>
                  <a:pt x="223838" y="227640"/>
                  <a:pt x="200026" y="246063"/>
                  <a:pt x="172244" y="246063"/>
                </a:cubicBezTo>
                <a:cubicBezTo>
                  <a:pt x="172244" y="246063"/>
                  <a:pt x="172244" y="246063"/>
                  <a:pt x="100807" y="246063"/>
                </a:cubicBezTo>
                <a:cubicBezTo>
                  <a:pt x="71703" y="246063"/>
                  <a:pt x="49213" y="227640"/>
                  <a:pt x="49213" y="205268"/>
                </a:cubicBezTo>
                <a:cubicBezTo>
                  <a:pt x="49213" y="205268"/>
                  <a:pt x="49213" y="205268"/>
                  <a:pt x="49213" y="157894"/>
                </a:cubicBezTo>
                <a:cubicBezTo>
                  <a:pt x="49213" y="157894"/>
                  <a:pt x="49213" y="157894"/>
                  <a:pt x="54505" y="146050"/>
                </a:cubicBezTo>
                <a:close/>
                <a:moveTo>
                  <a:pt x="239127" y="100013"/>
                </a:moveTo>
                <a:cubicBezTo>
                  <a:pt x="261561" y="100013"/>
                  <a:pt x="278716" y="118671"/>
                  <a:pt x="281355" y="143992"/>
                </a:cubicBezTo>
                <a:cubicBezTo>
                  <a:pt x="293232" y="143992"/>
                  <a:pt x="303788" y="154655"/>
                  <a:pt x="307747" y="167982"/>
                </a:cubicBezTo>
                <a:cubicBezTo>
                  <a:pt x="315665" y="169314"/>
                  <a:pt x="322263" y="177311"/>
                  <a:pt x="322263" y="187973"/>
                </a:cubicBezTo>
                <a:cubicBezTo>
                  <a:pt x="322263" y="198634"/>
                  <a:pt x="314345" y="207963"/>
                  <a:pt x="305108" y="207963"/>
                </a:cubicBezTo>
                <a:cubicBezTo>
                  <a:pt x="305108" y="207963"/>
                  <a:pt x="305108" y="207963"/>
                  <a:pt x="240447" y="207963"/>
                </a:cubicBezTo>
                <a:cubicBezTo>
                  <a:pt x="240447" y="207963"/>
                  <a:pt x="240447" y="207963"/>
                  <a:pt x="216694" y="158653"/>
                </a:cubicBezTo>
                <a:cubicBezTo>
                  <a:pt x="216694" y="158653"/>
                  <a:pt x="216694" y="158653"/>
                  <a:pt x="192941" y="207963"/>
                </a:cubicBezTo>
                <a:cubicBezTo>
                  <a:pt x="192941" y="207963"/>
                  <a:pt x="192941" y="207963"/>
                  <a:pt x="128280" y="207963"/>
                </a:cubicBezTo>
                <a:cubicBezTo>
                  <a:pt x="119043" y="207963"/>
                  <a:pt x="111125" y="198634"/>
                  <a:pt x="111125" y="187973"/>
                </a:cubicBezTo>
                <a:cubicBezTo>
                  <a:pt x="111125" y="175978"/>
                  <a:pt x="119043" y="166649"/>
                  <a:pt x="128280" y="166649"/>
                </a:cubicBezTo>
                <a:cubicBezTo>
                  <a:pt x="128280" y="150656"/>
                  <a:pt x="140156" y="138662"/>
                  <a:pt x="153353" y="138662"/>
                </a:cubicBezTo>
                <a:cubicBezTo>
                  <a:pt x="155992" y="138662"/>
                  <a:pt x="158631" y="138662"/>
                  <a:pt x="161270" y="139994"/>
                </a:cubicBezTo>
                <a:cubicBezTo>
                  <a:pt x="162590" y="122669"/>
                  <a:pt x="174466" y="108009"/>
                  <a:pt x="190302" y="108009"/>
                </a:cubicBezTo>
                <a:cubicBezTo>
                  <a:pt x="196900" y="108009"/>
                  <a:pt x="203498" y="110674"/>
                  <a:pt x="207457" y="116005"/>
                </a:cubicBezTo>
                <a:cubicBezTo>
                  <a:pt x="215374" y="105344"/>
                  <a:pt x="225931" y="100013"/>
                  <a:pt x="239127" y="100013"/>
                </a:cubicBezTo>
                <a:close/>
                <a:moveTo>
                  <a:pt x="204732" y="0"/>
                </a:moveTo>
                <a:cubicBezTo>
                  <a:pt x="239074" y="0"/>
                  <a:pt x="268133" y="30052"/>
                  <a:pt x="270775" y="70558"/>
                </a:cubicBezTo>
                <a:cubicBezTo>
                  <a:pt x="272095" y="70558"/>
                  <a:pt x="272095" y="70558"/>
                  <a:pt x="272095" y="70558"/>
                </a:cubicBezTo>
                <a:cubicBezTo>
                  <a:pt x="291908" y="70558"/>
                  <a:pt x="309079" y="84931"/>
                  <a:pt x="314363" y="105837"/>
                </a:cubicBezTo>
                <a:cubicBezTo>
                  <a:pt x="327571" y="108451"/>
                  <a:pt x="338138" y="121517"/>
                  <a:pt x="338138" y="137197"/>
                </a:cubicBezTo>
                <a:cubicBezTo>
                  <a:pt x="338138" y="148957"/>
                  <a:pt x="332855" y="158103"/>
                  <a:pt x="324930" y="164637"/>
                </a:cubicBezTo>
                <a:cubicBezTo>
                  <a:pt x="323609" y="162023"/>
                  <a:pt x="319646" y="159410"/>
                  <a:pt x="317004" y="158103"/>
                </a:cubicBezTo>
                <a:cubicBezTo>
                  <a:pt x="311721" y="146344"/>
                  <a:pt x="302475" y="137197"/>
                  <a:pt x="290587" y="134584"/>
                </a:cubicBezTo>
                <a:cubicBezTo>
                  <a:pt x="285304" y="107144"/>
                  <a:pt x="264170" y="88851"/>
                  <a:pt x="239074" y="88851"/>
                </a:cubicBezTo>
                <a:cubicBezTo>
                  <a:pt x="227186" y="88851"/>
                  <a:pt x="215299" y="92771"/>
                  <a:pt x="206053" y="100611"/>
                </a:cubicBezTo>
                <a:cubicBezTo>
                  <a:pt x="200769" y="97998"/>
                  <a:pt x="195486" y="96691"/>
                  <a:pt x="190203" y="96691"/>
                </a:cubicBezTo>
                <a:cubicBezTo>
                  <a:pt x="171711" y="96691"/>
                  <a:pt x="157181" y="109757"/>
                  <a:pt x="151898" y="126744"/>
                </a:cubicBezTo>
                <a:cubicBezTo>
                  <a:pt x="136048" y="126744"/>
                  <a:pt x="121518" y="139810"/>
                  <a:pt x="118877" y="156797"/>
                </a:cubicBezTo>
                <a:cubicBezTo>
                  <a:pt x="112272" y="159410"/>
                  <a:pt x="108310" y="164637"/>
                  <a:pt x="104347" y="169863"/>
                </a:cubicBezTo>
                <a:cubicBezTo>
                  <a:pt x="104347" y="169863"/>
                  <a:pt x="104347" y="169863"/>
                  <a:pt x="77930" y="169863"/>
                </a:cubicBezTo>
                <a:cubicBezTo>
                  <a:pt x="77930" y="169863"/>
                  <a:pt x="77930" y="169863"/>
                  <a:pt x="54155" y="122824"/>
                </a:cubicBezTo>
                <a:cubicBezTo>
                  <a:pt x="54155" y="122824"/>
                  <a:pt x="54155" y="122824"/>
                  <a:pt x="30380" y="169863"/>
                </a:cubicBezTo>
                <a:cubicBezTo>
                  <a:pt x="30380" y="169863"/>
                  <a:pt x="30380" y="169863"/>
                  <a:pt x="27738" y="169863"/>
                </a:cubicBezTo>
                <a:cubicBezTo>
                  <a:pt x="11888" y="169863"/>
                  <a:pt x="0" y="155490"/>
                  <a:pt x="0" y="137197"/>
                </a:cubicBezTo>
                <a:cubicBezTo>
                  <a:pt x="0" y="120210"/>
                  <a:pt x="11888" y="105837"/>
                  <a:pt x="27738" y="105837"/>
                </a:cubicBezTo>
                <a:cubicBezTo>
                  <a:pt x="27738" y="81011"/>
                  <a:pt x="44909" y="60105"/>
                  <a:pt x="67363" y="60105"/>
                </a:cubicBezTo>
                <a:cubicBezTo>
                  <a:pt x="71326" y="60105"/>
                  <a:pt x="76609" y="61412"/>
                  <a:pt x="80572" y="64025"/>
                </a:cubicBezTo>
                <a:cubicBezTo>
                  <a:pt x="80572" y="35279"/>
                  <a:pt x="101706" y="13066"/>
                  <a:pt x="125481" y="13066"/>
                </a:cubicBezTo>
                <a:cubicBezTo>
                  <a:pt x="136048" y="13066"/>
                  <a:pt x="146615" y="16986"/>
                  <a:pt x="154540" y="24826"/>
                </a:cubicBezTo>
                <a:cubicBezTo>
                  <a:pt x="166427" y="9146"/>
                  <a:pt x="184919" y="0"/>
                  <a:pt x="204732" y="0"/>
                </a:cubicBezTo>
                <a:close/>
              </a:path>
            </a:pathLst>
          </a:custGeom>
          <a:solidFill>
            <a:srgbClr val="1F74AD">
              <a:lumMod val="100000"/>
            </a:srgbClr>
          </a:solidFill>
          <a:ln>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lstStyle>
            <a:defPPr>
              <a:defRPr lang="zh-CN"/>
            </a:defPPr>
            <a:lvl1pPr marL="0" algn="l" defTabSz="914400" rtl="0" eaLnBrk="1" latinLnBrk="0" hangingPunct="1">
              <a:defRPr sz="1800" kern="1200">
                <a:solidFill>
                  <a:srgbClr val="FFFFFF"/>
                </a:solidFill>
                <a:latin typeface="Calibri" panose="020F0502020204030204"/>
                <a:ea typeface="+mn-ea"/>
                <a:cs typeface="+mn-cs"/>
              </a:defRPr>
            </a:lvl1pPr>
            <a:lvl2pPr marL="457200" algn="l" defTabSz="914400" rtl="0" eaLnBrk="1" latinLnBrk="0" hangingPunct="1">
              <a:defRPr sz="1800" kern="1200">
                <a:solidFill>
                  <a:srgbClr val="FFFFFF"/>
                </a:solidFill>
                <a:latin typeface="Calibri" panose="020F0502020204030204"/>
                <a:ea typeface="+mn-ea"/>
                <a:cs typeface="+mn-cs"/>
              </a:defRPr>
            </a:lvl2pPr>
            <a:lvl3pPr marL="914400" algn="l" defTabSz="914400" rtl="0" eaLnBrk="1" latinLnBrk="0" hangingPunct="1">
              <a:defRPr sz="1800" kern="1200">
                <a:solidFill>
                  <a:srgbClr val="FFFFFF"/>
                </a:solidFill>
                <a:latin typeface="Calibri" panose="020F0502020204030204"/>
                <a:ea typeface="+mn-ea"/>
                <a:cs typeface="+mn-cs"/>
              </a:defRPr>
            </a:lvl3pPr>
            <a:lvl4pPr marL="1371600" algn="l" defTabSz="914400" rtl="0" eaLnBrk="1" latinLnBrk="0" hangingPunct="1">
              <a:defRPr sz="1800" kern="1200">
                <a:solidFill>
                  <a:srgbClr val="FFFFFF"/>
                </a:solidFill>
                <a:latin typeface="Calibri" panose="020F0502020204030204"/>
                <a:ea typeface="+mn-ea"/>
                <a:cs typeface="+mn-cs"/>
              </a:defRPr>
            </a:lvl4pPr>
            <a:lvl5pPr marL="1828800" algn="l" defTabSz="914400" rtl="0" eaLnBrk="1" latinLnBrk="0" hangingPunct="1">
              <a:defRPr sz="1800" kern="1200">
                <a:solidFill>
                  <a:srgbClr val="FFFFFF"/>
                </a:solidFill>
                <a:latin typeface="Calibri" panose="020F0502020204030204"/>
                <a:ea typeface="+mn-ea"/>
                <a:cs typeface="+mn-cs"/>
              </a:defRPr>
            </a:lvl5pPr>
            <a:lvl6pPr marL="2286000" algn="l" defTabSz="914400" rtl="0" eaLnBrk="1" latinLnBrk="0" hangingPunct="1">
              <a:defRPr sz="1800" kern="1200">
                <a:solidFill>
                  <a:srgbClr val="FFFFFF"/>
                </a:solidFill>
                <a:latin typeface="Calibri" panose="020F0502020204030204"/>
                <a:ea typeface="+mn-ea"/>
                <a:cs typeface="+mn-cs"/>
              </a:defRPr>
            </a:lvl6pPr>
            <a:lvl7pPr marL="2743200" algn="l" defTabSz="914400" rtl="0" eaLnBrk="1" latinLnBrk="0" hangingPunct="1">
              <a:defRPr sz="1800" kern="1200">
                <a:solidFill>
                  <a:srgbClr val="FFFFFF"/>
                </a:solidFill>
                <a:latin typeface="Calibri" panose="020F0502020204030204"/>
                <a:ea typeface="+mn-ea"/>
                <a:cs typeface="+mn-cs"/>
              </a:defRPr>
            </a:lvl7pPr>
            <a:lvl8pPr marL="3200400" algn="l" defTabSz="914400" rtl="0" eaLnBrk="1" latinLnBrk="0" hangingPunct="1">
              <a:defRPr sz="1800" kern="1200">
                <a:solidFill>
                  <a:srgbClr val="FFFFFF"/>
                </a:solidFill>
                <a:latin typeface="Calibri" panose="020F0502020204030204"/>
                <a:ea typeface="+mn-ea"/>
                <a:cs typeface="+mn-cs"/>
              </a:defRPr>
            </a:lvl8pPr>
            <a:lvl9pPr marL="3657600" algn="l" defTabSz="914400" rtl="0" eaLnBrk="1" latinLnBrk="0" hangingPunct="1">
              <a:defRPr sz="1800" kern="1200">
                <a:solidFill>
                  <a:srgbClr val="FFFFFF"/>
                </a:solidFill>
                <a:latin typeface="Calibri" panose="020F0502020204030204"/>
                <a:ea typeface="+mn-ea"/>
                <a:cs typeface="+mn-cs"/>
              </a:defRPr>
            </a:lvl9pPr>
          </a:lstStyle>
          <a:p>
            <a:pPr algn="ctr">
              <a:lnSpc>
                <a:spcPct val="130000"/>
              </a:lnSpc>
            </a:pPr>
            <a:endParaRPr sz="1350">
              <a:latin typeface="微软雅黑" panose="020B0503020204020204" pitchFamily="34" charset="-122"/>
              <a:ea typeface="微软雅黑" panose="020B0503020204020204" pitchFamily="34" charset="-122"/>
            </a:endParaRPr>
          </a:p>
        </p:txBody>
      </p:sp>
      <p:sp>
        <p:nvSpPr>
          <p:cNvPr id="53" name="文本框 52"/>
          <p:cNvSpPr txBox="1"/>
          <p:nvPr>
            <p:custDataLst>
              <p:tags r:id="rId14"/>
            </p:custDataLst>
          </p:nvPr>
        </p:nvSpPr>
        <p:spPr>
          <a:xfrm>
            <a:off x="5108343" y="2792489"/>
            <a:ext cx="1915813" cy="300829"/>
          </a:xfrm>
          <a:prstGeom prst="rect">
            <a:avLst/>
          </a:prstGeom>
          <a:noFill/>
        </p:spPr>
        <p:txBody>
          <a:bodyPr wrap="square" lIns="67500" tIns="35100" rIns="67500" bIns="0" anchor="b" anchorCtr="0">
            <a:no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20000"/>
              </a:lnSpc>
            </a:pPr>
            <a:r>
              <a:rPr lang="zh-CN" altLang="en-US" b="1" spc="300">
                <a:latin typeface="Arial" panose="020B0604020202020204" pitchFamily="34" charset="0"/>
                <a:ea typeface="微软雅黑" panose="020B0503020204020204" pitchFamily="34" charset="-122"/>
                <a:cs typeface="+mn-ea"/>
              </a:rPr>
              <a:t>终极目标</a:t>
            </a:r>
            <a:endParaRPr lang="zh-CN" altLang="en-US" b="1" spc="300">
              <a:latin typeface="Arial" panose="020B0604020202020204" pitchFamily="34" charset="0"/>
              <a:ea typeface="微软雅黑" panose="020B0503020204020204" pitchFamily="34" charset="-122"/>
              <a:cs typeface="+mn-ea"/>
            </a:endParaRPr>
          </a:p>
        </p:txBody>
      </p:sp>
      <p:sp>
        <p:nvSpPr>
          <p:cNvPr id="54" name="文本框 53"/>
          <p:cNvSpPr txBox="1"/>
          <p:nvPr>
            <p:custDataLst>
              <p:tags r:id="rId15"/>
            </p:custDataLst>
          </p:nvPr>
        </p:nvSpPr>
        <p:spPr>
          <a:xfrm>
            <a:off x="5108258" y="3114675"/>
            <a:ext cx="3047048" cy="425768"/>
          </a:xfrm>
          <a:prstGeom prst="rect">
            <a:avLst/>
          </a:prstGeom>
          <a:noFill/>
        </p:spPr>
        <p:txBody>
          <a:bodyPr wrap="square" lIns="67500" tIns="0" rIns="67500" bIns="35100">
            <a:norm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20000"/>
              </a:lnSpc>
            </a:pPr>
            <a:r>
              <a:rPr lang="zh-CN" altLang="en-US" sz="1500" spc="150">
                <a:latin typeface="Arial" panose="020B0604020202020204" pitchFamily="34" charset="0"/>
                <a:ea typeface="微软雅黑" panose="020B0503020204020204" pitchFamily="34" charset="-122"/>
              </a:rPr>
              <a:t>挖掘生命潜能，趋向自我实现</a:t>
            </a:r>
            <a:endParaRPr lang="zh-CN" altLang="en-US" sz="1500" spc="150">
              <a:latin typeface="Arial" panose="020B0604020202020204" pitchFamily="34" charset="0"/>
              <a:ea typeface="微软雅黑" panose="020B0503020204020204" pitchFamily="34" charset="-122"/>
            </a:endParaRPr>
          </a:p>
        </p:txBody>
      </p:sp>
      <p:sp>
        <p:nvSpPr>
          <p:cNvPr id="58" name="文本框 57"/>
          <p:cNvSpPr txBox="1"/>
          <p:nvPr>
            <p:custDataLst>
              <p:tags r:id="rId16"/>
            </p:custDataLst>
          </p:nvPr>
        </p:nvSpPr>
        <p:spPr>
          <a:xfrm>
            <a:off x="5108343" y="3645111"/>
            <a:ext cx="1915813" cy="300829"/>
          </a:xfrm>
          <a:prstGeom prst="rect">
            <a:avLst/>
          </a:prstGeom>
          <a:noFill/>
        </p:spPr>
        <p:txBody>
          <a:bodyPr wrap="square" lIns="67500" tIns="35100" rIns="67500" bIns="0" anchor="b" anchorCtr="0">
            <a:no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20000"/>
              </a:lnSpc>
            </a:pPr>
            <a:r>
              <a:rPr lang="zh-CN" altLang="en-US" b="1" spc="300">
                <a:latin typeface="Arial" panose="020B0604020202020204" pitchFamily="34" charset="0"/>
                <a:ea typeface="微软雅黑" panose="020B0503020204020204" pitchFamily="34" charset="-122"/>
                <a:cs typeface="+mn-ea"/>
              </a:rPr>
              <a:t>中期目标</a:t>
            </a:r>
            <a:endParaRPr lang="zh-CN" altLang="en-US" b="1" spc="300">
              <a:latin typeface="Arial" panose="020B0604020202020204" pitchFamily="34" charset="0"/>
              <a:ea typeface="微软雅黑" panose="020B0503020204020204" pitchFamily="34" charset="-122"/>
              <a:cs typeface="+mn-ea"/>
            </a:endParaRPr>
          </a:p>
        </p:txBody>
      </p:sp>
      <p:sp>
        <p:nvSpPr>
          <p:cNvPr id="59" name="文本框 58"/>
          <p:cNvSpPr txBox="1"/>
          <p:nvPr>
            <p:custDataLst>
              <p:tags r:id="rId17"/>
            </p:custDataLst>
          </p:nvPr>
        </p:nvSpPr>
        <p:spPr>
          <a:xfrm>
            <a:off x="5108258" y="3967639"/>
            <a:ext cx="2997994" cy="425768"/>
          </a:xfrm>
          <a:prstGeom prst="rect">
            <a:avLst/>
          </a:prstGeom>
          <a:noFill/>
        </p:spPr>
        <p:txBody>
          <a:bodyPr wrap="square" lIns="67500" tIns="0" rIns="67500" bIns="35100">
            <a:no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20000"/>
              </a:lnSpc>
            </a:pPr>
            <a:r>
              <a:rPr lang="zh-CN" altLang="en-US" sz="1500" spc="150">
                <a:latin typeface="Arial" panose="020B0604020202020204" pitchFamily="34" charset="0"/>
                <a:ea typeface="微软雅黑" panose="020B0503020204020204" pitchFamily="34" charset="-122"/>
              </a:rPr>
              <a:t>恢复自助能力，选择适当生活</a:t>
            </a:r>
            <a:endParaRPr lang="zh-CN" altLang="en-US" sz="1500" spc="150">
              <a:latin typeface="Arial" panose="020B0604020202020204" pitchFamily="34" charset="0"/>
              <a:ea typeface="微软雅黑" panose="020B0503020204020204" pitchFamily="34" charset="-122"/>
            </a:endParaRPr>
          </a:p>
        </p:txBody>
      </p:sp>
      <p:sp>
        <p:nvSpPr>
          <p:cNvPr id="61" name="文本框 60"/>
          <p:cNvSpPr txBox="1"/>
          <p:nvPr>
            <p:custDataLst>
              <p:tags r:id="rId18"/>
            </p:custDataLst>
          </p:nvPr>
        </p:nvSpPr>
        <p:spPr>
          <a:xfrm>
            <a:off x="5108343" y="4497734"/>
            <a:ext cx="1915813" cy="300829"/>
          </a:xfrm>
          <a:prstGeom prst="rect">
            <a:avLst/>
          </a:prstGeom>
          <a:noFill/>
        </p:spPr>
        <p:txBody>
          <a:bodyPr wrap="square" lIns="67500" tIns="35100" rIns="67500" bIns="0" anchor="b" anchorCtr="0">
            <a:no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20000"/>
              </a:lnSpc>
            </a:pPr>
            <a:r>
              <a:rPr lang="zh-CN" altLang="en-US" b="1" spc="300">
                <a:latin typeface="Arial" panose="020B0604020202020204" pitchFamily="34" charset="0"/>
                <a:ea typeface="微软雅黑" panose="020B0503020204020204" pitchFamily="34" charset="-122"/>
                <a:cs typeface="+mn-ea"/>
              </a:rPr>
              <a:t>具体目标</a:t>
            </a:r>
            <a:endParaRPr lang="zh-CN" altLang="en-US" b="1" spc="300">
              <a:latin typeface="Arial" panose="020B0604020202020204" pitchFamily="34" charset="0"/>
              <a:ea typeface="微软雅黑" panose="020B0503020204020204" pitchFamily="34" charset="-122"/>
              <a:cs typeface="+mn-ea"/>
            </a:endParaRPr>
          </a:p>
        </p:txBody>
      </p:sp>
      <p:sp>
        <p:nvSpPr>
          <p:cNvPr id="62" name="文本框 61"/>
          <p:cNvSpPr txBox="1"/>
          <p:nvPr>
            <p:custDataLst>
              <p:tags r:id="rId19"/>
            </p:custDataLst>
          </p:nvPr>
        </p:nvSpPr>
        <p:spPr>
          <a:xfrm>
            <a:off x="5108258" y="4820126"/>
            <a:ext cx="3394710" cy="425768"/>
          </a:xfrm>
          <a:prstGeom prst="rect">
            <a:avLst/>
          </a:prstGeom>
          <a:noFill/>
        </p:spPr>
        <p:txBody>
          <a:bodyPr wrap="square" lIns="67500" tIns="0" rIns="67500" bIns="35100">
            <a:no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20000"/>
              </a:lnSpc>
            </a:pPr>
            <a:r>
              <a:rPr lang="zh-CN" altLang="en-US" sz="1500" spc="150">
                <a:latin typeface="Arial" panose="020B0604020202020204" pitchFamily="34" charset="0"/>
                <a:ea typeface="微软雅黑" panose="020B0503020204020204" pitchFamily="34" charset="-122"/>
              </a:rPr>
              <a:t>解决具体困难，排除情绪困扰</a:t>
            </a:r>
            <a:endParaRPr lang="zh-CN" altLang="en-US" sz="1500" spc="150">
              <a:latin typeface="Arial" panose="020B0604020202020204" pitchFamily="34" charset="0"/>
              <a:ea typeface="微软雅黑" panose="020B0503020204020204" pitchFamily="34" charset="-122"/>
            </a:endParaRPr>
          </a:p>
        </p:txBody>
      </p:sp>
      <p:sp>
        <p:nvSpPr>
          <p:cNvPr id="41" name="任意多边形: 形状 40"/>
          <p:cNvSpPr/>
          <p:nvPr>
            <p:custDataLst>
              <p:tags r:id="rId20"/>
            </p:custDataLst>
          </p:nvPr>
        </p:nvSpPr>
        <p:spPr>
          <a:xfrm>
            <a:off x="4698371" y="4685450"/>
            <a:ext cx="262846" cy="263258"/>
          </a:xfrm>
          <a:custGeom>
            <a:avLst/>
            <a:gdLst>
              <a:gd name="connsiteX0" fmla="*/ 223220 w 350461"/>
              <a:gd name="connsiteY0" fmla="*/ 94334 h 351010"/>
              <a:gd name="connsiteX1" fmla="*/ 199088 w 350461"/>
              <a:gd name="connsiteY1" fmla="*/ 103110 h 351010"/>
              <a:gd name="connsiteX2" fmla="*/ 199088 w 350461"/>
              <a:gd name="connsiteY2" fmla="*/ 151374 h 351010"/>
              <a:gd name="connsiteX3" fmla="*/ 247352 w 350461"/>
              <a:gd name="connsiteY3" fmla="*/ 151374 h 351010"/>
              <a:gd name="connsiteX4" fmla="*/ 256127 w 350461"/>
              <a:gd name="connsiteY4" fmla="*/ 127242 h 351010"/>
              <a:gd name="connsiteX5" fmla="*/ 247352 w 350461"/>
              <a:gd name="connsiteY5" fmla="*/ 103110 h 351010"/>
              <a:gd name="connsiteX6" fmla="*/ 223220 w 350461"/>
              <a:gd name="connsiteY6" fmla="*/ 94334 h 351010"/>
              <a:gd name="connsiteX7" fmla="*/ 223220 w 350461"/>
              <a:gd name="connsiteY7" fmla="*/ 72396 h 351010"/>
              <a:gd name="connsiteX8" fmla="*/ 262708 w 350461"/>
              <a:gd name="connsiteY8" fmla="*/ 87753 h 351010"/>
              <a:gd name="connsiteX9" fmla="*/ 278065 w 350461"/>
              <a:gd name="connsiteY9" fmla="*/ 127242 h 351010"/>
              <a:gd name="connsiteX10" fmla="*/ 262708 w 350461"/>
              <a:gd name="connsiteY10" fmla="*/ 166731 h 351010"/>
              <a:gd name="connsiteX11" fmla="*/ 223220 w 350461"/>
              <a:gd name="connsiteY11" fmla="*/ 182087 h 351010"/>
              <a:gd name="connsiteX12" fmla="*/ 183731 w 350461"/>
              <a:gd name="connsiteY12" fmla="*/ 166731 h 351010"/>
              <a:gd name="connsiteX13" fmla="*/ 183731 w 350461"/>
              <a:gd name="connsiteY13" fmla="*/ 87753 h 351010"/>
              <a:gd name="connsiteX14" fmla="*/ 223220 w 350461"/>
              <a:gd name="connsiteY14" fmla="*/ 72396 h 351010"/>
              <a:gd name="connsiteX15" fmla="*/ 185925 w 350461"/>
              <a:gd name="connsiteY15" fmla="*/ 21938 h 351010"/>
              <a:gd name="connsiteX16" fmla="*/ 23583 w 350461"/>
              <a:gd name="connsiteY16" fmla="*/ 184280 h 351010"/>
              <a:gd name="connsiteX17" fmla="*/ 23583 w 350461"/>
              <a:gd name="connsiteY17" fmla="*/ 195250 h 351010"/>
              <a:gd name="connsiteX18" fmla="*/ 155212 w 350461"/>
              <a:gd name="connsiteY18" fmla="*/ 326878 h 351010"/>
              <a:gd name="connsiteX19" fmla="*/ 166181 w 350461"/>
              <a:gd name="connsiteY19" fmla="*/ 326878 h 351010"/>
              <a:gd name="connsiteX20" fmla="*/ 328523 w 350461"/>
              <a:gd name="connsiteY20" fmla="*/ 164536 h 351010"/>
              <a:gd name="connsiteX21" fmla="*/ 302197 w 350461"/>
              <a:gd name="connsiteY21" fmla="*/ 48264 h 351010"/>
              <a:gd name="connsiteX22" fmla="*/ 183731 w 350461"/>
              <a:gd name="connsiteY22" fmla="*/ 0 h 351010"/>
              <a:gd name="connsiteX23" fmla="*/ 313166 w 350461"/>
              <a:gd name="connsiteY23" fmla="*/ 28519 h 351010"/>
              <a:gd name="connsiteX24" fmla="*/ 321941 w 350461"/>
              <a:gd name="connsiteY24" fmla="*/ 37295 h 351010"/>
              <a:gd name="connsiteX25" fmla="*/ 350461 w 350461"/>
              <a:gd name="connsiteY25" fmla="*/ 166730 h 351010"/>
              <a:gd name="connsiteX26" fmla="*/ 348267 w 350461"/>
              <a:gd name="connsiteY26" fmla="*/ 177699 h 351010"/>
              <a:gd name="connsiteX27" fmla="*/ 181537 w 350461"/>
              <a:gd name="connsiteY27" fmla="*/ 344429 h 351010"/>
              <a:gd name="connsiteX28" fmla="*/ 159599 w 350461"/>
              <a:gd name="connsiteY28" fmla="*/ 351010 h 351010"/>
              <a:gd name="connsiteX29" fmla="*/ 139855 w 350461"/>
              <a:gd name="connsiteY29" fmla="*/ 342235 h 351010"/>
              <a:gd name="connsiteX30" fmla="*/ 8226 w 350461"/>
              <a:gd name="connsiteY30" fmla="*/ 210606 h 351010"/>
              <a:gd name="connsiteX31" fmla="*/ 8226 w 350461"/>
              <a:gd name="connsiteY31" fmla="*/ 168924 h 351010"/>
              <a:gd name="connsiteX32" fmla="*/ 174956 w 350461"/>
              <a:gd name="connsiteY32" fmla="*/ 2194 h 351010"/>
              <a:gd name="connsiteX33" fmla="*/ 183731 w 350461"/>
              <a:gd name="connsiteY33" fmla="*/ 0 h 351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50461" h="351010">
                <a:moveTo>
                  <a:pt x="223220" y="94334"/>
                </a:moveTo>
                <a:cubicBezTo>
                  <a:pt x="214444" y="94334"/>
                  <a:pt x="205669" y="98722"/>
                  <a:pt x="199088" y="103110"/>
                </a:cubicBezTo>
                <a:cubicBezTo>
                  <a:pt x="185925" y="116273"/>
                  <a:pt x="185925" y="138211"/>
                  <a:pt x="199088" y="151374"/>
                </a:cubicBezTo>
                <a:cubicBezTo>
                  <a:pt x="212251" y="164537"/>
                  <a:pt x="234189" y="164537"/>
                  <a:pt x="247352" y="151374"/>
                </a:cubicBezTo>
                <a:cubicBezTo>
                  <a:pt x="253933" y="144792"/>
                  <a:pt x="256127" y="136017"/>
                  <a:pt x="256127" y="127242"/>
                </a:cubicBezTo>
                <a:cubicBezTo>
                  <a:pt x="256127" y="118466"/>
                  <a:pt x="251739" y="109691"/>
                  <a:pt x="247352" y="103110"/>
                </a:cubicBezTo>
                <a:cubicBezTo>
                  <a:pt x="240770" y="96528"/>
                  <a:pt x="231995" y="94334"/>
                  <a:pt x="223220" y="94334"/>
                </a:cubicBezTo>
                <a:close/>
                <a:moveTo>
                  <a:pt x="223220" y="72396"/>
                </a:moveTo>
                <a:cubicBezTo>
                  <a:pt x="238576" y="72396"/>
                  <a:pt x="251739" y="78978"/>
                  <a:pt x="262708" y="87753"/>
                </a:cubicBezTo>
                <a:cubicBezTo>
                  <a:pt x="273677" y="98722"/>
                  <a:pt x="278065" y="111885"/>
                  <a:pt x="278065" y="127242"/>
                </a:cubicBezTo>
                <a:cubicBezTo>
                  <a:pt x="278065" y="142599"/>
                  <a:pt x="273677" y="155761"/>
                  <a:pt x="262708" y="166731"/>
                </a:cubicBezTo>
                <a:cubicBezTo>
                  <a:pt x="251739" y="177700"/>
                  <a:pt x="238576" y="182087"/>
                  <a:pt x="223220" y="182087"/>
                </a:cubicBezTo>
                <a:cubicBezTo>
                  <a:pt x="207863" y="182087"/>
                  <a:pt x="194700" y="175506"/>
                  <a:pt x="183731" y="166731"/>
                </a:cubicBezTo>
                <a:cubicBezTo>
                  <a:pt x="161793" y="144792"/>
                  <a:pt x="161793" y="109691"/>
                  <a:pt x="183731" y="87753"/>
                </a:cubicBezTo>
                <a:cubicBezTo>
                  <a:pt x="194700" y="76784"/>
                  <a:pt x="207863" y="72396"/>
                  <a:pt x="223220" y="72396"/>
                </a:cubicBezTo>
                <a:close/>
                <a:moveTo>
                  <a:pt x="185925" y="21938"/>
                </a:moveTo>
                <a:lnTo>
                  <a:pt x="23583" y="184280"/>
                </a:lnTo>
                <a:cubicBezTo>
                  <a:pt x="21389" y="188668"/>
                  <a:pt x="21389" y="193056"/>
                  <a:pt x="23583" y="195250"/>
                </a:cubicBezTo>
                <a:lnTo>
                  <a:pt x="155212" y="326878"/>
                </a:lnTo>
                <a:cubicBezTo>
                  <a:pt x="157405" y="329072"/>
                  <a:pt x="161793" y="329072"/>
                  <a:pt x="166181" y="326878"/>
                </a:cubicBezTo>
                <a:lnTo>
                  <a:pt x="328523" y="164536"/>
                </a:lnTo>
                <a:lnTo>
                  <a:pt x="302197" y="48264"/>
                </a:lnTo>
                <a:close/>
                <a:moveTo>
                  <a:pt x="183731" y="0"/>
                </a:moveTo>
                <a:lnTo>
                  <a:pt x="313166" y="28519"/>
                </a:lnTo>
                <a:cubicBezTo>
                  <a:pt x="317554" y="28519"/>
                  <a:pt x="319748" y="32907"/>
                  <a:pt x="321941" y="37295"/>
                </a:cubicBezTo>
                <a:lnTo>
                  <a:pt x="350461" y="166730"/>
                </a:lnTo>
                <a:cubicBezTo>
                  <a:pt x="350461" y="171118"/>
                  <a:pt x="350461" y="173311"/>
                  <a:pt x="348267" y="177699"/>
                </a:cubicBezTo>
                <a:lnTo>
                  <a:pt x="181537" y="344429"/>
                </a:lnTo>
                <a:cubicBezTo>
                  <a:pt x="174956" y="348816"/>
                  <a:pt x="168374" y="351010"/>
                  <a:pt x="159599" y="351010"/>
                </a:cubicBezTo>
                <a:cubicBezTo>
                  <a:pt x="150824" y="351010"/>
                  <a:pt x="144243" y="348816"/>
                  <a:pt x="139855" y="342235"/>
                </a:cubicBezTo>
                <a:lnTo>
                  <a:pt x="8226" y="210606"/>
                </a:lnTo>
                <a:cubicBezTo>
                  <a:pt x="-2743" y="199637"/>
                  <a:pt x="-2743" y="179893"/>
                  <a:pt x="8226" y="168924"/>
                </a:cubicBezTo>
                <a:lnTo>
                  <a:pt x="174956" y="2194"/>
                </a:lnTo>
                <a:cubicBezTo>
                  <a:pt x="177150" y="0"/>
                  <a:pt x="181537" y="0"/>
                  <a:pt x="183731" y="0"/>
                </a:cubicBezTo>
                <a:close/>
              </a:path>
            </a:pathLst>
          </a:custGeom>
          <a:solidFill>
            <a:srgbClr val="1AA3AA"/>
          </a:solidFill>
          <a:ln w="12700" cap="flat" cmpd="sng" algn="ctr">
            <a:no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9pPr>
          </a:lstStyle>
          <a:p>
            <a:pPr algn="ctr"/>
            <a:endParaRPr lang="zh-CN" altLang="en-US" sz="1350">
              <a:latin typeface="微软雅黑" panose="020B0503020204020204" pitchFamily="34" charset="-122"/>
              <a:ea typeface="微软雅黑" panose="020B0503020204020204" pitchFamily="34" charset="-122"/>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50520" y="1608773"/>
            <a:ext cx="2840355" cy="4229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Calibri" panose="020F0502020204030204"/>
                <a:ea typeface="+mn-ea"/>
                <a:cs typeface="+mn-cs"/>
              </a:defRPr>
            </a:lvl1pPr>
            <a:lvl2pPr marL="457200" algn="l" defTabSz="914400" rtl="0" eaLnBrk="1" latinLnBrk="0" hangingPunct="1">
              <a:defRPr sz="1800" kern="1200">
                <a:solidFill>
                  <a:srgbClr val="FFFFFF"/>
                </a:solidFill>
                <a:latin typeface="Calibri" panose="020F0502020204030204"/>
                <a:ea typeface="+mn-ea"/>
                <a:cs typeface="+mn-cs"/>
              </a:defRPr>
            </a:lvl2pPr>
            <a:lvl3pPr marL="914400" algn="l" defTabSz="914400" rtl="0" eaLnBrk="1" latinLnBrk="0" hangingPunct="1">
              <a:defRPr sz="1800" kern="1200">
                <a:solidFill>
                  <a:srgbClr val="FFFFFF"/>
                </a:solidFill>
                <a:latin typeface="Calibri" panose="020F0502020204030204"/>
                <a:ea typeface="+mn-ea"/>
                <a:cs typeface="+mn-cs"/>
              </a:defRPr>
            </a:lvl3pPr>
            <a:lvl4pPr marL="1371600" algn="l" defTabSz="914400" rtl="0" eaLnBrk="1" latinLnBrk="0" hangingPunct="1">
              <a:defRPr sz="1800" kern="1200">
                <a:solidFill>
                  <a:srgbClr val="FFFFFF"/>
                </a:solidFill>
                <a:latin typeface="Calibri" panose="020F0502020204030204"/>
                <a:ea typeface="+mn-ea"/>
                <a:cs typeface="+mn-cs"/>
              </a:defRPr>
            </a:lvl4pPr>
            <a:lvl5pPr marL="1828800" algn="l" defTabSz="914400" rtl="0" eaLnBrk="1" latinLnBrk="0" hangingPunct="1">
              <a:defRPr sz="1800" kern="1200">
                <a:solidFill>
                  <a:srgbClr val="FFFFFF"/>
                </a:solidFill>
                <a:latin typeface="Calibri" panose="020F0502020204030204"/>
                <a:ea typeface="+mn-ea"/>
                <a:cs typeface="+mn-cs"/>
              </a:defRPr>
            </a:lvl5pPr>
            <a:lvl6pPr marL="2286000" algn="l" defTabSz="914400" rtl="0" eaLnBrk="1" latinLnBrk="0" hangingPunct="1">
              <a:defRPr sz="1800" kern="1200">
                <a:solidFill>
                  <a:srgbClr val="FFFFFF"/>
                </a:solidFill>
                <a:latin typeface="Calibri" panose="020F0502020204030204"/>
                <a:ea typeface="+mn-ea"/>
                <a:cs typeface="+mn-cs"/>
              </a:defRPr>
            </a:lvl6pPr>
            <a:lvl7pPr marL="2743200" algn="l" defTabSz="914400" rtl="0" eaLnBrk="1" latinLnBrk="0" hangingPunct="1">
              <a:defRPr sz="1800" kern="1200">
                <a:solidFill>
                  <a:srgbClr val="FFFFFF"/>
                </a:solidFill>
                <a:latin typeface="Calibri" panose="020F0502020204030204"/>
                <a:ea typeface="+mn-ea"/>
                <a:cs typeface="+mn-cs"/>
              </a:defRPr>
            </a:lvl7pPr>
            <a:lvl8pPr marL="3200400" algn="l" defTabSz="914400" rtl="0" eaLnBrk="1" latinLnBrk="0" hangingPunct="1">
              <a:defRPr sz="1800" kern="1200">
                <a:solidFill>
                  <a:srgbClr val="FFFFFF"/>
                </a:solidFill>
                <a:latin typeface="Calibri" panose="020F0502020204030204"/>
                <a:ea typeface="+mn-ea"/>
                <a:cs typeface="+mn-cs"/>
              </a:defRPr>
            </a:lvl8pPr>
            <a:lvl9pPr marL="3657600" algn="l" defTabSz="914400" rtl="0" eaLnBrk="1" latinLnBrk="0" hangingPunct="1">
              <a:defRPr sz="1800" kern="1200">
                <a:solidFill>
                  <a:srgbClr val="FFFFFF"/>
                </a:solidFill>
                <a:latin typeface="Calibri" panose="020F0502020204030204"/>
                <a:ea typeface="+mn-ea"/>
                <a:cs typeface="+mn-cs"/>
              </a:defRPr>
            </a:lvl9pPr>
          </a:lstStyle>
          <a:p>
            <a:pPr algn="ctr"/>
            <a:r>
              <a:rPr lang="en-US" altLang="zh-CN" b="1">
                <a:latin typeface="微软雅黑" panose="020B0503020204020204" pitchFamily="34" charset="-122"/>
                <a:ea typeface="微软雅黑" panose="020B0503020204020204" pitchFamily="34" charset="-122"/>
                <a:cs typeface="微软雅黑" panose="020B0503020204020204" pitchFamily="34" charset="-122"/>
              </a:rPr>
              <a:t>2</a:t>
            </a:r>
            <a:r>
              <a:rPr lang="zh-CN" altLang="en-US" b="1">
                <a:latin typeface="微软雅黑" panose="020B0503020204020204" pitchFamily="34" charset="-122"/>
                <a:ea typeface="微软雅黑" panose="020B0503020204020204" pitchFamily="34" charset="-122"/>
                <a:cs typeface="微软雅黑" panose="020B0503020204020204" pitchFamily="34" charset="-122"/>
              </a:rPr>
              <a:t>、目标分层</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圆角矩形 2"/>
          <p:cNvSpPr/>
          <p:nvPr/>
        </p:nvSpPr>
        <p:spPr>
          <a:xfrm>
            <a:off x="350520" y="2199323"/>
            <a:ext cx="4914424" cy="3737134"/>
          </a:xfrm>
          <a:prstGeom prst="roundRect">
            <a:avLst/>
          </a:prstGeom>
          <a:solidFill>
            <a:schemeClr val="accent2">
              <a:lumMod val="7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Calibri" panose="020F0502020204030204"/>
                <a:ea typeface="+mn-ea"/>
                <a:cs typeface="+mn-cs"/>
              </a:defRPr>
            </a:lvl1pPr>
            <a:lvl2pPr marL="457200" algn="l" defTabSz="914400" rtl="0" eaLnBrk="1" latinLnBrk="0" hangingPunct="1">
              <a:defRPr sz="1800" kern="1200">
                <a:solidFill>
                  <a:srgbClr val="FFFFFF"/>
                </a:solidFill>
                <a:latin typeface="Calibri" panose="020F0502020204030204"/>
                <a:ea typeface="+mn-ea"/>
                <a:cs typeface="+mn-cs"/>
              </a:defRPr>
            </a:lvl2pPr>
            <a:lvl3pPr marL="914400" algn="l" defTabSz="914400" rtl="0" eaLnBrk="1" latinLnBrk="0" hangingPunct="1">
              <a:defRPr sz="1800" kern="1200">
                <a:solidFill>
                  <a:srgbClr val="FFFFFF"/>
                </a:solidFill>
                <a:latin typeface="Calibri" panose="020F0502020204030204"/>
                <a:ea typeface="+mn-ea"/>
                <a:cs typeface="+mn-cs"/>
              </a:defRPr>
            </a:lvl3pPr>
            <a:lvl4pPr marL="1371600" algn="l" defTabSz="914400" rtl="0" eaLnBrk="1" latinLnBrk="0" hangingPunct="1">
              <a:defRPr sz="1800" kern="1200">
                <a:solidFill>
                  <a:srgbClr val="FFFFFF"/>
                </a:solidFill>
                <a:latin typeface="Calibri" panose="020F0502020204030204"/>
                <a:ea typeface="+mn-ea"/>
                <a:cs typeface="+mn-cs"/>
              </a:defRPr>
            </a:lvl4pPr>
            <a:lvl5pPr marL="1828800" algn="l" defTabSz="914400" rtl="0" eaLnBrk="1" latinLnBrk="0" hangingPunct="1">
              <a:defRPr sz="1800" kern="1200">
                <a:solidFill>
                  <a:srgbClr val="FFFFFF"/>
                </a:solidFill>
                <a:latin typeface="Calibri" panose="020F0502020204030204"/>
                <a:ea typeface="+mn-ea"/>
                <a:cs typeface="+mn-cs"/>
              </a:defRPr>
            </a:lvl5pPr>
            <a:lvl6pPr marL="2286000" algn="l" defTabSz="914400" rtl="0" eaLnBrk="1" latinLnBrk="0" hangingPunct="1">
              <a:defRPr sz="1800" kern="1200">
                <a:solidFill>
                  <a:srgbClr val="FFFFFF"/>
                </a:solidFill>
                <a:latin typeface="Calibri" panose="020F0502020204030204"/>
                <a:ea typeface="+mn-ea"/>
                <a:cs typeface="+mn-cs"/>
              </a:defRPr>
            </a:lvl6pPr>
            <a:lvl7pPr marL="2743200" algn="l" defTabSz="914400" rtl="0" eaLnBrk="1" latinLnBrk="0" hangingPunct="1">
              <a:defRPr sz="1800" kern="1200">
                <a:solidFill>
                  <a:srgbClr val="FFFFFF"/>
                </a:solidFill>
                <a:latin typeface="Calibri" panose="020F0502020204030204"/>
                <a:ea typeface="+mn-ea"/>
                <a:cs typeface="+mn-cs"/>
              </a:defRPr>
            </a:lvl7pPr>
            <a:lvl8pPr marL="3200400" algn="l" defTabSz="914400" rtl="0" eaLnBrk="1" latinLnBrk="0" hangingPunct="1">
              <a:defRPr sz="1800" kern="1200">
                <a:solidFill>
                  <a:srgbClr val="FFFFFF"/>
                </a:solidFill>
                <a:latin typeface="Calibri" panose="020F0502020204030204"/>
                <a:ea typeface="+mn-ea"/>
                <a:cs typeface="+mn-cs"/>
              </a:defRPr>
            </a:lvl8pPr>
            <a:lvl9pPr marL="3657600" algn="l" defTabSz="914400" rtl="0" eaLnBrk="1" latinLnBrk="0" hangingPunct="1">
              <a:defRPr sz="1800" kern="1200">
                <a:solidFill>
                  <a:srgbClr val="FFFFFF"/>
                </a:solidFill>
                <a:latin typeface="Calibri" panose="020F0502020204030204"/>
                <a:ea typeface="+mn-ea"/>
                <a:cs typeface="+mn-cs"/>
              </a:defRPr>
            </a:lvl9pPr>
          </a:lstStyle>
          <a:p>
            <a:pPr algn="ctr">
              <a:buNone/>
            </a:pPr>
            <a:r>
              <a:rPr lang="zh-CN" altLang="en-US" sz="1500" b="1">
                <a:solidFill>
                  <a:schemeClr val="bg1"/>
                </a:solidFill>
                <a:effectLst>
                  <a:outerShdw blurRad="38100" dist="25400" dir="5400000" algn="ctr" rotWithShape="0">
                    <a:srgbClr val="6E747A">
                      <a:alpha val="43000"/>
                    </a:srgbClr>
                  </a:outerShdw>
                </a:effectLst>
                <a:sym typeface="+mn-ea"/>
              </a:rPr>
              <a:t>案例分析</a:t>
            </a:r>
            <a:endParaRPr lang="zh-CN" altLang="en-US" sz="1500" b="1">
              <a:solidFill>
                <a:schemeClr val="bg1"/>
              </a:solidFill>
            </a:endParaRPr>
          </a:p>
          <a:p>
            <a:pPr algn="just" fontAlgn="auto">
              <a:lnSpc>
                <a:spcPct val="150000"/>
              </a:lnSpc>
              <a:buNone/>
            </a:pPr>
            <a:r>
              <a:rPr lang="zh-CN" altLang="en-US" sz="1500" b="1">
                <a:solidFill>
                  <a:schemeClr val="bg1"/>
                </a:solidFill>
                <a:sym typeface="+mn-ea"/>
              </a:rPr>
              <a:t>           </a:t>
            </a:r>
            <a:r>
              <a:rPr lang="zh-CN" altLang="en-US" sz="1500">
                <a:solidFill>
                  <a:schemeClr val="bg1"/>
                </a:solidFill>
                <a:sym typeface="+mn-ea"/>
              </a:rPr>
              <a:t>张力与女友小华一直相处的不错，在同学面前张力常为有小华这么漂亮的女友为荣。可两周前，小华突然提出和张力分手，还说自己从来就没有爱过张力，认为张力没出息，因为他都大三了，英语四级还没考过，而且在几天前选拔学校与非洲交流学生中张力落选。张力很受打击，心理状态很不好，什么活动也不参加，而且逃课。张力将自己的痛苦向同寝好友黄爽诉说，黄爽认为小华本来就不怎么样，只是你以前太美化她了。张力听后更痛苦。</a:t>
            </a:r>
            <a:endParaRPr lang="zh-CN" altLang="en-US" sz="1500">
              <a:solidFill>
                <a:schemeClr val="bg1"/>
              </a:solidFill>
              <a:sym typeface="+mn-ea"/>
            </a:endParaRPr>
          </a:p>
        </p:txBody>
      </p:sp>
      <p:sp>
        <p:nvSpPr>
          <p:cNvPr id="8" name="右箭头 7"/>
          <p:cNvSpPr/>
          <p:nvPr/>
        </p:nvSpPr>
        <p:spPr>
          <a:xfrm>
            <a:off x="5313521" y="3719513"/>
            <a:ext cx="881063" cy="557689"/>
          </a:xfrm>
          <a:prstGeom prst="rightArrow">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Calibri" panose="020F0502020204030204"/>
                <a:ea typeface="+mn-ea"/>
                <a:cs typeface="+mn-cs"/>
              </a:defRPr>
            </a:lvl1pPr>
            <a:lvl2pPr marL="457200" algn="l" defTabSz="914400" rtl="0" eaLnBrk="1" latinLnBrk="0" hangingPunct="1">
              <a:defRPr sz="1800" kern="1200">
                <a:solidFill>
                  <a:srgbClr val="FFFFFF"/>
                </a:solidFill>
                <a:latin typeface="Calibri" panose="020F0502020204030204"/>
                <a:ea typeface="+mn-ea"/>
                <a:cs typeface="+mn-cs"/>
              </a:defRPr>
            </a:lvl2pPr>
            <a:lvl3pPr marL="914400" algn="l" defTabSz="914400" rtl="0" eaLnBrk="1" latinLnBrk="0" hangingPunct="1">
              <a:defRPr sz="1800" kern="1200">
                <a:solidFill>
                  <a:srgbClr val="FFFFFF"/>
                </a:solidFill>
                <a:latin typeface="Calibri" panose="020F0502020204030204"/>
                <a:ea typeface="+mn-ea"/>
                <a:cs typeface="+mn-cs"/>
              </a:defRPr>
            </a:lvl3pPr>
            <a:lvl4pPr marL="1371600" algn="l" defTabSz="914400" rtl="0" eaLnBrk="1" latinLnBrk="0" hangingPunct="1">
              <a:defRPr sz="1800" kern="1200">
                <a:solidFill>
                  <a:srgbClr val="FFFFFF"/>
                </a:solidFill>
                <a:latin typeface="Calibri" panose="020F0502020204030204"/>
                <a:ea typeface="+mn-ea"/>
                <a:cs typeface="+mn-cs"/>
              </a:defRPr>
            </a:lvl4pPr>
            <a:lvl5pPr marL="1828800" algn="l" defTabSz="914400" rtl="0" eaLnBrk="1" latinLnBrk="0" hangingPunct="1">
              <a:defRPr sz="1800" kern="1200">
                <a:solidFill>
                  <a:srgbClr val="FFFFFF"/>
                </a:solidFill>
                <a:latin typeface="Calibri" panose="020F0502020204030204"/>
                <a:ea typeface="+mn-ea"/>
                <a:cs typeface="+mn-cs"/>
              </a:defRPr>
            </a:lvl5pPr>
            <a:lvl6pPr marL="2286000" algn="l" defTabSz="914400" rtl="0" eaLnBrk="1" latinLnBrk="0" hangingPunct="1">
              <a:defRPr sz="1800" kern="1200">
                <a:solidFill>
                  <a:srgbClr val="FFFFFF"/>
                </a:solidFill>
                <a:latin typeface="Calibri" panose="020F0502020204030204"/>
                <a:ea typeface="+mn-ea"/>
                <a:cs typeface="+mn-cs"/>
              </a:defRPr>
            </a:lvl6pPr>
            <a:lvl7pPr marL="2743200" algn="l" defTabSz="914400" rtl="0" eaLnBrk="1" latinLnBrk="0" hangingPunct="1">
              <a:defRPr sz="1800" kern="1200">
                <a:solidFill>
                  <a:srgbClr val="FFFFFF"/>
                </a:solidFill>
                <a:latin typeface="Calibri" panose="020F0502020204030204"/>
                <a:ea typeface="+mn-ea"/>
                <a:cs typeface="+mn-cs"/>
              </a:defRPr>
            </a:lvl7pPr>
            <a:lvl8pPr marL="3200400" algn="l" defTabSz="914400" rtl="0" eaLnBrk="1" latinLnBrk="0" hangingPunct="1">
              <a:defRPr sz="1800" kern="1200">
                <a:solidFill>
                  <a:srgbClr val="FFFFFF"/>
                </a:solidFill>
                <a:latin typeface="Calibri" panose="020F0502020204030204"/>
                <a:ea typeface="+mn-ea"/>
                <a:cs typeface="+mn-cs"/>
              </a:defRPr>
            </a:lvl8pPr>
            <a:lvl9pPr marL="3657600" algn="l" defTabSz="914400" rtl="0" eaLnBrk="1" latinLnBrk="0" hangingPunct="1">
              <a:defRPr sz="1800" kern="1200">
                <a:solidFill>
                  <a:srgbClr val="FFFFFF"/>
                </a:solidFill>
                <a:latin typeface="Calibri" panose="020F0502020204030204"/>
                <a:ea typeface="+mn-ea"/>
                <a:cs typeface="+mn-cs"/>
              </a:defRPr>
            </a:lvl9pPr>
          </a:lstStyle>
          <a:p>
            <a:pPr algn="ctr"/>
            <a:endParaRPr lang="zh-CN" altLang="en-US" sz="1350"/>
          </a:p>
        </p:txBody>
      </p:sp>
      <p:sp>
        <p:nvSpPr>
          <p:cNvPr id="9" name="文本框 8"/>
          <p:cNvSpPr txBox="1"/>
          <p:nvPr/>
        </p:nvSpPr>
        <p:spPr>
          <a:xfrm>
            <a:off x="6329839" y="2994660"/>
            <a:ext cx="2490311" cy="203009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a:t>具体目标？？？</a:t>
            </a:r>
            <a:endParaRPr lang="zh-CN" altLang="en-US"/>
          </a:p>
          <a:p>
            <a:endParaRPr lang="zh-CN" altLang="en-US"/>
          </a:p>
          <a:p>
            <a:endParaRPr lang="zh-CN" altLang="en-US"/>
          </a:p>
          <a:p>
            <a:r>
              <a:rPr lang="zh-CN" altLang="en-US"/>
              <a:t>中期目标？？？</a:t>
            </a:r>
            <a:endParaRPr lang="zh-CN" altLang="en-US"/>
          </a:p>
          <a:p>
            <a:endParaRPr lang="zh-CN" altLang="en-US"/>
          </a:p>
          <a:p>
            <a:endParaRPr lang="zh-CN" altLang="en-US"/>
          </a:p>
          <a:p>
            <a:r>
              <a:rPr lang="zh-CN" altLang="en-US"/>
              <a:t>终极目标？？？</a:t>
            </a:r>
            <a:endParaRPr lang="zh-CN" altLang="en-US"/>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95605" y="1340168"/>
            <a:ext cx="2840355" cy="4229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Calibri" panose="020F0502020204030204"/>
                <a:ea typeface="+mn-ea"/>
                <a:cs typeface="+mn-cs"/>
              </a:defRPr>
            </a:lvl1pPr>
            <a:lvl2pPr marL="457200" algn="l" defTabSz="914400" rtl="0" eaLnBrk="1" latinLnBrk="0" hangingPunct="1">
              <a:defRPr sz="1800" kern="1200">
                <a:solidFill>
                  <a:srgbClr val="FFFFFF"/>
                </a:solidFill>
                <a:latin typeface="Calibri" panose="020F0502020204030204"/>
                <a:ea typeface="+mn-ea"/>
                <a:cs typeface="+mn-cs"/>
              </a:defRPr>
            </a:lvl2pPr>
            <a:lvl3pPr marL="914400" algn="l" defTabSz="914400" rtl="0" eaLnBrk="1" latinLnBrk="0" hangingPunct="1">
              <a:defRPr sz="1800" kern="1200">
                <a:solidFill>
                  <a:srgbClr val="FFFFFF"/>
                </a:solidFill>
                <a:latin typeface="Calibri" panose="020F0502020204030204"/>
                <a:ea typeface="+mn-ea"/>
                <a:cs typeface="+mn-cs"/>
              </a:defRPr>
            </a:lvl3pPr>
            <a:lvl4pPr marL="1371600" algn="l" defTabSz="914400" rtl="0" eaLnBrk="1" latinLnBrk="0" hangingPunct="1">
              <a:defRPr sz="1800" kern="1200">
                <a:solidFill>
                  <a:srgbClr val="FFFFFF"/>
                </a:solidFill>
                <a:latin typeface="Calibri" panose="020F0502020204030204"/>
                <a:ea typeface="+mn-ea"/>
                <a:cs typeface="+mn-cs"/>
              </a:defRPr>
            </a:lvl4pPr>
            <a:lvl5pPr marL="1828800" algn="l" defTabSz="914400" rtl="0" eaLnBrk="1" latinLnBrk="0" hangingPunct="1">
              <a:defRPr sz="1800" kern="1200">
                <a:solidFill>
                  <a:srgbClr val="FFFFFF"/>
                </a:solidFill>
                <a:latin typeface="Calibri" panose="020F0502020204030204"/>
                <a:ea typeface="+mn-ea"/>
                <a:cs typeface="+mn-cs"/>
              </a:defRPr>
            </a:lvl5pPr>
            <a:lvl6pPr marL="2286000" algn="l" defTabSz="914400" rtl="0" eaLnBrk="1" latinLnBrk="0" hangingPunct="1">
              <a:defRPr sz="1800" kern="1200">
                <a:solidFill>
                  <a:srgbClr val="FFFFFF"/>
                </a:solidFill>
                <a:latin typeface="Calibri" panose="020F0502020204030204"/>
                <a:ea typeface="+mn-ea"/>
                <a:cs typeface="+mn-cs"/>
              </a:defRPr>
            </a:lvl6pPr>
            <a:lvl7pPr marL="2743200" algn="l" defTabSz="914400" rtl="0" eaLnBrk="1" latinLnBrk="0" hangingPunct="1">
              <a:defRPr sz="1800" kern="1200">
                <a:solidFill>
                  <a:srgbClr val="FFFFFF"/>
                </a:solidFill>
                <a:latin typeface="Calibri" panose="020F0502020204030204"/>
                <a:ea typeface="+mn-ea"/>
                <a:cs typeface="+mn-cs"/>
              </a:defRPr>
            </a:lvl7pPr>
            <a:lvl8pPr marL="3200400" algn="l" defTabSz="914400" rtl="0" eaLnBrk="1" latinLnBrk="0" hangingPunct="1">
              <a:defRPr sz="1800" kern="1200">
                <a:solidFill>
                  <a:srgbClr val="FFFFFF"/>
                </a:solidFill>
                <a:latin typeface="Calibri" panose="020F0502020204030204"/>
                <a:ea typeface="+mn-ea"/>
                <a:cs typeface="+mn-cs"/>
              </a:defRPr>
            </a:lvl8pPr>
            <a:lvl9pPr marL="3657600" algn="l" defTabSz="914400" rtl="0" eaLnBrk="1" latinLnBrk="0" hangingPunct="1">
              <a:defRPr sz="1800" kern="1200">
                <a:solidFill>
                  <a:srgbClr val="FFFFFF"/>
                </a:solidFill>
                <a:latin typeface="Calibri" panose="020F0502020204030204"/>
                <a:ea typeface="+mn-ea"/>
                <a:cs typeface="+mn-cs"/>
              </a:defRPr>
            </a:lvl9pPr>
          </a:lstStyle>
          <a:p>
            <a:pPr algn="ctr"/>
            <a:r>
              <a:rPr lang="en-US" altLang="zh-CN" b="1">
                <a:latin typeface="微软雅黑" panose="020B0503020204020204" pitchFamily="34" charset="-122"/>
                <a:ea typeface="微软雅黑" panose="020B0503020204020204" pitchFamily="34" charset="-122"/>
                <a:cs typeface="微软雅黑" panose="020B0503020204020204" pitchFamily="34" charset="-122"/>
              </a:rPr>
              <a:t>2</a:t>
            </a:r>
            <a:r>
              <a:rPr lang="zh-CN" altLang="en-US" b="1">
                <a:latin typeface="微软雅黑" panose="020B0503020204020204" pitchFamily="34" charset="-122"/>
                <a:ea typeface="微软雅黑" panose="020B0503020204020204" pitchFamily="34" charset="-122"/>
                <a:cs typeface="微软雅黑" panose="020B0503020204020204" pitchFamily="34" charset="-122"/>
              </a:rPr>
              <a:t>、目标分层</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350520" y="1920875"/>
            <a:ext cx="8251190" cy="4505960"/>
          </a:xfrm>
          <a:prstGeom prst="rect">
            <a:avLst/>
          </a:prstGeom>
          <a:noFill/>
        </p:spPr>
        <p:txBody>
          <a:bodyPr wrap="square"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25000"/>
              </a:lnSpc>
              <a:spcAft>
                <a:spcPct val="0"/>
              </a:spcAft>
              <a:buNone/>
            </a:pPr>
            <a:r>
              <a:rPr lang="zh-CN" altLang="en-US" b="1" u="sng">
                <a:sym typeface="+mn-ea"/>
              </a:rPr>
              <a:t>具体目标：</a:t>
            </a:r>
            <a:r>
              <a:rPr lang="zh-CN" altLang="en-US" b="1">
                <a:solidFill>
                  <a:schemeClr val="accent2">
                    <a:lumMod val="50000"/>
                  </a:schemeClr>
                </a:solidFill>
                <a:sym typeface="+mn-ea"/>
              </a:rPr>
              <a:t>协助案主达至如下自觉（自决）</a:t>
            </a:r>
            <a:endParaRPr lang="zh-CN" altLang="en-US" b="1">
              <a:solidFill>
                <a:schemeClr val="accent2">
                  <a:lumMod val="50000"/>
                </a:schemeClr>
              </a:solidFill>
            </a:endParaRPr>
          </a:p>
          <a:p>
            <a:pPr marL="457200" indent="-457200" fontAlgn="auto">
              <a:lnSpc>
                <a:spcPct val="125000"/>
              </a:lnSpc>
              <a:spcAft>
                <a:spcPct val="0"/>
              </a:spcAft>
              <a:buFont typeface="+mj-ea"/>
              <a:buAutoNum type="circleNumDbPlain"/>
            </a:pPr>
            <a:r>
              <a:rPr lang="zh-CN" altLang="en-US">
                <a:sym typeface="+mn-ea"/>
              </a:rPr>
              <a:t>分手是对方提出的，自己是被动的，所以自己感到很伤痛；</a:t>
            </a:r>
            <a:endParaRPr lang="zh-CN" altLang="en-US"/>
          </a:p>
          <a:p>
            <a:pPr marL="457200" indent="-457200" fontAlgn="auto">
              <a:lnSpc>
                <a:spcPct val="125000"/>
              </a:lnSpc>
              <a:spcAft>
                <a:spcPct val="0"/>
              </a:spcAft>
              <a:buFont typeface="+mj-ea"/>
              <a:buAutoNum type="circleNumDbPlain"/>
            </a:pPr>
            <a:r>
              <a:rPr lang="zh-CN" altLang="en-US">
                <a:sym typeface="+mn-ea"/>
              </a:rPr>
              <a:t>事情太突然，有点措手不及；</a:t>
            </a:r>
            <a:endParaRPr lang="en-US" altLang="zh-CN"/>
          </a:p>
          <a:p>
            <a:pPr marL="457200" indent="-457200" fontAlgn="auto">
              <a:lnSpc>
                <a:spcPct val="125000"/>
              </a:lnSpc>
              <a:spcAft>
                <a:spcPct val="0"/>
              </a:spcAft>
              <a:buFont typeface="+mj-ea"/>
              <a:buAutoNum type="circleNumDbPlain"/>
            </a:pPr>
            <a:r>
              <a:rPr lang="zh-CN" altLang="en-US">
                <a:sym typeface="+mn-ea"/>
              </a:rPr>
              <a:t>对方提出的，又不容商量，感不公平不被尊重</a:t>
            </a:r>
            <a:endParaRPr lang="zh-CN" altLang="en-US"/>
          </a:p>
          <a:p>
            <a:pPr marL="457200" indent="-457200" fontAlgn="auto">
              <a:lnSpc>
                <a:spcPct val="125000"/>
              </a:lnSpc>
              <a:spcAft>
                <a:spcPct val="0"/>
              </a:spcAft>
              <a:buFont typeface="+mj-ea"/>
              <a:buAutoNum type="circleNumDbPlain"/>
            </a:pPr>
            <a:r>
              <a:rPr lang="zh-CN" altLang="en-US">
                <a:sym typeface="+mn-ea"/>
              </a:rPr>
              <a:t>对方指责自己没出息，令自尊心大受挫</a:t>
            </a:r>
            <a:endParaRPr lang="zh-CN" altLang="en-US"/>
          </a:p>
          <a:p>
            <a:pPr marL="457200" indent="-457200" fontAlgn="auto">
              <a:lnSpc>
                <a:spcPct val="125000"/>
              </a:lnSpc>
              <a:spcAft>
                <a:spcPct val="0"/>
              </a:spcAft>
              <a:buFont typeface="+mj-ea"/>
              <a:buAutoNum type="circleNumDbPlain"/>
            </a:pPr>
            <a:r>
              <a:rPr lang="zh-CN" altLang="en-US">
                <a:sym typeface="+mn-ea"/>
              </a:rPr>
              <a:t>又会觉得她认识得深，很自卑畏缩，否定自己</a:t>
            </a:r>
            <a:endParaRPr lang="zh-CN" altLang="en-US"/>
          </a:p>
          <a:p>
            <a:pPr marL="457200" indent="-457200" fontAlgn="auto">
              <a:lnSpc>
                <a:spcPct val="125000"/>
              </a:lnSpc>
              <a:spcAft>
                <a:spcPct val="0"/>
              </a:spcAft>
              <a:buFont typeface="+mj-ea"/>
              <a:buAutoNum type="circleNumDbPlain"/>
            </a:pPr>
            <a:r>
              <a:rPr lang="zh-CN" altLang="en-US">
                <a:sym typeface="+mn-ea"/>
              </a:rPr>
              <a:t>黄爽的看法让自己很失望，也很矛盾</a:t>
            </a:r>
            <a:endParaRPr lang="en-US" altLang="zh-CN"/>
          </a:p>
          <a:p>
            <a:pPr marL="457200" indent="-457200" fontAlgn="auto">
              <a:lnSpc>
                <a:spcPct val="125000"/>
              </a:lnSpc>
              <a:spcAft>
                <a:spcPct val="0"/>
              </a:spcAft>
              <a:buFont typeface="+mj-ea"/>
              <a:buAutoNum type="circleNumDbPlain"/>
            </a:pPr>
            <a:r>
              <a:rPr lang="zh-CN" altLang="en-US">
                <a:sym typeface="+mn-ea"/>
              </a:rPr>
              <a:t>失恋后一直不能集中精力学习，马上期末考试，很焦虑，也气恼自己不能走出来</a:t>
            </a:r>
            <a:endParaRPr lang="zh-CN" altLang="en-US">
              <a:sym typeface="+mn-ea"/>
            </a:endParaRPr>
          </a:p>
          <a:p>
            <a:pPr marL="342900" marR="0" lvl="0" indent="-342900" algn="l" defTabSz="914400" rtl="0" eaLnBrk="0" fontAlgn="base" hangingPunct="0">
              <a:lnSpc>
                <a:spcPct val="125000"/>
              </a:lnSpc>
              <a:spcBef>
                <a:spcPct val="0"/>
              </a:spcBef>
              <a:spcAft>
                <a:spcPct val="0"/>
              </a:spcAft>
              <a:buClrTx/>
              <a:buSzTx/>
              <a:buFont typeface="Arial" panose="020B0604020202020204" pitchFamily="34" charset="0"/>
              <a:buNone/>
              <a:defRPr/>
            </a:pPr>
            <a:r>
              <a:rPr lang="zh-CN" altLang="en-US" b="1" u="sng" noProof="0" smtClean="0">
                <a:ln>
                  <a:noFill/>
                </a:ln>
                <a:effectLst/>
                <a:uLnTx/>
                <a:uFillTx/>
                <a:sym typeface="+mn-ea"/>
              </a:rPr>
              <a:t>中期目标：</a:t>
            </a:r>
            <a:endParaRPr kumimoji="0" lang="zh-CN" altLang="en-US" b="1" i="0" u="sng" strike="noStrike" kern="1200" cap="none" spc="0" normalizeH="0" baseline="0" noProof="0" smtClean="0">
              <a:ln>
                <a:noFill/>
              </a:ln>
              <a:solidFill>
                <a:schemeClr val="tx1"/>
              </a:solidFill>
              <a:effectLst/>
              <a:uLnTx/>
              <a:uFillTx/>
              <a:latin typeface="+mn-lt"/>
              <a:ea typeface="+mn-ea"/>
              <a:cs typeface="+mn-cs"/>
            </a:endParaRPr>
          </a:p>
          <a:p>
            <a:pPr marL="342900" marR="0" lvl="0" indent="-342900" algn="l" defTabSz="914400" rtl="0" eaLnBrk="0" fontAlgn="base" hangingPunct="0">
              <a:lnSpc>
                <a:spcPct val="125000"/>
              </a:lnSpc>
              <a:spcBef>
                <a:spcPct val="0"/>
              </a:spcBef>
              <a:spcAft>
                <a:spcPct val="0"/>
              </a:spcAft>
              <a:buClrTx/>
              <a:buSzTx/>
              <a:buFont typeface="Arial" panose="020B0604020202020204" pitchFamily="34" charset="0"/>
              <a:buNone/>
              <a:defRPr/>
            </a:pPr>
            <a:r>
              <a:rPr lang="zh-CN" altLang="en-US" noProof="0" smtClean="0">
                <a:ln>
                  <a:noFill/>
                </a:ln>
                <a:effectLst/>
                <a:uLnTx/>
                <a:uFillTx/>
                <a:latin typeface="+mn-ea"/>
                <a:sym typeface="+mn-ea"/>
              </a:rPr>
              <a:t>认识自己、接纳自己、欣赏自己，肯定自己的价值；</a:t>
            </a:r>
            <a:endParaRPr kumimoji="0" lang="en-US" altLang="zh-CN" b="0" i="0" u="none" strike="noStrike" kern="1200" cap="none" spc="0" normalizeH="0" baseline="0" noProof="0" smtClean="0">
              <a:ln>
                <a:noFill/>
              </a:ln>
              <a:solidFill>
                <a:schemeClr val="tx1"/>
              </a:solidFill>
              <a:effectLst/>
              <a:uLnTx/>
              <a:uFillTx/>
              <a:latin typeface="+mn-ea"/>
              <a:ea typeface="+mn-ea"/>
              <a:cs typeface="+mn-cs"/>
            </a:endParaRPr>
          </a:p>
          <a:p>
            <a:pPr marL="342900" marR="0" lvl="0" indent="-342900" algn="l" defTabSz="914400" rtl="0" eaLnBrk="0" fontAlgn="base" hangingPunct="0">
              <a:lnSpc>
                <a:spcPct val="125000"/>
              </a:lnSpc>
              <a:spcBef>
                <a:spcPct val="0"/>
              </a:spcBef>
              <a:spcAft>
                <a:spcPct val="0"/>
              </a:spcAft>
              <a:buClrTx/>
              <a:buSzTx/>
              <a:buFont typeface="Arial" panose="020B0604020202020204" pitchFamily="34" charset="0"/>
              <a:buNone/>
              <a:defRPr/>
            </a:pPr>
            <a:r>
              <a:rPr lang="zh-CN" altLang="en-US" noProof="0" smtClean="0">
                <a:ln>
                  <a:noFill/>
                </a:ln>
                <a:effectLst/>
                <a:uLnTx/>
                <a:uFillTx/>
                <a:latin typeface="+mn-ea"/>
                <a:sym typeface="+mn-ea"/>
              </a:rPr>
              <a:t>恢复积极的生活方式</a:t>
            </a:r>
            <a:endParaRPr kumimoji="0" lang="zh-CN" altLang="en-US" b="0" i="0" u="none" strike="noStrike" kern="1200" cap="none" spc="0" normalizeH="0" baseline="0" noProof="0" smtClean="0">
              <a:ln>
                <a:noFill/>
              </a:ln>
              <a:solidFill>
                <a:schemeClr val="tx1"/>
              </a:solidFill>
              <a:effectLst/>
              <a:uLnTx/>
              <a:uFillTx/>
              <a:latin typeface="+mn-ea"/>
              <a:ea typeface="+mn-ea"/>
              <a:cs typeface="+mn-cs"/>
            </a:endParaRPr>
          </a:p>
          <a:p>
            <a:pPr marL="342900" marR="0" lvl="0" indent="-342900" algn="l" defTabSz="914400" rtl="0" eaLnBrk="0" fontAlgn="base" hangingPunct="0">
              <a:lnSpc>
                <a:spcPct val="125000"/>
              </a:lnSpc>
              <a:spcBef>
                <a:spcPct val="0"/>
              </a:spcBef>
              <a:spcAft>
                <a:spcPct val="0"/>
              </a:spcAft>
              <a:buClrTx/>
              <a:buSzTx/>
              <a:buFont typeface="Arial" panose="020B0604020202020204" pitchFamily="34" charset="0"/>
              <a:buNone/>
              <a:defRPr/>
            </a:pPr>
            <a:r>
              <a:rPr lang="zh-CN" altLang="en-US" b="1" u="sng" noProof="0" smtClean="0">
                <a:ln>
                  <a:noFill/>
                </a:ln>
                <a:effectLst/>
                <a:uLnTx/>
                <a:uFillTx/>
                <a:latin typeface="+mn-ea"/>
                <a:sym typeface="+mn-ea"/>
              </a:rPr>
              <a:t>终级目标：</a:t>
            </a:r>
            <a:endParaRPr kumimoji="0" lang="en-US" altLang="zh-CN" b="1" i="0" u="sng" strike="noStrike" kern="1200" cap="none" spc="0" normalizeH="0" baseline="0" noProof="0" smtClean="0">
              <a:ln>
                <a:noFill/>
              </a:ln>
              <a:solidFill>
                <a:schemeClr val="tx1"/>
              </a:solidFill>
              <a:effectLst/>
              <a:uLnTx/>
              <a:uFillTx/>
              <a:latin typeface="+mn-ea"/>
              <a:ea typeface="+mn-ea"/>
              <a:cs typeface="+mn-cs"/>
            </a:endParaRPr>
          </a:p>
          <a:p>
            <a:pPr marL="342900" marR="0" lvl="0" indent="-342900" algn="l" defTabSz="914400" rtl="0" eaLnBrk="0" fontAlgn="base" hangingPunct="0">
              <a:lnSpc>
                <a:spcPct val="125000"/>
              </a:lnSpc>
              <a:spcBef>
                <a:spcPct val="0"/>
              </a:spcBef>
              <a:spcAft>
                <a:spcPct val="0"/>
              </a:spcAft>
              <a:buClrTx/>
              <a:buSzTx/>
              <a:buFont typeface="Arial" panose="020B0604020202020204" pitchFamily="34" charset="0"/>
              <a:buNone/>
              <a:defRPr/>
            </a:pPr>
            <a:r>
              <a:rPr lang="zh-CN" altLang="en-US" noProof="0" smtClean="0">
                <a:ln>
                  <a:noFill/>
                </a:ln>
                <a:effectLst/>
                <a:uLnTx/>
                <a:uFillTx/>
                <a:sym typeface="+mn-ea"/>
              </a:rPr>
              <a:t> 挖掘生命潜能、趋向自我实现</a:t>
            </a:r>
            <a:endParaRPr lang="zh-CN" altLang="en-US" noProof="0" smtClean="0">
              <a:ln>
                <a:noFill/>
              </a:ln>
              <a:effectLst/>
              <a:uLnTx/>
              <a:uFillTx/>
              <a:sym typeface="+mn-ea"/>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ctrTitle" idx="4294967295"/>
          </p:nvPr>
        </p:nvSpPr>
        <p:spPr>
          <a:xfrm>
            <a:off x="1736725" y="2655888"/>
            <a:ext cx="5637213" cy="982662"/>
          </a:xfrm>
        </p:spPr>
        <p:txBody>
          <a:bodyPr anchor="ctr"/>
          <a:lstStyle/>
          <a:p>
            <a:pPr algn="ctr" eaLnBrk="1" hangingPunct="1"/>
            <a:r>
              <a:rPr lang="zh-CN" altLang="zh-CN" smtClean="0"/>
              <a:t>个案社会工作</a:t>
            </a:r>
            <a:endParaRPr lang="zh-CN" altLang="zh-CN" smtClean="0"/>
          </a:p>
        </p:txBody>
      </p:sp>
      <p:sp>
        <p:nvSpPr>
          <p:cNvPr id="155651" name="Rectangle 3"/>
          <p:cNvSpPr>
            <a:spLocks noGrp="1" noChangeArrowheads="1"/>
          </p:cNvSpPr>
          <p:nvPr>
            <p:ph type="subTitle" idx="4294967295"/>
          </p:nvPr>
        </p:nvSpPr>
        <p:spPr>
          <a:xfrm>
            <a:off x="1755775" y="3560763"/>
            <a:ext cx="5622925" cy="636587"/>
          </a:xfrm>
        </p:spPr>
        <p:txBody>
          <a:bodyPr/>
          <a:lstStyle/>
          <a:p>
            <a:pPr marL="0" indent="0" algn="ctr" eaLnBrk="1" hangingPunct="1">
              <a:buFont typeface="Wingdings" panose="05000000000000000000" pitchFamily="2" charset="2"/>
              <a:buNone/>
            </a:pPr>
            <a:r>
              <a:rPr lang="zh-CN" altLang="en-US" sz="3000" b="1" smtClean="0">
                <a:latin typeface="隶书" panose="02010509060101010101" pitchFamily="49" charset="-122"/>
                <a:ea typeface="隶书" panose="02010509060101010101" pitchFamily="49" charset="-122"/>
              </a:rPr>
              <a:t>第一章</a:t>
            </a:r>
            <a:r>
              <a:rPr lang="en-US" altLang="zh-CN" sz="3000" b="1" smtClean="0">
                <a:latin typeface="隶书" panose="02010509060101010101" pitchFamily="49" charset="-122"/>
                <a:ea typeface="隶书" panose="02010509060101010101" pitchFamily="49" charset="-122"/>
              </a:rPr>
              <a:t> </a:t>
            </a:r>
            <a:r>
              <a:rPr lang="zh-CN" altLang="en-US" sz="3000" b="1" smtClean="0">
                <a:latin typeface="隶书" panose="02010509060101010101" pitchFamily="49" charset="-122"/>
                <a:ea typeface="隶书" panose="02010509060101010101" pitchFamily="49" charset="-122"/>
              </a:rPr>
              <a:t>个案工作概述</a:t>
            </a:r>
            <a:endParaRPr lang="zh-CN" altLang="en-US" sz="3000" b="1" smtClean="0">
              <a:latin typeface="隶书" panose="02010509060101010101" pitchFamily="49" charset="-122"/>
              <a:ea typeface="隶书" panose="02010509060101010101" pitchFamily="49" charset="-122"/>
            </a:endParaRPr>
          </a:p>
        </p:txBody>
      </p:sp>
      <p:sp>
        <p:nvSpPr>
          <p:cNvPr id="155652" name="Rectangle 4"/>
          <p:cNvSpPr>
            <a:spLocks noGrp="1" noChangeArrowheads="1"/>
          </p:cNvSpPr>
          <p:nvPr/>
        </p:nvSpPr>
        <p:spPr bwMode="auto">
          <a:xfrm>
            <a:off x="1736725" y="2643188"/>
            <a:ext cx="5637213" cy="9826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gn="just" defTabSz="514350"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361950" indent="-361950" defTabSz="5143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643255" indent="-128905" defTabSz="51435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900430" indent="-128905" defTabSz="51435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1157605" indent="-128905" defTabSz="51435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1614805" indent="-128905" defTabSz="51435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072005" indent="-128905" defTabSz="51435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2529205" indent="-128905" defTabSz="51435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2986405" indent="-128905" defTabSz="51435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90000"/>
              </a:lnSpc>
              <a:spcBef>
                <a:spcPct val="0"/>
              </a:spcBef>
              <a:spcAft>
                <a:spcPct val="0"/>
              </a:spcAft>
              <a:buClrTx/>
              <a:buSzTx/>
              <a:buFont typeface="Wingdings" panose="05000000000000000000" pitchFamily="2" charset="2"/>
              <a:buNone/>
            </a:pPr>
            <a:r>
              <a:rPr lang="zh-CN" altLang="zh-CN" sz="3200" b="1" smtClean="0">
                <a:solidFill>
                  <a:srgbClr val="468F69"/>
                </a:solidFill>
              </a:rPr>
              <a:t>个案社会工作</a:t>
            </a:r>
            <a:endParaRPr lang="zh-CN" altLang="zh-CN" sz="3200" b="1" smtClean="0">
              <a:solidFill>
                <a:srgbClr val="468F69"/>
              </a:solidFill>
            </a:endParaRPr>
          </a:p>
        </p:txBody>
      </p:sp>
      <p:sp>
        <p:nvSpPr>
          <p:cNvPr id="2" name="文本框 1"/>
          <p:cNvSpPr txBox="1"/>
          <p:nvPr/>
        </p:nvSpPr>
        <p:spPr>
          <a:xfrm>
            <a:off x="2900680" y="4940935"/>
            <a:ext cx="3526155" cy="1076325"/>
          </a:xfrm>
          <a:prstGeom prst="rect">
            <a:avLst/>
          </a:prstGeom>
          <a:noFill/>
        </p:spPr>
        <p:txBody>
          <a:bodyPr wrap="square" rtlCol="0">
            <a:spAutoFit/>
          </a:bodyPr>
          <a:p>
            <a:pPr algn="ctr"/>
            <a:r>
              <a:rPr lang="zh-CN" altLang="en-US" sz="2800">
                <a:solidFill>
                  <a:schemeClr val="accent1">
                    <a:lumMod val="50000"/>
                  </a:schemeClr>
                </a:solidFill>
                <a:latin typeface="华文隶书" panose="02010800040101010101" pitchFamily="2" charset="-122"/>
                <a:ea typeface="华文隶书" panose="02010800040101010101" pitchFamily="2" charset="-122"/>
              </a:rPr>
              <a:t>许菊香</a:t>
            </a:r>
            <a:endParaRPr lang="zh-CN" altLang="en-US"/>
          </a:p>
          <a:p>
            <a:pPr algn="ctr"/>
            <a:endParaRPr lang="zh-CN" altLang="en-US"/>
          </a:p>
          <a:p>
            <a:pPr algn="ctr"/>
            <a:r>
              <a:rPr lang="zh-CN" altLang="en-US">
                <a:solidFill>
                  <a:schemeClr val="accent6">
                    <a:lumMod val="50000"/>
                  </a:schemeClr>
                </a:solidFill>
              </a:rPr>
              <a:t>铜陵学院法学院社会工作专业</a:t>
            </a:r>
            <a:endParaRPr lang="zh-CN" altLang="en-US">
              <a:solidFill>
                <a:schemeClr val="accent6">
                  <a:lumMod val="50000"/>
                </a:schemeClr>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50520" y="1608773"/>
            <a:ext cx="2840355" cy="4229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Calibri" panose="020F0502020204030204"/>
                <a:ea typeface="+mn-ea"/>
                <a:cs typeface="+mn-cs"/>
              </a:defRPr>
            </a:lvl1pPr>
            <a:lvl2pPr marL="457200" algn="l" defTabSz="914400" rtl="0" eaLnBrk="1" latinLnBrk="0" hangingPunct="1">
              <a:defRPr sz="1800" kern="1200">
                <a:solidFill>
                  <a:srgbClr val="FFFFFF"/>
                </a:solidFill>
                <a:latin typeface="Calibri" panose="020F0502020204030204"/>
                <a:ea typeface="+mn-ea"/>
                <a:cs typeface="+mn-cs"/>
              </a:defRPr>
            </a:lvl2pPr>
            <a:lvl3pPr marL="914400" algn="l" defTabSz="914400" rtl="0" eaLnBrk="1" latinLnBrk="0" hangingPunct="1">
              <a:defRPr sz="1800" kern="1200">
                <a:solidFill>
                  <a:srgbClr val="FFFFFF"/>
                </a:solidFill>
                <a:latin typeface="Calibri" panose="020F0502020204030204"/>
                <a:ea typeface="+mn-ea"/>
                <a:cs typeface="+mn-cs"/>
              </a:defRPr>
            </a:lvl3pPr>
            <a:lvl4pPr marL="1371600" algn="l" defTabSz="914400" rtl="0" eaLnBrk="1" latinLnBrk="0" hangingPunct="1">
              <a:defRPr sz="1800" kern="1200">
                <a:solidFill>
                  <a:srgbClr val="FFFFFF"/>
                </a:solidFill>
                <a:latin typeface="Calibri" panose="020F0502020204030204"/>
                <a:ea typeface="+mn-ea"/>
                <a:cs typeface="+mn-cs"/>
              </a:defRPr>
            </a:lvl4pPr>
            <a:lvl5pPr marL="1828800" algn="l" defTabSz="914400" rtl="0" eaLnBrk="1" latinLnBrk="0" hangingPunct="1">
              <a:defRPr sz="1800" kern="1200">
                <a:solidFill>
                  <a:srgbClr val="FFFFFF"/>
                </a:solidFill>
                <a:latin typeface="Calibri" panose="020F0502020204030204"/>
                <a:ea typeface="+mn-ea"/>
                <a:cs typeface="+mn-cs"/>
              </a:defRPr>
            </a:lvl5pPr>
            <a:lvl6pPr marL="2286000" algn="l" defTabSz="914400" rtl="0" eaLnBrk="1" latinLnBrk="0" hangingPunct="1">
              <a:defRPr sz="1800" kern="1200">
                <a:solidFill>
                  <a:srgbClr val="FFFFFF"/>
                </a:solidFill>
                <a:latin typeface="Calibri" panose="020F0502020204030204"/>
                <a:ea typeface="+mn-ea"/>
                <a:cs typeface="+mn-cs"/>
              </a:defRPr>
            </a:lvl6pPr>
            <a:lvl7pPr marL="2743200" algn="l" defTabSz="914400" rtl="0" eaLnBrk="1" latinLnBrk="0" hangingPunct="1">
              <a:defRPr sz="1800" kern="1200">
                <a:solidFill>
                  <a:srgbClr val="FFFFFF"/>
                </a:solidFill>
                <a:latin typeface="Calibri" panose="020F0502020204030204"/>
                <a:ea typeface="+mn-ea"/>
                <a:cs typeface="+mn-cs"/>
              </a:defRPr>
            </a:lvl7pPr>
            <a:lvl8pPr marL="3200400" algn="l" defTabSz="914400" rtl="0" eaLnBrk="1" latinLnBrk="0" hangingPunct="1">
              <a:defRPr sz="1800" kern="1200">
                <a:solidFill>
                  <a:srgbClr val="FFFFFF"/>
                </a:solidFill>
                <a:latin typeface="Calibri" panose="020F0502020204030204"/>
                <a:ea typeface="+mn-ea"/>
                <a:cs typeface="+mn-cs"/>
              </a:defRPr>
            </a:lvl8pPr>
            <a:lvl9pPr marL="3657600" algn="l" defTabSz="914400" rtl="0" eaLnBrk="1" latinLnBrk="0" hangingPunct="1">
              <a:defRPr sz="1800" kern="1200">
                <a:solidFill>
                  <a:srgbClr val="FFFFFF"/>
                </a:solidFill>
                <a:latin typeface="Calibri" panose="020F0502020204030204"/>
                <a:ea typeface="+mn-ea"/>
                <a:cs typeface="+mn-cs"/>
              </a:defRPr>
            </a:lvl9pPr>
          </a:lstStyle>
          <a:p>
            <a:pPr algn="ctr"/>
            <a:r>
              <a:rPr lang="en-US" altLang="zh-CN" b="1">
                <a:latin typeface="微软雅黑" panose="020B0503020204020204" pitchFamily="34" charset="-122"/>
                <a:ea typeface="微软雅黑" panose="020B0503020204020204" pitchFamily="34" charset="-122"/>
                <a:cs typeface="微软雅黑" panose="020B0503020204020204" pitchFamily="34" charset="-122"/>
              </a:rPr>
              <a:t>3</a:t>
            </a:r>
            <a:r>
              <a:rPr lang="zh-CN" altLang="en-US" b="1">
                <a:latin typeface="微软雅黑" panose="020B0503020204020204" pitchFamily="34" charset="-122"/>
                <a:ea typeface="微软雅黑" panose="020B0503020204020204" pitchFamily="34" charset="-122"/>
                <a:cs typeface="微软雅黑" panose="020B0503020204020204" pitchFamily="34" charset="-122"/>
              </a:rPr>
              <a:t>、目标制定</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7" name="组合 36"/>
          <p:cNvGrpSpPr/>
          <p:nvPr/>
        </p:nvGrpSpPr>
        <p:grpSpPr>
          <a:xfrm>
            <a:off x="990600" y="2102168"/>
            <a:ext cx="6874669" cy="3262313"/>
            <a:chOff x="2040" y="2636"/>
            <a:chExt cx="14435" cy="6850"/>
          </a:xfrm>
        </p:grpSpPr>
        <p:sp>
          <p:nvSpPr>
            <p:cNvPr id="9" name="Freeform 5"/>
            <p:cNvSpPr/>
            <p:nvPr/>
          </p:nvSpPr>
          <p:spPr bwMode="auto">
            <a:xfrm>
              <a:off x="2040" y="4646"/>
              <a:ext cx="3107" cy="2803"/>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37" tIns="45718" rIns="91437" bIns="4571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rgbClr val="81665D"/>
                </a:solidFill>
                <a:latin typeface="+mn-ea"/>
              </a:endParaRPr>
            </a:p>
          </p:txBody>
        </p:sp>
        <p:sp>
          <p:nvSpPr>
            <p:cNvPr id="18" name="圆角矩形 17"/>
            <p:cNvSpPr/>
            <p:nvPr/>
          </p:nvSpPr>
          <p:spPr>
            <a:xfrm>
              <a:off x="7047" y="2636"/>
              <a:ext cx="9404" cy="949"/>
            </a:xfrm>
            <a:prstGeom prst="roundRect">
              <a:avLst>
                <a:gd name="adj" fmla="val 2063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defPPr>
                <a:defRPr lang="zh-CN"/>
              </a:defPPr>
              <a:lvl1pPr marL="0" algn="l" defTabSz="914400" rtl="0" eaLnBrk="1" latinLnBrk="0" hangingPunct="1">
                <a:defRPr sz="1800" kern="1200">
                  <a:solidFill>
                    <a:srgbClr val="FFFFFF"/>
                  </a:solidFill>
                  <a:latin typeface="Calibri" panose="020F0502020204030204"/>
                  <a:ea typeface="+mn-ea"/>
                  <a:cs typeface="+mn-cs"/>
                </a:defRPr>
              </a:lvl1pPr>
              <a:lvl2pPr marL="457200" algn="l" defTabSz="914400" rtl="0" eaLnBrk="1" latinLnBrk="0" hangingPunct="1">
                <a:defRPr sz="1800" kern="1200">
                  <a:solidFill>
                    <a:srgbClr val="FFFFFF"/>
                  </a:solidFill>
                  <a:latin typeface="Calibri" panose="020F0502020204030204"/>
                  <a:ea typeface="+mn-ea"/>
                  <a:cs typeface="+mn-cs"/>
                </a:defRPr>
              </a:lvl2pPr>
              <a:lvl3pPr marL="914400" algn="l" defTabSz="914400" rtl="0" eaLnBrk="1" latinLnBrk="0" hangingPunct="1">
                <a:defRPr sz="1800" kern="1200">
                  <a:solidFill>
                    <a:srgbClr val="FFFFFF"/>
                  </a:solidFill>
                  <a:latin typeface="Calibri" panose="020F0502020204030204"/>
                  <a:ea typeface="+mn-ea"/>
                  <a:cs typeface="+mn-cs"/>
                </a:defRPr>
              </a:lvl3pPr>
              <a:lvl4pPr marL="1371600" algn="l" defTabSz="914400" rtl="0" eaLnBrk="1" latinLnBrk="0" hangingPunct="1">
                <a:defRPr sz="1800" kern="1200">
                  <a:solidFill>
                    <a:srgbClr val="FFFFFF"/>
                  </a:solidFill>
                  <a:latin typeface="Calibri" panose="020F0502020204030204"/>
                  <a:ea typeface="+mn-ea"/>
                  <a:cs typeface="+mn-cs"/>
                </a:defRPr>
              </a:lvl4pPr>
              <a:lvl5pPr marL="1828800" algn="l" defTabSz="914400" rtl="0" eaLnBrk="1" latinLnBrk="0" hangingPunct="1">
                <a:defRPr sz="1800" kern="1200">
                  <a:solidFill>
                    <a:srgbClr val="FFFFFF"/>
                  </a:solidFill>
                  <a:latin typeface="Calibri" panose="020F0502020204030204"/>
                  <a:ea typeface="+mn-ea"/>
                  <a:cs typeface="+mn-cs"/>
                </a:defRPr>
              </a:lvl5pPr>
              <a:lvl6pPr marL="2286000" algn="l" defTabSz="914400" rtl="0" eaLnBrk="1" latinLnBrk="0" hangingPunct="1">
                <a:defRPr sz="1800" kern="1200">
                  <a:solidFill>
                    <a:srgbClr val="FFFFFF"/>
                  </a:solidFill>
                  <a:latin typeface="Calibri" panose="020F0502020204030204"/>
                  <a:ea typeface="+mn-ea"/>
                  <a:cs typeface="+mn-cs"/>
                </a:defRPr>
              </a:lvl6pPr>
              <a:lvl7pPr marL="2743200" algn="l" defTabSz="914400" rtl="0" eaLnBrk="1" latinLnBrk="0" hangingPunct="1">
                <a:defRPr sz="1800" kern="1200">
                  <a:solidFill>
                    <a:srgbClr val="FFFFFF"/>
                  </a:solidFill>
                  <a:latin typeface="Calibri" panose="020F0502020204030204"/>
                  <a:ea typeface="+mn-ea"/>
                  <a:cs typeface="+mn-cs"/>
                </a:defRPr>
              </a:lvl7pPr>
              <a:lvl8pPr marL="3200400" algn="l" defTabSz="914400" rtl="0" eaLnBrk="1" latinLnBrk="0" hangingPunct="1">
                <a:defRPr sz="1800" kern="1200">
                  <a:solidFill>
                    <a:srgbClr val="FFFFFF"/>
                  </a:solidFill>
                  <a:latin typeface="Calibri" panose="020F0502020204030204"/>
                  <a:ea typeface="+mn-ea"/>
                  <a:cs typeface="+mn-cs"/>
                </a:defRPr>
              </a:lvl8pPr>
              <a:lvl9pPr marL="3657600" algn="l" defTabSz="914400" rtl="0" eaLnBrk="1" latinLnBrk="0" hangingPunct="1">
                <a:defRPr sz="1800" kern="1200">
                  <a:solidFill>
                    <a:srgbClr val="FFFFFF"/>
                  </a:solidFill>
                  <a:latin typeface="Calibri" panose="020F0502020204030204"/>
                  <a:ea typeface="+mn-ea"/>
                  <a:cs typeface="+mn-cs"/>
                </a:defRPr>
              </a:lvl9pPr>
            </a:lstStyle>
            <a:p>
              <a:pPr algn="ctr"/>
              <a:endParaRPr lang="zh-CN" altLang="en-US" sz="1350">
                <a:solidFill>
                  <a:schemeClr val="tx1">
                    <a:lumMod val="75000"/>
                    <a:lumOff val="25000"/>
                  </a:schemeClr>
                </a:solidFill>
                <a:latin typeface="+mn-ea"/>
              </a:endParaRPr>
            </a:p>
          </p:txBody>
        </p:sp>
        <p:sp>
          <p:nvSpPr>
            <p:cNvPr id="19" name="Freeform 5"/>
            <p:cNvSpPr/>
            <p:nvPr/>
          </p:nvSpPr>
          <p:spPr bwMode="auto">
            <a:xfrm>
              <a:off x="5566" y="2806"/>
              <a:ext cx="1149" cy="6530"/>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3"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vert="horz" wrap="square" lIns="91437" tIns="45718" rIns="91437" bIns="4571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latin typeface="+mn-ea"/>
              </a:endParaRPr>
            </a:p>
          </p:txBody>
        </p:sp>
        <p:sp>
          <p:nvSpPr>
            <p:cNvPr id="21" name="圆角矩形 20"/>
            <p:cNvSpPr/>
            <p:nvPr/>
          </p:nvSpPr>
          <p:spPr>
            <a:xfrm>
              <a:off x="7047" y="5551"/>
              <a:ext cx="9404" cy="949"/>
            </a:xfrm>
            <a:prstGeom prst="roundRect">
              <a:avLst>
                <a:gd name="adj" fmla="val 2527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defPPr>
                <a:defRPr lang="zh-CN"/>
              </a:defPPr>
              <a:lvl1pPr marL="0" algn="l" defTabSz="914400" rtl="0" eaLnBrk="1" latinLnBrk="0" hangingPunct="1">
                <a:defRPr sz="1800" kern="1200">
                  <a:solidFill>
                    <a:srgbClr val="FFFFFF"/>
                  </a:solidFill>
                  <a:latin typeface="Calibri" panose="020F0502020204030204"/>
                  <a:ea typeface="+mn-ea"/>
                  <a:cs typeface="+mn-cs"/>
                </a:defRPr>
              </a:lvl1pPr>
              <a:lvl2pPr marL="457200" algn="l" defTabSz="914400" rtl="0" eaLnBrk="1" latinLnBrk="0" hangingPunct="1">
                <a:defRPr sz="1800" kern="1200">
                  <a:solidFill>
                    <a:srgbClr val="FFFFFF"/>
                  </a:solidFill>
                  <a:latin typeface="Calibri" panose="020F0502020204030204"/>
                  <a:ea typeface="+mn-ea"/>
                  <a:cs typeface="+mn-cs"/>
                </a:defRPr>
              </a:lvl2pPr>
              <a:lvl3pPr marL="914400" algn="l" defTabSz="914400" rtl="0" eaLnBrk="1" latinLnBrk="0" hangingPunct="1">
                <a:defRPr sz="1800" kern="1200">
                  <a:solidFill>
                    <a:srgbClr val="FFFFFF"/>
                  </a:solidFill>
                  <a:latin typeface="Calibri" panose="020F0502020204030204"/>
                  <a:ea typeface="+mn-ea"/>
                  <a:cs typeface="+mn-cs"/>
                </a:defRPr>
              </a:lvl3pPr>
              <a:lvl4pPr marL="1371600" algn="l" defTabSz="914400" rtl="0" eaLnBrk="1" latinLnBrk="0" hangingPunct="1">
                <a:defRPr sz="1800" kern="1200">
                  <a:solidFill>
                    <a:srgbClr val="FFFFFF"/>
                  </a:solidFill>
                  <a:latin typeface="Calibri" panose="020F0502020204030204"/>
                  <a:ea typeface="+mn-ea"/>
                  <a:cs typeface="+mn-cs"/>
                </a:defRPr>
              </a:lvl4pPr>
              <a:lvl5pPr marL="1828800" algn="l" defTabSz="914400" rtl="0" eaLnBrk="1" latinLnBrk="0" hangingPunct="1">
                <a:defRPr sz="1800" kern="1200">
                  <a:solidFill>
                    <a:srgbClr val="FFFFFF"/>
                  </a:solidFill>
                  <a:latin typeface="Calibri" panose="020F0502020204030204"/>
                  <a:ea typeface="+mn-ea"/>
                  <a:cs typeface="+mn-cs"/>
                </a:defRPr>
              </a:lvl5pPr>
              <a:lvl6pPr marL="2286000" algn="l" defTabSz="914400" rtl="0" eaLnBrk="1" latinLnBrk="0" hangingPunct="1">
                <a:defRPr sz="1800" kern="1200">
                  <a:solidFill>
                    <a:srgbClr val="FFFFFF"/>
                  </a:solidFill>
                  <a:latin typeface="Calibri" panose="020F0502020204030204"/>
                  <a:ea typeface="+mn-ea"/>
                  <a:cs typeface="+mn-cs"/>
                </a:defRPr>
              </a:lvl6pPr>
              <a:lvl7pPr marL="2743200" algn="l" defTabSz="914400" rtl="0" eaLnBrk="1" latinLnBrk="0" hangingPunct="1">
                <a:defRPr sz="1800" kern="1200">
                  <a:solidFill>
                    <a:srgbClr val="FFFFFF"/>
                  </a:solidFill>
                  <a:latin typeface="Calibri" panose="020F0502020204030204"/>
                  <a:ea typeface="+mn-ea"/>
                  <a:cs typeface="+mn-cs"/>
                </a:defRPr>
              </a:lvl7pPr>
              <a:lvl8pPr marL="3200400" algn="l" defTabSz="914400" rtl="0" eaLnBrk="1" latinLnBrk="0" hangingPunct="1">
                <a:defRPr sz="1800" kern="1200">
                  <a:solidFill>
                    <a:srgbClr val="FFFFFF"/>
                  </a:solidFill>
                  <a:latin typeface="Calibri" panose="020F0502020204030204"/>
                  <a:ea typeface="+mn-ea"/>
                  <a:cs typeface="+mn-cs"/>
                </a:defRPr>
              </a:lvl8pPr>
              <a:lvl9pPr marL="3657600" algn="l" defTabSz="914400" rtl="0" eaLnBrk="1" latinLnBrk="0" hangingPunct="1">
                <a:defRPr sz="1800" kern="1200">
                  <a:solidFill>
                    <a:srgbClr val="FFFFFF"/>
                  </a:solidFill>
                  <a:latin typeface="Calibri" panose="020F0502020204030204"/>
                  <a:ea typeface="+mn-ea"/>
                  <a:cs typeface="+mn-cs"/>
                </a:defRPr>
              </a:lvl9pPr>
            </a:lstStyle>
            <a:p>
              <a:pPr algn="ctr"/>
              <a:endParaRPr lang="zh-CN" altLang="en-US" sz="1350">
                <a:solidFill>
                  <a:schemeClr val="tx1">
                    <a:lumMod val="75000"/>
                    <a:lumOff val="25000"/>
                  </a:schemeClr>
                </a:solidFill>
                <a:latin typeface="+mn-ea"/>
              </a:endParaRPr>
            </a:p>
          </p:txBody>
        </p:sp>
        <p:sp>
          <p:nvSpPr>
            <p:cNvPr id="27" name="圆角矩形 26"/>
            <p:cNvSpPr/>
            <p:nvPr/>
          </p:nvSpPr>
          <p:spPr>
            <a:xfrm>
              <a:off x="7071" y="8538"/>
              <a:ext cx="9404" cy="949"/>
            </a:xfrm>
            <a:prstGeom prst="roundRect">
              <a:avLst>
                <a:gd name="adj" fmla="val 2682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defPPr>
                <a:defRPr lang="zh-CN"/>
              </a:defPPr>
              <a:lvl1pPr marL="0" algn="l" defTabSz="914400" rtl="0" eaLnBrk="1" latinLnBrk="0" hangingPunct="1">
                <a:defRPr sz="1800" kern="1200">
                  <a:solidFill>
                    <a:srgbClr val="FFFFFF"/>
                  </a:solidFill>
                  <a:latin typeface="Calibri" panose="020F0502020204030204"/>
                  <a:ea typeface="+mn-ea"/>
                  <a:cs typeface="+mn-cs"/>
                </a:defRPr>
              </a:lvl1pPr>
              <a:lvl2pPr marL="457200" algn="l" defTabSz="914400" rtl="0" eaLnBrk="1" latinLnBrk="0" hangingPunct="1">
                <a:defRPr sz="1800" kern="1200">
                  <a:solidFill>
                    <a:srgbClr val="FFFFFF"/>
                  </a:solidFill>
                  <a:latin typeface="Calibri" panose="020F0502020204030204"/>
                  <a:ea typeface="+mn-ea"/>
                  <a:cs typeface="+mn-cs"/>
                </a:defRPr>
              </a:lvl2pPr>
              <a:lvl3pPr marL="914400" algn="l" defTabSz="914400" rtl="0" eaLnBrk="1" latinLnBrk="0" hangingPunct="1">
                <a:defRPr sz="1800" kern="1200">
                  <a:solidFill>
                    <a:srgbClr val="FFFFFF"/>
                  </a:solidFill>
                  <a:latin typeface="Calibri" panose="020F0502020204030204"/>
                  <a:ea typeface="+mn-ea"/>
                  <a:cs typeface="+mn-cs"/>
                </a:defRPr>
              </a:lvl3pPr>
              <a:lvl4pPr marL="1371600" algn="l" defTabSz="914400" rtl="0" eaLnBrk="1" latinLnBrk="0" hangingPunct="1">
                <a:defRPr sz="1800" kern="1200">
                  <a:solidFill>
                    <a:srgbClr val="FFFFFF"/>
                  </a:solidFill>
                  <a:latin typeface="Calibri" panose="020F0502020204030204"/>
                  <a:ea typeface="+mn-ea"/>
                  <a:cs typeface="+mn-cs"/>
                </a:defRPr>
              </a:lvl4pPr>
              <a:lvl5pPr marL="1828800" algn="l" defTabSz="914400" rtl="0" eaLnBrk="1" latinLnBrk="0" hangingPunct="1">
                <a:defRPr sz="1800" kern="1200">
                  <a:solidFill>
                    <a:srgbClr val="FFFFFF"/>
                  </a:solidFill>
                  <a:latin typeface="Calibri" panose="020F0502020204030204"/>
                  <a:ea typeface="+mn-ea"/>
                  <a:cs typeface="+mn-cs"/>
                </a:defRPr>
              </a:lvl5pPr>
              <a:lvl6pPr marL="2286000" algn="l" defTabSz="914400" rtl="0" eaLnBrk="1" latinLnBrk="0" hangingPunct="1">
                <a:defRPr sz="1800" kern="1200">
                  <a:solidFill>
                    <a:srgbClr val="FFFFFF"/>
                  </a:solidFill>
                  <a:latin typeface="Calibri" panose="020F0502020204030204"/>
                  <a:ea typeface="+mn-ea"/>
                  <a:cs typeface="+mn-cs"/>
                </a:defRPr>
              </a:lvl6pPr>
              <a:lvl7pPr marL="2743200" algn="l" defTabSz="914400" rtl="0" eaLnBrk="1" latinLnBrk="0" hangingPunct="1">
                <a:defRPr sz="1800" kern="1200">
                  <a:solidFill>
                    <a:srgbClr val="FFFFFF"/>
                  </a:solidFill>
                  <a:latin typeface="Calibri" panose="020F0502020204030204"/>
                  <a:ea typeface="+mn-ea"/>
                  <a:cs typeface="+mn-cs"/>
                </a:defRPr>
              </a:lvl7pPr>
              <a:lvl8pPr marL="3200400" algn="l" defTabSz="914400" rtl="0" eaLnBrk="1" latinLnBrk="0" hangingPunct="1">
                <a:defRPr sz="1800" kern="1200">
                  <a:solidFill>
                    <a:srgbClr val="FFFFFF"/>
                  </a:solidFill>
                  <a:latin typeface="Calibri" panose="020F0502020204030204"/>
                  <a:ea typeface="+mn-ea"/>
                  <a:cs typeface="+mn-cs"/>
                </a:defRPr>
              </a:lvl8pPr>
              <a:lvl9pPr marL="3657600" algn="l" defTabSz="914400" rtl="0" eaLnBrk="1" latinLnBrk="0" hangingPunct="1">
                <a:defRPr sz="1800" kern="1200">
                  <a:solidFill>
                    <a:srgbClr val="FFFFFF"/>
                  </a:solidFill>
                  <a:latin typeface="Calibri" panose="020F0502020204030204"/>
                  <a:ea typeface="+mn-ea"/>
                  <a:cs typeface="+mn-cs"/>
                </a:defRPr>
              </a:lvl9pPr>
            </a:lstStyle>
            <a:p>
              <a:pPr algn="ctr"/>
              <a:endParaRPr lang="zh-CN" altLang="en-US" sz="1350">
                <a:solidFill>
                  <a:schemeClr val="tx1">
                    <a:lumMod val="75000"/>
                    <a:lumOff val="25000"/>
                  </a:schemeClr>
                </a:solidFill>
                <a:latin typeface="+mn-ea"/>
              </a:endParaRPr>
            </a:p>
          </p:txBody>
        </p:sp>
      </p:grpSp>
      <p:sp>
        <p:nvSpPr>
          <p:cNvPr id="10" name="TextBox 9"/>
          <p:cNvSpPr txBox="1"/>
          <p:nvPr/>
        </p:nvSpPr>
        <p:spPr>
          <a:xfrm>
            <a:off x="1256991" y="3306307"/>
            <a:ext cx="908568" cy="855345"/>
          </a:xfrm>
          <a:prstGeom prst="rect">
            <a:avLst/>
          </a:prstGeom>
          <a:noFill/>
        </p:spPr>
        <p:txBody>
          <a:bodyPr wrap="square" lIns="0" tIns="0" rIns="0" bIns="0" rtlCol="0">
            <a:spAutoFit/>
          </a:bodyPr>
          <a:lstStyle>
            <a:defPPr>
              <a:defRPr lang="zh-CN"/>
            </a:defPPr>
            <a:lvl1pPr marL="0" algn="l" defTabSz="914400" rtl="0" eaLnBrk="1" latinLnBrk="0" hangingPunct="1">
              <a:defRPr sz="2200" kern="1200">
                <a:solidFill>
                  <a:schemeClr val="bg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775">
                <a:sym typeface="+mn-ea"/>
              </a:rPr>
              <a:t>目标制定</a:t>
            </a:r>
            <a:endParaRPr lang="zh-CN" altLang="en-US" sz="2775" b="1">
              <a:latin typeface="+mn-ea"/>
              <a:ea typeface="+mn-ea"/>
            </a:endParaRPr>
          </a:p>
        </p:txBody>
      </p:sp>
      <p:sp>
        <p:nvSpPr>
          <p:cNvPr id="23" name="TextBox 22"/>
          <p:cNvSpPr txBox="1"/>
          <p:nvPr/>
        </p:nvSpPr>
        <p:spPr>
          <a:xfrm>
            <a:off x="3674734" y="2172680"/>
            <a:ext cx="3975221" cy="332105"/>
          </a:xfrm>
          <a:prstGeom prst="rect">
            <a:avLst/>
          </a:prstGeom>
          <a:noFill/>
        </p:spPr>
        <p:txBody>
          <a:bodyPr wrap="square" lIns="0" tIns="0" rIns="0" bIns="0" rtlCol="0">
            <a:spAutoFit/>
          </a:bodyPr>
          <a:lstStyle>
            <a:defPPr>
              <a:defRPr lang="zh-CN"/>
            </a:defPPr>
            <a:lvl1pPr marL="0" algn="just" defTabSz="914400" rtl="0" eaLnBrk="1" latinLnBrk="0" hangingPunct="1">
              <a:lnSpc>
                <a:spcPts val="1300"/>
              </a:lnSpc>
              <a:defRPr sz="1000" kern="1200">
                <a:solidFill>
                  <a:schemeClr val="tx1">
                    <a:lumMod val="65000"/>
                    <a:lumOff val="35000"/>
                  </a:schemeClr>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800">
                <a:solidFill>
                  <a:schemeClr val="bg1"/>
                </a:solidFill>
                <a:sym typeface="+mn-ea"/>
              </a:rPr>
              <a:t>1.案主的期望与要求</a:t>
            </a:r>
            <a:endParaRPr lang="zh-CN" altLang="en-US" sz="1800">
              <a:solidFill>
                <a:schemeClr val="bg1"/>
              </a:solidFill>
              <a:latin typeface="+mn-ea"/>
              <a:ea typeface="+mn-ea"/>
              <a:sym typeface="+mn-ea"/>
            </a:endParaRPr>
          </a:p>
        </p:txBody>
      </p:sp>
      <p:sp>
        <p:nvSpPr>
          <p:cNvPr id="25" name="TextBox 24"/>
          <p:cNvSpPr txBox="1"/>
          <p:nvPr/>
        </p:nvSpPr>
        <p:spPr>
          <a:xfrm>
            <a:off x="3674526" y="3560729"/>
            <a:ext cx="3758015" cy="332105"/>
          </a:xfrm>
          <a:prstGeom prst="rect">
            <a:avLst/>
          </a:prstGeom>
          <a:solidFill>
            <a:schemeClr val="accent2"/>
          </a:solidFill>
        </p:spPr>
        <p:txBody>
          <a:bodyPr wrap="square" lIns="0" tIns="0" rIns="0" bIns="0" rtlCol="0">
            <a:spAutoFit/>
          </a:bodyPr>
          <a:lstStyle>
            <a:defPPr>
              <a:defRPr lang="zh-CN"/>
            </a:defPPr>
            <a:lvl1pPr marL="0" algn="just" defTabSz="914400" rtl="0" eaLnBrk="1" latinLnBrk="0" hangingPunct="1">
              <a:lnSpc>
                <a:spcPts val="1300"/>
              </a:lnSpc>
              <a:defRPr sz="1000" kern="1200">
                <a:solidFill>
                  <a:schemeClr val="tx1">
                    <a:lumMod val="65000"/>
                    <a:lumOff val="35000"/>
                  </a:schemeClr>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800">
                <a:solidFill>
                  <a:schemeClr val="bg1"/>
                </a:solidFill>
                <a:sym typeface="+mn-ea"/>
              </a:rPr>
              <a:t>2.工作者的价值观</a:t>
            </a:r>
            <a:endParaRPr lang="zh-CN" altLang="en-US" sz="1800">
              <a:solidFill>
                <a:schemeClr val="bg1"/>
              </a:solidFill>
              <a:latin typeface="+mn-ea"/>
              <a:ea typeface="+mn-ea"/>
              <a:sym typeface="+mn-ea"/>
            </a:endParaRPr>
          </a:p>
        </p:txBody>
      </p:sp>
      <p:sp>
        <p:nvSpPr>
          <p:cNvPr id="28" name="TextBox 27"/>
          <p:cNvSpPr txBox="1"/>
          <p:nvPr/>
        </p:nvSpPr>
        <p:spPr>
          <a:xfrm>
            <a:off x="3674583" y="4989725"/>
            <a:ext cx="3758015" cy="332105"/>
          </a:xfrm>
          <a:prstGeom prst="rect">
            <a:avLst/>
          </a:prstGeom>
          <a:noFill/>
        </p:spPr>
        <p:txBody>
          <a:bodyPr wrap="square" lIns="0" tIns="0" rIns="0" bIns="0" rtlCol="0">
            <a:spAutoFit/>
          </a:bodyPr>
          <a:lstStyle>
            <a:defPPr>
              <a:defRPr lang="zh-CN"/>
            </a:defPPr>
            <a:lvl1pPr marL="0" algn="just" defTabSz="914400" rtl="0" eaLnBrk="1" latinLnBrk="0" hangingPunct="1">
              <a:lnSpc>
                <a:spcPts val="1300"/>
              </a:lnSpc>
              <a:defRPr sz="1000" kern="1200">
                <a:solidFill>
                  <a:schemeClr val="tx1">
                    <a:lumMod val="65000"/>
                    <a:lumOff val="35000"/>
                  </a:schemeClr>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800">
                <a:solidFill>
                  <a:schemeClr val="bg1"/>
                </a:solidFill>
                <a:sym typeface="+mn-ea"/>
              </a:rPr>
              <a:t>3.案主与工作者互动</a:t>
            </a:r>
            <a:endParaRPr lang="zh-CN" altLang="en-US" sz="1800">
              <a:solidFill>
                <a:schemeClr val="bg1"/>
              </a:solidFill>
              <a:latin typeface="+mn-ea"/>
              <a:ea typeface="+mn-ea"/>
              <a:sym typeface="+mn-ea"/>
            </a:endParaRPr>
          </a:p>
        </p:txBody>
      </p:sp>
      <p:sp>
        <p:nvSpPr>
          <p:cNvPr id="3" name="文本框 2"/>
          <p:cNvSpPr txBox="1"/>
          <p:nvPr/>
        </p:nvSpPr>
        <p:spPr>
          <a:xfrm>
            <a:off x="3369469" y="2614613"/>
            <a:ext cx="4512469" cy="8299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a:t>希望能帮忙与前女友复合？</a:t>
            </a:r>
            <a:endParaRPr lang="zh-CN" altLang="en-US" sz="1600"/>
          </a:p>
          <a:p>
            <a:r>
              <a:rPr lang="zh-CN" altLang="en-US" sz="1600"/>
              <a:t>希望能帮忙报复前女友？</a:t>
            </a:r>
            <a:endParaRPr lang="zh-CN" altLang="en-US" sz="1600"/>
          </a:p>
          <a:p>
            <a:r>
              <a:rPr lang="zh-CN" altLang="en-US" sz="1600"/>
              <a:t>希望能帮忙给前女友传话？</a:t>
            </a:r>
            <a:endParaRPr lang="zh-CN" altLang="en-US" sz="1600"/>
          </a:p>
        </p:txBody>
      </p:sp>
      <p:sp>
        <p:nvSpPr>
          <p:cNvPr id="5" name="文本框 4"/>
          <p:cNvSpPr txBox="1"/>
          <p:nvPr/>
        </p:nvSpPr>
        <p:spPr>
          <a:xfrm>
            <a:off x="3358039" y="4081939"/>
            <a:ext cx="4512469" cy="8299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a:t>这个男生真懦弱？</a:t>
            </a:r>
            <a:endParaRPr lang="zh-CN" altLang="en-US" sz="1600"/>
          </a:p>
          <a:p>
            <a:r>
              <a:rPr lang="zh-CN" altLang="en-US" sz="1600"/>
              <a:t>这点事也要找社工？</a:t>
            </a:r>
            <a:endParaRPr lang="zh-CN" altLang="en-US" sz="1600"/>
          </a:p>
          <a:p>
            <a:r>
              <a:rPr lang="zh-CN" altLang="en-US" sz="1600"/>
              <a:t>我再给他介绍一个？</a:t>
            </a:r>
            <a:endParaRPr lang="zh-CN" altLang="en-US" sz="1600"/>
          </a:p>
        </p:txBody>
      </p:sp>
      <p:sp>
        <p:nvSpPr>
          <p:cNvPr id="6" name="文本框 5"/>
          <p:cNvSpPr txBox="1"/>
          <p:nvPr/>
        </p:nvSpPr>
        <p:spPr>
          <a:xfrm>
            <a:off x="3406140" y="5375434"/>
            <a:ext cx="4512469" cy="5835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a:t>充实自己分散注意力？</a:t>
            </a:r>
            <a:endParaRPr lang="zh-CN" altLang="en-US" sz="1600"/>
          </a:p>
          <a:p>
            <a:r>
              <a:rPr lang="zh-CN" altLang="en-US" sz="1600"/>
              <a:t>让自己变得更优秀？</a:t>
            </a:r>
            <a:endParaRPr lang="zh-CN" altLang="en-US" sz="16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5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anim calcmode="lin" valueType="num">
                                      <p:cBhvr>
                                        <p:cTn id="8" dur="2000" fill="hold"/>
                                        <p:tgtEl>
                                          <p:spTgt spid="10"/>
                                        </p:tgtEl>
                                        <p:attrNameLst>
                                          <p:attrName>ppt_w</p:attrName>
                                        </p:attrNameLst>
                                      </p:cBhvr>
                                      <p:tavLst>
                                        <p:tav tm="0" fmla="#ppt_w*sin(2.5*pi*$)">
                                          <p:val>
                                            <p:fltVal val="0"/>
                                          </p:val>
                                        </p:tav>
                                        <p:tav tm="100000">
                                          <p:val>
                                            <p:fltVal val="1"/>
                                          </p:val>
                                        </p:tav>
                                      </p:tavLst>
                                    </p:anim>
                                    <p:anim calcmode="lin" valueType="num">
                                      <p:cBhvr>
                                        <p:cTn id="9" dur="2000" fill="hold"/>
                                        <p:tgtEl>
                                          <p:spTgt spid="10"/>
                                        </p:tgtEl>
                                        <p:attrNameLst>
                                          <p:attrName>ppt_h</p:attrName>
                                        </p:attrNameLst>
                                      </p:cBhvr>
                                      <p:tavLst>
                                        <p:tav tm="0">
                                          <p:val>
                                            <p:strVal val="#ppt_h"/>
                                          </p:val>
                                        </p:tav>
                                        <p:tav tm="100000">
                                          <p:val>
                                            <p:strVal val="#ppt_h"/>
                                          </p:val>
                                        </p:tav>
                                      </p:tavLst>
                                    </p:anim>
                                  </p:childTnLst>
                                </p:cTn>
                              </p:par>
                            </p:childTnLst>
                          </p:cTn>
                        </p:par>
                        <p:par>
                          <p:cTn id="10" fill="hold">
                            <p:stCondLst>
                              <p:cond delay="2500"/>
                            </p:stCondLst>
                            <p:childTnLst>
                              <p:par>
                                <p:cTn id="11" presetID="22" presetClass="entr" presetSubtype="8"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ipe(left)">
                                      <p:cBhvr>
                                        <p:cTn id="13" dur="500"/>
                                        <p:tgtEl>
                                          <p:spTgt spid="23"/>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left)">
                                      <p:cBhvr>
                                        <p:cTn id="16" dur="500"/>
                                        <p:tgtEl>
                                          <p:spTgt spid="25"/>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left)">
                                      <p:cBhvr>
                                        <p:cTn id="19" dur="500"/>
                                        <p:tgtEl>
                                          <p:spTgt spid="28"/>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ppt_x"/>
                                          </p:val>
                                        </p:tav>
                                        <p:tav tm="100000">
                                          <p:val>
                                            <p:strVal val="#ppt_x"/>
                                          </p:val>
                                        </p:tav>
                                      </p:tavLst>
                                    </p:anim>
                                    <p:anim calcmode="lin" valueType="num">
                                      <p:cBhvr additive="base">
                                        <p:cTn id="2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ppt_x"/>
                                          </p:val>
                                        </p:tav>
                                        <p:tav tm="100000">
                                          <p:val>
                                            <p:strVal val="#ppt_x"/>
                                          </p:val>
                                        </p:tav>
                                      </p:tavLst>
                                    </p:anim>
                                    <p:anim calcmode="lin" valueType="num">
                                      <p:cBhvr additive="base">
                                        <p:cTn id="3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500" fill="hold"/>
                                        <p:tgtEl>
                                          <p:spTgt spid="6"/>
                                        </p:tgtEl>
                                        <p:attrNameLst>
                                          <p:attrName>ppt_x</p:attrName>
                                        </p:attrNameLst>
                                      </p:cBhvr>
                                      <p:tavLst>
                                        <p:tav tm="0">
                                          <p:val>
                                            <p:strVal val="#ppt_x"/>
                                          </p:val>
                                        </p:tav>
                                        <p:tav tm="100000">
                                          <p:val>
                                            <p:strVal val="#ppt_x"/>
                                          </p:val>
                                        </p:tav>
                                      </p:tavLst>
                                    </p:anim>
                                    <p:anim calcmode="lin" valueType="num">
                                      <p:cBhvr additive="base">
                                        <p:cTn id="3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3" grpId="0"/>
      <p:bldP spid="25" grpId="0" bldLvl="0" animBg="1"/>
      <p:bldP spid="28" grpId="0"/>
      <p:bldP spid="3" grpId="0"/>
      <p:bldP spid="5"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圆角矩形 11"/>
          <p:cNvSpPr/>
          <p:nvPr/>
        </p:nvSpPr>
        <p:spPr bwMode="auto">
          <a:xfrm>
            <a:off x="2981325" y="2147888"/>
            <a:ext cx="465138" cy="114300"/>
          </a:xfrm>
          <a:custGeom>
            <a:avLst/>
            <a:gdLst>
              <a:gd name="T0" fmla="*/ 1 w 711052"/>
              <a:gd name="T1" fmla="*/ 0 h 174096"/>
              <a:gd name="T2" fmla="*/ 2 w 711052"/>
              <a:gd name="T3" fmla="*/ 0 h 174096"/>
              <a:gd name="T4" fmla="*/ 2 w 711052"/>
              <a:gd name="T5" fmla="*/ 1 h 174096"/>
              <a:gd name="T6" fmla="*/ 1 w 711052"/>
              <a:gd name="T7" fmla="*/ 1 h 174096"/>
              <a:gd name="T8" fmla="*/ 0 w 711052"/>
              <a:gd name="T9" fmla="*/ 1 h 174096"/>
              <a:gd name="T10" fmla="*/ 1 w 711052"/>
              <a:gd name="T11" fmla="*/ 0 h 1740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gradFill rotWithShape="1">
            <a:gsLst>
              <a:gs pos="0">
                <a:srgbClr val="409EA6"/>
              </a:gs>
              <a:gs pos="60001">
                <a:srgbClr val="D0F0EE"/>
              </a:gs>
              <a:gs pos="89000">
                <a:srgbClr val="409EA6"/>
              </a:gs>
              <a:gs pos="100000">
                <a:srgbClr val="296469"/>
              </a:gs>
            </a:gsLst>
            <a:lin ang="0" scaled="1"/>
          </a:gra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nchor="ct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157699" name="任意多边形 29"/>
          <p:cNvSpPr/>
          <p:nvPr/>
        </p:nvSpPr>
        <p:spPr bwMode="auto">
          <a:xfrm>
            <a:off x="3008313" y="1646238"/>
            <a:ext cx="165100" cy="5211762"/>
          </a:xfrm>
          <a:custGeom>
            <a:avLst/>
            <a:gdLst>
              <a:gd name="T0" fmla="*/ 2747567 w 146304"/>
              <a:gd name="T1" fmla="*/ 0 h 4956048"/>
              <a:gd name="T2" fmla="*/ 5495204 w 146304"/>
              <a:gd name="T3" fmla="*/ 330901 h 4956048"/>
              <a:gd name="T4" fmla="*/ 5495204 w 146304"/>
              <a:gd name="T5" fmla="*/ 22418561 h 4956048"/>
              <a:gd name="T6" fmla="*/ 0 w 146304"/>
              <a:gd name="T7" fmla="*/ 22418561 h 4956048"/>
              <a:gd name="T8" fmla="*/ 0 w 146304"/>
              <a:gd name="T9" fmla="*/ 330901 h 4956048"/>
              <a:gd name="T10" fmla="*/ 2747567 w 146304"/>
              <a:gd name="T11" fmla="*/ 0 h 495604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6304" h="4956048">
                <a:moveTo>
                  <a:pt x="73152" y="0"/>
                </a:moveTo>
                <a:cubicBezTo>
                  <a:pt x="113553" y="0"/>
                  <a:pt x="146304" y="32751"/>
                  <a:pt x="146304" y="73152"/>
                </a:cubicBezTo>
                <a:lnTo>
                  <a:pt x="146304" y="4956048"/>
                </a:lnTo>
                <a:lnTo>
                  <a:pt x="0" y="4956048"/>
                </a:lnTo>
                <a:lnTo>
                  <a:pt x="0" y="73152"/>
                </a:lnTo>
                <a:cubicBezTo>
                  <a:pt x="0" y="32751"/>
                  <a:pt x="32751" y="0"/>
                  <a:pt x="73152" y="0"/>
                </a:cubicBezTo>
                <a:close/>
              </a:path>
            </a:pathLst>
          </a:custGeom>
          <a:gradFill rotWithShape="0">
            <a:gsLst>
              <a:gs pos="0">
                <a:srgbClr val="A6A6A6"/>
              </a:gs>
              <a:gs pos="8000">
                <a:srgbClr val="A6A6A6"/>
              </a:gs>
              <a:gs pos="53999">
                <a:srgbClr val="D9D9D9"/>
              </a:gs>
              <a:gs pos="100000">
                <a:srgbClr val="A6A6A6"/>
              </a:gs>
            </a:gsLst>
            <a:lin ang="0" scaled="1"/>
          </a:grad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157700" name="五边形 30"/>
          <p:cNvSpPr>
            <a:spLocks noChangeArrowheads="1"/>
          </p:cNvSpPr>
          <p:nvPr/>
        </p:nvSpPr>
        <p:spPr bwMode="auto">
          <a:xfrm>
            <a:off x="2981325" y="2208213"/>
            <a:ext cx="4086225" cy="692150"/>
          </a:xfrm>
          <a:prstGeom prst="homePlate">
            <a:avLst>
              <a:gd name="adj" fmla="val 49963"/>
            </a:avLst>
          </a:prstGeom>
          <a:solidFill>
            <a:srgbClr val="409EA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57701" name="五边形 31"/>
          <p:cNvSpPr>
            <a:spLocks noChangeArrowheads="1"/>
          </p:cNvSpPr>
          <p:nvPr/>
        </p:nvSpPr>
        <p:spPr bwMode="auto">
          <a:xfrm>
            <a:off x="3108325" y="2293938"/>
            <a:ext cx="3832225" cy="520700"/>
          </a:xfrm>
          <a:prstGeom prst="homePlate">
            <a:avLst>
              <a:gd name="adj" fmla="val 50121"/>
            </a:avLst>
          </a:prstGeom>
          <a:solidFill>
            <a:srgbClr val="D0F0EE"/>
          </a:solidFill>
          <a:ln>
            <a:noFill/>
          </a:ln>
          <a:extLst>
            <a:ext uri="{91240B29-F687-4F45-9708-019B960494DF}">
              <a14:hiddenLine xmlns:a14="http://schemas.microsoft.com/office/drawing/2010/main" w="9525">
                <a:solidFill>
                  <a:srgbClr val="000000"/>
                </a:solidFill>
                <a:miter lim="800000"/>
                <a:headEnd/>
                <a:tailEnd/>
              </a14:hiddenLine>
            </a:ext>
          </a:extLst>
        </p:spPr>
        <p:txBody>
          <a:bodyPr bIns="108000"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r>
              <a:rPr lang="zh-CN" altLang="en-US" sz="2800" smtClean="0">
                <a:solidFill>
                  <a:srgbClr val="296469"/>
                </a:solidFill>
                <a:latin typeface="黑体" panose="02010609060101010101" pitchFamily="49" charset="-122"/>
                <a:ea typeface="黑体" panose="02010609060101010101" pitchFamily="49" charset="-122"/>
              </a:rPr>
              <a:t>第</a:t>
            </a:r>
            <a:r>
              <a:rPr lang="en-US" altLang="zh-CN" sz="2800" smtClean="0">
                <a:solidFill>
                  <a:srgbClr val="296469"/>
                </a:solidFill>
                <a:latin typeface="黑体" panose="02010609060101010101" pitchFamily="49" charset="-122"/>
                <a:ea typeface="黑体" panose="02010609060101010101" pitchFamily="49" charset="-122"/>
              </a:rPr>
              <a:t>3</a:t>
            </a:r>
            <a:r>
              <a:rPr lang="zh-CN" altLang="en-US" sz="2800" smtClean="0">
                <a:solidFill>
                  <a:srgbClr val="296469"/>
                </a:solidFill>
                <a:latin typeface="黑体" panose="02010609060101010101" pitchFamily="49" charset="-122"/>
                <a:ea typeface="黑体" panose="02010609060101010101" pitchFamily="49" charset="-122"/>
              </a:rPr>
              <a:t>节</a:t>
            </a:r>
            <a:endParaRPr lang="zh-CN" altLang="en-US" sz="2800" smtClean="0">
              <a:solidFill>
                <a:srgbClr val="296469"/>
              </a:solidFill>
              <a:latin typeface="黑体" panose="02010609060101010101" pitchFamily="49" charset="-122"/>
              <a:ea typeface="黑体" panose="02010609060101010101" pitchFamily="49" charset="-122"/>
            </a:endParaRPr>
          </a:p>
        </p:txBody>
      </p:sp>
      <p:sp>
        <p:nvSpPr>
          <p:cNvPr id="157702" name="圆角矩形 32"/>
          <p:cNvSpPr>
            <a:spLocks noChangeArrowheads="1"/>
          </p:cNvSpPr>
          <p:nvPr/>
        </p:nvSpPr>
        <p:spPr bwMode="auto">
          <a:xfrm>
            <a:off x="3419475" y="3213100"/>
            <a:ext cx="3316288" cy="1473200"/>
          </a:xfrm>
          <a:prstGeom prst="roundRect">
            <a:avLst>
              <a:gd name="adj" fmla="val 6213"/>
            </a:avLst>
          </a:prstGeom>
          <a:solidFill>
            <a:srgbClr val="F2F2F2"/>
          </a:solidFill>
          <a:ln w="12700">
            <a:solidFill>
              <a:srgbClr val="FFFFFF"/>
            </a:solidFill>
            <a:round/>
          </a:ln>
          <a:effectLst>
            <a:outerShdw sx="100999" sy="100999" algn="ctr" rotWithShape="0">
              <a:srgbClr val="000000">
                <a:alpha val="1999"/>
              </a:srgbClr>
            </a:outerShdw>
          </a:effec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r>
              <a:rPr lang="zh-CN" altLang="en-US" b="1" smtClean="0">
                <a:solidFill>
                  <a:srgbClr val="9DB670"/>
                </a:solidFill>
                <a:latin typeface="Arial" panose="020B0604020202020204" pitchFamily="34" charset="0"/>
                <a:ea typeface="宋体" panose="02010600030101010101" pitchFamily="2" charset="-122"/>
              </a:rPr>
              <a:t>个案工作的应用领域</a:t>
            </a:r>
            <a:endParaRPr lang="en-US" altLang="zh-CN" b="1" smtClean="0">
              <a:solidFill>
                <a:srgbClr val="9DB670"/>
              </a:solidFill>
              <a:latin typeface="Arial" panose="020B0604020202020204" pitchFamily="34" charset="0"/>
              <a:ea typeface="宋体" panose="02010600030101010101" pitchFamily="2" charset="-122"/>
            </a:endParaRPr>
          </a:p>
        </p:txBody>
      </p:sp>
      <p:sp>
        <p:nvSpPr>
          <p:cNvPr id="157703" name="矩形 33"/>
          <p:cNvSpPr>
            <a:spLocks noChangeArrowheads="1"/>
          </p:cNvSpPr>
          <p:nvPr/>
        </p:nvSpPr>
        <p:spPr bwMode="auto">
          <a:xfrm rot="16200000" flipV="1">
            <a:off x="3583782" y="3042444"/>
            <a:ext cx="433387" cy="34925"/>
          </a:xfrm>
          <a:prstGeom prst="rect">
            <a:avLst/>
          </a:prstGeom>
          <a:solidFill>
            <a:srgbClr val="A6A6A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57704" name="椭圆 34"/>
          <p:cNvSpPr>
            <a:spLocks noChangeArrowheads="1"/>
          </p:cNvSpPr>
          <p:nvPr/>
        </p:nvSpPr>
        <p:spPr bwMode="auto">
          <a:xfrm>
            <a:off x="3757613" y="2811463"/>
            <a:ext cx="82550" cy="82550"/>
          </a:xfrm>
          <a:prstGeom prst="ellipse">
            <a:avLst/>
          </a:prstGeom>
          <a:solidFill>
            <a:srgbClr val="FFFFFF"/>
          </a:solidFill>
          <a:ln w="28575">
            <a:solidFill>
              <a:srgbClr val="296469"/>
            </a:solidFill>
            <a:round/>
          </a:ln>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57705" name="椭圆 35"/>
          <p:cNvSpPr>
            <a:spLocks noChangeArrowheads="1"/>
          </p:cNvSpPr>
          <p:nvPr/>
        </p:nvSpPr>
        <p:spPr bwMode="auto">
          <a:xfrm>
            <a:off x="3754438" y="3228975"/>
            <a:ext cx="82550" cy="82550"/>
          </a:xfrm>
          <a:prstGeom prst="ellipse">
            <a:avLst/>
          </a:prstGeom>
          <a:solidFill>
            <a:srgbClr val="FFFFFF"/>
          </a:solidFill>
          <a:ln w="28575">
            <a:solidFill>
              <a:srgbClr val="7F7F7F"/>
            </a:solidFill>
            <a:round/>
          </a:ln>
          <a:effectLst>
            <a:outerShdw dist="25401" dir="2700000" algn="ctr" rotWithShape="0">
              <a:srgbClr val="FFFFFF">
                <a:alpha val="28000"/>
              </a:srgbClr>
            </a:outerShdw>
          </a:effec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57706" name="矩形 36"/>
          <p:cNvSpPr>
            <a:spLocks noChangeArrowheads="1"/>
          </p:cNvSpPr>
          <p:nvPr/>
        </p:nvSpPr>
        <p:spPr bwMode="auto">
          <a:xfrm rot="16200000" flipV="1">
            <a:off x="5934075" y="3041651"/>
            <a:ext cx="433387" cy="36512"/>
          </a:xfrm>
          <a:prstGeom prst="rect">
            <a:avLst/>
          </a:prstGeom>
          <a:solidFill>
            <a:srgbClr val="A6A6A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57707" name="椭圆 37"/>
          <p:cNvSpPr>
            <a:spLocks noChangeArrowheads="1"/>
          </p:cNvSpPr>
          <p:nvPr/>
        </p:nvSpPr>
        <p:spPr bwMode="auto">
          <a:xfrm>
            <a:off x="6108700" y="2811463"/>
            <a:ext cx="82550" cy="82550"/>
          </a:xfrm>
          <a:prstGeom prst="ellipse">
            <a:avLst/>
          </a:prstGeom>
          <a:solidFill>
            <a:srgbClr val="FFFFFF"/>
          </a:solidFill>
          <a:ln w="28575">
            <a:solidFill>
              <a:srgbClr val="296469"/>
            </a:solidFill>
            <a:round/>
          </a:ln>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57708" name="椭圆 38"/>
          <p:cNvSpPr>
            <a:spLocks noChangeArrowheads="1"/>
          </p:cNvSpPr>
          <p:nvPr/>
        </p:nvSpPr>
        <p:spPr bwMode="auto">
          <a:xfrm>
            <a:off x="6105525" y="3228975"/>
            <a:ext cx="82550" cy="82550"/>
          </a:xfrm>
          <a:prstGeom prst="ellipse">
            <a:avLst/>
          </a:prstGeom>
          <a:solidFill>
            <a:srgbClr val="FFFFFF"/>
          </a:solidFill>
          <a:ln w="28575">
            <a:solidFill>
              <a:srgbClr val="7F7F7F"/>
            </a:solidFill>
            <a:round/>
          </a:ln>
          <a:effectLst>
            <a:outerShdw dist="25401" dir="2700000" algn="ctr" rotWithShape="0">
              <a:srgbClr val="FFFFFF">
                <a:alpha val="28000"/>
              </a:srgbClr>
            </a:outerShdw>
          </a:effec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57709" name="文本框 39"/>
          <p:cNvSpPr txBox="1">
            <a:spLocks noChangeArrowheads="1"/>
          </p:cNvSpPr>
          <p:nvPr/>
        </p:nvSpPr>
        <p:spPr bwMode="auto">
          <a:xfrm>
            <a:off x="3459163" y="1509713"/>
            <a:ext cx="204311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 typeface="Arial" panose="020B0604020202020204" pitchFamily="34" charset="0"/>
              <a:buNone/>
            </a:pPr>
            <a:r>
              <a:rPr lang="zh-CN" altLang="en-US" smtClean="0">
                <a:solidFill>
                  <a:srgbClr val="409EA6"/>
                </a:solidFill>
                <a:latin typeface="Times New Roman" panose="02020603050405020304" pitchFamily="18" charset="0"/>
                <a:ea typeface="华文隶书" panose="02010800040101010101" pitchFamily="2" charset="-122"/>
              </a:rPr>
              <a:t> </a:t>
            </a:r>
            <a:r>
              <a:rPr lang="zh-CN" altLang="en-US" sz="2800" smtClean="0">
                <a:solidFill>
                  <a:srgbClr val="409EA6"/>
                </a:solidFill>
                <a:latin typeface="Times New Roman" panose="02020603050405020304" pitchFamily="18" charset="0"/>
                <a:ea typeface="华文隶书" panose="02010800040101010101" pitchFamily="2" charset="-122"/>
              </a:rPr>
              <a:t>Section</a:t>
            </a:r>
            <a:r>
              <a:rPr lang="en-US" altLang="zh-CN" sz="5400" smtClean="0">
                <a:solidFill>
                  <a:srgbClr val="409EA6"/>
                </a:solidFill>
                <a:latin typeface="Times New Roman" panose="02020603050405020304" pitchFamily="18" charset="0"/>
                <a:ea typeface="华文隶书" panose="02010800040101010101" pitchFamily="2" charset="-122"/>
              </a:rPr>
              <a:t>1</a:t>
            </a:r>
            <a:endParaRPr lang="zh-CN" altLang="en-US" sz="5400" smtClean="0">
              <a:solidFill>
                <a:srgbClr val="409EA6"/>
              </a:solidFill>
              <a:latin typeface="Times New Roman" panose="02020603050405020304" pitchFamily="18" charset="0"/>
              <a:ea typeface="华文隶书" panose="02010800040101010101" pitchFamily="2"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50520" y="1608773"/>
            <a:ext cx="2840355" cy="4229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Calibri" panose="020F0502020204030204"/>
                <a:ea typeface="+mn-ea"/>
                <a:cs typeface="+mn-cs"/>
              </a:defRPr>
            </a:lvl1pPr>
            <a:lvl2pPr marL="457200" algn="l" defTabSz="914400" rtl="0" eaLnBrk="1" latinLnBrk="0" hangingPunct="1">
              <a:defRPr sz="1800" kern="1200">
                <a:solidFill>
                  <a:srgbClr val="FFFFFF"/>
                </a:solidFill>
                <a:latin typeface="Calibri" panose="020F0502020204030204"/>
                <a:ea typeface="+mn-ea"/>
                <a:cs typeface="+mn-cs"/>
              </a:defRPr>
            </a:lvl2pPr>
            <a:lvl3pPr marL="914400" algn="l" defTabSz="914400" rtl="0" eaLnBrk="1" latinLnBrk="0" hangingPunct="1">
              <a:defRPr sz="1800" kern="1200">
                <a:solidFill>
                  <a:srgbClr val="FFFFFF"/>
                </a:solidFill>
                <a:latin typeface="Calibri" panose="020F0502020204030204"/>
                <a:ea typeface="+mn-ea"/>
                <a:cs typeface="+mn-cs"/>
              </a:defRPr>
            </a:lvl3pPr>
            <a:lvl4pPr marL="1371600" algn="l" defTabSz="914400" rtl="0" eaLnBrk="1" latinLnBrk="0" hangingPunct="1">
              <a:defRPr sz="1800" kern="1200">
                <a:solidFill>
                  <a:srgbClr val="FFFFFF"/>
                </a:solidFill>
                <a:latin typeface="Calibri" panose="020F0502020204030204"/>
                <a:ea typeface="+mn-ea"/>
                <a:cs typeface="+mn-cs"/>
              </a:defRPr>
            </a:lvl4pPr>
            <a:lvl5pPr marL="1828800" algn="l" defTabSz="914400" rtl="0" eaLnBrk="1" latinLnBrk="0" hangingPunct="1">
              <a:defRPr sz="1800" kern="1200">
                <a:solidFill>
                  <a:srgbClr val="FFFFFF"/>
                </a:solidFill>
                <a:latin typeface="Calibri" panose="020F0502020204030204"/>
                <a:ea typeface="+mn-ea"/>
                <a:cs typeface="+mn-cs"/>
              </a:defRPr>
            </a:lvl5pPr>
            <a:lvl6pPr marL="2286000" algn="l" defTabSz="914400" rtl="0" eaLnBrk="1" latinLnBrk="0" hangingPunct="1">
              <a:defRPr sz="1800" kern="1200">
                <a:solidFill>
                  <a:srgbClr val="FFFFFF"/>
                </a:solidFill>
                <a:latin typeface="Calibri" panose="020F0502020204030204"/>
                <a:ea typeface="+mn-ea"/>
                <a:cs typeface="+mn-cs"/>
              </a:defRPr>
            </a:lvl6pPr>
            <a:lvl7pPr marL="2743200" algn="l" defTabSz="914400" rtl="0" eaLnBrk="1" latinLnBrk="0" hangingPunct="1">
              <a:defRPr sz="1800" kern="1200">
                <a:solidFill>
                  <a:srgbClr val="FFFFFF"/>
                </a:solidFill>
                <a:latin typeface="Calibri" panose="020F0502020204030204"/>
                <a:ea typeface="+mn-ea"/>
                <a:cs typeface="+mn-cs"/>
              </a:defRPr>
            </a:lvl7pPr>
            <a:lvl8pPr marL="3200400" algn="l" defTabSz="914400" rtl="0" eaLnBrk="1" latinLnBrk="0" hangingPunct="1">
              <a:defRPr sz="1800" kern="1200">
                <a:solidFill>
                  <a:srgbClr val="FFFFFF"/>
                </a:solidFill>
                <a:latin typeface="Calibri" panose="020F0502020204030204"/>
                <a:ea typeface="+mn-ea"/>
                <a:cs typeface="+mn-cs"/>
              </a:defRPr>
            </a:lvl8pPr>
            <a:lvl9pPr marL="3657600" algn="l" defTabSz="914400" rtl="0" eaLnBrk="1" latinLnBrk="0" hangingPunct="1">
              <a:defRPr sz="1800" kern="1200">
                <a:solidFill>
                  <a:srgbClr val="FFFFFF"/>
                </a:solidFill>
                <a:latin typeface="Calibri" panose="020F0502020204030204"/>
                <a:ea typeface="+mn-ea"/>
                <a:cs typeface="+mn-cs"/>
              </a:defRPr>
            </a:lvl9pPr>
          </a:lstStyle>
          <a:p>
            <a:pPr algn="ctr"/>
            <a:r>
              <a:rPr lang="en-US" altLang="zh-CN" b="1">
                <a:latin typeface="微软雅黑" panose="020B0503020204020204" pitchFamily="34" charset="-122"/>
                <a:ea typeface="微软雅黑" panose="020B0503020204020204" pitchFamily="34" charset="-122"/>
                <a:cs typeface="微软雅黑" panose="020B0503020204020204" pitchFamily="34" charset="-122"/>
              </a:rPr>
              <a:t>1</a:t>
            </a:r>
            <a:r>
              <a:rPr lang="zh-CN" altLang="en-US" b="1">
                <a:latin typeface="微软雅黑" panose="020B0503020204020204" pitchFamily="34" charset="-122"/>
                <a:ea typeface="微软雅黑" panose="020B0503020204020204" pitchFamily="34" charset="-122"/>
                <a:cs typeface="微软雅黑" panose="020B0503020204020204" pitchFamily="34" charset="-122"/>
              </a:rPr>
              <a:t>、学校个案工作</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350520" y="2272189"/>
            <a:ext cx="4114800" cy="34150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b="1">
                <a:solidFill>
                  <a:schemeClr val="accent2">
                    <a:lumMod val="50000"/>
                  </a:schemeClr>
                </a:solidFill>
              </a:rPr>
              <a:t>含义:</a:t>
            </a:r>
            <a:r>
              <a:rPr lang="zh-CN" altLang="en-US">
                <a:solidFill>
                  <a:schemeClr val="accent2">
                    <a:lumMod val="50000"/>
                  </a:schemeClr>
                </a:solidFill>
              </a:rPr>
              <a:t>学校个案工作是指在学校设置专业人员为解决学生在学习、人际交往、个人成长及学校生活适应等方面的困难或问题而提供的个别化服务。</a:t>
            </a:r>
            <a:endParaRPr lang="zh-CN" altLang="en-US">
              <a:solidFill>
                <a:schemeClr val="accent2">
                  <a:lumMod val="50000"/>
                </a:schemeClr>
              </a:solidFill>
            </a:endParaRPr>
          </a:p>
          <a:p>
            <a:pPr algn="just">
              <a:lnSpc>
                <a:spcPct val="150000"/>
              </a:lnSpc>
            </a:pPr>
            <a:r>
              <a:rPr lang="zh-CN" altLang="en-US" b="1">
                <a:solidFill>
                  <a:schemeClr val="accent2">
                    <a:lumMod val="50000"/>
                  </a:schemeClr>
                </a:solidFill>
              </a:rPr>
              <a:t>服务对象：</a:t>
            </a:r>
            <a:r>
              <a:rPr lang="zh-CN" altLang="en-US">
                <a:solidFill>
                  <a:schemeClr val="accent2">
                    <a:lumMod val="50000"/>
                  </a:schemeClr>
                </a:solidFill>
              </a:rPr>
              <a:t>基本是处于青少年发展阶段的学生。</a:t>
            </a:r>
            <a:endParaRPr lang="zh-CN" altLang="en-US">
              <a:solidFill>
                <a:schemeClr val="accent2">
                  <a:lumMod val="50000"/>
                </a:schemeClr>
              </a:solidFill>
            </a:endParaRPr>
          </a:p>
          <a:p>
            <a:pPr algn="just">
              <a:lnSpc>
                <a:spcPct val="150000"/>
              </a:lnSpc>
            </a:pPr>
            <a:r>
              <a:rPr lang="zh-CN" altLang="en-US" b="1">
                <a:solidFill>
                  <a:schemeClr val="accent2">
                    <a:lumMod val="50000"/>
                  </a:schemeClr>
                </a:solidFill>
              </a:rPr>
              <a:t>职责:</a:t>
            </a:r>
            <a:r>
              <a:rPr lang="zh-CN" altLang="en-US">
                <a:solidFill>
                  <a:schemeClr val="accent2">
                    <a:lumMod val="50000"/>
                  </a:schemeClr>
                </a:solidFill>
              </a:rPr>
              <a:t>是帮助学生解决各种困难和问题的服务者，也是青少年权益的维护者</a:t>
            </a:r>
            <a:r>
              <a:rPr lang="zh-CN" altLang="en-US"/>
              <a:t>。</a:t>
            </a:r>
            <a:endParaRPr lang="zh-CN" altLang="en-US"/>
          </a:p>
        </p:txBody>
      </p:sp>
      <p:pic>
        <p:nvPicPr>
          <p:cNvPr id="5" name="图片 4"/>
          <p:cNvPicPr>
            <a:picLocks noChangeAspect="1"/>
          </p:cNvPicPr>
          <p:nvPr/>
        </p:nvPicPr>
        <p:blipFill>
          <a:blip r:embed="rId1"/>
          <a:stretch>
            <a:fillRect/>
          </a:stretch>
        </p:blipFill>
        <p:spPr>
          <a:xfrm>
            <a:off x="4671536" y="2729865"/>
            <a:ext cx="4189095" cy="2585561"/>
          </a:xfrm>
          <a:prstGeom prst="rect">
            <a:avLst/>
          </a:prstGeom>
        </p:spPr>
      </p:pic>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50520" y="1608773"/>
            <a:ext cx="2840355" cy="4229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Calibri" panose="020F0502020204030204"/>
                <a:ea typeface="+mn-ea"/>
                <a:cs typeface="+mn-cs"/>
              </a:defRPr>
            </a:lvl1pPr>
            <a:lvl2pPr marL="457200" algn="l" defTabSz="914400" rtl="0" eaLnBrk="1" latinLnBrk="0" hangingPunct="1">
              <a:defRPr sz="1800" kern="1200">
                <a:solidFill>
                  <a:srgbClr val="FFFFFF"/>
                </a:solidFill>
                <a:latin typeface="Calibri" panose="020F0502020204030204"/>
                <a:ea typeface="+mn-ea"/>
                <a:cs typeface="+mn-cs"/>
              </a:defRPr>
            </a:lvl2pPr>
            <a:lvl3pPr marL="914400" algn="l" defTabSz="914400" rtl="0" eaLnBrk="1" latinLnBrk="0" hangingPunct="1">
              <a:defRPr sz="1800" kern="1200">
                <a:solidFill>
                  <a:srgbClr val="FFFFFF"/>
                </a:solidFill>
                <a:latin typeface="Calibri" panose="020F0502020204030204"/>
                <a:ea typeface="+mn-ea"/>
                <a:cs typeface="+mn-cs"/>
              </a:defRPr>
            </a:lvl3pPr>
            <a:lvl4pPr marL="1371600" algn="l" defTabSz="914400" rtl="0" eaLnBrk="1" latinLnBrk="0" hangingPunct="1">
              <a:defRPr sz="1800" kern="1200">
                <a:solidFill>
                  <a:srgbClr val="FFFFFF"/>
                </a:solidFill>
                <a:latin typeface="Calibri" panose="020F0502020204030204"/>
                <a:ea typeface="+mn-ea"/>
                <a:cs typeface="+mn-cs"/>
              </a:defRPr>
            </a:lvl4pPr>
            <a:lvl5pPr marL="1828800" algn="l" defTabSz="914400" rtl="0" eaLnBrk="1" latinLnBrk="0" hangingPunct="1">
              <a:defRPr sz="1800" kern="1200">
                <a:solidFill>
                  <a:srgbClr val="FFFFFF"/>
                </a:solidFill>
                <a:latin typeface="Calibri" panose="020F0502020204030204"/>
                <a:ea typeface="+mn-ea"/>
                <a:cs typeface="+mn-cs"/>
              </a:defRPr>
            </a:lvl5pPr>
            <a:lvl6pPr marL="2286000" algn="l" defTabSz="914400" rtl="0" eaLnBrk="1" latinLnBrk="0" hangingPunct="1">
              <a:defRPr sz="1800" kern="1200">
                <a:solidFill>
                  <a:srgbClr val="FFFFFF"/>
                </a:solidFill>
                <a:latin typeface="Calibri" panose="020F0502020204030204"/>
                <a:ea typeface="+mn-ea"/>
                <a:cs typeface="+mn-cs"/>
              </a:defRPr>
            </a:lvl6pPr>
            <a:lvl7pPr marL="2743200" algn="l" defTabSz="914400" rtl="0" eaLnBrk="1" latinLnBrk="0" hangingPunct="1">
              <a:defRPr sz="1800" kern="1200">
                <a:solidFill>
                  <a:srgbClr val="FFFFFF"/>
                </a:solidFill>
                <a:latin typeface="Calibri" panose="020F0502020204030204"/>
                <a:ea typeface="+mn-ea"/>
                <a:cs typeface="+mn-cs"/>
              </a:defRPr>
            </a:lvl7pPr>
            <a:lvl8pPr marL="3200400" algn="l" defTabSz="914400" rtl="0" eaLnBrk="1" latinLnBrk="0" hangingPunct="1">
              <a:defRPr sz="1800" kern="1200">
                <a:solidFill>
                  <a:srgbClr val="FFFFFF"/>
                </a:solidFill>
                <a:latin typeface="Calibri" panose="020F0502020204030204"/>
                <a:ea typeface="+mn-ea"/>
                <a:cs typeface="+mn-cs"/>
              </a:defRPr>
            </a:lvl8pPr>
            <a:lvl9pPr marL="3657600" algn="l" defTabSz="914400" rtl="0" eaLnBrk="1" latinLnBrk="0" hangingPunct="1">
              <a:defRPr sz="1800" kern="1200">
                <a:solidFill>
                  <a:srgbClr val="FFFFFF"/>
                </a:solidFill>
                <a:latin typeface="Calibri" panose="020F0502020204030204"/>
                <a:ea typeface="+mn-ea"/>
                <a:cs typeface="+mn-cs"/>
              </a:defRPr>
            </a:lvl9pPr>
          </a:lstStyle>
          <a:p>
            <a:pPr algn="ctr"/>
            <a:r>
              <a:rPr lang="en-US" altLang="zh-CN" b="1">
                <a:latin typeface="微软雅黑" panose="020B0503020204020204" pitchFamily="34" charset="-122"/>
                <a:ea typeface="微软雅黑" panose="020B0503020204020204" pitchFamily="34" charset="-122"/>
                <a:cs typeface="微软雅黑" panose="020B0503020204020204" pitchFamily="34" charset="-122"/>
              </a:rPr>
              <a:t>2</a:t>
            </a:r>
            <a:r>
              <a:rPr lang="zh-CN" altLang="en-US" b="1">
                <a:latin typeface="微软雅黑" panose="020B0503020204020204" pitchFamily="34" charset="-122"/>
                <a:ea typeface="微软雅黑" panose="020B0503020204020204" pitchFamily="34" charset="-122"/>
                <a:cs typeface="微软雅黑" panose="020B0503020204020204" pitchFamily="34" charset="-122"/>
              </a:rPr>
              <a:t>、医务个案工作</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80499" y="2192655"/>
            <a:ext cx="4688205" cy="43383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b="1">
                <a:solidFill>
                  <a:schemeClr val="accent2">
                    <a:lumMod val="50000"/>
                  </a:schemeClr>
                </a:solidFill>
              </a:rPr>
              <a:t>含义:</a:t>
            </a:r>
            <a:r>
              <a:rPr lang="zh-CN" altLang="en-US">
                <a:solidFill>
                  <a:schemeClr val="accent2">
                    <a:lumMod val="50000"/>
                  </a:schemeClr>
                </a:solidFill>
              </a:rPr>
              <a:t>医务个案工作是指在医疗机构中开展的以病人及家属为服务对象的个案工作。</a:t>
            </a:r>
            <a:endParaRPr lang="zh-CN" altLang="en-US">
              <a:solidFill>
                <a:schemeClr val="accent2">
                  <a:lumMod val="50000"/>
                </a:schemeClr>
              </a:solidFill>
            </a:endParaRPr>
          </a:p>
          <a:p>
            <a:pPr algn="just">
              <a:lnSpc>
                <a:spcPct val="150000"/>
              </a:lnSpc>
            </a:pPr>
            <a:r>
              <a:rPr lang="zh-CN" altLang="en-US" b="1">
                <a:solidFill>
                  <a:schemeClr val="accent2">
                    <a:lumMod val="50000"/>
                  </a:schemeClr>
                </a:solidFill>
              </a:rPr>
              <a:t>服务对象：</a:t>
            </a:r>
            <a:r>
              <a:rPr lang="zh-CN" altLang="en-US">
                <a:solidFill>
                  <a:schemeClr val="accent2">
                    <a:lumMod val="50000"/>
                  </a:schemeClr>
                </a:solidFill>
              </a:rPr>
              <a:t>医护人员、病人及家属</a:t>
            </a:r>
            <a:endParaRPr lang="zh-CN" altLang="en-US">
              <a:solidFill>
                <a:schemeClr val="accent2">
                  <a:lumMod val="50000"/>
                </a:schemeClr>
              </a:solidFill>
            </a:endParaRPr>
          </a:p>
          <a:p>
            <a:pPr algn="just">
              <a:lnSpc>
                <a:spcPct val="150000"/>
              </a:lnSpc>
            </a:pPr>
            <a:r>
              <a:rPr lang="zh-CN" altLang="en-US" b="1">
                <a:solidFill>
                  <a:schemeClr val="accent2">
                    <a:lumMod val="50000"/>
                  </a:schemeClr>
                </a:solidFill>
              </a:rPr>
              <a:t>职责:</a:t>
            </a:r>
            <a:endParaRPr lang="zh-CN" altLang="en-US" b="1">
              <a:solidFill>
                <a:schemeClr val="accent2">
                  <a:lumMod val="50000"/>
                </a:schemeClr>
              </a:solidFill>
            </a:endParaRPr>
          </a:p>
          <a:p>
            <a:pPr algn="just">
              <a:lnSpc>
                <a:spcPct val="150000"/>
              </a:lnSpc>
            </a:pPr>
            <a:r>
              <a:rPr lang="zh-CN" altLang="en-US" sz="1600">
                <a:solidFill>
                  <a:schemeClr val="accent2">
                    <a:lumMod val="50000"/>
                  </a:schemeClr>
                </a:solidFill>
              </a:rPr>
              <a:t>1、协助医务人员了解与病人的发病、诊治、康复等有关的社会、经济、情绪等信息及社会的阻力和助力；</a:t>
            </a:r>
            <a:endParaRPr lang="zh-CN" altLang="en-US" sz="1600">
              <a:solidFill>
                <a:schemeClr val="accent2">
                  <a:lumMod val="50000"/>
                </a:schemeClr>
              </a:solidFill>
            </a:endParaRPr>
          </a:p>
          <a:p>
            <a:pPr algn="just">
              <a:lnSpc>
                <a:spcPct val="150000"/>
              </a:lnSpc>
            </a:pPr>
            <a:r>
              <a:rPr lang="zh-CN" altLang="en-US" sz="1600">
                <a:solidFill>
                  <a:schemeClr val="accent2">
                    <a:lumMod val="50000"/>
                  </a:schemeClr>
                </a:solidFill>
              </a:rPr>
              <a:t>2、帮助病人与医生之间更好地相互了解与合作；</a:t>
            </a:r>
            <a:endParaRPr lang="zh-CN" altLang="en-US" sz="1600">
              <a:solidFill>
                <a:schemeClr val="accent2">
                  <a:lumMod val="50000"/>
                </a:schemeClr>
              </a:solidFill>
            </a:endParaRPr>
          </a:p>
          <a:p>
            <a:pPr algn="just">
              <a:lnSpc>
                <a:spcPct val="150000"/>
              </a:lnSpc>
            </a:pPr>
            <a:r>
              <a:rPr lang="zh-CN" altLang="en-US" sz="1600">
                <a:solidFill>
                  <a:schemeClr val="accent2">
                    <a:lumMod val="50000"/>
                  </a:schemeClr>
                </a:solidFill>
              </a:rPr>
              <a:t>3、帮助病人家属了解病人的病情及应尽的责任；</a:t>
            </a:r>
            <a:endParaRPr lang="zh-CN" altLang="en-US" sz="1600">
              <a:solidFill>
                <a:schemeClr val="accent2">
                  <a:lumMod val="50000"/>
                </a:schemeClr>
              </a:solidFill>
            </a:endParaRPr>
          </a:p>
          <a:p>
            <a:pPr algn="just">
              <a:lnSpc>
                <a:spcPct val="150000"/>
              </a:lnSpc>
            </a:pPr>
            <a:r>
              <a:rPr lang="zh-CN" altLang="en-US" sz="1600">
                <a:solidFill>
                  <a:schemeClr val="accent2">
                    <a:lumMod val="50000"/>
                  </a:schemeClr>
                </a:solidFill>
              </a:rPr>
              <a:t>4、帮助病人寻求支持资源；</a:t>
            </a:r>
            <a:endParaRPr lang="zh-CN" altLang="en-US" sz="1600">
              <a:solidFill>
                <a:schemeClr val="accent2">
                  <a:lumMod val="50000"/>
                </a:schemeClr>
              </a:solidFill>
            </a:endParaRPr>
          </a:p>
          <a:p>
            <a:pPr algn="just">
              <a:lnSpc>
                <a:spcPct val="150000"/>
              </a:lnSpc>
            </a:pPr>
            <a:r>
              <a:rPr lang="zh-CN" altLang="en-US" sz="1600">
                <a:solidFill>
                  <a:schemeClr val="accent2">
                    <a:lumMod val="50000"/>
                  </a:schemeClr>
                </a:solidFill>
              </a:rPr>
              <a:t>5、帮助病人及家属解决情绪困扰等</a:t>
            </a:r>
            <a:r>
              <a:rPr lang="zh-CN" altLang="en-US" sz="1500">
                <a:solidFill>
                  <a:schemeClr val="accent2">
                    <a:lumMod val="50000"/>
                  </a:schemeClr>
                </a:solidFill>
              </a:rPr>
              <a:t>。</a:t>
            </a:r>
            <a:endParaRPr lang="zh-CN" altLang="en-US" sz="1500">
              <a:solidFill>
                <a:schemeClr val="accent2">
                  <a:lumMod val="50000"/>
                </a:schemeClr>
              </a:solidFill>
            </a:endParaRPr>
          </a:p>
        </p:txBody>
      </p:sp>
      <p:pic>
        <p:nvPicPr>
          <p:cNvPr id="3" name="图片 2"/>
          <p:cNvPicPr>
            <a:picLocks noChangeAspect="1"/>
          </p:cNvPicPr>
          <p:nvPr/>
        </p:nvPicPr>
        <p:blipFill>
          <a:blip r:embed="rId1"/>
          <a:stretch>
            <a:fillRect/>
          </a:stretch>
        </p:blipFill>
        <p:spPr>
          <a:xfrm>
            <a:off x="5176361" y="2386013"/>
            <a:ext cx="3431381" cy="3199924"/>
          </a:xfrm>
          <a:prstGeom prst="rect">
            <a:avLst/>
          </a:prstGeom>
        </p:spPr>
      </p:pic>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50520" y="1608773"/>
            <a:ext cx="2840355" cy="4229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Calibri" panose="020F0502020204030204"/>
                <a:ea typeface="+mn-ea"/>
                <a:cs typeface="+mn-cs"/>
              </a:defRPr>
            </a:lvl1pPr>
            <a:lvl2pPr marL="457200" algn="l" defTabSz="914400" rtl="0" eaLnBrk="1" latinLnBrk="0" hangingPunct="1">
              <a:defRPr sz="1800" kern="1200">
                <a:solidFill>
                  <a:srgbClr val="FFFFFF"/>
                </a:solidFill>
                <a:latin typeface="Calibri" panose="020F0502020204030204"/>
                <a:ea typeface="+mn-ea"/>
                <a:cs typeface="+mn-cs"/>
              </a:defRPr>
            </a:lvl2pPr>
            <a:lvl3pPr marL="914400" algn="l" defTabSz="914400" rtl="0" eaLnBrk="1" latinLnBrk="0" hangingPunct="1">
              <a:defRPr sz="1800" kern="1200">
                <a:solidFill>
                  <a:srgbClr val="FFFFFF"/>
                </a:solidFill>
                <a:latin typeface="Calibri" panose="020F0502020204030204"/>
                <a:ea typeface="+mn-ea"/>
                <a:cs typeface="+mn-cs"/>
              </a:defRPr>
            </a:lvl3pPr>
            <a:lvl4pPr marL="1371600" algn="l" defTabSz="914400" rtl="0" eaLnBrk="1" latinLnBrk="0" hangingPunct="1">
              <a:defRPr sz="1800" kern="1200">
                <a:solidFill>
                  <a:srgbClr val="FFFFFF"/>
                </a:solidFill>
                <a:latin typeface="Calibri" panose="020F0502020204030204"/>
                <a:ea typeface="+mn-ea"/>
                <a:cs typeface="+mn-cs"/>
              </a:defRPr>
            </a:lvl4pPr>
            <a:lvl5pPr marL="1828800" algn="l" defTabSz="914400" rtl="0" eaLnBrk="1" latinLnBrk="0" hangingPunct="1">
              <a:defRPr sz="1800" kern="1200">
                <a:solidFill>
                  <a:srgbClr val="FFFFFF"/>
                </a:solidFill>
                <a:latin typeface="Calibri" panose="020F0502020204030204"/>
                <a:ea typeface="+mn-ea"/>
                <a:cs typeface="+mn-cs"/>
              </a:defRPr>
            </a:lvl5pPr>
            <a:lvl6pPr marL="2286000" algn="l" defTabSz="914400" rtl="0" eaLnBrk="1" latinLnBrk="0" hangingPunct="1">
              <a:defRPr sz="1800" kern="1200">
                <a:solidFill>
                  <a:srgbClr val="FFFFFF"/>
                </a:solidFill>
                <a:latin typeface="Calibri" panose="020F0502020204030204"/>
                <a:ea typeface="+mn-ea"/>
                <a:cs typeface="+mn-cs"/>
              </a:defRPr>
            </a:lvl6pPr>
            <a:lvl7pPr marL="2743200" algn="l" defTabSz="914400" rtl="0" eaLnBrk="1" latinLnBrk="0" hangingPunct="1">
              <a:defRPr sz="1800" kern="1200">
                <a:solidFill>
                  <a:srgbClr val="FFFFFF"/>
                </a:solidFill>
                <a:latin typeface="Calibri" panose="020F0502020204030204"/>
                <a:ea typeface="+mn-ea"/>
                <a:cs typeface="+mn-cs"/>
              </a:defRPr>
            </a:lvl7pPr>
            <a:lvl8pPr marL="3200400" algn="l" defTabSz="914400" rtl="0" eaLnBrk="1" latinLnBrk="0" hangingPunct="1">
              <a:defRPr sz="1800" kern="1200">
                <a:solidFill>
                  <a:srgbClr val="FFFFFF"/>
                </a:solidFill>
                <a:latin typeface="Calibri" panose="020F0502020204030204"/>
                <a:ea typeface="+mn-ea"/>
                <a:cs typeface="+mn-cs"/>
              </a:defRPr>
            </a:lvl8pPr>
            <a:lvl9pPr marL="3657600" algn="l" defTabSz="914400" rtl="0" eaLnBrk="1" latinLnBrk="0" hangingPunct="1">
              <a:defRPr sz="1800" kern="1200">
                <a:solidFill>
                  <a:srgbClr val="FFFFFF"/>
                </a:solidFill>
                <a:latin typeface="Calibri" panose="020F0502020204030204"/>
                <a:ea typeface="+mn-ea"/>
                <a:cs typeface="+mn-cs"/>
              </a:defRPr>
            </a:lvl9pPr>
          </a:lstStyle>
          <a:p>
            <a:pPr algn="ctr"/>
            <a:r>
              <a:rPr lang="en-US" altLang="zh-CN" b="1">
                <a:latin typeface="微软雅黑" panose="020B0503020204020204" pitchFamily="34" charset="-122"/>
                <a:ea typeface="微软雅黑" panose="020B0503020204020204" pitchFamily="34" charset="-122"/>
                <a:cs typeface="微软雅黑" panose="020B0503020204020204" pitchFamily="34" charset="-122"/>
              </a:rPr>
              <a:t>3</a:t>
            </a:r>
            <a:r>
              <a:rPr lang="zh-CN" altLang="en-US" b="1">
                <a:latin typeface="微软雅黑" panose="020B0503020204020204" pitchFamily="34" charset="-122"/>
                <a:ea typeface="微软雅黑" panose="020B0503020204020204" pitchFamily="34" charset="-122"/>
                <a:cs typeface="微软雅黑" panose="020B0503020204020204" pitchFamily="34" charset="-122"/>
              </a:rPr>
              <a:t>、矫正个案工作</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350520" y="2272189"/>
            <a:ext cx="4114800" cy="34150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b="1">
                <a:solidFill>
                  <a:schemeClr val="accent1">
                    <a:lumMod val="50000"/>
                  </a:schemeClr>
                </a:solidFill>
              </a:rPr>
              <a:t>含义:</a:t>
            </a:r>
            <a:r>
              <a:rPr lang="zh-CN" altLang="en-US">
                <a:solidFill>
                  <a:schemeClr val="accent1">
                    <a:lumMod val="50000"/>
                  </a:schemeClr>
                </a:solidFill>
              </a:rPr>
              <a:t>矫正个案工作是指司法机构中开展的为犯罪青少年、服刑犯人、刑满释放人员、吸毒卖淫者提供个案工作。</a:t>
            </a:r>
            <a:endParaRPr lang="zh-CN" altLang="en-US">
              <a:solidFill>
                <a:schemeClr val="accent1">
                  <a:lumMod val="50000"/>
                </a:schemeClr>
              </a:solidFill>
            </a:endParaRPr>
          </a:p>
          <a:p>
            <a:pPr algn="just">
              <a:lnSpc>
                <a:spcPct val="150000"/>
              </a:lnSpc>
            </a:pPr>
            <a:r>
              <a:rPr lang="zh-CN" altLang="en-US" b="1">
                <a:solidFill>
                  <a:schemeClr val="accent1">
                    <a:lumMod val="50000"/>
                  </a:schemeClr>
                </a:solidFill>
              </a:rPr>
              <a:t>服务对象：</a:t>
            </a:r>
            <a:r>
              <a:rPr lang="zh-CN" altLang="en-US">
                <a:solidFill>
                  <a:schemeClr val="accent1">
                    <a:lumMod val="50000"/>
                  </a:schemeClr>
                </a:solidFill>
              </a:rPr>
              <a:t>罪犯或者具有犯罪危险性的违法人员。</a:t>
            </a:r>
            <a:endParaRPr lang="zh-CN" altLang="en-US">
              <a:solidFill>
                <a:schemeClr val="accent1">
                  <a:lumMod val="50000"/>
                </a:schemeClr>
              </a:solidFill>
            </a:endParaRPr>
          </a:p>
          <a:p>
            <a:pPr algn="just">
              <a:lnSpc>
                <a:spcPct val="150000"/>
              </a:lnSpc>
            </a:pPr>
            <a:r>
              <a:rPr lang="zh-CN" altLang="en-US" b="1">
                <a:solidFill>
                  <a:schemeClr val="accent1">
                    <a:lumMod val="50000"/>
                  </a:schemeClr>
                </a:solidFill>
              </a:rPr>
              <a:t>职责:</a:t>
            </a:r>
            <a:r>
              <a:rPr lang="zh-CN" altLang="en-US">
                <a:solidFill>
                  <a:schemeClr val="accent1">
                    <a:lumMod val="50000"/>
                  </a:schemeClr>
                </a:solidFill>
              </a:rPr>
              <a:t>帮助他们以正确的心理态度接受改造，并且以积极的态度重返社会，做对社会有用的人。</a:t>
            </a:r>
            <a:endParaRPr lang="zh-CN" altLang="en-US">
              <a:solidFill>
                <a:schemeClr val="accent1">
                  <a:lumMod val="50000"/>
                </a:schemeClr>
              </a:solidFill>
            </a:endParaRPr>
          </a:p>
        </p:txBody>
      </p:sp>
      <p:pic>
        <p:nvPicPr>
          <p:cNvPr id="3" name="图片 2"/>
          <p:cNvPicPr>
            <a:picLocks noChangeAspect="1"/>
          </p:cNvPicPr>
          <p:nvPr/>
        </p:nvPicPr>
        <p:blipFill>
          <a:blip r:embed="rId1"/>
          <a:stretch>
            <a:fillRect/>
          </a:stretch>
        </p:blipFill>
        <p:spPr>
          <a:xfrm>
            <a:off x="4894898" y="2336006"/>
            <a:ext cx="3959066" cy="2905601"/>
          </a:xfrm>
          <a:prstGeom prst="rect">
            <a:avLst/>
          </a:prstGeom>
        </p:spPr>
      </p:pic>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50520" y="1608773"/>
            <a:ext cx="2840355" cy="4229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Calibri" panose="020F0502020204030204"/>
                <a:ea typeface="+mn-ea"/>
                <a:cs typeface="+mn-cs"/>
              </a:defRPr>
            </a:lvl1pPr>
            <a:lvl2pPr marL="457200" algn="l" defTabSz="914400" rtl="0" eaLnBrk="1" latinLnBrk="0" hangingPunct="1">
              <a:defRPr sz="1800" kern="1200">
                <a:solidFill>
                  <a:srgbClr val="FFFFFF"/>
                </a:solidFill>
                <a:latin typeface="Calibri" panose="020F0502020204030204"/>
                <a:ea typeface="+mn-ea"/>
                <a:cs typeface="+mn-cs"/>
              </a:defRPr>
            </a:lvl2pPr>
            <a:lvl3pPr marL="914400" algn="l" defTabSz="914400" rtl="0" eaLnBrk="1" latinLnBrk="0" hangingPunct="1">
              <a:defRPr sz="1800" kern="1200">
                <a:solidFill>
                  <a:srgbClr val="FFFFFF"/>
                </a:solidFill>
                <a:latin typeface="Calibri" panose="020F0502020204030204"/>
                <a:ea typeface="+mn-ea"/>
                <a:cs typeface="+mn-cs"/>
              </a:defRPr>
            </a:lvl3pPr>
            <a:lvl4pPr marL="1371600" algn="l" defTabSz="914400" rtl="0" eaLnBrk="1" latinLnBrk="0" hangingPunct="1">
              <a:defRPr sz="1800" kern="1200">
                <a:solidFill>
                  <a:srgbClr val="FFFFFF"/>
                </a:solidFill>
                <a:latin typeface="Calibri" panose="020F0502020204030204"/>
                <a:ea typeface="+mn-ea"/>
                <a:cs typeface="+mn-cs"/>
              </a:defRPr>
            </a:lvl4pPr>
            <a:lvl5pPr marL="1828800" algn="l" defTabSz="914400" rtl="0" eaLnBrk="1" latinLnBrk="0" hangingPunct="1">
              <a:defRPr sz="1800" kern="1200">
                <a:solidFill>
                  <a:srgbClr val="FFFFFF"/>
                </a:solidFill>
                <a:latin typeface="Calibri" panose="020F0502020204030204"/>
                <a:ea typeface="+mn-ea"/>
                <a:cs typeface="+mn-cs"/>
              </a:defRPr>
            </a:lvl5pPr>
            <a:lvl6pPr marL="2286000" algn="l" defTabSz="914400" rtl="0" eaLnBrk="1" latinLnBrk="0" hangingPunct="1">
              <a:defRPr sz="1800" kern="1200">
                <a:solidFill>
                  <a:srgbClr val="FFFFFF"/>
                </a:solidFill>
                <a:latin typeface="Calibri" panose="020F0502020204030204"/>
                <a:ea typeface="+mn-ea"/>
                <a:cs typeface="+mn-cs"/>
              </a:defRPr>
            </a:lvl6pPr>
            <a:lvl7pPr marL="2743200" algn="l" defTabSz="914400" rtl="0" eaLnBrk="1" latinLnBrk="0" hangingPunct="1">
              <a:defRPr sz="1800" kern="1200">
                <a:solidFill>
                  <a:srgbClr val="FFFFFF"/>
                </a:solidFill>
                <a:latin typeface="Calibri" panose="020F0502020204030204"/>
                <a:ea typeface="+mn-ea"/>
                <a:cs typeface="+mn-cs"/>
              </a:defRPr>
            </a:lvl7pPr>
            <a:lvl8pPr marL="3200400" algn="l" defTabSz="914400" rtl="0" eaLnBrk="1" latinLnBrk="0" hangingPunct="1">
              <a:defRPr sz="1800" kern="1200">
                <a:solidFill>
                  <a:srgbClr val="FFFFFF"/>
                </a:solidFill>
                <a:latin typeface="Calibri" panose="020F0502020204030204"/>
                <a:ea typeface="+mn-ea"/>
                <a:cs typeface="+mn-cs"/>
              </a:defRPr>
            </a:lvl8pPr>
            <a:lvl9pPr marL="3657600" algn="l" defTabSz="914400" rtl="0" eaLnBrk="1" latinLnBrk="0" hangingPunct="1">
              <a:defRPr sz="1800" kern="1200">
                <a:solidFill>
                  <a:srgbClr val="FFFFFF"/>
                </a:solidFill>
                <a:latin typeface="Calibri" panose="020F0502020204030204"/>
                <a:ea typeface="+mn-ea"/>
                <a:cs typeface="+mn-cs"/>
              </a:defRPr>
            </a:lvl9pPr>
          </a:lstStyle>
          <a:p>
            <a:pPr algn="ctr"/>
            <a:r>
              <a:rPr lang="en-US" b="1">
                <a:latin typeface="微软雅黑" panose="020B0503020204020204" pitchFamily="34" charset="-122"/>
                <a:ea typeface="微软雅黑" panose="020B0503020204020204" pitchFamily="34" charset="-122"/>
                <a:cs typeface="微软雅黑" panose="020B0503020204020204" pitchFamily="34" charset="-122"/>
              </a:rPr>
              <a:t>4</a:t>
            </a:r>
            <a:r>
              <a:rPr lang="zh-CN" altLang="en-US" b="1">
                <a:latin typeface="微软雅黑" panose="020B0503020204020204" pitchFamily="34" charset="-122"/>
                <a:ea typeface="微软雅黑" panose="020B0503020204020204" pitchFamily="34" charset="-122"/>
                <a:cs typeface="微软雅黑" panose="020B0503020204020204" pitchFamily="34" charset="-122"/>
              </a:rPr>
              <a:t>、家庭个案工作</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350520" y="2272189"/>
            <a:ext cx="4114800" cy="34150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b="1">
                <a:solidFill>
                  <a:schemeClr val="accent1">
                    <a:lumMod val="50000"/>
                  </a:schemeClr>
                </a:solidFill>
              </a:rPr>
              <a:t>含义:</a:t>
            </a:r>
            <a:r>
              <a:rPr lang="zh-CN" altLang="en-US">
                <a:solidFill>
                  <a:schemeClr val="accent1">
                    <a:lumMod val="50000"/>
                  </a:schemeClr>
                </a:solidFill>
              </a:rPr>
              <a:t>家庭个案工作是对处于失衡状态中的家庭提供帮助，使其解除困难、恢复平衡的个案工作。</a:t>
            </a:r>
            <a:endParaRPr lang="zh-CN" altLang="en-US">
              <a:solidFill>
                <a:schemeClr val="accent1">
                  <a:lumMod val="50000"/>
                </a:schemeClr>
              </a:solidFill>
            </a:endParaRPr>
          </a:p>
          <a:p>
            <a:pPr algn="just">
              <a:lnSpc>
                <a:spcPct val="150000"/>
              </a:lnSpc>
            </a:pPr>
            <a:r>
              <a:rPr lang="zh-CN" altLang="en-US" b="1">
                <a:solidFill>
                  <a:schemeClr val="accent1">
                    <a:lumMod val="50000"/>
                  </a:schemeClr>
                </a:solidFill>
              </a:rPr>
              <a:t>服务对象：</a:t>
            </a:r>
            <a:r>
              <a:rPr lang="zh-CN" altLang="en-US">
                <a:solidFill>
                  <a:schemeClr val="accent1">
                    <a:lumMod val="50000"/>
                  </a:schemeClr>
                </a:solidFill>
              </a:rPr>
              <a:t>整个家庭，包括每一位家庭成员。</a:t>
            </a:r>
            <a:endParaRPr lang="zh-CN" altLang="en-US">
              <a:solidFill>
                <a:schemeClr val="accent1">
                  <a:lumMod val="50000"/>
                </a:schemeClr>
              </a:solidFill>
            </a:endParaRPr>
          </a:p>
          <a:p>
            <a:pPr algn="just">
              <a:lnSpc>
                <a:spcPct val="150000"/>
              </a:lnSpc>
            </a:pPr>
            <a:r>
              <a:rPr lang="zh-CN" altLang="en-US" b="1">
                <a:solidFill>
                  <a:schemeClr val="accent1">
                    <a:lumMod val="50000"/>
                  </a:schemeClr>
                </a:solidFill>
              </a:rPr>
              <a:t>职责:</a:t>
            </a:r>
            <a:r>
              <a:rPr lang="zh-CN" altLang="en-US">
                <a:solidFill>
                  <a:schemeClr val="accent1">
                    <a:lumMod val="50000"/>
                  </a:schemeClr>
                </a:solidFill>
              </a:rPr>
              <a:t>通过个案的方法，为家庭提供经济上的援助、心理与情绪上的辅导，促进家庭关系的和谐，帮助寻求资源。</a:t>
            </a:r>
            <a:endParaRPr lang="zh-CN" altLang="en-US">
              <a:solidFill>
                <a:schemeClr val="accent1">
                  <a:lumMod val="50000"/>
                </a:schemeClr>
              </a:solidFill>
            </a:endParaRPr>
          </a:p>
        </p:txBody>
      </p:sp>
      <p:pic>
        <p:nvPicPr>
          <p:cNvPr id="5" name="图片 4"/>
          <p:cNvPicPr>
            <a:picLocks noChangeAspect="1"/>
          </p:cNvPicPr>
          <p:nvPr/>
        </p:nvPicPr>
        <p:blipFill>
          <a:blip r:embed="rId1"/>
          <a:stretch>
            <a:fillRect/>
          </a:stretch>
        </p:blipFill>
        <p:spPr>
          <a:xfrm>
            <a:off x="4802981" y="2669381"/>
            <a:ext cx="4000024" cy="2715101"/>
          </a:xfrm>
          <a:prstGeom prst="rect">
            <a:avLst/>
          </a:prstGeom>
        </p:spPr>
      </p:pic>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圆角矩形 11"/>
          <p:cNvSpPr/>
          <p:nvPr/>
        </p:nvSpPr>
        <p:spPr bwMode="auto">
          <a:xfrm>
            <a:off x="2981325" y="2147888"/>
            <a:ext cx="465138" cy="114300"/>
          </a:xfrm>
          <a:custGeom>
            <a:avLst/>
            <a:gdLst>
              <a:gd name="T0" fmla="*/ 1 w 711052"/>
              <a:gd name="T1" fmla="*/ 0 h 174096"/>
              <a:gd name="T2" fmla="*/ 2 w 711052"/>
              <a:gd name="T3" fmla="*/ 0 h 174096"/>
              <a:gd name="T4" fmla="*/ 2 w 711052"/>
              <a:gd name="T5" fmla="*/ 1 h 174096"/>
              <a:gd name="T6" fmla="*/ 1 w 711052"/>
              <a:gd name="T7" fmla="*/ 1 h 174096"/>
              <a:gd name="T8" fmla="*/ 0 w 711052"/>
              <a:gd name="T9" fmla="*/ 1 h 174096"/>
              <a:gd name="T10" fmla="*/ 1 w 711052"/>
              <a:gd name="T11" fmla="*/ 0 h 1740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gradFill rotWithShape="1">
            <a:gsLst>
              <a:gs pos="0">
                <a:srgbClr val="409EA6"/>
              </a:gs>
              <a:gs pos="60001">
                <a:srgbClr val="D0F0EE"/>
              </a:gs>
              <a:gs pos="89000">
                <a:srgbClr val="409EA6"/>
              </a:gs>
              <a:gs pos="100000">
                <a:srgbClr val="296469"/>
              </a:gs>
            </a:gsLst>
            <a:lin ang="0" scaled="1"/>
          </a:gra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nchor="ct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157699" name="任意多边形 29"/>
          <p:cNvSpPr/>
          <p:nvPr/>
        </p:nvSpPr>
        <p:spPr bwMode="auto">
          <a:xfrm>
            <a:off x="3008313" y="1646238"/>
            <a:ext cx="165100" cy="5211762"/>
          </a:xfrm>
          <a:custGeom>
            <a:avLst/>
            <a:gdLst>
              <a:gd name="T0" fmla="*/ 2747567 w 146304"/>
              <a:gd name="T1" fmla="*/ 0 h 4956048"/>
              <a:gd name="T2" fmla="*/ 5495204 w 146304"/>
              <a:gd name="T3" fmla="*/ 330901 h 4956048"/>
              <a:gd name="T4" fmla="*/ 5495204 w 146304"/>
              <a:gd name="T5" fmla="*/ 22418561 h 4956048"/>
              <a:gd name="T6" fmla="*/ 0 w 146304"/>
              <a:gd name="T7" fmla="*/ 22418561 h 4956048"/>
              <a:gd name="T8" fmla="*/ 0 w 146304"/>
              <a:gd name="T9" fmla="*/ 330901 h 4956048"/>
              <a:gd name="T10" fmla="*/ 2747567 w 146304"/>
              <a:gd name="T11" fmla="*/ 0 h 495604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6304" h="4956048">
                <a:moveTo>
                  <a:pt x="73152" y="0"/>
                </a:moveTo>
                <a:cubicBezTo>
                  <a:pt x="113553" y="0"/>
                  <a:pt x="146304" y="32751"/>
                  <a:pt x="146304" y="73152"/>
                </a:cubicBezTo>
                <a:lnTo>
                  <a:pt x="146304" y="4956048"/>
                </a:lnTo>
                <a:lnTo>
                  <a:pt x="0" y="4956048"/>
                </a:lnTo>
                <a:lnTo>
                  <a:pt x="0" y="73152"/>
                </a:lnTo>
                <a:cubicBezTo>
                  <a:pt x="0" y="32751"/>
                  <a:pt x="32751" y="0"/>
                  <a:pt x="73152" y="0"/>
                </a:cubicBezTo>
                <a:close/>
              </a:path>
            </a:pathLst>
          </a:custGeom>
          <a:gradFill rotWithShape="0">
            <a:gsLst>
              <a:gs pos="0">
                <a:srgbClr val="A6A6A6"/>
              </a:gs>
              <a:gs pos="8000">
                <a:srgbClr val="A6A6A6"/>
              </a:gs>
              <a:gs pos="53999">
                <a:srgbClr val="D9D9D9"/>
              </a:gs>
              <a:gs pos="100000">
                <a:srgbClr val="A6A6A6"/>
              </a:gs>
            </a:gsLst>
            <a:lin ang="0" scaled="1"/>
          </a:grad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157700" name="五边形 30"/>
          <p:cNvSpPr>
            <a:spLocks noChangeArrowheads="1"/>
          </p:cNvSpPr>
          <p:nvPr/>
        </p:nvSpPr>
        <p:spPr bwMode="auto">
          <a:xfrm>
            <a:off x="2981325" y="2208213"/>
            <a:ext cx="4086225" cy="692150"/>
          </a:xfrm>
          <a:prstGeom prst="homePlate">
            <a:avLst>
              <a:gd name="adj" fmla="val 49963"/>
            </a:avLst>
          </a:prstGeom>
          <a:solidFill>
            <a:srgbClr val="409EA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57701" name="五边形 31"/>
          <p:cNvSpPr>
            <a:spLocks noChangeArrowheads="1"/>
          </p:cNvSpPr>
          <p:nvPr/>
        </p:nvSpPr>
        <p:spPr bwMode="auto">
          <a:xfrm>
            <a:off x="3108325" y="2293938"/>
            <a:ext cx="3832225" cy="520700"/>
          </a:xfrm>
          <a:prstGeom prst="homePlate">
            <a:avLst>
              <a:gd name="adj" fmla="val 50121"/>
            </a:avLst>
          </a:prstGeom>
          <a:solidFill>
            <a:srgbClr val="D0F0EE"/>
          </a:solidFill>
          <a:ln>
            <a:noFill/>
          </a:ln>
          <a:extLst>
            <a:ext uri="{91240B29-F687-4F45-9708-019B960494DF}">
              <a14:hiddenLine xmlns:a14="http://schemas.microsoft.com/office/drawing/2010/main" w="9525">
                <a:solidFill>
                  <a:srgbClr val="000000"/>
                </a:solidFill>
                <a:miter lim="800000"/>
                <a:headEnd/>
                <a:tailEnd/>
              </a14:hiddenLine>
            </a:ext>
          </a:extLst>
        </p:spPr>
        <p:txBody>
          <a:bodyPr bIns="108000"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r>
              <a:rPr lang="zh-CN" altLang="en-US" sz="2800" smtClean="0">
                <a:solidFill>
                  <a:srgbClr val="296469"/>
                </a:solidFill>
                <a:latin typeface="黑体" panose="02010609060101010101" pitchFamily="49" charset="-122"/>
                <a:ea typeface="黑体" panose="02010609060101010101" pitchFamily="49" charset="-122"/>
              </a:rPr>
              <a:t>第</a:t>
            </a:r>
            <a:r>
              <a:rPr lang="en-US" altLang="zh-CN" sz="2800" smtClean="0">
                <a:solidFill>
                  <a:srgbClr val="296469"/>
                </a:solidFill>
                <a:latin typeface="黑体" panose="02010609060101010101" pitchFamily="49" charset="-122"/>
                <a:ea typeface="黑体" panose="02010609060101010101" pitchFamily="49" charset="-122"/>
              </a:rPr>
              <a:t>4</a:t>
            </a:r>
            <a:r>
              <a:rPr lang="zh-CN" altLang="en-US" sz="2800" smtClean="0">
                <a:solidFill>
                  <a:srgbClr val="296469"/>
                </a:solidFill>
                <a:latin typeface="黑体" panose="02010609060101010101" pitchFamily="49" charset="-122"/>
                <a:ea typeface="黑体" panose="02010609060101010101" pitchFamily="49" charset="-122"/>
              </a:rPr>
              <a:t>节</a:t>
            </a:r>
            <a:endParaRPr lang="zh-CN" altLang="en-US" sz="2800" smtClean="0">
              <a:solidFill>
                <a:srgbClr val="296469"/>
              </a:solidFill>
              <a:latin typeface="黑体" panose="02010609060101010101" pitchFamily="49" charset="-122"/>
              <a:ea typeface="黑体" panose="02010609060101010101" pitchFamily="49" charset="-122"/>
            </a:endParaRPr>
          </a:p>
        </p:txBody>
      </p:sp>
      <p:sp>
        <p:nvSpPr>
          <p:cNvPr id="157702" name="圆角矩形 32"/>
          <p:cNvSpPr>
            <a:spLocks noChangeArrowheads="1"/>
          </p:cNvSpPr>
          <p:nvPr/>
        </p:nvSpPr>
        <p:spPr bwMode="auto">
          <a:xfrm>
            <a:off x="3419475" y="3213100"/>
            <a:ext cx="3316288" cy="1473200"/>
          </a:xfrm>
          <a:prstGeom prst="roundRect">
            <a:avLst>
              <a:gd name="adj" fmla="val 6213"/>
            </a:avLst>
          </a:prstGeom>
          <a:solidFill>
            <a:srgbClr val="F2F2F2"/>
          </a:solidFill>
          <a:ln w="12700">
            <a:solidFill>
              <a:srgbClr val="FFFFFF"/>
            </a:solidFill>
            <a:round/>
          </a:ln>
          <a:effectLst>
            <a:outerShdw sx="100999" sy="100999" algn="ctr" rotWithShape="0">
              <a:srgbClr val="000000">
                <a:alpha val="1999"/>
              </a:srgbClr>
            </a:outerShdw>
          </a:effec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r>
              <a:rPr lang="zh-CN" altLang="en-US" b="1" smtClean="0">
                <a:solidFill>
                  <a:srgbClr val="9DB670"/>
                </a:solidFill>
                <a:latin typeface="Arial" panose="020B0604020202020204" pitchFamily="34" charset="0"/>
                <a:ea typeface="宋体" panose="02010600030101010101" pitchFamily="2" charset="-122"/>
              </a:rPr>
              <a:t>个案工作的历史发展</a:t>
            </a:r>
            <a:endParaRPr lang="en-US" altLang="zh-CN" b="1" smtClean="0">
              <a:solidFill>
                <a:srgbClr val="9DB670"/>
              </a:solidFill>
              <a:latin typeface="Arial" panose="020B0604020202020204" pitchFamily="34" charset="0"/>
              <a:ea typeface="宋体" panose="02010600030101010101" pitchFamily="2" charset="-122"/>
            </a:endParaRPr>
          </a:p>
        </p:txBody>
      </p:sp>
      <p:sp>
        <p:nvSpPr>
          <p:cNvPr id="157703" name="矩形 33"/>
          <p:cNvSpPr>
            <a:spLocks noChangeArrowheads="1"/>
          </p:cNvSpPr>
          <p:nvPr/>
        </p:nvSpPr>
        <p:spPr bwMode="auto">
          <a:xfrm rot="16200000" flipV="1">
            <a:off x="3583782" y="3042444"/>
            <a:ext cx="433387" cy="34925"/>
          </a:xfrm>
          <a:prstGeom prst="rect">
            <a:avLst/>
          </a:prstGeom>
          <a:solidFill>
            <a:srgbClr val="A6A6A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57704" name="椭圆 34"/>
          <p:cNvSpPr>
            <a:spLocks noChangeArrowheads="1"/>
          </p:cNvSpPr>
          <p:nvPr/>
        </p:nvSpPr>
        <p:spPr bwMode="auto">
          <a:xfrm>
            <a:off x="3757613" y="2811463"/>
            <a:ext cx="82550" cy="82550"/>
          </a:xfrm>
          <a:prstGeom prst="ellipse">
            <a:avLst/>
          </a:prstGeom>
          <a:solidFill>
            <a:srgbClr val="FFFFFF"/>
          </a:solidFill>
          <a:ln w="28575">
            <a:solidFill>
              <a:srgbClr val="296469"/>
            </a:solidFill>
            <a:round/>
          </a:ln>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57705" name="椭圆 35"/>
          <p:cNvSpPr>
            <a:spLocks noChangeArrowheads="1"/>
          </p:cNvSpPr>
          <p:nvPr/>
        </p:nvSpPr>
        <p:spPr bwMode="auto">
          <a:xfrm>
            <a:off x="3754438" y="3228975"/>
            <a:ext cx="82550" cy="82550"/>
          </a:xfrm>
          <a:prstGeom prst="ellipse">
            <a:avLst/>
          </a:prstGeom>
          <a:solidFill>
            <a:srgbClr val="FFFFFF"/>
          </a:solidFill>
          <a:ln w="28575">
            <a:solidFill>
              <a:srgbClr val="7F7F7F"/>
            </a:solidFill>
            <a:round/>
          </a:ln>
          <a:effectLst>
            <a:outerShdw dist="25401" dir="2700000" algn="ctr" rotWithShape="0">
              <a:srgbClr val="FFFFFF">
                <a:alpha val="28000"/>
              </a:srgbClr>
            </a:outerShdw>
          </a:effec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57706" name="矩形 36"/>
          <p:cNvSpPr>
            <a:spLocks noChangeArrowheads="1"/>
          </p:cNvSpPr>
          <p:nvPr/>
        </p:nvSpPr>
        <p:spPr bwMode="auto">
          <a:xfrm rot="16200000" flipV="1">
            <a:off x="5934075" y="3041651"/>
            <a:ext cx="433387" cy="36512"/>
          </a:xfrm>
          <a:prstGeom prst="rect">
            <a:avLst/>
          </a:prstGeom>
          <a:solidFill>
            <a:srgbClr val="A6A6A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57707" name="椭圆 37"/>
          <p:cNvSpPr>
            <a:spLocks noChangeArrowheads="1"/>
          </p:cNvSpPr>
          <p:nvPr/>
        </p:nvSpPr>
        <p:spPr bwMode="auto">
          <a:xfrm>
            <a:off x="6108700" y="2811463"/>
            <a:ext cx="82550" cy="82550"/>
          </a:xfrm>
          <a:prstGeom prst="ellipse">
            <a:avLst/>
          </a:prstGeom>
          <a:solidFill>
            <a:srgbClr val="FFFFFF"/>
          </a:solidFill>
          <a:ln w="28575">
            <a:solidFill>
              <a:srgbClr val="296469"/>
            </a:solidFill>
            <a:round/>
          </a:ln>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57708" name="椭圆 38"/>
          <p:cNvSpPr>
            <a:spLocks noChangeArrowheads="1"/>
          </p:cNvSpPr>
          <p:nvPr/>
        </p:nvSpPr>
        <p:spPr bwMode="auto">
          <a:xfrm>
            <a:off x="6105525" y="3228975"/>
            <a:ext cx="82550" cy="82550"/>
          </a:xfrm>
          <a:prstGeom prst="ellipse">
            <a:avLst/>
          </a:prstGeom>
          <a:solidFill>
            <a:srgbClr val="FFFFFF"/>
          </a:solidFill>
          <a:ln w="28575">
            <a:solidFill>
              <a:srgbClr val="7F7F7F"/>
            </a:solidFill>
            <a:round/>
          </a:ln>
          <a:effectLst>
            <a:outerShdw dist="25401" dir="2700000" algn="ctr" rotWithShape="0">
              <a:srgbClr val="FFFFFF">
                <a:alpha val="28000"/>
              </a:srgbClr>
            </a:outerShdw>
          </a:effec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57709" name="文本框 39"/>
          <p:cNvSpPr txBox="1">
            <a:spLocks noChangeArrowheads="1"/>
          </p:cNvSpPr>
          <p:nvPr/>
        </p:nvSpPr>
        <p:spPr bwMode="auto">
          <a:xfrm>
            <a:off x="3459163" y="1509713"/>
            <a:ext cx="204311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 typeface="Arial" panose="020B0604020202020204" pitchFamily="34" charset="0"/>
              <a:buNone/>
            </a:pPr>
            <a:r>
              <a:rPr lang="zh-CN" altLang="en-US" smtClean="0">
                <a:solidFill>
                  <a:srgbClr val="409EA6"/>
                </a:solidFill>
                <a:latin typeface="Times New Roman" panose="02020603050405020304" pitchFamily="18" charset="0"/>
                <a:ea typeface="华文隶书" panose="02010800040101010101" pitchFamily="2" charset="-122"/>
              </a:rPr>
              <a:t> </a:t>
            </a:r>
            <a:r>
              <a:rPr lang="zh-CN" altLang="en-US" sz="2800" smtClean="0">
                <a:solidFill>
                  <a:srgbClr val="409EA6"/>
                </a:solidFill>
                <a:latin typeface="Times New Roman" panose="02020603050405020304" pitchFamily="18" charset="0"/>
                <a:ea typeface="华文隶书" panose="02010800040101010101" pitchFamily="2" charset="-122"/>
              </a:rPr>
              <a:t>Section</a:t>
            </a:r>
            <a:r>
              <a:rPr lang="en-US" altLang="zh-CN" sz="5400" smtClean="0">
                <a:solidFill>
                  <a:srgbClr val="409EA6"/>
                </a:solidFill>
                <a:latin typeface="Times New Roman" panose="02020603050405020304" pitchFamily="18" charset="0"/>
                <a:ea typeface="华文隶书" panose="02010800040101010101" pitchFamily="2" charset="-122"/>
              </a:rPr>
              <a:t>1</a:t>
            </a:r>
            <a:endParaRPr lang="zh-CN" altLang="en-US" sz="5400" smtClean="0">
              <a:solidFill>
                <a:srgbClr val="409EA6"/>
              </a:solidFill>
              <a:latin typeface="Times New Roman" panose="02020603050405020304" pitchFamily="18" charset="0"/>
              <a:ea typeface="华文隶书" panose="02010800040101010101" pitchFamily="2"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320516" y="2076450"/>
            <a:ext cx="8503444" cy="3380899"/>
          </a:xfrm>
          <a:prstGeom prst="rect">
            <a:avLst/>
          </a:prstGeom>
        </p:spPr>
      </p:pic>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1" name="Rectangle 3"/>
          <p:cNvSpPr>
            <a:spLocks noGrp="1" noChangeArrowheads="1"/>
          </p:cNvSpPr>
          <p:nvPr>
            <p:ph type="subTitle" idx="4294967295"/>
          </p:nvPr>
        </p:nvSpPr>
        <p:spPr>
          <a:xfrm>
            <a:off x="1755775" y="3560763"/>
            <a:ext cx="5622925" cy="636587"/>
          </a:xfrm>
        </p:spPr>
        <p:txBody>
          <a:bodyPr/>
          <a:lstStyle/>
          <a:p>
            <a:pPr marL="0" indent="0" algn="ctr" eaLnBrk="1" hangingPunct="1">
              <a:buFont typeface="Wingdings" panose="05000000000000000000" pitchFamily="2" charset="2"/>
              <a:buNone/>
            </a:pPr>
            <a:r>
              <a:rPr lang="zh-CN" sz="3000" b="1" smtClean="0">
                <a:latin typeface="隶书" panose="02010509060101010101" pitchFamily="49" charset="-122"/>
                <a:ea typeface="隶书" panose="02010509060101010101" pitchFamily="49" charset="-122"/>
              </a:rPr>
              <a:t>许菊香</a:t>
            </a:r>
            <a:endParaRPr lang="zh-CN" sz="3000" b="1" smtClean="0">
              <a:latin typeface="隶书" panose="02010509060101010101" pitchFamily="49" charset="-122"/>
              <a:ea typeface="隶书" panose="02010509060101010101" pitchFamily="49" charset="-122"/>
            </a:endParaRPr>
          </a:p>
        </p:txBody>
      </p:sp>
      <p:sp>
        <p:nvSpPr>
          <p:cNvPr id="155652" name="Rectangle 4"/>
          <p:cNvSpPr>
            <a:spLocks noGrp="1" noChangeArrowheads="1"/>
          </p:cNvSpPr>
          <p:nvPr/>
        </p:nvSpPr>
        <p:spPr bwMode="auto">
          <a:xfrm>
            <a:off x="1736725" y="2643188"/>
            <a:ext cx="5637213" cy="9826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gn="just" defTabSz="514350"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361950" indent="-361950" defTabSz="5143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643255" indent="-128905" defTabSz="51435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900430" indent="-128905" defTabSz="51435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1157605" indent="-128905" defTabSz="51435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1614805" indent="-128905" defTabSz="51435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072005" indent="-128905" defTabSz="51435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2529205" indent="-128905" defTabSz="51435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2986405" indent="-128905" defTabSz="51435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90000"/>
              </a:lnSpc>
              <a:spcBef>
                <a:spcPct val="0"/>
              </a:spcBef>
              <a:spcAft>
                <a:spcPct val="0"/>
              </a:spcAft>
              <a:buClrTx/>
              <a:buSzTx/>
              <a:buFont typeface="Wingdings" panose="05000000000000000000" pitchFamily="2" charset="2"/>
              <a:buNone/>
            </a:pPr>
            <a:r>
              <a:rPr lang="zh-CN" altLang="zh-CN" sz="3200" b="1" smtClean="0">
                <a:solidFill>
                  <a:srgbClr val="468F69"/>
                </a:solidFill>
              </a:rPr>
              <a:t>谢谢观看</a:t>
            </a:r>
            <a:endParaRPr lang="zh-CN" altLang="zh-CN" sz="3200" b="1" smtClean="0">
              <a:solidFill>
                <a:srgbClr val="468F69"/>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ctrTitle" idx="4294967295"/>
          </p:nvPr>
        </p:nvSpPr>
        <p:spPr>
          <a:xfrm>
            <a:off x="1736725" y="2655888"/>
            <a:ext cx="5637213" cy="982662"/>
          </a:xfrm>
        </p:spPr>
        <p:txBody>
          <a:bodyPr anchor="ctr"/>
          <a:lstStyle/>
          <a:p>
            <a:pPr algn="ctr" eaLnBrk="1" hangingPunct="1"/>
            <a:r>
              <a:rPr lang="zh-CN" altLang="zh-CN" smtClean="0"/>
              <a:t>个案社会工作</a:t>
            </a:r>
            <a:endParaRPr lang="zh-CN" altLang="zh-CN" smtClean="0"/>
          </a:p>
        </p:txBody>
      </p:sp>
      <p:sp>
        <p:nvSpPr>
          <p:cNvPr id="155651" name="Rectangle 3"/>
          <p:cNvSpPr>
            <a:spLocks noGrp="1" noChangeArrowheads="1"/>
          </p:cNvSpPr>
          <p:nvPr>
            <p:ph type="subTitle" idx="4294967295"/>
          </p:nvPr>
        </p:nvSpPr>
        <p:spPr>
          <a:xfrm>
            <a:off x="1755775" y="3560763"/>
            <a:ext cx="5622925" cy="636587"/>
          </a:xfrm>
        </p:spPr>
        <p:txBody>
          <a:bodyPr/>
          <a:lstStyle/>
          <a:p>
            <a:pPr marL="0" indent="0" algn="ctr" eaLnBrk="1" hangingPunct="1">
              <a:buFont typeface="Wingdings" panose="05000000000000000000" pitchFamily="2" charset="2"/>
              <a:buNone/>
            </a:pPr>
            <a:r>
              <a:rPr lang="zh-CN" altLang="en-US" sz="3000" b="1" smtClean="0">
                <a:latin typeface="隶书" panose="02010509060101010101" pitchFamily="49" charset="-122"/>
                <a:ea typeface="隶书" panose="02010509060101010101" pitchFamily="49" charset="-122"/>
              </a:rPr>
              <a:t>第二章</a:t>
            </a:r>
            <a:r>
              <a:rPr lang="en-US" altLang="zh-CN" sz="3000" b="1" smtClean="0">
                <a:latin typeface="隶书" panose="02010509060101010101" pitchFamily="49" charset="-122"/>
                <a:ea typeface="隶书" panose="02010509060101010101" pitchFamily="49" charset="-122"/>
              </a:rPr>
              <a:t> </a:t>
            </a:r>
            <a:r>
              <a:rPr lang="zh-CN" altLang="en-US" sz="3000" b="1" smtClean="0">
                <a:latin typeface="隶书" panose="02010509060101010101" pitchFamily="49" charset="-122"/>
                <a:ea typeface="隶书" panose="02010509060101010101" pitchFamily="49" charset="-122"/>
              </a:rPr>
              <a:t>个案工作的价值原则</a:t>
            </a:r>
            <a:endParaRPr lang="zh-CN" altLang="en-US" sz="3000" b="1" smtClean="0">
              <a:latin typeface="隶书" panose="02010509060101010101" pitchFamily="49" charset="-122"/>
              <a:ea typeface="隶书" panose="02010509060101010101" pitchFamily="49" charset="-122"/>
            </a:endParaRPr>
          </a:p>
        </p:txBody>
      </p:sp>
      <p:sp>
        <p:nvSpPr>
          <p:cNvPr id="155652" name="Rectangle 4"/>
          <p:cNvSpPr>
            <a:spLocks noGrp="1" noChangeArrowheads="1"/>
          </p:cNvSpPr>
          <p:nvPr/>
        </p:nvSpPr>
        <p:spPr bwMode="auto">
          <a:xfrm>
            <a:off x="1736725" y="2643188"/>
            <a:ext cx="5637213" cy="9826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gn="just" defTabSz="514350"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361950" indent="-361950" defTabSz="5143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643255" indent="-128905" defTabSz="51435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900430" indent="-128905" defTabSz="51435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1157605" indent="-128905" defTabSz="51435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1614805" indent="-128905" defTabSz="51435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072005" indent="-128905" defTabSz="51435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2529205" indent="-128905" defTabSz="51435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2986405" indent="-128905" defTabSz="51435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90000"/>
              </a:lnSpc>
              <a:spcBef>
                <a:spcPct val="0"/>
              </a:spcBef>
              <a:spcAft>
                <a:spcPct val="0"/>
              </a:spcAft>
              <a:buClrTx/>
              <a:buSzTx/>
              <a:buFont typeface="Wingdings" panose="05000000000000000000" pitchFamily="2" charset="2"/>
              <a:buNone/>
            </a:pPr>
            <a:r>
              <a:rPr lang="zh-CN" altLang="zh-CN" sz="3200" b="1" smtClean="0">
                <a:solidFill>
                  <a:srgbClr val="468F69"/>
                </a:solidFill>
              </a:rPr>
              <a:t>个案社会工作</a:t>
            </a:r>
            <a:endParaRPr lang="zh-CN" altLang="zh-CN" sz="3200" b="1" smtClean="0">
              <a:solidFill>
                <a:srgbClr val="468F69"/>
              </a:solidFill>
            </a:endParaRPr>
          </a:p>
        </p:txBody>
      </p:sp>
      <p:sp>
        <p:nvSpPr>
          <p:cNvPr id="2" name="文本框 1"/>
          <p:cNvSpPr txBox="1"/>
          <p:nvPr/>
        </p:nvSpPr>
        <p:spPr>
          <a:xfrm>
            <a:off x="2900680" y="4940935"/>
            <a:ext cx="3526155" cy="1076325"/>
          </a:xfrm>
          <a:prstGeom prst="rect">
            <a:avLst/>
          </a:prstGeom>
          <a:noFill/>
        </p:spPr>
        <p:txBody>
          <a:bodyPr wrap="square" rtlCol="0">
            <a:spAutoFit/>
          </a:bodyPr>
          <a:p>
            <a:pPr algn="ctr"/>
            <a:r>
              <a:rPr lang="zh-CN" altLang="en-US" sz="2800">
                <a:solidFill>
                  <a:schemeClr val="accent1">
                    <a:lumMod val="50000"/>
                  </a:schemeClr>
                </a:solidFill>
                <a:latin typeface="华文隶书" panose="02010800040101010101" pitchFamily="2" charset="-122"/>
                <a:ea typeface="华文隶书" panose="02010800040101010101" pitchFamily="2" charset="-122"/>
              </a:rPr>
              <a:t>许菊香</a:t>
            </a:r>
            <a:endParaRPr lang="zh-CN" altLang="en-US"/>
          </a:p>
          <a:p>
            <a:pPr algn="ctr"/>
            <a:endParaRPr lang="zh-CN" altLang="en-US"/>
          </a:p>
          <a:p>
            <a:pPr algn="ctr"/>
            <a:r>
              <a:rPr lang="zh-CN" altLang="en-US">
                <a:solidFill>
                  <a:schemeClr val="accent6">
                    <a:lumMod val="50000"/>
                  </a:schemeClr>
                </a:solidFill>
              </a:rPr>
              <a:t>铜陵学院法学院社会工作专业</a:t>
            </a:r>
            <a:endParaRPr lang="zh-CN" altLang="en-US">
              <a:solidFill>
                <a:schemeClr val="accent6">
                  <a:lumMod val="50000"/>
                </a:scheme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圆角矩形 11"/>
          <p:cNvSpPr/>
          <p:nvPr/>
        </p:nvSpPr>
        <p:spPr bwMode="auto">
          <a:xfrm>
            <a:off x="2981325" y="2147888"/>
            <a:ext cx="465138" cy="114300"/>
          </a:xfrm>
          <a:custGeom>
            <a:avLst/>
            <a:gdLst>
              <a:gd name="T0" fmla="*/ 1 w 711052"/>
              <a:gd name="T1" fmla="*/ 0 h 174096"/>
              <a:gd name="T2" fmla="*/ 2 w 711052"/>
              <a:gd name="T3" fmla="*/ 0 h 174096"/>
              <a:gd name="T4" fmla="*/ 2 w 711052"/>
              <a:gd name="T5" fmla="*/ 1 h 174096"/>
              <a:gd name="T6" fmla="*/ 1 w 711052"/>
              <a:gd name="T7" fmla="*/ 1 h 174096"/>
              <a:gd name="T8" fmla="*/ 0 w 711052"/>
              <a:gd name="T9" fmla="*/ 1 h 174096"/>
              <a:gd name="T10" fmla="*/ 1 w 711052"/>
              <a:gd name="T11" fmla="*/ 0 h 1740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gradFill rotWithShape="1">
            <a:gsLst>
              <a:gs pos="0">
                <a:srgbClr val="409EA6"/>
              </a:gs>
              <a:gs pos="60001">
                <a:srgbClr val="D0F0EE"/>
              </a:gs>
              <a:gs pos="89000">
                <a:srgbClr val="409EA6"/>
              </a:gs>
              <a:gs pos="100000">
                <a:srgbClr val="296469"/>
              </a:gs>
            </a:gsLst>
            <a:lin ang="0" scaled="1"/>
          </a:gra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nchor="ct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157699" name="任意多边形 29"/>
          <p:cNvSpPr/>
          <p:nvPr/>
        </p:nvSpPr>
        <p:spPr bwMode="auto">
          <a:xfrm>
            <a:off x="3008313" y="1646238"/>
            <a:ext cx="165100" cy="5211762"/>
          </a:xfrm>
          <a:custGeom>
            <a:avLst/>
            <a:gdLst>
              <a:gd name="T0" fmla="*/ 2747567 w 146304"/>
              <a:gd name="T1" fmla="*/ 0 h 4956048"/>
              <a:gd name="T2" fmla="*/ 5495204 w 146304"/>
              <a:gd name="T3" fmla="*/ 330901 h 4956048"/>
              <a:gd name="T4" fmla="*/ 5495204 w 146304"/>
              <a:gd name="T5" fmla="*/ 22418561 h 4956048"/>
              <a:gd name="T6" fmla="*/ 0 w 146304"/>
              <a:gd name="T7" fmla="*/ 22418561 h 4956048"/>
              <a:gd name="T8" fmla="*/ 0 w 146304"/>
              <a:gd name="T9" fmla="*/ 330901 h 4956048"/>
              <a:gd name="T10" fmla="*/ 2747567 w 146304"/>
              <a:gd name="T11" fmla="*/ 0 h 495604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6304" h="4956048">
                <a:moveTo>
                  <a:pt x="73152" y="0"/>
                </a:moveTo>
                <a:cubicBezTo>
                  <a:pt x="113553" y="0"/>
                  <a:pt x="146304" y="32751"/>
                  <a:pt x="146304" y="73152"/>
                </a:cubicBezTo>
                <a:lnTo>
                  <a:pt x="146304" y="4956048"/>
                </a:lnTo>
                <a:lnTo>
                  <a:pt x="0" y="4956048"/>
                </a:lnTo>
                <a:lnTo>
                  <a:pt x="0" y="73152"/>
                </a:lnTo>
                <a:cubicBezTo>
                  <a:pt x="0" y="32751"/>
                  <a:pt x="32751" y="0"/>
                  <a:pt x="73152" y="0"/>
                </a:cubicBezTo>
                <a:close/>
              </a:path>
            </a:pathLst>
          </a:custGeom>
          <a:gradFill rotWithShape="0">
            <a:gsLst>
              <a:gs pos="0">
                <a:srgbClr val="A6A6A6"/>
              </a:gs>
              <a:gs pos="8000">
                <a:srgbClr val="A6A6A6"/>
              </a:gs>
              <a:gs pos="53999">
                <a:srgbClr val="D9D9D9"/>
              </a:gs>
              <a:gs pos="100000">
                <a:srgbClr val="A6A6A6"/>
              </a:gs>
            </a:gsLst>
            <a:lin ang="0" scaled="1"/>
          </a:grad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157700" name="五边形 30"/>
          <p:cNvSpPr>
            <a:spLocks noChangeArrowheads="1"/>
          </p:cNvSpPr>
          <p:nvPr/>
        </p:nvSpPr>
        <p:spPr bwMode="auto">
          <a:xfrm>
            <a:off x="2981325" y="2208213"/>
            <a:ext cx="4086225" cy="692150"/>
          </a:xfrm>
          <a:prstGeom prst="homePlate">
            <a:avLst>
              <a:gd name="adj" fmla="val 49963"/>
            </a:avLst>
          </a:prstGeom>
          <a:solidFill>
            <a:srgbClr val="409EA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57701" name="五边形 31"/>
          <p:cNvSpPr>
            <a:spLocks noChangeArrowheads="1"/>
          </p:cNvSpPr>
          <p:nvPr/>
        </p:nvSpPr>
        <p:spPr bwMode="auto">
          <a:xfrm>
            <a:off x="3108325" y="2293938"/>
            <a:ext cx="3832225" cy="520700"/>
          </a:xfrm>
          <a:prstGeom prst="homePlate">
            <a:avLst>
              <a:gd name="adj" fmla="val 50121"/>
            </a:avLst>
          </a:prstGeom>
          <a:solidFill>
            <a:srgbClr val="D0F0EE"/>
          </a:solidFill>
          <a:ln>
            <a:noFill/>
          </a:ln>
          <a:extLst>
            <a:ext uri="{91240B29-F687-4F45-9708-019B960494DF}">
              <a14:hiddenLine xmlns:a14="http://schemas.microsoft.com/office/drawing/2010/main" w="9525">
                <a:solidFill>
                  <a:srgbClr val="000000"/>
                </a:solidFill>
                <a:miter lim="800000"/>
                <a:headEnd/>
                <a:tailEnd/>
              </a14:hiddenLine>
            </a:ext>
          </a:extLst>
        </p:spPr>
        <p:txBody>
          <a:bodyPr bIns="108000"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r>
              <a:rPr lang="zh-CN" altLang="en-US" sz="2800" smtClean="0">
                <a:solidFill>
                  <a:srgbClr val="296469"/>
                </a:solidFill>
                <a:latin typeface="黑体" panose="02010609060101010101" pitchFamily="49" charset="-122"/>
                <a:ea typeface="黑体" panose="02010609060101010101" pitchFamily="49" charset="-122"/>
              </a:rPr>
              <a:t>第</a:t>
            </a:r>
            <a:r>
              <a:rPr lang="en-US" altLang="zh-CN" sz="2800" smtClean="0">
                <a:solidFill>
                  <a:srgbClr val="296469"/>
                </a:solidFill>
                <a:latin typeface="黑体" panose="02010609060101010101" pitchFamily="49" charset="-122"/>
                <a:ea typeface="黑体" panose="02010609060101010101" pitchFamily="49" charset="-122"/>
              </a:rPr>
              <a:t>1</a:t>
            </a:r>
            <a:r>
              <a:rPr lang="zh-CN" altLang="en-US" sz="2800" smtClean="0">
                <a:solidFill>
                  <a:srgbClr val="296469"/>
                </a:solidFill>
                <a:latin typeface="黑体" panose="02010609060101010101" pitchFamily="49" charset="-122"/>
                <a:ea typeface="黑体" panose="02010609060101010101" pitchFamily="49" charset="-122"/>
              </a:rPr>
              <a:t>节</a:t>
            </a:r>
            <a:endParaRPr lang="zh-CN" altLang="en-US" sz="2800" smtClean="0">
              <a:solidFill>
                <a:srgbClr val="296469"/>
              </a:solidFill>
              <a:latin typeface="黑体" panose="02010609060101010101" pitchFamily="49" charset="-122"/>
              <a:ea typeface="黑体" panose="02010609060101010101" pitchFamily="49" charset="-122"/>
            </a:endParaRPr>
          </a:p>
        </p:txBody>
      </p:sp>
      <p:sp>
        <p:nvSpPr>
          <p:cNvPr id="157702" name="圆角矩形 32"/>
          <p:cNvSpPr>
            <a:spLocks noChangeArrowheads="1"/>
          </p:cNvSpPr>
          <p:nvPr/>
        </p:nvSpPr>
        <p:spPr bwMode="auto">
          <a:xfrm>
            <a:off x="3419475" y="3213100"/>
            <a:ext cx="3316288" cy="1473200"/>
          </a:xfrm>
          <a:prstGeom prst="roundRect">
            <a:avLst>
              <a:gd name="adj" fmla="val 6213"/>
            </a:avLst>
          </a:prstGeom>
          <a:solidFill>
            <a:srgbClr val="F2F2F2"/>
          </a:solidFill>
          <a:ln w="12700">
            <a:solidFill>
              <a:srgbClr val="FFFFFF"/>
            </a:solidFill>
            <a:round/>
          </a:ln>
          <a:effectLst>
            <a:outerShdw sx="100999" sy="100999" algn="ctr" rotWithShape="0">
              <a:srgbClr val="000000">
                <a:alpha val="1999"/>
              </a:srgbClr>
            </a:outerShdw>
          </a:effec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r>
              <a:rPr lang="zh-CN" altLang="en-US" b="1" smtClean="0">
                <a:solidFill>
                  <a:srgbClr val="9DB670"/>
                </a:solidFill>
                <a:latin typeface="Arial" panose="020B0604020202020204" pitchFamily="34" charset="0"/>
                <a:ea typeface="宋体" panose="02010600030101010101" pitchFamily="2" charset="-122"/>
              </a:rPr>
              <a:t>个案工作的基本概念</a:t>
            </a:r>
            <a:endParaRPr lang="en-US" altLang="zh-CN" b="1" smtClean="0">
              <a:solidFill>
                <a:srgbClr val="9DB670"/>
              </a:solidFill>
              <a:latin typeface="Arial" panose="020B0604020202020204" pitchFamily="34" charset="0"/>
              <a:ea typeface="宋体" panose="02010600030101010101" pitchFamily="2" charset="-122"/>
            </a:endParaRPr>
          </a:p>
        </p:txBody>
      </p:sp>
      <p:sp>
        <p:nvSpPr>
          <p:cNvPr id="157703" name="矩形 33"/>
          <p:cNvSpPr>
            <a:spLocks noChangeArrowheads="1"/>
          </p:cNvSpPr>
          <p:nvPr/>
        </p:nvSpPr>
        <p:spPr bwMode="auto">
          <a:xfrm rot="16200000" flipV="1">
            <a:off x="3583782" y="3042444"/>
            <a:ext cx="433387" cy="34925"/>
          </a:xfrm>
          <a:prstGeom prst="rect">
            <a:avLst/>
          </a:prstGeom>
          <a:solidFill>
            <a:srgbClr val="A6A6A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57704" name="椭圆 34"/>
          <p:cNvSpPr>
            <a:spLocks noChangeArrowheads="1"/>
          </p:cNvSpPr>
          <p:nvPr/>
        </p:nvSpPr>
        <p:spPr bwMode="auto">
          <a:xfrm>
            <a:off x="3757613" y="2811463"/>
            <a:ext cx="82550" cy="82550"/>
          </a:xfrm>
          <a:prstGeom prst="ellipse">
            <a:avLst/>
          </a:prstGeom>
          <a:solidFill>
            <a:srgbClr val="FFFFFF"/>
          </a:solidFill>
          <a:ln w="28575">
            <a:solidFill>
              <a:srgbClr val="296469"/>
            </a:solidFill>
            <a:round/>
          </a:ln>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57705" name="椭圆 35"/>
          <p:cNvSpPr>
            <a:spLocks noChangeArrowheads="1"/>
          </p:cNvSpPr>
          <p:nvPr/>
        </p:nvSpPr>
        <p:spPr bwMode="auto">
          <a:xfrm>
            <a:off x="3754438" y="3228975"/>
            <a:ext cx="82550" cy="82550"/>
          </a:xfrm>
          <a:prstGeom prst="ellipse">
            <a:avLst/>
          </a:prstGeom>
          <a:solidFill>
            <a:srgbClr val="FFFFFF"/>
          </a:solidFill>
          <a:ln w="28575">
            <a:solidFill>
              <a:srgbClr val="7F7F7F"/>
            </a:solidFill>
            <a:round/>
          </a:ln>
          <a:effectLst>
            <a:outerShdw dist="25401" dir="2700000" algn="ctr" rotWithShape="0">
              <a:srgbClr val="FFFFFF">
                <a:alpha val="28000"/>
              </a:srgbClr>
            </a:outerShdw>
          </a:effec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57706" name="矩形 36"/>
          <p:cNvSpPr>
            <a:spLocks noChangeArrowheads="1"/>
          </p:cNvSpPr>
          <p:nvPr/>
        </p:nvSpPr>
        <p:spPr bwMode="auto">
          <a:xfrm rot="16200000" flipV="1">
            <a:off x="5934075" y="3041651"/>
            <a:ext cx="433387" cy="36512"/>
          </a:xfrm>
          <a:prstGeom prst="rect">
            <a:avLst/>
          </a:prstGeom>
          <a:solidFill>
            <a:srgbClr val="A6A6A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57707" name="椭圆 37"/>
          <p:cNvSpPr>
            <a:spLocks noChangeArrowheads="1"/>
          </p:cNvSpPr>
          <p:nvPr/>
        </p:nvSpPr>
        <p:spPr bwMode="auto">
          <a:xfrm>
            <a:off x="6108700" y="2811463"/>
            <a:ext cx="82550" cy="82550"/>
          </a:xfrm>
          <a:prstGeom prst="ellipse">
            <a:avLst/>
          </a:prstGeom>
          <a:solidFill>
            <a:srgbClr val="FFFFFF"/>
          </a:solidFill>
          <a:ln w="28575">
            <a:solidFill>
              <a:srgbClr val="296469"/>
            </a:solidFill>
            <a:round/>
          </a:ln>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57708" name="椭圆 38"/>
          <p:cNvSpPr>
            <a:spLocks noChangeArrowheads="1"/>
          </p:cNvSpPr>
          <p:nvPr/>
        </p:nvSpPr>
        <p:spPr bwMode="auto">
          <a:xfrm>
            <a:off x="6105525" y="3228975"/>
            <a:ext cx="82550" cy="82550"/>
          </a:xfrm>
          <a:prstGeom prst="ellipse">
            <a:avLst/>
          </a:prstGeom>
          <a:solidFill>
            <a:srgbClr val="FFFFFF"/>
          </a:solidFill>
          <a:ln w="28575">
            <a:solidFill>
              <a:srgbClr val="7F7F7F"/>
            </a:solidFill>
            <a:round/>
          </a:ln>
          <a:effectLst>
            <a:outerShdw dist="25401" dir="2700000" algn="ctr" rotWithShape="0">
              <a:srgbClr val="FFFFFF">
                <a:alpha val="28000"/>
              </a:srgbClr>
            </a:outerShdw>
          </a:effec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57709" name="文本框 39"/>
          <p:cNvSpPr txBox="1">
            <a:spLocks noChangeArrowheads="1"/>
          </p:cNvSpPr>
          <p:nvPr/>
        </p:nvSpPr>
        <p:spPr bwMode="auto">
          <a:xfrm>
            <a:off x="3459163" y="1509713"/>
            <a:ext cx="204311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 typeface="Arial" panose="020B0604020202020204" pitchFamily="34" charset="0"/>
              <a:buNone/>
            </a:pPr>
            <a:r>
              <a:rPr lang="zh-CN" altLang="en-US" smtClean="0">
                <a:solidFill>
                  <a:srgbClr val="409EA6"/>
                </a:solidFill>
                <a:latin typeface="Times New Roman" panose="02020603050405020304" pitchFamily="18" charset="0"/>
                <a:ea typeface="华文隶书" panose="02010800040101010101" pitchFamily="2" charset="-122"/>
              </a:rPr>
              <a:t> </a:t>
            </a:r>
            <a:r>
              <a:rPr lang="zh-CN" altLang="en-US" sz="2800" smtClean="0">
                <a:solidFill>
                  <a:srgbClr val="409EA6"/>
                </a:solidFill>
                <a:latin typeface="Times New Roman" panose="02020603050405020304" pitchFamily="18" charset="0"/>
                <a:ea typeface="华文隶书" panose="02010800040101010101" pitchFamily="2" charset="-122"/>
              </a:rPr>
              <a:t>Section</a:t>
            </a:r>
            <a:r>
              <a:rPr lang="en-US" altLang="zh-CN" sz="5400" smtClean="0">
                <a:solidFill>
                  <a:srgbClr val="409EA6"/>
                </a:solidFill>
                <a:latin typeface="Times New Roman" panose="02020603050405020304" pitchFamily="18" charset="0"/>
                <a:ea typeface="华文隶书" panose="02010800040101010101" pitchFamily="2" charset="-122"/>
              </a:rPr>
              <a:t>1</a:t>
            </a:r>
            <a:endParaRPr lang="zh-CN" altLang="en-US" sz="5400" smtClean="0">
              <a:solidFill>
                <a:srgbClr val="409EA6"/>
              </a:solidFill>
              <a:latin typeface="Times New Roman" panose="02020603050405020304" pitchFamily="18" charset="0"/>
              <a:ea typeface="华文隶书" panose="02010800040101010101" pitchFamily="2"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圆角矩形 11"/>
          <p:cNvSpPr/>
          <p:nvPr/>
        </p:nvSpPr>
        <p:spPr bwMode="auto">
          <a:xfrm>
            <a:off x="2981325" y="2147888"/>
            <a:ext cx="465138" cy="114300"/>
          </a:xfrm>
          <a:custGeom>
            <a:avLst/>
            <a:gdLst>
              <a:gd name="T0" fmla="*/ 1 w 711052"/>
              <a:gd name="T1" fmla="*/ 0 h 174096"/>
              <a:gd name="T2" fmla="*/ 2 w 711052"/>
              <a:gd name="T3" fmla="*/ 0 h 174096"/>
              <a:gd name="T4" fmla="*/ 2 w 711052"/>
              <a:gd name="T5" fmla="*/ 1 h 174096"/>
              <a:gd name="T6" fmla="*/ 1 w 711052"/>
              <a:gd name="T7" fmla="*/ 1 h 174096"/>
              <a:gd name="T8" fmla="*/ 0 w 711052"/>
              <a:gd name="T9" fmla="*/ 1 h 174096"/>
              <a:gd name="T10" fmla="*/ 1 w 711052"/>
              <a:gd name="T11" fmla="*/ 0 h 1740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gradFill rotWithShape="1">
            <a:gsLst>
              <a:gs pos="0">
                <a:srgbClr val="409EA6"/>
              </a:gs>
              <a:gs pos="60001">
                <a:srgbClr val="D0F0EE"/>
              </a:gs>
              <a:gs pos="89000">
                <a:srgbClr val="409EA6"/>
              </a:gs>
              <a:gs pos="100000">
                <a:srgbClr val="296469"/>
              </a:gs>
            </a:gsLst>
            <a:lin ang="0" scaled="1"/>
          </a:gra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nchor="ct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157699" name="任意多边形 29"/>
          <p:cNvSpPr/>
          <p:nvPr/>
        </p:nvSpPr>
        <p:spPr bwMode="auto">
          <a:xfrm>
            <a:off x="3008313" y="1646238"/>
            <a:ext cx="165100" cy="5211762"/>
          </a:xfrm>
          <a:custGeom>
            <a:avLst/>
            <a:gdLst>
              <a:gd name="T0" fmla="*/ 2747567 w 146304"/>
              <a:gd name="T1" fmla="*/ 0 h 4956048"/>
              <a:gd name="T2" fmla="*/ 5495204 w 146304"/>
              <a:gd name="T3" fmla="*/ 330901 h 4956048"/>
              <a:gd name="T4" fmla="*/ 5495204 w 146304"/>
              <a:gd name="T5" fmla="*/ 22418561 h 4956048"/>
              <a:gd name="T6" fmla="*/ 0 w 146304"/>
              <a:gd name="T7" fmla="*/ 22418561 h 4956048"/>
              <a:gd name="T8" fmla="*/ 0 w 146304"/>
              <a:gd name="T9" fmla="*/ 330901 h 4956048"/>
              <a:gd name="T10" fmla="*/ 2747567 w 146304"/>
              <a:gd name="T11" fmla="*/ 0 h 495604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6304" h="4956048">
                <a:moveTo>
                  <a:pt x="73152" y="0"/>
                </a:moveTo>
                <a:cubicBezTo>
                  <a:pt x="113553" y="0"/>
                  <a:pt x="146304" y="32751"/>
                  <a:pt x="146304" y="73152"/>
                </a:cubicBezTo>
                <a:lnTo>
                  <a:pt x="146304" y="4956048"/>
                </a:lnTo>
                <a:lnTo>
                  <a:pt x="0" y="4956048"/>
                </a:lnTo>
                <a:lnTo>
                  <a:pt x="0" y="73152"/>
                </a:lnTo>
                <a:cubicBezTo>
                  <a:pt x="0" y="32751"/>
                  <a:pt x="32751" y="0"/>
                  <a:pt x="73152" y="0"/>
                </a:cubicBezTo>
                <a:close/>
              </a:path>
            </a:pathLst>
          </a:custGeom>
          <a:gradFill rotWithShape="0">
            <a:gsLst>
              <a:gs pos="0">
                <a:srgbClr val="A6A6A6"/>
              </a:gs>
              <a:gs pos="8000">
                <a:srgbClr val="A6A6A6"/>
              </a:gs>
              <a:gs pos="53999">
                <a:srgbClr val="D9D9D9"/>
              </a:gs>
              <a:gs pos="100000">
                <a:srgbClr val="A6A6A6"/>
              </a:gs>
            </a:gsLst>
            <a:lin ang="0" scaled="1"/>
          </a:grad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157700" name="五边形 30"/>
          <p:cNvSpPr>
            <a:spLocks noChangeArrowheads="1"/>
          </p:cNvSpPr>
          <p:nvPr/>
        </p:nvSpPr>
        <p:spPr bwMode="auto">
          <a:xfrm>
            <a:off x="2981325" y="2208213"/>
            <a:ext cx="4086225" cy="692150"/>
          </a:xfrm>
          <a:prstGeom prst="homePlate">
            <a:avLst>
              <a:gd name="adj" fmla="val 49963"/>
            </a:avLst>
          </a:prstGeom>
          <a:solidFill>
            <a:srgbClr val="409EA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57701" name="五边形 31"/>
          <p:cNvSpPr>
            <a:spLocks noChangeArrowheads="1"/>
          </p:cNvSpPr>
          <p:nvPr/>
        </p:nvSpPr>
        <p:spPr bwMode="auto">
          <a:xfrm>
            <a:off x="3108325" y="2293938"/>
            <a:ext cx="3832225" cy="520700"/>
          </a:xfrm>
          <a:prstGeom prst="homePlate">
            <a:avLst>
              <a:gd name="adj" fmla="val 50121"/>
            </a:avLst>
          </a:prstGeom>
          <a:solidFill>
            <a:srgbClr val="D0F0EE"/>
          </a:solidFill>
          <a:ln>
            <a:noFill/>
          </a:ln>
          <a:extLst>
            <a:ext uri="{91240B29-F687-4F45-9708-019B960494DF}">
              <a14:hiddenLine xmlns:a14="http://schemas.microsoft.com/office/drawing/2010/main" w="9525">
                <a:solidFill>
                  <a:srgbClr val="000000"/>
                </a:solidFill>
                <a:miter lim="800000"/>
                <a:headEnd/>
                <a:tailEnd/>
              </a14:hiddenLine>
            </a:ext>
          </a:extLst>
        </p:spPr>
        <p:txBody>
          <a:bodyPr bIns="108000"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r>
              <a:rPr lang="zh-CN" altLang="en-US" sz="2800" smtClean="0">
                <a:solidFill>
                  <a:srgbClr val="296469"/>
                </a:solidFill>
                <a:latin typeface="黑体" panose="02010609060101010101" pitchFamily="49" charset="-122"/>
                <a:ea typeface="黑体" panose="02010609060101010101" pitchFamily="49" charset="-122"/>
              </a:rPr>
              <a:t>第</a:t>
            </a:r>
            <a:r>
              <a:rPr lang="en-US" altLang="zh-CN" sz="2800" smtClean="0">
                <a:solidFill>
                  <a:srgbClr val="296469"/>
                </a:solidFill>
                <a:latin typeface="黑体" panose="02010609060101010101" pitchFamily="49" charset="-122"/>
                <a:ea typeface="黑体" panose="02010609060101010101" pitchFamily="49" charset="-122"/>
              </a:rPr>
              <a:t>1</a:t>
            </a:r>
            <a:r>
              <a:rPr lang="zh-CN" altLang="en-US" sz="2800" smtClean="0">
                <a:solidFill>
                  <a:srgbClr val="296469"/>
                </a:solidFill>
                <a:latin typeface="黑体" panose="02010609060101010101" pitchFamily="49" charset="-122"/>
                <a:ea typeface="黑体" panose="02010609060101010101" pitchFamily="49" charset="-122"/>
              </a:rPr>
              <a:t>节</a:t>
            </a:r>
            <a:endParaRPr lang="zh-CN" altLang="en-US" sz="2800" smtClean="0">
              <a:solidFill>
                <a:srgbClr val="296469"/>
              </a:solidFill>
              <a:latin typeface="黑体" panose="02010609060101010101" pitchFamily="49" charset="-122"/>
              <a:ea typeface="黑体" panose="02010609060101010101" pitchFamily="49" charset="-122"/>
            </a:endParaRPr>
          </a:p>
        </p:txBody>
      </p:sp>
      <p:sp>
        <p:nvSpPr>
          <p:cNvPr id="157702" name="圆角矩形 32"/>
          <p:cNvSpPr>
            <a:spLocks noChangeArrowheads="1"/>
          </p:cNvSpPr>
          <p:nvPr/>
        </p:nvSpPr>
        <p:spPr bwMode="auto">
          <a:xfrm>
            <a:off x="3419475" y="3213100"/>
            <a:ext cx="3316288" cy="1473200"/>
          </a:xfrm>
          <a:prstGeom prst="roundRect">
            <a:avLst>
              <a:gd name="adj" fmla="val 6213"/>
            </a:avLst>
          </a:prstGeom>
          <a:solidFill>
            <a:srgbClr val="F2F2F2"/>
          </a:solidFill>
          <a:ln w="12700">
            <a:solidFill>
              <a:srgbClr val="FFFFFF"/>
            </a:solidFill>
            <a:round/>
          </a:ln>
          <a:effectLst>
            <a:outerShdw sx="100999" sy="100999" algn="ctr" rotWithShape="0">
              <a:srgbClr val="000000">
                <a:alpha val="1999"/>
              </a:srgbClr>
            </a:outerShdw>
          </a:effec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r>
              <a:rPr lang="zh-CN" altLang="en-US" b="1" smtClean="0">
                <a:solidFill>
                  <a:srgbClr val="9DB670"/>
                </a:solidFill>
                <a:latin typeface="Arial" panose="020B0604020202020204" pitchFamily="34" charset="0"/>
                <a:ea typeface="宋体" panose="02010600030101010101" pitchFamily="2" charset="-122"/>
              </a:rPr>
              <a:t>个案工作的原则</a:t>
            </a:r>
            <a:endParaRPr lang="en-US" altLang="zh-CN" b="1" smtClean="0">
              <a:solidFill>
                <a:srgbClr val="9DB670"/>
              </a:solidFill>
              <a:latin typeface="Arial" panose="020B0604020202020204" pitchFamily="34" charset="0"/>
              <a:ea typeface="宋体" panose="02010600030101010101" pitchFamily="2" charset="-122"/>
            </a:endParaRPr>
          </a:p>
        </p:txBody>
      </p:sp>
      <p:sp>
        <p:nvSpPr>
          <p:cNvPr id="157703" name="矩形 33"/>
          <p:cNvSpPr>
            <a:spLocks noChangeArrowheads="1"/>
          </p:cNvSpPr>
          <p:nvPr/>
        </p:nvSpPr>
        <p:spPr bwMode="auto">
          <a:xfrm rot="16200000" flipV="1">
            <a:off x="3583782" y="3042444"/>
            <a:ext cx="433387" cy="34925"/>
          </a:xfrm>
          <a:prstGeom prst="rect">
            <a:avLst/>
          </a:prstGeom>
          <a:solidFill>
            <a:srgbClr val="A6A6A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57704" name="椭圆 34"/>
          <p:cNvSpPr>
            <a:spLocks noChangeArrowheads="1"/>
          </p:cNvSpPr>
          <p:nvPr/>
        </p:nvSpPr>
        <p:spPr bwMode="auto">
          <a:xfrm>
            <a:off x="3757613" y="2811463"/>
            <a:ext cx="82550" cy="82550"/>
          </a:xfrm>
          <a:prstGeom prst="ellipse">
            <a:avLst/>
          </a:prstGeom>
          <a:solidFill>
            <a:srgbClr val="FFFFFF"/>
          </a:solidFill>
          <a:ln w="28575">
            <a:solidFill>
              <a:srgbClr val="296469"/>
            </a:solidFill>
            <a:round/>
          </a:ln>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57705" name="椭圆 35"/>
          <p:cNvSpPr>
            <a:spLocks noChangeArrowheads="1"/>
          </p:cNvSpPr>
          <p:nvPr/>
        </p:nvSpPr>
        <p:spPr bwMode="auto">
          <a:xfrm>
            <a:off x="3754438" y="3228975"/>
            <a:ext cx="82550" cy="82550"/>
          </a:xfrm>
          <a:prstGeom prst="ellipse">
            <a:avLst/>
          </a:prstGeom>
          <a:solidFill>
            <a:srgbClr val="FFFFFF"/>
          </a:solidFill>
          <a:ln w="28575">
            <a:solidFill>
              <a:srgbClr val="7F7F7F"/>
            </a:solidFill>
            <a:round/>
          </a:ln>
          <a:effectLst>
            <a:outerShdw dist="25401" dir="2700000" algn="ctr" rotWithShape="0">
              <a:srgbClr val="FFFFFF">
                <a:alpha val="28000"/>
              </a:srgbClr>
            </a:outerShdw>
          </a:effec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57706" name="矩形 36"/>
          <p:cNvSpPr>
            <a:spLocks noChangeArrowheads="1"/>
          </p:cNvSpPr>
          <p:nvPr/>
        </p:nvSpPr>
        <p:spPr bwMode="auto">
          <a:xfrm rot="16200000" flipV="1">
            <a:off x="5934075" y="3041651"/>
            <a:ext cx="433387" cy="36512"/>
          </a:xfrm>
          <a:prstGeom prst="rect">
            <a:avLst/>
          </a:prstGeom>
          <a:solidFill>
            <a:srgbClr val="A6A6A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57707" name="椭圆 37"/>
          <p:cNvSpPr>
            <a:spLocks noChangeArrowheads="1"/>
          </p:cNvSpPr>
          <p:nvPr/>
        </p:nvSpPr>
        <p:spPr bwMode="auto">
          <a:xfrm>
            <a:off x="6108700" y="2811463"/>
            <a:ext cx="82550" cy="82550"/>
          </a:xfrm>
          <a:prstGeom prst="ellipse">
            <a:avLst/>
          </a:prstGeom>
          <a:solidFill>
            <a:srgbClr val="FFFFFF"/>
          </a:solidFill>
          <a:ln w="28575">
            <a:solidFill>
              <a:srgbClr val="296469"/>
            </a:solidFill>
            <a:round/>
          </a:ln>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57708" name="椭圆 38"/>
          <p:cNvSpPr>
            <a:spLocks noChangeArrowheads="1"/>
          </p:cNvSpPr>
          <p:nvPr/>
        </p:nvSpPr>
        <p:spPr bwMode="auto">
          <a:xfrm>
            <a:off x="6105525" y="3228975"/>
            <a:ext cx="82550" cy="82550"/>
          </a:xfrm>
          <a:prstGeom prst="ellipse">
            <a:avLst/>
          </a:prstGeom>
          <a:solidFill>
            <a:srgbClr val="FFFFFF"/>
          </a:solidFill>
          <a:ln w="28575">
            <a:solidFill>
              <a:srgbClr val="7F7F7F"/>
            </a:solidFill>
            <a:round/>
          </a:ln>
          <a:effectLst>
            <a:outerShdw dist="25401" dir="2700000" algn="ctr" rotWithShape="0">
              <a:srgbClr val="FFFFFF">
                <a:alpha val="28000"/>
              </a:srgbClr>
            </a:outerShdw>
          </a:effec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57709" name="文本框 39"/>
          <p:cNvSpPr txBox="1">
            <a:spLocks noChangeArrowheads="1"/>
          </p:cNvSpPr>
          <p:nvPr/>
        </p:nvSpPr>
        <p:spPr bwMode="auto">
          <a:xfrm>
            <a:off x="3459163" y="1509713"/>
            <a:ext cx="204311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 typeface="Arial" panose="020B0604020202020204" pitchFamily="34" charset="0"/>
              <a:buNone/>
            </a:pPr>
            <a:r>
              <a:rPr lang="zh-CN" altLang="en-US" smtClean="0">
                <a:solidFill>
                  <a:srgbClr val="409EA6"/>
                </a:solidFill>
                <a:latin typeface="Times New Roman" panose="02020603050405020304" pitchFamily="18" charset="0"/>
                <a:ea typeface="华文隶书" panose="02010800040101010101" pitchFamily="2" charset="-122"/>
              </a:rPr>
              <a:t> </a:t>
            </a:r>
            <a:r>
              <a:rPr lang="zh-CN" altLang="en-US" sz="2800" smtClean="0">
                <a:solidFill>
                  <a:srgbClr val="409EA6"/>
                </a:solidFill>
                <a:latin typeface="Times New Roman" panose="02020603050405020304" pitchFamily="18" charset="0"/>
                <a:ea typeface="华文隶书" panose="02010800040101010101" pitchFamily="2" charset="-122"/>
              </a:rPr>
              <a:t>Section</a:t>
            </a:r>
            <a:r>
              <a:rPr lang="en-US" altLang="zh-CN" sz="5400" smtClean="0">
                <a:solidFill>
                  <a:srgbClr val="409EA6"/>
                </a:solidFill>
                <a:latin typeface="Times New Roman" panose="02020603050405020304" pitchFamily="18" charset="0"/>
                <a:ea typeface="华文隶书" panose="02010800040101010101" pitchFamily="2" charset="-122"/>
              </a:rPr>
              <a:t>1</a:t>
            </a:r>
            <a:endParaRPr lang="zh-CN" altLang="en-US" sz="5400" smtClean="0">
              <a:solidFill>
                <a:srgbClr val="409EA6"/>
              </a:solidFill>
              <a:latin typeface="Times New Roman" panose="02020603050405020304" pitchFamily="18" charset="0"/>
              <a:ea typeface="华文隶书" panose="02010800040101010101" pitchFamily="2"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8067" name="文本占位符 728066"/>
          <p:cNvSpPr>
            <a:spLocks noGrp="1"/>
          </p:cNvSpPr>
          <p:nvPr>
            <p:ph type="body" idx="1"/>
          </p:nvPr>
        </p:nvSpPr>
        <p:spPr>
          <a:xfrm>
            <a:off x="989330" y="1268730"/>
            <a:ext cx="7020560" cy="3693795"/>
          </a:xfrm>
        </p:spPr>
        <p:txBody>
          <a:bodyPr/>
          <a:p>
            <a:pPr>
              <a:buNone/>
            </a:pPr>
            <a:r>
              <a:rPr lang="zh-CN" altLang="en-US" sz="2800" dirty="0">
                <a:latin typeface="华文楷体" panose="02010600040101010101" charset="-122"/>
                <a:ea typeface="华文楷体" panose="02010600040101010101" charset="-122"/>
              </a:rPr>
              <a:t>个案工作的原则</a:t>
            </a:r>
            <a:endParaRPr lang="zh-CN" altLang="en-US" sz="2800" dirty="0">
              <a:latin typeface="华文楷体" panose="02010600040101010101" charset="-122"/>
              <a:ea typeface="华文楷体" panose="02010600040101010101" charset="-122"/>
            </a:endParaRPr>
          </a:p>
          <a:p>
            <a:pPr algn="l">
              <a:buNone/>
            </a:pPr>
            <a:r>
              <a:rPr lang="zh-CN" altLang="en-US" sz="2800" dirty="0">
                <a:latin typeface="华文楷体" panose="02010600040101010101" charset="-122"/>
                <a:ea typeface="华文楷体" panose="02010600040101010101" charset="-122"/>
              </a:rPr>
              <a:t>工作者在与案主建立专业关系时和提供治疗或服务时应该遵守的</a:t>
            </a:r>
            <a:r>
              <a:rPr lang="zh-CN" altLang="en-US" sz="2800" dirty="0">
                <a:latin typeface="华文楷体" panose="02010600040101010101" charset="-122"/>
                <a:ea typeface="华文楷体" panose="02010600040101010101" charset="-122"/>
              </a:rPr>
              <a:t>行为准则。</a:t>
            </a:r>
            <a:endParaRPr lang="zh-CN" altLang="en-US" sz="2800" dirty="0">
              <a:latin typeface="华文楷体" panose="02010600040101010101" charset="-122"/>
              <a:ea typeface="华文楷体" panose="02010600040101010101" charset="-122"/>
            </a:endParaRPr>
          </a:p>
        </p:txBody>
      </p:sp>
      <p:sp>
        <p:nvSpPr>
          <p:cNvPr id="728068" name="矩形 728067"/>
          <p:cNvSpPr/>
          <p:nvPr/>
        </p:nvSpPr>
        <p:spPr>
          <a:xfrm>
            <a:off x="395605" y="5084763"/>
            <a:ext cx="7526338" cy="569912"/>
          </a:xfrm>
          <a:prstGeom prst="rect">
            <a:avLst/>
          </a:prstGeom>
          <a:solidFill>
            <a:schemeClr val="accent1"/>
          </a:solidFill>
          <a:ln w="50800" cap="flat" cmpd="sng">
            <a:solidFill>
              <a:srgbClr val="808000"/>
            </a:solidFill>
            <a:prstDash val="solid"/>
            <a:miter/>
            <a:headEnd type="none" w="med" len="med"/>
            <a:tailEnd type="none" w="med" len="med"/>
          </a:ln>
        </p:spPr>
        <p:txBody>
          <a:bodyPr wrap="none" anchor="ctr" anchorCtr="0">
            <a:spAutoFit/>
          </a:bodyPr>
          <a:p>
            <a:pPr>
              <a:spcBef>
                <a:spcPct val="0"/>
              </a:spcBef>
            </a:pPr>
            <a:r>
              <a:rPr lang="zh-CN" altLang="en-US" sz="2800" b="0" dirty="0">
                <a:latin typeface="黑体" panose="02010609060101010101" pitchFamily="49" charset="-122"/>
                <a:ea typeface="黑体" panose="02010609060101010101" pitchFamily="49" charset="-122"/>
              </a:rPr>
              <a:t>具体约束规则来制约和控制个人和集体的行为</a:t>
            </a:r>
            <a:r>
              <a:rPr lang="zh-CN" altLang="en-US" sz="2800" dirty="0">
                <a:latin typeface="黑体" panose="02010609060101010101" pitchFamily="49" charset="-122"/>
                <a:ea typeface="黑体" panose="02010609060101010101" pitchFamily="49" charset="-122"/>
              </a:rPr>
              <a:t> </a:t>
            </a:r>
            <a:endParaRPr lang="zh-CN" altLang="en-US" sz="2800" dirty="0">
              <a:latin typeface="黑体" panose="02010609060101010101" pitchFamily="49" charset="-122"/>
              <a:ea typeface="黑体" panose="02010609060101010101"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28068"/>
                                        </p:tgtEl>
                                        <p:attrNameLst>
                                          <p:attrName>style.visibility</p:attrName>
                                        </p:attrNameLst>
                                      </p:cBhvr>
                                      <p:to>
                                        <p:strVal val="visible"/>
                                      </p:to>
                                    </p:set>
                                    <p:animEffect transition="in" filter="blinds(horizontal)">
                                      <p:cBhvr>
                                        <p:cTn id="7" dur="500"/>
                                        <p:tgtEl>
                                          <p:spTgt spid="7280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8068"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2883" name="文本占位符 762882"/>
          <p:cNvSpPr>
            <a:spLocks noGrp="1"/>
          </p:cNvSpPr>
          <p:nvPr>
            <p:ph type="body" idx="1"/>
          </p:nvPr>
        </p:nvSpPr>
        <p:spPr>
          <a:xfrm>
            <a:off x="536575" y="1344930"/>
            <a:ext cx="7749540" cy="4925695"/>
          </a:xfrm>
        </p:spPr>
        <p:txBody>
          <a:bodyPr/>
          <a:p>
            <a:r>
              <a:rPr lang="zh-CN" altLang="en-US" dirty="0">
                <a:solidFill>
                  <a:schemeClr val="accent2">
                    <a:lumMod val="50000"/>
                  </a:schemeClr>
                </a:solidFill>
                <a:latin typeface="黑体" panose="02010609060101010101" pitchFamily="49" charset="-122"/>
              </a:rPr>
              <a:t>个案工作原则存在的理由</a:t>
            </a:r>
            <a:r>
              <a:rPr lang="en-US" altLang="zh-CN">
                <a:solidFill>
                  <a:schemeClr val="accent2">
                    <a:lumMod val="50000"/>
                  </a:schemeClr>
                </a:solidFill>
                <a:latin typeface="黑体" panose="02010609060101010101" pitchFamily="49" charset="-122"/>
              </a:rPr>
              <a:t>——</a:t>
            </a:r>
            <a:r>
              <a:rPr lang="zh-CN" altLang="en-US" dirty="0">
                <a:solidFill>
                  <a:schemeClr val="accent2">
                    <a:lumMod val="50000"/>
                  </a:schemeClr>
                </a:solidFill>
                <a:latin typeface="黑体" panose="02010609060101010101" pitchFamily="49" charset="-122"/>
              </a:rPr>
              <a:t>更好的满足案主的需要</a:t>
            </a:r>
            <a:endParaRPr lang="zh-CN" altLang="en-US" dirty="0">
              <a:solidFill>
                <a:schemeClr val="accent2">
                  <a:lumMod val="50000"/>
                </a:schemeClr>
              </a:solidFill>
              <a:latin typeface="黑体" panose="02010609060101010101" pitchFamily="49" charset="-122"/>
            </a:endParaRPr>
          </a:p>
          <a:p>
            <a:r>
              <a:rPr lang="zh-CN" altLang="en-US" dirty="0">
                <a:solidFill>
                  <a:schemeClr val="accent2">
                    <a:lumMod val="50000"/>
                  </a:schemeClr>
                </a:solidFill>
                <a:latin typeface="黑体" panose="02010609060101010101" pitchFamily="49" charset="-122"/>
              </a:rPr>
              <a:t>案主在寻求帮助时，会有一些基本的心理需要，只有深入理解互动过程中案主的基本心理需要，才能适当行动，达成良性的互动关系。</a:t>
            </a:r>
            <a:endParaRPr lang="zh-CN" altLang="en-US" dirty="0">
              <a:solidFill>
                <a:schemeClr val="accent2">
                  <a:lumMod val="50000"/>
                </a:schemeClr>
              </a:solidFill>
              <a:latin typeface="黑体" panose="02010609060101010101" pitchFamily="49" charset="-122"/>
            </a:endParaRPr>
          </a:p>
          <a:p>
            <a:r>
              <a:rPr lang="zh-CN" altLang="en-US" dirty="0">
                <a:solidFill>
                  <a:schemeClr val="accent2">
                    <a:lumMod val="50000"/>
                  </a:schemeClr>
                </a:solidFill>
                <a:latin typeface="黑体" panose="02010609060101010101" pitchFamily="49" charset="-122"/>
              </a:rPr>
              <a:t>比斯台克提出案主有七种基本的心理需要，并提出与此相对应的七个基本原则。</a:t>
            </a:r>
            <a:endParaRPr lang="zh-CN" altLang="en-US" dirty="0">
              <a:solidFill>
                <a:schemeClr val="accent2">
                  <a:lumMod val="50000"/>
                </a:schemeClr>
              </a:solidFill>
              <a:latin typeface="黑体" panose="02010609060101010101" pitchFamily="49" charset="-122"/>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9090" name="文本占位符 729089"/>
          <p:cNvSpPr>
            <a:spLocks noGrp="1"/>
          </p:cNvSpPr>
          <p:nvPr>
            <p:ph type="body" idx="1"/>
          </p:nvPr>
        </p:nvSpPr>
        <p:spPr>
          <a:xfrm>
            <a:off x="250825" y="1628775"/>
            <a:ext cx="8713788" cy="4321175"/>
          </a:xfrm>
        </p:spPr>
        <p:txBody>
          <a:bodyPr/>
          <a:p>
            <a:pPr>
              <a:lnSpc>
                <a:spcPct val="90000"/>
              </a:lnSpc>
              <a:buNone/>
            </a:pPr>
            <a:r>
              <a:rPr lang="en-US" altLang="zh-CN" sz="2000">
                <a:latin typeface="黑体" panose="02010609060101010101" pitchFamily="49" charset="-122"/>
              </a:rPr>
              <a:t>1</a:t>
            </a:r>
            <a:r>
              <a:rPr lang="zh-CN" altLang="en-US" sz="2000" dirty="0">
                <a:latin typeface="黑体" panose="02010609060101010101" pitchFamily="49" charset="-122"/>
              </a:rPr>
              <a:t>、需要被视为独特的人，而非一个个案或某种类型的人。</a:t>
            </a:r>
            <a:endParaRPr lang="zh-CN" altLang="en-US" sz="2000" dirty="0">
              <a:latin typeface="黑体" panose="02010609060101010101" pitchFamily="49" charset="-122"/>
            </a:endParaRPr>
          </a:p>
          <a:p>
            <a:pPr>
              <a:lnSpc>
                <a:spcPct val="90000"/>
              </a:lnSpc>
              <a:buNone/>
            </a:pPr>
            <a:r>
              <a:rPr lang="en-US" altLang="zh-CN" sz="2000">
                <a:latin typeface="黑体" panose="02010609060101010101" pitchFamily="49" charset="-122"/>
              </a:rPr>
              <a:t>2</a:t>
            </a:r>
            <a:r>
              <a:rPr lang="zh-CN" altLang="en-US" sz="2000" dirty="0">
                <a:latin typeface="黑体" panose="02010609060101010101" pitchFamily="49" charset="-122"/>
              </a:rPr>
              <a:t>、需要表达内心的感受的需求，</a:t>
            </a:r>
            <a:r>
              <a:rPr lang="zh-CN" altLang="en-US" sz="2000" dirty="0"/>
              <a:t>包括负面、消极的感受、这些感受可能是恐惧、不安全感、怨恨、不平、敌意等。</a:t>
            </a:r>
            <a:endParaRPr lang="zh-CN" altLang="en-US" sz="2000" dirty="0">
              <a:latin typeface="黑体" panose="02010609060101010101" pitchFamily="49" charset="-122"/>
            </a:endParaRPr>
          </a:p>
          <a:p>
            <a:pPr>
              <a:buNone/>
            </a:pPr>
            <a:r>
              <a:rPr lang="en-US" altLang="zh-CN" sz="2000">
                <a:latin typeface="黑体" panose="02010609060101010101" pitchFamily="49" charset="-122"/>
              </a:rPr>
              <a:t>3</a:t>
            </a:r>
            <a:r>
              <a:rPr lang="zh-CN" altLang="en-US" sz="2000" dirty="0">
                <a:latin typeface="黑体" panose="02010609060101010101" pitchFamily="49" charset="-122"/>
              </a:rPr>
              <a:t>、需要被视为一个有价值、有个人尊严的人</a:t>
            </a:r>
            <a:r>
              <a:rPr lang="zh-CN" altLang="en-US" sz="2000" dirty="0"/>
              <a:t>，而不是一个依赖、软弱、失败或犯错的人。</a:t>
            </a:r>
            <a:r>
              <a:rPr lang="en-US" altLang="zh-CN" sz="2000">
                <a:latin typeface="黑体" panose="02010609060101010101" pitchFamily="49" charset="-122"/>
                <a:sym typeface="+mn-ea"/>
              </a:rPr>
              <a:t>4</a:t>
            </a:r>
            <a:r>
              <a:rPr lang="zh-CN" altLang="en-US" sz="2000" dirty="0">
                <a:latin typeface="黑体" panose="02010609060101010101" pitchFamily="49" charset="-122"/>
                <a:sym typeface="+mn-ea"/>
              </a:rPr>
              <a:t>、需要获得关切和了解，更需要获得工作者对案主语言表达、行为表现的反应。</a:t>
            </a:r>
            <a:endParaRPr lang="zh-CN" altLang="en-US" sz="2000" dirty="0">
              <a:latin typeface="黑体" panose="02010609060101010101" pitchFamily="49" charset="-122"/>
            </a:endParaRPr>
          </a:p>
          <a:p>
            <a:pPr>
              <a:buNone/>
            </a:pPr>
            <a:r>
              <a:rPr lang="en-US" altLang="zh-CN" sz="2000">
                <a:latin typeface="黑体" panose="02010609060101010101" pitchFamily="49" charset="-122"/>
                <a:sym typeface="+mn-ea"/>
              </a:rPr>
              <a:t>5</a:t>
            </a:r>
            <a:r>
              <a:rPr lang="zh-CN" altLang="en-US" sz="2000" dirty="0">
                <a:latin typeface="黑体" panose="02010609060101010101" pitchFamily="49" charset="-122"/>
                <a:sym typeface="+mn-ea"/>
              </a:rPr>
              <a:t>、对个人问题，希望能不受批评或指责。</a:t>
            </a:r>
            <a:endParaRPr lang="zh-CN" altLang="en-US" sz="2000" dirty="0">
              <a:latin typeface="黑体" panose="02010609060101010101" pitchFamily="49" charset="-122"/>
            </a:endParaRPr>
          </a:p>
          <a:p>
            <a:pPr>
              <a:buNone/>
            </a:pPr>
            <a:r>
              <a:rPr lang="en-US" altLang="zh-CN" sz="2000">
                <a:latin typeface="黑体" panose="02010609060101010101" pitchFamily="49" charset="-122"/>
                <a:sym typeface="+mn-ea"/>
              </a:rPr>
              <a:t>6</a:t>
            </a:r>
            <a:r>
              <a:rPr lang="zh-CN" altLang="en-US" sz="2000" dirty="0">
                <a:latin typeface="黑体" panose="02010609060101010101" pitchFamily="49" charset="-122"/>
                <a:sym typeface="+mn-ea"/>
              </a:rPr>
              <a:t>、对自己的生活方式有自我选择的权利与机会，只希望得到帮助，而不希望被人催促、指挥或控制。</a:t>
            </a:r>
            <a:endParaRPr lang="zh-CN" altLang="en-US" sz="2000" dirty="0">
              <a:latin typeface="黑体" panose="02010609060101010101" pitchFamily="49" charset="-122"/>
            </a:endParaRPr>
          </a:p>
          <a:p>
            <a:pPr>
              <a:buNone/>
            </a:pPr>
            <a:r>
              <a:rPr lang="en-US" altLang="zh-CN" sz="2000">
                <a:latin typeface="黑体" panose="02010609060101010101" pitchFamily="49" charset="-122"/>
                <a:sym typeface="+mn-ea"/>
              </a:rPr>
              <a:t>7</a:t>
            </a:r>
            <a:r>
              <a:rPr lang="zh-CN" altLang="en-US" sz="2000" dirty="0">
                <a:latin typeface="黑体" panose="02010609060101010101" pitchFamily="49" charset="-122"/>
                <a:sym typeface="+mn-ea"/>
              </a:rPr>
              <a:t>、需要隐私权。</a:t>
            </a:r>
            <a:r>
              <a:rPr lang="zh-CN" altLang="en-US" sz="2000" dirty="0">
                <a:sym typeface="+mn-ea"/>
              </a:rPr>
              <a:t>期望与个人生活有关的隐私获得保密，不愿意让亲戚朋友及社区其他成员知道她的问题，更不愿因向机构求助而声誉受损。</a:t>
            </a:r>
            <a:r>
              <a:rPr lang="zh-CN" altLang="en-US" dirty="0">
                <a:sym typeface="+mn-ea"/>
              </a:rPr>
              <a:t> </a:t>
            </a:r>
            <a:endParaRPr lang="zh-CN" altLang="en-US" dirty="0"/>
          </a:p>
          <a:p>
            <a:pPr>
              <a:lnSpc>
                <a:spcPct val="90000"/>
              </a:lnSpc>
              <a:buNone/>
            </a:pPr>
            <a:endParaRPr lang="zh-CN" altLang="en-US" dirty="0">
              <a:latin typeface="黑体" panose="02010609060101010101" pitchFamily="49" charset="-122"/>
            </a:endParaRPr>
          </a:p>
        </p:txBody>
      </p:sp>
      <p:sp>
        <p:nvSpPr>
          <p:cNvPr id="729091" name="矩形 729090"/>
          <p:cNvSpPr/>
          <p:nvPr/>
        </p:nvSpPr>
        <p:spPr>
          <a:xfrm>
            <a:off x="179388" y="260350"/>
            <a:ext cx="8569325" cy="953135"/>
          </a:xfrm>
          <a:prstGeom prst="rect">
            <a:avLst/>
          </a:prstGeom>
          <a:solidFill>
            <a:schemeClr val="accent1"/>
          </a:solidFill>
          <a:ln w="38100" cap="flat" cmpd="sng">
            <a:noFill/>
            <a:prstDash val="solid"/>
            <a:miter/>
            <a:headEnd type="none" w="med" len="med"/>
            <a:tailEnd type="none" w="med" len="med"/>
          </a:ln>
        </p:spPr>
        <p:txBody>
          <a:bodyPr>
            <a:spAutoFit/>
          </a:bodyPr>
          <a:p>
            <a:pPr marL="342900" indent="-342900"/>
            <a:r>
              <a:rPr lang="zh-CN" altLang="en-US" sz="2800" dirty="0">
                <a:latin typeface="黑体" panose="02010609060101010101" pitchFamily="49" charset="-122"/>
                <a:ea typeface="黑体" panose="02010609060101010101" pitchFamily="49" charset="-122"/>
              </a:rPr>
              <a:t>一、案主的在个案服务过程中的七种心理需求（比斯台克</a:t>
            </a:r>
            <a:r>
              <a:rPr lang="en-US" altLang="zh-CN" sz="2800" err="1">
                <a:latin typeface="黑体" panose="02010609060101010101" pitchFamily="49" charset="-122"/>
                <a:ea typeface="黑体" panose="02010609060101010101" pitchFamily="49" charset="-122"/>
              </a:rPr>
              <a:t>Biestek</a:t>
            </a:r>
            <a:r>
              <a:rPr lang="zh-CN" altLang="en-US" sz="2800" dirty="0">
                <a:latin typeface="黑体" panose="02010609060101010101" pitchFamily="49" charset="-122"/>
                <a:ea typeface="黑体" panose="02010609060101010101" pitchFamily="49" charset="-122"/>
              </a:rPr>
              <a:t>） ：</a:t>
            </a:r>
            <a:endParaRPr lang="zh-CN" altLang="en-US" sz="2800" dirty="0">
              <a:latin typeface="黑体" panose="02010609060101010101" pitchFamily="49" charset="-122"/>
              <a:ea typeface="黑体" panose="02010609060101010101" pitchFamily="49" charset="-122"/>
            </a:endParaRPr>
          </a:p>
        </p:txBody>
      </p:sp>
    </p:spTree>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4931" name="文本占位符 764930"/>
          <p:cNvSpPr>
            <a:spLocks noGrp="1"/>
          </p:cNvSpPr>
          <p:nvPr>
            <p:ph type="body" idx="1"/>
          </p:nvPr>
        </p:nvSpPr>
        <p:spPr>
          <a:xfrm>
            <a:off x="116205" y="1412875"/>
            <a:ext cx="5542280" cy="3941445"/>
          </a:xfrm>
          <a:solidFill>
            <a:schemeClr val="accent1">
              <a:alpha val="100000"/>
            </a:schemeClr>
          </a:solidFill>
          <a:ln w="38100">
            <a:solidFill>
              <a:srgbClr val="0000FF"/>
            </a:solidFill>
            <a:miter/>
          </a:ln>
        </p:spPr>
        <p:txBody>
          <a:bodyPr/>
          <a:p>
            <a:pPr>
              <a:buNone/>
            </a:pPr>
            <a:r>
              <a:rPr lang="zh-CN" altLang="en-US" sz="2400" dirty="0">
                <a:ln>
                  <a:noFill/>
                </a:ln>
                <a:solidFill>
                  <a:schemeClr val="accent2">
                    <a:lumMod val="50000"/>
                  </a:schemeClr>
                </a:solidFill>
              </a:rPr>
              <a:t>被视为独特的人的需要</a:t>
            </a:r>
            <a:endParaRPr lang="zh-CN" altLang="en-US" sz="2400" dirty="0">
              <a:ln>
                <a:noFill/>
              </a:ln>
              <a:solidFill>
                <a:schemeClr val="accent2">
                  <a:lumMod val="50000"/>
                </a:schemeClr>
              </a:solidFill>
            </a:endParaRPr>
          </a:p>
          <a:p>
            <a:pPr>
              <a:buNone/>
            </a:pPr>
            <a:r>
              <a:rPr lang="zh-CN" altLang="en-US" sz="2400" dirty="0">
                <a:ln>
                  <a:noFill/>
                </a:ln>
                <a:solidFill>
                  <a:schemeClr val="accent2">
                    <a:lumMod val="50000"/>
                  </a:schemeClr>
                </a:solidFill>
              </a:rPr>
              <a:t>表达内心感受的需求</a:t>
            </a:r>
            <a:endParaRPr lang="zh-CN" altLang="en-US" sz="2400" dirty="0">
              <a:ln>
                <a:noFill/>
              </a:ln>
              <a:solidFill>
                <a:schemeClr val="accent2">
                  <a:lumMod val="50000"/>
                </a:schemeClr>
              </a:solidFill>
            </a:endParaRPr>
          </a:p>
          <a:p>
            <a:pPr>
              <a:buNone/>
            </a:pPr>
            <a:r>
              <a:rPr lang="zh-CN" altLang="en-US" sz="2400" dirty="0">
                <a:ln>
                  <a:noFill/>
                </a:ln>
                <a:solidFill>
                  <a:schemeClr val="accent2">
                    <a:lumMod val="50000"/>
                  </a:schemeClr>
                </a:solidFill>
              </a:rPr>
              <a:t>被视为一个有价值、有尊严的人</a:t>
            </a:r>
            <a:endParaRPr lang="zh-CN" altLang="en-US" sz="2400" dirty="0">
              <a:ln>
                <a:noFill/>
              </a:ln>
              <a:solidFill>
                <a:schemeClr val="accent2">
                  <a:lumMod val="50000"/>
                </a:schemeClr>
              </a:solidFill>
            </a:endParaRPr>
          </a:p>
          <a:p>
            <a:pPr>
              <a:buNone/>
            </a:pPr>
            <a:r>
              <a:rPr lang="zh-CN" altLang="en-US" sz="2400" dirty="0">
                <a:ln>
                  <a:noFill/>
                </a:ln>
                <a:solidFill>
                  <a:schemeClr val="accent2">
                    <a:lumMod val="50000"/>
                  </a:schemeClr>
                </a:solidFill>
              </a:rPr>
              <a:t>需要获得他人关切、了解与回应</a:t>
            </a:r>
            <a:endParaRPr lang="zh-CN" altLang="en-US" sz="2400" dirty="0">
              <a:ln>
                <a:noFill/>
              </a:ln>
              <a:solidFill>
                <a:schemeClr val="accent2">
                  <a:lumMod val="50000"/>
                </a:schemeClr>
              </a:solidFill>
            </a:endParaRPr>
          </a:p>
          <a:p>
            <a:pPr>
              <a:buNone/>
            </a:pPr>
            <a:r>
              <a:rPr lang="zh-CN" altLang="en-US" sz="2400" dirty="0">
                <a:ln>
                  <a:noFill/>
                </a:ln>
                <a:solidFill>
                  <a:schemeClr val="accent2">
                    <a:lumMod val="50000"/>
                  </a:schemeClr>
                </a:solidFill>
              </a:rPr>
              <a:t>对个人的问题，希望能不受批评和指责</a:t>
            </a:r>
            <a:endParaRPr lang="zh-CN" altLang="en-US" sz="2400" dirty="0">
              <a:ln>
                <a:noFill/>
              </a:ln>
              <a:solidFill>
                <a:schemeClr val="accent2">
                  <a:lumMod val="50000"/>
                </a:schemeClr>
              </a:solidFill>
            </a:endParaRPr>
          </a:p>
          <a:p>
            <a:pPr>
              <a:buNone/>
            </a:pPr>
            <a:r>
              <a:rPr lang="zh-CN" altLang="en-US" sz="2400" dirty="0">
                <a:ln>
                  <a:noFill/>
                </a:ln>
                <a:solidFill>
                  <a:schemeClr val="accent2">
                    <a:lumMod val="50000"/>
                  </a:schemeClr>
                </a:solidFill>
              </a:rPr>
              <a:t>只希望得到帮助，而不希望被支配。</a:t>
            </a:r>
            <a:endParaRPr lang="zh-CN" altLang="en-US" sz="2400" dirty="0">
              <a:ln>
                <a:noFill/>
              </a:ln>
              <a:solidFill>
                <a:schemeClr val="accent2">
                  <a:lumMod val="50000"/>
                </a:schemeClr>
              </a:solidFill>
            </a:endParaRPr>
          </a:p>
          <a:p>
            <a:pPr>
              <a:buNone/>
            </a:pPr>
            <a:r>
              <a:rPr lang="zh-CN" altLang="en-US" sz="2400" dirty="0">
                <a:ln>
                  <a:noFill/>
                </a:ln>
                <a:solidFill>
                  <a:schemeClr val="accent2">
                    <a:lumMod val="50000"/>
                  </a:schemeClr>
                </a:solidFill>
              </a:rPr>
              <a:t>获得隐私的需要</a:t>
            </a:r>
            <a:endParaRPr lang="zh-CN" altLang="en-US" sz="2400" dirty="0">
              <a:ln>
                <a:noFill/>
              </a:ln>
              <a:solidFill>
                <a:schemeClr val="accent2">
                  <a:lumMod val="50000"/>
                </a:schemeClr>
              </a:solidFill>
            </a:endParaRPr>
          </a:p>
        </p:txBody>
      </p:sp>
      <p:sp>
        <p:nvSpPr>
          <p:cNvPr id="764932" name="矩形 764931"/>
          <p:cNvSpPr/>
          <p:nvPr/>
        </p:nvSpPr>
        <p:spPr>
          <a:xfrm>
            <a:off x="468313" y="188913"/>
            <a:ext cx="3384550" cy="739775"/>
          </a:xfrm>
          <a:prstGeom prst="rect">
            <a:avLst/>
          </a:prstGeom>
          <a:solidFill>
            <a:schemeClr val="accent1"/>
          </a:solidFill>
          <a:ln w="38100" cap="flat" cmpd="sng">
            <a:solidFill>
              <a:srgbClr val="0000FF"/>
            </a:solidFill>
            <a:prstDash val="solid"/>
            <a:miter/>
            <a:headEnd type="none" w="med" len="med"/>
            <a:tailEnd type="none" w="med" len="med"/>
          </a:ln>
        </p:spPr>
        <p:txBody>
          <a:bodyPr>
            <a:spAutoFit/>
          </a:bodyPr>
          <a:p>
            <a:pPr marL="342900" indent="-342900"/>
            <a:r>
              <a:rPr lang="zh-CN" altLang="en-US" sz="4000" dirty="0">
                <a:ln>
                  <a:noFill/>
                </a:ln>
                <a:latin typeface="黑体" panose="02010609060101010101" pitchFamily="49" charset="-122"/>
                <a:ea typeface="黑体" panose="02010609060101010101" pitchFamily="49" charset="-122"/>
              </a:rPr>
              <a:t>七种心理需求</a:t>
            </a:r>
            <a:endParaRPr lang="zh-CN" altLang="en-US" sz="4000" dirty="0">
              <a:ln>
                <a:noFill/>
              </a:ln>
              <a:latin typeface="黑体" panose="02010609060101010101" pitchFamily="49" charset="-122"/>
              <a:ea typeface="黑体" panose="02010609060101010101" pitchFamily="49" charset="-122"/>
            </a:endParaRPr>
          </a:p>
        </p:txBody>
      </p:sp>
      <p:sp>
        <p:nvSpPr>
          <p:cNvPr id="764933" name="矩形 764932"/>
          <p:cNvSpPr/>
          <p:nvPr/>
        </p:nvSpPr>
        <p:spPr>
          <a:xfrm>
            <a:off x="5292725" y="188913"/>
            <a:ext cx="3384550" cy="752475"/>
          </a:xfrm>
          <a:prstGeom prst="rect">
            <a:avLst/>
          </a:prstGeom>
          <a:solidFill>
            <a:schemeClr val="accent1"/>
          </a:solidFill>
          <a:ln w="50800" cap="flat" cmpd="sng">
            <a:solidFill>
              <a:srgbClr val="FF0000"/>
            </a:solidFill>
            <a:prstDash val="solid"/>
            <a:miter/>
            <a:headEnd type="none" w="med" len="med"/>
            <a:tailEnd type="none" w="med" len="med"/>
          </a:ln>
        </p:spPr>
        <p:txBody>
          <a:bodyPr>
            <a:spAutoFit/>
          </a:bodyPr>
          <a:p>
            <a:pPr marL="342900" indent="-342900"/>
            <a:r>
              <a:rPr lang="zh-CN" altLang="en-US" sz="4000" dirty="0">
                <a:ln>
                  <a:noFill/>
                </a:ln>
                <a:latin typeface="黑体" panose="02010609060101010101" pitchFamily="49" charset="-122"/>
                <a:ea typeface="黑体" panose="02010609060101010101" pitchFamily="49" charset="-122"/>
              </a:rPr>
              <a:t>七个基本原则</a:t>
            </a:r>
            <a:endParaRPr lang="zh-CN" altLang="en-US" sz="4000" dirty="0">
              <a:ln>
                <a:noFill/>
              </a:ln>
              <a:latin typeface="黑体" panose="02010609060101010101" pitchFamily="49" charset="-122"/>
              <a:ea typeface="黑体" panose="02010609060101010101" pitchFamily="49" charset="-122"/>
            </a:endParaRPr>
          </a:p>
        </p:txBody>
      </p:sp>
      <p:sp>
        <p:nvSpPr>
          <p:cNvPr id="764935" name="任意多边形 764934"/>
          <p:cNvSpPr/>
          <p:nvPr/>
        </p:nvSpPr>
        <p:spPr>
          <a:xfrm>
            <a:off x="4067175" y="188913"/>
            <a:ext cx="1152525" cy="792162"/>
          </a:xfrm>
          <a:custGeom>
            <a:avLst/>
            <a:gdLst>
              <a:gd name="txL" fmla="*/ 3375 w 21600"/>
              <a:gd name="txT" fmla="*/ 5400 h 21600"/>
              <a:gd name="txR" fmla="*/ 18900 w 21600"/>
              <a:gd name="txB" fmla="*/ 16200 h 21600"/>
            </a:gdLst>
            <a:ahLst/>
            <a:cxnLst>
              <a:cxn ang="270">
                <a:pos x="16200" y="0"/>
              </a:cxn>
              <a:cxn ang="180">
                <a:pos x="0" y="10800"/>
              </a:cxn>
              <a:cxn ang="90">
                <a:pos x="16200" y="21600"/>
              </a:cxn>
              <a:cxn ang="0">
                <a:pos x="21600" y="10800"/>
              </a:cxn>
            </a:cxnLst>
            <a:rect l="txL" t="txT" r="txR" b="txB"/>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38100" cap="flat" cmpd="sng">
            <a:solidFill>
              <a:schemeClr val="tx1"/>
            </a:solidFill>
            <a:prstDash val="solid"/>
            <a:miter/>
            <a:headEnd type="none" w="med" len="med"/>
            <a:tailEnd type="none" w="med" len="med"/>
          </a:ln>
        </p:spPr>
        <p:txBody>
          <a:bodyPr/>
          <a:p>
            <a:endParaRPr lang="zh-CN" altLang="en-US"/>
          </a:p>
        </p:txBody>
      </p:sp>
      <p:sp>
        <p:nvSpPr>
          <p:cNvPr id="764936" name="矩形 764935"/>
          <p:cNvSpPr/>
          <p:nvPr/>
        </p:nvSpPr>
        <p:spPr>
          <a:xfrm>
            <a:off x="5867400" y="1412875"/>
            <a:ext cx="3024505" cy="3949065"/>
          </a:xfrm>
          <a:prstGeom prst="rect">
            <a:avLst/>
          </a:prstGeom>
          <a:solidFill>
            <a:schemeClr val="accent1"/>
          </a:solidFill>
          <a:ln w="50800" cap="flat" cmpd="sng">
            <a:solidFill>
              <a:srgbClr val="FF0000"/>
            </a:solidFill>
            <a:prstDash val="solid"/>
            <a:miter/>
            <a:headEnd type="none" w="med" len="med"/>
            <a:tailEnd type="none" w="med" len="med"/>
          </a:ln>
        </p:spPr>
        <p:txBody>
          <a:bodyPr/>
          <a:lstStyle>
            <a:lvl1pPr marL="342900" indent="-342900" algn="l" rtl="0" fontAlgn="base">
              <a:spcBef>
                <a:spcPct val="20000"/>
              </a:spcBef>
              <a:spcAft>
                <a:spcPct val="0"/>
              </a:spcAft>
              <a:buChar char="•"/>
              <a:defRPr sz="1600">
                <a:solidFill>
                  <a:schemeClr val="tx1"/>
                </a:solidFill>
                <a:latin typeface="+mn-lt"/>
                <a:ea typeface="+mn-ea"/>
                <a:cs typeface="+mn-cs"/>
              </a:defRPr>
            </a:lvl1pPr>
            <a:lvl2pPr marL="742950" indent="-285750" algn="l" rtl="0" fontAlgn="base">
              <a:spcBef>
                <a:spcPct val="20000"/>
              </a:spcBef>
              <a:spcAft>
                <a:spcPct val="0"/>
              </a:spcAft>
              <a:buChar char="–"/>
              <a:defRPr sz="1600">
                <a:solidFill>
                  <a:schemeClr val="tx1"/>
                </a:solidFill>
                <a:latin typeface="+mn-lt"/>
                <a:ea typeface="+mn-ea"/>
              </a:defRPr>
            </a:lvl2pPr>
            <a:lvl3pPr marL="1143000" indent="-228600" algn="l" rtl="0" fontAlgn="base">
              <a:spcBef>
                <a:spcPct val="20000"/>
              </a:spcBef>
              <a:spcAft>
                <a:spcPct val="0"/>
              </a:spcAft>
              <a:buChar char="•"/>
              <a:defRPr sz="1600">
                <a:solidFill>
                  <a:schemeClr val="tx1"/>
                </a:solidFill>
                <a:latin typeface="+mn-lt"/>
                <a:ea typeface="+mn-ea"/>
              </a:defRPr>
            </a:lvl3pPr>
            <a:lvl4pPr marL="1600200" indent="-228600" algn="l" rtl="0" fontAlgn="base">
              <a:spcBef>
                <a:spcPct val="20000"/>
              </a:spcBef>
              <a:spcAft>
                <a:spcPct val="0"/>
              </a:spcAft>
              <a:buChar char="–"/>
              <a:defRPr sz="1600">
                <a:solidFill>
                  <a:schemeClr val="tx1"/>
                </a:solidFill>
                <a:latin typeface="+mn-lt"/>
                <a:ea typeface="+mn-ea"/>
              </a:defRPr>
            </a:lvl4pPr>
            <a:lvl5pPr marL="2057400" indent="-228600" algn="l" rtl="0" fontAlgn="base">
              <a:spcBef>
                <a:spcPct val="20000"/>
              </a:spcBef>
              <a:spcAft>
                <a:spcPct val="0"/>
              </a:spcAft>
              <a:buChar char="»"/>
              <a:defRPr sz="1600">
                <a:solidFill>
                  <a:schemeClr val="tx1"/>
                </a:solidFill>
                <a:latin typeface="+mn-lt"/>
                <a:ea typeface="+mn-ea"/>
              </a:defRPr>
            </a:lvl5pPr>
          </a:lstStyle>
          <a:p>
            <a:pPr marL="361950" lvl="0" indent="-361950" algn="just" defTabSz="514350" eaLnBrk="0" hangingPunct="0">
              <a:lnSpc>
                <a:spcPct val="110000"/>
              </a:lnSpc>
              <a:spcBef>
                <a:spcPts val="1350"/>
              </a:spcBef>
              <a:buClr>
                <a:schemeClr val="accent1"/>
              </a:buClr>
              <a:buSzPct val="80000"/>
              <a:buNone/>
            </a:pPr>
            <a:r>
              <a:rPr lang="zh-CN" altLang="en-US" sz="2400" b="0" kern="0" dirty="0">
                <a:ln>
                  <a:noFill/>
                </a:ln>
                <a:solidFill>
                  <a:schemeClr val="accent2">
                    <a:lumMod val="50000"/>
                  </a:schemeClr>
                </a:solidFill>
              </a:rPr>
              <a:t>个别化原则</a:t>
            </a:r>
            <a:endParaRPr lang="zh-CN" altLang="en-US" sz="2400" b="0" kern="0" dirty="0">
              <a:ln>
                <a:noFill/>
              </a:ln>
              <a:solidFill>
                <a:schemeClr val="accent2">
                  <a:lumMod val="50000"/>
                </a:schemeClr>
              </a:solidFill>
            </a:endParaRPr>
          </a:p>
          <a:p>
            <a:pPr marL="361950" lvl="0" indent="-361950" algn="just" defTabSz="514350" eaLnBrk="0" hangingPunct="0">
              <a:lnSpc>
                <a:spcPct val="110000"/>
              </a:lnSpc>
              <a:spcBef>
                <a:spcPts val="1350"/>
              </a:spcBef>
              <a:buClr>
                <a:schemeClr val="accent1"/>
              </a:buClr>
              <a:buSzPct val="80000"/>
              <a:buNone/>
            </a:pPr>
            <a:r>
              <a:rPr lang="zh-CN" altLang="en-US" sz="2400" b="0" kern="0" dirty="0">
                <a:ln>
                  <a:noFill/>
                </a:ln>
                <a:solidFill>
                  <a:schemeClr val="accent2">
                    <a:lumMod val="50000"/>
                  </a:schemeClr>
                </a:solidFill>
              </a:rPr>
              <a:t>接纳原则</a:t>
            </a:r>
            <a:endParaRPr lang="zh-CN" altLang="en-US" sz="2400" b="0" kern="0" dirty="0">
              <a:ln>
                <a:noFill/>
              </a:ln>
              <a:solidFill>
                <a:schemeClr val="accent2">
                  <a:lumMod val="50000"/>
                </a:schemeClr>
              </a:solidFill>
            </a:endParaRPr>
          </a:p>
          <a:p>
            <a:pPr marL="361950" lvl="0" indent="-361950" algn="just" defTabSz="514350" eaLnBrk="0" hangingPunct="0">
              <a:lnSpc>
                <a:spcPct val="110000"/>
              </a:lnSpc>
              <a:spcBef>
                <a:spcPts val="1350"/>
              </a:spcBef>
              <a:buClr>
                <a:schemeClr val="accent1"/>
              </a:buClr>
              <a:buSzPct val="80000"/>
              <a:buNone/>
            </a:pPr>
            <a:r>
              <a:rPr lang="zh-CN" altLang="en-US" sz="2400" b="0" kern="0" dirty="0">
                <a:ln>
                  <a:noFill/>
                </a:ln>
                <a:solidFill>
                  <a:schemeClr val="accent2">
                    <a:lumMod val="50000"/>
                  </a:schemeClr>
                </a:solidFill>
              </a:rPr>
              <a:t>承认原则</a:t>
            </a:r>
            <a:endParaRPr lang="zh-CN" altLang="en-US" sz="2400" b="0" kern="0" dirty="0">
              <a:ln>
                <a:noFill/>
              </a:ln>
              <a:solidFill>
                <a:schemeClr val="accent2">
                  <a:lumMod val="50000"/>
                </a:schemeClr>
              </a:solidFill>
            </a:endParaRPr>
          </a:p>
          <a:p>
            <a:pPr marL="361950" lvl="0" indent="-361950" algn="just" defTabSz="514350" eaLnBrk="0" hangingPunct="0">
              <a:lnSpc>
                <a:spcPct val="110000"/>
              </a:lnSpc>
              <a:spcBef>
                <a:spcPts val="1350"/>
              </a:spcBef>
              <a:buClr>
                <a:schemeClr val="accent1"/>
              </a:buClr>
              <a:buSzPct val="80000"/>
              <a:buNone/>
            </a:pPr>
            <a:r>
              <a:rPr lang="zh-CN" altLang="en-US" sz="2400" b="0" kern="0" dirty="0">
                <a:ln>
                  <a:noFill/>
                </a:ln>
                <a:solidFill>
                  <a:schemeClr val="accent2">
                    <a:lumMod val="50000"/>
                  </a:schemeClr>
                </a:solidFill>
              </a:rPr>
              <a:t>理解关怀的原则</a:t>
            </a:r>
            <a:endParaRPr lang="zh-CN" altLang="en-US" sz="2400" b="0" kern="0" dirty="0">
              <a:ln>
                <a:noFill/>
              </a:ln>
              <a:solidFill>
                <a:schemeClr val="accent2">
                  <a:lumMod val="50000"/>
                </a:schemeClr>
              </a:solidFill>
            </a:endParaRPr>
          </a:p>
          <a:p>
            <a:pPr marL="361950" lvl="0" indent="-361950" algn="just" defTabSz="514350" eaLnBrk="0" hangingPunct="0">
              <a:lnSpc>
                <a:spcPct val="110000"/>
              </a:lnSpc>
              <a:spcBef>
                <a:spcPts val="1350"/>
              </a:spcBef>
              <a:buClr>
                <a:schemeClr val="accent1"/>
              </a:buClr>
              <a:buSzPct val="80000"/>
              <a:buNone/>
            </a:pPr>
            <a:r>
              <a:rPr lang="zh-CN" altLang="en-US" sz="2400" b="0" kern="0" dirty="0">
                <a:ln>
                  <a:noFill/>
                </a:ln>
                <a:solidFill>
                  <a:schemeClr val="accent2">
                    <a:lumMod val="50000"/>
                  </a:schemeClr>
                </a:solidFill>
              </a:rPr>
              <a:t>非批判的原则</a:t>
            </a:r>
            <a:endParaRPr lang="zh-CN" altLang="en-US" sz="2400" b="0" kern="0" dirty="0">
              <a:ln>
                <a:noFill/>
              </a:ln>
              <a:solidFill>
                <a:schemeClr val="accent2">
                  <a:lumMod val="50000"/>
                </a:schemeClr>
              </a:solidFill>
            </a:endParaRPr>
          </a:p>
          <a:p>
            <a:pPr marL="361950" lvl="0" indent="-361950" algn="just" defTabSz="514350" eaLnBrk="0" hangingPunct="0">
              <a:lnSpc>
                <a:spcPct val="110000"/>
              </a:lnSpc>
              <a:spcBef>
                <a:spcPts val="1350"/>
              </a:spcBef>
              <a:buClr>
                <a:schemeClr val="accent1"/>
              </a:buClr>
              <a:buSzPct val="80000"/>
              <a:buNone/>
            </a:pPr>
            <a:r>
              <a:rPr lang="zh-CN" altLang="en-US" sz="2400" b="0" kern="0" dirty="0">
                <a:ln>
                  <a:noFill/>
                </a:ln>
                <a:solidFill>
                  <a:schemeClr val="accent2">
                    <a:lumMod val="50000"/>
                  </a:schemeClr>
                </a:solidFill>
              </a:rPr>
              <a:t>案主参与及自决原则</a:t>
            </a:r>
            <a:endParaRPr lang="zh-CN" altLang="en-US" sz="2400" b="0" kern="0" dirty="0">
              <a:ln>
                <a:noFill/>
              </a:ln>
              <a:solidFill>
                <a:schemeClr val="accent2">
                  <a:lumMod val="50000"/>
                </a:schemeClr>
              </a:solidFill>
            </a:endParaRPr>
          </a:p>
          <a:p>
            <a:pPr marL="361950" lvl="0" indent="-361950" algn="just" defTabSz="514350" eaLnBrk="0" hangingPunct="0">
              <a:lnSpc>
                <a:spcPct val="110000"/>
              </a:lnSpc>
              <a:spcBef>
                <a:spcPts val="1350"/>
              </a:spcBef>
              <a:buClr>
                <a:schemeClr val="accent1"/>
              </a:buClr>
              <a:buSzPct val="80000"/>
              <a:buNone/>
            </a:pPr>
            <a:r>
              <a:rPr lang="zh-CN" altLang="en-US" sz="2400" b="0" kern="0" dirty="0">
                <a:ln>
                  <a:noFill/>
                </a:ln>
                <a:solidFill>
                  <a:schemeClr val="accent2">
                    <a:lumMod val="50000"/>
                  </a:schemeClr>
                </a:solidFill>
              </a:rPr>
              <a:t>保密性原则</a:t>
            </a:r>
            <a:endParaRPr lang="zh-CN" altLang="en-US" sz="2400" b="0" kern="0" dirty="0">
              <a:ln>
                <a:noFill/>
              </a:ln>
              <a:solidFill>
                <a:schemeClr val="accent2">
                  <a:lumMod val="50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64935"/>
                                        </p:tgtEl>
                                        <p:attrNameLst>
                                          <p:attrName>style.visibility</p:attrName>
                                        </p:attrNameLst>
                                      </p:cBhvr>
                                      <p:to>
                                        <p:strVal val="visible"/>
                                      </p:to>
                                    </p:set>
                                    <p:animEffect transition="in" filter="blinds(horizontal)">
                                      <p:cBhvr>
                                        <p:cTn id="7" dur="500"/>
                                        <p:tgtEl>
                                          <p:spTgt spid="76493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64933"/>
                                        </p:tgtEl>
                                        <p:attrNameLst>
                                          <p:attrName>style.visibility</p:attrName>
                                        </p:attrNameLst>
                                      </p:cBhvr>
                                      <p:to>
                                        <p:strVal val="visible"/>
                                      </p:to>
                                    </p:set>
                                    <p:animEffect transition="in" filter="blinds(horizontal)">
                                      <p:cBhvr>
                                        <p:cTn id="10" dur="500"/>
                                        <p:tgtEl>
                                          <p:spTgt spid="76493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64931"/>
                                        </p:tgtEl>
                                        <p:attrNameLst>
                                          <p:attrName>style.visibility</p:attrName>
                                        </p:attrNameLst>
                                      </p:cBhvr>
                                      <p:to>
                                        <p:strVal val="visible"/>
                                      </p:to>
                                    </p:set>
                                    <p:animEffect transition="in" filter="blinds(horizontal)">
                                      <p:cBhvr>
                                        <p:cTn id="15" dur="500"/>
                                        <p:tgtEl>
                                          <p:spTgt spid="764931"/>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764931">
                                            <p:txEl>
                                              <p:charRg st="0" end="11"/>
                                            </p:txEl>
                                          </p:spTgt>
                                        </p:tgtEl>
                                        <p:attrNameLst>
                                          <p:attrName>style.visibility</p:attrName>
                                        </p:attrNameLst>
                                      </p:cBhvr>
                                      <p:to>
                                        <p:strVal val="visible"/>
                                      </p:to>
                                    </p:set>
                                    <p:animEffect transition="in" filter="blinds(horizontal)">
                                      <p:cBhvr>
                                        <p:cTn id="20" dur="500"/>
                                        <p:tgtEl>
                                          <p:spTgt spid="764931">
                                            <p:txEl>
                                              <p:charRg st="0" end="1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764931">
                                            <p:txEl>
                                              <p:charRg st="11" end="21"/>
                                            </p:txEl>
                                          </p:spTgt>
                                        </p:tgtEl>
                                        <p:attrNameLst>
                                          <p:attrName>style.visibility</p:attrName>
                                        </p:attrNameLst>
                                      </p:cBhvr>
                                      <p:to>
                                        <p:strVal val="visible"/>
                                      </p:to>
                                    </p:set>
                                    <p:animEffect transition="in" filter="blinds(horizontal)">
                                      <p:cBhvr>
                                        <p:cTn id="25" dur="500"/>
                                        <p:tgtEl>
                                          <p:spTgt spid="764931">
                                            <p:txEl>
                                              <p:charRg st="11" end="2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764931">
                                            <p:txEl>
                                              <p:charRg st="21" end="36"/>
                                            </p:txEl>
                                          </p:spTgt>
                                        </p:tgtEl>
                                        <p:attrNameLst>
                                          <p:attrName>style.visibility</p:attrName>
                                        </p:attrNameLst>
                                      </p:cBhvr>
                                      <p:to>
                                        <p:strVal val="visible"/>
                                      </p:to>
                                    </p:set>
                                    <p:animEffect transition="in" filter="blinds(horizontal)">
                                      <p:cBhvr>
                                        <p:cTn id="30" dur="500"/>
                                        <p:tgtEl>
                                          <p:spTgt spid="764931">
                                            <p:txEl>
                                              <p:charRg st="21" end="36"/>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764931">
                                            <p:txEl>
                                              <p:charRg st="36" end="51"/>
                                            </p:txEl>
                                          </p:spTgt>
                                        </p:tgtEl>
                                        <p:attrNameLst>
                                          <p:attrName>style.visibility</p:attrName>
                                        </p:attrNameLst>
                                      </p:cBhvr>
                                      <p:to>
                                        <p:strVal val="visible"/>
                                      </p:to>
                                    </p:set>
                                    <p:animEffect transition="in" filter="blinds(horizontal)">
                                      <p:cBhvr>
                                        <p:cTn id="35" dur="500"/>
                                        <p:tgtEl>
                                          <p:spTgt spid="764931">
                                            <p:txEl>
                                              <p:charRg st="36" end="51"/>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764931">
                                            <p:txEl>
                                              <p:charRg st="51" end="69"/>
                                            </p:txEl>
                                          </p:spTgt>
                                        </p:tgtEl>
                                        <p:attrNameLst>
                                          <p:attrName>style.visibility</p:attrName>
                                        </p:attrNameLst>
                                      </p:cBhvr>
                                      <p:to>
                                        <p:strVal val="visible"/>
                                      </p:to>
                                    </p:set>
                                    <p:animEffect transition="in" filter="blinds(horizontal)">
                                      <p:cBhvr>
                                        <p:cTn id="40" dur="500"/>
                                        <p:tgtEl>
                                          <p:spTgt spid="764931">
                                            <p:txEl>
                                              <p:charRg st="51" end="69"/>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764931">
                                            <p:txEl>
                                              <p:charRg st="69" end="86"/>
                                            </p:txEl>
                                          </p:spTgt>
                                        </p:tgtEl>
                                        <p:attrNameLst>
                                          <p:attrName>style.visibility</p:attrName>
                                        </p:attrNameLst>
                                      </p:cBhvr>
                                      <p:to>
                                        <p:strVal val="visible"/>
                                      </p:to>
                                    </p:set>
                                    <p:animEffect transition="in" filter="blinds(horizontal)">
                                      <p:cBhvr>
                                        <p:cTn id="45" dur="500"/>
                                        <p:tgtEl>
                                          <p:spTgt spid="764931">
                                            <p:txEl>
                                              <p:charRg st="69" end="86"/>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764931">
                                            <p:txEl>
                                              <p:charRg st="86" end="94"/>
                                            </p:txEl>
                                          </p:spTgt>
                                        </p:tgtEl>
                                        <p:attrNameLst>
                                          <p:attrName>style.visibility</p:attrName>
                                        </p:attrNameLst>
                                      </p:cBhvr>
                                      <p:to>
                                        <p:strVal val="visible"/>
                                      </p:to>
                                    </p:set>
                                    <p:animEffect transition="in" filter="blinds(horizontal)">
                                      <p:cBhvr>
                                        <p:cTn id="50" dur="500"/>
                                        <p:tgtEl>
                                          <p:spTgt spid="764931">
                                            <p:txEl>
                                              <p:charRg st="86" end="94"/>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764936"/>
                                        </p:tgtEl>
                                        <p:attrNameLst>
                                          <p:attrName>style.visibility</p:attrName>
                                        </p:attrNameLst>
                                      </p:cBhvr>
                                      <p:to>
                                        <p:strVal val="visible"/>
                                      </p:to>
                                    </p:set>
                                    <p:animEffect transition="in" filter="blinds(horizontal)">
                                      <p:cBhvr>
                                        <p:cTn id="55" dur="500"/>
                                        <p:tgtEl>
                                          <p:spTgt spid="7649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4931" grpId="0" animBg="1" build="p"/>
      <p:bldP spid="764933" grpId="0" bldLvl="0" animBg="1"/>
      <p:bldP spid="764936"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0115" name="矩形 730114"/>
          <p:cNvSpPr/>
          <p:nvPr/>
        </p:nvSpPr>
        <p:spPr>
          <a:xfrm>
            <a:off x="323850" y="548323"/>
            <a:ext cx="8675688" cy="641350"/>
          </a:xfrm>
          <a:prstGeom prst="rect">
            <a:avLst/>
          </a:prstGeom>
          <a:noFill/>
          <a:ln w="9525">
            <a:noFill/>
          </a:ln>
        </p:spPr>
        <p:txBody>
          <a:bodyPr>
            <a:spAutoFit/>
          </a:bodyPr>
          <a:p>
            <a:pPr marL="342900" indent="-342900" algn="l"/>
            <a:r>
              <a:rPr lang="zh-CN" altLang="en-US" sz="3600" dirty="0">
                <a:solidFill>
                  <a:schemeClr val="accent1">
                    <a:lumMod val="50000"/>
                  </a:schemeClr>
                </a:solidFill>
                <a:latin typeface="黑体" panose="02010609060101010101" pitchFamily="49" charset="-122"/>
                <a:ea typeface="黑体" panose="02010609060101010101" pitchFamily="49" charset="-122"/>
              </a:rPr>
              <a:t>二、个案工作的基本原则</a:t>
            </a:r>
            <a:endParaRPr lang="zh-CN" altLang="en-US" sz="3600" dirty="0">
              <a:solidFill>
                <a:schemeClr val="accent1">
                  <a:lumMod val="50000"/>
                </a:schemeClr>
              </a:solidFill>
              <a:latin typeface="黑体" panose="02010609060101010101" pitchFamily="49" charset="-122"/>
              <a:ea typeface="黑体" panose="02010609060101010101" pitchFamily="49" charset="-122"/>
            </a:endParaRPr>
          </a:p>
        </p:txBody>
      </p:sp>
      <p:sp>
        <p:nvSpPr>
          <p:cNvPr id="2" name="文本框 1"/>
          <p:cNvSpPr txBox="1"/>
          <p:nvPr/>
        </p:nvSpPr>
        <p:spPr>
          <a:xfrm>
            <a:off x="1357630" y="1469390"/>
            <a:ext cx="6983095" cy="4639310"/>
          </a:xfrm>
          <a:prstGeom prst="rect">
            <a:avLst/>
          </a:prstGeom>
          <a:noFill/>
        </p:spPr>
        <p:txBody>
          <a:bodyPr wrap="square" rtlCol="0" anchor="t">
            <a:noAutofit/>
          </a:bodyPr>
          <a:p>
            <a:pPr indent="0" fontAlgn="auto">
              <a:lnSpc>
                <a:spcPct val="150000"/>
              </a:lnSpc>
            </a:pPr>
            <a:r>
              <a:rPr lang="zh-CN" altLang="en-US" sz="2800" dirty="0">
                <a:ln>
                  <a:noFill/>
                </a:ln>
                <a:sym typeface="+mn-ea"/>
              </a:rPr>
              <a:t>个别化原则</a:t>
            </a:r>
            <a:endParaRPr lang="zh-CN" altLang="en-US" sz="2800" dirty="0">
              <a:ln>
                <a:noFill/>
              </a:ln>
            </a:endParaRPr>
          </a:p>
          <a:p>
            <a:pPr indent="0" fontAlgn="auto">
              <a:lnSpc>
                <a:spcPct val="150000"/>
              </a:lnSpc>
            </a:pPr>
            <a:r>
              <a:rPr lang="zh-CN" altLang="en-US" sz="2800" dirty="0">
                <a:ln>
                  <a:noFill/>
                </a:ln>
                <a:sym typeface="+mn-ea"/>
              </a:rPr>
              <a:t>接纳原则</a:t>
            </a:r>
            <a:endParaRPr lang="zh-CN" altLang="en-US" sz="2800" dirty="0">
              <a:ln>
                <a:noFill/>
              </a:ln>
            </a:endParaRPr>
          </a:p>
          <a:p>
            <a:pPr indent="0" fontAlgn="auto">
              <a:lnSpc>
                <a:spcPct val="150000"/>
              </a:lnSpc>
            </a:pPr>
            <a:r>
              <a:rPr lang="zh-CN" altLang="en-US" sz="2800" dirty="0">
                <a:ln>
                  <a:noFill/>
                </a:ln>
                <a:sym typeface="+mn-ea"/>
              </a:rPr>
              <a:t>承认原则</a:t>
            </a:r>
            <a:endParaRPr lang="zh-CN" altLang="en-US" sz="2800" dirty="0">
              <a:ln>
                <a:noFill/>
              </a:ln>
            </a:endParaRPr>
          </a:p>
          <a:p>
            <a:pPr indent="0" fontAlgn="auto">
              <a:lnSpc>
                <a:spcPct val="150000"/>
              </a:lnSpc>
            </a:pPr>
            <a:r>
              <a:rPr lang="zh-CN" altLang="en-US" sz="2800" dirty="0">
                <a:ln>
                  <a:noFill/>
                </a:ln>
                <a:sym typeface="+mn-ea"/>
              </a:rPr>
              <a:t>理解关怀的原则</a:t>
            </a:r>
            <a:endParaRPr lang="zh-CN" altLang="en-US" sz="2800" dirty="0">
              <a:ln>
                <a:noFill/>
              </a:ln>
            </a:endParaRPr>
          </a:p>
          <a:p>
            <a:pPr indent="0" fontAlgn="auto">
              <a:lnSpc>
                <a:spcPct val="150000"/>
              </a:lnSpc>
            </a:pPr>
            <a:r>
              <a:rPr lang="zh-CN" altLang="en-US" sz="2800" dirty="0">
                <a:ln>
                  <a:noFill/>
                </a:ln>
                <a:sym typeface="+mn-ea"/>
              </a:rPr>
              <a:t>非批判的原则</a:t>
            </a:r>
            <a:endParaRPr lang="zh-CN" altLang="en-US" sz="2800" dirty="0">
              <a:ln>
                <a:noFill/>
              </a:ln>
            </a:endParaRPr>
          </a:p>
          <a:p>
            <a:pPr indent="0" fontAlgn="auto">
              <a:lnSpc>
                <a:spcPct val="150000"/>
              </a:lnSpc>
            </a:pPr>
            <a:r>
              <a:rPr lang="zh-CN" altLang="en-US" sz="2800" dirty="0">
                <a:ln>
                  <a:noFill/>
                </a:ln>
                <a:sym typeface="+mn-ea"/>
              </a:rPr>
              <a:t>案主参与及自决原则</a:t>
            </a:r>
            <a:endParaRPr lang="zh-CN" altLang="en-US" sz="2800" dirty="0">
              <a:ln>
                <a:noFill/>
              </a:ln>
            </a:endParaRPr>
          </a:p>
          <a:p>
            <a:pPr indent="0" fontAlgn="auto">
              <a:lnSpc>
                <a:spcPct val="150000"/>
              </a:lnSpc>
            </a:pPr>
            <a:r>
              <a:rPr lang="zh-CN" altLang="en-US" sz="2800" dirty="0">
                <a:ln>
                  <a:noFill/>
                </a:ln>
                <a:sym typeface="+mn-ea"/>
              </a:rPr>
              <a:t>保密性原则</a:t>
            </a:r>
            <a:endParaRPr lang="zh-CN" altLang="en-US" sz="2800" dirty="0">
              <a:ln>
                <a:noFill/>
              </a:ln>
              <a:sym typeface="+mn-ea"/>
            </a:endParaRPr>
          </a:p>
        </p:txBody>
      </p:sp>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6978" name="标题 766977"/>
          <p:cNvSpPr>
            <a:spLocks noGrp="1"/>
          </p:cNvSpPr>
          <p:nvPr>
            <p:ph type="title"/>
          </p:nvPr>
        </p:nvSpPr>
        <p:spPr/>
        <p:txBody>
          <a:bodyPr anchor="ctr" anchorCtr="0"/>
          <a:p>
            <a:r>
              <a:rPr lang="en-US" altLang="zh-CN"/>
              <a:t>1</a:t>
            </a:r>
            <a:r>
              <a:rPr lang="zh-CN" altLang="en-US" dirty="0"/>
              <a:t>、个别化原则</a:t>
            </a:r>
            <a:endParaRPr lang="zh-CN" altLang="en-US" dirty="0"/>
          </a:p>
        </p:txBody>
      </p:sp>
      <p:sp>
        <p:nvSpPr>
          <p:cNvPr id="766983" name="矩形 766982"/>
          <p:cNvSpPr/>
          <p:nvPr/>
        </p:nvSpPr>
        <p:spPr>
          <a:xfrm>
            <a:off x="179388" y="1341438"/>
            <a:ext cx="8713787" cy="4533900"/>
          </a:xfrm>
          <a:prstGeom prst="rect">
            <a:avLst/>
          </a:prstGeom>
          <a:noFill/>
          <a:ln w="9525">
            <a:noFill/>
          </a:ln>
        </p:spPr>
        <p:txBody>
          <a:bodyPr>
            <a:spAutoFit/>
          </a:bodyPr>
          <a:p>
            <a:pPr marL="342900" indent="-342900">
              <a:buChar char="•"/>
            </a:pPr>
            <a:r>
              <a:rPr lang="zh-CN" altLang="en-US" sz="2800" dirty="0">
                <a:latin typeface="黑体" panose="02010609060101010101" pitchFamily="49" charset="-122"/>
                <a:ea typeface="黑体" panose="02010609060101010101" pitchFamily="49" charset="-122"/>
              </a:rPr>
              <a:t>人与人之间具有</a:t>
            </a:r>
            <a:r>
              <a:rPr lang="zh-CN" altLang="en-US" sz="2800" dirty="0">
                <a:latin typeface="华文琥珀" panose="02010800040101010101" pitchFamily="2" charset="-122"/>
                <a:ea typeface="华文琥珀" panose="02010800040101010101" pitchFamily="2" charset="-122"/>
              </a:rPr>
              <a:t>个别差异性</a:t>
            </a:r>
            <a:r>
              <a:rPr lang="en-US" altLang="zh-CN" sz="2800">
                <a:latin typeface="Arial" panose="020B0604020202020204" pitchFamily="34" charset="0"/>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个性：</a:t>
            </a:r>
            <a:r>
              <a:rPr lang="zh-CN" altLang="en-US" sz="2800" dirty="0">
                <a:solidFill>
                  <a:schemeClr val="accent2">
                    <a:lumMod val="50000"/>
                  </a:schemeClr>
                </a:solidFill>
                <a:effectLst>
                  <a:outerShdw blurRad="38100" dist="38100" dir="2700000">
                    <a:srgbClr val="000000"/>
                  </a:outerShdw>
                </a:effectLst>
                <a:latin typeface="黑体" panose="02010609060101010101" pitchFamily="49" charset="-122"/>
                <a:ea typeface="黑体" panose="02010609060101010101" pitchFamily="49" charset="-122"/>
              </a:rPr>
              <a:t>是指一个人区别于他人的心理特征的总和，这些特征无论从结构和内容来说，都是独特的，与众不同的差异。世界上找不出完全相同的两片叶子，也找不出完全相同的两个人。</a:t>
            </a:r>
            <a:endParaRPr lang="zh-CN" altLang="en-US" sz="2800" dirty="0">
              <a:solidFill>
                <a:schemeClr val="accent2">
                  <a:lumMod val="50000"/>
                </a:schemeClr>
              </a:solidFill>
              <a:effectLst>
                <a:outerShdw blurRad="38100" dist="38100" dir="2700000">
                  <a:srgbClr val="000000"/>
                </a:outerShdw>
              </a:effectLst>
              <a:latin typeface="黑体" panose="02010609060101010101" pitchFamily="49" charset="-122"/>
              <a:ea typeface="黑体" panose="02010609060101010101" pitchFamily="49" charset="-122"/>
            </a:endParaRPr>
          </a:p>
          <a:p>
            <a:pPr marL="342900" indent="-342900">
              <a:buChar char="•"/>
            </a:pPr>
            <a:r>
              <a:rPr lang="zh-CN" altLang="en-US" sz="2800" dirty="0">
                <a:effectLst>
                  <a:outerShdw blurRad="38100" dist="38100" dir="2700000">
                    <a:srgbClr val="FFFFFF"/>
                  </a:outerShdw>
                </a:effectLst>
                <a:latin typeface="黑体" panose="02010609060101010101" pitchFamily="49" charset="-122"/>
                <a:ea typeface="黑体" panose="02010609060101010101" pitchFamily="49" charset="-122"/>
              </a:rPr>
              <a:t>个性的独特性并不排斥人与人之间个性的</a:t>
            </a:r>
            <a:r>
              <a:rPr lang="zh-CN" altLang="en-US" sz="2800" dirty="0">
                <a:effectLst>
                  <a:outerShdw blurRad="38100" dist="38100" dir="2700000">
                    <a:srgbClr val="FFFFFF"/>
                  </a:outerShdw>
                </a:effectLst>
                <a:latin typeface="华文琥珀" panose="02010800040101010101" pitchFamily="2" charset="-122"/>
                <a:ea typeface="华文琥珀" panose="02010800040101010101" pitchFamily="2" charset="-122"/>
              </a:rPr>
              <a:t>共同性</a:t>
            </a:r>
            <a:r>
              <a:rPr lang="en-US" altLang="zh-CN" sz="2800">
                <a:solidFill>
                  <a:schemeClr val="accent2">
                    <a:lumMod val="50000"/>
                  </a:schemeClr>
                </a:solidFill>
                <a:effectLst>
                  <a:outerShdw blurRad="38100" dist="38100" dir="2700000">
                    <a:srgbClr val="000000"/>
                  </a:outerShdw>
                </a:effectLst>
                <a:latin typeface="Arial" panose="020B0604020202020204" pitchFamily="34" charset="0"/>
                <a:ea typeface="黑体" panose="02010609060101010101" pitchFamily="49" charset="-122"/>
              </a:rPr>
              <a:t>——</a:t>
            </a:r>
            <a:r>
              <a:rPr lang="zh-CN" altLang="en-US" sz="2800" dirty="0">
                <a:solidFill>
                  <a:schemeClr val="accent2">
                    <a:lumMod val="50000"/>
                  </a:schemeClr>
                </a:solidFill>
                <a:effectLst>
                  <a:outerShdw blurRad="38100" dist="38100" dir="2700000">
                    <a:srgbClr val="000000"/>
                  </a:outerShdw>
                </a:effectLst>
                <a:latin typeface="黑体" panose="02010609060101010101" pitchFamily="49" charset="-122"/>
                <a:ea typeface="黑体" panose="02010609060101010101" pitchFamily="49" charset="-122"/>
              </a:rPr>
              <a:t>每个人的个性既包含着许多与众不同的心理倾向和心理特征，同时也包含着许多与众相同的心理倾向和心理特征。</a:t>
            </a:r>
            <a:endParaRPr lang="zh-CN" altLang="en-US" sz="2800" dirty="0">
              <a:solidFill>
                <a:schemeClr val="accent2">
                  <a:lumMod val="50000"/>
                </a:schemeClr>
              </a:solidFill>
              <a:effectLst>
                <a:outerShdw blurRad="38100" dist="38100" dir="2700000">
                  <a:srgbClr val="000000"/>
                </a:outerShdw>
              </a:effectLst>
              <a:latin typeface="黑体" panose="02010609060101010101" pitchFamily="49" charset="-122"/>
              <a:ea typeface="黑体" panose="02010609060101010101" pitchFamily="49" charset="-122"/>
            </a:endParaRPr>
          </a:p>
          <a:p>
            <a:pPr marL="342900" indent="-342900">
              <a:buChar char="•"/>
            </a:pPr>
            <a:r>
              <a:rPr lang="zh-CN" altLang="en-US" sz="2800" dirty="0">
                <a:effectLst>
                  <a:outerShdw blurRad="38100" dist="38100" dir="2700000">
                    <a:srgbClr val="FFFFFF"/>
                  </a:outerShdw>
                </a:effectLst>
                <a:latin typeface="黑体" panose="02010609060101010101" pitchFamily="49" charset="-122"/>
                <a:ea typeface="黑体" panose="02010609060101010101" pitchFamily="49" charset="-122"/>
              </a:rPr>
              <a:t>个性与共性的关系？</a:t>
            </a:r>
            <a:endParaRPr lang="zh-CN" altLang="en-US" sz="2800" dirty="0">
              <a:effectLst>
                <a:outerShdw blurRad="38100" dist="38100" dir="2700000">
                  <a:srgbClr val="FFFFFF"/>
                </a:outerShdw>
              </a:effectLst>
              <a:latin typeface="黑体" panose="02010609060101010101" pitchFamily="49" charset="-122"/>
              <a:ea typeface="黑体" panose="02010609060101010101" pitchFamily="49" charset="-122"/>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7219" name="文本占位符 777218"/>
          <p:cNvSpPr>
            <a:spLocks noGrp="1"/>
          </p:cNvSpPr>
          <p:nvPr>
            <p:ph type="body" idx="1"/>
          </p:nvPr>
        </p:nvSpPr>
        <p:spPr/>
        <p:txBody>
          <a:bodyPr/>
          <a:p>
            <a:r>
              <a:rPr lang="zh-CN" altLang="en-US" sz="2800" dirty="0"/>
              <a:t>内涵：把案主看作是独立、独特的个人，</a:t>
            </a:r>
            <a:r>
              <a:rPr lang="zh-CN" altLang="en-US" sz="2800" b="0" dirty="0">
                <a:solidFill>
                  <a:schemeClr val="accent2">
                    <a:lumMod val="50000"/>
                  </a:schemeClr>
                </a:solidFill>
                <a:effectLst>
                  <a:outerShdw blurRad="38100" dist="38100" dir="2700000">
                    <a:srgbClr val="000000"/>
                  </a:outerShdw>
                </a:effectLst>
                <a:latin typeface="PMingLiU" pitchFamily="18" charset="-120"/>
              </a:rPr>
              <a:t>而不是将服务对象的特性视为某一群体的简单类型。</a:t>
            </a:r>
            <a:r>
              <a:rPr lang="zh-CN" altLang="en-US" sz="2800" dirty="0"/>
              <a:t>重视案主对待困难和问题的感受与看法，并运用不同的原则和方法来帮助案主达到较好的适应。</a:t>
            </a:r>
            <a:r>
              <a:rPr lang="zh-CN" altLang="en-US" sz="2800" dirty="0">
                <a:solidFill>
                  <a:schemeClr val="accent2">
                    <a:lumMod val="50000"/>
                  </a:schemeClr>
                </a:solidFill>
              </a:rPr>
              <a:t>才能确保社会工作者对不同的个案做出适当、精确以及有独特功能的诊治。</a:t>
            </a:r>
            <a:endParaRPr lang="zh-CN" altLang="en-US" sz="2800" dirty="0">
              <a:solidFill>
                <a:schemeClr val="accent2">
                  <a:lumMod val="50000"/>
                </a:schemeClr>
              </a:solidFill>
            </a:endParaRPr>
          </a:p>
        </p:txBody>
      </p:sp>
      <p:sp>
        <p:nvSpPr>
          <p:cNvPr id="777220" name="矩形 777219"/>
          <p:cNvSpPr/>
          <p:nvPr/>
        </p:nvSpPr>
        <p:spPr>
          <a:xfrm>
            <a:off x="395605" y="4229100"/>
            <a:ext cx="8497570" cy="2585720"/>
          </a:xfrm>
          <a:prstGeom prst="rect">
            <a:avLst/>
          </a:prstGeom>
          <a:solidFill>
            <a:schemeClr val="accent1"/>
          </a:solidFill>
          <a:ln w="38100" cap="flat" cmpd="sng">
            <a:noFill/>
            <a:prstDash val="solid"/>
            <a:miter/>
            <a:headEnd type="none" w="med" len="med"/>
            <a:tailEnd type="none" w="med" len="med"/>
          </a:ln>
        </p:spPr>
        <p:txBody>
          <a:bodyPr>
            <a:noAutofit/>
          </a:bodyPr>
          <a:p>
            <a:pPr marL="342900" indent="-342900">
              <a:buChar char="•"/>
            </a:pPr>
            <a:r>
              <a:rPr lang="zh-CN" altLang="en-US" sz="2800" dirty="0">
                <a:latin typeface="华文楷体" panose="02010600040101010101" charset="-122"/>
                <a:ea typeface="华文楷体" panose="02010600040101010101" charset="-122"/>
                <a:cs typeface="华文楷体" panose="02010600040101010101" charset="-122"/>
              </a:rPr>
              <a:t>－不要将人分门别类</a:t>
            </a:r>
            <a:r>
              <a:rPr lang="en-US" altLang="zh-CN" sz="2800">
                <a:latin typeface="华文楷体" panose="02010600040101010101" charset="-122"/>
                <a:ea typeface="华文楷体" panose="02010600040101010101" charset="-122"/>
                <a:cs typeface="华文楷体" panose="02010600040101010101" charset="-122"/>
              </a:rPr>
              <a:t>——</a:t>
            </a:r>
            <a:r>
              <a:rPr lang="zh-CN" altLang="en-US" sz="2800" dirty="0">
                <a:latin typeface="华文楷体" panose="02010600040101010101" charset="-122"/>
                <a:ea typeface="华文楷体" panose="02010600040101010101" charset="-122"/>
                <a:cs typeface="华文楷体" panose="02010600040101010101" charset="-122"/>
              </a:rPr>
              <a:t>对于人的类属性思维（刻板印象），怎么办？</a:t>
            </a:r>
            <a:endParaRPr lang="zh-CN" altLang="en-US" sz="2800" dirty="0">
              <a:latin typeface="华文楷体" panose="02010600040101010101" charset="-122"/>
              <a:ea typeface="华文楷体" panose="02010600040101010101" charset="-122"/>
              <a:cs typeface="华文楷体" panose="02010600040101010101" charset="-122"/>
            </a:endParaRPr>
          </a:p>
          <a:p>
            <a:pPr marL="342900" indent="-342900">
              <a:buChar char="•"/>
            </a:pPr>
            <a:r>
              <a:rPr lang="zh-CN" altLang="en-US" sz="2800" dirty="0">
                <a:latin typeface="华文楷体" panose="02010600040101010101" charset="-122"/>
                <a:ea typeface="华文楷体" panose="02010600040101010101" charset="-122"/>
                <a:cs typeface="华文楷体" panose="02010600040101010101" charset="-122"/>
              </a:rPr>
              <a:t>－不要贴标签</a:t>
            </a:r>
            <a:endParaRPr lang="zh-CN" altLang="en-US" sz="2800" dirty="0">
              <a:latin typeface="华文楷体" panose="02010600040101010101" charset="-122"/>
              <a:ea typeface="华文楷体" panose="02010600040101010101" charset="-122"/>
              <a:cs typeface="华文楷体" panose="02010600040101010101" charset="-122"/>
            </a:endParaRPr>
          </a:p>
          <a:p>
            <a:pPr marL="342900" indent="-342900">
              <a:buChar char="•"/>
            </a:pPr>
            <a:r>
              <a:rPr lang="zh-CN" altLang="en-US" sz="2800" dirty="0">
                <a:latin typeface="华文楷体" panose="02010600040101010101" charset="-122"/>
                <a:ea typeface="华文楷体" panose="02010600040101010101" charset="-122"/>
                <a:cs typeface="华文楷体" panose="02010600040101010101" charset="-122"/>
              </a:rPr>
              <a:t>－不能机械化、公式化、刻板化，而是艺术化角度和方式，运用专业知识和技能，和服务对象一起去面对他们的困境。</a:t>
            </a:r>
            <a:endParaRPr lang="zh-CN" altLang="en-US" sz="2800" dirty="0">
              <a:latin typeface="华文楷体" panose="02010600040101010101" charset="-122"/>
              <a:ea typeface="华文楷体" panose="02010600040101010101" charset="-122"/>
              <a:cs typeface="华文楷体" panose="02010600040101010101" charset="-122"/>
            </a:endParaRPr>
          </a:p>
        </p:txBody>
      </p:sp>
      <p:sp>
        <p:nvSpPr>
          <p:cNvPr id="777221" name="矩形 777220"/>
          <p:cNvSpPr/>
          <p:nvPr/>
        </p:nvSpPr>
        <p:spPr>
          <a:xfrm>
            <a:off x="2771775" y="333375"/>
            <a:ext cx="2879725" cy="752475"/>
          </a:xfrm>
          <a:prstGeom prst="rect">
            <a:avLst/>
          </a:prstGeom>
          <a:solidFill>
            <a:schemeClr val="accent1"/>
          </a:solidFill>
          <a:ln w="50800" cap="flat" cmpd="sng">
            <a:noFill/>
            <a:prstDash val="solid"/>
            <a:miter/>
            <a:headEnd type="none" w="med" len="med"/>
            <a:tailEnd type="none" w="med" len="med"/>
          </a:ln>
        </p:spPr>
        <p:txBody>
          <a:bodyPr>
            <a:spAutoFit/>
          </a:bodyPr>
          <a:p>
            <a:pPr marL="342900" indent="-342900"/>
            <a:r>
              <a:rPr lang="zh-CN" altLang="en-US" sz="4000" dirty="0">
                <a:latin typeface="黑体" panose="02010609060101010101" pitchFamily="49" charset="-122"/>
                <a:ea typeface="黑体" panose="02010609060101010101" pitchFamily="49" charset="-122"/>
              </a:rPr>
              <a:t>因人施助</a:t>
            </a:r>
            <a:endParaRPr lang="zh-CN" altLang="en-US" sz="4000" dirty="0">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77220"/>
                                        </p:tgtEl>
                                        <p:attrNameLst>
                                          <p:attrName>style.visibility</p:attrName>
                                        </p:attrNameLst>
                                      </p:cBhvr>
                                      <p:to>
                                        <p:strVal val="visible"/>
                                      </p:to>
                                    </p:set>
                                    <p:animEffect transition="in" filter="blinds(horizontal)">
                                      <p:cBhvr>
                                        <p:cTn id="7" dur="500"/>
                                        <p:tgtEl>
                                          <p:spTgt spid="77722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77221"/>
                                        </p:tgtEl>
                                        <p:attrNameLst>
                                          <p:attrName>style.visibility</p:attrName>
                                        </p:attrNameLst>
                                      </p:cBhvr>
                                      <p:to>
                                        <p:strVal val="visible"/>
                                      </p:to>
                                    </p:set>
                                    <p:animEffect transition="in" filter="blinds(horizontal)">
                                      <p:cBhvr>
                                        <p:cTn id="10" dur="500"/>
                                        <p:tgtEl>
                                          <p:spTgt spid="777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7220" grpId="0" bldLvl="0" animBg="1"/>
      <p:bldP spid="777221"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2099" name="文本占位符 772098"/>
          <p:cNvSpPr>
            <a:spLocks noGrp="1"/>
          </p:cNvSpPr>
          <p:nvPr>
            <p:ph type="body" idx="1"/>
          </p:nvPr>
        </p:nvSpPr>
        <p:spPr>
          <a:xfrm>
            <a:off x="179705" y="1916430"/>
            <a:ext cx="8423275" cy="4641850"/>
          </a:xfrm>
        </p:spPr>
        <p:txBody>
          <a:bodyPr/>
          <a:p>
            <a:r>
              <a:rPr lang="zh-CN" altLang="en-US" dirty="0">
                <a:solidFill>
                  <a:schemeClr val="accent2">
                    <a:lumMod val="50000"/>
                  </a:schemeClr>
                </a:solidFill>
                <a:latin typeface="华文楷体" panose="02010600040101010101" charset="-122"/>
                <a:ea typeface="华文楷体" panose="02010600040101010101" charset="-122"/>
                <a:cs typeface="华文楷体" panose="02010600040101010101" charset="-122"/>
              </a:rPr>
              <a:t>个案：</a:t>
            </a:r>
            <a:r>
              <a:rPr lang="en-US" altLang="zh-CN">
                <a:solidFill>
                  <a:schemeClr val="accent2">
                    <a:lumMod val="50000"/>
                  </a:schemeClr>
                </a:solidFill>
                <a:latin typeface="华文楷体" panose="02010600040101010101" charset="-122"/>
                <a:ea typeface="华文楷体" panose="02010600040101010101" charset="-122"/>
                <a:cs typeface="华文楷体" panose="02010600040101010101" charset="-122"/>
              </a:rPr>
              <a:t>28</a:t>
            </a:r>
            <a:r>
              <a:rPr lang="zh-CN" altLang="en-US" dirty="0">
                <a:solidFill>
                  <a:schemeClr val="accent2">
                    <a:lumMod val="50000"/>
                  </a:schemeClr>
                </a:solidFill>
                <a:latin typeface="华文楷体" panose="02010600040101010101" charset="-122"/>
                <a:ea typeface="华文楷体" panose="02010600040101010101" charset="-122"/>
                <a:cs typeface="华文楷体" panose="02010600040101010101" charset="-122"/>
              </a:rPr>
              <a:t>岁离婚的案主</a:t>
            </a:r>
            <a:endParaRPr lang="zh-CN" altLang="en-US" dirty="0">
              <a:solidFill>
                <a:schemeClr val="accent2">
                  <a:lumMod val="50000"/>
                </a:schemeClr>
              </a:solidFill>
              <a:latin typeface="华文楷体" panose="02010600040101010101" charset="-122"/>
              <a:ea typeface="华文楷体" panose="02010600040101010101" charset="-122"/>
              <a:cs typeface="华文楷体" panose="02010600040101010101" charset="-122"/>
            </a:endParaRPr>
          </a:p>
          <a:p>
            <a:r>
              <a:rPr lang="zh-CN" altLang="en-US" dirty="0">
                <a:solidFill>
                  <a:schemeClr val="accent2">
                    <a:lumMod val="50000"/>
                  </a:schemeClr>
                </a:solidFill>
                <a:latin typeface="华文楷体" panose="02010600040101010101" charset="-122"/>
                <a:ea typeface="华文楷体" panose="02010600040101010101" charset="-122"/>
                <a:cs typeface="华文楷体" panose="02010600040101010101" charset="-122"/>
              </a:rPr>
              <a:t>案主：我和丈夫的矛盾很深，他从不关心家庭，只知道在外面玩，和一个女的关系很不正常，这样的生活我无法继续下去了。</a:t>
            </a:r>
            <a:endParaRPr lang="zh-CN" altLang="en-US" dirty="0">
              <a:solidFill>
                <a:schemeClr val="accent2">
                  <a:lumMod val="50000"/>
                </a:schemeClr>
              </a:solidFill>
              <a:latin typeface="华文楷体" panose="02010600040101010101" charset="-122"/>
              <a:ea typeface="华文楷体" panose="02010600040101010101" charset="-122"/>
              <a:cs typeface="华文楷体" panose="02010600040101010101" charset="-122"/>
            </a:endParaRPr>
          </a:p>
          <a:p>
            <a:r>
              <a:rPr lang="zh-CN" altLang="en-US" dirty="0">
                <a:solidFill>
                  <a:schemeClr val="accent2">
                    <a:lumMod val="50000"/>
                  </a:schemeClr>
                </a:solidFill>
                <a:latin typeface="华文楷体" panose="02010600040101010101" charset="-122"/>
                <a:ea typeface="华文楷体" panose="02010600040101010101" charset="-122"/>
                <a:cs typeface="华文楷体" panose="02010600040101010101" charset="-122"/>
              </a:rPr>
              <a:t>社工</a:t>
            </a:r>
            <a:r>
              <a:rPr lang="en-US" altLang="zh-CN">
                <a:solidFill>
                  <a:schemeClr val="accent2">
                    <a:lumMod val="50000"/>
                  </a:schemeClr>
                </a:solidFill>
                <a:latin typeface="华文楷体" panose="02010600040101010101" charset="-122"/>
                <a:ea typeface="华文楷体" panose="02010600040101010101" charset="-122"/>
                <a:cs typeface="华文楷体" panose="02010600040101010101" charset="-122"/>
              </a:rPr>
              <a:t>1</a:t>
            </a:r>
            <a:r>
              <a:rPr lang="zh-CN" altLang="en-US" dirty="0">
                <a:solidFill>
                  <a:schemeClr val="accent2">
                    <a:lumMod val="50000"/>
                  </a:schemeClr>
                </a:solidFill>
                <a:latin typeface="华文楷体" panose="02010600040101010101" charset="-122"/>
                <a:ea typeface="华文楷体" panose="02010600040101010101" charset="-122"/>
                <a:cs typeface="华文楷体" panose="02010600040101010101" charset="-122"/>
              </a:rPr>
              <a:t>：大多数家庭都是这样的，这是现代人的悲哀。</a:t>
            </a:r>
            <a:endParaRPr lang="zh-CN" altLang="en-US" dirty="0">
              <a:solidFill>
                <a:schemeClr val="accent2">
                  <a:lumMod val="50000"/>
                </a:schemeClr>
              </a:solidFill>
              <a:latin typeface="华文楷体" panose="02010600040101010101" charset="-122"/>
              <a:ea typeface="华文楷体" panose="02010600040101010101" charset="-122"/>
              <a:cs typeface="华文楷体" panose="02010600040101010101" charset="-122"/>
            </a:endParaRPr>
          </a:p>
          <a:p>
            <a:r>
              <a:rPr lang="zh-CN" altLang="en-US" dirty="0">
                <a:solidFill>
                  <a:schemeClr val="accent2">
                    <a:lumMod val="50000"/>
                  </a:schemeClr>
                </a:solidFill>
                <a:latin typeface="华文楷体" panose="02010600040101010101" charset="-122"/>
                <a:ea typeface="华文楷体" panose="02010600040101010101" charset="-122"/>
                <a:cs typeface="华文楷体" panose="02010600040101010101" charset="-122"/>
              </a:rPr>
              <a:t>社工</a:t>
            </a:r>
            <a:r>
              <a:rPr lang="en-US" altLang="zh-CN">
                <a:solidFill>
                  <a:schemeClr val="accent2">
                    <a:lumMod val="50000"/>
                  </a:schemeClr>
                </a:solidFill>
                <a:latin typeface="华文楷体" panose="02010600040101010101" charset="-122"/>
                <a:ea typeface="华文楷体" panose="02010600040101010101" charset="-122"/>
                <a:cs typeface="华文楷体" panose="02010600040101010101" charset="-122"/>
              </a:rPr>
              <a:t>2</a:t>
            </a:r>
            <a:r>
              <a:rPr lang="zh-CN" altLang="en-US" dirty="0">
                <a:solidFill>
                  <a:schemeClr val="accent2">
                    <a:lumMod val="50000"/>
                  </a:schemeClr>
                </a:solidFill>
                <a:latin typeface="华文楷体" panose="02010600040101010101" charset="-122"/>
                <a:ea typeface="华文楷体" panose="02010600040101010101" charset="-122"/>
                <a:cs typeface="华文楷体" panose="02010600040101010101" charset="-122"/>
              </a:rPr>
              <a:t>：你过去太迁就你丈夫才造成这个样子的，你个性太强，他才在外面乱来的。</a:t>
            </a:r>
            <a:endParaRPr lang="zh-CN" altLang="en-US" dirty="0">
              <a:solidFill>
                <a:schemeClr val="accent2">
                  <a:lumMod val="50000"/>
                </a:schemeClr>
              </a:solidFill>
              <a:latin typeface="华文楷体" panose="02010600040101010101" charset="-122"/>
              <a:ea typeface="华文楷体" panose="02010600040101010101" charset="-122"/>
              <a:cs typeface="华文楷体" panose="02010600040101010101" charset="-122"/>
            </a:endParaRPr>
          </a:p>
          <a:p>
            <a:r>
              <a:rPr lang="zh-CN" altLang="en-US" dirty="0">
                <a:solidFill>
                  <a:schemeClr val="accent2">
                    <a:lumMod val="50000"/>
                  </a:schemeClr>
                </a:solidFill>
                <a:latin typeface="华文楷体" panose="02010600040101010101" charset="-122"/>
                <a:ea typeface="华文楷体" panose="02010600040101010101" charset="-122"/>
                <a:cs typeface="华文楷体" panose="02010600040101010101" charset="-122"/>
              </a:rPr>
              <a:t>社工</a:t>
            </a:r>
            <a:r>
              <a:rPr lang="en-US" altLang="zh-CN">
                <a:solidFill>
                  <a:schemeClr val="accent2">
                    <a:lumMod val="50000"/>
                  </a:schemeClr>
                </a:solidFill>
                <a:latin typeface="华文楷体" panose="02010600040101010101" charset="-122"/>
                <a:ea typeface="华文楷体" panose="02010600040101010101" charset="-122"/>
                <a:cs typeface="华文楷体" panose="02010600040101010101" charset="-122"/>
              </a:rPr>
              <a:t>3</a:t>
            </a:r>
            <a:r>
              <a:rPr lang="zh-CN" altLang="en-US" dirty="0">
                <a:solidFill>
                  <a:schemeClr val="accent2">
                    <a:lumMod val="50000"/>
                  </a:schemeClr>
                </a:solidFill>
                <a:latin typeface="华文楷体" panose="02010600040101010101" charset="-122"/>
                <a:ea typeface="华文楷体" panose="02010600040101010101" charset="-122"/>
                <a:cs typeface="华文楷体" panose="02010600040101010101" charset="-122"/>
              </a:rPr>
              <a:t>：你和丈夫的矛盾从什么时候开始的？</a:t>
            </a:r>
            <a:endParaRPr lang="zh-CN" altLang="en-US" dirty="0">
              <a:solidFill>
                <a:schemeClr val="accent2">
                  <a:lumMod val="50000"/>
                </a:schemeClr>
              </a:solidFill>
              <a:latin typeface="华文楷体" panose="02010600040101010101" charset="-122"/>
              <a:ea typeface="华文楷体" panose="02010600040101010101" charset="-122"/>
              <a:cs typeface="华文楷体" panose="02010600040101010101" charset="-122"/>
            </a:endParaRPr>
          </a:p>
        </p:txBody>
      </p:sp>
      <p:sp>
        <p:nvSpPr>
          <p:cNvPr id="772100" name="矩形 772099"/>
          <p:cNvSpPr/>
          <p:nvPr/>
        </p:nvSpPr>
        <p:spPr>
          <a:xfrm>
            <a:off x="0" y="0"/>
            <a:ext cx="9144000" cy="1838325"/>
          </a:xfrm>
          <a:prstGeom prst="rect">
            <a:avLst/>
          </a:prstGeom>
          <a:solidFill>
            <a:schemeClr val="accent1">
              <a:alpha val="99001"/>
            </a:schemeClr>
          </a:solidFill>
          <a:ln w="38100" cap="flat" cmpd="sng">
            <a:solidFill>
              <a:srgbClr val="0000FF"/>
            </a:solidFill>
            <a:prstDash val="solid"/>
            <a:miter/>
            <a:headEnd type="none" w="med" len="med"/>
            <a:tailEnd type="none" w="med" len="med"/>
          </a:ln>
        </p:spPr>
        <p:txBody>
          <a:bodyPr>
            <a:spAutoFit/>
          </a:bodyPr>
          <a:p>
            <a:pPr marL="342900" indent="-342900">
              <a:buChar char="•"/>
            </a:pPr>
            <a:r>
              <a:rPr lang="zh-CN" altLang="en-US" sz="2800" dirty="0">
                <a:ln>
                  <a:noFill/>
                </a:ln>
                <a:latin typeface="黑体" panose="02010609060101010101" pitchFamily="49" charset="-122"/>
                <a:ea typeface="黑体" panose="02010609060101010101" pitchFamily="49" charset="-122"/>
              </a:rPr>
              <a:t>服务对象独特的问题、需求、目标和价值观，要求工作者运用不同的模式与之建立关系和进行有效沟通，并采取有针对性的帮助方法。</a:t>
            </a:r>
            <a:r>
              <a:rPr lang="en-US" altLang="zh-CN" sz="2800">
                <a:ln>
                  <a:noFill/>
                </a:ln>
                <a:latin typeface="Arial" panose="020B0604020202020204" pitchFamily="34" charset="0"/>
                <a:ea typeface="黑体" panose="02010609060101010101" pitchFamily="49" charset="-122"/>
              </a:rPr>
              <a:t>——</a:t>
            </a:r>
            <a:r>
              <a:rPr lang="zh-CN" altLang="en-US" sz="2800" dirty="0">
                <a:ln>
                  <a:noFill/>
                </a:ln>
                <a:latin typeface="黑体" panose="02010609060101010101" pitchFamily="49" charset="-122"/>
                <a:ea typeface="黑体" panose="02010609060101010101" pitchFamily="49" charset="-122"/>
              </a:rPr>
              <a:t>为每一位服务对象设计独一无二的工作计划。</a:t>
            </a:r>
            <a:endParaRPr lang="zh-CN" altLang="en-US" sz="2800" dirty="0">
              <a:ln>
                <a:noFill/>
              </a:ln>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72099">
                                            <p:txEl>
                                              <p:charRg st="68" end="93"/>
                                            </p:txEl>
                                          </p:spTgt>
                                        </p:tgtEl>
                                        <p:attrNameLst>
                                          <p:attrName>style.visibility</p:attrName>
                                        </p:attrNameLst>
                                      </p:cBhvr>
                                      <p:to>
                                        <p:strVal val="visible"/>
                                      </p:to>
                                    </p:set>
                                    <p:animEffect transition="in" filter="blinds(horizontal)">
                                      <p:cBhvr>
                                        <p:cTn id="7" dur="500"/>
                                        <p:tgtEl>
                                          <p:spTgt spid="772099">
                                            <p:txEl>
                                              <p:charRg st="68" end="93"/>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772099">
                                            <p:txEl>
                                              <p:charRg st="93" end="131"/>
                                            </p:txEl>
                                          </p:spTgt>
                                        </p:tgtEl>
                                        <p:attrNameLst>
                                          <p:attrName>style.visibility</p:attrName>
                                        </p:attrNameLst>
                                      </p:cBhvr>
                                      <p:to>
                                        <p:strVal val="visible"/>
                                      </p:to>
                                    </p:set>
                                    <p:animEffect transition="in" filter="blinds(horizontal)">
                                      <p:cBhvr>
                                        <p:cTn id="10" dur="500"/>
                                        <p:tgtEl>
                                          <p:spTgt spid="772099">
                                            <p:txEl>
                                              <p:charRg st="93" end="13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772099">
                                            <p:txEl>
                                              <p:charRg st="131" end="152"/>
                                            </p:txEl>
                                          </p:spTgt>
                                        </p:tgtEl>
                                        <p:attrNameLst>
                                          <p:attrName>style.visibility</p:attrName>
                                        </p:attrNameLst>
                                      </p:cBhvr>
                                      <p:to>
                                        <p:strVal val="visible"/>
                                      </p:to>
                                    </p:set>
                                    <p:animEffect transition="in" filter="blinds(horizontal)">
                                      <p:cBhvr>
                                        <p:cTn id="13" dur="500"/>
                                        <p:tgtEl>
                                          <p:spTgt spid="772099">
                                            <p:txEl>
                                              <p:charRg st="131" end="15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772100"/>
                                        </p:tgtEl>
                                        <p:attrNameLst>
                                          <p:attrName>style.visibility</p:attrName>
                                        </p:attrNameLst>
                                      </p:cBhvr>
                                      <p:to>
                                        <p:strVal val="visible"/>
                                      </p:to>
                                    </p:set>
                                    <p:animEffect transition="in" filter="blinds(horizontal)">
                                      <p:cBhvr>
                                        <p:cTn id="18" dur="500"/>
                                        <p:tgtEl>
                                          <p:spTgt spid="772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2100"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02" name="标题 768001"/>
          <p:cNvSpPr>
            <a:spLocks noGrp="1"/>
          </p:cNvSpPr>
          <p:nvPr>
            <p:ph type="title"/>
          </p:nvPr>
        </p:nvSpPr>
        <p:spPr/>
        <p:txBody>
          <a:bodyPr anchor="ctr" anchorCtr="0"/>
          <a:p>
            <a:r>
              <a:rPr lang="en-US" altLang="zh-CN" sz="4000"/>
              <a:t>2</a:t>
            </a:r>
            <a:r>
              <a:rPr lang="zh-CN" altLang="en-US" sz="4000" dirty="0"/>
              <a:t>、接纳原则</a:t>
            </a:r>
            <a:endParaRPr lang="zh-CN" altLang="en-US" sz="4000" dirty="0"/>
          </a:p>
        </p:txBody>
      </p:sp>
      <p:sp>
        <p:nvSpPr>
          <p:cNvPr id="768010" name="矩形 768009"/>
          <p:cNvSpPr/>
          <p:nvPr/>
        </p:nvSpPr>
        <p:spPr>
          <a:xfrm>
            <a:off x="179388" y="981075"/>
            <a:ext cx="8713787" cy="2740025"/>
          </a:xfrm>
          <a:prstGeom prst="rect">
            <a:avLst/>
          </a:prstGeom>
          <a:noFill/>
          <a:ln w="9525">
            <a:noFill/>
          </a:ln>
        </p:spPr>
        <p:txBody>
          <a:bodyPr>
            <a:spAutoFit/>
          </a:bodyPr>
          <a:p>
            <a:pPr marL="342900" indent="-342900">
              <a:buChar char="•"/>
            </a:pPr>
            <a:r>
              <a:rPr lang="zh-CN" altLang="en-US" sz="2800" dirty="0">
                <a:latin typeface="黑体" panose="02010609060101010101" pitchFamily="49" charset="-122"/>
                <a:ea typeface="黑体" panose="02010609060101010101" pitchFamily="49" charset="-122"/>
              </a:rPr>
              <a:t>即承认案主有自由表达情感（包括负面情感）的权利，社会工作者应投入的聆听，既不阻止也不责备。</a:t>
            </a:r>
            <a:endParaRPr lang="zh-CN" altLang="en-US" sz="2800" dirty="0">
              <a:latin typeface="黑体" panose="02010609060101010101" pitchFamily="49" charset="-122"/>
              <a:ea typeface="黑体" panose="02010609060101010101" pitchFamily="49" charset="-122"/>
            </a:endParaRPr>
          </a:p>
          <a:p>
            <a:pPr marL="342900" indent="-342900">
              <a:buChar char="•"/>
            </a:pPr>
            <a:r>
              <a:rPr lang="zh-CN" altLang="en-US" sz="2800" dirty="0">
                <a:latin typeface="黑体" panose="02010609060101010101" pitchFamily="49" charset="-122"/>
                <a:ea typeface="黑体" panose="02010609060101010101" pitchFamily="49" charset="-122"/>
              </a:rPr>
              <a:t>接纳：案主的感受、想法、看法，包括案主的优点和缺点、积极的和消极的情绪、建设性和破坏性的态度及行为等。</a:t>
            </a:r>
            <a:endParaRPr lang="zh-CN" altLang="en-US" sz="2800" dirty="0">
              <a:latin typeface="黑体" panose="02010609060101010101" pitchFamily="49" charset="-122"/>
              <a:ea typeface="黑体" panose="02010609060101010101" pitchFamily="49" charset="-122"/>
            </a:endParaRPr>
          </a:p>
        </p:txBody>
      </p:sp>
      <p:sp>
        <p:nvSpPr>
          <p:cNvPr id="768012" name="矩形 768011"/>
          <p:cNvSpPr/>
          <p:nvPr/>
        </p:nvSpPr>
        <p:spPr>
          <a:xfrm>
            <a:off x="250825" y="4292600"/>
            <a:ext cx="2659380" cy="460375"/>
          </a:xfrm>
          <a:prstGeom prst="rect">
            <a:avLst/>
          </a:prstGeom>
          <a:solidFill>
            <a:schemeClr val="accent1"/>
          </a:solidFill>
          <a:ln w="38100" cap="flat" cmpd="sng">
            <a:solidFill>
              <a:srgbClr val="FF00FF"/>
            </a:solidFill>
            <a:prstDash val="solid"/>
            <a:miter/>
            <a:headEnd type="none" w="med" len="med"/>
            <a:tailEnd type="none" w="med" len="med"/>
          </a:ln>
        </p:spPr>
        <p:txBody>
          <a:bodyPr wrap="none" anchor="t" anchorCtr="0">
            <a:spAutoFit/>
          </a:bodyPr>
          <a:p>
            <a:pPr marL="342900" indent="-342900">
              <a:buChar char="•"/>
            </a:pPr>
            <a:r>
              <a:rPr lang="zh-CN" altLang="en-US" sz="2400" dirty="0">
                <a:ln>
                  <a:solidFill>
                    <a:schemeClr val="accent1">
                      <a:lumMod val="50000"/>
                    </a:schemeClr>
                  </a:solidFill>
                </a:ln>
                <a:latin typeface="黑体" panose="02010609060101010101" pitchFamily="49" charset="-122"/>
                <a:ea typeface="黑体" panose="02010609060101010101" pitchFamily="49" charset="-122"/>
              </a:rPr>
              <a:t>接纳不是什么？</a:t>
            </a:r>
            <a:endParaRPr lang="zh-CN" altLang="en-US" sz="2400" dirty="0">
              <a:ln>
                <a:solidFill>
                  <a:schemeClr val="accent1">
                    <a:lumMod val="50000"/>
                  </a:schemeClr>
                </a:solidFill>
              </a:ln>
              <a:latin typeface="黑体" panose="02010609060101010101" pitchFamily="49" charset="-122"/>
              <a:ea typeface="黑体" panose="02010609060101010101" pitchFamily="49" charset="-122"/>
            </a:endParaRPr>
          </a:p>
        </p:txBody>
      </p:sp>
      <p:sp>
        <p:nvSpPr>
          <p:cNvPr id="768013" name="矩形 768012"/>
          <p:cNvSpPr/>
          <p:nvPr/>
        </p:nvSpPr>
        <p:spPr>
          <a:xfrm>
            <a:off x="3851275" y="5445125"/>
            <a:ext cx="2278380" cy="460375"/>
          </a:xfrm>
          <a:prstGeom prst="rect">
            <a:avLst/>
          </a:prstGeom>
          <a:solidFill>
            <a:schemeClr val="accent1"/>
          </a:solidFill>
          <a:ln w="38100" cap="flat" cmpd="sng">
            <a:solidFill>
              <a:srgbClr val="FF00FF"/>
            </a:solidFill>
            <a:prstDash val="solid"/>
            <a:miter/>
            <a:headEnd type="none" w="med" len="med"/>
            <a:tailEnd type="none" w="med" len="med"/>
          </a:ln>
        </p:spPr>
        <p:txBody>
          <a:bodyPr wrap="none" anchor="t" anchorCtr="0">
            <a:spAutoFit/>
          </a:bodyPr>
          <a:p>
            <a:pPr marL="342900" indent="-342900">
              <a:buChar char="•"/>
            </a:pPr>
            <a:r>
              <a:rPr lang="zh-CN" altLang="en-US" sz="2400" dirty="0">
                <a:ln>
                  <a:solidFill>
                    <a:schemeClr val="accent1">
                      <a:lumMod val="50000"/>
                    </a:schemeClr>
                  </a:solidFill>
                </a:ln>
                <a:latin typeface="黑体" panose="02010609060101010101" pitchFamily="49" charset="-122"/>
                <a:ea typeface="黑体" panose="02010609060101010101" pitchFamily="49" charset="-122"/>
              </a:rPr>
              <a:t>接纳是什么</a:t>
            </a:r>
            <a:r>
              <a:rPr lang="zh-CN" altLang="en-US" dirty="0">
                <a:ln>
                  <a:solidFill>
                    <a:schemeClr val="accent1">
                      <a:lumMod val="50000"/>
                    </a:schemeClr>
                  </a:solidFill>
                </a:ln>
                <a:latin typeface="黑体" panose="02010609060101010101" pitchFamily="49" charset="-122"/>
                <a:ea typeface="黑体" panose="02010609060101010101" pitchFamily="49" charset="-122"/>
              </a:rPr>
              <a:t>？</a:t>
            </a:r>
            <a:endParaRPr lang="zh-CN" altLang="en-US" dirty="0">
              <a:ln>
                <a:solidFill>
                  <a:schemeClr val="accent1">
                    <a:lumMod val="50000"/>
                  </a:schemeClr>
                </a:solidFill>
              </a:ln>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68013"/>
                                        </p:tgtEl>
                                        <p:attrNameLst>
                                          <p:attrName>style.visibility</p:attrName>
                                        </p:attrNameLst>
                                      </p:cBhvr>
                                      <p:to>
                                        <p:strVal val="visible"/>
                                      </p:to>
                                    </p:set>
                                    <p:animEffect transition="in" filter="blinds(horizontal)">
                                      <p:cBhvr>
                                        <p:cTn id="7" dur="500"/>
                                        <p:tgtEl>
                                          <p:spTgt spid="76801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68012"/>
                                        </p:tgtEl>
                                        <p:attrNameLst>
                                          <p:attrName>style.visibility</p:attrName>
                                        </p:attrNameLst>
                                      </p:cBhvr>
                                      <p:to>
                                        <p:strVal val="visible"/>
                                      </p:to>
                                    </p:set>
                                    <p:animEffect transition="in" filter="blinds(horizontal)">
                                      <p:cBhvr>
                                        <p:cTn id="10" dur="500"/>
                                        <p:tgtEl>
                                          <p:spTgt spid="7680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12" grpId="0" bldLvl="0" animBg="1"/>
      <p:bldP spid="768013"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50520" y="1608773"/>
            <a:ext cx="2840355" cy="4229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a:latin typeface="微软雅黑" panose="020B0503020204020204" pitchFamily="34" charset="-122"/>
                <a:ea typeface="微软雅黑" panose="020B0503020204020204" pitchFamily="34" charset="-122"/>
                <a:cs typeface="微软雅黑" panose="020B0503020204020204" pitchFamily="34" charset="-122"/>
              </a:rPr>
              <a:t>1</a:t>
            </a:r>
            <a:r>
              <a:rPr lang="zh-CN" altLang="en-US" b="1">
                <a:latin typeface="微软雅黑" panose="020B0503020204020204" pitchFamily="34" charset="-122"/>
                <a:ea typeface="微软雅黑" panose="020B0503020204020204" pitchFamily="34" charset="-122"/>
                <a:cs typeface="微软雅黑" panose="020B0503020204020204" pitchFamily="34" charset="-122"/>
              </a:rPr>
              <a:t>、个案工作的定义</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0467" name="文本占位符 190466" descr="Rectangle: Click to edit Master text styles&#13;&#10;Second level&#13;&#10;Third level&#13;&#10;Fourth level&#13;&#10;Fifth level"/>
          <p:cNvSpPr>
            <a:spLocks noGrp="1"/>
          </p:cNvSpPr>
          <p:nvPr>
            <p:ph type="body" idx="1"/>
          </p:nvPr>
        </p:nvSpPr>
        <p:spPr>
          <a:xfrm>
            <a:off x="350520" y="2374106"/>
            <a:ext cx="3072289" cy="366713"/>
          </a:xfrm>
        </p:spPr>
        <p:txBody>
          <a:bodyPr/>
          <a:lstStyle/>
          <a:p>
            <a:pPr algn="just">
              <a:buNone/>
            </a:pPr>
            <a:r>
              <a:rPr lang="zh-CN" altLang="en-US" sz="1800" b="1">
                <a:solidFill>
                  <a:schemeClr val="tx1"/>
                </a:solidFill>
              </a:rPr>
              <a:t>个案工作的概念分析：</a:t>
            </a:r>
            <a:endParaRPr lang="zh-CN" altLang="en-US" sz="1800" b="1">
              <a:solidFill>
                <a:schemeClr val="tx1"/>
              </a:solidFill>
            </a:endParaRPr>
          </a:p>
          <a:p>
            <a:pPr algn="just">
              <a:buNone/>
            </a:pPr>
            <a:endParaRPr lang="zh-CN" altLang="en-US"/>
          </a:p>
          <a:p>
            <a:pPr algn="just"/>
            <a:endParaRPr lang="zh-CN" altLang="en-US"/>
          </a:p>
          <a:p>
            <a:pPr algn="just">
              <a:buNone/>
            </a:pPr>
            <a:endParaRPr lang="zh-CN" altLang="en-US"/>
          </a:p>
        </p:txBody>
      </p:sp>
      <p:grpSp>
        <p:nvGrpSpPr>
          <p:cNvPr id="3" name="组合 2"/>
          <p:cNvGrpSpPr/>
          <p:nvPr>
            <p:custDataLst>
              <p:tags r:id="rId1"/>
            </p:custDataLst>
          </p:nvPr>
        </p:nvGrpSpPr>
        <p:grpSpPr>
          <a:xfrm>
            <a:off x="5690088" y="4230860"/>
            <a:ext cx="2610692" cy="410459"/>
            <a:chOff x="1344387" y="2772814"/>
            <a:chExt cx="2520287" cy="484736"/>
          </a:xfrm>
        </p:grpSpPr>
        <p:sp>
          <p:nvSpPr>
            <p:cNvPr id="4" name="矩形 3"/>
            <p:cNvSpPr/>
            <p:nvPr>
              <p:custDataLst>
                <p:tags r:id="rId2"/>
              </p:custDataLst>
            </p:nvPr>
          </p:nvSpPr>
          <p:spPr>
            <a:xfrm>
              <a:off x="1344387" y="2772814"/>
              <a:ext cx="2520287" cy="484736"/>
            </a:xfrm>
            <a:prstGeom prst="rect">
              <a:avLst/>
            </a:prstGeom>
            <a:noFill/>
            <a:ln w="19050">
              <a:solidFill>
                <a:srgbClr val="549E39"/>
              </a:solidFill>
            </a:ln>
          </p:spPr>
          <p:style>
            <a:lnRef idx="2">
              <a:srgbClr val="549E39">
                <a:shade val="50000"/>
              </a:srgbClr>
            </a:lnRef>
            <a:fillRef idx="1">
              <a:srgbClr val="549E39"/>
            </a:fillRef>
            <a:effectRef idx="0">
              <a:srgbClr val="549E39"/>
            </a:effectRef>
            <a:fontRef idx="minor">
              <a:sysClr val="window" lastClr="FFFFFF"/>
            </a:fontRef>
          </p:style>
          <p:txBody>
            <a:bodyPr rtlCol="0" anchor="ctr">
              <a:normAutofit/>
            </a:bodyPr>
            <a:lstStyle/>
            <a:p>
              <a:pPr algn="ctr"/>
              <a:endParaRPr lang="zh-CN" altLang="en-US" sz="1500">
                <a:sym typeface="Arial" panose="020B0604020202020204" pitchFamily="34" charset="0"/>
              </a:endParaRPr>
            </a:p>
          </p:txBody>
        </p:sp>
        <p:sp>
          <p:nvSpPr>
            <p:cNvPr id="5" name="矩形 4"/>
            <p:cNvSpPr/>
            <p:nvPr>
              <p:custDataLst>
                <p:tags r:id="rId3"/>
              </p:custDataLst>
            </p:nvPr>
          </p:nvSpPr>
          <p:spPr>
            <a:xfrm>
              <a:off x="1973587" y="2828865"/>
              <a:ext cx="1261884" cy="369332"/>
            </a:xfrm>
            <a:prstGeom prst="rect">
              <a:avLst/>
            </a:prstGeom>
            <a:solidFill>
              <a:srgbClr val="FFFF00"/>
            </a:solidFill>
          </p:spPr>
          <p:txBody>
            <a:bodyPr wrap="none">
              <a:normAutofit fontScale="90000" lnSpcReduction="20000"/>
            </a:bodyPr>
            <a:lstStyle/>
            <a:p>
              <a:pPr algn="ctr"/>
              <a:r>
                <a:rPr lang="zh-CN" altLang="en-US" sz="1500">
                  <a:solidFill>
                    <a:schemeClr val="tx1"/>
                  </a:solidFill>
                  <a:sym typeface="Arial" panose="020B0604020202020204" pitchFamily="34" charset="0"/>
                </a:rPr>
                <a:t>个案工作</a:t>
              </a:r>
              <a:endParaRPr lang="zh-CN" altLang="en-US" sz="1500">
                <a:solidFill>
                  <a:schemeClr val="tx1"/>
                </a:solidFill>
                <a:sym typeface="Arial" panose="020B0604020202020204" pitchFamily="34" charset="0"/>
              </a:endParaRPr>
            </a:p>
          </p:txBody>
        </p:sp>
      </p:grpSp>
      <p:grpSp>
        <p:nvGrpSpPr>
          <p:cNvPr id="6" name="组合 5"/>
          <p:cNvGrpSpPr/>
          <p:nvPr>
            <p:custDataLst>
              <p:tags r:id="rId4"/>
            </p:custDataLst>
          </p:nvPr>
        </p:nvGrpSpPr>
        <p:grpSpPr>
          <a:xfrm>
            <a:off x="5690088" y="4698656"/>
            <a:ext cx="2610692" cy="410459"/>
            <a:chOff x="1344387" y="3325264"/>
            <a:chExt cx="2520287" cy="484736"/>
          </a:xfrm>
        </p:grpSpPr>
        <p:sp>
          <p:nvSpPr>
            <p:cNvPr id="7" name="矩形 6"/>
            <p:cNvSpPr/>
            <p:nvPr>
              <p:custDataLst>
                <p:tags r:id="rId5"/>
              </p:custDataLst>
            </p:nvPr>
          </p:nvSpPr>
          <p:spPr>
            <a:xfrm>
              <a:off x="1344387" y="3325264"/>
              <a:ext cx="2520287" cy="484736"/>
            </a:xfrm>
            <a:prstGeom prst="rect">
              <a:avLst/>
            </a:prstGeom>
            <a:noFill/>
            <a:ln w="19050">
              <a:solidFill>
                <a:srgbClr val="DC9F0C"/>
              </a:solidFill>
            </a:ln>
          </p:spPr>
          <p:style>
            <a:lnRef idx="2">
              <a:srgbClr val="549E39">
                <a:shade val="50000"/>
              </a:srgbClr>
            </a:lnRef>
            <a:fillRef idx="1">
              <a:srgbClr val="549E39"/>
            </a:fillRef>
            <a:effectRef idx="0">
              <a:srgbClr val="549E39"/>
            </a:effectRef>
            <a:fontRef idx="minor">
              <a:sysClr val="window" lastClr="FFFFFF"/>
            </a:fontRef>
          </p:style>
          <p:txBody>
            <a:bodyPr rtlCol="0" anchor="ctr">
              <a:normAutofit/>
            </a:bodyPr>
            <a:lstStyle/>
            <a:p>
              <a:pPr algn="ctr"/>
              <a:endParaRPr lang="zh-CN" altLang="en-US" sz="1500">
                <a:sym typeface="Arial" panose="020B0604020202020204" pitchFamily="34" charset="0"/>
              </a:endParaRPr>
            </a:p>
          </p:txBody>
        </p:sp>
        <p:sp>
          <p:nvSpPr>
            <p:cNvPr id="8" name="矩形 7"/>
            <p:cNvSpPr/>
            <p:nvPr>
              <p:custDataLst>
                <p:tags r:id="rId6"/>
              </p:custDataLst>
            </p:nvPr>
          </p:nvSpPr>
          <p:spPr>
            <a:xfrm>
              <a:off x="1973587" y="3381315"/>
              <a:ext cx="1261884" cy="369332"/>
            </a:xfrm>
            <a:prstGeom prst="rect">
              <a:avLst/>
            </a:prstGeom>
          </p:spPr>
          <p:txBody>
            <a:bodyPr wrap="none">
              <a:normAutofit fontScale="90000" lnSpcReduction="20000"/>
            </a:bodyPr>
            <a:lstStyle/>
            <a:p>
              <a:pPr algn="ctr"/>
              <a:r>
                <a:rPr lang="zh-CN" altLang="en-US" sz="1500">
                  <a:solidFill>
                    <a:srgbClr val="DC9F0C"/>
                  </a:solidFill>
                  <a:sym typeface="Arial" panose="020B0604020202020204" pitchFamily="34" charset="0"/>
                </a:rPr>
                <a:t>小组工作</a:t>
              </a:r>
              <a:endParaRPr lang="zh-CN" altLang="en-US" sz="1500">
                <a:solidFill>
                  <a:srgbClr val="DC9F0C"/>
                </a:solidFill>
                <a:sym typeface="Arial" panose="020B0604020202020204" pitchFamily="34" charset="0"/>
              </a:endParaRPr>
            </a:p>
          </p:txBody>
        </p:sp>
      </p:grpSp>
      <p:grpSp>
        <p:nvGrpSpPr>
          <p:cNvPr id="9" name="组合 8"/>
          <p:cNvGrpSpPr/>
          <p:nvPr>
            <p:custDataLst>
              <p:tags r:id="rId7"/>
            </p:custDataLst>
          </p:nvPr>
        </p:nvGrpSpPr>
        <p:grpSpPr>
          <a:xfrm>
            <a:off x="5690088" y="5166452"/>
            <a:ext cx="2610692" cy="410459"/>
            <a:chOff x="1344387" y="3877714"/>
            <a:chExt cx="2520287" cy="484736"/>
          </a:xfrm>
        </p:grpSpPr>
        <p:sp>
          <p:nvSpPr>
            <p:cNvPr id="10" name="矩形 9"/>
            <p:cNvSpPr/>
            <p:nvPr>
              <p:custDataLst>
                <p:tags r:id="rId8"/>
              </p:custDataLst>
            </p:nvPr>
          </p:nvSpPr>
          <p:spPr>
            <a:xfrm>
              <a:off x="1344387" y="3877714"/>
              <a:ext cx="2520287" cy="484736"/>
            </a:xfrm>
            <a:prstGeom prst="rect">
              <a:avLst/>
            </a:prstGeom>
            <a:noFill/>
            <a:ln w="19050">
              <a:solidFill>
                <a:srgbClr val="549E39"/>
              </a:solidFill>
            </a:ln>
          </p:spPr>
          <p:style>
            <a:lnRef idx="2">
              <a:srgbClr val="549E39">
                <a:shade val="50000"/>
              </a:srgbClr>
            </a:lnRef>
            <a:fillRef idx="1">
              <a:srgbClr val="549E39"/>
            </a:fillRef>
            <a:effectRef idx="0">
              <a:srgbClr val="549E39"/>
            </a:effectRef>
            <a:fontRef idx="minor">
              <a:sysClr val="window" lastClr="FFFFFF"/>
            </a:fontRef>
          </p:style>
          <p:txBody>
            <a:bodyPr rtlCol="0" anchor="ctr">
              <a:normAutofit/>
            </a:bodyPr>
            <a:lstStyle/>
            <a:p>
              <a:pPr algn="ctr"/>
              <a:endParaRPr lang="zh-CN" altLang="en-US" sz="1500">
                <a:sym typeface="Arial" panose="020B0604020202020204" pitchFamily="34" charset="0"/>
              </a:endParaRPr>
            </a:p>
          </p:txBody>
        </p:sp>
        <p:sp>
          <p:nvSpPr>
            <p:cNvPr id="11" name="矩形 10"/>
            <p:cNvSpPr/>
            <p:nvPr>
              <p:custDataLst>
                <p:tags r:id="rId9"/>
              </p:custDataLst>
            </p:nvPr>
          </p:nvSpPr>
          <p:spPr>
            <a:xfrm>
              <a:off x="1973587" y="3933765"/>
              <a:ext cx="1261884" cy="369332"/>
            </a:xfrm>
            <a:prstGeom prst="rect">
              <a:avLst/>
            </a:prstGeom>
          </p:spPr>
          <p:txBody>
            <a:bodyPr wrap="none">
              <a:normAutofit fontScale="90000" lnSpcReduction="20000"/>
            </a:bodyPr>
            <a:lstStyle/>
            <a:p>
              <a:pPr algn="ctr"/>
              <a:r>
                <a:rPr lang="zh-CN" altLang="en-US" sz="1500">
                  <a:solidFill>
                    <a:srgbClr val="549E39"/>
                  </a:solidFill>
                  <a:sym typeface="Arial" panose="020B0604020202020204" pitchFamily="34" charset="0"/>
                </a:rPr>
                <a:t>社区工作</a:t>
              </a:r>
              <a:endParaRPr lang="zh-CN" altLang="en-US" sz="1500">
                <a:solidFill>
                  <a:srgbClr val="549E39"/>
                </a:solidFill>
                <a:sym typeface="Arial" panose="020B0604020202020204" pitchFamily="34" charset="0"/>
              </a:endParaRPr>
            </a:p>
          </p:txBody>
        </p:sp>
      </p:grpSp>
      <p:grpSp>
        <p:nvGrpSpPr>
          <p:cNvPr id="20" name="组合 19"/>
          <p:cNvGrpSpPr/>
          <p:nvPr>
            <p:custDataLst>
              <p:tags r:id="rId10"/>
            </p:custDataLst>
          </p:nvPr>
        </p:nvGrpSpPr>
        <p:grpSpPr>
          <a:xfrm>
            <a:off x="4889476" y="2503973"/>
            <a:ext cx="4232801" cy="1669550"/>
            <a:chOff x="571499" y="733424"/>
            <a:chExt cx="4086225" cy="1971676"/>
          </a:xfrm>
        </p:grpSpPr>
        <p:sp>
          <p:nvSpPr>
            <p:cNvPr id="21" name="上箭头 1"/>
            <p:cNvSpPr/>
            <p:nvPr>
              <p:custDataLst>
                <p:tags r:id="rId11"/>
              </p:custDataLst>
            </p:nvPr>
          </p:nvSpPr>
          <p:spPr>
            <a:xfrm>
              <a:off x="571499" y="733424"/>
              <a:ext cx="4086225" cy="1971676"/>
            </a:xfrm>
            <a:prstGeom prst="upArrow">
              <a:avLst>
                <a:gd name="adj1" fmla="val 61514"/>
                <a:gd name="adj2" fmla="val 83131"/>
              </a:avLst>
            </a:prstGeom>
            <a:solidFill>
              <a:srgbClr val="549E39"/>
            </a:solidFill>
            <a:ln w="19050">
              <a:solidFill>
                <a:srgbClr val="549E39"/>
              </a:solidFill>
            </a:ln>
          </p:spPr>
          <p:style>
            <a:lnRef idx="2">
              <a:srgbClr val="549E39">
                <a:shade val="50000"/>
              </a:srgbClr>
            </a:lnRef>
            <a:fillRef idx="1">
              <a:srgbClr val="549E39"/>
            </a:fillRef>
            <a:effectRef idx="0">
              <a:srgbClr val="549E39"/>
            </a:effectRef>
            <a:fontRef idx="minor">
              <a:sysClr val="window" lastClr="FFFFFF"/>
            </a:fontRef>
          </p:style>
          <p:txBody>
            <a:bodyPr rtlCol="0" anchor="ctr">
              <a:normAutofit/>
            </a:bodyPr>
            <a:lstStyle/>
            <a:p>
              <a:pPr algn="ctr"/>
              <a:endParaRPr lang="zh-CN" altLang="en-US" sz="1500">
                <a:sym typeface="Arial" panose="020B0604020202020204" pitchFamily="34" charset="0"/>
              </a:endParaRPr>
            </a:p>
          </p:txBody>
        </p:sp>
        <p:sp>
          <p:nvSpPr>
            <p:cNvPr id="22" name="标题 1"/>
            <p:cNvSpPr txBox="1"/>
            <p:nvPr>
              <p:custDataLst>
                <p:tags r:id="rId12"/>
              </p:custDataLst>
            </p:nvPr>
          </p:nvSpPr>
          <p:spPr>
            <a:xfrm>
              <a:off x="1721354" y="1556827"/>
              <a:ext cx="1765471" cy="695168"/>
            </a:xfrm>
            <a:prstGeom prst="rect">
              <a:avLst/>
            </a:prstGeom>
            <a:noFill/>
          </p:spPr>
          <p:txBody>
            <a:bodyPr wrap="square" rtlCol="0">
              <a:noAutofit/>
            </a:bodyPr>
            <a:lstStyle>
              <a:defPPr>
                <a:defRPr lang="zh-CN"/>
              </a:defPPr>
              <a:lvl1pPr>
                <a:lnSpc>
                  <a:spcPct val="130000"/>
                </a:lnSpc>
                <a:defRPr sz="1200"/>
              </a:lvl1pPr>
            </a:lstStyle>
            <a:p>
              <a:pPr algn="ctr"/>
              <a:r>
                <a:rPr lang="zh-CN" altLang="en-US" sz="2100">
                  <a:solidFill>
                    <a:sysClr val="window" lastClr="FFFFFF"/>
                  </a:solidFill>
                  <a:latin typeface="微软雅黑" panose="020B0503020204020204" pitchFamily="34" charset="-122"/>
                  <a:ea typeface="微软雅黑" panose="020B0503020204020204" pitchFamily="34" charset="-122"/>
                  <a:cs typeface="+mn-ea"/>
                  <a:sym typeface="Arial" panose="020B0604020202020204" pitchFamily="34" charset="0"/>
                </a:rPr>
                <a:t>社会工作方法</a:t>
              </a:r>
              <a:endParaRPr lang="zh-CN" altLang="en-US" sz="2100">
                <a:solidFill>
                  <a:sysClr val="window" lastClr="FFFFFF"/>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graphicFrame>
        <p:nvGraphicFramePr>
          <p:cNvPr id="12" name="表格 11"/>
          <p:cNvGraphicFramePr>
            <a:graphicFrameLocks noGrp="1"/>
          </p:cNvGraphicFramePr>
          <p:nvPr>
            <p:custDataLst>
              <p:tags r:id="rId13"/>
            </p:custDataLst>
          </p:nvPr>
        </p:nvGraphicFramePr>
        <p:xfrm>
          <a:off x="174784" y="2943701"/>
          <a:ext cx="4611370" cy="2828925"/>
        </p:xfrm>
        <a:graphic>
          <a:graphicData uri="http://schemas.openxmlformats.org/drawingml/2006/table">
            <a:tbl>
              <a:tblPr firstRow="1" bandRow="1">
                <a:tableStyleId>{5C22544A-7EE6-4342-B048-85BDC9FD1C3A}</a:tableStyleId>
              </a:tblPr>
              <a:tblGrid>
                <a:gridCol w="871220"/>
                <a:gridCol w="3740150"/>
              </a:tblGrid>
              <a:tr h="1914525">
                <a:tc>
                  <a:txBody>
                    <a:bodyPr wrap="square"/>
                    <a:lstStyle/>
                    <a:p>
                      <a:pPr algn="ctr">
                        <a:buNone/>
                      </a:pPr>
                      <a:r>
                        <a:rPr lang="en-US" altLang="zh-CN" sz="2000"/>
                        <a:t>social</a:t>
                      </a:r>
                      <a:endParaRPr lang="en-US" altLang="zh-CN" sz="2000"/>
                    </a:p>
                  </a:txBody>
                  <a:tcPr marL="68580" marR="68580" marT="34290" marB="34290" vert="horz" anchor="ctr"/>
                </a:tc>
                <a:tc>
                  <a:txBody>
                    <a:bodyPr wrap="square"/>
                    <a:lstStyle/>
                    <a:p>
                      <a:pPr>
                        <a:buNone/>
                      </a:pPr>
                      <a:r>
                        <a:rPr lang="en-US" altLang="zh-CN" sz="1500"/>
                        <a:t>1</a:t>
                      </a:r>
                      <a:r>
                        <a:rPr lang="zh-CN" altLang="en-US" sz="1500"/>
                        <a:t>、是社会工作的一种方法，不是法律、商业、心理辅导等专业的个案工作；</a:t>
                      </a:r>
                      <a:endParaRPr lang="zh-CN" altLang="en-US" sz="1500"/>
                    </a:p>
                    <a:p>
                      <a:pPr>
                        <a:buNone/>
                      </a:pPr>
                      <a:r>
                        <a:rPr lang="en-US" altLang="zh-CN" sz="1500"/>
                        <a:t>2</a:t>
                      </a:r>
                      <a:r>
                        <a:rPr lang="zh-CN" altLang="en-US" sz="1500"/>
                        <a:t>、是以机构为依托发生的助人活动，非个人善举；</a:t>
                      </a:r>
                      <a:endParaRPr lang="zh-CN" altLang="en-US" sz="1500"/>
                    </a:p>
                    <a:p>
                      <a:pPr>
                        <a:buNone/>
                      </a:pPr>
                      <a:r>
                        <a:rPr lang="en-US" altLang="zh-CN" sz="1500"/>
                        <a:t>3</a:t>
                      </a:r>
                      <a:r>
                        <a:rPr lang="zh-CN" altLang="en-US" sz="1500"/>
                        <a:t>、是一项职业，讲求职业规范和职业道德的约束；</a:t>
                      </a:r>
                      <a:endParaRPr lang="zh-CN" altLang="en-US" sz="1500"/>
                    </a:p>
                    <a:p>
                      <a:pPr>
                        <a:buNone/>
                      </a:pPr>
                      <a:r>
                        <a:rPr lang="en-US" altLang="zh-CN" sz="1500"/>
                        <a:t>4</a:t>
                      </a:r>
                      <a:r>
                        <a:rPr lang="zh-CN" altLang="en-US" sz="1500"/>
                        <a:t>、体现社会对社会成员的关怀和责任。</a:t>
                      </a:r>
                      <a:endParaRPr lang="zh-CN" altLang="en-US" sz="1500"/>
                    </a:p>
                  </a:txBody>
                  <a:tcPr marL="68580" marR="68580" marT="34290" marB="34290" vert="horz"/>
                </a:tc>
              </a:tr>
              <a:tr h="525780">
                <a:tc>
                  <a:txBody>
                    <a:bodyPr wrap="square"/>
                    <a:lstStyle/>
                    <a:p>
                      <a:pPr algn="ctr">
                        <a:buNone/>
                      </a:pPr>
                      <a:r>
                        <a:rPr lang="en-US" altLang="zh-CN" sz="2100"/>
                        <a:t>case</a:t>
                      </a:r>
                      <a:endParaRPr lang="en-US" altLang="zh-CN" sz="2100"/>
                    </a:p>
                  </a:txBody>
                  <a:tcPr marL="68580" marR="68580" marT="34290" marB="34290" vert="horz" anchor="ctr"/>
                </a:tc>
                <a:tc>
                  <a:txBody>
                    <a:bodyPr wrap="square"/>
                    <a:lstStyle/>
                    <a:p>
                      <a:pPr>
                        <a:buNone/>
                      </a:pPr>
                      <a:r>
                        <a:rPr lang="zh-CN" altLang="en-US" sz="1500"/>
                        <a:t>以个别的方式、针对单个案例进行的助人工作。</a:t>
                      </a:r>
                      <a:endParaRPr lang="zh-CN" altLang="en-US" sz="1500"/>
                    </a:p>
                  </a:txBody>
                  <a:tcPr marL="68580" marR="68580" marT="34290" marB="34290" vert="horz"/>
                </a:tc>
              </a:tr>
              <a:tr h="388620">
                <a:tc>
                  <a:txBody>
                    <a:bodyPr wrap="square"/>
                    <a:lstStyle/>
                    <a:p>
                      <a:pPr algn="ctr">
                        <a:buNone/>
                      </a:pPr>
                      <a:r>
                        <a:rPr lang="en-US" altLang="zh-CN" sz="2100"/>
                        <a:t>work</a:t>
                      </a:r>
                      <a:endParaRPr lang="en-US" altLang="zh-CN" sz="2100"/>
                    </a:p>
                  </a:txBody>
                  <a:tcPr marL="68580" marR="68580" marT="34290" marB="34290" vert="horz" anchor="ctr"/>
                </a:tc>
                <a:tc>
                  <a:txBody>
                    <a:bodyPr wrap="square"/>
                    <a:lstStyle/>
                    <a:p>
                      <a:pPr>
                        <a:buNone/>
                      </a:pPr>
                      <a:r>
                        <a:rPr lang="zh-CN" altLang="en-US" sz="1500"/>
                        <a:t>工作者为案主而付出的一系列工作或劳动。</a:t>
                      </a:r>
                      <a:endParaRPr lang="zh-CN" altLang="en-US" sz="1500"/>
                    </a:p>
                  </a:txBody>
                  <a:tcPr marL="68580" marR="68580" marT="34290" marB="34290" vert="horz"/>
                </a:tc>
              </a:tr>
            </a:tbl>
          </a:graphicData>
        </a:graphic>
      </p:graphicFrame>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42" name="标题 778241"/>
          <p:cNvSpPr>
            <a:spLocks noGrp="1"/>
          </p:cNvSpPr>
          <p:nvPr>
            <p:ph type="title"/>
          </p:nvPr>
        </p:nvSpPr>
        <p:spPr>
          <a:xfrm>
            <a:off x="612140" y="908368"/>
            <a:ext cx="8054975" cy="700087"/>
          </a:xfrm>
        </p:spPr>
        <p:txBody>
          <a:bodyPr anchor="ctr" anchorCtr="0"/>
          <a:p>
            <a:pPr algn="ctr"/>
            <a:r>
              <a:rPr lang="zh-CN" altLang="en-US" sz="4000" dirty="0">
                <a:latin typeface="宋体" panose="02010600030101010101" pitchFamily="2" charset="-122"/>
              </a:rPr>
              <a:t>接纳不是什么</a:t>
            </a:r>
            <a:endParaRPr lang="zh-CN" altLang="en-US" sz="4000" dirty="0">
              <a:latin typeface="宋体" panose="02010600030101010101" pitchFamily="2" charset="-122"/>
            </a:endParaRPr>
          </a:p>
        </p:txBody>
      </p:sp>
      <p:sp>
        <p:nvSpPr>
          <p:cNvPr id="778243" name="文本占位符 778242"/>
          <p:cNvSpPr>
            <a:spLocks noGrp="1"/>
          </p:cNvSpPr>
          <p:nvPr>
            <p:ph type="body" idx="1"/>
          </p:nvPr>
        </p:nvSpPr>
        <p:spPr>
          <a:xfrm>
            <a:off x="536575" y="1966595"/>
            <a:ext cx="8054975" cy="4304030"/>
          </a:xfrm>
        </p:spPr>
        <p:txBody>
          <a:bodyPr/>
          <a:p>
            <a:r>
              <a:rPr lang="zh-CN" altLang="en-US" dirty="0">
                <a:latin typeface="宋体" panose="02010600030101010101" pitchFamily="2" charset="-122"/>
              </a:rPr>
              <a:t>接纳不是依据个人喜好的标准同意或认同一个人。</a:t>
            </a:r>
            <a:r>
              <a:rPr lang="zh-CN" altLang="en-US" dirty="0"/>
              <a:t>接纳不等同于赞同，接纳也不等同于认同。</a:t>
            </a:r>
            <a:endParaRPr lang="zh-CN" altLang="en-US" dirty="0">
              <a:latin typeface="宋体" panose="02010600030101010101" pitchFamily="2" charset="-122"/>
            </a:endParaRPr>
          </a:p>
          <a:p>
            <a:r>
              <a:rPr lang="zh-CN" altLang="en-US" dirty="0">
                <a:latin typeface="宋体" panose="02010600030101010101" pitchFamily="2" charset="-122"/>
              </a:rPr>
              <a:t>接纳不是放弃个人价值观去同意、支持甚至热爱一个人的价值观和行为。</a:t>
            </a:r>
            <a:endParaRPr lang="zh-CN" altLang="en-US" dirty="0">
              <a:latin typeface="宋体" panose="02010600030101010101" pitchFamily="2" charset="-122"/>
            </a:endParaRPr>
          </a:p>
          <a:p>
            <a:r>
              <a:rPr lang="zh-CN" altLang="en-US" dirty="0">
                <a:latin typeface="宋体" panose="02010600030101010101" pitchFamily="2" charset="-122"/>
              </a:rPr>
              <a:t>接纳不是冷漠的旁观。</a:t>
            </a:r>
            <a:endParaRPr lang="zh-CN" altLang="en-US" dirty="0">
              <a:latin typeface="宋体" panose="02010600030101010101" pitchFamily="2" charset="-122"/>
            </a:endParaRPr>
          </a:p>
        </p:txBody>
      </p:sp>
    </p:spTree>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9266" name="标题 779265"/>
          <p:cNvSpPr>
            <a:spLocks noGrp="1"/>
          </p:cNvSpPr>
          <p:nvPr>
            <p:ph type="title"/>
          </p:nvPr>
        </p:nvSpPr>
        <p:spPr>
          <a:xfrm>
            <a:off x="250825" y="260350"/>
            <a:ext cx="8642350" cy="720725"/>
          </a:xfrm>
        </p:spPr>
        <p:txBody>
          <a:bodyPr anchor="ctr" anchorCtr="0"/>
          <a:p>
            <a:pPr algn="ctr"/>
            <a:r>
              <a:rPr lang="zh-CN" altLang="en-US" dirty="0">
                <a:latin typeface="宋体" panose="02010600030101010101" pitchFamily="2" charset="-122"/>
              </a:rPr>
              <a:t>接纳是什么：事实</a:t>
            </a:r>
            <a:r>
              <a:rPr lang="en-US" altLang="zh-CN">
                <a:latin typeface="宋体" panose="02010600030101010101" pitchFamily="2" charset="-122"/>
              </a:rPr>
              <a:t>——</a:t>
            </a:r>
            <a:r>
              <a:rPr lang="zh-CN" altLang="en-US" dirty="0">
                <a:latin typeface="宋体" panose="02010600030101010101" pitchFamily="2" charset="-122"/>
              </a:rPr>
              <a:t>是这样子的</a:t>
            </a:r>
            <a:endParaRPr lang="zh-CN" altLang="en-US" dirty="0">
              <a:latin typeface="宋体" panose="02010600030101010101" pitchFamily="2" charset="-122"/>
            </a:endParaRPr>
          </a:p>
        </p:txBody>
      </p:sp>
      <p:sp>
        <p:nvSpPr>
          <p:cNvPr id="779267" name="文本占位符 779266"/>
          <p:cNvSpPr>
            <a:spLocks noGrp="1"/>
          </p:cNvSpPr>
          <p:nvPr>
            <p:ph type="body" idx="1"/>
          </p:nvPr>
        </p:nvSpPr>
        <p:spPr>
          <a:xfrm>
            <a:off x="250825" y="1484313"/>
            <a:ext cx="8713788" cy="4997450"/>
          </a:xfrm>
        </p:spPr>
        <p:txBody>
          <a:bodyPr/>
          <a:p>
            <a:pPr>
              <a:lnSpc>
                <a:spcPct val="90000"/>
              </a:lnSpc>
            </a:pPr>
            <a:r>
              <a:rPr lang="zh-CN" altLang="en-US" sz="2800" dirty="0">
                <a:solidFill>
                  <a:schemeClr val="accent2">
                    <a:lumMod val="50000"/>
                  </a:schemeClr>
                </a:solidFill>
                <a:effectLst>
                  <a:outerShdw blurRad="38100" dist="38100" dir="2700000">
                    <a:srgbClr val="000000"/>
                  </a:outerShdw>
                </a:effectLst>
                <a:latin typeface="PMingLiU" pitchFamily="18" charset="-120"/>
              </a:rPr>
              <a:t>容忍的理解：</a:t>
            </a:r>
            <a:r>
              <a:rPr lang="zh-CN" altLang="en-US" sz="2800" dirty="0">
                <a:effectLst>
                  <a:outerShdw blurRad="38100" dist="38100" dir="2700000">
                    <a:srgbClr val="FFFFFF"/>
                  </a:outerShdw>
                </a:effectLst>
                <a:latin typeface="PMingLiU" pitchFamily="18" charset="-120"/>
              </a:rPr>
              <a:t>对方的价值观和表现有其理由或者无可奈何之处。</a:t>
            </a:r>
            <a:endParaRPr lang="zh-CN" altLang="en-US" sz="2800" dirty="0">
              <a:effectLst>
                <a:outerShdw blurRad="38100" dist="38100" dir="2700000">
                  <a:srgbClr val="FFFFFF"/>
                </a:outerShdw>
              </a:effectLst>
              <a:latin typeface="PMingLiU" pitchFamily="18" charset="-120"/>
            </a:endParaRPr>
          </a:p>
          <a:p>
            <a:pPr>
              <a:lnSpc>
                <a:spcPct val="90000"/>
              </a:lnSpc>
            </a:pPr>
            <a:r>
              <a:rPr lang="zh-CN" altLang="en-US" sz="2800" dirty="0">
                <a:solidFill>
                  <a:schemeClr val="accent2">
                    <a:lumMod val="50000"/>
                  </a:schemeClr>
                </a:solidFill>
                <a:effectLst>
                  <a:outerShdw blurRad="38100" dist="38100" dir="2700000">
                    <a:srgbClr val="000000"/>
                  </a:outerShdw>
                </a:effectLst>
                <a:latin typeface="PMingLiU" pitchFamily="18" charset="-120"/>
              </a:rPr>
              <a:t>常态的对待：</a:t>
            </a:r>
            <a:r>
              <a:rPr lang="zh-CN" altLang="en-US" sz="2800" dirty="0">
                <a:effectLst>
                  <a:outerShdw blurRad="38100" dist="38100" dir="2700000">
                    <a:srgbClr val="FFFFFF"/>
                  </a:outerShdw>
                </a:effectLst>
                <a:latin typeface="PMingLiU" pitchFamily="18" charset="-120"/>
              </a:rPr>
              <a:t>以常人的态度对待对方，而不管对方可能拥有的人格特质、生活风格、行为历史等。</a:t>
            </a:r>
            <a:endParaRPr lang="zh-CN" altLang="en-US" sz="2800" dirty="0">
              <a:effectLst>
                <a:outerShdw blurRad="38100" dist="38100" dir="2700000">
                  <a:srgbClr val="FFFFFF"/>
                </a:outerShdw>
              </a:effectLst>
              <a:latin typeface="PMingLiU" pitchFamily="18" charset="-120"/>
            </a:endParaRPr>
          </a:p>
          <a:p>
            <a:pPr>
              <a:lnSpc>
                <a:spcPct val="90000"/>
              </a:lnSpc>
            </a:pPr>
            <a:r>
              <a:rPr lang="zh-CN" altLang="en-US" sz="2800" dirty="0">
                <a:solidFill>
                  <a:schemeClr val="accent2">
                    <a:lumMod val="50000"/>
                  </a:schemeClr>
                </a:solidFill>
                <a:effectLst>
                  <a:outerShdw blurRad="38100" dist="38100" dir="2700000">
                    <a:srgbClr val="000000"/>
                  </a:outerShdw>
                </a:effectLst>
                <a:latin typeface="PMingLiU" pitchFamily="18" charset="-120"/>
              </a:rPr>
              <a:t>无条件积极关注：</a:t>
            </a:r>
            <a:r>
              <a:rPr lang="zh-CN" altLang="en-US" sz="2800" dirty="0">
                <a:effectLst>
                  <a:outerShdw blurRad="38100" dist="38100" dir="2700000">
                    <a:srgbClr val="FFFFFF"/>
                  </a:outerShdw>
                </a:effectLst>
                <a:latin typeface="PMingLiU" pitchFamily="18" charset="-120"/>
              </a:rPr>
              <a:t>将对方的言行当作其本身的一部分并给于实质性的尽可能充分理解。</a:t>
            </a:r>
            <a:endParaRPr lang="zh-CN" altLang="en-US" sz="2800" dirty="0">
              <a:effectLst>
                <a:outerShdw blurRad="38100" dist="38100" dir="2700000">
                  <a:srgbClr val="FFFFFF"/>
                </a:outerShdw>
              </a:effectLst>
              <a:latin typeface="PMingLiU" pitchFamily="18" charset="-120"/>
            </a:endParaRPr>
          </a:p>
          <a:p>
            <a:pPr>
              <a:lnSpc>
                <a:spcPct val="90000"/>
              </a:lnSpc>
            </a:pPr>
            <a:r>
              <a:rPr lang="zh-CN" altLang="en-US" sz="2800" dirty="0">
                <a:solidFill>
                  <a:schemeClr val="accent2">
                    <a:lumMod val="50000"/>
                  </a:schemeClr>
                </a:solidFill>
                <a:effectLst>
                  <a:outerShdw blurRad="38100" dist="38100" dir="2700000">
                    <a:srgbClr val="000000"/>
                  </a:outerShdw>
                </a:effectLst>
                <a:latin typeface="PMingLiU" pitchFamily="18" charset="-120"/>
              </a:rPr>
              <a:t>非批评性态度：</a:t>
            </a:r>
            <a:r>
              <a:rPr lang="zh-CN" altLang="en-US" sz="2800" dirty="0">
                <a:effectLst>
                  <a:outerShdw blurRad="38100" dist="38100" dir="2700000">
                    <a:srgbClr val="FFFFFF"/>
                  </a:outerShdw>
                </a:effectLst>
                <a:latin typeface="PMingLiU" pitchFamily="18" charset="-120"/>
              </a:rPr>
              <a:t>非评价性、非审判性、非批评性，而始终以一种非支配控制的方式表达对对方的重视和努力理解。</a:t>
            </a:r>
            <a:endParaRPr lang="zh-CN" altLang="en-US" sz="2800" dirty="0">
              <a:effectLst>
                <a:outerShdw blurRad="38100" dist="38100" dir="2700000">
                  <a:srgbClr val="FFFFFF"/>
                </a:outerShdw>
              </a:effectLst>
            </a:endParaRPr>
          </a:p>
        </p:txBody>
      </p:sp>
      <p:sp>
        <p:nvSpPr>
          <p:cNvPr id="779270" name="矩形 779269"/>
          <p:cNvSpPr/>
          <p:nvPr/>
        </p:nvSpPr>
        <p:spPr>
          <a:xfrm>
            <a:off x="0" y="5589588"/>
            <a:ext cx="8932863" cy="762000"/>
          </a:xfrm>
          <a:prstGeom prst="rect">
            <a:avLst/>
          </a:prstGeom>
          <a:noFill/>
          <a:ln w="9525">
            <a:noFill/>
          </a:ln>
        </p:spPr>
        <p:txBody>
          <a:bodyPr wrap="none" anchor="t" anchorCtr="0">
            <a:spAutoFit/>
          </a:bodyPr>
          <a:p>
            <a:pPr marL="342900" indent="-342900">
              <a:buChar char="•"/>
            </a:pPr>
            <a:r>
              <a:rPr lang="zh-CN" altLang="en-US" dirty="0">
                <a:latin typeface="黑体" panose="02010609060101010101" pitchFamily="49" charset="-122"/>
                <a:ea typeface="黑体" panose="02010609060101010101" pitchFamily="49" charset="-122"/>
              </a:rPr>
              <a:t>接纳的基础：对人性有深刻的理解</a:t>
            </a:r>
            <a:endParaRPr lang="zh-CN" altLang="en-US" dirty="0">
              <a:latin typeface="黑体" panose="02010609060101010101" pitchFamily="49" charset="-122"/>
              <a:ea typeface="黑体" panose="02010609060101010101" pitchFamily="49" charset="-122"/>
            </a:endParaRPr>
          </a:p>
        </p:txBody>
      </p:sp>
    </p:spTree>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0291" name="文本占位符 780290"/>
          <p:cNvSpPr>
            <a:spLocks noGrp="1"/>
          </p:cNvSpPr>
          <p:nvPr>
            <p:ph type="body" idx="1"/>
          </p:nvPr>
        </p:nvSpPr>
        <p:spPr>
          <a:xfrm>
            <a:off x="250825" y="583565"/>
            <a:ext cx="8481695" cy="5438775"/>
          </a:xfrm>
          <a:solidFill>
            <a:schemeClr val="accent1">
              <a:alpha val="100000"/>
            </a:schemeClr>
          </a:solidFill>
          <a:ln w="38100">
            <a:noFill/>
            <a:miter/>
          </a:ln>
        </p:spPr>
        <p:txBody>
          <a:bodyPr/>
          <a:p>
            <a:r>
              <a:rPr lang="zh-CN" altLang="en-US" dirty="0">
                <a:solidFill>
                  <a:schemeClr val="accent2">
                    <a:lumMod val="50000"/>
                  </a:schemeClr>
                </a:solidFill>
                <a:latin typeface="PMingLiU" pitchFamily="18" charset="-120"/>
              </a:rPr>
              <a:t>以你最舒服的方式闭目静坐一会；</a:t>
            </a:r>
            <a:endParaRPr lang="zh-CN" altLang="en-US" dirty="0">
              <a:solidFill>
                <a:schemeClr val="accent2">
                  <a:lumMod val="50000"/>
                </a:schemeClr>
              </a:solidFill>
              <a:latin typeface="PMingLiU" pitchFamily="18" charset="-120"/>
            </a:endParaRPr>
          </a:p>
          <a:p>
            <a:r>
              <a:rPr lang="zh-CN" altLang="en-US" dirty="0">
                <a:solidFill>
                  <a:schemeClr val="accent2">
                    <a:lumMod val="50000"/>
                  </a:schemeClr>
                </a:solidFill>
                <a:latin typeface="PMingLiU" pitchFamily="18" charset="-120"/>
              </a:rPr>
              <a:t>回想你上一次感到自己被另一个人真正接纳和理解的时候；</a:t>
            </a:r>
            <a:endParaRPr lang="zh-CN" altLang="en-US" dirty="0">
              <a:solidFill>
                <a:schemeClr val="accent2">
                  <a:lumMod val="50000"/>
                </a:schemeClr>
              </a:solidFill>
              <a:latin typeface="PMingLiU" pitchFamily="18" charset="-120"/>
            </a:endParaRPr>
          </a:p>
          <a:p>
            <a:r>
              <a:rPr lang="zh-CN" altLang="en-US" dirty="0">
                <a:solidFill>
                  <a:schemeClr val="accent2">
                    <a:lumMod val="50000"/>
                  </a:schemeClr>
                </a:solidFill>
                <a:latin typeface="PMingLiU" pitchFamily="18" charset="-120"/>
              </a:rPr>
              <a:t>一旦你已经确定这样的一个场合，请整开眼，完成下面的书面描述：</a:t>
            </a:r>
            <a:endParaRPr lang="zh-CN" altLang="en-US" dirty="0">
              <a:solidFill>
                <a:schemeClr val="accent2">
                  <a:lumMod val="50000"/>
                </a:schemeClr>
              </a:solidFill>
              <a:latin typeface="PMingLiU" pitchFamily="18" charset="-120"/>
            </a:endParaRPr>
          </a:p>
          <a:p>
            <a:r>
              <a:rPr lang="zh-CN" altLang="en-US" dirty="0">
                <a:solidFill>
                  <a:schemeClr val="accent2">
                    <a:lumMod val="50000"/>
                  </a:schemeClr>
                </a:solidFill>
                <a:latin typeface="PMingLiU" pitchFamily="18" charset="-120"/>
              </a:rPr>
              <a:t>当时的环境如何？</a:t>
            </a:r>
            <a:endParaRPr lang="zh-CN" altLang="en-US" dirty="0">
              <a:solidFill>
                <a:schemeClr val="accent2">
                  <a:lumMod val="50000"/>
                </a:schemeClr>
              </a:solidFill>
              <a:latin typeface="PMingLiU" pitchFamily="18" charset="-120"/>
            </a:endParaRPr>
          </a:p>
          <a:p>
            <a:r>
              <a:rPr lang="zh-CN" altLang="en-US" dirty="0">
                <a:solidFill>
                  <a:schemeClr val="accent2">
                    <a:lumMod val="50000"/>
                  </a:schemeClr>
                </a:solidFill>
                <a:latin typeface="PMingLiU" pitchFamily="18" charset="-120"/>
              </a:rPr>
              <a:t>你的感受是什么？</a:t>
            </a:r>
            <a:endParaRPr lang="zh-CN" altLang="en-US" dirty="0">
              <a:solidFill>
                <a:schemeClr val="accent2">
                  <a:lumMod val="50000"/>
                </a:schemeClr>
              </a:solidFill>
              <a:latin typeface="PMingLiU" pitchFamily="18" charset="-120"/>
            </a:endParaRPr>
          </a:p>
          <a:p>
            <a:r>
              <a:rPr lang="zh-CN" altLang="en-US" dirty="0">
                <a:solidFill>
                  <a:schemeClr val="accent2">
                    <a:lumMod val="50000"/>
                  </a:schemeClr>
                </a:solidFill>
                <a:latin typeface="PMingLiU" pitchFamily="18" charset="-120"/>
              </a:rPr>
              <a:t>被接纳和理解的结果和效果是什么？</a:t>
            </a:r>
            <a:endParaRPr lang="zh-CN" altLang="en-US" dirty="0">
              <a:solidFill>
                <a:schemeClr val="accent2">
                  <a:lumMod val="50000"/>
                </a:schemeClr>
              </a:solidFill>
              <a:latin typeface="PMingLiU" pitchFamily="18" charset="-120"/>
            </a:endParaRPr>
          </a:p>
          <a:p>
            <a:r>
              <a:rPr lang="zh-CN" altLang="en-US" dirty="0">
                <a:solidFill>
                  <a:schemeClr val="accent2">
                    <a:lumMod val="50000"/>
                  </a:schemeClr>
                </a:solidFill>
                <a:latin typeface="PMingLiU" pitchFamily="18" charset="-120"/>
              </a:rPr>
              <a:t>请记住这种体验，并花些时间思考它对于你的专业工作的启发。</a:t>
            </a:r>
            <a:endParaRPr lang="zh-CN" altLang="en-US" dirty="0">
              <a:solidFill>
                <a:schemeClr val="accent2">
                  <a:lumMod val="50000"/>
                </a:schemeClr>
              </a:solidFill>
              <a:latin typeface="PMingLiU" pitchFamily="18" charset="-120"/>
            </a:endParaRPr>
          </a:p>
        </p:txBody>
      </p:sp>
    </p:spTree>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3122" name="标题 773121"/>
          <p:cNvSpPr>
            <a:spLocks noGrp="1"/>
          </p:cNvSpPr>
          <p:nvPr>
            <p:ph type="title"/>
          </p:nvPr>
        </p:nvSpPr>
        <p:spPr/>
        <p:txBody>
          <a:bodyPr anchor="ctr" anchorCtr="0"/>
          <a:p>
            <a:endParaRPr lang="zh-CN" altLang="en-US" dirty="0"/>
          </a:p>
        </p:txBody>
      </p:sp>
      <p:sp>
        <p:nvSpPr>
          <p:cNvPr id="773123" name="文本占位符 773122"/>
          <p:cNvSpPr>
            <a:spLocks noGrp="1"/>
          </p:cNvSpPr>
          <p:nvPr>
            <p:ph type="body" idx="1"/>
          </p:nvPr>
        </p:nvSpPr>
        <p:spPr/>
        <p:txBody>
          <a:bodyPr/>
          <a:p>
            <a:pPr>
              <a:lnSpc>
                <a:spcPct val="90000"/>
              </a:lnSpc>
            </a:pPr>
            <a:r>
              <a:rPr lang="zh-CN" altLang="en-US" u="sng" dirty="0"/>
              <a:t>个案：</a:t>
            </a:r>
            <a:r>
              <a:rPr lang="en-US" altLang="zh-CN" u="sng"/>
              <a:t>13</a:t>
            </a:r>
            <a:r>
              <a:rPr lang="zh-CN" altLang="en-US" u="sng" dirty="0"/>
              <a:t>岁离家出走的案主</a:t>
            </a:r>
            <a:endParaRPr lang="zh-CN" altLang="en-US" u="sng" dirty="0"/>
          </a:p>
          <a:p>
            <a:pPr>
              <a:lnSpc>
                <a:spcPct val="90000"/>
              </a:lnSpc>
            </a:pPr>
            <a:r>
              <a:rPr lang="zh-CN" altLang="en-US" u="sng" dirty="0"/>
              <a:t>案主</a:t>
            </a:r>
            <a:r>
              <a:rPr lang="zh-CN" altLang="en-US" dirty="0"/>
              <a:t>：他们动不动就骂我打我，我觉得那个家就像是地狱一样。外面的朋友对我很好，我们是有钱同用，有饭同吃，有衣同穿，这样的生活很有滋味，我才不想回那个家。</a:t>
            </a:r>
            <a:endParaRPr lang="zh-CN" altLang="en-US" u="sng" dirty="0"/>
          </a:p>
          <a:p>
            <a:pPr>
              <a:lnSpc>
                <a:spcPct val="90000"/>
              </a:lnSpc>
            </a:pPr>
            <a:r>
              <a:rPr lang="zh-CN" altLang="en-US" u="sng" dirty="0"/>
              <a:t>社工</a:t>
            </a:r>
            <a:r>
              <a:rPr lang="en-US" altLang="zh-CN" u="sng"/>
              <a:t>1</a:t>
            </a:r>
            <a:r>
              <a:rPr lang="zh-CN" altLang="en-US" dirty="0"/>
              <a:t>：父母管你也是为你好，你要了解他们的苦心嘛。</a:t>
            </a:r>
            <a:endParaRPr lang="zh-CN" altLang="en-US" u="sng" dirty="0"/>
          </a:p>
          <a:p>
            <a:pPr>
              <a:lnSpc>
                <a:spcPct val="90000"/>
              </a:lnSpc>
            </a:pPr>
            <a:r>
              <a:rPr lang="zh-CN" altLang="en-US" u="sng" dirty="0"/>
              <a:t>社工</a:t>
            </a:r>
            <a:r>
              <a:rPr lang="en-US" altLang="zh-CN" u="sng"/>
              <a:t>2</a:t>
            </a:r>
            <a:r>
              <a:rPr lang="zh-CN" altLang="en-US" dirty="0"/>
              <a:t>：你在外面混下去有什么前途呢？</a:t>
            </a:r>
            <a:endParaRPr lang="zh-CN" altLang="en-US" u="sng" dirty="0"/>
          </a:p>
          <a:p>
            <a:pPr>
              <a:lnSpc>
                <a:spcPct val="90000"/>
              </a:lnSpc>
            </a:pPr>
            <a:r>
              <a:rPr lang="zh-CN" altLang="en-US" u="sng" dirty="0"/>
              <a:t>社工</a:t>
            </a:r>
            <a:r>
              <a:rPr lang="en-US" altLang="zh-CN" u="sng"/>
              <a:t>3</a:t>
            </a:r>
            <a:r>
              <a:rPr lang="zh-CN" altLang="en-US" dirty="0"/>
              <a:t>：你在家里和在外面得到的完全不一样，所以你更愿意和你的朋友在一起。</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73123">
                                            <p:txEl>
                                              <p:charRg st="90" end="116"/>
                                            </p:txEl>
                                          </p:spTgt>
                                        </p:tgtEl>
                                        <p:attrNameLst>
                                          <p:attrName>style.visibility</p:attrName>
                                        </p:attrNameLst>
                                      </p:cBhvr>
                                      <p:to>
                                        <p:strVal val="visible"/>
                                      </p:to>
                                    </p:set>
                                    <p:animEffect transition="in" filter="blinds(horizontal)">
                                      <p:cBhvr>
                                        <p:cTn id="7" dur="500"/>
                                        <p:tgtEl>
                                          <p:spTgt spid="773123">
                                            <p:txEl>
                                              <p:charRg st="90" end="116"/>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773123">
                                            <p:txEl>
                                              <p:charRg st="116" end="135"/>
                                            </p:txEl>
                                          </p:spTgt>
                                        </p:tgtEl>
                                        <p:attrNameLst>
                                          <p:attrName>style.visibility</p:attrName>
                                        </p:attrNameLst>
                                      </p:cBhvr>
                                      <p:to>
                                        <p:strVal val="visible"/>
                                      </p:to>
                                    </p:set>
                                    <p:animEffect transition="in" filter="blinds(horizontal)">
                                      <p:cBhvr>
                                        <p:cTn id="10" dur="500"/>
                                        <p:tgtEl>
                                          <p:spTgt spid="773123">
                                            <p:txEl>
                                              <p:charRg st="116" end="135"/>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773123">
                                            <p:txEl>
                                              <p:charRg st="135" end="172"/>
                                            </p:txEl>
                                          </p:spTgt>
                                        </p:tgtEl>
                                        <p:attrNameLst>
                                          <p:attrName>style.visibility</p:attrName>
                                        </p:attrNameLst>
                                      </p:cBhvr>
                                      <p:to>
                                        <p:strVal val="visible"/>
                                      </p:to>
                                    </p:set>
                                    <p:animEffect transition="in" filter="blinds(horizontal)">
                                      <p:cBhvr>
                                        <p:cTn id="13" dur="500"/>
                                        <p:tgtEl>
                                          <p:spTgt spid="773123">
                                            <p:txEl>
                                              <p:charRg st="135" end="17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1316" name="文本占位符 781315"/>
          <p:cNvSpPr>
            <a:spLocks noGrp="1"/>
          </p:cNvSpPr>
          <p:nvPr>
            <p:ph type="body" idx="1"/>
          </p:nvPr>
        </p:nvSpPr>
        <p:spPr>
          <a:xfrm>
            <a:off x="179388" y="1341438"/>
            <a:ext cx="8785225" cy="5256212"/>
          </a:xfrm>
        </p:spPr>
        <p:txBody>
          <a:bodyPr vert="horz" wrap="square" lIns="91440" tIns="45720" rIns="91440" bIns="45720" anchor="t" anchorCtr="0"/>
          <a:p>
            <a:pPr>
              <a:lnSpc>
                <a:spcPct val="90000"/>
              </a:lnSpc>
            </a:pPr>
            <a:r>
              <a:rPr lang="zh-CN" altLang="en-US" dirty="0"/>
              <a:t>服务对象：我无法不欺骗我妻子。我爱她，但我也从别的女人那里获得同样的满足。</a:t>
            </a:r>
            <a:endParaRPr lang="zh-CN" altLang="en-US" dirty="0"/>
          </a:p>
          <a:p>
            <a:pPr>
              <a:lnSpc>
                <a:spcPct val="90000"/>
              </a:lnSpc>
            </a:pPr>
            <a:r>
              <a:rPr lang="zh-CN" altLang="en-US" dirty="0"/>
              <a:t>工作者</a:t>
            </a:r>
            <a:r>
              <a:rPr lang="en-US" altLang="zh-CN"/>
              <a:t>A</a:t>
            </a:r>
            <a:r>
              <a:rPr lang="zh-CN" altLang="en-US" dirty="0"/>
              <a:t>：你怎么可以这样！你因为爱你的妻子而和她结婚，现在你又在玩弄别的女性！</a:t>
            </a:r>
            <a:endParaRPr lang="zh-CN" altLang="en-US" dirty="0"/>
          </a:p>
          <a:p>
            <a:pPr>
              <a:lnSpc>
                <a:spcPct val="90000"/>
              </a:lnSpc>
            </a:pPr>
            <a:r>
              <a:rPr lang="zh-CN" altLang="en-US" dirty="0"/>
              <a:t>服务对象的可能反应：他觉得我做的很不对，他觉得我道德败坏，他使我、我也使他感到讨厌和不耐烦。</a:t>
            </a:r>
            <a:endParaRPr lang="zh-CN" altLang="en-US" dirty="0"/>
          </a:p>
          <a:p>
            <a:pPr>
              <a:lnSpc>
                <a:spcPct val="90000"/>
              </a:lnSpc>
            </a:pPr>
            <a:r>
              <a:rPr lang="zh-CN" altLang="en-US" dirty="0"/>
              <a:t>工作者</a:t>
            </a:r>
            <a:r>
              <a:rPr lang="en-US" altLang="zh-CN"/>
              <a:t>B</a:t>
            </a:r>
            <a:r>
              <a:rPr lang="zh-CN" altLang="en-US" dirty="0"/>
              <a:t>：在对妻子的感情和对其他女人的需要之间，你感到左右为难。</a:t>
            </a:r>
            <a:endParaRPr lang="zh-CN" altLang="en-US" dirty="0"/>
          </a:p>
          <a:p>
            <a:pPr>
              <a:lnSpc>
                <a:spcPct val="90000"/>
              </a:lnSpc>
            </a:pPr>
            <a:r>
              <a:rPr lang="zh-CN" altLang="en-US" dirty="0"/>
              <a:t>服务对象的可能反应：他竟然没有谴责我，他理解我，和这个人在一起感觉还不错。</a:t>
            </a:r>
            <a:endParaRPr lang="zh-CN" altLang="en-US" sz="2800" dirty="0"/>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1139" name="矩形 731138"/>
          <p:cNvSpPr/>
          <p:nvPr/>
        </p:nvSpPr>
        <p:spPr>
          <a:xfrm>
            <a:off x="323850" y="692468"/>
            <a:ext cx="8642350" cy="583565"/>
          </a:xfrm>
          <a:prstGeom prst="rect">
            <a:avLst/>
          </a:prstGeom>
          <a:noFill/>
          <a:ln w="9525">
            <a:noFill/>
          </a:ln>
        </p:spPr>
        <p:txBody>
          <a:bodyPr>
            <a:spAutoFit/>
          </a:bodyPr>
          <a:p>
            <a:pPr marL="342900" indent="-342900" algn="l"/>
            <a:r>
              <a:rPr lang="en-US" altLang="zh-CN" sz="3200">
                <a:solidFill>
                  <a:schemeClr val="accent1">
                    <a:lumMod val="50000"/>
                  </a:schemeClr>
                </a:solidFill>
                <a:latin typeface="黑体" panose="02010609060101010101" pitchFamily="49" charset="-122"/>
                <a:ea typeface="黑体" panose="02010609060101010101" pitchFamily="49" charset="-122"/>
              </a:rPr>
              <a:t>3</a:t>
            </a:r>
            <a:r>
              <a:rPr lang="zh-CN" altLang="en-US" sz="3200" dirty="0">
                <a:solidFill>
                  <a:schemeClr val="accent1">
                    <a:lumMod val="50000"/>
                  </a:schemeClr>
                </a:solidFill>
                <a:latin typeface="黑体" panose="02010609060101010101" pitchFamily="49" charset="-122"/>
                <a:ea typeface="黑体" panose="02010609060101010101" pitchFamily="49" charset="-122"/>
              </a:rPr>
              <a:t>、承认的原则</a:t>
            </a:r>
            <a:endParaRPr lang="zh-CN" altLang="en-US" sz="3200" dirty="0">
              <a:solidFill>
                <a:schemeClr val="accent1">
                  <a:lumMod val="50000"/>
                </a:schemeClr>
              </a:solidFill>
              <a:latin typeface="黑体" panose="02010609060101010101" pitchFamily="49" charset="-122"/>
              <a:ea typeface="黑体" panose="02010609060101010101" pitchFamily="49" charset="-122"/>
            </a:endParaRPr>
          </a:p>
        </p:txBody>
      </p:sp>
      <p:sp>
        <p:nvSpPr>
          <p:cNvPr id="731145" name="矩形 731144"/>
          <p:cNvSpPr/>
          <p:nvPr/>
        </p:nvSpPr>
        <p:spPr>
          <a:xfrm>
            <a:off x="-1404937" y="1439863"/>
            <a:ext cx="18014950" cy="641350"/>
          </a:xfrm>
          <a:prstGeom prst="rect">
            <a:avLst/>
          </a:prstGeom>
          <a:noFill/>
          <a:ln w="9525">
            <a:noFill/>
          </a:ln>
        </p:spPr>
        <p:txBody>
          <a:bodyPr>
            <a:spAutoFit/>
          </a:bodyPr>
          <a:p>
            <a:pPr lvl="3">
              <a:spcBef>
                <a:spcPct val="20000"/>
              </a:spcBef>
            </a:pPr>
            <a:endParaRPr lang="zh-CN" altLang="en-US" sz="3600" b="1" dirty="0">
              <a:latin typeface="黑体" panose="02010609060101010101" pitchFamily="49" charset="-122"/>
              <a:ea typeface="黑体" panose="02010609060101010101" pitchFamily="49" charset="-122"/>
            </a:endParaRPr>
          </a:p>
        </p:txBody>
      </p:sp>
      <p:sp>
        <p:nvSpPr>
          <p:cNvPr id="3" name="文本框 2"/>
          <p:cNvSpPr txBox="1"/>
          <p:nvPr/>
        </p:nvSpPr>
        <p:spPr>
          <a:xfrm>
            <a:off x="6350" y="1525270"/>
            <a:ext cx="8462645" cy="2853690"/>
          </a:xfrm>
          <a:prstGeom prst="rect">
            <a:avLst/>
          </a:prstGeom>
          <a:noFill/>
        </p:spPr>
        <p:txBody>
          <a:bodyPr wrap="square" rtlCol="0" anchor="t">
            <a:noAutofit/>
          </a:bodyPr>
          <a:p>
            <a:pPr lvl="3" algn="l">
              <a:spcBef>
                <a:spcPct val="20000"/>
              </a:spcBef>
            </a:pPr>
            <a:r>
              <a:rPr lang="zh-CN" altLang="en-US" sz="2800" b="1" dirty="0">
                <a:latin typeface="黑体" panose="02010609060101010101" pitchFamily="49" charset="-122"/>
                <a:ea typeface="黑体" panose="02010609060101010101" pitchFamily="49" charset="-122"/>
                <a:sym typeface="+mn-ea"/>
              </a:rPr>
              <a:t>面对问题的一种自我防卫机制：吃不到葡萄说葡萄酸、孔乙己</a:t>
            </a:r>
            <a:r>
              <a:rPr lang="en-US" altLang="zh-CN" sz="2800" b="1">
                <a:latin typeface="Arial" panose="020B0604020202020204" pitchFamily="34" charset="0"/>
                <a:ea typeface="黑体" panose="02010609060101010101" pitchFamily="49" charset="-122"/>
                <a:sym typeface="+mn-ea"/>
              </a:rPr>
              <a:t>……</a:t>
            </a:r>
            <a:endParaRPr lang="en-US" altLang="zh-CN" sz="2800" b="1">
              <a:latin typeface="黑体" panose="02010609060101010101" pitchFamily="49" charset="-122"/>
              <a:ea typeface="黑体" panose="02010609060101010101" pitchFamily="49" charset="-122"/>
            </a:endParaRPr>
          </a:p>
          <a:p>
            <a:pPr lvl="3" algn="l">
              <a:spcBef>
                <a:spcPct val="20000"/>
              </a:spcBef>
            </a:pPr>
            <a:r>
              <a:rPr lang="zh-CN" altLang="en-US" sz="2800" b="1" dirty="0">
                <a:latin typeface="黑体" panose="02010609060101010101" pitchFamily="49" charset="-122"/>
                <a:ea typeface="黑体" panose="02010609060101010101" pitchFamily="49" charset="-122"/>
                <a:sym typeface="+mn-ea"/>
              </a:rPr>
              <a:t>承认案主的问题是一种客观存在，让案主敢于面对自己和处理自己的问题；</a:t>
            </a:r>
            <a:endParaRPr lang="zh-CN" altLang="en-US" sz="2800" b="1" dirty="0">
              <a:latin typeface="黑体" panose="02010609060101010101" pitchFamily="49" charset="-122"/>
              <a:ea typeface="黑体" panose="02010609060101010101" pitchFamily="49" charset="-122"/>
              <a:sym typeface="+mn-ea"/>
            </a:endParaRPr>
          </a:p>
          <a:p>
            <a:pPr lvl="3" algn="l">
              <a:spcBef>
                <a:spcPct val="20000"/>
              </a:spcBef>
            </a:pPr>
            <a:r>
              <a:rPr lang="zh-CN" altLang="en-US" sz="2800" b="1" dirty="0">
                <a:latin typeface="黑体" panose="02010609060101010101" pitchFamily="49" charset="-122"/>
                <a:ea typeface="黑体" panose="02010609060101010101" pitchFamily="49" charset="-122"/>
                <a:sym typeface="+mn-ea"/>
              </a:rPr>
              <a:t>承认案主作为一个人的价值、发展的潜能以及改变的能力，相信案主通过努力能解决自己的问题。</a:t>
            </a:r>
            <a:endParaRPr lang="zh-CN" altLang="en-US" sz="2800" b="1" dirty="0">
              <a:latin typeface="黑体" panose="02010609060101010101" pitchFamily="49" charset="-122"/>
              <a:ea typeface="黑体" panose="02010609060101010101" pitchFamily="49" charset="-122"/>
              <a:sym typeface="+mn-ea"/>
            </a:endParaRPr>
          </a:p>
        </p:txBody>
      </p:sp>
    </p:spTree>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4146" name="标题 774145"/>
          <p:cNvSpPr>
            <a:spLocks noGrp="1"/>
          </p:cNvSpPr>
          <p:nvPr>
            <p:ph type="title"/>
          </p:nvPr>
        </p:nvSpPr>
        <p:spPr/>
        <p:txBody>
          <a:bodyPr anchor="ctr" anchorCtr="0"/>
          <a:p>
            <a:endParaRPr lang="zh-CN" altLang="en-US" dirty="0"/>
          </a:p>
        </p:txBody>
      </p:sp>
      <p:sp>
        <p:nvSpPr>
          <p:cNvPr id="774147" name="文本占位符 774146"/>
          <p:cNvSpPr>
            <a:spLocks noGrp="1"/>
          </p:cNvSpPr>
          <p:nvPr>
            <p:ph type="body" idx="1"/>
          </p:nvPr>
        </p:nvSpPr>
        <p:spPr/>
        <p:txBody>
          <a:bodyPr/>
          <a:p>
            <a:r>
              <a:rPr lang="zh-CN" altLang="en-US" dirty="0"/>
              <a:t>个案：</a:t>
            </a:r>
            <a:r>
              <a:rPr lang="en-US" altLang="zh-CN"/>
              <a:t>35</a:t>
            </a:r>
            <a:r>
              <a:rPr lang="zh-CN" altLang="en-US" dirty="0"/>
              <a:t>岁刑满的案主</a:t>
            </a:r>
            <a:endParaRPr lang="zh-CN" altLang="en-US" u="sng" dirty="0"/>
          </a:p>
          <a:p>
            <a:r>
              <a:rPr lang="zh-CN" altLang="en-US" u="sng" dirty="0"/>
              <a:t>案主</a:t>
            </a:r>
            <a:r>
              <a:rPr lang="zh-CN" altLang="en-US" dirty="0"/>
              <a:t>：我还有什么前途呢？现在我没工作，又离了婚，也没有什么特别的技术和关系，谁会要我这样的人呢？</a:t>
            </a:r>
            <a:endParaRPr lang="zh-CN" altLang="en-US" u="sng" dirty="0"/>
          </a:p>
          <a:p>
            <a:r>
              <a:rPr lang="zh-CN" altLang="en-US" u="sng" dirty="0"/>
              <a:t>社工</a:t>
            </a:r>
            <a:r>
              <a:rPr lang="en-US" altLang="zh-CN" u="sng"/>
              <a:t>1</a:t>
            </a:r>
            <a:r>
              <a:rPr lang="zh-CN" altLang="en-US" dirty="0"/>
              <a:t>：找工作对你是很难的事情，毕竟你有污点嘛，不过你不要灰心，前途总是会好的。</a:t>
            </a:r>
            <a:endParaRPr lang="zh-CN" altLang="en-US" u="sng" dirty="0"/>
          </a:p>
          <a:p>
            <a:r>
              <a:rPr lang="zh-CN" altLang="en-US" u="sng" dirty="0"/>
              <a:t>社工</a:t>
            </a:r>
            <a:r>
              <a:rPr lang="en-US" altLang="zh-CN" u="sng"/>
              <a:t>2</a:t>
            </a:r>
            <a:r>
              <a:rPr lang="zh-CN" altLang="en-US" dirty="0"/>
              <a:t>：我知道你以前有那么好的工作完全是靠自己的努力。</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74147">
                                            <p:txEl>
                                              <p:charRg st="61" end="102"/>
                                            </p:txEl>
                                          </p:spTgt>
                                        </p:tgtEl>
                                        <p:attrNameLst>
                                          <p:attrName>style.visibility</p:attrName>
                                        </p:attrNameLst>
                                      </p:cBhvr>
                                      <p:to>
                                        <p:strVal val="visible"/>
                                      </p:to>
                                    </p:set>
                                    <p:animEffect transition="in" filter="blinds(horizontal)">
                                      <p:cBhvr>
                                        <p:cTn id="7" dur="500"/>
                                        <p:tgtEl>
                                          <p:spTgt spid="774147">
                                            <p:txEl>
                                              <p:charRg st="61" end="10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774147">
                                            <p:txEl>
                                              <p:charRg st="102" end="130"/>
                                            </p:txEl>
                                          </p:spTgt>
                                        </p:tgtEl>
                                        <p:attrNameLst>
                                          <p:attrName>style.visibility</p:attrName>
                                        </p:attrNameLst>
                                      </p:cBhvr>
                                      <p:to>
                                        <p:strVal val="visible"/>
                                      </p:to>
                                    </p:set>
                                    <p:animEffect transition="in" filter="blinds(horizontal)">
                                      <p:cBhvr>
                                        <p:cTn id="10" dur="500"/>
                                        <p:tgtEl>
                                          <p:spTgt spid="774147">
                                            <p:txEl>
                                              <p:charRg st="102" end="13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2163" name="矩形 732162"/>
          <p:cNvSpPr/>
          <p:nvPr/>
        </p:nvSpPr>
        <p:spPr>
          <a:xfrm>
            <a:off x="323850" y="404178"/>
            <a:ext cx="8640763" cy="583565"/>
          </a:xfrm>
          <a:prstGeom prst="rect">
            <a:avLst/>
          </a:prstGeom>
          <a:noFill/>
          <a:ln w="9525">
            <a:noFill/>
          </a:ln>
        </p:spPr>
        <p:txBody>
          <a:bodyPr>
            <a:spAutoFit/>
          </a:bodyPr>
          <a:p>
            <a:pPr marL="342900" indent="-342900" algn="l"/>
            <a:r>
              <a:rPr lang="en-US" altLang="zh-CN" sz="3200">
                <a:solidFill>
                  <a:schemeClr val="accent1">
                    <a:lumMod val="50000"/>
                  </a:schemeClr>
                </a:solidFill>
                <a:latin typeface="黑体" panose="02010609060101010101" pitchFamily="49" charset="-122"/>
                <a:ea typeface="黑体" panose="02010609060101010101" pitchFamily="49" charset="-122"/>
              </a:rPr>
              <a:t>4</a:t>
            </a:r>
            <a:r>
              <a:rPr lang="zh-CN" altLang="en-US" sz="3200" dirty="0">
                <a:solidFill>
                  <a:schemeClr val="accent1">
                    <a:lumMod val="50000"/>
                  </a:schemeClr>
                </a:solidFill>
                <a:latin typeface="黑体" panose="02010609060101010101" pitchFamily="49" charset="-122"/>
                <a:ea typeface="黑体" panose="02010609060101010101" pitchFamily="49" charset="-122"/>
              </a:rPr>
              <a:t>、理解关怀的原则</a:t>
            </a:r>
            <a:endParaRPr lang="zh-CN" altLang="en-US" sz="3200" dirty="0">
              <a:solidFill>
                <a:schemeClr val="accent1">
                  <a:lumMod val="50000"/>
                </a:schemeClr>
              </a:solidFill>
              <a:latin typeface="黑体" panose="02010609060101010101" pitchFamily="49" charset="-122"/>
              <a:ea typeface="黑体" panose="02010609060101010101" pitchFamily="49" charset="-122"/>
            </a:endParaRPr>
          </a:p>
        </p:txBody>
      </p:sp>
      <p:sp>
        <p:nvSpPr>
          <p:cNvPr id="732167" name="文本占位符 732166"/>
          <p:cNvSpPr>
            <a:spLocks noGrp="1"/>
          </p:cNvSpPr>
          <p:nvPr>
            <p:ph type="body" idx="1"/>
          </p:nvPr>
        </p:nvSpPr>
        <p:spPr>
          <a:xfrm>
            <a:off x="179388" y="1125538"/>
            <a:ext cx="8785225" cy="5327650"/>
          </a:xfrm>
        </p:spPr>
        <p:txBody>
          <a:bodyPr/>
          <a:p>
            <a:pPr algn="l">
              <a:buNone/>
            </a:pPr>
            <a:r>
              <a:rPr lang="zh-CN" altLang="en-US" dirty="0">
                <a:latin typeface="黑体" panose="02010609060101010101" pitchFamily="49" charset="-122"/>
              </a:rPr>
              <a:t>个案工作者常常需要</a:t>
            </a:r>
            <a:r>
              <a:rPr lang="zh-CN" altLang="en-US" dirty="0">
                <a:solidFill>
                  <a:schemeClr val="accent1">
                    <a:lumMod val="50000"/>
                  </a:schemeClr>
                </a:solidFill>
                <a:latin typeface="华文琥珀" panose="02010800040101010101" pitchFamily="2" charset="-122"/>
                <a:ea typeface="华文琥珀" panose="02010800040101010101" pitchFamily="2" charset="-122"/>
              </a:rPr>
              <a:t>有适度</a:t>
            </a:r>
            <a:r>
              <a:rPr lang="zh-CN" altLang="en-US" dirty="0">
                <a:latin typeface="黑体" panose="02010609060101010101" pitchFamily="49" charset="-122"/>
              </a:rPr>
              <a:t>的情感介入</a:t>
            </a:r>
            <a:r>
              <a:rPr lang="en-US" altLang="zh-CN">
                <a:latin typeface="黑体" panose="02010609060101010101" pitchFamily="49" charset="-122"/>
              </a:rPr>
              <a:t>——</a:t>
            </a:r>
            <a:r>
              <a:rPr lang="zh-CN" altLang="en-US" dirty="0">
                <a:latin typeface="黑体" panose="02010609060101010101" pitchFamily="49" charset="-122"/>
              </a:rPr>
              <a:t>同感（感同身受、设身处地），信任、共鸣、同行者</a:t>
            </a:r>
            <a:endParaRPr lang="zh-CN" altLang="en-US" dirty="0">
              <a:latin typeface="黑体" panose="02010609060101010101" pitchFamily="49" charset="-122"/>
            </a:endParaRPr>
          </a:p>
          <a:p>
            <a:pPr algn="l">
              <a:buNone/>
            </a:pPr>
            <a:r>
              <a:rPr lang="zh-CN" altLang="en-US" dirty="0">
                <a:latin typeface="黑体" panose="02010609060101010101" pitchFamily="49" charset="-122"/>
              </a:rPr>
              <a:t>不投入情感：冷淡、冷漠、冷冰冰、置身事外、例行公事。</a:t>
            </a:r>
            <a:r>
              <a:rPr lang="zh-CN" altLang="en-US" b="0" dirty="0">
                <a:latin typeface="宋体" panose="02010600030101010101" pitchFamily="2" charset="-122"/>
              </a:rPr>
              <a:t>过分抽离又会导致社工无法体会服务对象的真实感受，而这种对服务对象的“感同身受”又是辅助过程中必不可少的。</a:t>
            </a:r>
            <a:endParaRPr lang="zh-CN" altLang="en-US" dirty="0">
              <a:latin typeface="黑体" panose="02010609060101010101" pitchFamily="49" charset="-122"/>
            </a:endParaRPr>
          </a:p>
          <a:p>
            <a:pPr algn="l">
              <a:buNone/>
            </a:pPr>
            <a:r>
              <a:rPr lang="zh-CN" altLang="en-US" dirty="0">
                <a:latin typeface="黑体" panose="02010609060101010101" pitchFamily="49" charset="-122"/>
              </a:rPr>
              <a:t>过度投入情感：</a:t>
            </a:r>
            <a:r>
              <a:rPr lang="zh-CN" altLang="en-US" b="0" dirty="0"/>
              <a:t>把自己完全陷入其中，</a:t>
            </a:r>
            <a:r>
              <a:rPr lang="zh-CN" altLang="en-US" b="0" dirty="0">
                <a:latin typeface="宋体" panose="02010600030101010101" pitchFamily="2" charset="-122"/>
              </a:rPr>
              <a:t>过分投入会导致工作者处于与服务对象相同的处境中，丧失解决问题的能力。</a:t>
            </a:r>
            <a:endParaRPr lang="zh-CN" altLang="en-US" dirty="0">
              <a:latin typeface="黑体" panose="02010609060101010101" pitchFamily="49" charset="-122"/>
            </a:endParaRPr>
          </a:p>
          <a:p>
            <a:pPr algn="l">
              <a:buNone/>
            </a:pPr>
            <a:r>
              <a:rPr lang="zh-CN" altLang="en-US" dirty="0">
                <a:latin typeface="黑体" panose="02010609060101010101" pitchFamily="49" charset="-122"/>
              </a:rPr>
              <a:t>“进得去，出得来”：</a:t>
            </a:r>
            <a:r>
              <a:rPr lang="zh-CN" altLang="en-US" b="0" dirty="0"/>
              <a:t>社会工作者把自己代入服务对象的经历、处境、思维、感知、价值观和情绪中时，要同时做到抽离于上述情境而不是把自己完全陷入其中。</a:t>
            </a:r>
            <a:endParaRPr lang="zh-CN" altLang="en-US" b="0" dirty="0"/>
          </a:p>
        </p:txBody>
      </p:sp>
    </p:spTree>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2339" name="文本占位符 782338"/>
          <p:cNvSpPr>
            <a:spLocks noGrp="1"/>
          </p:cNvSpPr>
          <p:nvPr>
            <p:ph type="body" idx="1"/>
          </p:nvPr>
        </p:nvSpPr>
        <p:spPr>
          <a:xfrm>
            <a:off x="179388" y="1700213"/>
            <a:ext cx="8785225" cy="4392612"/>
          </a:xfrm>
          <a:solidFill>
            <a:schemeClr val="accent1">
              <a:alpha val="100000"/>
            </a:schemeClr>
          </a:solidFill>
          <a:ln>
            <a:noFill/>
            <a:miter/>
          </a:ln>
        </p:spPr>
        <p:txBody>
          <a:bodyPr/>
          <a:p>
            <a:r>
              <a:rPr lang="zh-CN" altLang="en-US" dirty="0">
                <a:ln>
                  <a:noFill/>
                </a:ln>
                <a:solidFill>
                  <a:schemeClr val="accent1">
                    <a:lumMod val="50000"/>
                  </a:schemeClr>
                </a:solidFill>
              </a:rPr>
              <a:t>案主：完了，一切都完了，我还有什么脸见人呢，一切都完了！</a:t>
            </a:r>
            <a:endParaRPr lang="zh-CN" altLang="en-US" dirty="0">
              <a:ln>
                <a:noFill/>
              </a:ln>
              <a:solidFill>
                <a:schemeClr val="accent1">
                  <a:lumMod val="50000"/>
                </a:schemeClr>
              </a:solidFill>
            </a:endParaRPr>
          </a:p>
          <a:p>
            <a:r>
              <a:rPr lang="zh-CN" altLang="en-US" dirty="0">
                <a:ln>
                  <a:noFill/>
                </a:ln>
                <a:solidFill>
                  <a:schemeClr val="accent1">
                    <a:lumMod val="50000"/>
                  </a:schemeClr>
                </a:solidFill>
              </a:rPr>
              <a:t>社工</a:t>
            </a:r>
            <a:r>
              <a:rPr lang="en-US" altLang="zh-CN">
                <a:ln>
                  <a:noFill/>
                </a:ln>
                <a:solidFill>
                  <a:schemeClr val="accent1">
                    <a:lumMod val="50000"/>
                  </a:schemeClr>
                </a:solidFill>
              </a:rPr>
              <a:t>1</a:t>
            </a:r>
            <a:r>
              <a:rPr lang="zh-CN" altLang="en-US" dirty="0">
                <a:ln>
                  <a:noFill/>
                </a:ln>
                <a:solidFill>
                  <a:schemeClr val="accent1">
                    <a:lumMod val="50000"/>
                  </a:schemeClr>
                </a:solidFill>
              </a:rPr>
              <a:t>：没有人都会碰到不顺心的事，你不要太绝望了，振作起来。</a:t>
            </a:r>
            <a:endParaRPr lang="zh-CN" altLang="en-US" dirty="0">
              <a:ln>
                <a:noFill/>
              </a:ln>
              <a:solidFill>
                <a:schemeClr val="accent1">
                  <a:lumMod val="50000"/>
                </a:schemeClr>
              </a:solidFill>
            </a:endParaRPr>
          </a:p>
          <a:p>
            <a:r>
              <a:rPr lang="zh-CN" altLang="en-US" dirty="0">
                <a:ln>
                  <a:noFill/>
                </a:ln>
                <a:solidFill>
                  <a:schemeClr val="accent1">
                    <a:lumMod val="50000"/>
                  </a:schemeClr>
                </a:solidFill>
              </a:rPr>
              <a:t>社工</a:t>
            </a:r>
            <a:r>
              <a:rPr lang="en-US" altLang="zh-CN">
                <a:ln>
                  <a:noFill/>
                </a:ln>
                <a:solidFill>
                  <a:schemeClr val="accent1">
                    <a:lumMod val="50000"/>
                  </a:schemeClr>
                </a:solidFill>
              </a:rPr>
              <a:t>2</a:t>
            </a:r>
            <a:r>
              <a:rPr lang="zh-CN" altLang="en-US" dirty="0">
                <a:ln>
                  <a:noFill/>
                </a:ln>
                <a:solidFill>
                  <a:schemeClr val="accent1">
                    <a:lumMod val="50000"/>
                  </a:schemeClr>
                </a:solidFill>
              </a:rPr>
              <a:t>：以后你不要轻易相信别人，这也可以使坏事变成好事。</a:t>
            </a:r>
            <a:endParaRPr lang="zh-CN" altLang="en-US" dirty="0">
              <a:ln>
                <a:noFill/>
              </a:ln>
              <a:solidFill>
                <a:schemeClr val="accent1">
                  <a:lumMod val="50000"/>
                </a:schemeClr>
              </a:solidFill>
            </a:endParaRPr>
          </a:p>
          <a:p>
            <a:r>
              <a:rPr lang="zh-CN" altLang="en-US" dirty="0">
                <a:ln>
                  <a:noFill/>
                </a:ln>
                <a:solidFill>
                  <a:schemeClr val="accent1">
                    <a:lumMod val="50000"/>
                  </a:schemeClr>
                </a:solidFill>
              </a:rPr>
              <a:t>社工</a:t>
            </a:r>
            <a:r>
              <a:rPr lang="en-US" altLang="zh-CN">
                <a:ln>
                  <a:noFill/>
                </a:ln>
                <a:solidFill>
                  <a:schemeClr val="accent1">
                    <a:lumMod val="50000"/>
                  </a:schemeClr>
                </a:solidFill>
              </a:rPr>
              <a:t>3</a:t>
            </a:r>
            <a:r>
              <a:rPr lang="zh-CN" altLang="en-US" dirty="0">
                <a:ln>
                  <a:noFill/>
                </a:ln>
                <a:solidFill>
                  <a:schemeClr val="accent1">
                    <a:lumMod val="50000"/>
                  </a:schemeClr>
                </a:solidFill>
              </a:rPr>
              <a:t>：现在你感到特别的痛苦、愤恨、绝望和自责。</a:t>
            </a:r>
            <a:endParaRPr lang="zh-CN" altLang="en-US" dirty="0">
              <a:ln>
                <a:noFill/>
              </a:ln>
              <a:solidFill>
                <a:schemeClr val="accent1">
                  <a:lumMod val="50000"/>
                </a:schemeClr>
              </a:solidFill>
            </a:endParaRPr>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9026" name="标题 769025"/>
          <p:cNvSpPr>
            <a:spLocks noGrp="1"/>
          </p:cNvSpPr>
          <p:nvPr>
            <p:ph type="title"/>
          </p:nvPr>
        </p:nvSpPr>
        <p:spPr/>
        <p:txBody>
          <a:bodyPr anchor="ctr" anchorCtr="0"/>
          <a:p>
            <a:r>
              <a:rPr lang="en-US" altLang="zh-CN" sz="4000"/>
              <a:t>5</a:t>
            </a:r>
            <a:r>
              <a:rPr lang="zh-CN" altLang="en-US" sz="4000" dirty="0"/>
              <a:t>、非评判原则</a:t>
            </a:r>
            <a:endParaRPr lang="zh-CN" altLang="en-US" sz="4000" dirty="0"/>
          </a:p>
        </p:txBody>
      </p:sp>
      <p:sp>
        <p:nvSpPr>
          <p:cNvPr id="769032" name="矩形 769031"/>
          <p:cNvSpPr/>
          <p:nvPr/>
        </p:nvSpPr>
        <p:spPr>
          <a:xfrm>
            <a:off x="0" y="1412875"/>
            <a:ext cx="8964613" cy="2289175"/>
          </a:xfrm>
          <a:prstGeom prst="rect">
            <a:avLst/>
          </a:prstGeom>
          <a:noFill/>
          <a:ln w="9525">
            <a:noFill/>
          </a:ln>
        </p:spPr>
        <p:txBody>
          <a:bodyPr>
            <a:spAutoFit/>
          </a:bodyPr>
          <a:p>
            <a:pPr lvl="1">
              <a:spcBef>
                <a:spcPct val="20000"/>
              </a:spcBef>
            </a:pPr>
            <a:r>
              <a:rPr lang="zh-CN" altLang="en-US" sz="3600" b="1" dirty="0">
                <a:latin typeface="黑体" panose="02010609060101010101" pitchFamily="49" charset="-122"/>
                <a:ea typeface="黑体" panose="02010609060101010101" pitchFamily="49" charset="-122"/>
              </a:rPr>
              <a:t>社会工作者的角色是了解和帮助案主，而不是对案主做出是非对错的评判。工作的目的是助人，而不是审视、评判、下结论。</a:t>
            </a:r>
            <a:endParaRPr lang="zh-CN" altLang="en-US" sz="3600" b="1" dirty="0">
              <a:latin typeface="黑体" panose="02010609060101010101" pitchFamily="49" charset="-122"/>
              <a:ea typeface="黑体" panose="02010609060101010101" pitchFamily="49" charset="-122"/>
            </a:endParaRPr>
          </a:p>
        </p:txBody>
      </p:sp>
      <p:sp>
        <p:nvSpPr>
          <p:cNvPr id="769033" name="矩形 769032"/>
          <p:cNvSpPr/>
          <p:nvPr/>
        </p:nvSpPr>
        <p:spPr>
          <a:xfrm>
            <a:off x="323850" y="3933825"/>
            <a:ext cx="8569325" cy="1198880"/>
          </a:xfrm>
          <a:prstGeom prst="rect">
            <a:avLst/>
          </a:prstGeom>
          <a:solidFill>
            <a:schemeClr val="accent1"/>
          </a:solidFill>
          <a:ln w="38100" cap="flat" cmpd="sng">
            <a:solidFill>
              <a:srgbClr val="FF00FF"/>
            </a:solidFill>
            <a:prstDash val="solid"/>
            <a:miter/>
            <a:headEnd type="none" w="med" len="med"/>
            <a:tailEnd type="none" w="med" len="med"/>
          </a:ln>
        </p:spPr>
        <p:txBody>
          <a:bodyPr>
            <a:spAutoFit/>
          </a:bodyPr>
          <a:p>
            <a:pPr marL="342900" indent="-342900">
              <a:buChar char="•"/>
            </a:pPr>
            <a:r>
              <a:rPr lang="zh-CN" altLang="en-US" sz="2400" dirty="0">
                <a:ln>
                  <a:noFill/>
                </a:ln>
                <a:latin typeface="黑体" panose="02010609060101010101" pitchFamily="49" charset="-122"/>
                <a:ea typeface="黑体" panose="02010609060101010101" pitchFamily="49" charset="-122"/>
              </a:rPr>
              <a:t>不评判案主的人格</a:t>
            </a:r>
            <a:endParaRPr lang="zh-CN" altLang="en-US" sz="2400" dirty="0">
              <a:ln>
                <a:noFill/>
              </a:ln>
              <a:latin typeface="黑体" panose="02010609060101010101" pitchFamily="49" charset="-122"/>
              <a:ea typeface="黑体" panose="02010609060101010101" pitchFamily="49" charset="-122"/>
            </a:endParaRPr>
          </a:p>
          <a:p>
            <a:pPr marL="342900" indent="-342900">
              <a:buChar char="•"/>
            </a:pPr>
            <a:r>
              <a:rPr lang="zh-CN" altLang="en-US" sz="2400" dirty="0">
                <a:ln>
                  <a:noFill/>
                </a:ln>
                <a:latin typeface="黑体" panose="02010609060101010101" pitchFamily="49" charset="-122"/>
                <a:ea typeface="黑体" panose="02010609060101010101" pitchFamily="49" charset="-122"/>
              </a:rPr>
              <a:t>社工不是法官，不能审判案主</a:t>
            </a:r>
            <a:endParaRPr lang="zh-CN" altLang="en-US" sz="2400" dirty="0">
              <a:ln>
                <a:noFill/>
              </a:ln>
              <a:latin typeface="黑体" panose="02010609060101010101" pitchFamily="49" charset="-122"/>
              <a:ea typeface="黑体" panose="02010609060101010101" pitchFamily="49" charset="-122"/>
            </a:endParaRPr>
          </a:p>
          <a:p>
            <a:pPr marL="342900" indent="-342900">
              <a:buChar char="•"/>
            </a:pPr>
            <a:r>
              <a:rPr lang="zh-CN" altLang="en-US" sz="2400" dirty="0">
                <a:ln>
                  <a:noFill/>
                </a:ln>
                <a:latin typeface="黑体" panose="02010609060101010101" pitchFamily="49" charset="-122"/>
                <a:ea typeface="黑体" panose="02010609060101010101" pitchFamily="49" charset="-122"/>
              </a:rPr>
              <a:t>工作目标是帮助案主的成长。</a:t>
            </a:r>
            <a:endParaRPr lang="zh-CN" altLang="en-US" sz="2400" dirty="0">
              <a:ln>
                <a:noFill/>
              </a:ln>
              <a:latin typeface="黑体" panose="02010609060101010101" pitchFamily="49" charset="-122"/>
              <a:ea typeface="黑体" panose="02010609060101010101" pitchFamily="49" charset="-122"/>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50520" y="1411923"/>
            <a:ext cx="2840355" cy="4229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a:latin typeface="微软雅黑" panose="020B0503020204020204" pitchFamily="34" charset="-122"/>
                <a:ea typeface="微软雅黑" panose="020B0503020204020204" pitchFamily="34" charset="-122"/>
                <a:cs typeface="微软雅黑" panose="020B0503020204020204" pitchFamily="34" charset="-122"/>
              </a:rPr>
              <a:t>1</a:t>
            </a:r>
            <a:r>
              <a:rPr lang="zh-CN" altLang="en-US" b="1">
                <a:latin typeface="微软雅黑" panose="020B0503020204020204" pitchFamily="34" charset="-122"/>
                <a:ea typeface="微软雅黑" panose="020B0503020204020204" pitchFamily="34" charset="-122"/>
                <a:cs typeface="微软雅黑" panose="020B0503020204020204" pitchFamily="34" charset="-122"/>
              </a:rPr>
              <a:t>、个案工作的定义</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文本占位符 14" descr="Rectangle: Click to edit Master text styles&#13;&#10;Second level&#13;&#10;Third level&#13;&#10;Fourth level&#13;&#10;Fifth level"/>
          <p:cNvSpPr>
            <a:spLocks noGrp="1"/>
          </p:cNvSpPr>
          <p:nvPr>
            <p:ph type="body" idx="1"/>
          </p:nvPr>
        </p:nvSpPr>
        <p:spPr>
          <a:xfrm>
            <a:off x="3519805" y="1412240"/>
            <a:ext cx="4046855" cy="367030"/>
          </a:xfrm>
        </p:spPr>
        <p:txBody>
          <a:bodyPr/>
          <a:lstStyle/>
          <a:p>
            <a:pPr algn="just">
              <a:buNone/>
            </a:pPr>
            <a:r>
              <a:rPr lang="zh-CN" altLang="en-US" sz="1800" b="1">
                <a:solidFill>
                  <a:schemeClr val="tx1"/>
                </a:solidFill>
              </a:rPr>
              <a:t>不同专家学者对于个案工作的定义：</a:t>
            </a:r>
            <a:endParaRPr lang="zh-CN" altLang="en-US" sz="1800" b="1">
              <a:solidFill>
                <a:schemeClr val="tx1"/>
              </a:solidFill>
            </a:endParaRPr>
          </a:p>
          <a:p>
            <a:pPr algn="just">
              <a:buNone/>
            </a:pPr>
            <a:endParaRPr lang="zh-CN" altLang="en-US"/>
          </a:p>
          <a:p>
            <a:pPr algn="just"/>
            <a:endParaRPr lang="zh-CN" altLang="en-US"/>
          </a:p>
          <a:p>
            <a:pPr algn="just">
              <a:buNone/>
            </a:pPr>
            <a:endParaRPr lang="zh-CN" altLang="en-US"/>
          </a:p>
        </p:txBody>
      </p:sp>
      <p:graphicFrame>
        <p:nvGraphicFramePr>
          <p:cNvPr id="16" name="表格 15"/>
          <p:cNvGraphicFramePr>
            <a:graphicFrameLocks noGrp="1"/>
          </p:cNvGraphicFramePr>
          <p:nvPr>
            <p:custDataLst>
              <p:tags r:id="rId1"/>
            </p:custDataLst>
          </p:nvPr>
        </p:nvGraphicFramePr>
        <p:xfrm>
          <a:off x="683895" y="1844675"/>
          <a:ext cx="8035290" cy="4750435"/>
        </p:xfrm>
        <a:graphic>
          <a:graphicData uri="http://schemas.openxmlformats.org/drawingml/2006/table">
            <a:tbl>
              <a:tblPr firstRow="1" bandRow="1">
                <a:tableStyleId>{5C22544A-7EE6-4342-B048-85BDC9FD1C3A}</a:tableStyleId>
              </a:tblPr>
              <a:tblGrid>
                <a:gridCol w="1707515"/>
                <a:gridCol w="6327775"/>
              </a:tblGrid>
              <a:tr h="392430">
                <a:tc>
                  <a:txBody>
                    <a:bodyPr wrap="square"/>
                    <a:lstStyle/>
                    <a:p>
                      <a:pPr algn="ctr">
                        <a:lnSpc>
                          <a:spcPct val="120000"/>
                        </a:lnSpc>
                        <a:buNone/>
                      </a:pPr>
                      <a:r>
                        <a:rPr lang="zh-CN" altLang="en-US" sz="1350"/>
                        <a:t>专家学者</a:t>
                      </a:r>
                      <a:endParaRPr lang="zh-CN" altLang="en-US" sz="1350"/>
                    </a:p>
                  </a:txBody>
                  <a:tcPr marL="68580" marR="68580" marT="34290" marB="34290" vert="horz"/>
                </a:tc>
                <a:tc>
                  <a:txBody>
                    <a:bodyPr wrap="square"/>
                    <a:lstStyle/>
                    <a:p>
                      <a:pPr algn="ctr">
                        <a:lnSpc>
                          <a:spcPct val="120000"/>
                        </a:lnSpc>
                        <a:buNone/>
                      </a:pPr>
                      <a:r>
                        <a:rPr lang="zh-CN" altLang="en-US" sz="1350"/>
                        <a:t>定义</a:t>
                      </a:r>
                      <a:endParaRPr lang="zh-CN" altLang="en-US" sz="1350"/>
                    </a:p>
                  </a:txBody>
                  <a:tcPr marL="68580" marR="68580" marT="34290" marB="34290" vert="horz"/>
                </a:tc>
              </a:tr>
              <a:tr h="886460">
                <a:tc>
                  <a:txBody>
                    <a:bodyPr wrap="square"/>
                    <a:lstStyle/>
                    <a:p>
                      <a:pPr algn="ctr">
                        <a:lnSpc>
                          <a:spcPct val="120000"/>
                        </a:lnSpc>
                        <a:buNone/>
                      </a:pPr>
                      <a:r>
                        <a:rPr lang="zh-CN" altLang="en-US" sz="1350"/>
                        <a:t>玛丽·里士满</a:t>
                      </a:r>
                      <a:endParaRPr lang="zh-CN" altLang="en-US" sz="1350"/>
                    </a:p>
                    <a:p>
                      <a:pPr algn="ctr">
                        <a:lnSpc>
                          <a:spcPct val="120000"/>
                        </a:lnSpc>
                        <a:buNone/>
                      </a:pPr>
                      <a:r>
                        <a:rPr lang="zh-CN" altLang="en-US" sz="1350"/>
                        <a:t>Mary Richmond</a:t>
                      </a:r>
                      <a:endParaRPr lang="zh-CN" altLang="en-US" sz="1350"/>
                    </a:p>
                  </a:txBody>
                  <a:tcPr marL="68580" marR="68580" marT="34290" marB="34290" vert="horz" anchor="ctr"/>
                </a:tc>
                <a:tc>
                  <a:txBody>
                    <a:bodyPr wrap="square"/>
                    <a:lstStyle/>
                    <a:p>
                      <a:pPr>
                        <a:lnSpc>
                          <a:spcPct val="120000"/>
                        </a:lnSpc>
                        <a:buNone/>
                      </a:pPr>
                      <a:r>
                        <a:rPr lang="zh-CN" altLang="en-US" sz="1350"/>
                        <a:t>个案工作包含着一连串的工作过程,它以个人为着手点,通过对个人及其所处的环境作有效的调整,以促进其人格的成长。</a:t>
                      </a:r>
                      <a:r>
                        <a:rPr lang="en-US" altLang="zh-CN" sz="1350"/>
                        <a:t>                    </a:t>
                      </a:r>
                      <a:r>
                        <a:rPr lang="zh-CN" altLang="en-US" sz="1350"/>
                        <a:t>一《什么是社会个案工作》1922年</a:t>
                      </a:r>
                      <a:endParaRPr lang="zh-CN" altLang="en-US" sz="1350"/>
                    </a:p>
                  </a:txBody>
                  <a:tcPr marL="68580" marR="68580" marT="34290" marB="34290" vert="horz"/>
                </a:tc>
              </a:tr>
              <a:tr h="1157605">
                <a:tc>
                  <a:txBody>
                    <a:bodyPr wrap="square"/>
                    <a:lstStyle/>
                    <a:p>
                      <a:pPr algn="ctr">
                        <a:lnSpc>
                          <a:spcPct val="120000"/>
                        </a:lnSpc>
                        <a:buNone/>
                      </a:pPr>
                      <a:r>
                        <a:rPr lang="zh-CN" altLang="en-US" sz="1350"/>
                        <a:t>鲍尔斯</a:t>
                      </a:r>
                      <a:endParaRPr lang="zh-CN" altLang="en-US" sz="1350"/>
                    </a:p>
                    <a:p>
                      <a:pPr algn="ctr">
                        <a:lnSpc>
                          <a:spcPct val="120000"/>
                        </a:lnSpc>
                        <a:buNone/>
                      </a:pPr>
                      <a:r>
                        <a:rPr lang="zh-CN" altLang="en-US" sz="1350"/>
                        <a:t>Swithum Bowers</a:t>
                      </a:r>
                      <a:endParaRPr lang="zh-CN" altLang="en-US" sz="1350"/>
                    </a:p>
                  </a:txBody>
                  <a:tcPr marL="68580" marR="68580" marT="34290" marB="34290" vert="horz" anchor="ctr"/>
                </a:tc>
                <a:tc>
                  <a:txBody>
                    <a:bodyPr wrap="square"/>
                    <a:lstStyle/>
                    <a:p>
                      <a:pPr>
                        <a:lnSpc>
                          <a:spcPct val="120000"/>
                        </a:lnSpc>
                        <a:buNone/>
                      </a:pPr>
                      <a:r>
                        <a:rPr lang="zh-CN" altLang="en-US" sz="1350"/>
                        <a:t>个案工作是一种艺术,这种艺术以人际关系的科学知识和改进人际关系的专业技术为依据,启发与运用个人的潜能和社区的资源,促使案主与其所处环境之间有较佳的适应关系。</a:t>
                      </a:r>
                      <a:r>
                        <a:rPr lang="en-US" altLang="zh-CN" sz="1350"/>
                        <a:t>                                                          </a:t>
                      </a:r>
                      <a:r>
                        <a:rPr lang="zh-CN" altLang="en-US" sz="1350"/>
                        <a:t>—《社会个案工作的性质与定义》1949年</a:t>
                      </a:r>
                      <a:endParaRPr lang="zh-CN" altLang="en-US" sz="1350"/>
                    </a:p>
                  </a:txBody>
                  <a:tcPr marL="68580" marR="68580" marT="34290" marB="34290" vert="horz"/>
                </a:tc>
              </a:tr>
              <a:tr h="1427480">
                <a:tc>
                  <a:txBody>
                    <a:bodyPr wrap="square"/>
                    <a:lstStyle/>
                    <a:p>
                      <a:pPr algn="ctr">
                        <a:lnSpc>
                          <a:spcPct val="120000"/>
                        </a:lnSpc>
                        <a:buNone/>
                      </a:pPr>
                      <a:r>
                        <a:rPr lang="zh-CN" altLang="en-US" sz="1350"/>
                        <a:t>美国社会工作者协会</a:t>
                      </a:r>
                      <a:endParaRPr lang="zh-CN" altLang="en-US" sz="1350"/>
                    </a:p>
                  </a:txBody>
                  <a:tcPr marL="68580" marR="68580" marT="34290" marB="34290" vert="horz" anchor="ctr"/>
                </a:tc>
                <a:tc>
                  <a:txBody>
                    <a:bodyPr wrap="square"/>
                    <a:lstStyle/>
                    <a:p>
                      <a:pPr>
                        <a:lnSpc>
                          <a:spcPct val="120000"/>
                        </a:lnSpc>
                        <a:buNone/>
                      </a:pPr>
                      <a:r>
                        <a:rPr lang="zh-CN" altLang="en-US" sz="1350"/>
                        <a:t>个案工作所注重的不是社会问题本身,而是“个案”,尤其注重为社会问题所困或无法与社会环境或关系圆满适应的个体或家庭。个案工作的目的是在于帮助人与人或人与环境的适应遭遇困难的个人及家庭,恢复、加强或改造其社会功能。</a:t>
                      </a:r>
                      <a:endParaRPr lang="zh-CN" altLang="en-US" sz="1350"/>
                    </a:p>
                    <a:p>
                      <a:pPr>
                        <a:lnSpc>
                          <a:spcPct val="120000"/>
                        </a:lnSpc>
                        <a:buNone/>
                      </a:pPr>
                      <a:r>
                        <a:rPr lang="en-US" altLang="zh-CN" sz="1350"/>
                        <a:t>                                                                                                  </a:t>
                      </a:r>
                      <a:r>
                        <a:rPr lang="zh-CN" altLang="en-US" sz="1350"/>
                        <a:t>一《社会工作百科全书》1965年</a:t>
                      </a:r>
                      <a:endParaRPr lang="zh-CN" altLang="en-US" sz="1350"/>
                    </a:p>
                  </a:txBody>
                  <a:tcPr marL="68580" marR="68580" marT="34290" marB="34290" vert="horz"/>
                </a:tc>
              </a:tr>
              <a:tr h="886460">
                <a:tc>
                  <a:txBody>
                    <a:bodyPr wrap="square"/>
                    <a:lstStyle/>
                    <a:p>
                      <a:pPr algn="ctr">
                        <a:lnSpc>
                          <a:spcPct val="120000"/>
                        </a:lnSpc>
                        <a:buNone/>
                      </a:pPr>
                      <a:r>
                        <a:rPr lang="zh-CN" altLang="en-US" sz="1350"/>
                        <a:t>斯莫丽</a:t>
                      </a:r>
                      <a:endParaRPr lang="zh-CN" altLang="en-US" sz="1350"/>
                    </a:p>
                    <a:p>
                      <a:pPr algn="ctr">
                        <a:lnSpc>
                          <a:spcPct val="120000"/>
                        </a:lnSpc>
                        <a:buNone/>
                      </a:pPr>
                      <a:r>
                        <a:rPr lang="zh-CN" altLang="en-US" sz="1350"/>
                        <a:t>( Ruth E. Smalley)</a:t>
                      </a:r>
                      <a:endParaRPr lang="zh-CN" altLang="en-US" sz="1350"/>
                    </a:p>
                  </a:txBody>
                  <a:tcPr marL="68580" marR="68580" marT="34290" marB="34290" vert="horz" anchor="ctr"/>
                </a:tc>
                <a:tc>
                  <a:txBody>
                    <a:bodyPr wrap="square"/>
                    <a:lstStyle/>
                    <a:p>
                      <a:pPr>
                        <a:lnSpc>
                          <a:spcPct val="120000"/>
                        </a:lnSpc>
                        <a:buNone/>
                      </a:pPr>
                      <a:r>
                        <a:rPr lang="zh-CN" altLang="en-US" sz="1350"/>
                        <a:t>个案工作是一种(社会工作)方法,这种方法通过一对一的(专业)关系,促使案主运用各种社会服务,以增进个人和一般(社会)的福利。</a:t>
                      </a:r>
                      <a:r>
                        <a:rPr lang="en-US" altLang="zh-CN" sz="1350"/>
                        <a:t>            </a:t>
                      </a:r>
                      <a:r>
                        <a:rPr lang="zh-CN" altLang="en-US" sz="1350"/>
                        <a:t>—《社会T作实务理论》1967年</a:t>
                      </a:r>
                      <a:endParaRPr lang="zh-CN" altLang="en-US" sz="1350"/>
                    </a:p>
                  </a:txBody>
                  <a:tcPr marL="68580" marR="68580" marT="34290" marB="34290" vert="horz"/>
                </a:tc>
              </a:tr>
            </a:tbl>
          </a:graphicData>
        </a:graphic>
      </p:graphicFrame>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5170" name="标题 775169"/>
          <p:cNvSpPr>
            <a:spLocks noGrp="1"/>
          </p:cNvSpPr>
          <p:nvPr>
            <p:ph type="title"/>
          </p:nvPr>
        </p:nvSpPr>
        <p:spPr/>
        <p:txBody>
          <a:bodyPr anchor="ctr" anchorCtr="0"/>
          <a:p>
            <a:endParaRPr lang="zh-CN" altLang="en-US" dirty="0"/>
          </a:p>
        </p:txBody>
      </p:sp>
      <p:sp>
        <p:nvSpPr>
          <p:cNvPr id="775171" name="文本占位符 775170"/>
          <p:cNvSpPr>
            <a:spLocks noGrp="1"/>
          </p:cNvSpPr>
          <p:nvPr>
            <p:ph type="body" idx="1"/>
          </p:nvPr>
        </p:nvSpPr>
        <p:spPr>
          <a:xfrm>
            <a:off x="179388" y="1989138"/>
            <a:ext cx="8785225" cy="4641850"/>
          </a:xfrm>
        </p:spPr>
        <p:txBody>
          <a:bodyPr/>
          <a:p>
            <a:r>
              <a:rPr lang="zh-CN" altLang="en-US" dirty="0"/>
              <a:t>个案：</a:t>
            </a:r>
            <a:r>
              <a:rPr lang="en-US" altLang="zh-CN"/>
              <a:t>14</a:t>
            </a:r>
            <a:r>
              <a:rPr lang="zh-CN" altLang="en-US" dirty="0"/>
              <a:t>岁的流浪儿</a:t>
            </a:r>
            <a:endParaRPr lang="zh-CN" altLang="en-US" dirty="0"/>
          </a:p>
          <a:p>
            <a:r>
              <a:rPr lang="zh-CN" altLang="en-US" dirty="0"/>
              <a:t>案主：我不愿意上学，学校的老师管得太严，那些学生都是有钱有势的，我每天在街上要钱很自在，不会受任何人的气。</a:t>
            </a:r>
            <a:endParaRPr lang="zh-CN" altLang="en-US" dirty="0"/>
          </a:p>
          <a:p>
            <a:r>
              <a:rPr lang="zh-CN" altLang="en-US" dirty="0"/>
              <a:t>社工</a:t>
            </a:r>
            <a:r>
              <a:rPr lang="en-US" altLang="zh-CN"/>
              <a:t>1</a:t>
            </a:r>
            <a:r>
              <a:rPr lang="zh-CN" altLang="en-US" dirty="0"/>
              <a:t>：你太不争气了，难道你想一辈子都乞讨过吗？</a:t>
            </a:r>
            <a:endParaRPr lang="zh-CN" altLang="en-US" dirty="0"/>
          </a:p>
          <a:p>
            <a:r>
              <a:rPr lang="zh-CN" altLang="en-US" dirty="0"/>
              <a:t>社工</a:t>
            </a:r>
            <a:r>
              <a:rPr lang="en-US" altLang="zh-CN"/>
              <a:t>2</a:t>
            </a:r>
            <a:r>
              <a:rPr lang="zh-CN" altLang="en-US" dirty="0"/>
              <a:t>：你觉得在学校里没有里现在的情况好，所以你宁愿乞讨也不愿去读书，以前你在学校上的情况是怎样？</a:t>
            </a:r>
            <a:endParaRPr lang="zh-CN" altLang="en-US" dirty="0"/>
          </a:p>
        </p:txBody>
      </p:sp>
      <p:sp>
        <p:nvSpPr>
          <p:cNvPr id="775172" name="矩形 775171"/>
          <p:cNvSpPr/>
          <p:nvPr/>
        </p:nvSpPr>
        <p:spPr>
          <a:xfrm>
            <a:off x="323850" y="333375"/>
            <a:ext cx="8640763" cy="1468438"/>
          </a:xfrm>
          <a:prstGeom prst="rect">
            <a:avLst/>
          </a:prstGeom>
          <a:solidFill>
            <a:schemeClr val="accent1"/>
          </a:solidFill>
          <a:ln w="9525" cap="flat" cmpd="sng">
            <a:solidFill>
              <a:srgbClr val="FF0000"/>
            </a:solidFill>
            <a:prstDash val="solid"/>
            <a:miter/>
            <a:headEnd type="none" w="med" len="med"/>
            <a:tailEnd type="none" w="med" len="med"/>
          </a:ln>
        </p:spPr>
        <p:txBody>
          <a:bodyPr>
            <a:spAutoFit/>
          </a:bodyPr>
          <a:p>
            <a:pPr marL="342900" indent="-342900" eaLnBrk="1" hangingPunct="1">
              <a:buClr>
                <a:schemeClr val="bg2"/>
              </a:buClr>
              <a:buSzPct val="75000"/>
              <a:buFont typeface="Wingdings" panose="05000000000000000000" pitchFamily="2" charset="2"/>
              <a:buChar char="n"/>
            </a:pPr>
            <a:r>
              <a:rPr lang="zh-CN" altLang="en-US" sz="2800" dirty="0">
                <a:latin typeface="黑体" panose="02010609060101010101" pitchFamily="49" charset="-122"/>
                <a:ea typeface="黑体" panose="02010609060101010101" pitchFamily="49" charset="-122"/>
              </a:rPr>
              <a:t>一位性工作者告诉你</a:t>
            </a:r>
            <a:r>
              <a:rPr lang="en-US" altLang="zh-CN" sz="280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因为自己的服务对象爱上了自己</a:t>
            </a:r>
            <a:r>
              <a:rPr lang="en-US" altLang="zh-CN" sz="280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很担心自己的经历被将来的孩子或者婆婆看不起</a:t>
            </a:r>
            <a:endParaRPr lang="zh-CN" altLang="en-US" sz="2800" dirty="0">
              <a:latin typeface="黑体" panose="02010609060101010101" pitchFamily="49" charset="-122"/>
              <a:ea typeface="黑体" panose="02010609060101010101" pitchFamily="49" charset="-122"/>
            </a:endParaRPr>
          </a:p>
          <a:p>
            <a:pPr marL="342900" indent="-342900" eaLnBrk="1" hangingPunct="1">
              <a:buClr>
                <a:schemeClr val="bg2"/>
              </a:buClr>
              <a:buSzPct val="75000"/>
              <a:buFont typeface="Wingdings" panose="05000000000000000000" pitchFamily="2" charset="2"/>
              <a:buChar char="n"/>
            </a:pPr>
            <a:r>
              <a:rPr lang="zh-CN" altLang="en-US" sz="2800" dirty="0">
                <a:latin typeface="黑体" panose="02010609060101010101" pitchFamily="49" charset="-122"/>
                <a:ea typeface="黑体" panose="02010609060101010101" pitchFamily="49" charset="-122"/>
              </a:rPr>
              <a:t>社会工作者：</a:t>
            </a:r>
            <a:endParaRPr lang="zh-CN" altLang="en-US" sz="2800" dirty="0">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75172"/>
                                        </p:tgtEl>
                                        <p:attrNameLst>
                                          <p:attrName>style.visibility</p:attrName>
                                        </p:attrNameLst>
                                      </p:cBhvr>
                                      <p:to>
                                        <p:strVal val="visible"/>
                                      </p:to>
                                    </p:set>
                                    <p:animEffect transition="in" filter="blinds(horizontal)">
                                      <p:cBhvr>
                                        <p:cTn id="7" dur="500"/>
                                        <p:tgtEl>
                                          <p:spTgt spid="77517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75171">
                                            <p:txEl>
                                              <p:charRg st="0" end="11"/>
                                            </p:txEl>
                                          </p:spTgt>
                                        </p:tgtEl>
                                        <p:attrNameLst>
                                          <p:attrName>style.visibility</p:attrName>
                                        </p:attrNameLst>
                                      </p:cBhvr>
                                      <p:to>
                                        <p:strVal val="visible"/>
                                      </p:to>
                                    </p:set>
                                    <p:animEffect transition="in" filter="blinds(horizontal)">
                                      <p:cBhvr>
                                        <p:cTn id="12" dur="500"/>
                                        <p:tgtEl>
                                          <p:spTgt spid="775171">
                                            <p:txEl>
                                              <p:charRg st="0" end="1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775171">
                                            <p:txEl>
                                              <p:charRg st="11" end="65"/>
                                            </p:txEl>
                                          </p:spTgt>
                                        </p:tgtEl>
                                        <p:attrNameLst>
                                          <p:attrName>style.visibility</p:attrName>
                                        </p:attrNameLst>
                                      </p:cBhvr>
                                      <p:to>
                                        <p:strVal val="visible"/>
                                      </p:to>
                                    </p:set>
                                    <p:animEffect transition="in" filter="blinds(horizontal)">
                                      <p:cBhvr>
                                        <p:cTn id="15" dur="500"/>
                                        <p:tgtEl>
                                          <p:spTgt spid="775171">
                                            <p:txEl>
                                              <p:charRg st="11" end="65"/>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775171">
                                            <p:txEl>
                                              <p:charRg st="65" end="90"/>
                                            </p:txEl>
                                          </p:spTgt>
                                        </p:tgtEl>
                                        <p:attrNameLst>
                                          <p:attrName>style.visibility</p:attrName>
                                        </p:attrNameLst>
                                      </p:cBhvr>
                                      <p:to>
                                        <p:strVal val="visible"/>
                                      </p:to>
                                    </p:set>
                                    <p:animEffect transition="in" filter="blinds(horizontal)">
                                      <p:cBhvr>
                                        <p:cTn id="20" dur="500"/>
                                        <p:tgtEl>
                                          <p:spTgt spid="775171">
                                            <p:txEl>
                                              <p:charRg st="65" end="90"/>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775171">
                                            <p:txEl>
                                              <p:charRg st="90" end="140"/>
                                            </p:txEl>
                                          </p:spTgt>
                                        </p:tgtEl>
                                        <p:attrNameLst>
                                          <p:attrName>style.visibility</p:attrName>
                                        </p:attrNameLst>
                                      </p:cBhvr>
                                      <p:to>
                                        <p:strVal val="visible"/>
                                      </p:to>
                                    </p:set>
                                    <p:animEffect transition="in" filter="blinds(horizontal)">
                                      <p:cBhvr>
                                        <p:cTn id="23" dur="500"/>
                                        <p:tgtEl>
                                          <p:spTgt spid="775171">
                                            <p:txEl>
                                              <p:charRg st="90" end="14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5172"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3603" name="文本占位符 793602"/>
          <p:cNvSpPr>
            <a:spLocks noGrp="1"/>
          </p:cNvSpPr>
          <p:nvPr>
            <p:ph type="body" idx="1"/>
          </p:nvPr>
        </p:nvSpPr>
        <p:spPr>
          <a:xfrm>
            <a:off x="179388" y="1125538"/>
            <a:ext cx="8785225" cy="5472112"/>
          </a:xfrm>
        </p:spPr>
        <p:txBody>
          <a:bodyPr/>
          <a:p>
            <a:pPr>
              <a:lnSpc>
                <a:spcPct val="120000"/>
              </a:lnSpc>
              <a:buNone/>
            </a:pPr>
            <a:r>
              <a:rPr lang="zh-CN" altLang="en-US" dirty="0">
                <a:latin typeface="宋体" panose="02010600030101010101" pitchFamily="2" charset="-122"/>
              </a:rPr>
              <a:t>社会工作者不评判服务对象，不等于说社会工作者不需要判断力。我们虽然不评判服务对象，但却会对他的行为、价值观、态度、道德标准进行分析，做出评价。（对事不对人）</a:t>
            </a:r>
            <a:endParaRPr lang="zh-CN" altLang="en-US" dirty="0">
              <a:latin typeface="宋体" panose="02010600030101010101" pitchFamily="2" charset="-122"/>
            </a:endParaRPr>
          </a:p>
          <a:p>
            <a:pPr>
              <a:lnSpc>
                <a:spcPct val="120000"/>
              </a:lnSpc>
              <a:buNone/>
            </a:pPr>
            <a:r>
              <a:rPr lang="zh-CN" altLang="en-US" dirty="0">
                <a:latin typeface="宋体" panose="02010600030101010101" pitchFamily="2" charset="-122"/>
              </a:rPr>
              <a:t>我们要评价服务对象的行为，是因为我们需要：</a:t>
            </a:r>
            <a:endParaRPr lang="zh-CN" altLang="en-US" dirty="0">
              <a:latin typeface="宋体" panose="02010600030101010101" pitchFamily="2" charset="-122"/>
            </a:endParaRPr>
          </a:p>
          <a:p>
            <a:pPr>
              <a:lnSpc>
                <a:spcPct val="120000"/>
              </a:lnSpc>
            </a:pPr>
            <a:r>
              <a:rPr lang="zh-CN" altLang="en-US" dirty="0">
                <a:solidFill>
                  <a:schemeClr val="accent1">
                    <a:lumMod val="50000"/>
                  </a:schemeClr>
                </a:solidFill>
                <a:latin typeface="宋体" panose="02010600030101010101" pitchFamily="2" charset="-122"/>
              </a:rPr>
              <a:t>协助服务对象去改正一些不被社会接纳的行为；</a:t>
            </a:r>
            <a:endParaRPr lang="zh-CN" altLang="en-US" dirty="0">
              <a:solidFill>
                <a:schemeClr val="accent1">
                  <a:lumMod val="50000"/>
                </a:schemeClr>
              </a:solidFill>
              <a:latin typeface="宋体" panose="02010600030101010101" pitchFamily="2" charset="-122"/>
            </a:endParaRPr>
          </a:p>
          <a:p>
            <a:pPr>
              <a:lnSpc>
                <a:spcPct val="120000"/>
              </a:lnSpc>
            </a:pPr>
            <a:r>
              <a:rPr lang="zh-CN" altLang="en-US" dirty="0">
                <a:solidFill>
                  <a:schemeClr val="accent1">
                    <a:lumMod val="50000"/>
                  </a:schemeClr>
                </a:solidFill>
                <a:latin typeface="宋体" panose="02010600030101010101" pitchFamily="2" charset="-122"/>
              </a:rPr>
              <a:t>协助服务对象将一些不符合社会规范的价值观矫正过来；</a:t>
            </a:r>
            <a:endParaRPr lang="zh-CN" altLang="en-US" dirty="0">
              <a:solidFill>
                <a:schemeClr val="accent1">
                  <a:lumMod val="50000"/>
                </a:schemeClr>
              </a:solidFill>
              <a:latin typeface="宋体" panose="02010600030101010101" pitchFamily="2" charset="-122"/>
            </a:endParaRPr>
          </a:p>
          <a:p>
            <a:pPr>
              <a:lnSpc>
                <a:spcPct val="120000"/>
              </a:lnSpc>
            </a:pPr>
            <a:r>
              <a:rPr lang="zh-CN" altLang="en-US" dirty="0">
                <a:solidFill>
                  <a:schemeClr val="accent1">
                    <a:lumMod val="50000"/>
                  </a:schemeClr>
                </a:solidFill>
                <a:latin typeface="宋体" panose="02010600030101010101" pitchFamily="2" charset="-122"/>
              </a:rPr>
              <a:t>协助服务对象建立一些积极的、有建设性的、有助于服务对象解决问题的态度。</a:t>
            </a:r>
            <a:endParaRPr lang="zh-CN" altLang="en-US" dirty="0">
              <a:solidFill>
                <a:schemeClr val="accent1">
                  <a:lumMod val="50000"/>
                </a:schemeClr>
              </a:solidFill>
              <a:latin typeface="宋体" panose="02010600030101010101" pitchFamily="2" charset="-122"/>
            </a:endParaRPr>
          </a:p>
        </p:txBody>
      </p:sp>
    </p:spTree>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4627" name="文本占位符 794626"/>
          <p:cNvSpPr>
            <a:spLocks noGrp="1"/>
          </p:cNvSpPr>
          <p:nvPr>
            <p:ph type="body" idx="1"/>
          </p:nvPr>
        </p:nvSpPr>
        <p:spPr>
          <a:xfrm>
            <a:off x="0" y="260350"/>
            <a:ext cx="9144000" cy="6414770"/>
          </a:xfrm>
          <a:solidFill>
            <a:schemeClr val="accent1">
              <a:alpha val="100000"/>
            </a:schemeClr>
          </a:solidFill>
          <a:ln w="38100">
            <a:noFill/>
            <a:miter/>
          </a:ln>
        </p:spPr>
        <p:txBody>
          <a:bodyPr/>
          <a:p>
            <a:pPr>
              <a:lnSpc>
                <a:spcPct val="110000"/>
              </a:lnSpc>
              <a:buNone/>
            </a:pPr>
            <a:r>
              <a:rPr lang="zh-CN" altLang="en-US" sz="2800" dirty="0">
                <a:solidFill>
                  <a:schemeClr val="accent1">
                    <a:lumMod val="50000"/>
                  </a:schemeClr>
                </a:solidFill>
                <a:latin typeface="宋体" panose="02010600030101010101" pitchFamily="2" charset="-122"/>
              </a:rPr>
              <a:t>非评判原则需注意：</a:t>
            </a:r>
            <a:endParaRPr lang="zh-CN" altLang="en-US" sz="2800" dirty="0">
              <a:solidFill>
                <a:schemeClr val="accent1">
                  <a:lumMod val="50000"/>
                </a:schemeClr>
              </a:solidFill>
              <a:latin typeface="宋体" panose="02010600030101010101" pitchFamily="2" charset="-122"/>
            </a:endParaRPr>
          </a:p>
          <a:p>
            <a:pPr>
              <a:lnSpc>
                <a:spcPct val="120000"/>
              </a:lnSpc>
            </a:pPr>
            <a:r>
              <a:rPr lang="zh-CN" altLang="en-US" sz="2400" dirty="0">
                <a:solidFill>
                  <a:schemeClr val="accent1">
                    <a:lumMod val="50000"/>
                  </a:schemeClr>
                </a:solidFill>
                <a:latin typeface="华文楷体" panose="02010600040101010101" charset="-122"/>
                <a:ea typeface="华文楷体" panose="02010600040101010101" charset="-122"/>
                <a:cs typeface="华文楷体" panose="02010600040101010101" charset="-122"/>
              </a:rPr>
              <a:t>首先，社会工作者要保持自我警醒，经常审视自己的价值观和偏见。在与服务对象交往时，工作者应尽量控制自己，不能用自己的价值观和偏见来批判服务对象。 </a:t>
            </a:r>
            <a:endParaRPr lang="zh-CN" altLang="en-US" sz="2400" dirty="0">
              <a:solidFill>
                <a:schemeClr val="accent1">
                  <a:lumMod val="50000"/>
                </a:schemeClr>
              </a:solidFill>
              <a:latin typeface="华文楷体" panose="02010600040101010101" charset="-122"/>
              <a:ea typeface="华文楷体" panose="02010600040101010101" charset="-122"/>
              <a:cs typeface="华文楷体" panose="02010600040101010101" charset="-122"/>
            </a:endParaRPr>
          </a:p>
          <a:p>
            <a:pPr>
              <a:lnSpc>
                <a:spcPct val="120000"/>
              </a:lnSpc>
            </a:pPr>
            <a:r>
              <a:rPr lang="zh-CN" altLang="en-US" sz="2400" dirty="0">
                <a:solidFill>
                  <a:schemeClr val="accent1">
                    <a:lumMod val="50000"/>
                  </a:schemeClr>
                </a:solidFill>
                <a:latin typeface="华文楷体" panose="02010600040101010101" charset="-122"/>
                <a:ea typeface="华文楷体" panose="02010600040101010101" charset="-122"/>
                <a:cs typeface="华文楷体" panose="02010600040101010101" charset="-122"/>
              </a:rPr>
              <a:t>其次，社会工作者应该时时注意敏锐地去捕捉服务对象的感受和反应。有时社会工作者在不知不觉间，会从言语、态度、语气中表露出自己对服务对象的批判。如果工作者能时时注意到服务对象的感受和反应，就能对自己的批判态度提高警觉，以避免自己不经意中使服务对象感到受批判。</a:t>
            </a:r>
            <a:endParaRPr lang="zh-CN" altLang="en-US" sz="2400" dirty="0">
              <a:solidFill>
                <a:schemeClr val="accent1">
                  <a:lumMod val="50000"/>
                </a:schemeClr>
              </a:solidFill>
              <a:latin typeface="华文楷体" panose="02010600040101010101" charset="-122"/>
              <a:ea typeface="华文楷体" panose="02010600040101010101" charset="-122"/>
              <a:cs typeface="华文楷体" panose="02010600040101010101" charset="-122"/>
            </a:endParaRPr>
          </a:p>
          <a:p>
            <a:pPr>
              <a:lnSpc>
                <a:spcPct val="120000"/>
              </a:lnSpc>
            </a:pPr>
            <a:r>
              <a:rPr lang="zh-CN" altLang="en-US" sz="2400" dirty="0">
                <a:solidFill>
                  <a:schemeClr val="accent1">
                    <a:lumMod val="50000"/>
                  </a:schemeClr>
                </a:solidFill>
                <a:latin typeface="华文楷体" panose="02010600040101010101" charset="-122"/>
                <a:ea typeface="华文楷体" panose="02010600040101010101" charset="-122"/>
                <a:cs typeface="华文楷体" panose="02010600040101010101" charset="-122"/>
              </a:rPr>
              <a:t>最后，工作者要了解，有时言语未必是表达非评判态度的最有效途径。工作者有必要通过语气、表情、举止这些细节令服务对象感受到他的非评判态度。所以，社会工作者要经常保持良好状态，并时刻留意个人的态度表现。</a:t>
            </a:r>
            <a:endParaRPr lang="zh-CN" altLang="en-US" sz="2400" dirty="0">
              <a:solidFill>
                <a:schemeClr val="accent1">
                  <a:lumMod val="50000"/>
                </a:schemeClr>
              </a:solidFill>
              <a:latin typeface="华文楷体" panose="02010600040101010101" charset="-122"/>
              <a:ea typeface="华文楷体" panose="02010600040101010101" charset="-122"/>
              <a:cs typeface="华文楷体" panose="02010600040101010101" charset="-122"/>
            </a:endParaRPr>
          </a:p>
        </p:txBody>
      </p:sp>
    </p:spTree>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1074" name="标题 771073"/>
          <p:cNvSpPr>
            <a:spLocks noGrp="1"/>
          </p:cNvSpPr>
          <p:nvPr>
            <p:ph type="title"/>
          </p:nvPr>
        </p:nvSpPr>
        <p:spPr/>
        <p:txBody>
          <a:bodyPr anchor="ctr" anchorCtr="0"/>
          <a:p>
            <a:r>
              <a:rPr lang="en-US" altLang="zh-CN" sz="4400"/>
              <a:t>6</a:t>
            </a:r>
            <a:r>
              <a:rPr lang="zh-CN" altLang="en-US" sz="4400" dirty="0"/>
              <a:t>、案主参与及自决的原则</a:t>
            </a:r>
            <a:endParaRPr lang="zh-CN" altLang="en-US" sz="4400" dirty="0"/>
          </a:p>
        </p:txBody>
      </p:sp>
      <p:sp>
        <p:nvSpPr>
          <p:cNvPr id="771078" name="矩形 771077"/>
          <p:cNvSpPr/>
          <p:nvPr/>
        </p:nvSpPr>
        <p:spPr>
          <a:xfrm>
            <a:off x="179388" y="1484313"/>
            <a:ext cx="8713787" cy="2122805"/>
          </a:xfrm>
          <a:prstGeom prst="rect">
            <a:avLst/>
          </a:prstGeom>
          <a:noFill/>
          <a:ln w="9525">
            <a:noFill/>
          </a:ln>
        </p:spPr>
        <p:txBody>
          <a:bodyPr>
            <a:spAutoFit/>
          </a:bodyPr>
          <a:p>
            <a:pPr marL="342900" indent="-342900"/>
            <a:r>
              <a:rPr lang="zh-CN" altLang="en-US" sz="3200" dirty="0">
                <a:latin typeface="黑体" panose="02010609060101010101" pitchFamily="49" charset="-122"/>
                <a:ea typeface="黑体" panose="02010609060101010101" pitchFamily="49" charset="-122"/>
              </a:rPr>
              <a:t>助人自助：</a:t>
            </a:r>
            <a:endParaRPr lang="zh-CN" altLang="en-US" sz="3200" dirty="0">
              <a:latin typeface="黑体" panose="02010609060101010101" pitchFamily="49" charset="-122"/>
              <a:ea typeface="黑体" panose="02010609060101010101" pitchFamily="49" charset="-122"/>
            </a:endParaRPr>
          </a:p>
          <a:p>
            <a:pPr marL="342900" indent="-342900"/>
            <a:r>
              <a:rPr lang="zh-CN" altLang="en-US" sz="3200" dirty="0">
                <a:latin typeface="华文楷体" panose="02010600040101010101" charset="-122"/>
                <a:ea typeface="华文楷体" panose="02010600040101010101" charset="-122"/>
              </a:rPr>
              <a:t>期望通过其帮助，使来询者增强其独立性，而非增强其依赖性，以能够在日后遇到类似的生活挫折和困难时，可以独立自主地加以解决。</a:t>
            </a:r>
            <a:r>
              <a:rPr lang="zh-CN" altLang="en-US" sz="3600" dirty="0">
                <a:latin typeface="黑体" panose="02010609060101010101" pitchFamily="49" charset="-122"/>
                <a:ea typeface="黑体" panose="02010609060101010101" pitchFamily="49" charset="-122"/>
              </a:rPr>
              <a:t> </a:t>
            </a:r>
            <a:endParaRPr lang="zh-CN" altLang="en-US" sz="3600" dirty="0">
              <a:latin typeface="黑体" panose="02010609060101010101" pitchFamily="49" charset="-122"/>
              <a:ea typeface="黑体" panose="02010609060101010101" pitchFamily="49" charset="-122"/>
            </a:endParaRPr>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1794" name="标题 801793"/>
          <p:cNvSpPr>
            <a:spLocks noGrp="1"/>
          </p:cNvSpPr>
          <p:nvPr>
            <p:ph type="title"/>
          </p:nvPr>
        </p:nvSpPr>
        <p:spPr/>
        <p:txBody>
          <a:bodyPr anchor="ctr" anchorCtr="0"/>
          <a:p>
            <a:pPr algn="ctr"/>
            <a:r>
              <a:rPr lang="zh-CN" altLang="en-US" sz="4000" dirty="0"/>
              <a:t>案主自决的原则</a:t>
            </a:r>
            <a:endParaRPr lang="zh-CN" altLang="en-US" sz="4000" dirty="0"/>
          </a:p>
        </p:txBody>
      </p:sp>
      <p:sp>
        <p:nvSpPr>
          <p:cNvPr id="801795" name="文本占位符 801794"/>
          <p:cNvSpPr>
            <a:spLocks noGrp="1"/>
          </p:cNvSpPr>
          <p:nvPr>
            <p:ph type="body" idx="1"/>
          </p:nvPr>
        </p:nvSpPr>
        <p:spPr>
          <a:xfrm>
            <a:off x="0" y="981075"/>
            <a:ext cx="9144000" cy="5256213"/>
          </a:xfrm>
        </p:spPr>
        <p:txBody>
          <a:bodyPr/>
          <a:p>
            <a:pPr>
              <a:lnSpc>
                <a:spcPct val="120000"/>
              </a:lnSpc>
            </a:pPr>
            <a:r>
              <a:rPr lang="zh-CN" altLang="en-US" sz="2800" dirty="0"/>
              <a:t>社会工作相信每个人都有价值和尊严，有改善自己的能力和动力，而且每个人都应该对自己的行为负责。因此，社会工作认为人有权利、有能力去决定自己的事情。工作者的责任，是协助服务对象为自己的事做出选择和决定，而不是替服务对象选择和决定。同时，社会工作也相信，只有让服务对象自己做决定，他才会有较大的动力去执行决定，最终实现他的目标。</a:t>
            </a:r>
            <a:endParaRPr lang="zh-CN" altLang="en-US" sz="2800" dirty="0"/>
          </a:p>
          <a:p>
            <a:pPr>
              <a:lnSpc>
                <a:spcPct val="120000"/>
              </a:lnSpc>
            </a:pPr>
            <a:r>
              <a:rPr lang="zh-CN" altLang="en-US" sz="2800" dirty="0">
                <a:solidFill>
                  <a:schemeClr val="accent1">
                    <a:lumMod val="50000"/>
                  </a:schemeClr>
                </a:solidFill>
              </a:rPr>
              <a:t>社会工作就是与服务对象一起做而不是针对服务对象而做的事业。没有服务对象的积极参与，只是强加于服务对象的计划不可能产生积极的结果。</a:t>
            </a:r>
            <a:endParaRPr lang="zh-CN" altLang="en-US" sz="2800" dirty="0">
              <a:solidFill>
                <a:schemeClr val="accent1">
                  <a:lumMod val="50000"/>
                </a:schemeClr>
              </a:solidFill>
            </a:endParaRPr>
          </a:p>
        </p:txBody>
      </p:sp>
    </p:spTree>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2819" name="文本占位符 802818"/>
          <p:cNvSpPr>
            <a:spLocks noGrp="1"/>
          </p:cNvSpPr>
          <p:nvPr>
            <p:ph type="body" idx="1"/>
          </p:nvPr>
        </p:nvSpPr>
        <p:spPr>
          <a:xfrm>
            <a:off x="0" y="404813"/>
            <a:ext cx="9144000" cy="4824412"/>
          </a:xfrm>
        </p:spPr>
        <p:txBody>
          <a:bodyPr/>
          <a:p>
            <a:pPr>
              <a:lnSpc>
                <a:spcPct val="120000"/>
              </a:lnSpc>
            </a:pPr>
            <a:r>
              <a:rPr lang="zh-CN" altLang="en-US" sz="2400" dirty="0"/>
              <a:t>社会工作者可以用下面的方法来实践“服务对象自决”的原则。</a:t>
            </a:r>
            <a:endParaRPr lang="zh-CN" altLang="en-US" sz="2400" dirty="0"/>
          </a:p>
          <a:p>
            <a:pPr>
              <a:lnSpc>
                <a:spcPct val="120000"/>
              </a:lnSpc>
            </a:pPr>
            <a:r>
              <a:rPr lang="zh-CN" altLang="en-US" sz="2400" dirty="0">
                <a:solidFill>
                  <a:schemeClr val="accent1">
                    <a:lumMod val="50000"/>
                  </a:schemeClr>
                </a:solidFill>
                <a:latin typeface="华文楷体" panose="02010600040101010101" charset="-122"/>
                <a:ea typeface="华文楷体" panose="02010600040101010101" charset="-122"/>
              </a:rPr>
              <a:t>第一，在服务对象做出决定前，社会工作者要能对服务对象的问题和需要做出一个全面而客观的评估，从而协助服务对象了解自己的处境和意愿，以便服务对象能根据自己的目标做出决定。</a:t>
            </a:r>
            <a:endParaRPr lang="zh-CN" altLang="en-US" sz="2400" dirty="0">
              <a:solidFill>
                <a:schemeClr val="accent1">
                  <a:lumMod val="50000"/>
                </a:schemeClr>
              </a:solidFill>
              <a:latin typeface="华文楷体" panose="02010600040101010101" charset="-122"/>
              <a:ea typeface="华文楷体" panose="02010600040101010101" charset="-122"/>
            </a:endParaRPr>
          </a:p>
          <a:p>
            <a:pPr>
              <a:lnSpc>
                <a:spcPct val="120000"/>
              </a:lnSpc>
            </a:pPr>
            <a:r>
              <a:rPr lang="zh-CN" altLang="en-US" sz="2400" dirty="0">
                <a:solidFill>
                  <a:schemeClr val="accent1">
                    <a:lumMod val="50000"/>
                  </a:schemeClr>
                </a:solidFill>
                <a:latin typeface="华文楷体" panose="02010600040101010101" charset="-122"/>
                <a:ea typeface="华文楷体" panose="02010600040101010101" charset="-122"/>
              </a:rPr>
              <a:t>第二，社会工作者应当帮助服务对象去认识他能利用的相关资源，使服务对象明了各种不同选择的可行性，了解各种选择可能带来的影响和后果，确保服务对象是经过充分的考虑才做出他个人的决定。除了社会资源外，社会工作者也应激发服务对象运用他自身现有的资源，这包括服务对象身边的亲友、能够获取的服务及机会等。同时还包括服务对象本身的潜能，例如他的性格、他对事物的态度等。</a:t>
            </a:r>
            <a:endParaRPr lang="zh-CN" altLang="en-US" sz="2400" dirty="0">
              <a:solidFill>
                <a:schemeClr val="accent1">
                  <a:lumMod val="50000"/>
                </a:schemeClr>
              </a:solidFill>
              <a:latin typeface="华文楷体" panose="02010600040101010101" charset="-122"/>
              <a:ea typeface="华文楷体" panose="02010600040101010101" charset="-122"/>
            </a:endParaRPr>
          </a:p>
          <a:p>
            <a:pPr>
              <a:lnSpc>
                <a:spcPct val="120000"/>
              </a:lnSpc>
            </a:pPr>
            <a:r>
              <a:rPr lang="zh-CN" altLang="en-US" sz="2400" dirty="0">
                <a:solidFill>
                  <a:schemeClr val="accent1">
                    <a:lumMod val="50000"/>
                  </a:schemeClr>
                </a:solidFill>
                <a:latin typeface="华文楷体" panose="02010600040101010101" charset="-122"/>
                <a:ea typeface="华文楷体" panose="02010600040101010101" charset="-122"/>
              </a:rPr>
              <a:t>第三，社会工作者需要与服务对象建立一种良好的关系，这样服务对象就不至于因为担心引起工作者的不满而不敢做决定。</a:t>
            </a:r>
            <a:endParaRPr lang="zh-CN" altLang="en-US" sz="2400" dirty="0">
              <a:solidFill>
                <a:schemeClr val="accent1">
                  <a:lumMod val="50000"/>
                </a:schemeClr>
              </a:solidFill>
              <a:latin typeface="华文楷体" panose="02010600040101010101" charset="-122"/>
              <a:ea typeface="华文楷体" panose="02010600040101010101" charset="-122"/>
            </a:endParaRPr>
          </a:p>
        </p:txBody>
      </p:sp>
    </p:spTree>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6674" name="标题 796673"/>
          <p:cNvSpPr>
            <a:spLocks noGrp="1"/>
          </p:cNvSpPr>
          <p:nvPr>
            <p:ph type="title"/>
          </p:nvPr>
        </p:nvSpPr>
        <p:spPr/>
        <p:txBody>
          <a:bodyPr anchor="ctr" anchorCtr="0"/>
          <a:p>
            <a:pPr algn="ctr"/>
            <a:r>
              <a:rPr lang="zh-CN" altLang="en-US" dirty="0"/>
              <a:t>案主自决的操作原则</a:t>
            </a:r>
            <a:endParaRPr lang="zh-CN" altLang="en-US" dirty="0"/>
          </a:p>
        </p:txBody>
      </p:sp>
      <p:sp>
        <p:nvSpPr>
          <p:cNvPr id="796675" name="文本占位符 796674"/>
          <p:cNvSpPr>
            <a:spLocks noGrp="1"/>
          </p:cNvSpPr>
          <p:nvPr>
            <p:ph type="body" idx="1"/>
          </p:nvPr>
        </p:nvSpPr>
        <p:spPr>
          <a:xfrm>
            <a:off x="179388" y="1412875"/>
            <a:ext cx="8785225" cy="4525963"/>
          </a:xfrm>
        </p:spPr>
        <p:txBody>
          <a:bodyPr/>
          <a:p>
            <a:pPr>
              <a:spcBef>
                <a:spcPct val="0"/>
              </a:spcBef>
              <a:buNone/>
            </a:pPr>
            <a:r>
              <a:rPr lang="zh-CN" altLang="en-US" dirty="0">
                <a:solidFill>
                  <a:schemeClr val="accent1">
                    <a:lumMod val="50000"/>
                  </a:schemeClr>
                </a:solidFill>
              </a:rPr>
              <a:t>（一）自决意味着服务对象应该意识到，解决他们面临的个人的或社会的问题，存在者多种方法。</a:t>
            </a:r>
            <a:endParaRPr lang="zh-CN" altLang="en-US" dirty="0">
              <a:solidFill>
                <a:schemeClr val="accent1">
                  <a:lumMod val="50000"/>
                </a:schemeClr>
              </a:solidFill>
            </a:endParaRPr>
          </a:p>
          <a:p>
            <a:r>
              <a:rPr lang="zh-CN" altLang="en-US" dirty="0">
                <a:solidFill>
                  <a:schemeClr val="accent1">
                    <a:lumMod val="50000"/>
                  </a:schemeClr>
                </a:solidFill>
                <a:latin typeface="PMingLiU" pitchFamily="18" charset="-120"/>
              </a:rPr>
              <a:t>自决涉及让服务对象自己做决策：从几种行动方案中做出选择。</a:t>
            </a:r>
            <a:endParaRPr lang="zh-CN" altLang="en-US" dirty="0">
              <a:solidFill>
                <a:schemeClr val="accent1">
                  <a:lumMod val="50000"/>
                </a:schemeClr>
              </a:solidFill>
              <a:latin typeface="PMingLiU" pitchFamily="18" charset="-120"/>
            </a:endParaRPr>
          </a:p>
          <a:p>
            <a:r>
              <a:rPr lang="zh-CN" altLang="en-US" dirty="0">
                <a:solidFill>
                  <a:schemeClr val="accent1">
                    <a:lumMod val="50000"/>
                  </a:schemeClr>
                </a:solidFill>
                <a:latin typeface="PMingLiU" pitchFamily="18" charset="-120"/>
              </a:rPr>
              <a:t>建立工作关系</a:t>
            </a:r>
            <a:r>
              <a:rPr lang="en-US" altLang="zh-CN">
                <a:solidFill>
                  <a:schemeClr val="accent1">
                    <a:lumMod val="50000"/>
                  </a:schemeClr>
                </a:solidFill>
                <a:latin typeface="宋体" panose="02010600030101010101" pitchFamily="2" charset="-122"/>
              </a:rPr>
              <a:t>——</a:t>
            </a:r>
            <a:r>
              <a:rPr lang="zh-CN" altLang="en-US" dirty="0">
                <a:solidFill>
                  <a:schemeClr val="accent1">
                    <a:lumMod val="50000"/>
                  </a:schemeClr>
                </a:solidFill>
                <a:latin typeface="PMingLiU" pitchFamily="18" charset="-120"/>
              </a:rPr>
              <a:t>一起深度探讨问题</a:t>
            </a:r>
            <a:r>
              <a:rPr lang="en-US" altLang="zh-CN">
                <a:solidFill>
                  <a:schemeClr val="accent1">
                    <a:lumMod val="50000"/>
                  </a:schemeClr>
                </a:solidFill>
                <a:latin typeface="宋体" panose="02010600030101010101" pitchFamily="2" charset="-122"/>
              </a:rPr>
              <a:t>——</a:t>
            </a:r>
            <a:r>
              <a:rPr lang="zh-CN" altLang="en-US" dirty="0">
                <a:solidFill>
                  <a:schemeClr val="accent1">
                    <a:lumMod val="50000"/>
                  </a:schemeClr>
                </a:solidFill>
                <a:latin typeface="PMingLiU" pitchFamily="18" charset="-120"/>
              </a:rPr>
              <a:t>一起探讨存在的解决方法</a:t>
            </a:r>
            <a:r>
              <a:rPr lang="en-US" altLang="zh-CN">
                <a:solidFill>
                  <a:schemeClr val="accent1">
                    <a:lumMod val="50000"/>
                  </a:schemeClr>
                </a:solidFill>
                <a:latin typeface="宋体" panose="02010600030101010101" pitchFamily="2" charset="-122"/>
              </a:rPr>
              <a:t>——</a:t>
            </a:r>
            <a:r>
              <a:rPr lang="zh-CN" altLang="en-US" dirty="0">
                <a:solidFill>
                  <a:schemeClr val="accent1">
                    <a:lumMod val="50000"/>
                  </a:schemeClr>
                </a:solidFill>
                <a:latin typeface="PMingLiU" pitchFamily="18" charset="-120"/>
              </a:rPr>
              <a:t>选择行动方案</a:t>
            </a:r>
            <a:endParaRPr lang="zh-CN" altLang="en-US" dirty="0">
              <a:solidFill>
                <a:schemeClr val="accent1">
                  <a:lumMod val="50000"/>
                </a:schemeClr>
              </a:solidFill>
              <a:latin typeface="PMingLiU" pitchFamily="18" charset="-120"/>
            </a:endParaRPr>
          </a:p>
        </p:txBody>
      </p:sp>
    </p:spTree>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7698" name="标题 797697"/>
          <p:cNvSpPr>
            <a:spLocks noGrp="1"/>
          </p:cNvSpPr>
          <p:nvPr>
            <p:ph type="title"/>
          </p:nvPr>
        </p:nvSpPr>
        <p:spPr>
          <a:xfrm>
            <a:off x="251143" y="620395"/>
            <a:ext cx="8785225" cy="908050"/>
          </a:xfrm>
        </p:spPr>
        <p:txBody>
          <a:bodyPr anchor="ctr" anchorCtr="0"/>
          <a:p>
            <a:r>
              <a:rPr lang="zh-CN" altLang="en-US" dirty="0">
                <a:latin typeface="宋体" panose="02010600030101010101" pitchFamily="2" charset="-122"/>
              </a:rPr>
              <a:t>（二）自决意味着，是案主而不是工作者，才是问题的主要解决者</a:t>
            </a:r>
            <a:endParaRPr lang="zh-CN" altLang="en-US" dirty="0">
              <a:latin typeface="宋体" panose="02010600030101010101" pitchFamily="2" charset="-122"/>
            </a:endParaRPr>
          </a:p>
        </p:txBody>
      </p:sp>
      <p:sp>
        <p:nvSpPr>
          <p:cNvPr id="797699" name="文本占位符 797698"/>
          <p:cNvSpPr>
            <a:spLocks noGrp="1"/>
          </p:cNvSpPr>
          <p:nvPr>
            <p:ph type="body" idx="1"/>
          </p:nvPr>
        </p:nvSpPr>
        <p:spPr>
          <a:xfrm>
            <a:off x="611505" y="1988503"/>
            <a:ext cx="8054975" cy="4926012"/>
          </a:xfrm>
        </p:spPr>
        <p:txBody>
          <a:bodyPr/>
          <a:p>
            <a:r>
              <a:rPr lang="zh-CN" altLang="en-US" dirty="0">
                <a:latin typeface="宋体" panose="02010600030101010101" pitchFamily="2" charset="-122"/>
              </a:rPr>
              <a:t>工作者的专长不在于知道或者推荐所谓最好的东西给服务对象，而在于和服务对象一起走过困境的过程中，协助服务对象界定问题，开发和考察解决问题的方法，最大限度地提高其独立决策的能力、机会以及实施他们做出的决策。</a:t>
            </a:r>
            <a:endParaRPr lang="zh-CN" altLang="en-US" dirty="0">
              <a:latin typeface="宋体" panose="02010600030101010101" pitchFamily="2" charset="-122"/>
            </a:endParaRPr>
          </a:p>
        </p:txBody>
      </p:sp>
    </p:spTree>
  </p:cSld>
  <p:clrMapOvr>
    <a:masterClrMapping/>
  </p:clrMapOvr>
  <p:transition>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22" name="标题 798721"/>
          <p:cNvSpPr>
            <a:spLocks noGrp="1"/>
          </p:cNvSpPr>
          <p:nvPr>
            <p:ph type="title"/>
          </p:nvPr>
        </p:nvSpPr>
        <p:spPr>
          <a:xfrm>
            <a:off x="539750" y="620078"/>
            <a:ext cx="8054975" cy="700087"/>
          </a:xfrm>
        </p:spPr>
        <p:txBody>
          <a:bodyPr anchor="ctr" anchorCtr="0"/>
          <a:p>
            <a:pPr algn="ctr"/>
            <a:r>
              <a:rPr lang="zh-CN" altLang="en-US" dirty="0">
                <a:latin typeface="PMingLiU" pitchFamily="18" charset="-120"/>
              </a:rPr>
              <a:t>社会工作者不是救世主</a:t>
            </a:r>
            <a:endParaRPr lang="zh-CN" altLang="en-US" dirty="0">
              <a:latin typeface="PMingLiU" pitchFamily="18" charset="-120"/>
            </a:endParaRPr>
          </a:p>
        </p:txBody>
      </p:sp>
      <p:sp>
        <p:nvSpPr>
          <p:cNvPr id="798723" name="文本占位符 798722"/>
          <p:cNvSpPr>
            <a:spLocks noGrp="1"/>
          </p:cNvSpPr>
          <p:nvPr>
            <p:ph type="body" idx="1"/>
          </p:nvPr>
        </p:nvSpPr>
        <p:spPr>
          <a:xfrm>
            <a:off x="539750" y="1700530"/>
            <a:ext cx="8246110" cy="4925695"/>
          </a:xfrm>
        </p:spPr>
        <p:txBody>
          <a:bodyPr/>
          <a:p>
            <a:pPr>
              <a:lnSpc>
                <a:spcPct val="90000"/>
              </a:lnSpc>
            </a:pPr>
            <a:r>
              <a:rPr lang="zh-CN" altLang="en-US" dirty="0">
                <a:solidFill>
                  <a:schemeClr val="accent1">
                    <a:lumMod val="50000"/>
                  </a:schemeClr>
                </a:solidFill>
                <a:latin typeface="华文楷体" panose="02010600040101010101" charset="-122"/>
                <a:ea typeface="华文楷体" panose="02010600040101010101" charset="-122"/>
                <a:cs typeface="华文楷体" panose="02010600040101010101" charset="-122"/>
              </a:rPr>
              <a:t>最糟糕的事情莫过于工作者身上的“拯救妄想”</a:t>
            </a:r>
            <a:r>
              <a:rPr lang="en-US" altLang="zh-CN">
                <a:solidFill>
                  <a:schemeClr val="accent1">
                    <a:lumMod val="50000"/>
                  </a:schemeClr>
                </a:solidFill>
                <a:latin typeface="华文楷体" panose="02010600040101010101" charset="-122"/>
                <a:ea typeface="华文楷体" panose="02010600040101010101" charset="-122"/>
                <a:cs typeface="华文楷体" panose="02010600040101010101" charset="-122"/>
              </a:rPr>
              <a:t>——</a:t>
            </a:r>
            <a:r>
              <a:rPr lang="zh-CN" altLang="en-US" dirty="0">
                <a:solidFill>
                  <a:schemeClr val="accent1">
                    <a:lumMod val="50000"/>
                  </a:schemeClr>
                </a:solidFill>
                <a:latin typeface="华文楷体" panose="02010600040101010101" charset="-122"/>
                <a:ea typeface="华文楷体" panose="02010600040101010101" charset="-122"/>
                <a:cs typeface="华文楷体" panose="02010600040101010101" charset="-122"/>
              </a:rPr>
              <a:t>一种我是上帝在尘世的代表、能把痛苦的灵魂从苦难中解脱出来，使其回到幸福和光荣的道路上去的感觉。这种妄想的破坏力很大的主要原因在于它确信，对方只有通过“我”和被“我”拯救。当这样的信念被口头或其他方式灌输给服务对象时，对方就没有了选择的权利，剩下的只是反抗和逃避，或者变得更加无助、依赖和困扰</a:t>
            </a:r>
            <a:r>
              <a:rPr lang="zh-CN" altLang="en-US" dirty="0">
                <a:latin typeface="华文楷体" panose="02010600040101010101" charset="-122"/>
                <a:ea typeface="华文楷体" panose="02010600040101010101" charset="-122"/>
                <a:cs typeface="华文楷体" panose="02010600040101010101" charset="-122"/>
              </a:rPr>
              <a:t>。</a:t>
            </a:r>
            <a:endParaRPr lang="zh-CN" altLang="en-US" dirty="0">
              <a:latin typeface="华文楷体" panose="02010600040101010101" charset="-122"/>
              <a:ea typeface="华文楷体" panose="02010600040101010101" charset="-122"/>
              <a:cs typeface="华文楷体" panose="02010600040101010101" charset="-122"/>
            </a:endParaRPr>
          </a:p>
        </p:txBody>
      </p:sp>
    </p:spTree>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9746" name="标题 799745"/>
          <p:cNvSpPr>
            <a:spLocks noGrp="1"/>
          </p:cNvSpPr>
          <p:nvPr>
            <p:ph type="title"/>
          </p:nvPr>
        </p:nvSpPr>
        <p:spPr>
          <a:xfrm>
            <a:off x="251143" y="404495"/>
            <a:ext cx="8785225" cy="1143000"/>
          </a:xfrm>
        </p:spPr>
        <p:txBody>
          <a:bodyPr anchor="ctr" anchorCtr="0"/>
          <a:p>
            <a:pPr algn="ctr"/>
            <a:r>
              <a:rPr lang="zh-CN" altLang="en-US" sz="2800" dirty="0">
                <a:latin typeface="宋体" panose="02010600030101010101" pitchFamily="2" charset="-122"/>
              </a:rPr>
              <a:t>（三）自决并不禁止或者限制工作者提供观点或者建议。工作者有责任让服务对象分享工作者的观点</a:t>
            </a:r>
            <a:endParaRPr lang="zh-CN" altLang="en-US" sz="2800" dirty="0">
              <a:latin typeface="宋体" panose="02010600030101010101" pitchFamily="2" charset="-122"/>
            </a:endParaRPr>
          </a:p>
        </p:txBody>
      </p:sp>
      <p:sp>
        <p:nvSpPr>
          <p:cNvPr id="799747" name="文本占位符 799746"/>
          <p:cNvSpPr>
            <a:spLocks noGrp="1"/>
          </p:cNvSpPr>
          <p:nvPr>
            <p:ph type="body" idx="1"/>
          </p:nvPr>
        </p:nvSpPr>
        <p:spPr>
          <a:xfrm>
            <a:off x="611505" y="1844358"/>
            <a:ext cx="8054975" cy="4926012"/>
          </a:xfrm>
        </p:spPr>
        <p:txBody>
          <a:bodyPr/>
          <a:p>
            <a:pPr>
              <a:lnSpc>
                <a:spcPct val="120000"/>
              </a:lnSpc>
            </a:pPr>
            <a:r>
              <a:rPr lang="zh-CN" altLang="en-US" dirty="0">
                <a:solidFill>
                  <a:schemeClr val="accent1">
                    <a:lumMod val="50000"/>
                  </a:schemeClr>
                </a:solidFill>
                <a:latin typeface="宋体" panose="02010600030101010101" pitchFamily="2" charset="-122"/>
              </a:rPr>
              <a:t>工作者有责任让服务对象分享他们的思想（或经验），但不是作为知道服务对象生活的方式，而是服务对象决策过程中促使其思考的一种额外的信息提供。这种来自工作者的信息输入只应当被认为仅供参考而不是必须遵守的法令。</a:t>
            </a:r>
            <a:endParaRPr lang="zh-CN" altLang="en-US" dirty="0">
              <a:solidFill>
                <a:schemeClr val="accent1">
                  <a:lumMod val="50000"/>
                </a:schemeClr>
              </a:solidFill>
              <a:latin typeface="宋体" panose="02010600030101010101" pitchFamily="2" charset="-122"/>
            </a:endParaRPr>
          </a:p>
          <a:p>
            <a:pPr>
              <a:lnSpc>
                <a:spcPct val="120000"/>
              </a:lnSpc>
            </a:pPr>
            <a:r>
              <a:rPr lang="zh-CN" altLang="en-US" dirty="0">
                <a:solidFill>
                  <a:schemeClr val="accent1">
                    <a:lumMod val="50000"/>
                  </a:schemeClr>
                </a:solidFill>
                <a:latin typeface="宋体" panose="02010600030101010101" pitchFamily="2" charset="-122"/>
              </a:rPr>
              <a:t>对工作者来说，实施这一原则的关键是将解决问题的方法提炼成建议的形式而不是忠告的形式。</a:t>
            </a:r>
            <a:endParaRPr lang="zh-CN" altLang="en-US" dirty="0">
              <a:solidFill>
                <a:schemeClr val="accent1">
                  <a:lumMod val="50000"/>
                </a:schemeClr>
              </a:solidFill>
              <a:latin typeface="宋体" panose="02010600030101010101" pitchFamily="2" charset="-122"/>
            </a:endParaRPr>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95605" y="1411923"/>
            <a:ext cx="2840355" cy="4229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a:latin typeface="微软雅黑" panose="020B0503020204020204" pitchFamily="34" charset="-122"/>
                <a:ea typeface="微软雅黑" panose="020B0503020204020204" pitchFamily="34" charset="-122"/>
                <a:cs typeface="微软雅黑" panose="020B0503020204020204" pitchFamily="34" charset="-122"/>
              </a:rPr>
              <a:t>1</a:t>
            </a:r>
            <a:r>
              <a:rPr lang="zh-CN" altLang="en-US" b="1">
                <a:latin typeface="微软雅黑" panose="020B0503020204020204" pitchFamily="34" charset="-122"/>
                <a:ea typeface="微软雅黑" panose="020B0503020204020204" pitchFamily="34" charset="-122"/>
                <a:cs typeface="微软雅黑" panose="020B0503020204020204" pitchFamily="34" charset="-122"/>
              </a:rPr>
              <a:t>、个案工作的定义</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16" name="表格 15"/>
          <p:cNvGraphicFramePr>
            <a:graphicFrameLocks noGrp="1"/>
          </p:cNvGraphicFramePr>
          <p:nvPr>
            <p:custDataLst>
              <p:tags r:id="rId1"/>
            </p:custDataLst>
          </p:nvPr>
        </p:nvGraphicFramePr>
        <p:xfrm>
          <a:off x="467678" y="1844358"/>
          <a:ext cx="8035290" cy="4871720"/>
        </p:xfrm>
        <a:graphic>
          <a:graphicData uri="http://schemas.openxmlformats.org/drawingml/2006/table">
            <a:tbl>
              <a:tblPr firstRow="1" bandRow="1">
                <a:tableStyleId>{5C22544A-7EE6-4342-B048-85BDC9FD1C3A}</a:tableStyleId>
              </a:tblPr>
              <a:tblGrid>
                <a:gridCol w="1707515"/>
                <a:gridCol w="6327775"/>
              </a:tblGrid>
              <a:tr h="408940">
                <a:tc>
                  <a:txBody>
                    <a:bodyPr wrap="square"/>
                    <a:lstStyle/>
                    <a:p>
                      <a:pPr algn="ctr">
                        <a:lnSpc>
                          <a:spcPct val="120000"/>
                        </a:lnSpc>
                        <a:buNone/>
                      </a:pPr>
                      <a:r>
                        <a:rPr lang="zh-CN" altLang="en-US" sz="1350"/>
                        <a:t>专家学者</a:t>
                      </a:r>
                      <a:endParaRPr lang="zh-CN" altLang="en-US" sz="1350"/>
                    </a:p>
                  </a:txBody>
                  <a:tcPr marL="68580" marR="68580" marT="34290" marB="34290" vert="horz"/>
                </a:tc>
                <a:tc>
                  <a:txBody>
                    <a:bodyPr wrap="square"/>
                    <a:lstStyle/>
                    <a:p>
                      <a:pPr algn="ctr">
                        <a:lnSpc>
                          <a:spcPct val="120000"/>
                        </a:lnSpc>
                        <a:buNone/>
                      </a:pPr>
                      <a:r>
                        <a:rPr lang="zh-CN" altLang="en-US" sz="1350"/>
                        <a:t>定义</a:t>
                      </a:r>
                      <a:endParaRPr lang="zh-CN" altLang="en-US" sz="1350"/>
                    </a:p>
                  </a:txBody>
                  <a:tcPr marL="68580" marR="68580" marT="34290" marB="34290" vert="horz"/>
                </a:tc>
              </a:tr>
              <a:tr h="1054100">
                <a:tc>
                  <a:txBody>
                    <a:bodyPr wrap="square"/>
                    <a:lstStyle/>
                    <a:p>
                      <a:pPr algn="ctr">
                        <a:lnSpc>
                          <a:spcPct val="120000"/>
                        </a:lnSpc>
                        <a:buNone/>
                      </a:pPr>
                      <a:r>
                        <a:rPr lang="zh-CN" altLang="en-US" sz="1350"/>
                        <a:t>霍利斯</a:t>
                      </a:r>
                      <a:endParaRPr lang="zh-CN" altLang="en-US" sz="1350"/>
                    </a:p>
                    <a:p>
                      <a:pPr algn="ctr">
                        <a:lnSpc>
                          <a:spcPct val="120000"/>
                        </a:lnSpc>
                        <a:buNone/>
                      </a:pPr>
                      <a:r>
                        <a:rPr lang="zh-CN" altLang="en-US" sz="1350"/>
                        <a:t>Florence Hollis</a:t>
                      </a:r>
                      <a:endParaRPr lang="zh-CN" altLang="en-US" sz="1350"/>
                    </a:p>
                  </a:txBody>
                  <a:tcPr marL="68580" marR="68580" marT="34290" marB="34290" vert="horz" anchor="ctr"/>
                </a:tc>
                <a:tc>
                  <a:txBody>
                    <a:bodyPr wrap="square"/>
                    <a:lstStyle/>
                    <a:p>
                      <a:pPr algn="l">
                        <a:lnSpc>
                          <a:spcPct val="120000"/>
                        </a:lnSpc>
                        <a:buClrTx/>
                        <a:buSzTx/>
                        <a:buFontTx/>
                        <a:buNone/>
                      </a:pPr>
                      <a:r>
                        <a:rPr lang="zh-CN" altLang="en-US" sz="1350"/>
                        <a:t>个案工作是一种心理暨社会调适方法,个人社会功能的丧失或不良是因同时受到案主本身内在心理和外在社会环境的影响,所.以,个案工作应致力于个人内在需要的满足和个人社会关系的协调。</a:t>
                      </a:r>
                      <a:r>
                        <a:rPr lang="en-US" altLang="zh-CN" sz="1350"/>
                        <a:t>                         </a:t>
                      </a:r>
                      <a:r>
                        <a:rPr lang="zh-CN" altLang="en-US" sz="1350"/>
                        <a:t>一《个案工作:—个心理社会模式》1972年</a:t>
                      </a:r>
                      <a:endParaRPr lang="zh-CN" altLang="en-US" sz="1350"/>
                    </a:p>
                  </a:txBody>
                  <a:tcPr marL="68580" marR="68580" marT="34290" marB="34290" vert="horz"/>
                </a:tc>
              </a:tr>
              <a:tr h="1300480">
                <a:tc>
                  <a:txBody>
                    <a:bodyPr wrap="square"/>
                    <a:lstStyle/>
                    <a:p>
                      <a:pPr algn="ctr">
                        <a:lnSpc>
                          <a:spcPct val="120000"/>
                        </a:lnSpc>
                        <a:buNone/>
                      </a:pPr>
                      <a:r>
                        <a:rPr lang="zh-CN" altLang="en-US" sz="1350"/>
                        <a:t>廖荣利</a:t>
                      </a:r>
                      <a:endParaRPr lang="zh-CN" altLang="en-US" sz="1350"/>
                    </a:p>
                  </a:txBody>
                  <a:tcPr marL="68580" marR="68580" marT="34290" marB="34290" vert="horz" anchor="ctr"/>
                </a:tc>
                <a:tc>
                  <a:txBody>
                    <a:bodyPr wrap="square"/>
                    <a:lstStyle/>
                    <a:p>
                      <a:pPr algn="l">
                        <a:lnSpc>
                          <a:spcPct val="120000"/>
                        </a:lnSpc>
                        <a:buClrTx/>
                        <a:buSzTx/>
                        <a:buFontTx/>
                        <a:buNone/>
                      </a:pPr>
                      <a:r>
                        <a:rPr lang="zh-CN" altLang="en-US" sz="1350"/>
                        <a:t>个案工作是社会工作者对待助的个人或其家庭为人手的一种助人方法,其目的在于协助个人或其家庭处理困难和问题,预防原有的困难和问题的再发生,以及协助个人及其家庭的潜能的发展，以促进个人、家庭、团体和社会的福利。</a:t>
                      </a:r>
                      <a:endParaRPr lang="zh-CN" altLang="en-US" sz="1350"/>
                    </a:p>
                    <a:p>
                      <a:pPr algn="l">
                        <a:lnSpc>
                          <a:spcPct val="120000"/>
                        </a:lnSpc>
                        <a:buClrTx/>
                        <a:buSzTx/>
                        <a:buFontTx/>
                        <a:buNone/>
                      </a:pPr>
                      <a:r>
                        <a:rPr lang="en-US" altLang="zh-CN" sz="1350"/>
                        <a:t>                                                                                                      </a:t>
                      </a:r>
                      <a:r>
                        <a:rPr lang="zh-CN" altLang="en-US" sz="1350"/>
                        <a:t>——《社会个案工作》1973年</a:t>
                      </a:r>
                      <a:endParaRPr lang="zh-CN" altLang="en-US" sz="1350"/>
                    </a:p>
                  </a:txBody>
                  <a:tcPr marL="68580" marR="68580" marT="34290" marB="34290" vert="horz"/>
                </a:tc>
              </a:tr>
              <a:tr h="1054100">
                <a:tc>
                  <a:txBody>
                    <a:bodyPr wrap="square"/>
                    <a:lstStyle/>
                    <a:p>
                      <a:pPr algn="ctr">
                        <a:lnSpc>
                          <a:spcPct val="120000"/>
                        </a:lnSpc>
                        <a:buNone/>
                      </a:pPr>
                      <a:r>
                        <a:rPr lang="zh-CN" altLang="en-US" sz="1350"/>
                        <a:t>《中国社会工作百科全书》编委会</a:t>
                      </a:r>
                      <a:endParaRPr lang="zh-CN" altLang="en-US" sz="1350"/>
                    </a:p>
                  </a:txBody>
                  <a:tcPr marL="68580" marR="68580" marT="34290" marB="34290" vert="horz" anchor="ctr"/>
                </a:tc>
                <a:tc>
                  <a:txBody>
                    <a:bodyPr wrap="square"/>
                    <a:lstStyle/>
                    <a:p>
                      <a:pPr>
                        <a:lnSpc>
                          <a:spcPct val="120000"/>
                        </a:lnSpc>
                        <a:buNone/>
                      </a:pPr>
                      <a:r>
                        <a:rPr lang="zh-CN" altLang="en-US" sz="1350"/>
                        <a:t>社会个案工作是社会工作中的一种基本方法，单以个别方式,对感受困难、生活失调的个人或家庭(案主)提供物质帮助、精神支持等方面的服务以解决他们的问题,增强其社会适应能力。</a:t>
                      </a:r>
                      <a:r>
                        <a:rPr lang="en-US" altLang="zh-CN" sz="1350"/>
                        <a:t>                                                 </a:t>
                      </a:r>
                      <a:r>
                        <a:rPr lang="zh-CN" altLang="en-US" sz="1350"/>
                        <a:t>—《中国社会工作百科全书》1994年</a:t>
                      </a:r>
                      <a:endParaRPr lang="zh-CN" altLang="en-US" sz="1350"/>
                    </a:p>
                  </a:txBody>
                  <a:tcPr marL="68580" marR="68580" marT="34290" marB="34290" vert="horz"/>
                </a:tc>
              </a:tr>
              <a:tr h="1054100">
                <a:tc>
                  <a:txBody>
                    <a:bodyPr wrap="square"/>
                    <a:lstStyle/>
                    <a:p>
                      <a:pPr algn="ctr">
                        <a:lnSpc>
                          <a:spcPct val="120000"/>
                        </a:lnSpc>
                        <a:buNone/>
                      </a:pPr>
                      <a:r>
                        <a:rPr lang="zh-CN" altLang="en-US" sz="1350"/>
                        <a:t>马凤芝</a:t>
                      </a:r>
                      <a:endParaRPr lang="zh-CN" altLang="en-US" sz="1350"/>
                    </a:p>
                  </a:txBody>
                  <a:tcPr marL="68580" marR="68580" marT="34290" marB="34290" vert="horz" anchor="ctr"/>
                </a:tc>
                <a:tc>
                  <a:txBody>
                    <a:bodyPr wrap="square"/>
                    <a:lstStyle/>
                    <a:p>
                      <a:pPr algn="l">
                        <a:lnSpc>
                          <a:spcPct val="120000"/>
                        </a:lnSpc>
                        <a:buClrTx/>
                        <a:buSzTx/>
                        <a:buFontTx/>
                        <a:buNone/>
                      </a:pPr>
                      <a:r>
                        <a:rPr lang="zh-CN" altLang="en-US" sz="1350"/>
                        <a:t>个案工作是由专业社会工作者运用有关人与社会的专业知识和技巧为个人和家庭提供物质或情感方面的支持与服务,目的在于帮助个人和家庭减低压力,解决问题,达到个人和社会的良好福利状态。</a:t>
                      </a:r>
                      <a:r>
                        <a:rPr lang="en-US" altLang="zh-CN" sz="1350"/>
                        <a:t>                                                </a:t>
                      </a:r>
                      <a:r>
                        <a:rPr lang="zh-CN" altLang="en-US" sz="1350"/>
                        <a:t>一《社会工作概论》1999年</a:t>
                      </a:r>
                      <a:endParaRPr lang="zh-CN" altLang="en-US" sz="1350"/>
                    </a:p>
                  </a:txBody>
                  <a:tcPr marL="68580" marR="68580" marT="34290" marB="34290" vert="horz"/>
                </a:tc>
              </a:tr>
            </a:tbl>
          </a:graphicData>
        </a:graphic>
      </p:graphicFrame>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0770" name="标题 800769"/>
          <p:cNvSpPr>
            <a:spLocks noGrp="1"/>
          </p:cNvSpPr>
          <p:nvPr>
            <p:ph type="title"/>
          </p:nvPr>
        </p:nvSpPr>
        <p:spPr>
          <a:xfrm>
            <a:off x="0" y="431800"/>
            <a:ext cx="9144000" cy="981075"/>
          </a:xfrm>
        </p:spPr>
        <p:txBody>
          <a:bodyPr anchor="ctr" anchorCtr="0"/>
          <a:p>
            <a:r>
              <a:rPr lang="zh-CN" altLang="en-US" sz="2800" dirty="0">
                <a:latin typeface="宋体" panose="02010600030101010101" pitchFamily="2" charset="-122"/>
              </a:rPr>
              <a:t>（四）即使工作者有保护社会的额外功能的领域里，服务对象的自决也是可能的和应当被鼓励的</a:t>
            </a:r>
            <a:endParaRPr lang="zh-CN" altLang="en-US" sz="2800" dirty="0">
              <a:latin typeface="宋体" panose="02010600030101010101" pitchFamily="2" charset="-122"/>
            </a:endParaRPr>
          </a:p>
        </p:txBody>
      </p:sp>
      <p:sp>
        <p:nvSpPr>
          <p:cNvPr id="800771" name="文本占位符 800770"/>
          <p:cNvSpPr>
            <a:spLocks noGrp="1"/>
          </p:cNvSpPr>
          <p:nvPr>
            <p:ph type="body" idx="1"/>
          </p:nvPr>
        </p:nvSpPr>
        <p:spPr>
          <a:xfrm>
            <a:off x="179388" y="1412875"/>
            <a:ext cx="8785225" cy="4824413"/>
          </a:xfrm>
        </p:spPr>
        <p:txBody>
          <a:bodyPr/>
          <a:p>
            <a:pPr>
              <a:lnSpc>
                <a:spcPct val="120000"/>
              </a:lnSpc>
            </a:pPr>
            <a:r>
              <a:rPr lang="zh-CN" altLang="en-US" sz="2800" dirty="0">
                <a:solidFill>
                  <a:schemeClr val="accent1">
                    <a:lumMod val="50000"/>
                  </a:schemeClr>
                </a:solidFill>
                <a:latin typeface="华文楷体" panose="02010600040101010101" charset="-122"/>
                <a:ea typeface="华文楷体" panose="02010600040101010101" charset="-122"/>
                <a:cs typeface="华文楷体" panose="02010600040101010101" charset="-122"/>
              </a:rPr>
              <a:t>缓刑犯对缓行官的报告是强制执行的，但在报告的次数、时间长短、内容以及其他会谈中应当讨论的内容等方面，是否可以允许其有广泛自决？</a:t>
            </a:r>
            <a:endParaRPr lang="zh-CN" altLang="en-US" sz="2800" dirty="0">
              <a:solidFill>
                <a:schemeClr val="accent1">
                  <a:lumMod val="50000"/>
                </a:schemeClr>
              </a:solidFill>
              <a:latin typeface="华文楷体" panose="02010600040101010101" charset="-122"/>
              <a:ea typeface="华文楷体" panose="02010600040101010101" charset="-122"/>
              <a:cs typeface="华文楷体" panose="02010600040101010101" charset="-122"/>
            </a:endParaRPr>
          </a:p>
          <a:p>
            <a:pPr>
              <a:lnSpc>
                <a:spcPct val="120000"/>
              </a:lnSpc>
            </a:pPr>
            <a:r>
              <a:rPr lang="zh-CN" altLang="en-US" sz="2800" dirty="0">
                <a:solidFill>
                  <a:schemeClr val="accent1">
                    <a:lumMod val="50000"/>
                  </a:schemeClr>
                </a:solidFill>
                <a:latin typeface="华文楷体" panose="02010600040101010101" charset="-122"/>
                <a:ea typeface="华文楷体" panose="02010600040101010101" charset="-122"/>
                <a:cs typeface="华文楷体" panose="02010600040101010101" charset="-122"/>
              </a:rPr>
              <a:t>“犯罪是我的选择，我愿意为此付出代价。如果你把我送进监狱，我付清了我对社会的欠账，我有权拒绝服从你们对我的改造。”面对这样的话语，你会怎么回答？</a:t>
            </a:r>
            <a:endParaRPr lang="zh-CN" altLang="en-US" sz="2800" dirty="0">
              <a:solidFill>
                <a:schemeClr val="accent1">
                  <a:lumMod val="50000"/>
                </a:schemeClr>
              </a:solidFill>
              <a:latin typeface="华文楷体" panose="02010600040101010101" charset="-122"/>
              <a:ea typeface="华文楷体" panose="02010600040101010101" charset="-122"/>
              <a:cs typeface="华文楷体" panose="02010600040101010101" charset="-122"/>
            </a:endParaRPr>
          </a:p>
          <a:p>
            <a:pPr>
              <a:lnSpc>
                <a:spcPct val="120000"/>
              </a:lnSpc>
            </a:pPr>
            <a:r>
              <a:rPr lang="zh-CN" altLang="en-US" sz="2800" dirty="0">
                <a:solidFill>
                  <a:schemeClr val="accent1">
                    <a:lumMod val="50000"/>
                  </a:schemeClr>
                </a:solidFill>
                <a:latin typeface="华文楷体" panose="02010600040101010101" charset="-122"/>
                <a:ea typeface="华文楷体" panose="02010600040101010101" charset="-122"/>
                <a:cs typeface="华文楷体" panose="02010600040101010101" charset="-122"/>
              </a:rPr>
              <a:t>介绍制度规范、告知后果、尊重自决与后果的实现</a:t>
            </a:r>
            <a:endParaRPr lang="zh-CN" altLang="en-US" sz="2800" dirty="0">
              <a:solidFill>
                <a:schemeClr val="accent1">
                  <a:lumMod val="50000"/>
                </a:schemeClr>
              </a:solidFill>
              <a:latin typeface="华文楷体" panose="02010600040101010101" charset="-122"/>
              <a:ea typeface="华文楷体" panose="02010600040101010101" charset="-122"/>
              <a:cs typeface="华文楷体" panose="02010600040101010101" charset="-122"/>
            </a:endParaRPr>
          </a:p>
        </p:txBody>
      </p:sp>
    </p:spTree>
  </p:cSld>
  <p:clrMapOvr>
    <a:masterClrMapping/>
  </p:clrMapOvr>
  <p:transition>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3364" name="文本占位符 783363"/>
          <p:cNvSpPr/>
          <p:nvPr>
            <p:ph type="body" idx="1"/>
          </p:nvPr>
        </p:nvSpPr>
        <p:spPr>
          <a:xfrm>
            <a:off x="179388" y="1341438"/>
            <a:ext cx="8785225" cy="2303462"/>
          </a:xfrm>
        </p:spPr>
        <p:txBody>
          <a:bodyPr vert="horz" wrap="square" lIns="91440" tIns="45720" rIns="91440" bIns="45720" anchor="t" anchorCtr="0"/>
          <a:p>
            <a:r>
              <a:rPr lang="zh-CN" altLang="en-US" dirty="0"/>
              <a:t>个案工作者不是“救世主”</a:t>
            </a:r>
            <a:endParaRPr lang="zh-CN" altLang="en-US" dirty="0"/>
          </a:p>
          <a:p>
            <a:r>
              <a:rPr lang="zh-CN" altLang="en-US" dirty="0"/>
              <a:t>不能成为替案主的“靠山”或“拐杖”</a:t>
            </a:r>
            <a:endParaRPr lang="zh-CN" altLang="en-US" dirty="0"/>
          </a:p>
          <a:p>
            <a:r>
              <a:rPr lang="zh-CN" altLang="en-US" dirty="0"/>
              <a:t>不能剥夺案主成长的权利和机会</a:t>
            </a:r>
            <a:endParaRPr lang="zh-CN" altLang="en-US" dirty="0"/>
          </a:p>
          <a:p>
            <a:r>
              <a:rPr lang="zh-CN" altLang="en-US" dirty="0"/>
              <a:t>尊重案主的选择和决定</a:t>
            </a:r>
            <a:endParaRPr lang="zh-CN" altLang="en-US" dirty="0"/>
          </a:p>
        </p:txBody>
      </p:sp>
      <p:sp>
        <p:nvSpPr>
          <p:cNvPr id="783365" name="矩形 783364"/>
          <p:cNvSpPr/>
          <p:nvPr/>
        </p:nvSpPr>
        <p:spPr>
          <a:xfrm>
            <a:off x="179388" y="3860800"/>
            <a:ext cx="8785225" cy="2089150"/>
          </a:xfrm>
          <a:prstGeom prst="rect">
            <a:avLst/>
          </a:prstGeom>
          <a:noFill/>
          <a:ln w="9525">
            <a:noFill/>
          </a:ln>
        </p:spPr>
        <p:txBody>
          <a:bodyPr/>
          <a:lstStyle>
            <a:lvl1pPr marL="342900" indent="-342900" algn="l" rtl="0" fontAlgn="base">
              <a:spcBef>
                <a:spcPct val="20000"/>
              </a:spcBef>
              <a:spcAft>
                <a:spcPct val="0"/>
              </a:spcAft>
              <a:buChar char="•"/>
              <a:defRPr sz="1600">
                <a:solidFill>
                  <a:schemeClr val="tx1"/>
                </a:solidFill>
                <a:latin typeface="+mn-lt"/>
                <a:ea typeface="+mn-ea"/>
                <a:cs typeface="+mn-cs"/>
              </a:defRPr>
            </a:lvl1pPr>
            <a:lvl2pPr marL="742950" indent="-285750" algn="l" rtl="0" fontAlgn="base">
              <a:spcBef>
                <a:spcPct val="20000"/>
              </a:spcBef>
              <a:spcAft>
                <a:spcPct val="0"/>
              </a:spcAft>
              <a:buChar char="–"/>
              <a:defRPr sz="1600">
                <a:solidFill>
                  <a:schemeClr val="tx1"/>
                </a:solidFill>
                <a:latin typeface="+mn-lt"/>
                <a:ea typeface="+mn-ea"/>
              </a:defRPr>
            </a:lvl2pPr>
            <a:lvl3pPr marL="1143000" indent="-228600" algn="l" rtl="0" fontAlgn="base">
              <a:spcBef>
                <a:spcPct val="20000"/>
              </a:spcBef>
              <a:spcAft>
                <a:spcPct val="0"/>
              </a:spcAft>
              <a:buChar char="•"/>
              <a:defRPr sz="1600">
                <a:solidFill>
                  <a:schemeClr val="tx1"/>
                </a:solidFill>
                <a:latin typeface="+mn-lt"/>
                <a:ea typeface="+mn-ea"/>
              </a:defRPr>
            </a:lvl3pPr>
            <a:lvl4pPr marL="1600200" indent="-228600" algn="l" rtl="0" fontAlgn="base">
              <a:spcBef>
                <a:spcPct val="20000"/>
              </a:spcBef>
              <a:spcAft>
                <a:spcPct val="0"/>
              </a:spcAft>
              <a:buChar char="–"/>
              <a:defRPr sz="1600">
                <a:solidFill>
                  <a:schemeClr val="tx1"/>
                </a:solidFill>
                <a:latin typeface="+mn-lt"/>
                <a:ea typeface="+mn-ea"/>
              </a:defRPr>
            </a:lvl4pPr>
            <a:lvl5pPr marL="2057400" indent="-228600" algn="l" rtl="0" fontAlgn="base">
              <a:spcBef>
                <a:spcPct val="20000"/>
              </a:spcBef>
              <a:spcAft>
                <a:spcPct val="0"/>
              </a:spcAft>
              <a:buChar char="»"/>
              <a:defRPr sz="1600">
                <a:solidFill>
                  <a:schemeClr val="tx1"/>
                </a:solidFill>
                <a:latin typeface="+mn-lt"/>
                <a:ea typeface="+mn-ea"/>
              </a:defRPr>
            </a:lvl5pPr>
          </a:lstStyle>
          <a:p>
            <a:pPr lvl="0">
              <a:buNone/>
            </a:pPr>
            <a:r>
              <a:rPr lang="zh-CN" altLang="en-US" sz="2400" b="0" dirty="0">
                <a:solidFill>
                  <a:schemeClr val="accent1">
                    <a:lumMod val="50000"/>
                  </a:schemeClr>
                </a:solidFill>
              </a:rPr>
              <a:t>例外：</a:t>
            </a:r>
            <a:endParaRPr lang="zh-CN" altLang="en-US" sz="2400" b="0" dirty="0">
              <a:solidFill>
                <a:schemeClr val="accent1">
                  <a:lumMod val="50000"/>
                </a:schemeClr>
              </a:solidFill>
            </a:endParaRPr>
          </a:p>
          <a:p>
            <a:pPr lvl="0">
              <a:buNone/>
            </a:pPr>
            <a:r>
              <a:rPr lang="zh-CN" altLang="en-US" sz="2400" b="0" dirty="0">
                <a:solidFill>
                  <a:schemeClr val="accent1">
                    <a:lumMod val="50000"/>
                  </a:schemeClr>
                </a:solidFill>
              </a:rPr>
              <a:t> </a:t>
            </a:r>
            <a:r>
              <a:rPr lang="en-US" altLang="zh-CN" sz="2400" b="0" dirty="0">
                <a:solidFill>
                  <a:schemeClr val="accent1">
                    <a:lumMod val="50000"/>
                  </a:schemeClr>
                </a:solidFill>
              </a:rPr>
              <a:t>          </a:t>
            </a:r>
            <a:r>
              <a:rPr lang="zh-CN" altLang="en-US" sz="2400" b="0" dirty="0">
                <a:solidFill>
                  <a:schemeClr val="accent1">
                    <a:lumMod val="50000"/>
                  </a:schemeClr>
                </a:solidFill>
              </a:rPr>
              <a:t>案主不具备做积极和建设性决定的能力。如年龄太小、精神不健全，或案主有违反法律、道德并对他人构成直接威胁的情况下，工作者考虑限制案主的自觉权。</a:t>
            </a:r>
            <a:endParaRPr lang="zh-CN" altLang="en-US" sz="2400" b="0" dirty="0">
              <a:solidFill>
                <a:schemeClr val="accent1">
                  <a:lumMod val="50000"/>
                </a:schemeClr>
              </a:solidFill>
            </a:endParaRPr>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0050" name="标题 770049"/>
          <p:cNvSpPr>
            <a:spLocks noGrp="1"/>
          </p:cNvSpPr>
          <p:nvPr>
            <p:ph type="title"/>
          </p:nvPr>
        </p:nvSpPr>
        <p:spPr/>
        <p:txBody>
          <a:bodyPr anchor="ctr" anchorCtr="0"/>
          <a:p>
            <a:r>
              <a:rPr lang="en-US" altLang="zh-CN" sz="4400"/>
              <a:t>7</a:t>
            </a:r>
            <a:r>
              <a:rPr lang="zh-CN" altLang="en-US" sz="4400" dirty="0"/>
              <a:t>、保密性原则</a:t>
            </a:r>
            <a:endParaRPr lang="zh-CN" altLang="en-US" sz="4400" dirty="0"/>
          </a:p>
        </p:txBody>
      </p:sp>
      <p:sp>
        <p:nvSpPr>
          <p:cNvPr id="770052" name="矩形 770051"/>
          <p:cNvSpPr/>
          <p:nvPr/>
        </p:nvSpPr>
        <p:spPr>
          <a:xfrm>
            <a:off x="323850" y="1926273"/>
            <a:ext cx="8569325" cy="1198880"/>
          </a:xfrm>
          <a:prstGeom prst="rect">
            <a:avLst/>
          </a:prstGeom>
          <a:noFill/>
          <a:ln w="9525">
            <a:noFill/>
          </a:ln>
        </p:spPr>
        <p:txBody>
          <a:bodyPr anchor="ctr" anchorCtr="0">
            <a:spAutoFit/>
          </a:bodyPr>
          <a:p>
            <a:pPr indent="266700" algn="l">
              <a:buChar char="•"/>
            </a:pPr>
            <a:r>
              <a:rPr lang="zh-CN" altLang="en-US" sz="2400" dirty="0">
                <a:latin typeface="黑体" panose="02010609060101010101" pitchFamily="49" charset="-122"/>
                <a:ea typeface="黑体" panose="02010609060101010101" pitchFamily="49" charset="-122"/>
              </a:rPr>
              <a:t>－是专业关系信任的基础</a:t>
            </a:r>
            <a:endParaRPr lang="zh-CN" altLang="en-US" sz="2400" dirty="0">
              <a:latin typeface="黑体" panose="02010609060101010101" pitchFamily="49" charset="-122"/>
              <a:ea typeface="黑体" panose="02010609060101010101" pitchFamily="49" charset="-122"/>
            </a:endParaRPr>
          </a:p>
          <a:p>
            <a:pPr indent="266700" algn="l">
              <a:buChar char="•"/>
            </a:pPr>
            <a:r>
              <a:rPr lang="zh-CN" altLang="en-US" sz="2400" dirty="0">
                <a:latin typeface="黑体" panose="02010609060101010101" pitchFamily="49" charset="-122"/>
                <a:ea typeface="黑体" panose="02010609060101010101" pitchFamily="49" charset="-122"/>
              </a:rPr>
              <a:t>－是专业和法律的要求</a:t>
            </a:r>
            <a:endParaRPr lang="zh-CN" altLang="en-US" sz="2400" dirty="0">
              <a:latin typeface="黑体" panose="02010609060101010101" pitchFamily="49" charset="-122"/>
              <a:ea typeface="黑体" panose="02010609060101010101" pitchFamily="49" charset="-122"/>
            </a:endParaRPr>
          </a:p>
          <a:p>
            <a:pPr indent="266700" algn="l">
              <a:buChar char="•"/>
            </a:pPr>
            <a:r>
              <a:rPr lang="zh-CN" altLang="en-US" sz="2400" dirty="0">
                <a:latin typeface="黑体" panose="02010609060101010101" pitchFamily="49" charset="-122"/>
                <a:ea typeface="黑体" panose="02010609060101010101" pitchFamily="49" charset="-122"/>
              </a:rPr>
              <a:t>－是案主的利益</a:t>
            </a:r>
            <a:endParaRPr lang="zh-CN" altLang="en-US" sz="2400" dirty="0">
              <a:latin typeface="黑体" panose="02010609060101010101" pitchFamily="49" charset="-122"/>
              <a:ea typeface="黑体" panose="02010609060101010101" pitchFamily="49" charset="-122"/>
            </a:endParaRPr>
          </a:p>
        </p:txBody>
      </p:sp>
      <p:sp>
        <p:nvSpPr>
          <p:cNvPr id="770053" name="矩形 770052"/>
          <p:cNvSpPr/>
          <p:nvPr/>
        </p:nvSpPr>
        <p:spPr>
          <a:xfrm>
            <a:off x="250825" y="3933825"/>
            <a:ext cx="8893175" cy="755650"/>
          </a:xfrm>
          <a:prstGeom prst="rect">
            <a:avLst/>
          </a:prstGeom>
          <a:solidFill>
            <a:schemeClr val="accent1"/>
          </a:solidFill>
          <a:ln w="25400" cap="flat" cmpd="sng">
            <a:solidFill>
              <a:srgbClr val="FF0000"/>
            </a:solidFill>
            <a:prstDash val="solid"/>
            <a:miter/>
            <a:headEnd type="none" w="med" len="med"/>
            <a:tailEnd type="none" w="med" len="med"/>
          </a:ln>
        </p:spPr>
        <p:txBody>
          <a:bodyPr>
            <a:spAutoFit/>
          </a:bodyPr>
          <a:p>
            <a:pPr marL="342900" indent="-342900" eaLnBrk="1" hangingPunct="1">
              <a:lnSpc>
                <a:spcPct val="90000"/>
              </a:lnSpc>
              <a:buClr>
                <a:schemeClr val="bg2"/>
              </a:buClr>
              <a:buSzPct val="75000"/>
              <a:buFont typeface="Wingdings" panose="05000000000000000000" pitchFamily="2" charset="2"/>
              <a:buChar char="n"/>
            </a:pPr>
            <a:r>
              <a:rPr lang="zh-CN" altLang="en-US" sz="2400" dirty="0">
                <a:ln>
                  <a:noFill/>
                </a:ln>
                <a:latin typeface="黑体" panose="02010609060101010101" pitchFamily="49" charset="-122"/>
                <a:ea typeface="黑体" panose="02010609060101010101" pitchFamily="49" charset="-122"/>
              </a:rPr>
              <a:t>保密是指社会工作者不能把从专业关系中获取的有关服务对象的资料向其它人透露。</a:t>
            </a:r>
            <a:endParaRPr lang="zh-CN" altLang="en-US" sz="2400" dirty="0">
              <a:ln>
                <a:noFill/>
              </a:ln>
              <a:latin typeface="黑体" panose="02010609060101010101" pitchFamily="49" charset="-122"/>
              <a:ea typeface="黑体" panose="02010609060101010101" pitchFamily="49" charset="-122"/>
            </a:endParaRPr>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6195" name="文本占位符 776194"/>
          <p:cNvSpPr>
            <a:spLocks noGrp="1"/>
          </p:cNvSpPr>
          <p:nvPr>
            <p:ph type="body" idx="1"/>
          </p:nvPr>
        </p:nvSpPr>
        <p:spPr/>
        <p:txBody>
          <a:bodyPr/>
          <a:p>
            <a:r>
              <a:rPr lang="zh-CN" altLang="en-US" dirty="0"/>
              <a:t>个案：</a:t>
            </a:r>
            <a:r>
              <a:rPr lang="en-US" altLang="zh-CN"/>
              <a:t>20</a:t>
            </a:r>
            <a:r>
              <a:rPr lang="zh-CN" altLang="en-US" dirty="0"/>
              <a:t>岁被处分的案主</a:t>
            </a:r>
            <a:endParaRPr lang="zh-CN" altLang="en-US" dirty="0"/>
          </a:p>
          <a:p>
            <a:r>
              <a:rPr lang="zh-CN" altLang="en-US" dirty="0"/>
              <a:t>案主：我知道你和我班主任关系很好，所以我不可能告诉你任何事情，否则我会没有好下场的。</a:t>
            </a:r>
            <a:endParaRPr lang="zh-CN" altLang="en-US" dirty="0"/>
          </a:p>
          <a:p>
            <a:r>
              <a:rPr lang="zh-CN" altLang="en-US" dirty="0"/>
              <a:t>社工</a:t>
            </a:r>
            <a:r>
              <a:rPr lang="en-US" altLang="zh-CN"/>
              <a:t>1</a:t>
            </a:r>
            <a:r>
              <a:rPr lang="zh-CN" altLang="en-US" dirty="0"/>
              <a:t>：你不告诉我真实的情况，我怎么帮助你呢？</a:t>
            </a:r>
            <a:endParaRPr lang="zh-CN" altLang="en-US" dirty="0"/>
          </a:p>
          <a:p>
            <a:r>
              <a:rPr lang="zh-CN" altLang="en-US" dirty="0"/>
              <a:t>社工</a:t>
            </a:r>
            <a:r>
              <a:rPr lang="en-US" altLang="zh-CN"/>
              <a:t>2</a:t>
            </a:r>
            <a:r>
              <a:rPr lang="zh-CN" altLang="en-US" dirty="0"/>
              <a:t>：因为我和你班主任是好朋友，所以你对和我谈话有些顾虑，我们的谈话是保密的，这是我们工作的原则。</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76195">
                                            <p:txEl>
                                              <p:charRg st="56" end="80"/>
                                            </p:txEl>
                                          </p:spTgt>
                                        </p:tgtEl>
                                        <p:attrNameLst>
                                          <p:attrName>style.visibility</p:attrName>
                                        </p:attrNameLst>
                                      </p:cBhvr>
                                      <p:to>
                                        <p:strVal val="visible"/>
                                      </p:to>
                                    </p:set>
                                    <p:animEffect transition="in" filter="blinds(horizontal)">
                                      <p:cBhvr>
                                        <p:cTn id="7" dur="500"/>
                                        <p:tgtEl>
                                          <p:spTgt spid="776195">
                                            <p:txEl>
                                              <p:charRg st="56" end="8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776195">
                                            <p:txEl>
                                              <p:charRg st="80" end="131"/>
                                            </p:txEl>
                                          </p:spTgt>
                                        </p:tgtEl>
                                        <p:attrNameLst>
                                          <p:attrName>style.visibility</p:attrName>
                                        </p:attrNameLst>
                                      </p:cBhvr>
                                      <p:to>
                                        <p:strVal val="visible"/>
                                      </p:to>
                                    </p:set>
                                    <p:animEffect transition="in" filter="blinds(horizontal)">
                                      <p:cBhvr>
                                        <p:cTn id="10" dur="500"/>
                                        <p:tgtEl>
                                          <p:spTgt spid="776195">
                                            <p:txEl>
                                              <p:charRg st="80" end="13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4386" name="标题 784385"/>
          <p:cNvSpPr>
            <a:spLocks noGrp="1"/>
          </p:cNvSpPr>
          <p:nvPr>
            <p:ph type="title"/>
          </p:nvPr>
        </p:nvSpPr>
        <p:spPr/>
        <p:txBody>
          <a:bodyPr anchor="ctr" anchorCtr="0"/>
          <a:p>
            <a:pPr algn="ctr"/>
            <a:r>
              <a:rPr lang="zh-CN" altLang="en-US" dirty="0">
                <a:latin typeface="宋体" panose="02010600030101010101" pitchFamily="2" charset="-122"/>
              </a:rPr>
              <a:t>保密例外</a:t>
            </a:r>
            <a:endParaRPr lang="zh-CN" altLang="en-US" dirty="0">
              <a:latin typeface="宋体" panose="02010600030101010101" pitchFamily="2" charset="-122"/>
            </a:endParaRPr>
          </a:p>
        </p:txBody>
      </p:sp>
      <p:sp>
        <p:nvSpPr>
          <p:cNvPr id="784387" name="文本占位符 784386"/>
          <p:cNvSpPr>
            <a:spLocks noGrp="1"/>
          </p:cNvSpPr>
          <p:nvPr>
            <p:ph type="body" idx="1"/>
          </p:nvPr>
        </p:nvSpPr>
        <p:spPr>
          <a:xfrm>
            <a:off x="179388" y="981075"/>
            <a:ext cx="8785225" cy="5616575"/>
          </a:xfrm>
        </p:spPr>
        <p:txBody>
          <a:bodyPr/>
          <a:p>
            <a:pPr>
              <a:lnSpc>
                <a:spcPct val="80000"/>
              </a:lnSpc>
              <a:buNone/>
            </a:pPr>
            <a:r>
              <a:rPr lang="en-US" altLang="zh-CN" sz="2400">
                <a:solidFill>
                  <a:schemeClr val="accent1">
                    <a:lumMod val="50000"/>
                  </a:schemeClr>
                </a:solidFill>
                <a:latin typeface="华文楷体" panose="02010600040101010101" charset="-122"/>
                <a:ea typeface="华文楷体" panose="02010600040101010101" charset="-122"/>
                <a:cs typeface="华文楷体" panose="02010600040101010101" charset="-122"/>
              </a:rPr>
              <a:t>1</a:t>
            </a:r>
            <a:r>
              <a:rPr lang="zh-CN" altLang="en-US" sz="2400" dirty="0">
                <a:solidFill>
                  <a:schemeClr val="accent1">
                    <a:lumMod val="50000"/>
                  </a:schemeClr>
                </a:solidFill>
                <a:latin typeface="华文楷体" panose="02010600040101010101" charset="-122"/>
                <a:ea typeface="华文楷体" panose="02010600040101010101" charset="-122"/>
                <a:cs typeface="华文楷体" panose="02010600040101010101" charset="-122"/>
              </a:rPr>
              <a:t>、 进行本专业的科学研究、教学中使用（包括演讲和著述）当事人的资料</a:t>
            </a:r>
            <a:endParaRPr lang="zh-CN" altLang="en-US" sz="2400" dirty="0">
              <a:solidFill>
                <a:schemeClr val="accent1">
                  <a:lumMod val="50000"/>
                </a:schemeClr>
              </a:solidFill>
              <a:latin typeface="华文楷体" panose="02010600040101010101" charset="-122"/>
              <a:ea typeface="华文楷体" panose="02010600040101010101" charset="-122"/>
              <a:cs typeface="华文楷体" panose="02010600040101010101" charset="-122"/>
            </a:endParaRPr>
          </a:p>
          <a:p>
            <a:pPr>
              <a:lnSpc>
                <a:spcPct val="80000"/>
              </a:lnSpc>
              <a:buNone/>
            </a:pPr>
            <a:r>
              <a:rPr lang="zh-CN" altLang="en-US" sz="2400" dirty="0">
                <a:solidFill>
                  <a:schemeClr val="accent1">
                    <a:lumMod val="50000"/>
                  </a:schemeClr>
                </a:solidFill>
                <a:latin typeface="华文楷体" panose="02010600040101010101" charset="-122"/>
                <a:ea typeface="华文楷体" panose="02010600040101010101" charset="-122"/>
                <a:cs typeface="华文楷体" panose="02010600040101010101" charset="-122"/>
              </a:rPr>
              <a:t>注意：隐去当事人的姓名、地址、所在单位等个人信息，避免对号入座，影响当事人的正常生活</a:t>
            </a:r>
            <a:endParaRPr lang="zh-CN" altLang="en-US" sz="2400" dirty="0">
              <a:solidFill>
                <a:schemeClr val="accent1">
                  <a:lumMod val="50000"/>
                </a:schemeClr>
              </a:solidFill>
              <a:latin typeface="华文楷体" panose="02010600040101010101" charset="-122"/>
              <a:ea typeface="华文楷体" panose="02010600040101010101" charset="-122"/>
              <a:cs typeface="华文楷体" panose="02010600040101010101" charset="-122"/>
            </a:endParaRPr>
          </a:p>
          <a:p>
            <a:pPr>
              <a:lnSpc>
                <a:spcPct val="80000"/>
              </a:lnSpc>
              <a:buNone/>
            </a:pPr>
            <a:r>
              <a:rPr lang="en-US" altLang="zh-CN" sz="2400">
                <a:solidFill>
                  <a:schemeClr val="accent1">
                    <a:lumMod val="50000"/>
                  </a:schemeClr>
                </a:solidFill>
                <a:latin typeface="华文楷体" panose="02010600040101010101" charset="-122"/>
                <a:ea typeface="华文楷体" panose="02010600040101010101" charset="-122"/>
                <a:cs typeface="华文楷体" panose="02010600040101010101" charset="-122"/>
              </a:rPr>
              <a:t>2</a:t>
            </a:r>
            <a:r>
              <a:rPr lang="zh-CN" altLang="en-US" sz="2400" dirty="0">
                <a:solidFill>
                  <a:schemeClr val="accent1">
                    <a:lumMod val="50000"/>
                  </a:schemeClr>
                </a:solidFill>
                <a:latin typeface="华文楷体" panose="02010600040101010101" charset="-122"/>
                <a:ea typeface="华文楷体" panose="02010600040101010101" charset="-122"/>
                <a:cs typeface="华文楷体" panose="02010600040101010101" charset="-122"/>
              </a:rPr>
              <a:t>、为了当事人的利益，需要与其他咨询师或专家会商，或接受督导，有时还包括与当事人的父母或配偶交换意见，其中涉及抖露当事人的有关信息</a:t>
            </a:r>
            <a:endParaRPr lang="zh-CN" altLang="en-US" sz="2400" dirty="0">
              <a:solidFill>
                <a:schemeClr val="accent1">
                  <a:lumMod val="50000"/>
                </a:schemeClr>
              </a:solidFill>
              <a:latin typeface="华文楷体" panose="02010600040101010101" charset="-122"/>
              <a:ea typeface="华文楷体" panose="02010600040101010101" charset="-122"/>
              <a:cs typeface="华文楷体" panose="02010600040101010101" charset="-122"/>
            </a:endParaRPr>
          </a:p>
          <a:p>
            <a:pPr>
              <a:lnSpc>
                <a:spcPct val="80000"/>
              </a:lnSpc>
              <a:buNone/>
            </a:pPr>
            <a:r>
              <a:rPr lang="en-US" altLang="zh-CN" sz="2400">
                <a:solidFill>
                  <a:schemeClr val="accent1">
                    <a:lumMod val="50000"/>
                  </a:schemeClr>
                </a:solidFill>
                <a:latin typeface="华文楷体" panose="02010600040101010101" charset="-122"/>
                <a:ea typeface="华文楷体" panose="02010600040101010101" charset="-122"/>
                <a:cs typeface="华文楷体" panose="02010600040101010101" charset="-122"/>
              </a:rPr>
              <a:t>3</a:t>
            </a:r>
            <a:r>
              <a:rPr lang="zh-CN" altLang="en-US" sz="2400" dirty="0">
                <a:solidFill>
                  <a:schemeClr val="accent1">
                    <a:lumMod val="50000"/>
                  </a:schemeClr>
                </a:solidFill>
                <a:latin typeface="华文楷体" panose="02010600040101010101" charset="-122"/>
                <a:ea typeface="华文楷体" panose="02010600040101010101" charset="-122"/>
                <a:cs typeface="华文楷体" panose="02010600040101010101" charset="-122"/>
              </a:rPr>
              <a:t>、咨询过程中意识到当事人的生命安全受到威胁</a:t>
            </a:r>
            <a:endParaRPr lang="zh-CN" altLang="en-US" sz="2400" dirty="0">
              <a:solidFill>
                <a:schemeClr val="accent1">
                  <a:lumMod val="50000"/>
                </a:schemeClr>
              </a:solidFill>
              <a:latin typeface="华文楷体" panose="02010600040101010101" charset="-122"/>
              <a:ea typeface="华文楷体" panose="02010600040101010101" charset="-122"/>
              <a:cs typeface="华文楷体" panose="02010600040101010101" charset="-122"/>
            </a:endParaRPr>
          </a:p>
          <a:p>
            <a:pPr>
              <a:lnSpc>
                <a:spcPct val="80000"/>
              </a:lnSpc>
              <a:buNone/>
            </a:pPr>
            <a:r>
              <a:rPr lang="en-US" altLang="zh-CN" sz="2400" err="1">
                <a:solidFill>
                  <a:schemeClr val="accent1">
                    <a:lumMod val="50000"/>
                  </a:schemeClr>
                </a:solidFill>
                <a:latin typeface="华文楷体" panose="02010600040101010101" charset="-122"/>
                <a:ea typeface="华文楷体" panose="02010600040101010101" charset="-122"/>
                <a:cs typeface="华文楷体" panose="02010600040101010101" charset="-122"/>
              </a:rPr>
              <a:t>Eg</a:t>
            </a:r>
            <a:r>
              <a:rPr lang="en-US" altLang="zh-CN" sz="2400">
                <a:solidFill>
                  <a:schemeClr val="accent1">
                    <a:lumMod val="50000"/>
                  </a:schemeClr>
                </a:solidFill>
                <a:latin typeface="华文楷体" panose="02010600040101010101" charset="-122"/>
                <a:ea typeface="华文楷体" panose="02010600040101010101" charset="-122"/>
                <a:cs typeface="华文楷体" panose="02010600040101010101" charset="-122"/>
              </a:rPr>
              <a:t>.</a:t>
            </a:r>
            <a:r>
              <a:rPr lang="zh-CN" altLang="en-US" sz="2400" dirty="0">
                <a:solidFill>
                  <a:schemeClr val="accent1">
                    <a:lumMod val="50000"/>
                  </a:schemeClr>
                </a:solidFill>
                <a:latin typeface="华文楷体" panose="02010600040101010101" charset="-122"/>
                <a:ea typeface="华文楷体" panose="02010600040101010101" charset="-122"/>
                <a:cs typeface="华文楷体" panose="02010600040101010101" charset="-122"/>
              </a:rPr>
              <a:t>某来访者患重度抑郁症多年，一直靠药力平衡，最近突然更严重，走在大街上看见车就想往上撞．一看见高楼就想住下跳，害怕自己哪天控制不住不了，昨天又一时冲动去化工试品场买了亚硝酸钠。</a:t>
            </a:r>
            <a:endParaRPr lang="zh-CN" altLang="en-US" sz="2400" dirty="0">
              <a:solidFill>
                <a:schemeClr val="accent1">
                  <a:lumMod val="50000"/>
                </a:schemeClr>
              </a:solidFill>
              <a:latin typeface="华文楷体" panose="02010600040101010101" charset="-122"/>
              <a:ea typeface="华文楷体" panose="02010600040101010101" charset="-122"/>
              <a:cs typeface="华文楷体" panose="02010600040101010101" charset="-122"/>
            </a:endParaRPr>
          </a:p>
          <a:p>
            <a:pPr>
              <a:lnSpc>
                <a:spcPct val="80000"/>
              </a:lnSpc>
              <a:buNone/>
            </a:pPr>
            <a:r>
              <a:rPr lang="en-US" altLang="zh-CN" sz="2400">
                <a:solidFill>
                  <a:schemeClr val="accent1">
                    <a:lumMod val="50000"/>
                  </a:schemeClr>
                </a:solidFill>
                <a:latin typeface="华文楷体" panose="02010600040101010101" charset="-122"/>
                <a:ea typeface="华文楷体" panose="02010600040101010101" charset="-122"/>
                <a:cs typeface="华文楷体" panose="02010600040101010101" charset="-122"/>
              </a:rPr>
              <a:t>4</a:t>
            </a:r>
            <a:r>
              <a:rPr lang="zh-CN" altLang="en-US" sz="2400" dirty="0">
                <a:solidFill>
                  <a:schemeClr val="accent1">
                    <a:lumMod val="50000"/>
                  </a:schemeClr>
                </a:solidFill>
                <a:latin typeface="华文楷体" panose="02010600040101010101" charset="-122"/>
                <a:ea typeface="华文楷体" panose="02010600040101010101" charset="-122"/>
                <a:cs typeface="华文楷体" panose="02010600040101010101" charset="-122"/>
              </a:rPr>
              <a:t>、当事人有明确的意图要伤害他人或危害社会安全</a:t>
            </a:r>
            <a:endParaRPr lang="zh-CN" altLang="en-US" sz="2400" dirty="0">
              <a:solidFill>
                <a:schemeClr val="accent1">
                  <a:lumMod val="50000"/>
                </a:schemeClr>
              </a:solidFill>
              <a:latin typeface="华文楷体" panose="02010600040101010101" charset="-122"/>
              <a:ea typeface="华文楷体" panose="02010600040101010101" charset="-122"/>
              <a:cs typeface="华文楷体" panose="02010600040101010101" charset="-122"/>
            </a:endParaRPr>
          </a:p>
          <a:p>
            <a:pPr>
              <a:lnSpc>
                <a:spcPct val="80000"/>
              </a:lnSpc>
              <a:buNone/>
            </a:pPr>
            <a:r>
              <a:rPr lang="en-US" altLang="zh-CN" sz="2400">
                <a:solidFill>
                  <a:schemeClr val="accent1">
                    <a:lumMod val="50000"/>
                  </a:schemeClr>
                </a:solidFill>
                <a:latin typeface="华文楷体" panose="02010600040101010101" charset="-122"/>
                <a:ea typeface="华文楷体" panose="02010600040101010101" charset="-122"/>
                <a:cs typeface="华文楷体" panose="02010600040101010101" charset="-122"/>
              </a:rPr>
              <a:t>5</a:t>
            </a:r>
            <a:r>
              <a:rPr lang="zh-CN" altLang="en-US" sz="2400" dirty="0">
                <a:solidFill>
                  <a:schemeClr val="accent1">
                    <a:lumMod val="50000"/>
                  </a:schemeClr>
                </a:solidFill>
                <a:latin typeface="华文楷体" panose="02010600040101010101" charset="-122"/>
                <a:ea typeface="华文楷体" panose="02010600040101010101" charset="-122"/>
                <a:cs typeface="华文楷体" panose="02010600040101010101" charset="-122"/>
              </a:rPr>
              <a:t>、儿童当事人在咨询中透露遭到虐待、抛弃或成年当事人自己袒露有虐待、遗弃子女的行为</a:t>
            </a:r>
            <a:endParaRPr lang="zh-CN" altLang="en-US" sz="2400" dirty="0">
              <a:solidFill>
                <a:schemeClr val="accent1">
                  <a:lumMod val="50000"/>
                </a:schemeClr>
              </a:solidFill>
              <a:latin typeface="华文楷体" panose="02010600040101010101" charset="-122"/>
              <a:ea typeface="华文楷体" panose="02010600040101010101" charset="-122"/>
              <a:cs typeface="华文楷体" panose="02010600040101010101" charset="-122"/>
            </a:endParaRPr>
          </a:p>
          <a:p>
            <a:pPr>
              <a:lnSpc>
                <a:spcPct val="80000"/>
              </a:lnSpc>
              <a:buNone/>
            </a:pPr>
            <a:r>
              <a:rPr lang="en-US" altLang="zh-CN" sz="2400">
                <a:solidFill>
                  <a:schemeClr val="accent1">
                    <a:lumMod val="50000"/>
                  </a:schemeClr>
                </a:solidFill>
                <a:latin typeface="华文楷体" panose="02010600040101010101" charset="-122"/>
                <a:ea typeface="华文楷体" panose="02010600040101010101" charset="-122"/>
                <a:cs typeface="华文楷体" panose="02010600040101010101" charset="-122"/>
              </a:rPr>
              <a:t>6</a:t>
            </a:r>
            <a:r>
              <a:rPr lang="zh-CN" altLang="en-US" sz="2400" dirty="0">
                <a:solidFill>
                  <a:schemeClr val="accent1">
                    <a:lumMod val="50000"/>
                  </a:schemeClr>
                </a:solidFill>
                <a:latin typeface="华文楷体" panose="02010600040101010101" charset="-122"/>
                <a:ea typeface="华文楷体" panose="02010600040101010101" charset="-122"/>
                <a:cs typeface="华文楷体" panose="02010600040101010101" charset="-122"/>
              </a:rPr>
              <a:t>、当事人患有致死性、传染性疾病，且有可能传染给第三方时</a:t>
            </a:r>
            <a:endParaRPr lang="zh-CN" altLang="en-US" sz="2400" dirty="0">
              <a:solidFill>
                <a:schemeClr val="accent1">
                  <a:lumMod val="50000"/>
                </a:schemeClr>
              </a:solidFill>
              <a:latin typeface="华文楷体" panose="02010600040101010101" charset="-122"/>
              <a:ea typeface="华文楷体" panose="02010600040101010101" charset="-122"/>
              <a:cs typeface="华文楷体" panose="02010600040101010101" charset="-122"/>
            </a:endParaRPr>
          </a:p>
        </p:txBody>
      </p:sp>
    </p:spTree>
  </p:cSld>
  <p:clrMapOvr>
    <a:masterClrMapping/>
  </p:clrMapOvr>
  <p:transition>
    <p:fad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5235" name="Rectangle 2"/>
          <p:cNvSpPr>
            <a:spLocks noGrp="1" noRot="1"/>
          </p:cNvSpPr>
          <p:nvPr>
            <p:ph type="title" idx="4294967295"/>
          </p:nvPr>
        </p:nvSpPr>
        <p:spPr/>
        <p:txBody>
          <a:bodyPr vert="horz" wrap="square" lIns="68580" tIns="34290" rIns="68580" bIns="34290" anchor="ctr" anchorCtr="0"/>
          <a:p>
            <a:pPr eaLnBrk="1" hangingPunct="1"/>
            <a:r>
              <a:rPr lang="zh-CN" altLang="en-US" sz="3600" dirty="0">
                <a:solidFill>
                  <a:schemeClr val="accent1">
                    <a:lumMod val="50000"/>
                  </a:schemeClr>
                </a:solidFill>
                <a:latin typeface="黑体" panose="02010609060101010101" pitchFamily="49" charset="-122"/>
                <a:ea typeface="黑体" panose="02010609060101010101" pitchFamily="49" charset="-122"/>
              </a:rPr>
              <a:t> 各种典型问题的处理</a:t>
            </a:r>
            <a:endParaRPr lang="zh-CN" altLang="en-US" sz="3600" dirty="0">
              <a:solidFill>
                <a:schemeClr val="accent1">
                  <a:lumMod val="50000"/>
                </a:schemeClr>
              </a:solidFill>
              <a:latin typeface="黑体" panose="02010609060101010101" pitchFamily="49" charset="-122"/>
              <a:ea typeface="黑体" panose="02010609060101010101" pitchFamily="49" charset="-122"/>
            </a:endParaRPr>
          </a:p>
        </p:txBody>
      </p:sp>
      <p:sp>
        <p:nvSpPr>
          <p:cNvPr id="17411" name="Rectangle 3"/>
          <p:cNvSpPr>
            <a:spLocks noGrp="1" noRot="1"/>
          </p:cNvSpPr>
          <p:nvPr>
            <p:ph idx="1"/>
          </p:nvPr>
        </p:nvSpPr>
        <p:spPr>
          <a:xfrm>
            <a:off x="1547813" y="2025254"/>
            <a:ext cx="6115050" cy="3374231"/>
          </a:xfrm>
        </p:spPr>
        <p:txBody>
          <a:bodyPr vert="horz" wrap="square" lIns="68580" tIns="34290" rIns="68580" bIns="34290" anchor="t" anchorCtr="0"/>
          <a:p>
            <a:pPr eaLnBrk="1" hangingPunct="1"/>
            <a:r>
              <a:rPr lang="zh-CN" altLang="en-US" b="1" dirty="0">
                <a:solidFill>
                  <a:schemeClr val="hlink"/>
                </a:solidFill>
                <a:ea typeface="黑体" panose="02010609060101010101" pitchFamily="49" charset="-122"/>
              </a:rPr>
              <a:t>一、案主延长会谈时间</a:t>
            </a:r>
            <a:endParaRPr lang="zh-CN" altLang="en-US" b="1" dirty="0">
              <a:solidFill>
                <a:schemeClr val="hlink"/>
              </a:solidFill>
              <a:ea typeface="黑体" panose="02010609060101010101" pitchFamily="49" charset="-122"/>
            </a:endParaRPr>
          </a:p>
          <a:p>
            <a:pPr eaLnBrk="1" hangingPunct="1"/>
            <a:r>
              <a:rPr lang="zh-CN" altLang="en-US" dirty="0">
                <a:solidFill>
                  <a:schemeClr val="accent1">
                    <a:lumMod val="50000"/>
                  </a:schemeClr>
                </a:solidFill>
              </a:rPr>
              <a:t>	</a:t>
            </a:r>
            <a:r>
              <a:rPr lang="zh-CN" altLang="en-US" b="1" dirty="0">
                <a:solidFill>
                  <a:schemeClr val="accent1">
                    <a:lumMod val="50000"/>
                  </a:schemeClr>
                </a:solidFill>
              </a:rPr>
              <a:t>此种行为一般多分三种原因引起：</a:t>
            </a:r>
            <a:endParaRPr lang="zh-CN" altLang="en-US" b="1" dirty="0">
              <a:solidFill>
                <a:schemeClr val="accent1">
                  <a:lumMod val="50000"/>
                </a:schemeClr>
              </a:solidFill>
            </a:endParaRPr>
          </a:p>
          <a:p>
            <a:pPr eaLnBrk="1" hangingPunct="1"/>
            <a:r>
              <a:rPr lang="zh-CN" altLang="en-US" b="1" dirty="0">
                <a:solidFill>
                  <a:schemeClr val="accent1">
                    <a:lumMod val="50000"/>
                  </a:schemeClr>
                </a:solidFill>
              </a:rPr>
              <a:t>（</a:t>
            </a:r>
            <a:r>
              <a:rPr lang="en-US" altLang="zh-CN" b="1" dirty="0">
                <a:solidFill>
                  <a:schemeClr val="accent1">
                    <a:lumMod val="50000"/>
                  </a:schemeClr>
                </a:solidFill>
              </a:rPr>
              <a:t>1</a:t>
            </a:r>
            <a:r>
              <a:rPr lang="zh-CN" altLang="en-US" b="1" dirty="0">
                <a:solidFill>
                  <a:schemeClr val="accent1">
                    <a:lumMod val="50000"/>
                  </a:schemeClr>
                </a:solidFill>
              </a:rPr>
              <a:t>）案主对于会谈终结有过分的焦虑；</a:t>
            </a:r>
            <a:endParaRPr lang="zh-CN" altLang="en-US" b="1" dirty="0">
              <a:solidFill>
                <a:schemeClr val="accent1">
                  <a:lumMod val="50000"/>
                </a:schemeClr>
              </a:solidFill>
            </a:endParaRPr>
          </a:p>
          <a:p>
            <a:pPr eaLnBrk="1" hangingPunct="1"/>
            <a:r>
              <a:rPr lang="zh-CN" altLang="en-US" b="1" dirty="0">
                <a:solidFill>
                  <a:schemeClr val="accent1">
                    <a:lumMod val="50000"/>
                  </a:schemeClr>
                </a:solidFill>
              </a:rPr>
              <a:t>（</a:t>
            </a:r>
            <a:r>
              <a:rPr lang="en-US" altLang="zh-CN" b="1" dirty="0">
                <a:solidFill>
                  <a:schemeClr val="accent1">
                    <a:lumMod val="50000"/>
                  </a:schemeClr>
                </a:solidFill>
              </a:rPr>
              <a:t>2</a:t>
            </a:r>
            <a:r>
              <a:rPr lang="zh-CN" altLang="en-US" b="1" dirty="0">
                <a:solidFill>
                  <a:schemeClr val="accent1">
                    <a:lumMod val="50000"/>
                  </a:schemeClr>
                </a:solidFill>
              </a:rPr>
              <a:t>）案主表达他对社工的不切实际的期望；</a:t>
            </a:r>
            <a:endParaRPr lang="zh-CN" altLang="en-US" b="1" dirty="0">
              <a:solidFill>
                <a:schemeClr val="accent1">
                  <a:lumMod val="50000"/>
                </a:schemeClr>
              </a:solidFill>
            </a:endParaRPr>
          </a:p>
          <a:p>
            <a:pPr eaLnBrk="1" hangingPunct="1"/>
            <a:r>
              <a:rPr lang="zh-CN" altLang="en-US" b="1" dirty="0">
                <a:solidFill>
                  <a:schemeClr val="accent1">
                    <a:lumMod val="50000"/>
                  </a:schemeClr>
                </a:solidFill>
              </a:rPr>
              <a:t>（</a:t>
            </a:r>
            <a:r>
              <a:rPr lang="en-US" altLang="zh-CN" b="1" dirty="0">
                <a:solidFill>
                  <a:schemeClr val="accent1">
                    <a:lumMod val="50000"/>
                  </a:schemeClr>
                </a:solidFill>
              </a:rPr>
              <a:t>3</a:t>
            </a:r>
            <a:r>
              <a:rPr lang="zh-CN" altLang="en-US" b="1" dirty="0">
                <a:solidFill>
                  <a:schemeClr val="accent1">
                    <a:lumMod val="50000"/>
                  </a:schemeClr>
                </a:solidFill>
              </a:rPr>
              <a:t>）社工忘记会谈的时间长度。</a:t>
            </a:r>
            <a:endParaRPr lang="zh-CN" altLang="en-US" b="1" dirty="0">
              <a:solidFill>
                <a:schemeClr val="accent1">
                  <a:lumMod val="50000"/>
                </a:schemeClr>
              </a:solidFill>
            </a:endParaRPr>
          </a:p>
          <a:p>
            <a:pPr eaLnBrk="1" hangingPunct="1"/>
            <a:r>
              <a:rPr lang="zh-CN" altLang="en-US" dirty="0">
                <a:solidFill>
                  <a:schemeClr val="accent1">
                    <a:lumMod val="50000"/>
                  </a:schemeClr>
                </a:solidFill>
              </a:rPr>
              <a:t>	</a:t>
            </a:r>
            <a:endParaRPr lang="zh-CN" altLang="en-US" b="1" dirty="0">
              <a:solidFill>
                <a:srgbClr val="9966FF"/>
              </a:solidFill>
            </a:endParaRPr>
          </a:p>
          <a:p>
            <a:pPr algn="ctr" eaLnBrk="1" hangingPunct="1"/>
            <a:r>
              <a:rPr lang="zh-CN" altLang="en-US" b="1" dirty="0">
                <a:solidFill>
                  <a:schemeClr val="accent1">
                    <a:lumMod val="50000"/>
                  </a:schemeClr>
                </a:solidFill>
              </a:rPr>
              <a:t>社工如何处理？</a:t>
            </a:r>
            <a:endParaRPr lang="zh-CN" altLang="en-US" b="1" dirty="0">
              <a:solidFill>
                <a:schemeClr val="accent1">
                  <a:lumMod val="50000"/>
                </a:schemeClr>
              </a:solidFill>
            </a:endParaRPr>
          </a:p>
          <a:p>
            <a:pPr eaLnBrk="1" hangingPunct="1"/>
            <a:r>
              <a:rPr lang="zh-CN" altLang="en-US" dirty="0"/>
              <a:t>	</a:t>
            </a:r>
            <a:endParaRPr lang="zh-CN" altLang="en-US" b="1" dirty="0">
              <a:latin typeface="仿宋_GB2312" panose="02010609030101010101" pitchFamily="49" charset="-122"/>
              <a:ea typeface="仿宋_GB2312" panose="02010609030101010101" pitchFamily="49"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411">
                                            <p:txEl>
                                              <p:charRg st="28" end="47"/>
                                            </p:txEl>
                                          </p:spTgt>
                                        </p:tgtEl>
                                        <p:attrNameLst>
                                          <p:attrName>style.visibility</p:attrName>
                                        </p:attrNameLst>
                                      </p:cBhvr>
                                      <p:to>
                                        <p:strVal val="visible"/>
                                      </p:to>
                                    </p:set>
                                    <p:animEffect transition="in" filter="blinds(horizontal)">
                                      <p:cBhvr>
                                        <p:cTn id="7" dur="500"/>
                                        <p:tgtEl>
                                          <p:spTgt spid="17411">
                                            <p:txEl>
                                              <p:charRg st="28" end="47"/>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7411">
                                            <p:txEl>
                                              <p:charRg st="47" end="68"/>
                                            </p:txEl>
                                          </p:spTgt>
                                        </p:tgtEl>
                                        <p:attrNameLst>
                                          <p:attrName>style.visibility</p:attrName>
                                        </p:attrNameLst>
                                      </p:cBhvr>
                                      <p:to>
                                        <p:strVal val="visible"/>
                                      </p:to>
                                    </p:set>
                                    <p:animEffect transition="in" filter="blinds(horizontal)">
                                      <p:cBhvr>
                                        <p:cTn id="12" dur="500"/>
                                        <p:tgtEl>
                                          <p:spTgt spid="17411">
                                            <p:txEl>
                                              <p:charRg st="47" end="6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7411">
                                            <p:txEl>
                                              <p:charRg st="68" end="84"/>
                                            </p:txEl>
                                          </p:spTgt>
                                        </p:tgtEl>
                                        <p:attrNameLst>
                                          <p:attrName>style.visibility</p:attrName>
                                        </p:attrNameLst>
                                      </p:cBhvr>
                                      <p:to>
                                        <p:strVal val="visible"/>
                                      </p:to>
                                    </p:set>
                                    <p:animEffect transition="in" filter="blinds(horizontal)">
                                      <p:cBhvr>
                                        <p:cTn id="17" dur="500"/>
                                        <p:tgtEl>
                                          <p:spTgt spid="17411">
                                            <p:txEl>
                                              <p:charRg st="68" end="8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259" name="Rectangle 2"/>
          <p:cNvSpPr>
            <a:spLocks noGrp="1" noRot="1"/>
          </p:cNvSpPr>
          <p:nvPr>
            <p:ph idx="1"/>
          </p:nvPr>
        </p:nvSpPr>
        <p:spPr>
          <a:xfrm>
            <a:off x="995045" y="1540510"/>
            <a:ext cx="7185660" cy="3374390"/>
          </a:xfrm>
        </p:spPr>
        <p:txBody>
          <a:bodyPr vert="horz" wrap="square" lIns="68580" tIns="34290" rIns="68580" bIns="34290" anchor="t" anchorCtr="0"/>
          <a:p>
            <a:pPr eaLnBrk="1" hangingPunct="1"/>
            <a:r>
              <a:rPr lang="zh-CN" altLang="en-US" b="1" dirty="0">
                <a:solidFill>
                  <a:schemeClr val="accent1">
                    <a:lumMod val="50000"/>
                  </a:schemeClr>
                </a:solidFill>
                <a:latin typeface="仿宋_GB2312" panose="02010609030101010101" pitchFamily="49" charset="-122"/>
                <a:ea typeface="仿宋_GB2312" panose="02010609030101010101" pitchFamily="49" charset="-122"/>
              </a:rPr>
              <a:t>社工在这种情况下，可直接向案主说：“我们的时间到了”。</a:t>
            </a:r>
            <a:endParaRPr lang="zh-CN" altLang="en-US" b="1" dirty="0">
              <a:solidFill>
                <a:schemeClr val="accent1">
                  <a:lumMod val="50000"/>
                </a:schemeClr>
              </a:solidFill>
              <a:latin typeface="仿宋_GB2312" panose="02010609030101010101" pitchFamily="49" charset="-122"/>
              <a:ea typeface="仿宋_GB2312" panose="02010609030101010101" pitchFamily="49" charset="-122"/>
            </a:endParaRPr>
          </a:p>
          <a:p>
            <a:pPr eaLnBrk="1" hangingPunct="1"/>
            <a:r>
              <a:rPr lang="zh-CN" altLang="en-US" b="1" dirty="0">
                <a:solidFill>
                  <a:schemeClr val="accent1">
                    <a:lumMod val="50000"/>
                  </a:schemeClr>
                </a:solidFill>
                <a:latin typeface="仿宋_GB2312" panose="02010609030101010101" pitchFamily="49" charset="-122"/>
                <a:ea typeface="仿宋_GB2312" panose="02010609030101010101" pitchFamily="49" charset="-122"/>
              </a:rPr>
              <a:t>或者“我们今天没有时间了，下次见面时再继续讨论”。</a:t>
            </a:r>
            <a:endParaRPr lang="zh-CN" altLang="en-US" b="1" dirty="0">
              <a:solidFill>
                <a:schemeClr val="accent1">
                  <a:lumMod val="50000"/>
                </a:schemeClr>
              </a:solidFill>
              <a:latin typeface="仿宋_GB2312" panose="02010609030101010101" pitchFamily="49" charset="-122"/>
              <a:ea typeface="仿宋_GB2312" panose="02010609030101010101" pitchFamily="49" charset="-122"/>
            </a:endParaRPr>
          </a:p>
          <a:p>
            <a:pPr eaLnBrk="1" hangingPunct="1"/>
            <a:r>
              <a:rPr lang="zh-CN" altLang="en-US" b="1" dirty="0">
                <a:solidFill>
                  <a:schemeClr val="accent1">
                    <a:lumMod val="50000"/>
                  </a:schemeClr>
                </a:solidFill>
                <a:latin typeface="仿宋_GB2312" panose="02010609030101010101" pitchFamily="49" charset="-122"/>
                <a:ea typeface="仿宋_GB2312" panose="02010609030101010101" pitchFamily="49" charset="-122"/>
              </a:rPr>
              <a:t>假如案主仍然不依不舍，社工则可进一步说：“你是否觉得很难离开这里？假如是这样的话，我们下次可以谈谈这个问题，我们应该了解你要停留在这里的原因是什么。”</a:t>
            </a:r>
            <a:endParaRPr lang="zh-CN" altLang="en-US" b="1" dirty="0">
              <a:solidFill>
                <a:schemeClr val="accent1">
                  <a:lumMod val="50000"/>
                </a:schemeClr>
              </a:solidFill>
              <a:latin typeface="仿宋_GB2312" panose="02010609030101010101" pitchFamily="49" charset="-122"/>
              <a:ea typeface="仿宋_GB2312" panose="02010609030101010101" pitchFamily="49" charset="-122"/>
            </a:endParaRPr>
          </a:p>
          <a:p>
            <a:pPr eaLnBrk="1" hangingPunct="1"/>
            <a:r>
              <a:rPr lang="zh-CN" altLang="en-US" b="1" dirty="0">
                <a:solidFill>
                  <a:schemeClr val="accent1">
                    <a:lumMod val="50000"/>
                  </a:schemeClr>
                </a:solidFill>
                <a:latin typeface="仿宋_GB2312" panose="02010609030101010101" pitchFamily="49" charset="-122"/>
                <a:ea typeface="仿宋_GB2312" panose="02010609030101010101" pitchFamily="49" charset="-122"/>
              </a:rPr>
              <a:t>更进一步的方法是社工站起来及打开会谈室的门。</a:t>
            </a:r>
            <a:endParaRPr lang="zh-CN" altLang="en-US" b="1" dirty="0">
              <a:solidFill>
                <a:schemeClr val="accent1">
                  <a:lumMod val="50000"/>
                </a:schemeClr>
              </a:solidFill>
              <a:latin typeface="仿宋_GB2312" panose="02010609030101010101" pitchFamily="49" charset="-122"/>
              <a:ea typeface="仿宋_GB2312" panose="02010609030101010101" pitchFamily="49" charset="-122"/>
            </a:endParaRPr>
          </a:p>
          <a:p>
            <a:pPr eaLnBrk="1" hangingPunct="1"/>
            <a:endParaRPr lang="zh-CN" altLang="en-US" b="1" dirty="0">
              <a:solidFill>
                <a:schemeClr val="accent1">
                  <a:lumMod val="50000"/>
                </a:schemeClr>
              </a:solidFill>
              <a:latin typeface="仿宋_GB2312" panose="02010609030101010101" pitchFamily="49" charset="-122"/>
              <a:ea typeface="仿宋_GB2312" panose="02010609030101010101" pitchFamily="49" charset="-122"/>
            </a:endParaRPr>
          </a:p>
        </p:txBody>
      </p:sp>
    </p:spTree>
  </p:cSld>
  <p:clrMapOvr>
    <a:masterClrMapping/>
  </p:clrMapOvr>
  <p:transition>
    <p:push dir="u"/>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7283" name="Rectangle 2"/>
          <p:cNvSpPr>
            <a:spLocks noGrp="1" noRot="1"/>
          </p:cNvSpPr>
          <p:nvPr>
            <p:ph idx="1"/>
          </p:nvPr>
        </p:nvSpPr>
        <p:spPr>
          <a:xfrm>
            <a:off x="1322070" y="908685"/>
            <a:ext cx="6341110" cy="4267200"/>
          </a:xfrm>
        </p:spPr>
        <p:txBody>
          <a:bodyPr vert="horz" wrap="square" lIns="68580" tIns="34290" rIns="68580" bIns="34290" anchor="t" anchorCtr="0"/>
          <a:p>
            <a:pPr eaLnBrk="1" hangingPunct="1">
              <a:lnSpc>
                <a:spcPct val="80000"/>
              </a:lnSpc>
              <a:buFont typeface="Wingdings" panose="05000000000000000000" pitchFamily="2" charset="2"/>
              <a:buNone/>
            </a:pPr>
            <a:r>
              <a:rPr lang="zh-CN" altLang="en-US" sz="3300" dirty="0"/>
              <a:t>	</a:t>
            </a:r>
            <a:endParaRPr lang="zh-CN" altLang="en-US" sz="3300" dirty="0"/>
          </a:p>
          <a:p>
            <a:pPr eaLnBrk="1" hangingPunct="1">
              <a:lnSpc>
                <a:spcPct val="80000"/>
              </a:lnSpc>
            </a:pPr>
            <a:r>
              <a:rPr lang="zh-CN" altLang="en-US" sz="3000" b="1" dirty="0">
                <a:solidFill>
                  <a:schemeClr val="hlink"/>
                </a:solidFill>
                <a:ea typeface="黑体" panose="02010609060101010101" pitchFamily="49" charset="-122"/>
              </a:rPr>
              <a:t>二、案主的迟到</a:t>
            </a:r>
            <a:endParaRPr lang="zh-CN" altLang="en-US" sz="3000" b="1" dirty="0">
              <a:solidFill>
                <a:schemeClr val="hlink"/>
              </a:solidFill>
              <a:ea typeface="黑体" panose="02010609060101010101" pitchFamily="49" charset="-122"/>
            </a:endParaRPr>
          </a:p>
          <a:p>
            <a:pPr eaLnBrk="1" hangingPunct="1">
              <a:lnSpc>
                <a:spcPct val="80000"/>
              </a:lnSpc>
              <a:buFont typeface="Wingdings" panose="05000000000000000000" pitchFamily="2" charset="2"/>
              <a:buNone/>
            </a:pPr>
            <a:endParaRPr lang="zh-CN" altLang="en-US" sz="3000" b="1" dirty="0">
              <a:solidFill>
                <a:schemeClr val="hlink"/>
              </a:solidFill>
              <a:ea typeface="黑体" panose="02010609060101010101" pitchFamily="49" charset="-122"/>
            </a:endParaRPr>
          </a:p>
          <a:p>
            <a:pPr eaLnBrk="1" hangingPunct="1">
              <a:lnSpc>
                <a:spcPct val="80000"/>
              </a:lnSpc>
            </a:pPr>
            <a:r>
              <a:rPr lang="zh-CN" altLang="en-US" b="1" dirty="0">
                <a:solidFill>
                  <a:schemeClr val="accent1">
                    <a:lumMod val="50000"/>
                  </a:schemeClr>
                </a:solidFill>
                <a:latin typeface="仿宋_GB2312" panose="02010609030101010101" pitchFamily="49" charset="-122"/>
                <a:ea typeface="仿宋_GB2312" panose="02010609030101010101" pitchFamily="49" charset="-122"/>
              </a:rPr>
              <a:t>假如案主常常迟到，社工应确定究竟迟到是否有实质因素（如案主因工作关系无法按时到达），或是代表一种习惯性的处理情绪冲突的方式。</a:t>
            </a:r>
            <a:endParaRPr lang="zh-CN" altLang="en-US" b="1" dirty="0">
              <a:solidFill>
                <a:schemeClr val="accent1">
                  <a:lumMod val="50000"/>
                </a:schemeClr>
              </a:solidFill>
              <a:latin typeface="仿宋_GB2312" panose="02010609030101010101" pitchFamily="49" charset="-122"/>
              <a:ea typeface="仿宋_GB2312" panose="02010609030101010101" pitchFamily="49" charset="-122"/>
            </a:endParaRPr>
          </a:p>
          <a:p>
            <a:pPr eaLnBrk="1" hangingPunct="1">
              <a:lnSpc>
                <a:spcPct val="80000"/>
              </a:lnSpc>
            </a:pPr>
            <a:endParaRPr lang="zh-CN" altLang="en-US" b="1" dirty="0">
              <a:solidFill>
                <a:srgbClr val="FF0000"/>
              </a:solidFill>
              <a:latin typeface="仿宋_GB2312" panose="02010609030101010101" pitchFamily="49" charset="-122"/>
              <a:ea typeface="仿宋_GB2312" panose="02010609030101010101" pitchFamily="49" charset="-122"/>
            </a:endParaRPr>
          </a:p>
          <a:p>
            <a:pPr algn="ctr" eaLnBrk="1" hangingPunct="1">
              <a:lnSpc>
                <a:spcPct val="80000"/>
              </a:lnSpc>
            </a:pPr>
            <a:r>
              <a:rPr lang="zh-CN" altLang="en-US" b="1" dirty="0">
                <a:solidFill>
                  <a:schemeClr val="accent1">
                    <a:lumMod val="50000"/>
                  </a:schemeClr>
                </a:solidFill>
                <a:latin typeface="仿宋_GB2312" panose="02010609030101010101" pitchFamily="49" charset="-122"/>
                <a:ea typeface="仿宋_GB2312" panose="02010609030101010101" pitchFamily="49" charset="-122"/>
              </a:rPr>
              <a:t>社工如何处理？</a:t>
            </a:r>
            <a:endParaRPr lang="zh-CN" altLang="en-US" b="1" dirty="0">
              <a:solidFill>
                <a:schemeClr val="accent1">
                  <a:lumMod val="50000"/>
                </a:schemeClr>
              </a:solidFill>
              <a:latin typeface="仿宋_GB2312" panose="02010609030101010101" pitchFamily="49" charset="-122"/>
              <a:ea typeface="仿宋_GB2312" panose="02010609030101010101" pitchFamily="49" charset="-122"/>
            </a:endParaRPr>
          </a:p>
          <a:p>
            <a:pPr eaLnBrk="1" hangingPunct="1">
              <a:lnSpc>
                <a:spcPct val="80000"/>
              </a:lnSpc>
              <a:buFont typeface="Wingdings" panose="05000000000000000000" pitchFamily="2" charset="2"/>
              <a:buNone/>
            </a:pPr>
            <a:r>
              <a:rPr lang="zh-CN" altLang="en-US" sz="3600" dirty="0">
                <a:solidFill>
                  <a:srgbClr val="FF0000"/>
                </a:solidFill>
                <a:latin typeface="仿宋_GB2312" panose="02010609030101010101" pitchFamily="49" charset="-122"/>
                <a:ea typeface="仿宋_GB2312" panose="02010609030101010101" pitchFamily="49" charset="-122"/>
              </a:rPr>
              <a:t>  </a:t>
            </a:r>
            <a:endParaRPr lang="zh-CN" altLang="en-US" sz="2700" dirty="0">
              <a:latin typeface="仿宋_GB2312" panose="02010609030101010101" pitchFamily="49" charset="-122"/>
              <a:ea typeface="仿宋_GB2312" panose="02010609030101010101" pitchFamily="49" charset="-122"/>
            </a:endParaRPr>
          </a:p>
          <a:p>
            <a:pPr eaLnBrk="1" hangingPunct="1">
              <a:lnSpc>
                <a:spcPct val="80000"/>
              </a:lnSpc>
              <a:buFont typeface="Wingdings" panose="05000000000000000000" pitchFamily="2" charset="2"/>
              <a:buNone/>
            </a:pPr>
            <a:endParaRPr lang="zh-CN" altLang="en-US" sz="2700" dirty="0">
              <a:latin typeface="仿宋_GB2312" panose="02010609030101010101" pitchFamily="49" charset="-122"/>
              <a:ea typeface="仿宋_GB2312" panose="02010609030101010101" pitchFamily="49" charset="-122"/>
            </a:endParaRPr>
          </a:p>
        </p:txBody>
      </p:sp>
    </p:spTree>
  </p:cSld>
  <p:clrMapOvr>
    <a:masterClrMapping/>
  </p:clrMapOvr>
  <p:transition>
    <p:push dir="u"/>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49630" y="1367155"/>
            <a:ext cx="7464425" cy="4523105"/>
          </a:xfrm>
          <a:prstGeom prst="rect">
            <a:avLst/>
          </a:prstGeom>
          <a:noFill/>
        </p:spPr>
        <p:txBody>
          <a:bodyPr wrap="square" rtlCol="0" anchor="t">
            <a:spAutoFit/>
          </a:bodyPr>
          <a:p>
            <a:pPr eaLnBrk="1" hangingPunct="1"/>
            <a:r>
              <a:rPr lang="zh-CN" altLang="en-US" sz="2400" b="1" dirty="0">
                <a:latin typeface="仿宋_GB2312" panose="02010609030101010101" pitchFamily="49" charset="-122"/>
                <a:ea typeface="仿宋_GB2312" panose="02010609030101010101" pitchFamily="49" charset="-122"/>
                <a:sym typeface="+mn-ea"/>
              </a:rPr>
              <a:t>在前者情形，社工应与案主共同安排较适当的时间。</a:t>
            </a:r>
            <a:endParaRPr lang="zh-CN" altLang="en-US" sz="2400" b="1" dirty="0">
              <a:latin typeface="仿宋_GB2312" panose="02010609030101010101" pitchFamily="49" charset="-122"/>
              <a:ea typeface="仿宋_GB2312" panose="02010609030101010101" pitchFamily="49" charset="-122"/>
            </a:endParaRPr>
          </a:p>
          <a:p>
            <a:pPr eaLnBrk="1" hangingPunct="1">
              <a:buFont typeface="Wingdings" panose="05000000000000000000" pitchFamily="2" charset="2"/>
              <a:buNone/>
            </a:pPr>
            <a:endParaRPr lang="zh-CN" altLang="en-US" sz="2400" b="1" dirty="0">
              <a:latin typeface="仿宋_GB2312" panose="02010609030101010101" pitchFamily="49" charset="-122"/>
              <a:ea typeface="仿宋_GB2312" panose="02010609030101010101" pitchFamily="49" charset="-122"/>
            </a:endParaRPr>
          </a:p>
          <a:p>
            <a:pPr eaLnBrk="1" hangingPunct="1"/>
            <a:r>
              <a:rPr lang="zh-CN" altLang="en-US" sz="2400" b="1" dirty="0">
                <a:latin typeface="仿宋_GB2312" panose="02010609030101010101" pitchFamily="49" charset="-122"/>
                <a:ea typeface="仿宋_GB2312" panose="02010609030101010101" pitchFamily="49" charset="-122"/>
                <a:sym typeface="+mn-ea"/>
              </a:rPr>
              <a:t>在后者的情形，社工应加以探讨，当社工探讨时，案主将被迫观察其抵制或勉强的因素，以及其对应约的矛盾感觉，案主的反应将可帮助社工判断案主迟到的习惯究竟是一般性的或是仅限于对社工工作，假如案主表示他的迟到是一般性的问题，这可使社工了解案主与他人相处方式的性质。</a:t>
            </a:r>
            <a:endParaRPr lang="zh-CN" altLang="en-US" sz="2400" b="1" dirty="0">
              <a:latin typeface="仿宋_GB2312" panose="02010609030101010101" pitchFamily="49" charset="-122"/>
              <a:ea typeface="仿宋_GB2312" panose="02010609030101010101" pitchFamily="49" charset="-122"/>
            </a:endParaRPr>
          </a:p>
          <a:p>
            <a:pPr eaLnBrk="1" hangingPunct="1">
              <a:buFont typeface="Wingdings" panose="05000000000000000000" pitchFamily="2" charset="2"/>
              <a:buNone/>
            </a:pPr>
            <a:endParaRPr lang="zh-CN" altLang="en-US" sz="2400" b="1" dirty="0">
              <a:latin typeface="仿宋_GB2312" panose="02010609030101010101" pitchFamily="49" charset="-122"/>
              <a:ea typeface="仿宋_GB2312" panose="02010609030101010101" pitchFamily="49" charset="-122"/>
            </a:endParaRPr>
          </a:p>
          <a:p>
            <a:pPr eaLnBrk="1" hangingPunct="1"/>
            <a:r>
              <a:rPr lang="zh-CN" altLang="en-US" sz="2400" b="1" dirty="0">
                <a:latin typeface="仿宋_GB2312" panose="02010609030101010101" pitchFamily="49" charset="-122"/>
                <a:ea typeface="仿宋_GB2312" panose="02010609030101010101" pitchFamily="49" charset="-122"/>
                <a:sym typeface="+mn-ea"/>
              </a:rPr>
              <a:t>另一种情况，假如社工迟到时，案主会产生一种“被拒绝”或“不重要”的感觉，社工在这种情况下应直接向案主道歉并尽量做遵守时间的最大努力。</a:t>
            </a:r>
            <a:endParaRPr lang="zh-CN" altLang="en-US" sz="2400" b="1" dirty="0">
              <a:latin typeface="仿宋_GB2312" panose="02010609030101010101" pitchFamily="49" charset="-122"/>
              <a:ea typeface="仿宋_GB2312" panose="02010609030101010101" pitchFamily="49" charset="-122"/>
              <a:sym typeface="+mn-ea"/>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331" name="Rectangle 2"/>
          <p:cNvSpPr>
            <a:spLocks noGrp="1" noRot="1"/>
          </p:cNvSpPr>
          <p:nvPr>
            <p:ph idx="1"/>
          </p:nvPr>
        </p:nvSpPr>
        <p:spPr>
          <a:xfrm>
            <a:off x="1214120" y="1162050"/>
            <a:ext cx="6598920" cy="4427855"/>
          </a:xfrm>
        </p:spPr>
        <p:txBody>
          <a:bodyPr vert="horz" wrap="square" lIns="68580" tIns="34290" rIns="68580" bIns="34290" anchor="t" anchorCtr="0"/>
          <a:p>
            <a:pPr eaLnBrk="1" hangingPunct="1">
              <a:lnSpc>
                <a:spcPct val="80000"/>
              </a:lnSpc>
            </a:pPr>
            <a:r>
              <a:rPr lang="zh-CN" altLang="en-US" sz="3000" b="1" dirty="0">
                <a:solidFill>
                  <a:schemeClr val="hlink"/>
                </a:solidFill>
              </a:rPr>
              <a:t>三、案主的沉默</a:t>
            </a:r>
            <a:endParaRPr lang="zh-CN" altLang="en-US" sz="3000" b="1" dirty="0">
              <a:solidFill>
                <a:schemeClr val="hlink"/>
              </a:solidFill>
            </a:endParaRPr>
          </a:p>
          <a:p>
            <a:pPr eaLnBrk="1" hangingPunct="1">
              <a:lnSpc>
                <a:spcPct val="80000"/>
              </a:lnSpc>
              <a:buFont typeface="Wingdings" panose="05000000000000000000" pitchFamily="2" charset="2"/>
              <a:buNone/>
            </a:pPr>
            <a:endParaRPr lang="zh-CN" altLang="en-US" sz="3000" b="1" dirty="0">
              <a:solidFill>
                <a:schemeClr val="hlink"/>
              </a:solidFill>
            </a:endParaRPr>
          </a:p>
          <a:p>
            <a:pPr eaLnBrk="1" hangingPunct="1">
              <a:lnSpc>
                <a:spcPct val="80000"/>
              </a:lnSpc>
            </a:pPr>
            <a:r>
              <a:rPr lang="zh-CN" altLang="en-US" dirty="0">
                <a:solidFill>
                  <a:schemeClr val="accent1">
                    <a:lumMod val="50000"/>
                  </a:schemeClr>
                </a:solidFill>
              </a:rPr>
              <a:t>	</a:t>
            </a:r>
            <a:r>
              <a:rPr lang="zh-CN" altLang="en-US" b="1" dirty="0">
                <a:solidFill>
                  <a:schemeClr val="accent1">
                    <a:lumMod val="50000"/>
                  </a:schemeClr>
                </a:solidFill>
                <a:latin typeface="仿宋_GB2312" panose="02010609030101010101" pitchFamily="49" charset="-122"/>
                <a:ea typeface="仿宋_GB2312" panose="02010609030101010101" pitchFamily="49" charset="-122"/>
              </a:rPr>
              <a:t>一般而言，案主超过一分钟以上的沉默是不良好的情况。沉默可代表数种敌意、退缩、抵制、害羞、无法继续等等。社工的问话如：“你在想什么”一般情况下都会打开沉默，假如案主做以下回答：“没什么”“我不知道”或无法反应，社工可以不同的方式加以处理。</a:t>
            </a:r>
            <a:endParaRPr lang="zh-CN" altLang="en-US" b="1" dirty="0">
              <a:solidFill>
                <a:schemeClr val="accent1">
                  <a:lumMod val="50000"/>
                </a:schemeClr>
              </a:solidFill>
              <a:latin typeface="仿宋_GB2312" panose="02010609030101010101" pitchFamily="49" charset="-122"/>
              <a:ea typeface="仿宋_GB2312" panose="02010609030101010101" pitchFamily="49" charset="-122"/>
            </a:endParaRPr>
          </a:p>
          <a:p>
            <a:pPr eaLnBrk="1" hangingPunct="1">
              <a:lnSpc>
                <a:spcPct val="80000"/>
              </a:lnSpc>
              <a:buFont typeface="Wingdings" panose="05000000000000000000" pitchFamily="2" charset="2"/>
              <a:buNone/>
            </a:pPr>
            <a:endParaRPr lang="zh-CN" altLang="en-US" b="1" dirty="0">
              <a:solidFill>
                <a:srgbClr val="FF0000"/>
              </a:solidFill>
              <a:latin typeface="仿宋_GB2312" panose="02010609030101010101" pitchFamily="49" charset="-122"/>
              <a:ea typeface="仿宋_GB2312" panose="02010609030101010101" pitchFamily="49" charset="-122"/>
            </a:endParaRPr>
          </a:p>
          <a:p>
            <a:pPr algn="ctr" eaLnBrk="1" hangingPunct="1">
              <a:lnSpc>
                <a:spcPct val="80000"/>
              </a:lnSpc>
            </a:pPr>
            <a:r>
              <a:rPr lang="zh-CN" altLang="en-US" b="1" dirty="0">
                <a:solidFill>
                  <a:srgbClr val="9999FF"/>
                </a:solidFill>
              </a:rPr>
              <a:t>社工该如何处理？	</a:t>
            </a:r>
            <a:endParaRPr lang="zh-CN" altLang="en-US" b="1" dirty="0">
              <a:solidFill>
                <a:srgbClr val="9999FF"/>
              </a:solidFill>
              <a:latin typeface="仿宋_GB2312" panose="02010609030101010101" pitchFamily="49" charset="-122"/>
              <a:ea typeface="仿宋_GB2312" panose="02010609030101010101" pitchFamily="49" charset="-122"/>
            </a:endParaRPr>
          </a:p>
        </p:txBody>
      </p:sp>
    </p:spTree>
  </p:cSld>
  <p:clrMapOvr>
    <a:masterClrMapping/>
  </p:clrMapOvr>
  <p:transition>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50520" y="1608773"/>
            <a:ext cx="2840355" cy="4229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a:latin typeface="微软雅黑" panose="020B0503020204020204" pitchFamily="34" charset="-122"/>
                <a:ea typeface="微软雅黑" panose="020B0503020204020204" pitchFamily="34" charset="-122"/>
                <a:cs typeface="微软雅黑" panose="020B0503020204020204" pitchFamily="34" charset="-122"/>
              </a:rPr>
              <a:t>1</a:t>
            </a:r>
            <a:r>
              <a:rPr lang="zh-CN" altLang="en-US" b="1">
                <a:latin typeface="微软雅黑" panose="020B0503020204020204" pitchFamily="34" charset="-122"/>
                <a:ea typeface="微软雅黑" panose="020B0503020204020204" pitchFamily="34" charset="-122"/>
                <a:cs typeface="微软雅黑" panose="020B0503020204020204" pitchFamily="34" charset="-122"/>
              </a:rPr>
              <a:t>、个案工作的定义</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文本占位符 14" descr="Rectangle: Click to edit Master text styles&#13;&#10;Second level&#13;&#10;Third level&#13;&#10;Fourth level&#13;&#10;Fifth level"/>
          <p:cNvSpPr>
            <a:spLocks noGrp="1"/>
          </p:cNvSpPr>
          <p:nvPr>
            <p:ph type="body" idx="1"/>
          </p:nvPr>
        </p:nvSpPr>
        <p:spPr>
          <a:xfrm>
            <a:off x="350520" y="2167255"/>
            <a:ext cx="8100060" cy="3082925"/>
          </a:xfrm>
        </p:spPr>
        <p:txBody>
          <a:bodyPr/>
          <a:lstStyle/>
          <a:p>
            <a:pPr algn="just">
              <a:lnSpc>
                <a:spcPct val="150000"/>
              </a:lnSpc>
              <a:buNone/>
            </a:pPr>
            <a:r>
              <a:rPr lang="zh-CN" altLang="en-US">
                <a:solidFill>
                  <a:schemeClr val="accent1">
                    <a:lumMod val="50000"/>
                  </a:schemeClr>
                </a:solidFill>
              </a:rPr>
              <a:t>个案工作是专业工作者遵循基本的</a:t>
            </a:r>
            <a:r>
              <a:rPr lang="zh-CN" altLang="en-US" b="1">
                <a:solidFill>
                  <a:srgbClr val="00B050"/>
                </a:solidFill>
              </a:rPr>
              <a:t>价值理念</a:t>
            </a:r>
            <a:r>
              <a:rPr lang="zh-CN" altLang="en-US">
                <a:solidFill>
                  <a:schemeClr val="accent1">
                    <a:lumMod val="50000"/>
                  </a:schemeClr>
                </a:solidFill>
              </a:rPr>
              <a:t>、运用科学的</a:t>
            </a:r>
            <a:r>
              <a:rPr lang="zh-CN" altLang="en-US" b="1">
                <a:solidFill>
                  <a:srgbClr val="00B050"/>
                </a:solidFill>
              </a:rPr>
              <a:t>专业知识和技巧</a:t>
            </a:r>
            <a:r>
              <a:rPr lang="zh-CN" altLang="en-US">
                <a:solidFill>
                  <a:schemeClr val="accent1">
                    <a:lumMod val="50000"/>
                  </a:schemeClr>
                </a:solidFill>
              </a:rPr>
              <a:t>、以</a:t>
            </a:r>
            <a:r>
              <a:rPr lang="zh-CN" altLang="en-US" b="1">
                <a:solidFill>
                  <a:srgbClr val="00B050"/>
                </a:solidFill>
              </a:rPr>
              <a:t>个别化</a:t>
            </a:r>
            <a:r>
              <a:rPr lang="zh-CN" altLang="en-US">
                <a:solidFill>
                  <a:schemeClr val="accent1">
                    <a:lumMod val="50000"/>
                  </a:schemeClr>
                </a:solidFill>
              </a:rPr>
              <a:t>的方式为感受困难的</a:t>
            </a:r>
            <a:r>
              <a:rPr lang="zh-CN" altLang="en-US" b="1">
                <a:solidFill>
                  <a:srgbClr val="00B050"/>
                </a:solidFill>
              </a:rPr>
              <a:t>个人或家庭</a:t>
            </a:r>
            <a:r>
              <a:rPr lang="zh-CN" altLang="en-US">
                <a:solidFill>
                  <a:schemeClr val="accent1">
                    <a:lumMod val="50000"/>
                  </a:schemeClr>
                </a:solidFill>
              </a:rPr>
              <a:t>提供物质和心理方面的支持与服务，以帮助个人或家庭减低压力解决问题、挖掘生命的潜能,不断提高个人和社会的福利水平。</a:t>
            </a:r>
            <a:endParaRPr lang="zh-CN" altLang="en-US">
              <a:solidFill>
                <a:schemeClr val="accent1">
                  <a:lumMod val="50000"/>
                </a:schemeClr>
              </a:solidFill>
            </a:endParaRPr>
          </a:p>
        </p:txBody>
      </p:sp>
    </p:spTree>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5" name="Rectangle 2"/>
          <p:cNvSpPr>
            <a:spLocks noGrp="1" noRot="1"/>
          </p:cNvSpPr>
          <p:nvPr>
            <p:ph idx="1"/>
          </p:nvPr>
        </p:nvSpPr>
        <p:spPr>
          <a:xfrm>
            <a:off x="467995" y="502285"/>
            <a:ext cx="8263255" cy="5885815"/>
          </a:xfrm>
        </p:spPr>
        <p:txBody>
          <a:bodyPr vert="horz" wrap="square" lIns="68580" tIns="34290" rIns="68580" bIns="34290" anchor="t" anchorCtr="0"/>
          <a:p>
            <a:pPr eaLnBrk="1" hangingPunct="1"/>
            <a:r>
              <a:rPr lang="zh-CN" altLang="en-US" b="1" dirty="0">
                <a:latin typeface="仿宋_GB2312" panose="02010609030101010101" pitchFamily="49" charset="-122"/>
                <a:ea typeface="仿宋_GB2312" panose="02010609030101010101" pitchFamily="49" charset="-122"/>
              </a:rPr>
              <a:t>假如社工知道其原因，他可对沉默做评语。</a:t>
            </a:r>
            <a:endParaRPr lang="en-US" altLang="zh-CN" b="1" dirty="0">
              <a:latin typeface="仿宋_GB2312" panose="02010609030101010101" pitchFamily="49" charset="-122"/>
              <a:ea typeface="仿宋_GB2312" panose="02010609030101010101" pitchFamily="49" charset="-122"/>
            </a:endParaRPr>
          </a:p>
          <a:p>
            <a:pPr eaLnBrk="1" hangingPunct="1"/>
            <a:endParaRPr lang="zh-CN" altLang="en-US" sz="1000" b="1" dirty="0">
              <a:latin typeface="仿宋_GB2312" panose="02010609030101010101" pitchFamily="49" charset="-122"/>
              <a:ea typeface="仿宋_GB2312" panose="02010609030101010101" pitchFamily="49" charset="-122"/>
            </a:endParaRPr>
          </a:p>
          <a:p>
            <a:pPr eaLnBrk="1" hangingPunct="1"/>
            <a:r>
              <a:rPr lang="zh-CN" altLang="en-US" b="1" dirty="0">
                <a:latin typeface="仿宋_GB2312" panose="02010609030101010101" pitchFamily="49" charset="-122"/>
                <a:ea typeface="仿宋_GB2312" panose="02010609030101010101" pitchFamily="49" charset="-122"/>
              </a:rPr>
              <a:t>假如社工对案主沉默的原因不确定，而案主对社工的提议或评语不作反应，社工不妨介绍新题目做讨论对象或复习老题目以引起案主参与的兴趣，假若案主的沉默持续，社工不妨说：“当你不说话的时候，我是在不知道究竟是怎么回事，假如这是有价值的话，我无意打扰，不过我想知道你在会谈开始前是不是有这种感觉？还是你特别对现在讨论的题目有这种感觉</a:t>
            </a:r>
            <a:r>
              <a:rPr lang="en-US" altLang="zh-CN" b="1" dirty="0">
                <a:latin typeface="仿宋_GB2312" panose="02010609030101010101" pitchFamily="49" charset="-122"/>
                <a:ea typeface="仿宋_GB2312" panose="02010609030101010101" pitchFamily="49" charset="-122"/>
              </a:rPr>
              <a:t>?”</a:t>
            </a:r>
            <a:r>
              <a:rPr lang="zh-CN" altLang="en-US" b="1" dirty="0">
                <a:latin typeface="仿宋_GB2312" panose="02010609030101010101" pitchFamily="49" charset="-122"/>
                <a:ea typeface="仿宋_GB2312" panose="02010609030101010101" pitchFamily="49" charset="-122"/>
              </a:rPr>
              <a:t>假如案主仍不开口或反映，社工应不断地使案主知道他仍存在，同时想知道案主究竟在想什么。</a:t>
            </a:r>
            <a:endParaRPr lang="en-US" altLang="zh-CN" b="1" dirty="0">
              <a:latin typeface="仿宋_GB2312" panose="02010609030101010101" pitchFamily="49" charset="-122"/>
              <a:ea typeface="仿宋_GB2312" panose="02010609030101010101" pitchFamily="49" charset="-122"/>
            </a:endParaRPr>
          </a:p>
          <a:p>
            <a:pPr eaLnBrk="1" hangingPunct="1"/>
            <a:endParaRPr lang="zh-CN" altLang="en-US" sz="1000" b="1" dirty="0">
              <a:latin typeface="仿宋_GB2312" panose="02010609030101010101" pitchFamily="49" charset="-122"/>
              <a:ea typeface="仿宋_GB2312" panose="02010609030101010101" pitchFamily="49" charset="-122"/>
            </a:endParaRPr>
          </a:p>
          <a:p>
            <a:pPr eaLnBrk="1" hangingPunct="1"/>
            <a:r>
              <a:rPr lang="zh-CN" altLang="en-US" b="1" dirty="0">
                <a:latin typeface="仿宋_GB2312" panose="02010609030101010101" pitchFamily="49" charset="-122"/>
                <a:ea typeface="仿宋_GB2312" panose="02010609030101010101" pitchFamily="49" charset="-122"/>
              </a:rPr>
              <a:t>有时候案主的暂时沉默是在搜索被中断的思潮或适当的表达语句，社工在此种情形下应耐心等待。</a:t>
            </a:r>
            <a:endParaRPr lang="zh-CN" altLang="en-US" b="1" dirty="0">
              <a:latin typeface="仿宋_GB2312" panose="02010609030101010101" pitchFamily="49" charset="-122"/>
              <a:ea typeface="仿宋_GB2312" panose="02010609030101010101" pitchFamily="49" charset="-122"/>
            </a:endParaRPr>
          </a:p>
        </p:txBody>
      </p:sp>
    </p:spTree>
  </p:cSld>
  <p:clrMapOvr>
    <a:masterClrMapping/>
  </p:clrMapOvr>
  <p:transition>
    <p:push dir="u"/>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379" name="Rectangle 2"/>
          <p:cNvSpPr>
            <a:spLocks noGrp="1" noRot="1"/>
          </p:cNvSpPr>
          <p:nvPr>
            <p:ph idx="1"/>
          </p:nvPr>
        </p:nvSpPr>
        <p:spPr>
          <a:xfrm>
            <a:off x="737870" y="1269365"/>
            <a:ext cx="7533005" cy="4162425"/>
          </a:xfrm>
        </p:spPr>
        <p:txBody>
          <a:bodyPr vert="horz" wrap="square" lIns="68580" tIns="34290" rIns="68580" bIns="34290" anchor="t" anchorCtr="0"/>
          <a:p>
            <a:pPr eaLnBrk="1" hangingPunct="1"/>
            <a:r>
              <a:rPr lang="zh-CN" altLang="en-US" sz="3000" b="1" dirty="0">
                <a:solidFill>
                  <a:schemeClr val="hlink"/>
                </a:solidFill>
                <a:ea typeface="黑体" panose="02010609060101010101" pitchFamily="49" charset="-122"/>
              </a:rPr>
              <a:t>四、案主哭泣</a:t>
            </a:r>
            <a:endParaRPr lang="zh-CN" altLang="en-US" sz="3000" b="1" dirty="0">
              <a:solidFill>
                <a:schemeClr val="hlink"/>
              </a:solidFill>
              <a:ea typeface="黑体" panose="02010609060101010101" pitchFamily="49" charset="-122"/>
            </a:endParaRPr>
          </a:p>
          <a:p>
            <a:pPr eaLnBrk="1" hangingPunct="1"/>
            <a:r>
              <a:rPr lang="zh-CN" altLang="en-US" dirty="0"/>
              <a:t>	</a:t>
            </a:r>
            <a:r>
              <a:rPr lang="zh-CN" altLang="en-US" b="1" dirty="0">
                <a:solidFill>
                  <a:schemeClr val="accent1">
                    <a:lumMod val="50000"/>
                  </a:schemeClr>
                </a:solidFill>
                <a:ea typeface="仿宋_GB2312" panose="02010609030101010101" pitchFamily="49" charset="-122"/>
              </a:rPr>
              <a:t>哭泣在治疗性的会谈中是一件非常普通的事情，有些案主在哭泣后因感到困窘或担心暴露弱点而向社工道歉</a:t>
            </a:r>
            <a:r>
              <a:rPr lang="zh-CN" altLang="en-US" dirty="0">
                <a:solidFill>
                  <a:schemeClr val="accent1">
                    <a:lumMod val="50000"/>
                  </a:schemeClr>
                </a:solidFill>
              </a:rPr>
              <a:t>。</a:t>
            </a:r>
            <a:endParaRPr lang="zh-CN" altLang="en-US" dirty="0">
              <a:solidFill>
                <a:schemeClr val="accent1">
                  <a:lumMod val="50000"/>
                </a:schemeClr>
              </a:solidFill>
            </a:endParaRPr>
          </a:p>
          <a:p>
            <a:pPr eaLnBrk="1" hangingPunct="1"/>
            <a:r>
              <a:rPr lang="zh-CN" altLang="en-US" sz="2000" b="1" dirty="0">
                <a:solidFill>
                  <a:srgbClr val="9966FF"/>
                </a:solidFill>
              </a:rPr>
              <a:t>社工如何应对？</a:t>
            </a:r>
            <a:endParaRPr lang="zh-CN" altLang="en-US" sz="2000" b="1" dirty="0">
              <a:solidFill>
                <a:srgbClr val="9966FF"/>
              </a:solidFill>
            </a:endParaRPr>
          </a:p>
          <a:p>
            <a:pPr eaLnBrk="1" hangingPunct="1"/>
            <a:r>
              <a:rPr lang="zh-CN" altLang="en-US" sz="2000" dirty="0"/>
              <a:t>   </a:t>
            </a:r>
            <a:r>
              <a:rPr lang="zh-CN" altLang="en-US" dirty="0"/>
              <a:t> </a:t>
            </a:r>
            <a:r>
              <a:rPr lang="zh-CN" altLang="en-US" b="1" dirty="0">
                <a:latin typeface="仿宋_GB2312" panose="02010609030101010101" pitchFamily="49" charset="-122"/>
                <a:ea typeface="仿宋_GB2312" panose="02010609030101010101" pitchFamily="49" charset="-122"/>
              </a:rPr>
              <a:t>（</a:t>
            </a:r>
            <a:r>
              <a:rPr lang="en-US" altLang="zh-CN" b="1" dirty="0">
                <a:latin typeface="仿宋_GB2312" panose="02010609030101010101" pitchFamily="49" charset="-122"/>
                <a:ea typeface="仿宋_GB2312" panose="02010609030101010101" pitchFamily="49" charset="-122"/>
              </a:rPr>
              <a:t>1</a:t>
            </a:r>
            <a:r>
              <a:rPr lang="zh-CN" altLang="en-US" b="1" dirty="0">
                <a:latin typeface="仿宋_GB2312" panose="02010609030101010101" pitchFamily="49" charset="-122"/>
                <a:ea typeface="仿宋_GB2312" panose="02010609030101010101" pitchFamily="49" charset="-122"/>
              </a:rPr>
              <a:t>）、社工可以说：“哭有什么不好呢。”不过社工不要用身体接触来安慰在哭泣中的成人案主。</a:t>
            </a:r>
            <a:endParaRPr lang="zh-CN" altLang="en-US" b="1" dirty="0">
              <a:latin typeface="仿宋_GB2312" panose="02010609030101010101" pitchFamily="49" charset="-122"/>
              <a:ea typeface="仿宋_GB2312" panose="02010609030101010101" pitchFamily="49" charset="-122"/>
            </a:endParaRPr>
          </a:p>
          <a:p>
            <a:pPr eaLnBrk="1" hangingPunct="1"/>
            <a:r>
              <a:rPr lang="zh-CN" altLang="en-US" b="1" dirty="0">
                <a:latin typeface="仿宋_GB2312" panose="02010609030101010101" pitchFamily="49" charset="-122"/>
                <a:ea typeface="仿宋_GB2312" panose="02010609030101010101" pitchFamily="49" charset="-122"/>
              </a:rPr>
              <a:t>  （</a:t>
            </a:r>
            <a:r>
              <a:rPr lang="en-US" altLang="zh-CN" b="1" dirty="0">
                <a:latin typeface="仿宋_GB2312" panose="02010609030101010101" pitchFamily="49" charset="-122"/>
                <a:ea typeface="仿宋_GB2312" panose="02010609030101010101" pitchFamily="49" charset="-122"/>
              </a:rPr>
              <a:t>2</a:t>
            </a:r>
            <a:r>
              <a:rPr lang="zh-CN" altLang="en-US" b="1" dirty="0">
                <a:latin typeface="仿宋_GB2312" panose="02010609030101010101" pitchFamily="49" charset="-122"/>
                <a:ea typeface="仿宋_GB2312" panose="02010609030101010101" pitchFamily="49" charset="-122"/>
              </a:rPr>
              <a:t>）、社工可以选择沉默的方式或作以下的评语：“什么困扰使你流泪你？”假如案主描述最近或过去的悲痛经验，哭泣时想象得到的，在此种情况下，社工可以说：“你是否有想哭的需要？”</a:t>
            </a:r>
            <a:endParaRPr lang="zh-CN" altLang="en-US" b="1" dirty="0">
              <a:latin typeface="仿宋_GB2312" panose="02010609030101010101" pitchFamily="49" charset="-122"/>
              <a:ea typeface="仿宋_GB2312" panose="02010609030101010101" pitchFamily="49" charset="-122"/>
            </a:endParaRPr>
          </a:p>
          <a:p>
            <a:pPr eaLnBrk="1" hangingPunct="1">
              <a:buFont typeface="Wingdings" panose="05000000000000000000" pitchFamily="2" charset="2"/>
              <a:buNone/>
            </a:pPr>
            <a:r>
              <a:rPr lang="zh-CN" altLang="en-US" b="1" dirty="0"/>
              <a:t>	</a:t>
            </a:r>
            <a:endParaRPr lang="zh-CN" altLang="en-US" b="1" dirty="0"/>
          </a:p>
        </p:txBody>
      </p:sp>
    </p:spTree>
  </p:cSld>
  <p:clrMapOvr>
    <a:masterClrMapping/>
  </p:clrMapOvr>
  <p:transition>
    <p:push dir="u"/>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03" name="Rectangle 2"/>
          <p:cNvSpPr>
            <a:spLocks noGrp="1" noRot="1"/>
          </p:cNvSpPr>
          <p:nvPr>
            <p:ph idx="1"/>
          </p:nvPr>
        </p:nvSpPr>
        <p:spPr>
          <a:xfrm>
            <a:off x="671195" y="753110"/>
            <a:ext cx="7653020" cy="5160010"/>
          </a:xfrm>
        </p:spPr>
        <p:txBody>
          <a:bodyPr vert="horz" wrap="square" lIns="68580" tIns="34290" rIns="68580" bIns="34290" anchor="t" anchorCtr="0"/>
          <a:p>
            <a:pPr eaLnBrk="1" hangingPunct="1"/>
            <a:r>
              <a:rPr lang="zh-CN" altLang="en-US" sz="1800" dirty="0"/>
              <a:t>    </a:t>
            </a:r>
            <a:r>
              <a:rPr lang="zh-CN" altLang="en-US" sz="1800" b="1" dirty="0"/>
              <a:t> </a:t>
            </a:r>
            <a:r>
              <a:rPr lang="zh-CN" altLang="en-US" b="1" dirty="0">
                <a:solidFill>
                  <a:schemeClr val="accent1">
                    <a:lumMod val="50000"/>
                  </a:schemeClr>
                </a:solidFill>
                <a:latin typeface="仿宋_GB2312" panose="02010609030101010101" pitchFamily="49" charset="-122"/>
                <a:ea typeface="仿宋_GB2312" panose="02010609030101010101" pitchFamily="49" charset="-122"/>
              </a:rPr>
              <a:t>（</a:t>
            </a:r>
            <a:r>
              <a:rPr lang="en-US" altLang="zh-CN" b="1" dirty="0">
                <a:solidFill>
                  <a:schemeClr val="accent1">
                    <a:lumMod val="50000"/>
                  </a:schemeClr>
                </a:solidFill>
                <a:latin typeface="仿宋_GB2312" panose="02010609030101010101" pitchFamily="49" charset="-122"/>
                <a:ea typeface="仿宋_GB2312" panose="02010609030101010101" pitchFamily="49" charset="-122"/>
              </a:rPr>
              <a:t>3</a:t>
            </a:r>
            <a:r>
              <a:rPr lang="zh-CN" altLang="en-US" b="1" dirty="0">
                <a:solidFill>
                  <a:schemeClr val="accent1">
                    <a:lumMod val="50000"/>
                  </a:schemeClr>
                </a:solidFill>
                <a:latin typeface="仿宋_GB2312" panose="02010609030101010101" pitchFamily="49" charset="-122"/>
                <a:ea typeface="仿宋_GB2312" panose="02010609030101010101" pitchFamily="49" charset="-122"/>
              </a:rPr>
              <a:t>）、在某些不寻常的情况中，当案主的哭泣达到不能控制的地步时，社工应尽量协助案主对其加以控制。</a:t>
            </a:r>
            <a:endParaRPr lang="zh-CN" altLang="en-US" b="1" dirty="0">
              <a:solidFill>
                <a:schemeClr val="accent1">
                  <a:lumMod val="50000"/>
                </a:schemeClr>
              </a:solidFill>
              <a:latin typeface="仿宋_GB2312" panose="02010609030101010101" pitchFamily="49" charset="-122"/>
              <a:ea typeface="仿宋_GB2312" panose="02010609030101010101" pitchFamily="49" charset="-122"/>
            </a:endParaRPr>
          </a:p>
          <a:p>
            <a:pPr eaLnBrk="1" hangingPunct="1"/>
            <a:r>
              <a:rPr lang="zh-CN" altLang="en-US" b="1" dirty="0">
                <a:solidFill>
                  <a:schemeClr val="accent1">
                    <a:lumMod val="50000"/>
                  </a:schemeClr>
                </a:solidFill>
                <a:latin typeface="仿宋_GB2312" panose="02010609030101010101" pitchFamily="49" charset="-122"/>
                <a:ea typeface="仿宋_GB2312" panose="02010609030101010101" pitchFamily="49" charset="-122"/>
              </a:rPr>
              <a:t>   社工不宜向案主问：</a:t>
            </a:r>
            <a:r>
              <a:rPr lang="zh-CN" altLang="en-US" dirty="0">
                <a:solidFill>
                  <a:schemeClr val="accent1">
                    <a:lumMod val="50000"/>
                  </a:schemeClr>
                </a:solidFill>
                <a:latin typeface="仿宋_GB2312" panose="02010609030101010101" pitchFamily="49" charset="-122"/>
                <a:ea typeface="仿宋_GB2312" panose="02010609030101010101" pitchFamily="49" charset="-122"/>
              </a:rPr>
              <a:t>“你能不能控制自己？”或“你是不是太过分了？”相反地，为了要尽力协助案主了解哭泣的原因，社工可以做以下评语：“你好像对你母亲的去世有非常强的感觉。”或者“你好像对现在的情形感到很孤单及不快乐。”</a:t>
            </a:r>
            <a:endParaRPr lang="zh-CN" altLang="en-US" b="1" dirty="0">
              <a:solidFill>
                <a:schemeClr val="accent1">
                  <a:lumMod val="50000"/>
                </a:schemeClr>
              </a:solidFill>
              <a:latin typeface="仿宋_GB2312" panose="02010609030101010101" pitchFamily="49" charset="-122"/>
              <a:ea typeface="仿宋_GB2312" panose="02010609030101010101" pitchFamily="49" charset="-122"/>
            </a:endParaRPr>
          </a:p>
          <a:p>
            <a:pPr eaLnBrk="1" hangingPunct="1"/>
            <a:r>
              <a:rPr lang="zh-CN" altLang="en-US" b="1" dirty="0">
                <a:solidFill>
                  <a:schemeClr val="accent1">
                    <a:lumMod val="50000"/>
                  </a:schemeClr>
                </a:solidFill>
                <a:latin typeface="仿宋_GB2312" panose="02010609030101010101" pitchFamily="49" charset="-122"/>
                <a:ea typeface="仿宋_GB2312" panose="02010609030101010101" pitchFamily="49" charset="-122"/>
              </a:rPr>
              <a:t>   社工应认知案主的失去控制是基于“有意识”或无意识的因数，社工的问话如“你好像觉得这事是现在发生的一样”一般会将案主带回现在的实际情况中，假如哭泣似乎是基于无意识的泉源，社工可询问案主关于他对哭泣原因有何思念，假如哭泣继续下去，社工不妨作一些可能性的解释。</a:t>
            </a:r>
            <a:endParaRPr lang="zh-CN" altLang="en-US" sz="1800" b="1" dirty="0">
              <a:solidFill>
                <a:schemeClr val="accent1">
                  <a:lumMod val="50000"/>
                </a:schemeClr>
              </a:solidFill>
              <a:latin typeface="仿宋_GB2312" panose="02010609030101010101" pitchFamily="49" charset="-122"/>
              <a:ea typeface="仿宋_GB2312" panose="02010609030101010101" pitchFamily="49" charset="-122"/>
            </a:endParaRPr>
          </a:p>
        </p:txBody>
      </p:sp>
    </p:spTree>
  </p:cSld>
  <p:clrMapOvr>
    <a:masterClrMapping/>
  </p:clrMapOvr>
  <p:transition>
    <p:push dir="u"/>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427" name="Rectangle 2"/>
          <p:cNvSpPr>
            <a:spLocks noGrp="1" noRot="1"/>
          </p:cNvSpPr>
          <p:nvPr>
            <p:ph idx="1"/>
          </p:nvPr>
        </p:nvSpPr>
        <p:spPr>
          <a:xfrm>
            <a:off x="891540" y="877570"/>
            <a:ext cx="7325360" cy="5143500"/>
          </a:xfrm>
        </p:spPr>
        <p:txBody>
          <a:bodyPr vert="horz" wrap="square" lIns="68580" tIns="34290" rIns="68580" bIns="34290" anchor="t" anchorCtr="0"/>
          <a:p>
            <a:pPr eaLnBrk="1" hangingPunct="1">
              <a:lnSpc>
                <a:spcPct val="80000"/>
              </a:lnSpc>
            </a:pPr>
            <a:endParaRPr lang="zh-CN" altLang="en-US" dirty="0"/>
          </a:p>
          <a:p>
            <a:pPr eaLnBrk="1" hangingPunct="1">
              <a:lnSpc>
                <a:spcPct val="80000"/>
              </a:lnSpc>
              <a:buFont typeface="Wingdings" panose="05000000000000000000" pitchFamily="2" charset="2"/>
              <a:buNone/>
            </a:pPr>
            <a:r>
              <a:rPr lang="zh-CN" altLang="en-US" dirty="0"/>
              <a:t>	   </a:t>
            </a:r>
            <a:r>
              <a:rPr lang="zh-CN" altLang="en-US" dirty="0">
                <a:solidFill>
                  <a:schemeClr val="accent1">
                    <a:lumMod val="50000"/>
                  </a:schemeClr>
                </a:solidFill>
              </a:rPr>
              <a:t> </a:t>
            </a:r>
            <a:r>
              <a:rPr lang="zh-CN" altLang="en-US" dirty="0">
                <a:solidFill>
                  <a:schemeClr val="accent1">
                    <a:lumMod val="50000"/>
                  </a:schemeClr>
                </a:solidFill>
                <a:latin typeface="仿宋_GB2312" panose="02010609030101010101" pitchFamily="49" charset="-122"/>
                <a:ea typeface="仿宋_GB2312" panose="02010609030101010101" pitchFamily="49" charset="-122"/>
              </a:rPr>
              <a:t>（</a:t>
            </a:r>
            <a:r>
              <a:rPr lang="en-US" altLang="zh-CN" dirty="0">
                <a:solidFill>
                  <a:schemeClr val="accent1">
                    <a:lumMod val="50000"/>
                  </a:schemeClr>
                </a:solidFill>
                <a:latin typeface="仿宋_GB2312" panose="02010609030101010101" pitchFamily="49" charset="-122"/>
                <a:ea typeface="仿宋_GB2312" panose="02010609030101010101" pitchFamily="49" charset="-122"/>
              </a:rPr>
              <a:t>4</a:t>
            </a:r>
            <a:r>
              <a:rPr lang="zh-CN" altLang="en-US" dirty="0">
                <a:solidFill>
                  <a:schemeClr val="accent1">
                    <a:lumMod val="50000"/>
                  </a:schemeClr>
                </a:solidFill>
                <a:latin typeface="仿宋_GB2312" panose="02010609030101010101" pitchFamily="49" charset="-122"/>
                <a:ea typeface="仿宋_GB2312" panose="02010609030101010101" pitchFamily="49" charset="-122"/>
              </a:rPr>
              <a:t>）</a:t>
            </a:r>
            <a:r>
              <a:rPr lang="zh-CN" altLang="en-US" b="1" dirty="0">
                <a:solidFill>
                  <a:schemeClr val="accent1">
                    <a:lumMod val="50000"/>
                  </a:schemeClr>
                </a:solidFill>
                <a:latin typeface="仿宋_GB2312" panose="02010609030101010101" pitchFamily="49" charset="-122"/>
                <a:ea typeface="仿宋_GB2312" panose="02010609030101010101" pitchFamily="49" charset="-122"/>
              </a:rPr>
              <a:t>有些情况似乎使社工自己觉得很悲哀，而忍不住想一同啼哭。社工的无法控制自己的反应将会使治疗性的关系陷入危险情况中，</a:t>
            </a:r>
            <a:r>
              <a:rPr lang="zh-CN" altLang="en-US" dirty="0">
                <a:latin typeface="仿宋_GB2312" panose="02010609030101010101" pitchFamily="49" charset="-122"/>
                <a:ea typeface="仿宋_GB2312" panose="02010609030101010101" pitchFamily="49" charset="-122"/>
              </a:rPr>
              <a:t>因为他的哭泣行为有过度相仿及失去情绪中立的意义。</a:t>
            </a:r>
            <a:endParaRPr lang="zh-CN" altLang="en-US" dirty="0">
              <a:latin typeface="仿宋_GB2312" panose="02010609030101010101" pitchFamily="49" charset="-122"/>
              <a:ea typeface="仿宋_GB2312" panose="02010609030101010101" pitchFamily="49" charset="-122"/>
            </a:endParaRPr>
          </a:p>
          <a:p>
            <a:pPr eaLnBrk="1" hangingPunct="1">
              <a:lnSpc>
                <a:spcPct val="80000"/>
              </a:lnSpc>
              <a:buFont typeface="Wingdings" panose="05000000000000000000" pitchFamily="2" charset="2"/>
              <a:buNone/>
            </a:pPr>
            <a:r>
              <a:rPr lang="zh-CN" altLang="en-US" dirty="0">
                <a:latin typeface="仿宋_GB2312" panose="02010609030101010101" pitchFamily="49" charset="-122"/>
                <a:ea typeface="仿宋_GB2312" panose="02010609030101010101" pitchFamily="49" charset="-122"/>
              </a:rPr>
              <a:t>      换言之，社工的失去控制，一方面使得案主因害怕社工伤心而强行抑制自己感受的自由表达，而在另一方面使得社工放弃其专业地位而处于朋友的地位，因此社工发觉有不能控制自己的情绪的时候，他应向其督导者求助。</a:t>
            </a:r>
            <a:endParaRPr lang="zh-CN" altLang="en-US" dirty="0">
              <a:latin typeface="仿宋_GB2312" panose="02010609030101010101" pitchFamily="49" charset="-122"/>
              <a:ea typeface="仿宋_GB2312" panose="02010609030101010101" pitchFamily="49" charset="-122"/>
            </a:endParaRPr>
          </a:p>
        </p:txBody>
      </p:sp>
    </p:spTree>
  </p:cSld>
  <p:clrMapOvr>
    <a:masterClrMapping/>
  </p:clrMapOvr>
  <p:transition>
    <p:push dir="u"/>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51" name="Rectangle 2"/>
          <p:cNvSpPr>
            <a:spLocks noGrp="1" noRot="1"/>
          </p:cNvSpPr>
          <p:nvPr>
            <p:ph idx="1"/>
          </p:nvPr>
        </p:nvSpPr>
        <p:spPr>
          <a:xfrm>
            <a:off x="889000" y="1269365"/>
            <a:ext cx="7564120" cy="4162425"/>
          </a:xfrm>
        </p:spPr>
        <p:txBody>
          <a:bodyPr vert="horz" wrap="square" lIns="68580" tIns="34290" rIns="68580" bIns="34290" anchor="t" anchorCtr="0"/>
          <a:p>
            <a:pPr eaLnBrk="1" hangingPunct="1"/>
            <a:r>
              <a:rPr lang="zh-CN" altLang="en-US" sz="2700" b="1" dirty="0">
                <a:solidFill>
                  <a:schemeClr val="hlink"/>
                </a:solidFill>
                <a:ea typeface="黑体" panose="02010609060101010101" pitchFamily="49" charset="-122"/>
              </a:rPr>
              <a:t>五、身体上的接触</a:t>
            </a:r>
            <a:endParaRPr lang="zh-CN" altLang="en-US" sz="2700" b="1" dirty="0">
              <a:solidFill>
                <a:schemeClr val="hlink"/>
              </a:solidFill>
              <a:ea typeface="黑体" panose="02010609060101010101" pitchFamily="49" charset="-122"/>
            </a:endParaRPr>
          </a:p>
          <a:p>
            <a:pPr eaLnBrk="1" hangingPunct="1"/>
            <a:r>
              <a:rPr lang="zh-CN" altLang="en-US" sz="1500" b="1" dirty="0"/>
              <a:t>      </a:t>
            </a:r>
            <a:r>
              <a:rPr lang="zh-CN" altLang="en-US" b="1" dirty="0"/>
              <a:t> </a:t>
            </a:r>
            <a:r>
              <a:rPr lang="zh-CN" altLang="en-US" b="1" dirty="0">
                <a:solidFill>
                  <a:schemeClr val="accent1">
                    <a:lumMod val="50000"/>
                  </a:schemeClr>
                </a:solidFill>
                <a:latin typeface="仿宋_GB2312" panose="02010609030101010101" pitchFamily="49" charset="-122"/>
                <a:ea typeface="仿宋_GB2312" panose="02010609030101010101" pitchFamily="49" charset="-122"/>
              </a:rPr>
              <a:t>在第一次见面时，案主可能与社工握手问候，社工不妨以同样的方式回礼，但在第一次会谈后，不宜继续除握手外仍有其他身体接触。</a:t>
            </a:r>
            <a:endParaRPr lang="zh-CN" altLang="en-US" b="1" dirty="0">
              <a:solidFill>
                <a:schemeClr val="accent1">
                  <a:lumMod val="50000"/>
                </a:schemeClr>
              </a:solidFill>
              <a:latin typeface="仿宋_GB2312" panose="02010609030101010101" pitchFamily="49" charset="-122"/>
              <a:ea typeface="仿宋_GB2312" panose="02010609030101010101" pitchFamily="49" charset="-122"/>
            </a:endParaRPr>
          </a:p>
          <a:p>
            <a:pPr eaLnBrk="1" hangingPunct="1"/>
            <a:r>
              <a:rPr lang="zh-CN" altLang="en-US" b="1" dirty="0">
                <a:solidFill>
                  <a:schemeClr val="accent1">
                    <a:lumMod val="50000"/>
                  </a:schemeClr>
                </a:solidFill>
                <a:latin typeface="仿宋_GB2312" panose="02010609030101010101" pitchFamily="49" charset="-122"/>
                <a:ea typeface="仿宋_GB2312" panose="02010609030101010101" pitchFamily="49" charset="-122"/>
              </a:rPr>
              <a:t>	</a:t>
            </a:r>
            <a:r>
              <a:rPr lang="zh-CN" altLang="en-US" dirty="0">
                <a:solidFill>
                  <a:schemeClr val="accent1">
                    <a:lumMod val="50000"/>
                  </a:schemeClr>
                </a:solidFill>
                <a:latin typeface="仿宋_GB2312" panose="02010609030101010101" pitchFamily="49" charset="-122"/>
                <a:ea typeface="仿宋_GB2312" panose="02010609030101010101" pitchFamily="49" charset="-122"/>
              </a:rPr>
              <a:t>有些案主因要接近社工或企图达到某些不可能的目的，而想碰社工的手或身体部分。此种行为对辅导无助，在另一方面，社工也不宜用手臂环绕案主的肩头或拥抱案主，因为后者可能被这种接近的姿态做恐吓或将其当做一种性的诱惑，</a:t>
            </a:r>
            <a:r>
              <a:rPr lang="zh-CN" altLang="en-US" b="1" dirty="0">
                <a:solidFill>
                  <a:schemeClr val="accent1">
                    <a:lumMod val="50000"/>
                  </a:schemeClr>
                </a:solidFill>
                <a:latin typeface="仿宋_GB2312" panose="02010609030101010101" pitchFamily="49" charset="-122"/>
                <a:ea typeface="仿宋_GB2312" panose="02010609030101010101" pitchFamily="49" charset="-122"/>
              </a:rPr>
              <a:t>因此社工与案主应避免身体的接触，不过孩童不在此限。</a:t>
            </a:r>
            <a:endParaRPr lang="zh-CN" altLang="en-US" b="1" dirty="0">
              <a:solidFill>
                <a:schemeClr val="accent1">
                  <a:lumMod val="50000"/>
                </a:schemeClr>
              </a:solidFill>
              <a:latin typeface="仿宋_GB2312" panose="02010609030101010101" pitchFamily="49" charset="-122"/>
              <a:ea typeface="仿宋_GB2312" panose="02010609030101010101" pitchFamily="49" charset="-122"/>
            </a:endParaRPr>
          </a:p>
          <a:p>
            <a:pPr eaLnBrk="1" hangingPunct="1"/>
            <a:endParaRPr lang="zh-CN" altLang="en-US" b="1" dirty="0">
              <a:solidFill>
                <a:schemeClr val="accent1">
                  <a:lumMod val="50000"/>
                </a:schemeClr>
              </a:solidFill>
              <a:latin typeface="仿宋_GB2312" panose="02010609030101010101" pitchFamily="49" charset="-122"/>
              <a:ea typeface="仿宋_GB2312" panose="02010609030101010101" pitchFamily="49" charset="-122"/>
            </a:endParaRPr>
          </a:p>
        </p:txBody>
      </p:sp>
    </p:spTree>
  </p:cSld>
  <p:clrMapOvr>
    <a:masterClrMapping/>
  </p:clrMapOvr>
  <p:transition>
    <p:push dir="u"/>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475" name="Rectangle 2"/>
          <p:cNvSpPr>
            <a:spLocks noGrp="1" noRot="1"/>
          </p:cNvSpPr>
          <p:nvPr>
            <p:ph idx="1"/>
          </p:nvPr>
        </p:nvSpPr>
        <p:spPr>
          <a:xfrm>
            <a:off x="694690" y="1146810"/>
            <a:ext cx="7673975" cy="4767580"/>
          </a:xfrm>
        </p:spPr>
        <p:txBody>
          <a:bodyPr vert="horz" wrap="square" lIns="68580" tIns="34290" rIns="68580" bIns="34290" anchor="t" anchorCtr="0"/>
          <a:p>
            <a:pPr eaLnBrk="1" hangingPunct="1">
              <a:lnSpc>
                <a:spcPct val="80000"/>
              </a:lnSpc>
            </a:pPr>
            <a:r>
              <a:rPr lang="zh-CN" altLang="en-US" sz="3000" b="1" dirty="0">
                <a:solidFill>
                  <a:schemeClr val="hlink"/>
                </a:solidFill>
                <a:ea typeface="黑体" panose="02010609060101010101" pitchFamily="49" charset="-122"/>
              </a:rPr>
              <a:t>六、案主向社工询问私人性的问题</a:t>
            </a:r>
            <a:endParaRPr lang="zh-CN" altLang="en-US" sz="3000" b="1" dirty="0">
              <a:solidFill>
                <a:schemeClr val="hlink"/>
              </a:solidFill>
              <a:ea typeface="黑体" panose="02010609060101010101" pitchFamily="49" charset="-122"/>
            </a:endParaRPr>
          </a:p>
          <a:p>
            <a:pPr eaLnBrk="1" hangingPunct="1">
              <a:lnSpc>
                <a:spcPct val="80000"/>
              </a:lnSpc>
              <a:buFont typeface="Wingdings" panose="05000000000000000000" pitchFamily="2" charset="2"/>
              <a:buNone/>
            </a:pPr>
            <a:endParaRPr lang="zh-CN" altLang="en-US" sz="3000" b="1" dirty="0">
              <a:solidFill>
                <a:schemeClr val="hlink"/>
              </a:solidFill>
              <a:ea typeface="黑体" panose="02010609060101010101" pitchFamily="49" charset="-122"/>
            </a:endParaRPr>
          </a:p>
          <a:p>
            <a:pPr eaLnBrk="1" hangingPunct="1">
              <a:lnSpc>
                <a:spcPct val="80000"/>
              </a:lnSpc>
            </a:pPr>
            <a:r>
              <a:rPr lang="zh-CN" altLang="en-US" b="1" dirty="0">
                <a:solidFill>
                  <a:schemeClr val="accent1">
                    <a:lumMod val="50000"/>
                  </a:schemeClr>
                </a:solidFill>
              </a:rPr>
              <a:t>	</a:t>
            </a:r>
            <a:r>
              <a:rPr lang="zh-CN" altLang="en-US" b="1" dirty="0">
                <a:solidFill>
                  <a:schemeClr val="accent1">
                    <a:lumMod val="50000"/>
                  </a:schemeClr>
                </a:solidFill>
                <a:ea typeface="仿宋_GB2312" panose="02010609030101010101" pitchFamily="49" charset="-122"/>
              </a:rPr>
              <a:t>社工以不提供私人资料给案主为原则，当案主询问私人问题时，社工如何做？</a:t>
            </a:r>
            <a:endParaRPr lang="zh-CN" altLang="en-US" b="1" dirty="0">
              <a:solidFill>
                <a:schemeClr val="accent1">
                  <a:lumMod val="50000"/>
                </a:schemeClr>
              </a:solidFill>
              <a:ea typeface="仿宋_GB2312" panose="02010609030101010101" pitchFamily="49" charset="-122"/>
            </a:endParaRPr>
          </a:p>
          <a:p>
            <a:pPr eaLnBrk="1" hangingPunct="1">
              <a:lnSpc>
                <a:spcPct val="80000"/>
              </a:lnSpc>
              <a:buFont typeface="Wingdings" panose="05000000000000000000" pitchFamily="2" charset="2"/>
              <a:buNone/>
            </a:pPr>
            <a:endParaRPr lang="zh-CN" altLang="en-US" b="1" dirty="0">
              <a:solidFill>
                <a:srgbClr val="FF0000"/>
              </a:solidFill>
              <a:ea typeface="仿宋_GB2312" panose="02010609030101010101" pitchFamily="49" charset="-122"/>
            </a:endParaRPr>
          </a:p>
          <a:p>
            <a:pPr eaLnBrk="1" hangingPunct="1">
              <a:lnSpc>
                <a:spcPct val="80000"/>
              </a:lnSpc>
            </a:pPr>
            <a:r>
              <a:rPr lang="zh-CN" altLang="en-US" dirty="0"/>
              <a:t>     </a:t>
            </a:r>
            <a:r>
              <a:rPr lang="zh-CN" altLang="en-US" dirty="0">
                <a:latin typeface="仿宋_GB2312" panose="02010609030101010101" pitchFamily="49" charset="-122"/>
                <a:ea typeface="仿宋_GB2312" panose="02010609030101010101" pitchFamily="49" charset="-122"/>
              </a:rPr>
              <a:t> </a:t>
            </a:r>
            <a:r>
              <a:rPr lang="zh-CN" altLang="en-US" dirty="0">
                <a:solidFill>
                  <a:schemeClr val="accent1">
                    <a:lumMod val="50000"/>
                  </a:schemeClr>
                </a:solidFill>
                <a:latin typeface="仿宋_GB2312" panose="02010609030101010101" pitchFamily="49" charset="-122"/>
                <a:ea typeface="仿宋_GB2312" panose="02010609030101010101" pitchFamily="49" charset="-122"/>
              </a:rPr>
              <a:t>（一）、</a:t>
            </a:r>
            <a:r>
              <a:rPr lang="zh-CN" altLang="en-US" b="1" dirty="0">
                <a:solidFill>
                  <a:schemeClr val="accent1">
                    <a:lumMod val="50000"/>
                  </a:schemeClr>
                </a:solidFill>
                <a:latin typeface="仿宋_GB2312" panose="02010609030101010101" pitchFamily="49" charset="-122"/>
                <a:ea typeface="仿宋_GB2312" panose="02010609030101010101" pitchFamily="49" charset="-122"/>
              </a:rPr>
              <a:t>社工应尽量了解案主所关心的重点及理由，</a:t>
            </a:r>
            <a:r>
              <a:rPr lang="zh-CN" altLang="en-US" dirty="0">
                <a:latin typeface="仿宋_GB2312" panose="02010609030101010101" pitchFamily="49" charset="-122"/>
                <a:ea typeface="仿宋_GB2312" panose="02010609030101010101" pitchFamily="49" charset="-122"/>
              </a:rPr>
              <a:t>案主询问私人问题有各种不同的原因，包括好奇感，接近社工的企图，把社工当做一个十几人或朋友，以代替专业人员，以及改变谈论的提纲等等。</a:t>
            </a:r>
            <a:endParaRPr lang="zh-CN" altLang="en-US" sz="2700" dirty="0">
              <a:latin typeface="仿宋_GB2312" panose="02010609030101010101" pitchFamily="49" charset="-122"/>
              <a:ea typeface="仿宋_GB2312" panose="02010609030101010101" pitchFamily="49" charset="-122"/>
            </a:endParaRPr>
          </a:p>
        </p:txBody>
      </p:sp>
    </p:spTree>
  </p:cSld>
  <p:clrMapOvr>
    <a:masterClrMapping/>
  </p:clrMapOvr>
  <p:transition>
    <p:push dir="u"/>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499" name="Rectangle 2"/>
          <p:cNvSpPr>
            <a:spLocks noGrp="1" noRot="1"/>
          </p:cNvSpPr>
          <p:nvPr>
            <p:ph idx="1"/>
          </p:nvPr>
        </p:nvSpPr>
        <p:spPr>
          <a:xfrm>
            <a:off x="791766" y="1353741"/>
            <a:ext cx="7290197" cy="4270772"/>
          </a:xfrm>
        </p:spPr>
        <p:txBody>
          <a:bodyPr vert="horz" wrap="square" lIns="68580" tIns="34290" rIns="68580" bIns="34290" anchor="t" anchorCtr="0"/>
          <a:p>
            <a:pPr eaLnBrk="1" hangingPunct="1"/>
            <a:r>
              <a:rPr lang="zh-CN" altLang="en-US" sz="1800" dirty="0">
                <a:latin typeface="仿宋_GB2312" panose="02010609030101010101" pitchFamily="49" charset="-122"/>
                <a:ea typeface="仿宋_GB2312" panose="02010609030101010101" pitchFamily="49" charset="-122"/>
              </a:rPr>
              <a:t> </a:t>
            </a:r>
            <a:r>
              <a:rPr lang="zh-CN" altLang="en-US" b="1" dirty="0">
                <a:solidFill>
                  <a:srgbClr val="9900FF"/>
                </a:solidFill>
                <a:latin typeface="仿宋_GB2312" panose="02010609030101010101" pitchFamily="49" charset="-122"/>
                <a:ea typeface="仿宋_GB2312" panose="02010609030101010101" pitchFamily="49" charset="-122"/>
              </a:rPr>
              <a:t>（二）、当社工过速过份热心的提供私人资料，谈论的焦点将会从案主转达社工身上而有碍治疗，</a:t>
            </a:r>
            <a:r>
              <a:rPr lang="zh-CN" altLang="en-US" b="1" dirty="0">
                <a:latin typeface="仿宋_GB2312" panose="02010609030101010101" pitchFamily="49" charset="-122"/>
                <a:ea typeface="仿宋_GB2312" panose="02010609030101010101" pitchFamily="49" charset="-122"/>
              </a:rPr>
              <a:t>当案主向社工问：“你是不是一个学生？”“你是不是以为医生？”“你有没有结婚？”等问题时，这表示案主对社工的能力有怀疑之处，为了要减低案主对社工的能力的不信任，社工可向案主反问：“这对你来说是不是有区别？”假如社工决定回答私人问题时，应作简要的答案，然后将焦点转回案主的身上。</a:t>
            </a:r>
            <a:endParaRPr lang="zh-CN" altLang="en-US" b="1" dirty="0">
              <a:latin typeface="仿宋_GB2312" panose="02010609030101010101" pitchFamily="49" charset="-122"/>
              <a:ea typeface="仿宋_GB2312" panose="02010609030101010101" pitchFamily="49" charset="-122"/>
            </a:endParaRPr>
          </a:p>
          <a:p>
            <a:pPr eaLnBrk="1" hangingPunct="1"/>
            <a:r>
              <a:rPr lang="zh-CN" altLang="en-US" b="1" dirty="0">
                <a:latin typeface="仿宋_GB2312" panose="02010609030101010101" pitchFamily="49" charset="-122"/>
                <a:ea typeface="仿宋_GB2312" panose="02010609030101010101" pitchFamily="49" charset="-122"/>
              </a:rPr>
              <a:t>  </a:t>
            </a:r>
            <a:r>
              <a:rPr lang="zh-CN" altLang="en-US" b="1" dirty="0">
                <a:solidFill>
                  <a:srgbClr val="9900FF"/>
                </a:solidFill>
                <a:latin typeface="仿宋_GB2312" panose="02010609030101010101" pitchFamily="49" charset="-122"/>
                <a:ea typeface="仿宋_GB2312" panose="02010609030101010101" pitchFamily="49" charset="-122"/>
              </a:rPr>
              <a:t> （三）、社工可让案主知道社工了解某种经验的能力并不需要建立在社工亲身经历同样的经验上，</a:t>
            </a:r>
            <a:r>
              <a:rPr lang="zh-CN" altLang="en-US" b="1" dirty="0">
                <a:latin typeface="仿宋_GB2312" panose="02010609030101010101" pitchFamily="49" charset="-122"/>
                <a:ea typeface="仿宋_GB2312" panose="02010609030101010101" pitchFamily="49" charset="-122"/>
              </a:rPr>
              <a:t>因为案主的“自我了解”才是最重要的辅导因素。</a:t>
            </a:r>
            <a:endParaRPr lang="zh-CN" altLang="en-US" b="1" dirty="0">
              <a:latin typeface="仿宋_GB2312" panose="02010609030101010101" pitchFamily="49" charset="-122"/>
              <a:ea typeface="仿宋_GB2312" panose="02010609030101010101" pitchFamily="49" charset="-122"/>
            </a:endParaRPr>
          </a:p>
        </p:txBody>
      </p:sp>
      <p:pic>
        <p:nvPicPr>
          <p:cNvPr id="106500" name="矩形 3"/>
          <p:cNvPicPr/>
          <p:nvPr/>
        </p:nvPicPr>
        <p:blipFill>
          <a:blip r:embed="rId1"/>
          <a:stretch>
            <a:fillRect/>
          </a:stretch>
        </p:blipFill>
        <p:spPr>
          <a:xfrm>
            <a:off x="6341269" y="807244"/>
            <a:ext cx="1458516" cy="616744"/>
          </a:xfrm>
          <a:prstGeom prst="rect">
            <a:avLst/>
          </a:prstGeom>
          <a:noFill/>
          <a:ln w="9525">
            <a:noFill/>
          </a:ln>
        </p:spPr>
      </p:pic>
    </p:spTree>
  </p:cSld>
  <p:clrMapOvr>
    <a:masterClrMapping/>
  </p:clrMapOvr>
  <p:transition>
    <p:push dir="u"/>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7523" name="Rectangle 2"/>
          <p:cNvSpPr>
            <a:spLocks noGrp="1" noRot="1"/>
          </p:cNvSpPr>
          <p:nvPr>
            <p:ph idx="1"/>
          </p:nvPr>
        </p:nvSpPr>
        <p:spPr>
          <a:xfrm>
            <a:off x="777875" y="1323975"/>
            <a:ext cx="7616190" cy="4427855"/>
          </a:xfrm>
        </p:spPr>
        <p:txBody>
          <a:bodyPr vert="horz" wrap="square" lIns="68580" tIns="34290" rIns="68580" bIns="34290" anchor="t" anchorCtr="0"/>
          <a:p>
            <a:pPr eaLnBrk="1" hangingPunct="1"/>
            <a:r>
              <a:rPr lang="zh-CN" altLang="en-US" sz="2700" b="1" dirty="0">
                <a:solidFill>
                  <a:schemeClr val="hlink"/>
                </a:solidFill>
                <a:ea typeface="黑体" panose="02010609060101010101" pitchFamily="49" charset="-122"/>
              </a:rPr>
              <a:t>七、说谎</a:t>
            </a:r>
            <a:endParaRPr lang="zh-CN" altLang="en-US" sz="2700" b="1" dirty="0">
              <a:solidFill>
                <a:schemeClr val="hlink"/>
              </a:solidFill>
              <a:ea typeface="黑体" panose="02010609060101010101" pitchFamily="49" charset="-122"/>
            </a:endParaRPr>
          </a:p>
          <a:p>
            <a:pPr eaLnBrk="1" hangingPunct="1"/>
            <a:r>
              <a:rPr lang="zh-CN" altLang="en-US" dirty="0">
                <a:solidFill>
                  <a:srgbClr val="FF0000"/>
                </a:solidFill>
                <a:ea typeface="仿宋_GB2312" panose="02010609030101010101" pitchFamily="49" charset="-122"/>
              </a:rPr>
              <a:t>    </a:t>
            </a:r>
            <a:r>
              <a:rPr lang="zh-CN" altLang="en-US" b="1" dirty="0">
                <a:solidFill>
                  <a:srgbClr val="FF0000"/>
                </a:solidFill>
                <a:ea typeface="仿宋_GB2312" panose="02010609030101010101" pitchFamily="49" charset="-122"/>
              </a:rPr>
              <a:t> </a:t>
            </a:r>
            <a:r>
              <a:rPr lang="zh-CN" altLang="en-US" b="1" dirty="0">
                <a:solidFill>
                  <a:schemeClr val="accent1">
                    <a:lumMod val="50000"/>
                  </a:schemeClr>
                </a:solidFill>
                <a:ea typeface="仿宋_GB2312" panose="02010609030101010101" pitchFamily="49" charset="-122"/>
              </a:rPr>
              <a:t> 当社工发现案主有不确实的报道时，他应一方面很技巧的向案主询问矛盾之处，以使后者面对现实，另一方面接受及尊敬案主以便防止案主作不必要的撒谎。</a:t>
            </a:r>
            <a:endParaRPr lang="zh-CN" altLang="en-US" b="1" dirty="0">
              <a:solidFill>
                <a:srgbClr val="FF0000"/>
              </a:solidFill>
              <a:ea typeface="仿宋_GB2312" panose="02010609030101010101" pitchFamily="49" charset="-122"/>
            </a:endParaRPr>
          </a:p>
          <a:p>
            <a:pPr eaLnBrk="1" hangingPunct="1"/>
            <a:r>
              <a:rPr lang="zh-CN" altLang="en-US" dirty="0">
                <a:solidFill>
                  <a:srgbClr val="FF0000"/>
                </a:solidFill>
                <a:ea typeface="仿宋_GB2312" panose="02010609030101010101" pitchFamily="49" charset="-122"/>
              </a:rPr>
              <a:t>      </a:t>
            </a:r>
            <a:r>
              <a:rPr lang="zh-CN" altLang="en-US" dirty="0">
                <a:solidFill>
                  <a:srgbClr val="FF0000"/>
                </a:solidFill>
                <a:latin typeface="华文楷体" panose="02010600040101010101" charset="-122"/>
                <a:ea typeface="华文楷体" panose="02010600040101010101" charset="-122"/>
                <a:cs typeface="华文楷体" panose="02010600040101010101" charset="-122"/>
              </a:rPr>
              <a:t> </a:t>
            </a:r>
            <a:r>
              <a:rPr lang="en-US" altLang="zh-CN" dirty="0">
                <a:latin typeface="华文楷体" panose="02010600040101010101" charset="-122"/>
                <a:ea typeface="华文楷体" panose="02010600040101010101" charset="-122"/>
                <a:cs typeface="华文楷体" panose="02010600040101010101" charset="-122"/>
              </a:rPr>
              <a:t>Eg</a:t>
            </a:r>
            <a:r>
              <a:rPr lang="zh-CN" altLang="en-US" dirty="0">
                <a:latin typeface="华文楷体" panose="02010600040101010101" charset="-122"/>
                <a:ea typeface="华文楷体" panose="02010600040101010101" charset="-122"/>
                <a:cs typeface="华文楷体" panose="02010600040101010101" charset="-122"/>
              </a:rPr>
              <a:t>：社工向一位说话矛盾的年轻的太太说：“请帮我了解下你所说的，你刚才不是说你丈夫完全不理会及不在乎你们的孩子吗？现在你又告诉我你丈夫每天去接送他们上学，这究竟是怎么回事？”或社工向另一位不愿承认问题的案主说：“我从学校那知道你儿子因偷东西而被开除了”？</a:t>
            </a:r>
            <a:endParaRPr lang="zh-CN" altLang="en-US" dirty="0">
              <a:latin typeface="华文楷体" panose="02010600040101010101" charset="-122"/>
              <a:ea typeface="华文楷体" panose="02010600040101010101" charset="-122"/>
              <a:cs typeface="华文楷体" panose="02010600040101010101" charset="-122"/>
            </a:endParaRPr>
          </a:p>
          <a:p>
            <a:pPr eaLnBrk="1" hangingPunct="1">
              <a:buFont typeface="Wingdings" panose="05000000000000000000" pitchFamily="2" charset="2"/>
              <a:buNone/>
            </a:pPr>
            <a:r>
              <a:rPr lang="zh-CN" altLang="en-US" dirty="0"/>
              <a:t>	</a:t>
            </a:r>
            <a:endParaRPr lang="zh-CN" altLang="en-US" dirty="0">
              <a:latin typeface="仿宋_GB2312" panose="02010609030101010101" pitchFamily="49" charset="-122"/>
              <a:ea typeface="仿宋_GB2312" panose="02010609030101010101" pitchFamily="49" charset="-122"/>
            </a:endParaRPr>
          </a:p>
        </p:txBody>
      </p:sp>
    </p:spTree>
  </p:cSld>
  <p:clrMapOvr>
    <a:masterClrMapping/>
  </p:clrMapOvr>
  <p:transition>
    <p:push dir="u"/>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8547" name="Rectangle 2"/>
          <p:cNvSpPr>
            <a:spLocks noGrp="1" noRot="1"/>
          </p:cNvSpPr>
          <p:nvPr>
            <p:ph idx="1"/>
          </p:nvPr>
        </p:nvSpPr>
        <p:spPr>
          <a:xfrm>
            <a:off x="739775" y="1539240"/>
            <a:ext cx="7828915" cy="3891915"/>
          </a:xfrm>
        </p:spPr>
        <p:txBody>
          <a:bodyPr vert="horz" wrap="square" lIns="68580" tIns="34290" rIns="68580" bIns="34290" anchor="t" anchorCtr="0"/>
          <a:p>
            <a:pPr eaLnBrk="1" hangingPunct="1"/>
            <a:r>
              <a:rPr lang="zh-CN" altLang="en-US" b="1" dirty="0">
                <a:solidFill>
                  <a:schemeClr val="accent1">
                    <a:lumMod val="50000"/>
                  </a:schemeClr>
                </a:solidFill>
                <a:ea typeface="仿宋_GB2312" panose="02010609030101010101" pitchFamily="49" charset="-122"/>
              </a:rPr>
              <a:t>假如社工对案主的撒谎与否无法确定，他最好把它摆在一边而不作更进一步的探讨。</a:t>
            </a:r>
            <a:endParaRPr lang="zh-CN" altLang="en-US" b="1" dirty="0">
              <a:solidFill>
                <a:schemeClr val="accent1">
                  <a:lumMod val="50000"/>
                </a:schemeClr>
              </a:solidFill>
              <a:ea typeface="仿宋_GB2312" panose="02010609030101010101" pitchFamily="49" charset="-122"/>
            </a:endParaRPr>
          </a:p>
          <a:p>
            <a:pPr eaLnBrk="1" hangingPunct="1">
              <a:buFont typeface="Wingdings" panose="05000000000000000000" pitchFamily="2" charset="2"/>
              <a:buNone/>
            </a:pPr>
            <a:endParaRPr lang="zh-CN" altLang="en-US" b="1" dirty="0">
              <a:solidFill>
                <a:schemeClr val="accent1">
                  <a:lumMod val="50000"/>
                </a:schemeClr>
              </a:solidFill>
              <a:ea typeface="仿宋_GB2312" panose="02010609030101010101" pitchFamily="49" charset="-122"/>
            </a:endParaRPr>
          </a:p>
          <a:p>
            <a:pPr eaLnBrk="1" hangingPunct="1"/>
            <a:r>
              <a:rPr lang="zh-CN" altLang="en-US" b="1" dirty="0">
                <a:solidFill>
                  <a:schemeClr val="accent1">
                    <a:lumMod val="50000"/>
                  </a:schemeClr>
                </a:solidFill>
                <a:latin typeface="仿宋_GB2312" panose="02010609030101010101" pitchFamily="49" charset="-122"/>
                <a:ea typeface="仿宋_GB2312" panose="02010609030101010101" pitchFamily="49" charset="-122"/>
              </a:rPr>
              <a:t>社工自己不应该向案主撒谎或做不确实的报道。</a:t>
            </a:r>
            <a:r>
              <a:rPr lang="zh-CN" altLang="en-US" b="1" dirty="0">
                <a:latin typeface="仿宋_GB2312" panose="02010609030101010101" pitchFamily="49" charset="-122"/>
                <a:ea typeface="仿宋_GB2312" panose="02010609030101010101" pitchFamily="49" charset="-122"/>
              </a:rPr>
              <a:t>社工常常遇到要供给案主关于死亡、离婚、严重的疾病或灾害等消息的情况；假如案主直接向社工询问关于某种特殊实情，社工可首先承认他所知道的事实，然后再与案主讨论他的反应。“说实话”是辅导工作不可缺少的原则之一，但在某些情况下，社工为了治疗关系而将实情暂时保留，这种行为是适当的，而不能与说谎一概而论。</a:t>
            </a:r>
            <a:endParaRPr lang="zh-CN" altLang="en-US" b="1" dirty="0">
              <a:latin typeface="仿宋_GB2312" panose="02010609030101010101" pitchFamily="49" charset="-122"/>
              <a:ea typeface="仿宋_GB2312" panose="02010609030101010101" pitchFamily="49" charset="-122"/>
            </a:endParaRPr>
          </a:p>
          <a:p>
            <a:pPr eaLnBrk="1" hangingPunct="1"/>
            <a:endParaRPr lang="zh-CN" altLang="en-US" b="1" dirty="0">
              <a:latin typeface="仿宋_GB2312" panose="02010609030101010101" pitchFamily="49" charset="-122"/>
              <a:ea typeface="仿宋_GB2312" panose="02010609030101010101" pitchFamily="49" charset="-122"/>
            </a:endParaRPr>
          </a:p>
        </p:txBody>
      </p:sp>
    </p:spTree>
  </p:cSld>
  <p:clrMapOvr>
    <a:masterClrMapping/>
  </p:clrMapOvr>
  <p:transition>
    <p:push dir="u"/>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9571" name="Rectangle 2"/>
          <p:cNvSpPr>
            <a:spLocks noGrp="1" noRot="1"/>
          </p:cNvSpPr>
          <p:nvPr>
            <p:ph idx="1"/>
          </p:nvPr>
        </p:nvSpPr>
        <p:spPr>
          <a:xfrm>
            <a:off x="902970" y="1214755"/>
            <a:ext cx="7359015" cy="4217035"/>
          </a:xfrm>
        </p:spPr>
        <p:txBody>
          <a:bodyPr vert="horz" wrap="square" lIns="68580" tIns="34290" rIns="68580" bIns="34290" anchor="t" anchorCtr="0"/>
          <a:p>
            <a:pPr eaLnBrk="1" hangingPunct="1">
              <a:lnSpc>
                <a:spcPct val="80000"/>
              </a:lnSpc>
            </a:pPr>
            <a:r>
              <a:rPr lang="zh-CN" altLang="en-US" sz="3000" b="1" dirty="0">
                <a:solidFill>
                  <a:schemeClr val="hlink"/>
                </a:solidFill>
                <a:ea typeface="黑体" panose="02010609060101010101" pitchFamily="49" charset="-122"/>
              </a:rPr>
              <a:t>八、电话</a:t>
            </a:r>
            <a:endParaRPr lang="zh-CN" altLang="en-US" sz="3000" b="1" dirty="0">
              <a:solidFill>
                <a:schemeClr val="hlink"/>
              </a:solidFill>
              <a:ea typeface="黑体" panose="02010609060101010101" pitchFamily="49" charset="-122"/>
            </a:endParaRPr>
          </a:p>
          <a:p>
            <a:pPr eaLnBrk="1" hangingPunct="1">
              <a:lnSpc>
                <a:spcPct val="80000"/>
              </a:lnSpc>
              <a:buFont typeface="Wingdings" panose="05000000000000000000" pitchFamily="2" charset="2"/>
              <a:buNone/>
            </a:pPr>
            <a:endParaRPr lang="zh-CN" altLang="en-US" sz="3000" b="1" dirty="0">
              <a:solidFill>
                <a:schemeClr val="hlink"/>
              </a:solidFill>
              <a:ea typeface="黑体" panose="02010609060101010101" pitchFamily="49" charset="-122"/>
            </a:endParaRPr>
          </a:p>
          <a:p>
            <a:pPr eaLnBrk="1" hangingPunct="1">
              <a:lnSpc>
                <a:spcPct val="80000"/>
              </a:lnSpc>
            </a:pPr>
            <a:r>
              <a:rPr lang="zh-CN" altLang="en-US" sz="2700" b="1" dirty="0">
                <a:solidFill>
                  <a:srgbClr val="FF0000"/>
                </a:solidFill>
                <a:ea typeface="仿宋_GB2312" panose="02010609030101010101" pitchFamily="49" charset="-122"/>
              </a:rPr>
              <a:t>      </a:t>
            </a:r>
            <a:r>
              <a:rPr lang="zh-CN" altLang="en-US" b="1" dirty="0">
                <a:solidFill>
                  <a:schemeClr val="accent1">
                    <a:lumMod val="50000"/>
                  </a:schemeClr>
                </a:solidFill>
                <a:ea typeface="仿宋_GB2312" panose="02010609030101010101" pitchFamily="49" charset="-122"/>
              </a:rPr>
              <a:t>在会谈进行中，应尽量避免接听电话，因为它不但使案主及社工分散注意力，并且制造案主的被拒绝或被轻视感。</a:t>
            </a:r>
            <a:endParaRPr lang="zh-CN" altLang="en-US" b="1" dirty="0">
              <a:solidFill>
                <a:schemeClr val="accent1">
                  <a:lumMod val="50000"/>
                </a:schemeClr>
              </a:solidFill>
              <a:ea typeface="仿宋_GB2312" panose="02010609030101010101" pitchFamily="49" charset="-122"/>
            </a:endParaRPr>
          </a:p>
          <a:p>
            <a:pPr eaLnBrk="1" hangingPunct="1">
              <a:lnSpc>
                <a:spcPct val="80000"/>
              </a:lnSpc>
              <a:buFont typeface="Wingdings" panose="05000000000000000000" pitchFamily="2" charset="2"/>
              <a:buNone/>
            </a:pPr>
            <a:endParaRPr lang="zh-CN" altLang="en-US" b="1" dirty="0">
              <a:solidFill>
                <a:srgbClr val="FF0000"/>
              </a:solidFill>
              <a:ea typeface="仿宋_GB2312" panose="02010609030101010101" pitchFamily="49" charset="-122"/>
            </a:endParaRPr>
          </a:p>
          <a:p>
            <a:pPr eaLnBrk="1" hangingPunct="1">
              <a:lnSpc>
                <a:spcPct val="80000"/>
              </a:lnSpc>
            </a:pPr>
            <a:r>
              <a:rPr lang="zh-CN" altLang="en-US" b="1" dirty="0">
                <a:solidFill>
                  <a:srgbClr val="FF0000"/>
                </a:solidFill>
                <a:ea typeface="仿宋_GB2312" panose="02010609030101010101" pitchFamily="49" charset="-122"/>
              </a:rPr>
              <a:t>    </a:t>
            </a:r>
            <a:r>
              <a:rPr lang="zh-CN" altLang="en-US" b="1" dirty="0">
                <a:ea typeface="仿宋_GB2312" panose="02010609030101010101" pitchFamily="49" charset="-122"/>
              </a:rPr>
              <a:t>  </a:t>
            </a:r>
            <a:r>
              <a:rPr lang="en-US" altLang="zh-CN" b="1" dirty="0">
                <a:ea typeface="仿宋_GB2312" panose="02010609030101010101" pitchFamily="49" charset="-122"/>
              </a:rPr>
              <a:t>A</a:t>
            </a:r>
            <a:r>
              <a:rPr lang="zh-CN" altLang="en-US" b="1" dirty="0">
                <a:ea typeface="仿宋_GB2312" panose="02010609030101010101" pitchFamily="49" charset="-122"/>
              </a:rPr>
              <a:t>、</a:t>
            </a:r>
            <a:r>
              <a:rPr lang="zh-CN" altLang="en-US" dirty="0">
                <a:ea typeface="仿宋_GB2312" panose="02010609030101010101" pitchFamily="49" charset="-122"/>
              </a:rPr>
              <a:t>若当在会谈中，社工因某种特殊情况而必须接听电话时，社工应如何做？</a:t>
            </a:r>
            <a:endParaRPr lang="zh-CN" altLang="en-US" dirty="0">
              <a:ea typeface="仿宋_GB2312" panose="02010609030101010101" pitchFamily="49" charset="-122"/>
            </a:endParaRPr>
          </a:p>
          <a:p>
            <a:pPr eaLnBrk="1" hangingPunct="1">
              <a:lnSpc>
                <a:spcPct val="80000"/>
              </a:lnSpc>
              <a:buFont typeface="Wingdings" panose="05000000000000000000" pitchFamily="2" charset="2"/>
              <a:buNone/>
            </a:pPr>
            <a:endParaRPr lang="zh-CN" altLang="en-US" dirty="0">
              <a:ea typeface="仿宋_GB2312" panose="02010609030101010101" pitchFamily="49" charset="-122"/>
            </a:endParaRPr>
          </a:p>
          <a:p>
            <a:pPr eaLnBrk="1" hangingPunct="1">
              <a:lnSpc>
                <a:spcPct val="80000"/>
              </a:lnSpc>
            </a:pPr>
            <a:r>
              <a:rPr lang="zh-CN" altLang="en-US" dirty="0"/>
              <a:t>       </a:t>
            </a:r>
            <a:r>
              <a:rPr lang="zh-CN" altLang="en-US" b="1" dirty="0">
                <a:solidFill>
                  <a:schemeClr val="accent1">
                    <a:lumMod val="50000"/>
                  </a:schemeClr>
                </a:solidFill>
                <a:latin typeface="仿宋_GB2312" panose="02010609030101010101" pitchFamily="49" charset="-122"/>
                <a:ea typeface="仿宋_GB2312" panose="02010609030101010101" pitchFamily="49" charset="-122"/>
              </a:rPr>
              <a:t>他应即刻与来电者安排较方便的时间再进行通话，但紧急情况不在此。</a:t>
            </a:r>
            <a:endParaRPr lang="zh-CN" altLang="en-US" b="1" dirty="0">
              <a:solidFill>
                <a:schemeClr val="accent1">
                  <a:lumMod val="50000"/>
                </a:schemeClr>
              </a:solidFill>
              <a:latin typeface="仿宋_GB2312" panose="02010609030101010101" pitchFamily="49" charset="-122"/>
              <a:ea typeface="仿宋_GB2312" panose="02010609030101010101" pitchFamily="49" charset="-122"/>
            </a:endParaRPr>
          </a:p>
          <a:p>
            <a:pPr eaLnBrk="1" hangingPunct="1">
              <a:lnSpc>
                <a:spcPct val="80000"/>
              </a:lnSpc>
              <a:buFont typeface="Wingdings" panose="05000000000000000000" pitchFamily="2" charset="2"/>
              <a:buNone/>
            </a:pPr>
            <a:endParaRPr lang="zh-CN" altLang="en-US" b="1" dirty="0">
              <a:solidFill>
                <a:schemeClr val="accent1">
                  <a:lumMod val="50000"/>
                </a:schemeClr>
              </a:solidFill>
              <a:latin typeface="仿宋_GB2312" panose="02010609030101010101" pitchFamily="49" charset="-122"/>
              <a:ea typeface="仿宋_GB2312" panose="02010609030101010101" pitchFamily="49" charset="-122"/>
            </a:endParaRPr>
          </a:p>
        </p:txBody>
      </p:sp>
    </p:spTree>
  </p:cSld>
  <p:clrMapOvr>
    <a:masterClrMapping/>
  </p:clrMapOvr>
  <p:transition>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50520" y="1608773"/>
            <a:ext cx="2840355" cy="4229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a:latin typeface="微软雅黑" panose="020B0503020204020204" pitchFamily="34" charset="-122"/>
                <a:ea typeface="微软雅黑" panose="020B0503020204020204" pitchFamily="34" charset="-122"/>
                <a:cs typeface="微软雅黑" panose="020B0503020204020204" pitchFamily="34" charset="-122"/>
              </a:rPr>
              <a:t>1</a:t>
            </a:r>
            <a:r>
              <a:rPr lang="zh-CN" altLang="en-US" b="1">
                <a:latin typeface="微软雅黑" panose="020B0503020204020204" pitchFamily="34" charset="-122"/>
                <a:ea typeface="微软雅黑" panose="020B0503020204020204" pitchFamily="34" charset="-122"/>
                <a:cs typeface="微软雅黑" panose="020B0503020204020204" pitchFamily="34" charset="-122"/>
              </a:rPr>
              <a:t>、个案工作的定义</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3" name="文本占位符 62" descr="Rectangle: Click to edit Master text styles&#13;&#10;Second level&#13;&#10;Third level&#13;&#10;Fourth level&#13;&#10;Fifth level"/>
          <p:cNvSpPr>
            <a:spLocks noGrp="1"/>
          </p:cNvSpPr>
          <p:nvPr>
            <p:ph type="body" idx="1"/>
          </p:nvPr>
        </p:nvSpPr>
        <p:spPr>
          <a:xfrm>
            <a:off x="3519964" y="1636871"/>
            <a:ext cx="3702368" cy="366713"/>
          </a:xfrm>
        </p:spPr>
        <p:txBody>
          <a:bodyPr/>
          <a:lstStyle/>
          <a:p>
            <a:pPr algn="just">
              <a:buNone/>
            </a:pPr>
            <a:r>
              <a:rPr lang="zh-CN" altLang="en-US" sz="1800" b="1">
                <a:solidFill>
                  <a:schemeClr val="tx1"/>
                </a:solidFill>
              </a:rPr>
              <a:t>个案工作的含义归纳：</a:t>
            </a:r>
            <a:endParaRPr lang="zh-CN" altLang="en-US" sz="1800" b="1">
              <a:solidFill>
                <a:schemeClr val="tx1"/>
              </a:solidFill>
            </a:endParaRPr>
          </a:p>
        </p:txBody>
      </p:sp>
      <p:sp>
        <p:nvSpPr>
          <p:cNvPr id="19464" name="Freeform 8"/>
          <p:cNvSpPr/>
          <p:nvPr>
            <p:custDataLst>
              <p:tags r:id="rId1"/>
            </p:custDataLst>
          </p:nvPr>
        </p:nvSpPr>
        <p:spPr bwMode="auto">
          <a:xfrm>
            <a:off x="4607402" y="2324783"/>
            <a:ext cx="1012722" cy="1165586"/>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noFill/>
          <a:ln w="6350">
            <a:solidFill>
              <a:srgbClr val="000000"/>
            </a:solidFill>
          </a:ln>
        </p:spPr>
        <p:txBody>
          <a:bodyPr lIns="91434" tIns="45717" rIns="91434" bIns="45717"/>
          <a:lstStyle/>
          <a:p>
            <a:endParaRPr lang="zh-CN" altLang="en-US" sz="1270"/>
          </a:p>
        </p:txBody>
      </p:sp>
      <p:sp>
        <p:nvSpPr>
          <p:cNvPr id="19465" name="Freeform 9"/>
          <p:cNvSpPr/>
          <p:nvPr>
            <p:custDataLst>
              <p:tags r:id="rId2"/>
            </p:custDataLst>
          </p:nvPr>
        </p:nvSpPr>
        <p:spPr bwMode="auto">
          <a:xfrm>
            <a:off x="3569284" y="2324783"/>
            <a:ext cx="1012722" cy="1165586"/>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noFill/>
          <a:ln w="6350">
            <a:solidFill>
              <a:srgbClr val="000000"/>
            </a:solidFill>
          </a:ln>
        </p:spPr>
        <p:txBody>
          <a:bodyPr lIns="91434" tIns="45717" rIns="91434" bIns="45717"/>
          <a:lstStyle/>
          <a:p>
            <a:endParaRPr lang="zh-CN" altLang="en-US" sz="1270"/>
          </a:p>
        </p:txBody>
      </p:sp>
      <p:sp>
        <p:nvSpPr>
          <p:cNvPr id="19466" name="Freeform 10"/>
          <p:cNvSpPr/>
          <p:nvPr>
            <p:custDataLst>
              <p:tags r:id="rId3"/>
            </p:custDataLst>
          </p:nvPr>
        </p:nvSpPr>
        <p:spPr bwMode="auto">
          <a:xfrm>
            <a:off x="4607402" y="4122387"/>
            <a:ext cx="1012722" cy="1165586"/>
          </a:xfrm>
          <a:custGeom>
            <a:avLst/>
            <a:gdLst>
              <a:gd name="T0" fmla="*/ 638 w 638"/>
              <a:gd name="T1" fmla="*/ 552 h 734"/>
              <a:gd name="T2" fmla="*/ 638 w 638"/>
              <a:gd name="T3" fmla="*/ 183 h 734"/>
              <a:gd name="T4" fmla="*/ 319 w 638"/>
              <a:gd name="T5" fmla="*/ 0 h 734"/>
              <a:gd name="T6" fmla="*/ 0 w 638"/>
              <a:gd name="T7" fmla="*/ 183 h 734"/>
              <a:gd name="T8" fmla="*/ 0 w 638"/>
              <a:gd name="T9" fmla="*/ 552 h 734"/>
              <a:gd name="T10" fmla="*/ 319 w 638"/>
              <a:gd name="T11" fmla="*/ 734 h 734"/>
              <a:gd name="T12" fmla="*/ 638 w 638"/>
              <a:gd name="T13" fmla="*/ 552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2"/>
                </a:moveTo>
                <a:lnTo>
                  <a:pt x="638" y="183"/>
                </a:lnTo>
                <a:lnTo>
                  <a:pt x="319" y="0"/>
                </a:lnTo>
                <a:lnTo>
                  <a:pt x="0" y="183"/>
                </a:lnTo>
                <a:lnTo>
                  <a:pt x="0" y="552"/>
                </a:lnTo>
                <a:lnTo>
                  <a:pt x="319" y="734"/>
                </a:lnTo>
                <a:lnTo>
                  <a:pt x="638" y="552"/>
                </a:lnTo>
                <a:close/>
              </a:path>
            </a:pathLst>
          </a:custGeom>
          <a:noFill/>
          <a:ln w="6350">
            <a:solidFill>
              <a:srgbClr val="000000"/>
            </a:solidFill>
          </a:ln>
        </p:spPr>
        <p:txBody>
          <a:bodyPr lIns="91434" tIns="45717" rIns="91434" bIns="45717"/>
          <a:lstStyle/>
          <a:p>
            <a:endParaRPr lang="zh-CN" altLang="en-US" sz="1270"/>
          </a:p>
        </p:txBody>
      </p:sp>
      <p:sp>
        <p:nvSpPr>
          <p:cNvPr id="19467" name="Freeform 11"/>
          <p:cNvSpPr/>
          <p:nvPr>
            <p:custDataLst>
              <p:tags r:id="rId4"/>
            </p:custDataLst>
          </p:nvPr>
        </p:nvSpPr>
        <p:spPr bwMode="auto">
          <a:xfrm>
            <a:off x="3569284" y="4122387"/>
            <a:ext cx="1012722" cy="1165586"/>
          </a:xfrm>
          <a:custGeom>
            <a:avLst/>
            <a:gdLst>
              <a:gd name="T0" fmla="*/ 638 w 638"/>
              <a:gd name="T1" fmla="*/ 552 h 734"/>
              <a:gd name="T2" fmla="*/ 638 w 638"/>
              <a:gd name="T3" fmla="*/ 183 h 734"/>
              <a:gd name="T4" fmla="*/ 319 w 638"/>
              <a:gd name="T5" fmla="*/ 0 h 734"/>
              <a:gd name="T6" fmla="*/ 0 w 638"/>
              <a:gd name="T7" fmla="*/ 183 h 734"/>
              <a:gd name="T8" fmla="*/ 0 w 638"/>
              <a:gd name="T9" fmla="*/ 552 h 734"/>
              <a:gd name="T10" fmla="*/ 319 w 638"/>
              <a:gd name="T11" fmla="*/ 734 h 734"/>
              <a:gd name="T12" fmla="*/ 638 w 638"/>
              <a:gd name="T13" fmla="*/ 552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2"/>
                </a:moveTo>
                <a:lnTo>
                  <a:pt x="638" y="183"/>
                </a:lnTo>
                <a:lnTo>
                  <a:pt x="319" y="0"/>
                </a:lnTo>
                <a:lnTo>
                  <a:pt x="0" y="183"/>
                </a:lnTo>
                <a:lnTo>
                  <a:pt x="0" y="552"/>
                </a:lnTo>
                <a:lnTo>
                  <a:pt x="319" y="734"/>
                </a:lnTo>
                <a:lnTo>
                  <a:pt x="638" y="552"/>
                </a:lnTo>
                <a:close/>
              </a:path>
            </a:pathLst>
          </a:custGeom>
          <a:noFill/>
          <a:ln w="6350">
            <a:solidFill>
              <a:srgbClr val="000000"/>
            </a:solidFill>
          </a:ln>
        </p:spPr>
        <p:txBody>
          <a:bodyPr lIns="91434" tIns="45717" rIns="91434" bIns="45717"/>
          <a:lstStyle/>
          <a:p>
            <a:endParaRPr lang="zh-CN" altLang="en-US" sz="1270"/>
          </a:p>
        </p:txBody>
      </p:sp>
      <p:sp>
        <p:nvSpPr>
          <p:cNvPr id="19468" name="Freeform 12"/>
          <p:cNvSpPr/>
          <p:nvPr>
            <p:custDataLst>
              <p:tags r:id="rId5"/>
            </p:custDataLst>
          </p:nvPr>
        </p:nvSpPr>
        <p:spPr bwMode="auto">
          <a:xfrm>
            <a:off x="3050222" y="3223585"/>
            <a:ext cx="1011135" cy="1165586"/>
          </a:xfrm>
          <a:custGeom>
            <a:avLst/>
            <a:gdLst>
              <a:gd name="T0" fmla="*/ 319 w 637"/>
              <a:gd name="T1" fmla="*/ 0 h 734"/>
              <a:gd name="T2" fmla="*/ 0 w 637"/>
              <a:gd name="T3" fmla="*/ 182 h 734"/>
              <a:gd name="T4" fmla="*/ 0 w 637"/>
              <a:gd name="T5" fmla="*/ 551 h 734"/>
              <a:gd name="T6" fmla="*/ 319 w 637"/>
              <a:gd name="T7" fmla="*/ 734 h 734"/>
              <a:gd name="T8" fmla="*/ 637 w 637"/>
              <a:gd name="T9" fmla="*/ 551 h 734"/>
              <a:gd name="T10" fmla="*/ 637 w 637"/>
              <a:gd name="T11" fmla="*/ 182 h 734"/>
              <a:gd name="T12" fmla="*/ 319 w 637"/>
              <a:gd name="T13" fmla="*/ 0 h 734"/>
            </a:gdLst>
            <a:ahLst/>
            <a:cxnLst>
              <a:cxn ang="0">
                <a:pos x="T0" y="T1"/>
              </a:cxn>
              <a:cxn ang="0">
                <a:pos x="T2" y="T3"/>
              </a:cxn>
              <a:cxn ang="0">
                <a:pos x="T4" y="T5"/>
              </a:cxn>
              <a:cxn ang="0">
                <a:pos x="T6" y="T7"/>
              </a:cxn>
              <a:cxn ang="0">
                <a:pos x="T8" y="T9"/>
              </a:cxn>
              <a:cxn ang="0">
                <a:pos x="T10" y="T11"/>
              </a:cxn>
              <a:cxn ang="0">
                <a:pos x="T12" y="T13"/>
              </a:cxn>
            </a:cxnLst>
            <a:rect l="0" t="0" r="r" b="b"/>
            <a:pathLst>
              <a:path w="637" h="734">
                <a:moveTo>
                  <a:pt x="319" y="0"/>
                </a:moveTo>
                <a:lnTo>
                  <a:pt x="0" y="182"/>
                </a:lnTo>
                <a:lnTo>
                  <a:pt x="0" y="551"/>
                </a:lnTo>
                <a:lnTo>
                  <a:pt x="319" y="734"/>
                </a:lnTo>
                <a:lnTo>
                  <a:pt x="637" y="551"/>
                </a:lnTo>
                <a:lnTo>
                  <a:pt x="637" y="182"/>
                </a:lnTo>
                <a:lnTo>
                  <a:pt x="319" y="0"/>
                </a:lnTo>
                <a:close/>
              </a:path>
            </a:pathLst>
          </a:custGeom>
          <a:noFill/>
          <a:ln w="6350">
            <a:solidFill>
              <a:srgbClr val="000000"/>
            </a:solidFill>
          </a:ln>
        </p:spPr>
        <p:txBody>
          <a:bodyPr lIns="91434" tIns="45717" rIns="91434" bIns="45717"/>
          <a:lstStyle/>
          <a:p>
            <a:endParaRPr lang="zh-CN" altLang="en-US" sz="1270"/>
          </a:p>
        </p:txBody>
      </p:sp>
      <p:sp>
        <p:nvSpPr>
          <p:cNvPr id="19469" name="Freeform 13"/>
          <p:cNvSpPr/>
          <p:nvPr>
            <p:custDataLst>
              <p:tags r:id="rId6"/>
            </p:custDataLst>
          </p:nvPr>
        </p:nvSpPr>
        <p:spPr bwMode="auto">
          <a:xfrm>
            <a:off x="5126462" y="3223585"/>
            <a:ext cx="1012722" cy="1165586"/>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noFill/>
          <a:ln w="6350">
            <a:solidFill>
              <a:srgbClr val="000000"/>
            </a:solidFill>
          </a:ln>
        </p:spPr>
        <p:txBody>
          <a:bodyPr lIns="91434" tIns="45717" rIns="91434" bIns="45717"/>
          <a:lstStyle/>
          <a:p>
            <a:endParaRPr lang="zh-CN" altLang="en-US" sz="1270"/>
          </a:p>
        </p:txBody>
      </p:sp>
      <p:sp>
        <p:nvSpPr>
          <p:cNvPr id="19482" name="Freeform 26"/>
          <p:cNvSpPr>
            <a:spLocks noEditPoints="1"/>
          </p:cNvSpPr>
          <p:nvPr>
            <p:custDataLst>
              <p:tags r:id="rId7"/>
            </p:custDataLst>
          </p:nvPr>
        </p:nvSpPr>
        <p:spPr bwMode="auto">
          <a:xfrm>
            <a:off x="3902623" y="2731309"/>
            <a:ext cx="349214" cy="352534"/>
          </a:xfrm>
          <a:custGeom>
            <a:avLst/>
            <a:gdLst>
              <a:gd name="T0" fmla="*/ 52 w 105"/>
              <a:gd name="T1" fmla="*/ 0 h 106"/>
              <a:gd name="T2" fmla="*/ 89 w 105"/>
              <a:gd name="T3" fmla="*/ 16 h 106"/>
              <a:gd name="T4" fmla="*/ 90 w 105"/>
              <a:gd name="T5" fmla="*/ 16 h 106"/>
              <a:gd name="T6" fmla="*/ 105 w 105"/>
              <a:gd name="T7" fmla="*/ 53 h 106"/>
              <a:gd name="T8" fmla="*/ 89 w 105"/>
              <a:gd name="T9" fmla="*/ 90 h 106"/>
              <a:gd name="T10" fmla="*/ 89 w 105"/>
              <a:gd name="T11" fmla="*/ 90 h 106"/>
              <a:gd name="T12" fmla="*/ 52 w 105"/>
              <a:gd name="T13" fmla="*/ 106 h 106"/>
              <a:gd name="T14" fmla="*/ 15 w 105"/>
              <a:gd name="T15" fmla="*/ 90 h 106"/>
              <a:gd name="T16" fmla="*/ 0 w 105"/>
              <a:gd name="T17" fmla="*/ 53 h 106"/>
              <a:gd name="T18" fmla="*/ 15 w 105"/>
              <a:gd name="T19" fmla="*/ 16 h 106"/>
              <a:gd name="T20" fmla="*/ 15 w 105"/>
              <a:gd name="T21" fmla="*/ 16 h 106"/>
              <a:gd name="T22" fmla="*/ 15 w 105"/>
              <a:gd name="T23" fmla="*/ 16 h 106"/>
              <a:gd name="T24" fmla="*/ 52 w 105"/>
              <a:gd name="T25" fmla="*/ 0 h 106"/>
              <a:gd name="T26" fmla="*/ 75 w 105"/>
              <a:gd name="T27" fmla="*/ 49 h 106"/>
              <a:gd name="T28" fmla="*/ 75 w 105"/>
              <a:gd name="T29" fmla="*/ 49 h 106"/>
              <a:gd name="T30" fmla="*/ 56 w 105"/>
              <a:gd name="T31" fmla="*/ 49 h 106"/>
              <a:gd name="T32" fmla="*/ 56 w 105"/>
              <a:gd name="T33" fmla="*/ 17 h 106"/>
              <a:gd name="T34" fmla="*/ 52 w 105"/>
              <a:gd name="T35" fmla="*/ 13 h 106"/>
              <a:gd name="T36" fmla="*/ 48 w 105"/>
              <a:gd name="T37" fmla="*/ 17 h 106"/>
              <a:gd name="T38" fmla="*/ 48 w 105"/>
              <a:gd name="T39" fmla="*/ 53 h 106"/>
              <a:gd name="T40" fmla="*/ 48 w 105"/>
              <a:gd name="T41" fmla="*/ 53 h 106"/>
              <a:gd name="T42" fmla="*/ 52 w 105"/>
              <a:gd name="T43" fmla="*/ 57 h 106"/>
              <a:gd name="T44" fmla="*/ 75 w 105"/>
              <a:gd name="T45" fmla="*/ 57 h 106"/>
              <a:gd name="T46" fmla="*/ 79 w 105"/>
              <a:gd name="T47" fmla="*/ 53 h 106"/>
              <a:gd name="T48" fmla="*/ 75 w 105"/>
              <a:gd name="T49" fmla="*/ 49 h 106"/>
              <a:gd name="T50" fmla="*/ 84 w 105"/>
              <a:gd name="T51" fmla="*/ 22 h 106"/>
              <a:gd name="T52" fmla="*/ 84 w 105"/>
              <a:gd name="T53" fmla="*/ 22 h 106"/>
              <a:gd name="T54" fmla="*/ 52 w 105"/>
              <a:gd name="T55" fmla="*/ 8 h 106"/>
              <a:gd name="T56" fmla="*/ 21 w 105"/>
              <a:gd name="T57" fmla="*/ 21 h 106"/>
              <a:gd name="T58" fmla="*/ 21 w 105"/>
              <a:gd name="T59" fmla="*/ 22 h 106"/>
              <a:gd name="T60" fmla="*/ 8 w 105"/>
              <a:gd name="T61" fmla="*/ 53 h 106"/>
              <a:gd name="T62" fmla="*/ 21 w 105"/>
              <a:gd name="T63" fmla="*/ 84 h 106"/>
              <a:gd name="T64" fmla="*/ 52 w 105"/>
              <a:gd name="T65" fmla="*/ 98 h 106"/>
              <a:gd name="T66" fmla="*/ 83 w 105"/>
              <a:gd name="T67" fmla="*/ 85 h 106"/>
              <a:gd name="T68" fmla="*/ 84 w 105"/>
              <a:gd name="T69" fmla="*/ 84 h 106"/>
              <a:gd name="T70" fmla="*/ 97 w 105"/>
              <a:gd name="T71" fmla="*/ 53 h 106"/>
              <a:gd name="T72" fmla="*/ 84 w 105"/>
              <a:gd name="T73" fmla="*/ 22 h 106"/>
              <a:gd name="T74" fmla="*/ 84 w 105"/>
              <a:gd name="T75" fmla="*/ 2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5">
                <a:moveTo>
                  <a:pt x="52" y="0"/>
                </a:moveTo>
                <a:cubicBezTo>
                  <a:pt x="67" y="0"/>
                  <a:pt x="80" y="6"/>
                  <a:pt x="89" y="16"/>
                </a:cubicBezTo>
                <a:cubicBezTo>
                  <a:pt x="90" y="16"/>
                  <a:pt x="90" y="16"/>
                  <a:pt x="90" y="16"/>
                </a:cubicBezTo>
                <a:cubicBezTo>
                  <a:pt x="99" y="26"/>
                  <a:pt x="105" y="39"/>
                  <a:pt x="105" y="53"/>
                </a:cubicBezTo>
                <a:cubicBezTo>
                  <a:pt x="105" y="68"/>
                  <a:pt x="99" y="81"/>
                  <a:pt x="89" y="90"/>
                </a:cubicBezTo>
                <a:cubicBezTo>
                  <a:pt x="89" y="90"/>
                  <a:pt x="89" y="90"/>
                  <a:pt x="89" y="90"/>
                </a:cubicBezTo>
                <a:cubicBezTo>
                  <a:pt x="80" y="100"/>
                  <a:pt x="67" y="106"/>
                  <a:pt x="52" y="106"/>
                </a:cubicBezTo>
                <a:cubicBezTo>
                  <a:pt x="38" y="106"/>
                  <a:pt x="24" y="100"/>
                  <a:pt x="15" y="90"/>
                </a:cubicBezTo>
                <a:cubicBezTo>
                  <a:pt x="5" y="81"/>
                  <a:pt x="0" y="68"/>
                  <a:pt x="0" y="53"/>
                </a:cubicBezTo>
                <a:cubicBezTo>
                  <a:pt x="0" y="39"/>
                  <a:pt x="5" y="25"/>
                  <a:pt x="15" y="16"/>
                </a:cubicBezTo>
                <a:cubicBezTo>
                  <a:pt x="15" y="16"/>
                  <a:pt x="15" y="16"/>
                  <a:pt x="15" y="16"/>
                </a:cubicBezTo>
                <a:cubicBezTo>
                  <a:pt x="15" y="16"/>
                  <a:pt x="15" y="16"/>
                  <a:pt x="15" y="16"/>
                </a:cubicBezTo>
                <a:cubicBezTo>
                  <a:pt x="24" y="6"/>
                  <a:pt x="38" y="0"/>
                  <a:pt x="52" y="0"/>
                </a:cubicBezTo>
                <a:close/>
                <a:moveTo>
                  <a:pt x="75" y="49"/>
                </a:moveTo>
                <a:cubicBezTo>
                  <a:pt x="75" y="49"/>
                  <a:pt x="75" y="49"/>
                  <a:pt x="75" y="49"/>
                </a:cubicBezTo>
                <a:cubicBezTo>
                  <a:pt x="56" y="49"/>
                  <a:pt x="56" y="49"/>
                  <a:pt x="56" y="49"/>
                </a:cubicBezTo>
                <a:cubicBezTo>
                  <a:pt x="56" y="17"/>
                  <a:pt x="56" y="17"/>
                  <a:pt x="56" y="17"/>
                </a:cubicBezTo>
                <a:cubicBezTo>
                  <a:pt x="56" y="15"/>
                  <a:pt x="54" y="13"/>
                  <a:pt x="52" y="13"/>
                </a:cubicBezTo>
                <a:cubicBezTo>
                  <a:pt x="50" y="13"/>
                  <a:pt x="48" y="15"/>
                  <a:pt x="48" y="17"/>
                </a:cubicBezTo>
                <a:cubicBezTo>
                  <a:pt x="48" y="53"/>
                  <a:pt x="48" y="53"/>
                  <a:pt x="48" y="53"/>
                </a:cubicBezTo>
                <a:cubicBezTo>
                  <a:pt x="48" y="53"/>
                  <a:pt x="48" y="53"/>
                  <a:pt x="48" y="53"/>
                </a:cubicBezTo>
                <a:cubicBezTo>
                  <a:pt x="48" y="55"/>
                  <a:pt x="50" y="57"/>
                  <a:pt x="52" y="57"/>
                </a:cubicBezTo>
                <a:cubicBezTo>
                  <a:pt x="75" y="57"/>
                  <a:pt x="75" y="57"/>
                  <a:pt x="75" y="57"/>
                </a:cubicBezTo>
                <a:cubicBezTo>
                  <a:pt x="77" y="57"/>
                  <a:pt x="79" y="55"/>
                  <a:pt x="79" y="53"/>
                </a:cubicBezTo>
                <a:cubicBezTo>
                  <a:pt x="79" y="51"/>
                  <a:pt x="77" y="49"/>
                  <a:pt x="75" y="49"/>
                </a:cubicBezTo>
                <a:close/>
                <a:moveTo>
                  <a:pt x="84" y="22"/>
                </a:moveTo>
                <a:cubicBezTo>
                  <a:pt x="84" y="22"/>
                  <a:pt x="84" y="22"/>
                  <a:pt x="84" y="22"/>
                </a:cubicBezTo>
                <a:cubicBezTo>
                  <a:pt x="76" y="13"/>
                  <a:pt x="64" y="8"/>
                  <a:pt x="52" y="8"/>
                </a:cubicBezTo>
                <a:cubicBezTo>
                  <a:pt x="40" y="8"/>
                  <a:pt x="29" y="13"/>
                  <a:pt x="21" y="21"/>
                </a:cubicBezTo>
                <a:cubicBezTo>
                  <a:pt x="21" y="22"/>
                  <a:pt x="21" y="22"/>
                  <a:pt x="21" y="22"/>
                </a:cubicBezTo>
                <a:cubicBezTo>
                  <a:pt x="13" y="30"/>
                  <a:pt x="8" y="41"/>
                  <a:pt x="8" y="53"/>
                </a:cubicBezTo>
                <a:cubicBezTo>
                  <a:pt x="8" y="65"/>
                  <a:pt x="13" y="76"/>
                  <a:pt x="21" y="84"/>
                </a:cubicBezTo>
                <a:cubicBezTo>
                  <a:pt x="29" y="93"/>
                  <a:pt x="40" y="98"/>
                  <a:pt x="52" y="98"/>
                </a:cubicBezTo>
                <a:cubicBezTo>
                  <a:pt x="64" y="98"/>
                  <a:pt x="75" y="93"/>
                  <a:pt x="83" y="85"/>
                </a:cubicBezTo>
                <a:cubicBezTo>
                  <a:pt x="84" y="84"/>
                  <a:pt x="84" y="84"/>
                  <a:pt x="84" y="84"/>
                </a:cubicBezTo>
                <a:cubicBezTo>
                  <a:pt x="92" y="76"/>
                  <a:pt x="97" y="65"/>
                  <a:pt x="97" y="53"/>
                </a:cubicBezTo>
                <a:cubicBezTo>
                  <a:pt x="97" y="41"/>
                  <a:pt x="92" y="30"/>
                  <a:pt x="84" y="22"/>
                </a:cubicBezTo>
                <a:cubicBezTo>
                  <a:pt x="84" y="22"/>
                  <a:pt x="84" y="22"/>
                  <a:pt x="84" y="22"/>
                </a:cubicBezTo>
                <a:close/>
              </a:path>
            </a:pathLst>
          </a:custGeom>
          <a:solidFill>
            <a:srgbClr val="000000"/>
          </a:solidFill>
          <a:ln w="6350">
            <a:noFill/>
          </a:ln>
        </p:spPr>
        <p:txBody>
          <a:bodyPr vert="horz" wrap="square" lIns="91434" tIns="45717" rIns="91434" bIns="45717" numCol="1" anchor="t" anchorCtr="0" compatLnSpc="1"/>
          <a:lstStyle/>
          <a:p>
            <a:endParaRPr lang="zh-CN" altLang="en-US" sz="1270"/>
          </a:p>
        </p:txBody>
      </p:sp>
      <p:sp>
        <p:nvSpPr>
          <p:cNvPr id="19483" name="Freeform 27"/>
          <p:cNvSpPr>
            <a:spLocks noEditPoints="1"/>
          </p:cNvSpPr>
          <p:nvPr>
            <p:custDataLst>
              <p:tags r:id="rId8"/>
            </p:custDataLst>
          </p:nvPr>
        </p:nvSpPr>
        <p:spPr bwMode="auto">
          <a:xfrm>
            <a:off x="3420074" y="3630110"/>
            <a:ext cx="276197" cy="352534"/>
          </a:xfrm>
          <a:custGeom>
            <a:avLst/>
            <a:gdLst>
              <a:gd name="T0" fmla="*/ 59 w 83"/>
              <a:gd name="T1" fmla="*/ 70 h 106"/>
              <a:gd name="T2" fmla="*/ 59 w 83"/>
              <a:gd name="T3" fmla="*/ 70 h 106"/>
              <a:gd name="T4" fmla="*/ 75 w 83"/>
              <a:gd name="T5" fmla="*/ 42 h 106"/>
              <a:gd name="T6" fmla="*/ 41 w 83"/>
              <a:gd name="T7" fmla="*/ 8 h 106"/>
              <a:gd name="T8" fmla="*/ 8 w 83"/>
              <a:gd name="T9" fmla="*/ 42 h 106"/>
              <a:gd name="T10" fmla="*/ 24 w 83"/>
              <a:gd name="T11" fmla="*/ 70 h 106"/>
              <a:gd name="T12" fmla="*/ 24 w 83"/>
              <a:gd name="T13" fmla="*/ 70 h 106"/>
              <a:gd name="T14" fmla="*/ 41 w 83"/>
              <a:gd name="T15" fmla="*/ 75 h 106"/>
              <a:gd name="T16" fmla="*/ 43 w 83"/>
              <a:gd name="T17" fmla="*/ 46 h 106"/>
              <a:gd name="T18" fmla="*/ 40 w 83"/>
              <a:gd name="T19" fmla="*/ 46 h 106"/>
              <a:gd name="T20" fmla="*/ 30 w 83"/>
              <a:gd name="T21" fmla="*/ 42 h 106"/>
              <a:gd name="T22" fmla="*/ 20 w 83"/>
              <a:gd name="T23" fmla="*/ 46 h 106"/>
              <a:gd name="T24" fmla="*/ 17 w 83"/>
              <a:gd name="T25" fmla="*/ 42 h 106"/>
              <a:gd name="T26" fmla="*/ 30 w 83"/>
              <a:gd name="T27" fmla="*/ 37 h 106"/>
              <a:gd name="T28" fmla="*/ 41 w 83"/>
              <a:gd name="T29" fmla="*/ 41 h 106"/>
              <a:gd name="T30" fmla="*/ 52 w 83"/>
              <a:gd name="T31" fmla="*/ 37 h 106"/>
              <a:gd name="T32" fmla="*/ 65 w 83"/>
              <a:gd name="T33" fmla="*/ 42 h 106"/>
              <a:gd name="T34" fmla="*/ 62 w 83"/>
              <a:gd name="T35" fmla="*/ 46 h 106"/>
              <a:gd name="T36" fmla="*/ 52 w 83"/>
              <a:gd name="T37" fmla="*/ 42 h 106"/>
              <a:gd name="T38" fmla="*/ 43 w 83"/>
              <a:gd name="T39" fmla="*/ 46 h 106"/>
              <a:gd name="T40" fmla="*/ 65 w 83"/>
              <a:gd name="T41" fmla="*/ 76 h 106"/>
              <a:gd name="T42" fmla="*/ 61 w 83"/>
              <a:gd name="T43" fmla="*/ 97 h 106"/>
              <a:gd name="T44" fmla="*/ 53 w 83"/>
              <a:gd name="T45" fmla="*/ 97 h 106"/>
              <a:gd name="T46" fmla="*/ 41 w 83"/>
              <a:gd name="T47" fmla="*/ 106 h 106"/>
              <a:gd name="T48" fmla="*/ 29 w 83"/>
              <a:gd name="T49" fmla="*/ 97 h 106"/>
              <a:gd name="T50" fmla="*/ 18 w 83"/>
              <a:gd name="T51" fmla="*/ 93 h 106"/>
              <a:gd name="T52" fmla="*/ 18 w 83"/>
              <a:gd name="T53" fmla="*/ 76 h 106"/>
              <a:gd name="T54" fmla="*/ 0 w 83"/>
              <a:gd name="T55" fmla="*/ 42 h 106"/>
              <a:gd name="T56" fmla="*/ 41 w 83"/>
              <a:gd name="T57" fmla="*/ 0 h 106"/>
              <a:gd name="T58" fmla="*/ 83 w 83"/>
              <a:gd name="T59" fmla="*/ 42 h 106"/>
              <a:gd name="T60" fmla="*/ 65 w 83"/>
              <a:gd name="T61" fmla="*/ 76 h 106"/>
              <a:gd name="T62" fmla="*/ 26 w 83"/>
              <a:gd name="T63" fmla="*/ 80 h 106"/>
              <a:gd name="T64" fmla="*/ 32 w 83"/>
              <a:gd name="T65" fmla="*/ 89 h 106"/>
              <a:gd name="T66" fmla="*/ 37 w 83"/>
              <a:gd name="T67" fmla="*/ 93 h 106"/>
              <a:gd name="T68" fmla="*/ 38 w 83"/>
              <a:gd name="T69" fmla="*/ 96 h 106"/>
              <a:gd name="T70" fmla="*/ 41 w 83"/>
              <a:gd name="T71" fmla="*/ 98 h 106"/>
              <a:gd name="T72" fmla="*/ 45 w 83"/>
              <a:gd name="T73" fmla="*/ 96 h 106"/>
              <a:gd name="T74" fmla="*/ 46 w 83"/>
              <a:gd name="T75" fmla="*/ 93 h 106"/>
              <a:gd name="T76" fmla="*/ 57 w 83"/>
              <a:gd name="T77" fmla="*/ 89 h 106"/>
              <a:gd name="T78" fmla="*/ 41 w 83"/>
              <a:gd name="T79" fmla="*/ 8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3" h="105">
                <a:moveTo>
                  <a:pt x="59" y="70"/>
                </a:moveTo>
                <a:cubicBezTo>
                  <a:pt x="59" y="70"/>
                  <a:pt x="59" y="70"/>
                  <a:pt x="59" y="70"/>
                </a:cubicBezTo>
                <a:cubicBezTo>
                  <a:pt x="59" y="70"/>
                  <a:pt x="59" y="70"/>
                  <a:pt x="59" y="70"/>
                </a:cubicBezTo>
                <a:cubicBezTo>
                  <a:pt x="59" y="70"/>
                  <a:pt x="59" y="70"/>
                  <a:pt x="59" y="70"/>
                </a:cubicBezTo>
                <a:cubicBezTo>
                  <a:pt x="61" y="69"/>
                  <a:pt x="63" y="67"/>
                  <a:pt x="65" y="66"/>
                </a:cubicBezTo>
                <a:cubicBezTo>
                  <a:pt x="71" y="59"/>
                  <a:pt x="75" y="51"/>
                  <a:pt x="75" y="42"/>
                </a:cubicBezTo>
                <a:cubicBezTo>
                  <a:pt x="75" y="33"/>
                  <a:pt x="71" y="24"/>
                  <a:pt x="65" y="18"/>
                </a:cubicBezTo>
                <a:cubicBezTo>
                  <a:pt x="59" y="12"/>
                  <a:pt x="50" y="8"/>
                  <a:pt x="41" y="8"/>
                </a:cubicBezTo>
                <a:cubicBezTo>
                  <a:pt x="32" y="8"/>
                  <a:pt x="24" y="12"/>
                  <a:pt x="18" y="18"/>
                </a:cubicBezTo>
                <a:cubicBezTo>
                  <a:pt x="12" y="24"/>
                  <a:pt x="8" y="33"/>
                  <a:pt x="8" y="42"/>
                </a:cubicBezTo>
                <a:cubicBezTo>
                  <a:pt x="8" y="51"/>
                  <a:pt x="12" y="59"/>
                  <a:pt x="18" y="66"/>
                </a:cubicBezTo>
                <a:cubicBezTo>
                  <a:pt x="19" y="67"/>
                  <a:pt x="22" y="69"/>
                  <a:pt x="24" y="70"/>
                </a:cubicBezTo>
                <a:cubicBezTo>
                  <a:pt x="24" y="70"/>
                  <a:pt x="24" y="70"/>
                  <a:pt x="24" y="70"/>
                </a:cubicBezTo>
                <a:cubicBezTo>
                  <a:pt x="24" y="70"/>
                  <a:pt x="24" y="70"/>
                  <a:pt x="24" y="70"/>
                </a:cubicBezTo>
                <a:cubicBezTo>
                  <a:pt x="24" y="70"/>
                  <a:pt x="24" y="70"/>
                  <a:pt x="24" y="70"/>
                </a:cubicBezTo>
                <a:cubicBezTo>
                  <a:pt x="29" y="73"/>
                  <a:pt x="35" y="75"/>
                  <a:pt x="41" y="75"/>
                </a:cubicBezTo>
                <a:cubicBezTo>
                  <a:pt x="48" y="75"/>
                  <a:pt x="53" y="73"/>
                  <a:pt x="59" y="70"/>
                </a:cubicBezTo>
                <a:close/>
                <a:moveTo>
                  <a:pt x="43" y="46"/>
                </a:moveTo>
                <a:cubicBezTo>
                  <a:pt x="43" y="46"/>
                  <a:pt x="43" y="46"/>
                  <a:pt x="43" y="46"/>
                </a:cubicBezTo>
                <a:cubicBezTo>
                  <a:pt x="42" y="47"/>
                  <a:pt x="40" y="47"/>
                  <a:pt x="40" y="46"/>
                </a:cubicBezTo>
                <a:cubicBezTo>
                  <a:pt x="38" y="45"/>
                  <a:pt x="37" y="44"/>
                  <a:pt x="35" y="43"/>
                </a:cubicBezTo>
                <a:cubicBezTo>
                  <a:pt x="34" y="42"/>
                  <a:pt x="32" y="42"/>
                  <a:pt x="30" y="42"/>
                </a:cubicBezTo>
                <a:cubicBezTo>
                  <a:pt x="28" y="42"/>
                  <a:pt x="26" y="42"/>
                  <a:pt x="25" y="43"/>
                </a:cubicBezTo>
                <a:cubicBezTo>
                  <a:pt x="23" y="44"/>
                  <a:pt x="22" y="45"/>
                  <a:pt x="20" y="46"/>
                </a:cubicBezTo>
                <a:cubicBezTo>
                  <a:pt x="19" y="47"/>
                  <a:pt x="18" y="47"/>
                  <a:pt x="17" y="46"/>
                </a:cubicBezTo>
                <a:cubicBezTo>
                  <a:pt x="16" y="45"/>
                  <a:pt x="16" y="43"/>
                  <a:pt x="17" y="42"/>
                </a:cubicBezTo>
                <a:cubicBezTo>
                  <a:pt x="19" y="41"/>
                  <a:pt x="21" y="39"/>
                  <a:pt x="23" y="39"/>
                </a:cubicBezTo>
                <a:cubicBezTo>
                  <a:pt x="25" y="38"/>
                  <a:pt x="28" y="37"/>
                  <a:pt x="30" y="37"/>
                </a:cubicBezTo>
                <a:cubicBezTo>
                  <a:pt x="32" y="37"/>
                  <a:pt x="35" y="38"/>
                  <a:pt x="37" y="39"/>
                </a:cubicBezTo>
                <a:cubicBezTo>
                  <a:pt x="39" y="39"/>
                  <a:pt x="40" y="40"/>
                  <a:pt x="41" y="41"/>
                </a:cubicBezTo>
                <a:cubicBezTo>
                  <a:pt x="43" y="40"/>
                  <a:pt x="44" y="39"/>
                  <a:pt x="45" y="39"/>
                </a:cubicBezTo>
                <a:cubicBezTo>
                  <a:pt x="48" y="38"/>
                  <a:pt x="50" y="37"/>
                  <a:pt x="52" y="37"/>
                </a:cubicBezTo>
                <a:cubicBezTo>
                  <a:pt x="55" y="37"/>
                  <a:pt x="57" y="38"/>
                  <a:pt x="59" y="39"/>
                </a:cubicBezTo>
                <a:cubicBezTo>
                  <a:pt x="62" y="39"/>
                  <a:pt x="64" y="41"/>
                  <a:pt x="65" y="42"/>
                </a:cubicBezTo>
                <a:cubicBezTo>
                  <a:pt x="66" y="43"/>
                  <a:pt x="66" y="45"/>
                  <a:pt x="65" y="46"/>
                </a:cubicBezTo>
                <a:cubicBezTo>
                  <a:pt x="65" y="47"/>
                  <a:pt x="63" y="47"/>
                  <a:pt x="62" y="46"/>
                </a:cubicBezTo>
                <a:cubicBezTo>
                  <a:pt x="61" y="45"/>
                  <a:pt x="59" y="44"/>
                  <a:pt x="58" y="43"/>
                </a:cubicBezTo>
                <a:cubicBezTo>
                  <a:pt x="56" y="42"/>
                  <a:pt x="54" y="42"/>
                  <a:pt x="52" y="42"/>
                </a:cubicBezTo>
                <a:cubicBezTo>
                  <a:pt x="51" y="42"/>
                  <a:pt x="49" y="42"/>
                  <a:pt x="47" y="43"/>
                </a:cubicBezTo>
                <a:cubicBezTo>
                  <a:pt x="46" y="44"/>
                  <a:pt x="44" y="45"/>
                  <a:pt x="43" y="46"/>
                </a:cubicBezTo>
                <a:close/>
                <a:moveTo>
                  <a:pt x="65" y="76"/>
                </a:moveTo>
                <a:cubicBezTo>
                  <a:pt x="65" y="76"/>
                  <a:pt x="65" y="76"/>
                  <a:pt x="65" y="76"/>
                </a:cubicBezTo>
                <a:cubicBezTo>
                  <a:pt x="65" y="93"/>
                  <a:pt x="65" y="93"/>
                  <a:pt x="65" y="93"/>
                </a:cubicBezTo>
                <a:cubicBezTo>
                  <a:pt x="65" y="95"/>
                  <a:pt x="63" y="97"/>
                  <a:pt x="61" y="97"/>
                </a:cubicBezTo>
                <a:cubicBezTo>
                  <a:pt x="61" y="97"/>
                  <a:pt x="61" y="97"/>
                  <a:pt x="61" y="97"/>
                </a:cubicBezTo>
                <a:cubicBezTo>
                  <a:pt x="53" y="97"/>
                  <a:pt x="53" y="97"/>
                  <a:pt x="53" y="97"/>
                </a:cubicBezTo>
                <a:cubicBezTo>
                  <a:pt x="53" y="99"/>
                  <a:pt x="52" y="100"/>
                  <a:pt x="50" y="102"/>
                </a:cubicBezTo>
                <a:cubicBezTo>
                  <a:pt x="48" y="104"/>
                  <a:pt x="45" y="106"/>
                  <a:pt x="41" y="106"/>
                </a:cubicBezTo>
                <a:cubicBezTo>
                  <a:pt x="38" y="106"/>
                  <a:pt x="35" y="104"/>
                  <a:pt x="32" y="102"/>
                </a:cubicBezTo>
                <a:cubicBezTo>
                  <a:pt x="31" y="100"/>
                  <a:pt x="30" y="99"/>
                  <a:pt x="29" y="97"/>
                </a:cubicBezTo>
                <a:cubicBezTo>
                  <a:pt x="22" y="97"/>
                  <a:pt x="22" y="97"/>
                  <a:pt x="22" y="97"/>
                </a:cubicBezTo>
                <a:cubicBezTo>
                  <a:pt x="20" y="97"/>
                  <a:pt x="18" y="95"/>
                  <a:pt x="18" y="93"/>
                </a:cubicBezTo>
                <a:cubicBezTo>
                  <a:pt x="18" y="93"/>
                  <a:pt x="18" y="93"/>
                  <a:pt x="18" y="93"/>
                </a:cubicBezTo>
                <a:cubicBezTo>
                  <a:pt x="18" y="76"/>
                  <a:pt x="18" y="76"/>
                  <a:pt x="18" y="76"/>
                </a:cubicBezTo>
                <a:cubicBezTo>
                  <a:pt x="16" y="75"/>
                  <a:pt x="14" y="73"/>
                  <a:pt x="12" y="71"/>
                </a:cubicBezTo>
                <a:cubicBezTo>
                  <a:pt x="4" y="64"/>
                  <a:pt x="0" y="53"/>
                  <a:pt x="0" y="42"/>
                </a:cubicBezTo>
                <a:cubicBezTo>
                  <a:pt x="0" y="30"/>
                  <a:pt x="4" y="20"/>
                  <a:pt x="12" y="13"/>
                </a:cubicBezTo>
                <a:cubicBezTo>
                  <a:pt x="19" y="5"/>
                  <a:pt x="30" y="0"/>
                  <a:pt x="41" y="0"/>
                </a:cubicBezTo>
                <a:cubicBezTo>
                  <a:pt x="53" y="0"/>
                  <a:pt x="63" y="5"/>
                  <a:pt x="71" y="13"/>
                </a:cubicBezTo>
                <a:cubicBezTo>
                  <a:pt x="78" y="20"/>
                  <a:pt x="83" y="30"/>
                  <a:pt x="83" y="42"/>
                </a:cubicBezTo>
                <a:cubicBezTo>
                  <a:pt x="83" y="53"/>
                  <a:pt x="78" y="64"/>
                  <a:pt x="71" y="71"/>
                </a:cubicBezTo>
                <a:cubicBezTo>
                  <a:pt x="69" y="73"/>
                  <a:pt x="67" y="75"/>
                  <a:pt x="65" y="76"/>
                </a:cubicBezTo>
                <a:close/>
                <a:moveTo>
                  <a:pt x="26" y="80"/>
                </a:moveTo>
                <a:cubicBezTo>
                  <a:pt x="26" y="80"/>
                  <a:pt x="26" y="80"/>
                  <a:pt x="26" y="80"/>
                </a:cubicBezTo>
                <a:cubicBezTo>
                  <a:pt x="26" y="89"/>
                  <a:pt x="26" y="89"/>
                  <a:pt x="26" y="89"/>
                </a:cubicBezTo>
                <a:cubicBezTo>
                  <a:pt x="32" y="89"/>
                  <a:pt x="32" y="89"/>
                  <a:pt x="32" y="89"/>
                </a:cubicBezTo>
                <a:cubicBezTo>
                  <a:pt x="32" y="89"/>
                  <a:pt x="32" y="89"/>
                  <a:pt x="32" y="89"/>
                </a:cubicBezTo>
                <a:cubicBezTo>
                  <a:pt x="35" y="89"/>
                  <a:pt x="37" y="90"/>
                  <a:pt x="37" y="93"/>
                </a:cubicBezTo>
                <a:cubicBezTo>
                  <a:pt x="37" y="93"/>
                  <a:pt x="37" y="93"/>
                  <a:pt x="37" y="93"/>
                </a:cubicBezTo>
                <a:cubicBezTo>
                  <a:pt x="37" y="94"/>
                  <a:pt x="37" y="95"/>
                  <a:pt x="38" y="96"/>
                </a:cubicBezTo>
                <a:cubicBezTo>
                  <a:pt x="38" y="96"/>
                  <a:pt x="38" y="96"/>
                  <a:pt x="38" y="96"/>
                </a:cubicBezTo>
                <a:cubicBezTo>
                  <a:pt x="39" y="97"/>
                  <a:pt x="40" y="98"/>
                  <a:pt x="41" y="98"/>
                </a:cubicBezTo>
                <a:cubicBezTo>
                  <a:pt x="43" y="98"/>
                  <a:pt x="44" y="97"/>
                  <a:pt x="45" y="96"/>
                </a:cubicBezTo>
                <a:cubicBezTo>
                  <a:pt x="45" y="96"/>
                  <a:pt x="45" y="96"/>
                  <a:pt x="45" y="96"/>
                </a:cubicBezTo>
                <a:cubicBezTo>
                  <a:pt x="45" y="95"/>
                  <a:pt x="46" y="94"/>
                  <a:pt x="46" y="93"/>
                </a:cubicBezTo>
                <a:cubicBezTo>
                  <a:pt x="46" y="93"/>
                  <a:pt x="46" y="93"/>
                  <a:pt x="46" y="93"/>
                </a:cubicBezTo>
                <a:cubicBezTo>
                  <a:pt x="46" y="90"/>
                  <a:pt x="48" y="89"/>
                  <a:pt x="50" y="89"/>
                </a:cubicBezTo>
                <a:cubicBezTo>
                  <a:pt x="57" y="89"/>
                  <a:pt x="57" y="89"/>
                  <a:pt x="57" y="89"/>
                </a:cubicBezTo>
                <a:cubicBezTo>
                  <a:pt x="57" y="80"/>
                  <a:pt x="57" y="80"/>
                  <a:pt x="57" y="80"/>
                </a:cubicBezTo>
                <a:cubicBezTo>
                  <a:pt x="52" y="82"/>
                  <a:pt x="47" y="83"/>
                  <a:pt x="41" y="83"/>
                </a:cubicBezTo>
                <a:cubicBezTo>
                  <a:pt x="36" y="83"/>
                  <a:pt x="31" y="82"/>
                  <a:pt x="26" y="80"/>
                </a:cubicBezTo>
                <a:close/>
              </a:path>
            </a:pathLst>
          </a:custGeom>
          <a:solidFill>
            <a:srgbClr val="000000"/>
          </a:solidFill>
          <a:ln w="6350">
            <a:noFill/>
          </a:ln>
        </p:spPr>
        <p:txBody>
          <a:bodyPr vert="horz" wrap="square" lIns="91434" tIns="45717" rIns="91434" bIns="45717" numCol="1" anchor="t" anchorCtr="0" compatLnSpc="1"/>
          <a:lstStyle/>
          <a:p>
            <a:endParaRPr lang="zh-CN" altLang="en-US" sz="1270"/>
          </a:p>
        </p:txBody>
      </p:sp>
      <p:sp>
        <p:nvSpPr>
          <p:cNvPr id="19484" name="Freeform 28"/>
          <p:cNvSpPr>
            <a:spLocks noEditPoints="1"/>
          </p:cNvSpPr>
          <p:nvPr>
            <p:custDataLst>
              <p:tags r:id="rId9"/>
            </p:custDataLst>
          </p:nvPr>
        </p:nvSpPr>
        <p:spPr bwMode="auto">
          <a:xfrm>
            <a:off x="5474087" y="3636462"/>
            <a:ext cx="315880" cy="339830"/>
          </a:xfrm>
          <a:custGeom>
            <a:avLst/>
            <a:gdLst>
              <a:gd name="T0" fmla="*/ 4 w 95"/>
              <a:gd name="T1" fmla="*/ 12 h 102"/>
              <a:gd name="T2" fmla="*/ 4 w 95"/>
              <a:gd name="T3" fmla="*/ 12 h 102"/>
              <a:gd name="T4" fmla="*/ 43 w 95"/>
              <a:gd name="T5" fmla="*/ 12 h 102"/>
              <a:gd name="T6" fmla="*/ 45 w 95"/>
              <a:gd name="T7" fmla="*/ 2 h 102"/>
              <a:gd name="T8" fmla="*/ 46 w 95"/>
              <a:gd name="T9" fmla="*/ 1 h 102"/>
              <a:gd name="T10" fmla="*/ 47 w 95"/>
              <a:gd name="T11" fmla="*/ 0 h 102"/>
              <a:gd name="T12" fmla="*/ 48 w 95"/>
              <a:gd name="T13" fmla="*/ 0 h 102"/>
              <a:gd name="T14" fmla="*/ 49 w 95"/>
              <a:gd name="T15" fmla="*/ 0 h 102"/>
              <a:gd name="T16" fmla="*/ 50 w 95"/>
              <a:gd name="T17" fmla="*/ 1 h 102"/>
              <a:gd name="T18" fmla="*/ 50 w 95"/>
              <a:gd name="T19" fmla="*/ 2 h 102"/>
              <a:gd name="T20" fmla="*/ 53 w 95"/>
              <a:gd name="T21" fmla="*/ 12 h 102"/>
              <a:gd name="T22" fmla="*/ 91 w 95"/>
              <a:gd name="T23" fmla="*/ 12 h 102"/>
              <a:gd name="T24" fmla="*/ 95 w 95"/>
              <a:gd name="T25" fmla="*/ 16 h 102"/>
              <a:gd name="T26" fmla="*/ 95 w 95"/>
              <a:gd name="T27" fmla="*/ 16 h 102"/>
              <a:gd name="T28" fmla="*/ 95 w 95"/>
              <a:gd name="T29" fmla="*/ 71 h 102"/>
              <a:gd name="T30" fmla="*/ 91 w 95"/>
              <a:gd name="T31" fmla="*/ 75 h 102"/>
              <a:gd name="T32" fmla="*/ 91 w 95"/>
              <a:gd name="T33" fmla="*/ 75 h 102"/>
              <a:gd name="T34" fmla="*/ 70 w 95"/>
              <a:gd name="T35" fmla="*/ 75 h 102"/>
              <a:gd name="T36" fmla="*/ 76 w 95"/>
              <a:gd name="T37" fmla="*/ 99 h 102"/>
              <a:gd name="T38" fmla="*/ 74 w 95"/>
              <a:gd name="T39" fmla="*/ 102 h 102"/>
              <a:gd name="T40" fmla="*/ 71 w 95"/>
              <a:gd name="T41" fmla="*/ 100 h 102"/>
              <a:gd name="T42" fmla="*/ 65 w 95"/>
              <a:gd name="T43" fmla="*/ 75 h 102"/>
              <a:gd name="T44" fmla="*/ 50 w 95"/>
              <a:gd name="T45" fmla="*/ 75 h 102"/>
              <a:gd name="T46" fmla="*/ 50 w 95"/>
              <a:gd name="T47" fmla="*/ 89 h 102"/>
              <a:gd name="T48" fmla="*/ 48 w 95"/>
              <a:gd name="T49" fmla="*/ 92 h 102"/>
              <a:gd name="T50" fmla="*/ 45 w 95"/>
              <a:gd name="T51" fmla="*/ 89 h 102"/>
              <a:gd name="T52" fmla="*/ 45 w 95"/>
              <a:gd name="T53" fmla="*/ 75 h 102"/>
              <a:gd name="T54" fmla="*/ 31 w 95"/>
              <a:gd name="T55" fmla="*/ 75 h 102"/>
              <a:gd name="T56" fmla="*/ 24 w 95"/>
              <a:gd name="T57" fmla="*/ 100 h 102"/>
              <a:gd name="T58" fmla="*/ 21 w 95"/>
              <a:gd name="T59" fmla="*/ 102 h 102"/>
              <a:gd name="T60" fmla="*/ 19 w 95"/>
              <a:gd name="T61" fmla="*/ 99 h 102"/>
              <a:gd name="T62" fmla="*/ 26 w 95"/>
              <a:gd name="T63" fmla="*/ 75 h 102"/>
              <a:gd name="T64" fmla="*/ 4 w 95"/>
              <a:gd name="T65" fmla="*/ 75 h 102"/>
              <a:gd name="T66" fmla="*/ 0 w 95"/>
              <a:gd name="T67" fmla="*/ 71 h 102"/>
              <a:gd name="T68" fmla="*/ 0 w 95"/>
              <a:gd name="T69" fmla="*/ 71 h 102"/>
              <a:gd name="T70" fmla="*/ 0 w 95"/>
              <a:gd name="T71" fmla="*/ 16 h 102"/>
              <a:gd name="T72" fmla="*/ 4 w 95"/>
              <a:gd name="T73" fmla="*/ 12 h 102"/>
              <a:gd name="T74" fmla="*/ 25 w 95"/>
              <a:gd name="T75" fmla="*/ 64 h 102"/>
              <a:gd name="T76" fmla="*/ 25 w 95"/>
              <a:gd name="T77" fmla="*/ 64 h 102"/>
              <a:gd name="T78" fmla="*/ 71 w 95"/>
              <a:gd name="T79" fmla="*/ 64 h 102"/>
              <a:gd name="T80" fmla="*/ 73 w 95"/>
              <a:gd name="T81" fmla="*/ 61 h 102"/>
              <a:gd name="T82" fmla="*/ 71 w 95"/>
              <a:gd name="T83" fmla="*/ 59 h 102"/>
              <a:gd name="T84" fmla="*/ 25 w 95"/>
              <a:gd name="T85" fmla="*/ 59 h 102"/>
              <a:gd name="T86" fmla="*/ 22 w 95"/>
              <a:gd name="T87" fmla="*/ 61 h 102"/>
              <a:gd name="T88" fmla="*/ 25 w 95"/>
              <a:gd name="T89" fmla="*/ 64 h 102"/>
              <a:gd name="T90" fmla="*/ 87 w 95"/>
              <a:gd name="T91" fmla="*/ 20 h 102"/>
              <a:gd name="T92" fmla="*/ 87 w 95"/>
              <a:gd name="T93" fmla="*/ 20 h 102"/>
              <a:gd name="T94" fmla="*/ 8 w 95"/>
              <a:gd name="T95" fmla="*/ 20 h 102"/>
              <a:gd name="T96" fmla="*/ 8 w 95"/>
              <a:gd name="T97" fmla="*/ 67 h 102"/>
              <a:gd name="T98" fmla="*/ 87 w 95"/>
              <a:gd name="T99" fmla="*/ 67 h 102"/>
              <a:gd name="T100" fmla="*/ 87 w 95"/>
              <a:gd name="T101" fmla="*/ 2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5" h="102">
                <a:moveTo>
                  <a:pt x="4" y="12"/>
                </a:moveTo>
                <a:cubicBezTo>
                  <a:pt x="4" y="12"/>
                  <a:pt x="4" y="12"/>
                  <a:pt x="4" y="12"/>
                </a:cubicBezTo>
                <a:cubicBezTo>
                  <a:pt x="43" y="12"/>
                  <a:pt x="43" y="12"/>
                  <a:pt x="43" y="12"/>
                </a:cubicBezTo>
                <a:cubicBezTo>
                  <a:pt x="45" y="2"/>
                  <a:pt x="45" y="2"/>
                  <a:pt x="45" y="2"/>
                </a:cubicBezTo>
                <a:cubicBezTo>
                  <a:pt x="45" y="2"/>
                  <a:pt x="45" y="2"/>
                  <a:pt x="46" y="1"/>
                </a:cubicBezTo>
                <a:cubicBezTo>
                  <a:pt x="46" y="1"/>
                  <a:pt x="46" y="1"/>
                  <a:pt x="47" y="0"/>
                </a:cubicBezTo>
                <a:cubicBezTo>
                  <a:pt x="47" y="0"/>
                  <a:pt x="47" y="0"/>
                  <a:pt x="48" y="0"/>
                </a:cubicBezTo>
                <a:cubicBezTo>
                  <a:pt x="48" y="0"/>
                  <a:pt x="48" y="0"/>
                  <a:pt x="49" y="0"/>
                </a:cubicBezTo>
                <a:cubicBezTo>
                  <a:pt x="49" y="1"/>
                  <a:pt x="50" y="1"/>
                  <a:pt x="50" y="1"/>
                </a:cubicBezTo>
                <a:cubicBezTo>
                  <a:pt x="50" y="2"/>
                  <a:pt x="50" y="2"/>
                  <a:pt x="50" y="2"/>
                </a:cubicBezTo>
                <a:cubicBezTo>
                  <a:pt x="53" y="12"/>
                  <a:pt x="53" y="12"/>
                  <a:pt x="53" y="12"/>
                </a:cubicBezTo>
                <a:cubicBezTo>
                  <a:pt x="91" y="12"/>
                  <a:pt x="91" y="12"/>
                  <a:pt x="91" y="12"/>
                </a:cubicBezTo>
                <a:cubicBezTo>
                  <a:pt x="93" y="12"/>
                  <a:pt x="95" y="13"/>
                  <a:pt x="95" y="16"/>
                </a:cubicBezTo>
                <a:cubicBezTo>
                  <a:pt x="95" y="16"/>
                  <a:pt x="95" y="16"/>
                  <a:pt x="95" y="16"/>
                </a:cubicBezTo>
                <a:cubicBezTo>
                  <a:pt x="95" y="71"/>
                  <a:pt x="95" y="71"/>
                  <a:pt x="95" y="71"/>
                </a:cubicBezTo>
                <a:cubicBezTo>
                  <a:pt x="95" y="73"/>
                  <a:pt x="93" y="75"/>
                  <a:pt x="91" y="75"/>
                </a:cubicBezTo>
                <a:cubicBezTo>
                  <a:pt x="91" y="75"/>
                  <a:pt x="91" y="75"/>
                  <a:pt x="91" y="75"/>
                </a:cubicBezTo>
                <a:cubicBezTo>
                  <a:pt x="70" y="75"/>
                  <a:pt x="70" y="75"/>
                  <a:pt x="70" y="75"/>
                </a:cubicBezTo>
                <a:cubicBezTo>
                  <a:pt x="76" y="99"/>
                  <a:pt x="76" y="99"/>
                  <a:pt x="76" y="99"/>
                </a:cubicBezTo>
                <a:cubicBezTo>
                  <a:pt x="76" y="100"/>
                  <a:pt x="76" y="102"/>
                  <a:pt x="74" y="102"/>
                </a:cubicBezTo>
                <a:cubicBezTo>
                  <a:pt x="73" y="102"/>
                  <a:pt x="72" y="102"/>
                  <a:pt x="71" y="100"/>
                </a:cubicBezTo>
                <a:cubicBezTo>
                  <a:pt x="65" y="75"/>
                  <a:pt x="65" y="75"/>
                  <a:pt x="65" y="75"/>
                </a:cubicBezTo>
                <a:cubicBezTo>
                  <a:pt x="50" y="75"/>
                  <a:pt x="50" y="75"/>
                  <a:pt x="50" y="75"/>
                </a:cubicBezTo>
                <a:cubicBezTo>
                  <a:pt x="50" y="89"/>
                  <a:pt x="50" y="89"/>
                  <a:pt x="50" y="89"/>
                </a:cubicBezTo>
                <a:cubicBezTo>
                  <a:pt x="50" y="91"/>
                  <a:pt x="49" y="92"/>
                  <a:pt x="48" y="92"/>
                </a:cubicBezTo>
                <a:cubicBezTo>
                  <a:pt x="46" y="92"/>
                  <a:pt x="45" y="91"/>
                  <a:pt x="45" y="89"/>
                </a:cubicBezTo>
                <a:cubicBezTo>
                  <a:pt x="45" y="75"/>
                  <a:pt x="45" y="75"/>
                  <a:pt x="45" y="75"/>
                </a:cubicBezTo>
                <a:cubicBezTo>
                  <a:pt x="31" y="75"/>
                  <a:pt x="31" y="75"/>
                  <a:pt x="31" y="75"/>
                </a:cubicBezTo>
                <a:cubicBezTo>
                  <a:pt x="24" y="100"/>
                  <a:pt x="24" y="100"/>
                  <a:pt x="24" y="100"/>
                </a:cubicBezTo>
                <a:cubicBezTo>
                  <a:pt x="24" y="102"/>
                  <a:pt x="22" y="102"/>
                  <a:pt x="21" y="102"/>
                </a:cubicBezTo>
                <a:cubicBezTo>
                  <a:pt x="20" y="102"/>
                  <a:pt x="19" y="100"/>
                  <a:pt x="19" y="99"/>
                </a:cubicBezTo>
                <a:cubicBezTo>
                  <a:pt x="26" y="75"/>
                  <a:pt x="26" y="75"/>
                  <a:pt x="26" y="75"/>
                </a:cubicBezTo>
                <a:cubicBezTo>
                  <a:pt x="4" y="75"/>
                  <a:pt x="4" y="75"/>
                  <a:pt x="4" y="75"/>
                </a:cubicBezTo>
                <a:cubicBezTo>
                  <a:pt x="2" y="75"/>
                  <a:pt x="0" y="73"/>
                  <a:pt x="0" y="71"/>
                </a:cubicBezTo>
                <a:cubicBezTo>
                  <a:pt x="0" y="71"/>
                  <a:pt x="0" y="71"/>
                  <a:pt x="0" y="71"/>
                </a:cubicBezTo>
                <a:cubicBezTo>
                  <a:pt x="0" y="16"/>
                  <a:pt x="0" y="16"/>
                  <a:pt x="0" y="16"/>
                </a:cubicBezTo>
                <a:cubicBezTo>
                  <a:pt x="0" y="13"/>
                  <a:pt x="2" y="12"/>
                  <a:pt x="4" y="12"/>
                </a:cubicBezTo>
                <a:close/>
                <a:moveTo>
                  <a:pt x="25" y="64"/>
                </a:moveTo>
                <a:cubicBezTo>
                  <a:pt x="25" y="64"/>
                  <a:pt x="25" y="64"/>
                  <a:pt x="25" y="64"/>
                </a:cubicBezTo>
                <a:cubicBezTo>
                  <a:pt x="71" y="64"/>
                  <a:pt x="71" y="64"/>
                  <a:pt x="71" y="64"/>
                </a:cubicBezTo>
                <a:cubicBezTo>
                  <a:pt x="72" y="64"/>
                  <a:pt x="73" y="63"/>
                  <a:pt x="73" y="61"/>
                </a:cubicBezTo>
                <a:cubicBezTo>
                  <a:pt x="73" y="60"/>
                  <a:pt x="72" y="59"/>
                  <a:pt x="71" y="59"/>
                </a:cubicBezTo>
                <a:cubicBezTo>
                  <a:pt x="25" y="59"/>
                  <a:pt x="25" y="59"/>
                  <a:pt x="25" y="59"/>
                </a:cubicBezTo>
                <a:cubicBezTo>
                  <a:pt x="23" y="59"/>
                  <a:pt x="22" y="60"/>
                  <a:pt x="22" y="61"/>
                </a:cubicBezTo>
                <a:cubicBezTo>
                  <a:pt x="22" y="63"/>
                  <a:pt x="23" y="64"/>
                  <a:pt x="25" y="64"/>
                </a:cubicBezTo>
                <a:close/>
                <a:moveTo>
                  <a:pt x="87" y="20"/>
                </a:moveTo>
                <a:cubicBezTo>
                  <a:pt x="87" y="20"/>
                  <a:pt x="87" y="20"/>
                  <a:pt x="87" y="20"/>
                </a:cubicBezTo>
                <a:cubicBezTo>
                  <a:pt x="8" y="20"/>
                  <a:pt x="8" y="20"/>
                  <a:pt x="8" y="20"/>
                </a:cubicBezTo>
                <a:cubicBezTo>
                  <a:pt x="8" y="67"/>
                  <a:pt x="8" y="67"/>
                  <a:pt x="8" y="67"/>
                </a:cubicBezTo>
                <a:cubicBezTo>
                  <a:pt x="87" y="67"/>
                  <a:pt x="87" y="67"/>
                  <a:pt x="87" y="67"/>
                </a:cubicBezTo>
                <a:cubicBezTo>
                  <a:pt x="87" y="20"/>
                  <a:pt x="87" y="20"/>
                  <a:pt x="87" y="20"/>
                </a:cubicBezTo>
                <a:close/>
              </a:path>
            </a:pathLst>
          </a:custGeom>
          <a:solidFill>
            <a:srgbClr val="000000"/>
          </a:solidFill>
          <a:ln w="6350">
            <a:noFill/>
          </a:ln>
        </p:spPr>
        <p:txBody>
          <a:bodyPr vert="horz" wrap="square" lIns="91434" tIns="45717" rIns="91434" bIns="45717" numCol="1" anchor="t" anchorCtr="0" compatLnSpc="1"/>
          <a:lstStyle/>
          <a:p>
            <a:endParaRPr lang="zh-CN" altLang="en-US" sz="1270"/>
          </a:p>
        </p:txBody>
      </p:sp>
      <p:sp>
        <p:nvSpPr>
          <p:cNvPr id="19485" name="Freeform 29"/>
          <p:cNvSpPr>
            <a:spLocks noEditPoints="1"/>
          </p:cNvSpPr>
          <p:nvPr>
            <p:custDataLst>
              <p:tags r:id="rId10"/>
            </p:custDataLst>
          </p:nvPr>
        </p:nvSpPr>
        <p:spPr bwMode="auto">
          <a:xfrm>
            <a:off x="4983600" y="2737661"/>
            <a:ext cx="287309" cy="339830"/>
          </a:xfrm>
          <a:custGeom>
            <a:avLst/>
            <a:gdLst>
              <a:gd name="T0" fmla="*/ 76 w 86"/>
              <a:gd name="T1" fmla="*/ 1 h 102"/>
              <a:gd name="T2" fmla="*/ 74 w 86"/>
              <a:gd name="T3" fmla="*/ 7 h 102"/>
              <a:gd name="T4" fmla="*/ 86 w 86"/>
              <a:gd name="T5" fmla="*/ 39 h 102"/>
              <a:gd name="T6" fmla="*/ 72 w 86"/>
              <a:gd name="T7" fmla="*/ 72 h 102"/>
              <a:gd name="T8" fmla="*/ 56 w 86"/>
              <a:gd name="T9" fmla="*/ 83 h 102"/>
              <a:gd name="T10" fmla="*/ 42 w 86"/>
              <a:gd name="T11" fmla="*/ 87 h 102"/>
              <a:gd name="T12" fmla="*/ 58 w 86"/>
              <a:gd name="T13" fmla="*/ 94 h 102"/>
              <a:gd name="T14" fmla="*/ 58 w 86"/>
              <a:gd name="T15" fmla="*/ 102 h 102"/>
              <a:gd name="T16" fmla="*/ 38 w 86"/>
              <a:gd name="T17" fmla="*/ 102 h 102"/>
              <a:gd name="T18" fmla="*/ 19 w 86"/>
              <a:gd name="T19" fmla="*/ 102 h 102"/>
              <a:gd name="T20" fmla="*/ 19 w 86"/>
              <a:gd name="T21" fmla="*/ 94 h 102"/>
              <a:gd name="T22" fmla="*/ 34 w 86"/>
              <a:gd name="T23" fmla="*/ 87 h 102"/>
              <a:gd name="T24" fmla="*/ 20 w 86"/>
              <a:gd name="T25" fmla="*/ 82 h 102"/>
              <a:gd name="T26" fmla="*/ 7 w 86"/>
              <a:gd name="T27" fmla="*/ 74 h 102"/>
              <a:gd name="T28" fmla="*/ 1 w 86"/>
              <a:gd name="T29" fmla="*/ 76 h 102"/>
              <a:gd name="T30" fmla="*/ 9 w 86"/>
              <a:gd name="T31" fmla="*/ 64 h 102"/>
              <a:gd name="T32" fmla="*/ 11 w 86"/>
              <a:gd name="T33" fmla="*/ 11 h 102"/>
              <a:gd name="T34" fmla="*/ 38 w 86"/>
              <a:gd name="T35" fmla="*/ 0 h 102"/>
              <a:gd name="T36" fmla="*/ 69 w 86"/>
              <a:gd name="T37" fmla="*/ 5 h 102"/>
              <a:gd name="T38" fmla="*/ 69 w 86"/>
              <a:gd name="T39" fmla="*/ 5 h 102"/>
              <a:gd name="T40" fmla="*/ 73 w 86"/>
              <a:gd name="T41" fmla="*/ 1 h 102"/>
              <a:gd name="T42" fmla="*/ 70 w 86"/>
              <a:gd name="T43" fmla="*/ 10 h 102"/>
              <a:gd name="T44" fmla="*/ 77 w 86"/>
              <a:gd name="T45" fmla="*/ 39 h 102"/>
              <a:gd name="T46" fmla="*/ 65 w 86"/>
              <a:gd name="T47" fmla="*/ 66 h 102"/>
              <a:gd name="T48" fmla="*/ 13 w 86"/>
              <a:gd name="T49" fmla="*/ 67 h 102"/>
              <a:gd name="T50" fmla="*/ 22 w 86"/>
              <a:gd name="T51" fmla="*/ 78 h 102"/>
              <a:gd name="T52" fmla="*/ 55 w 86"/>
              <a:gd name="T53" fmla="*/ 78 h 102"/>
              <a:gd name="T54" fmla="*/ 69 w 86"/>
              <a:gd name="T55" fmla="*/ 69 h 102"/>
              <a:gd name="T56" fmla="*/ 69 w 86"/>
              <a:gd name="T57" fmla="*/ 69 h 102"/>
              <a:gd name="T58" fmla="*/ 81 w 86"/>
              <a:gd name="T59" fmla="*/ 39 h 102"/>
              <a:gd name="T60" fmla="*/ 70 w 86"/>
              <a:gd name="T61" fmla="*/ 10 h 102"/>
              <a:gd name="T62" fmla="*/ 60 w 86"/>
              <a:gd name="T63" fmla="*/ 17 h 102"/>
              <a:gd name="T64" fmla="*/ 17 w 86"/>
              <a:gd name="T65" fmla="*/ 17 h 102"/>
              <a:gd name="T66" fmla="*/ 17 w 86"/>
              <a:gd name="T67" fmla="*/ 60 h 102"/>
              <a:gd name="T68" fmla="*/ 60 w 86"/>
              <a:gd name="T69" fmla="*/ 60 h 102"/>
              <a:gd name="T70" fmla="*/ 69 w 86"/>
              <a:gd name="T71" fmla="*/ 39 h 102"/>
              <a:gd name="T72" fmla="*/ 60 w 86"/>
              <a:gd name="T73" fmla="*/ 1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6" h="102">
                <a:moveTo>
                  <a:pt x="73" y="1"/>
                </a:moveTo>
                <a:cubicBezTo>
                  <a:pt x="74" y="0"/>
                  <a:pt x="75" y="0"/>
                  <a:pt x="76" y="1"/>
                </a:cubicBezTo>
                <a:cubicBezTo>
                  <a:pt x="77" y="2"/>
                  <a:pt x="77" y="3"/>
                  <a:pt x="76" y="4"/>
                </a:cubicBezTo>
                <a:cubicBezTo>
                  <a:pt x="74" y="7"/>
                  <a:pt x="74" y="7"/>
                  <a:pt x="74" y="7"/>
                </a:cubicBezTo>
                <a:cubicBezTo>
                  <a:pt x="77" y="11"/>
                  <a:pt x="80" y="15"/>
                  <a:pt x="82" y="20"/>
                </a:cubicBezTo>
                <a:cubicBezTo>
                  <a:pt x="85" y="26"/>
                  <a:pt x="86" y="32"/>
                  <a:pt x="86" y="39"/>
                </a:cubicBezTo>
                <a:cubicBezTo>
                  <a:pt x="86" y="45"/>
                  <a:pt x="85" y="51"/>
                  <a:pt x="82" y="57"/>
                </a:cubicBezTo>
                <a:cubicBezTo>
                  <a:pt x="80" y="63"/>
                  <a:pt x="76" y="68"/>
                  <a:pt x="72" y="72"/>
                </a:cubicBezTo>
                <a:cubicBezTo>
                  <a:pt x="68" y="77"/>
                  <a:pt x="62" y="80"/>
                  <a:pt x="57" y="82"/>
                </a:cubicBezTo>
                <a:cubicBezTo>
                  <a:pt x="56" y="83"/>
                  <a:pt x="56" y="83"/>
                  <a:pt x="56" y="83"/>
                </a:cubicBezTo>
                <a:cubicBezTo>
                  <a:pt x="52" y="84"/>
                  <a:pt x="47" y="85"/>
                  <a:pt x="42" y="86"/>
                </a:cubicBezTo>
                <a:cubicBezTo>
                  <a:pt x="42" y="86"/>
                  <a:pt x="42" y="86"/>
                  <a:pt x="42" y="87"/>
                </a:cubicBezTo>
                <a:cubicBezTo>
                  <a:pt x="42" y="94"/>
                  <a:pt x="42" y="94"/>
                  <a:pt x="42" y="94"/>
                </a:cubicBezTo>
                <a:cubicBezTo>
                  <a:pt x="58" y="94"/>
                  <a:pt x="58" y="94"/>
                  <a:pt x="58" y="94"/>
                </a:cubicBezTo>
                <a:cubicBezTo>
                  <a:pt x="60" y="94"/>
                  <a:pt x="62" y="96"/>
                  <a:pt x="62" y="98"/>
                </a:cubicBezTo>
                <a:cubicBezTo>
                  <a:pt x="62" y="100"/>
                  <a:pt x="60" y="102"/>
                  <a:pt x="58" y="102"/>
                </a:cubicBezTo>
                <a:cubicBezTo>
                  <a:pt x="38" y="102"/>
                  <a:pt x="38" y="102"/>
                  <a:pt x="38" y="102"/>
                </a:cubicBezTo>
                <a:cubicBezTo>
                  <a:pt x="38" y="102"/>
                  <a:pt x="38" y="102"/>
                  <a:pt x="38" y="102"/>
                </a:cubicBezTo>
                <a:cubicBezTo>
                  <a:pt x="38" y="102"/>
                  <a:pt x="38" y="102"/>
                  <a:pt x="38" y="102"/>
                </a:cubicBezTo>
                <a:cubicBezTo>
                  <a:pt x="19" y="102"/>
                  <a:pt x="19" y="102"/>
                  <a:pt x="19" y="102"/>
                </a:cubicBezTo>
                <a:cubicBezTo>
                  <a:pt x="17" y="102"/>
                  <a:pt x="15" y="100"/>
                  <a:pt x="15" y="98"/>
                </a:cubicBezTo>
                <a:cubicBezTo>
                  <a:pt x="15" y="96"/>
                  <a:pt x="17" y="94"/>
                  <a:pt x="19" y="94"/>
                </a:cubicBezTo>
                <a:cubicBezTo>
                  <a:pt x="34" y="94"/>
                  <a:pt x="34" y="94"/>
                  <a:pt x="34" y="94"/>
                </a:cubicBezTo>
                <a:cubicBezTo>
                  <a:pt x="34" y="87"/>
                  <a:pt x="34" y="87"/>
                  <a:pt x="34" y="87"/>
                </a:cubicBezTo>
                <a:cubicBezTo>
                  <a:pt x="34" y="86"/>
                  <a:pt x="34" y="86"/>
                  <a:pt x="34" y="86"/>
                </a:cubicBezTo>
                <a:cubicBezTo>
                  <a:pt x="29" y="85"/>
                  <a:pt x="25" y="84"/>
                  <a:pt x="20" y="82"/>
                </a:cubicBezTo>
                <a:cubicBezTo>
                  <a:pt x="20" y="82"/>
                  <a:pt x="20" y="82"/>
                  <a:pt x="20" y="82"/>
                </a:cubicBezTo>
                <a:cubicBezTo>
                  <a:pt x="15" y="80"/>
                  <a:pt x="11" y="77"/>
                  <a:pt x="7" y="74"/>
                </a:cubicBezTo>
                <a:cubicBezTo>
                  <a:pt x="4" y="76"/>
                  <a:pt x="4" y="76"/>
                  <a:pt x="4" y="76"/>
                </a:cubicBezTo>
                <a:cubicBezTo>
                  <a:pt x="3" y="77"/>
                  <a:pt x="2" y="77"/>
                  <a:pt x="1" y="76"/>
                </a:cubicBezTo>
                <a:cubicBezTo>
                  <a:pt x="0" y="75"/>
                  <a:pt x="0" y="74"/>
                  <a:pt x="1" y="73"/>
                </a:cubicBezTo>
                <a:cubicBezTo>
                  <a:pt x="9" y="64"/>
                  <a:pt x="9" y="64"/>
                  <a:pt x="9" y="64"/>
                </a:cubicBezTo>
                <a:cubicBezTo>
                  <a:pt x="3" y="57"/>
                  <a:pt x="0" y="48"/>
                  <a:pt x="0" y="39"/>
                </a:cubicBezTo>
                <a:cubicBezTo>
                  <a:pt x="0" y="28"/>
                  <a:pt x="4" y="18"/>
                  <a:pt x="11" y="11"/>
                </a:cubicBezTo>
                <a:cubicBezTo>
                  <a:pt x="11" y="11"/>
                  <a:pt x="11" y="11"/>
                  <a:pt x="11" y="11"/>
                </a:cubicBezTo>
                <a:cubicBezTo>
                  <a:pt x="18" y="4"/>
                  <a:pt x="28" y="0"/>
                  <a:pt x="38" y="0"/>
                </a:cubicBezTo>
                <a:cubicBezTo>
                  <a:pt x="48" y="0"/>
                  <a:pt x="57" y="4"/>
                  <a:pt x="64" y="10"/>
                </a:cubicBezTo>
                <a:cubicBezTo>
                  <a:pt x="69" y="5"/>
                  <a:pt x="69" y="5"/>
                  <a:pt x="69" y="5"/>
                </a:cubicBezTo>
                <a:cubicBezTo>
                  <a:pt x="69" y="5"/>
                  <a:pt x="69" y="5"/>
                  <a:pt x="69" y="5"/>
                </a:cubicBezTo>
                <a:cubicBezTo>
                  <a:pt x="69" y="5"/>
                  <a:pt x="69" y="5"/>
                  <a:pt x="69" y="5"/>
                </a:cubicBezTo>
                <a:cubicBezTo>
                  <a:pt x="69" y="5"/>
                  <a:pt x="69" y="5"/>
                  <a:pt x="69" y="5"/>
                </a:cubicBezTo>
                <a:cubicBezTo>
                  <a:pt x="73" y="1"/>
                  <a:pt x="73" y="1"/>
                  <a:pt x="73" y="1"/>
                </a:cubicBezTo>
                <a:close/>
                <a:moveTo>
                  <a:pt x="70" y="10"/>
                </a:moveTo>
                <a:cubicBezTo>
                  <a:pt x="70" y="10"/>
                  <a:pt x="70" y="10"/>
                  <a:pt x="70" y="10"/>
                </a:cubicBezTo>
                <a:cubicBezTo>
                  <a:pt x="67" y="13"/>
                  <a:pt x="67" y="13"/>
                  <a:pt x="67" y="13"/>
                </a:cubicBezTo>
                <a:cubicBezTo>
                  <a:pt x="73" y="20"/>
                  <a:pt x="77" y="29"/>
                  <a:pt x="77" y="39"/>
                </a:cubicBezTo>
                <a:cubicBezTo>
                  <a:pt x="77" y="49"/>
                  <a:pt x="73" y="59"/>
                  <a:pt x="66" y="66"/>
                </a:cubicBezTo>
                <a:cubicBezTo>
                  <a:pt x="65" y="66"/>
                  <a:pt x="65" y="66"/>
                  <a:pt x="65" y="66"/>
                </a:cubicBezTo>
                <a:cubicBezTo>
                  <a:pt x="59" y="73"/>
                  <a:pt x="49" y="77"/>
                  <a:pt x="38" y="77"/>
                </a:cubicBezTo>
                <a:cubicBezTo>
                  <a:pt x="29" y="77"/>
                  <a:pt x="20" y="73"/>
                  <a:pt x="13" y="67"/>
                </a:cubicBezTo>
                <a:cubicBezTo>
                  <a:pt x="10" y="70"/>
                  <a:pt x="10" y="70"/>
                  <a:pt x="10" y="70"/>
                </a:cubicBezTo>
                <a:cubicBezTo>
                  <a:pt x="13" y="74"/>
                  <a:pt x="18" y="76"/>
                  <a:pt x="22" y="78"/>
                </a:cubicBezTo>
                <a:cubicBezTo>
                  <a:pt x="27" y="80"/>
                  <a:pt x="33" y="81"/>
                  <a:pt x="38" y="81"/>
                </a:cubicBezTo>
                <a:cubicBezTo>
                  <a:pt x="44" y="81"/>
                  <a:pt x="50" y="80"/>
                  <a:pt x="55" y="78"/>
                </a:cubicBezTo>
                <a:cubicBezTo>
                  <a:pt x="55" y="78"/>
                  <a:pt x="55" y="78"/>
                  <a:pt x="55" y="78"/>
                </a:cubicBezTo>
                <a:cubicBezTo>
                  <a:pt x="60" y="76"/>
                  <a:pt x="65" y="73"/>
                  <a:pt x="69" y="69"/>
                </a:cubicBezTo>
                <a:cubicBezTo>
                  <a:pt x="69" y="69"/>
                  <a:pt x="69" y="69"/>
                  <a:pt x="69" y="69"/>
                </a:cubicBezTo>
                <a:cubicBezTo>
                  <a:pt x="69" y="69"/>
                  <a:pt x="69" y="69"/>
                  <a:pt x="69" y="69"/>
                </a:cubicBezTo>
                <a:cubicBezTo>
                  <a:pt x="73" y="65"/>
                  <a:pt x="76" y="60"/>
                  <a:pt x="78" y="55"/>
                </a:cubicBezTo>
                <a:cubicBezTo>
                  <a:pt x="80" y="50"/>
                  <a:pt x="81" y="44"/>
                  <a:pt x="81" y="39"/>
                </a:cubicBezTo>
                <a:cubicBezTo>
                  <a:pt x="81" y="33"/>
                  <a:pt x="80" y="27"/>
                  <a:pt x="78" y="22"/>
                </a:cubicBezTo>
                <a:cubicBezTo>
                  <a:pt x="76" y="18"/>
                  <a:pt x="73" y="14"/>
                  <a:pt x="70" y="10"/>
                </a:cubicBezTo>
                <a:close/>
                <a:moveTo>
                  <a:pt x="60" y="17"/>
                </a:moveTo>
                <a:cubicBezTo>
                  <a:pt x="60" y="17"/>
                  <a:pt x="60" y="17"/>
                  <a:pt x="60" y="17"/>
                </a:cubicBezTo>
                <a:cubicBezTo>
                  <a:pt x="54" y="11"/>
                  <a:pt x="47" y="8"/>
                  <a:pt x="38" y="8"/>
                </a:cubicBezTo>
                <a:cubicBezTo>
                  <a:pt x="30" y="8"/>
                  <a:pt x="22" y="11"/>
                  <a:pt x="17" y="17"/>
                </a:cubicBezTo>
                <a:cubicBezTo>
                  <a:pt x="11" y="22"/>
                  <a:pt x="8" y="30"/>
                  <a:pt x="8" y="39"/>
                </a:cubicBezTo>
                <a:cubicBezTo>
                  <a:pt x="8" y="47"/>
                  <a:pt x="11" y="55"/>
                  <a:pt x="17" y="60"/>
                </a:cubicBezTo>
                <a:cubicBezTo>
                  <a:pt x="22" y="66"/>
                  <a:pt x="30" y="69"/>
                  <a:pt x="38" y="69"/>
                </a:cubicBezTo>
                <a:cubicBezTo>
                  <a:pt x="47" y="69"/>
                  <a:pt x="54" y="66"/>
                  <a:pt x="60" y="60"/>
                </a:cubicBezTo>
                <a:cubicBezTo>
                  <a:pt x="60" y="60"/>
                  <a:pt x="60" y="60"/>
                  <a:pt x="60" y="60"/>
                </a:cubicBezTo>
                <a:cubicBezTo>
                  <a:pt x="66" y="55"/>
                  <a:pt x="69" y="47"/>
                  <a:pt x="69" y="39"/>
                </a:cubicBezTo>
                <a:cubicBezTo>
                  <a:pt x="69" y="30"/>
                  <a:pt x="66" y="22"/>
                  <a:pt x="60" y="17"/>
                </a:cubicBezTo>
                <a:cubicBezTo>
                  <a:pt x="60" y="17"/>
                  <a:pt x="60" y="17"/>
                  <a:pt x="60" y="17"/>
                </a:cubicBezTo>
                <a:cubicBezTo>
                  <a:pt x="60" y="17"/>
                  <a:pt x="60" y="17"/>
                  <a:pt x="60" y="17"/>
                </a:cubicBezTo>
                <a:close/>
              </a:path>
            </a:pathLst>
          </a:custGeom>
          <a:solidFill>
            <a:srgbClr val="000000"/>
          </a:solidFill>
          <a:ln w="6350">
            <a:noFill/>
          </a:ln>
        </p:spPr>
        <p:txBody>
          <a:bodyPr vert="horz" wrap="square" lIns="91434" tIns="45717" rIns="91434" bIns="45717" numCol="1" anchor="t" anchorCtr="0" compatLnSpc="1"/>
          <a:lstStyle/>
          <a:p>
            <a:endParaRPr lang="zh-CN" altLang="en-US" sz="1270"/>
          </a:p>
        </p:txBody>
      </p:sp>
      <p:sp>
        <p:nvSpPr>
          <p:cNvPr id="19486" name="Freeform 30"/>
          <p:cNvSpPr>
            <a:spLocks noEditPoints="1"/>
          </p:cNvSpPr>
          <p:nvPr>
            <p:custDataLst>
              <p:tags r:id="rId11"/>
            </p:custDataLst>
          </p:nvPr>
        </p:nvSpPr>
        <p:spPr bwMode="auto">
          <a:xfrm>
            <a:off x="4986774" y="4505093"/>
            <a:ext cx="280960" cy="352534"/>
          </a:xfrm>
          <a:custGeom>
            <a:avLst/>
            <a:gdLst>
              <a:gd name="T0" fmla="*/ 62 w 84"/>
              <a:gd name="T1" fmla="*/ 60 h 106"/>
              <a:gd name="T2" fmla="*/ 55 w 84"/>
              <a:gd name="T3" fmla="*/ 96 h 106"/>
              <a:gd name="T4" fmla="*/ 80 w 84"/>
              <a:gd name="T5" fmla="*/ 98 h 106"/>
              <a:gd name="T6" fmla="*/ 80 w 84"/>
              <a:gd name="T7" fmla="*/ 106 h 106"/>
              <a:gd name="T8" fmla="*/ 0 w 84"/>
              <a:gd name="T9" fmla="*/ 102 h 106"/>
              <a:gd name="T10" fmla="*/ 30 w 84"/>
              <a:gd name="T11" fmla="*/ 98 h 106"/>
              <a:gd name="T12" fmla="*/ 49 w 84"/>
              <a:gd name="T13" fmla="*/ 91 h 106"/>
              <a:gd name="T14" fmla="*/ 6 w 84"/>
              <a:gd name="T15" fmla="*/ 88 h 106"/>
              <a:gd name="T16" fmla="*/ 6 w 84"/>
              <a:gd name="T17" fmla="*/ 83 h 106"/>
              <a:gd name="T18" fmla="*/ 56 w 84"/>
              <a:gd name="T19" fmla="*/ 72 h 106"/>
              <a:gd name="T20" fmla="*/ 50 w 84"/>
              <a:gd name="T21" fmla="*/ 55 h 106"/>
              <a:gd name="T22" fmla="*/ 42 w 84"/>
              <a:gd name="T23" fmla="*/ 56 h 106"/>
              <a:gd name="T24" fmla="*/ 32 w 84"/>
              <a:gd name="T25" fmla="*/ 68 h 106"/>
              <a:gd name="T26" fmla="*/ 28 w 84"/>
              <a:gd name="T27" fmla="*/ 70 h 106"/>
              <a:gd name="T28" fmla="*/ 14 w 84"/>
              <a:gd name="T29" fmla="*/ 65 h 106"/>
              <a:gd name="T30" fmla="*/ 16 w 84"/>
              <a:gd name="T31" fmla="*/ 58 h 106"/>
              <a:gd name="T32" fmla="*/ 13 w 84"/>
              <a:gd name="T33" fmla="*/ 54 h 106"/>
              <a:gd name="T34" fmla="*/ 38 w 84"/>
              <a:gd name="T35" fmla="*/ 15 h 106"/>
              <a:gd name="T36" fmla="*/ 40 w 84"/>
              <a:gd name="T37" fmla="*/ 16 h 106"/>
              <a:gd name="T38" fmla="*/ 41 w 84"/>
              <a:gd name="T39" fmla="*/ 9 h 106"/>
              <a:gd name="T40" fmla="*/ 45 w 84"/>
              <a:gd name="T41" fmla="*/ 2 h 106"/>
              <a:gd name="T42" fmla="*/ 66 w 84"/>
              <a:gd name="T43" fmla="*/ 18 h 106"/>
              <a:gd name="T44" fmla="*/ 58 w 84"/>
              <a:gd name="T45" fmla="*/ 18 h 106"/>
              <a:gd name="T46" fmla="*/ 57 w 84"/>
              <a:gd name="T47" fmla="*/ 26 h 106"/>
              <a:gd name="T48" fmla="*/ 52 w 84"/>
              <a:gd name="T49" fmla="*/ 38 h 106"/>
              <a:gd name="T50" fmla="*/ 55 w 84"/>
              <a:gd name="T51" fmla="*/ 49 h 106"/>
              <a:gd name="T52" fmla="*/ 54 w 84"/>
              <a:gd name="T53" fmla="*/ 16 h 106"/>
              <a:gd name="T54" fmla="*/ 44 w 84"/>
              <a:gd name="T55" fmla="*/ 19 h 106"/>
              <a:gd name="T56" fmla="*/ 54 w 84"/>
              <a:gd name="T57" fmla="*/ 16 h 106"/>
              <a:gd name="T58" fmla="*/ 48 w 84"/>
              <a:gd name="T59" fmla="*/ 35 h 106"/>
              <a:gd name="T60" fmla="*/ 37 w 84"/>
              <a:gd name="T61" fmla="*/ 20 h 106"/>
              <a:gd name="T62" fmla="*/ 33 w 84"/>
              <a:gd name="T63" fmla="*/ 62 h 106"/>
              <a:gd name="T64" fmla="*/ 34 w 84"/>
              <a:gd name="T65" fmla="*/ 46 h 106"/>
              <a:gd name="T66" fmla="*/ 37 w 84"/>
              <a:gd name="T67" fmla="*/ 38 h 106"/>
              <a:gd name="T68" fmla="*/ 49 w 84"/>
              <a:gd name="T69" fmla="*/ 42 h 106"/>
              <a:gd name="T70" fmla="*/ 40 w 84"/>
              <a:gd name="T71" fmla="*/ 42 h 106"/>
              <a:gd name="T72" fmla="*/ 40 w 84"/>
              <a:gd name="T73" fmla="*/ 42 h 106"/>
              <a:gd name="T74" fmla="*/ 45 w 84"/>
              <a:gd name="T75" fmla="*/ 52 h 106"/>
              <a:gd name="T76" fmla="*/ 49 w 84"/>
              <a:gd name="T77" fmla="*/ 50 h 106"/>
              <a:gd name="T78" fmla="*/ 49 w 84"/>
              <a:gd name="T79" fmla="*/ 42 h 106"/>
              <a:gd name="T80" fmla="*/ 20 w 84"/>
              <a:gd name="T81" fmla="*/ 61 h 106"/>
              <a:gd name="T82" fmla="*/ 19 w 84"/>
              <a:gd name="T83" fmla="*/ 62 h 106"/>
              <a:gd name="T84" fmla="*/ 26 w 84"/>
              <a:gd name="T85" fmla="*/ 6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4" h="105">
                <a:moveTo>
                  <a:pt x="55" y="49"/>
                </a:moveTo>
                <a:cubicBezTo>
                  <a:pt x="58" y="52"/>
                  <a:pt x="61" y="56"/>
                  <a:pt x="62" y="60"/>
                </a:cubicBezTo>
                <a:cubicBezTo>
                  <a:pt x="64" y="63"/>
                  <a:pt x="65" y="68"/>
                  <a:pt x="65" y="72"/>
                </a:cubicBezTo>
                <a:cubicBezTo>
                  <a:pt x="65" y="82"/>
                  <a:pt x="61" y="90"/>
                  <a:pt x="55" y="96"/>
                </a:cubicBezTo>
                <a:cubicBezTo>
                  <a:pt x="54" y="97"/>
                  <a:pt x="53" y="98"/>
                  <a:pt x="53" y="98"/>
                </a:cubicBezTo>
                <a:cubicBezTo>
                  <a:pt x="80" y="98"/>
                  <a:pt x="80" y="98"/>
                  <a:pt x="80" y="98"/>
                </a:cubicBezTo>
                <a:cubicBezTo>
                  <a:pt x="82" y="98"/>
                  <a:pt x="84" y="100"/>
                  <a:pt x="84" y="102"/>
                </a:cubicBezTo>
                <a:cubicBezTo>
                  <a:pt x="84" y="104"/>
                  <a:pt x="82" y="106"/>
                  <a:pt x="80" y="106"/>
                </a:cubicBezTo>
                <a:cubicBezTo>
                  <a:pt x="54" y="106"/>
                  <a:pt x="29" y="106"/>
                  <a:pt x="4" y="106"/>
                </a:cubicBezTo>
                <a:cubicBezTo>
                  <a:pt x="2" y="106"/>
                  <a:pt x="0" y="104"/>
                  <a:pt x="0" y="102"/>
                </a:cubicBezTo>
                <a:cubicBezTo>
                  <a:pt x="0" y="100"/>
                  <a:pt x="2" y="98"/>
                  <a:pt x="4" y="98"/>
                </a:cubicBezTo>
                <a:cubicBezTo>
                  <a:pt x="30" y="98"/>
                  <a:pt x="30" y="98"/>
                  <a:pt x="30" y="98"/>
                </a:cubicBezTo>
                <a:cubicBezTo>
                  <a:pt x="31" y="98"/>
                  <a:pt x="31" y="98"/>
                  <a:pt x="31" y="98"/>
                </a:cubicBezTo>
                <a:cubicBezTo>
                  <a:pt x="38" y="98"/>
                  <a:pt x="44" y="95"/>
                  <a:pt x="49" y="91"/>
                </a:cubicBezTo>
                <a:cubicBezTo>
                  <a:pt x="50" y="90"/>
                  <a:pt x="50" y="89"/>
                  <a:pt x="51" y="88"/>
                </a:cubicBezTo>
                <a:cubicBezTo>
                  <a:pt x="6" y="88"/>
                  <a:pt x="6" y="88"/>
                  <a:pt x="6" y="88"/>
                </a:cubicBezTo>
                <a:cubicBezTo>
                  <a:pt x="5" y="88"/>
                  <a:pt x="4" y="87"/>
                  <a:pt x="4" y="86"/>
                </a:cubicBezTo>
                <a:cubicBezTo>
                  <a:pt x="4" y="85"/>
                  <a:pt x="5" y="83"/>
                  <a:pt x="6" y="83"/>
                </a:cubicBezTo>
                <a:cubicBezTo>
                  <a:pt x="54" y="83"/>
                  <a:pt x="54" y="83"/>
                  <a:pt x="54" y="83"/>
                </a:cubicBezTo>
                <a:cubicBezTo>
                  <a:pt x="56" y="80"/>
                  <a:pt x="56" y="76"/>
                  <a:pt x="56" y="72"/>
                </a:cubicBezTo>
                <a:cubicBezTo>
                  <a:pt x="56" y="69"/>
                  <a:pt x="56" y="66"/>
                  <a:pt x="55" y="63"/>
                </a:cubicBezTo>
                <a:cubicBezTo>
                  <a:pt x="54" y="60"/>
                  <a:pt x="52" y="58"/>
                  <a:pt x="50" y="55"/>
                </a:cubicBezTo>
                <a:cubicBezTo>
                  <a:pt x="49" y="56"/>
                  <a:pt x="47" y="57"/>
                  <a:pt x="45" y="57"/>
                </a:cubicBezTo>
                <a:cubicBezTo>
                  <a:pt x="44" y="57"/>
                  <a:pt x="43" y="57"/>
                  <a:pt x="42" y="56"/>
                </a:cubicBezTo>
                <a:cubicBezTo>
                  <a:pt x="35" y="67"/>
                  <a:pt x="35" y="67"/>
                  <a:pt x="35" y="67"/>
                </a:cubicBezTo>
                <a:cubicBezTo>
                  <a:pt x="35" y="68"/>
                  <a:pt x="33" y="68"/>
                  <a:pt x="32" y="68"/>
                </a:cubicBezTo>
                <a:cubicBezTo>
                  <a:pt x="30" y="66"/>
                  <a:pt x="30" y="66"/>
                  <a:pt x="30" y="66"/>
                </a:cubicBezTo>
                <a:cubicBezTo>
                  <a:pt x="28" y="70"/>
                  <a:pt x="28" y="70"/>
                  <a:pt x="28" y="70"/>
                </a:cubicBezTo>
                <a:cubicBezTo>
                  <a:pt x="27" y="71"/>
                  <a:pt x="25" y="72"/>
                  <a:pt x="24" y="71"/>
                </a:cubicBezTo>
                <a:cubicBezTo>
                  <a:pt x="14" y="65"/>
                  <a:pt x="14" y="65"/>
                  <a:pt x="14" y="65"/>
                </a:cubicBezTo>
                <a:cubicBezTo>
                  <a:pt x="13" y="65"/>
                  <a:pt x="13" y="63"/>
                  <a:pt x="14" y="62"/>
                </a:cubicBezTo>
                <a:cubicBezTo>
                  <a:pt x="16" y="58"/>
                  <a:pt x="16" y="58"/>
                  <a:pt x="16" y="58"/>
                </a:cubicBezTo>
                <a:cubicBezTo>
                  <a:pt x="13" y="57"/>
                  <a:pt x="13" y="57"/>
                  <a:pt x="13" y="57"/>
                </a:cubicBezTo>
                <a:cubicBezTo>
                  <a:pt x="12" y="56"/>
                  <a:pt x="12" y="55"/>
                  <a:pt x="13" y="54"/>
                </a:cubicBezTo>
                <a:cubicBezTo>
                  <a:pt x="34" y="16"/>
                  <a:pt x="34" y="16"/>
                  <a:pt x="34" y="16"/>
                </a:cubicBezTo>
                <a:cubicBezTo>
                  <a:pt x="35" y="15"/>
                  <a:pt x="37" y="14"/>
                  <a:pt x="38" y="15"/>
                </a:cubicBezTo>
                <a:cubicBezTo>
                  <a:pt x="38" y="15"/>
                  <a:pt x="38" y="15"/>
                  <a:pt x="38" y="15"/>
                </a:cubicBezTo>
                <a:cubicBezTo>
                  <a:pt x="40" y="16"/>
                  <a:pt x="40" y="16"/>
                  <a:pt x="40" y="16"/>
                </a:cubicBezTo>
                <a:cubicBezTo>
                  <a:pt x="44" y="10"/>
                  <a:pt x="44" y="10"/>
                  <a:pt x="44" y="10"/>
                </a:cubicBezTo>
                <a:cubicBezTo>
                  <a:pt x="41" y="9"/>
                  <a:pt x="41" y="9"/>
                  <a:pt x="41" y="9"/>
                </a:cubicBezTo>
                <a:cubicBezTo>
                  <a:pt x="39" y="7"/>
                  <a:pt x="39" y="5"/>
                  <a:pt x="40" y="3"/>
                </a:cubicBezTo>
                <a:cubicBezTo>
                  <a:pt x="41" y="1"/>
                  <a:pt x="43" y="0"/>
                  <a:pt x="45" y="2"/>
                </a:cubicBezTo>
                <a:cubicBezTo>
                  <a:pt x="52" y="5"/>
                  <a:pt x="58" y="9"/>
                  <a:pt x="64" y="12"/>
                </a:cubicBezTo>
                <a:cubicBezTo>
                  <a:pt x="66" y="13"/>
                  <a:pt x="67" y="16"/>
                  <a:pt x="66" y="18"/>
                </a:cubicBezTo>
                <a:cubicBezTo>
                  <a:pt x="64" y="20"/>
                  <a:pt x="62" y="21"/>
                  <a:pt x="60" y="19"/>
                </a:cubicBezTo>
                <a:cubicBezTo>
                  <a:pt x="58" y="18"/>
                  <a:pt x="58" y="18"/>
                  <a:pt x="58" y="18"/>
                </a:cubicBezTo>
                <a:cubicBezTo>
                  <a:pt x="54" y="24"/>
                  <a:pt x="54" y="24"/>
                  <a:pt x="54" y="24"/>
                </a:cubicBezTo>
                <a:cubicBezTo>
                  <a:pt x="57" y="26"/>
                  <a:pt x="57" y="26"/>
                  <a:pt x="57" y="26"/>
                </a:cubicBezTo>
                <a:cubicBezTo>
                  <a:pt x="58" y="26"/>
                  <a:pt x="58" y="28"/>
                  <a:pt x="57" y="29"/>
                </a:cubicBezTo>
                <a:cubicBezTo>
                  <a:pt x="52" y="38"/>
                  <a:pt x="52" y="38"/>
                  <a:pt x="52" y="38"/>
                </a:cubicBezTo>
                <a:cubicBezTo>
                  <a:pt x="55" y="40"/>
                  <a:pt x="56" y="43"/>
                  <a:pt x="56" y="46"/>
                </a:cubicBezTo>
                <a:cubicBezTo>
                  <a:pt x="56" y="47"/>
                  <a:pt x="56" y="48"/>
                  <a:pt x="55" y="49"/>
                </a:cubicBezTo>
                <a:close/>
                <a:moveTo>
                  <a:pt x="54" y="16"/>
                </a:moveTo>
                <a:cubicBezTo>
                  <a:pt x="54" y="16"/>
                  <a:pt x="54" y="16"/>
                  <a:pt x="54" y="16"/>
                </a:cubicBezTo>
                <a:cubicBezTo>
                  <a:pt x="52" y="15"/>
                  <a:pt x="50" y="13"/>
                  <a:pt x="48" y="12"/>
                </a:cubicBezTo>
                <a:cubicBezTo>
                  <a:pt x="44" y="19"/>
                  <a:pt x="44" y="19"/>
                  <a:pt x="44" y="19"/>
                </a:cubicBezTo>
                <a:cubicBezTo>
                  <a:pt x="50" y="22"/>
                  <a:pt x="50" y="22"/>
                  <a:pt x="50" y="22"/>
                </a:cubicBezTo>
                <a:cubicBezTo>
                  <a:pt x="54" y="16"/>
                  <a:pt x="54" y="16"/>
                  <a:pt x="54" y="16"/>
                </a:cubicBezTo>
                <a:close/>
                <a:moveTo>
                  <a:pt x="48" y="35"/>
                </a:moveTo>
                <a:cubicBezTo>
                  <a:pt x="48" y="35"/>
                  <a:pt x="48" y="35"/>
                  <a:pt x="48" y="35"/>
                </a:cubicBezTo>
                <a:cubicBezTo>
                  <a:pt x="52" y="29"/>
                  <a:pt x="52" y="29"/>
                  <a:pt x="52" y="29"/>
                </a:cubicBezTo>
                <a:cubicBezTo>
                  <a:pt x="47" y="26"/>
                  <a:pt x="42" y="23"/>
                  <a:pt x="37" y="20"/>
                </a:cubicBezTo>
                <a:cubicBezTo>
                  <a:pt x="18" y="54"/>
                  <a:pt x="18" y="54"/>
                  <a:pt x="18" y="54"/>
                </a:cubicBezTo>
                <a:cubicBezTo>
                  <a:pt x="23" y="57"/>
                  <a:pt x="28" y="60"/>
                  <a:pt x="33" y="62"/>
                </a:cubicBezTo>
                <a:cubicBezTo>
                  <a:pt x="37" y="54"/>
                  <a:pt x="37" y="54"/>
                  <a:pt x="37" y="54"/>
                </a:cubicBezTo>
                <a:cubicBezTo>
                  <a:pt x="35" y="52"/>
                  <a:pt x="34" y="49"/>
                  <a:pt x="34" y="46"/>
                </a:cubicBezTo>
                <a:cubicBezTo>
                  <a:pt x="34" y="43"/>
                  <a:pt x="35" y="40"/>
                  <a:pt x="37" y="38"/>
                </a:cubicBezTo>
                <a:cubicBezTo>
                  <a:pt x="37" y="38"/>
                  <a:pt x="37" y="38"/>
                  <a:pt x="37" y="38"/>
                </a:cubicBezTo>
                <a:cubicBezTo>
                  <a:pt x="40" y="35"/>
                  <a:pt x="44" y="34"/>
                  <a:pt x="48" y="35"/>
                </a:cubicBezTo>
                <a:close/>
                <a:moveTo>
                  <a:pt x="49" y="42"/>
                </a:moveTo>
                <a:cubicBezTo>
                  <a:pt x="49" y="42"/>
                  <a:pt x="49" y="42"/>
                  <a:pt x="49" y="42"/>
                </a:cubicBezTo>
                <a:cubicBezTo>
                  <a:pt x="47" y="39"/>
                  <a:pt x="43" y="39"/>
                  <a:pt x="40" y="42"/>
                </a:cubicBezTo>
                <a:cubicBezTo>
                  <a:pt x="40" y="41"/>
                  <a:pt x="40" y="41"/>
                  <a:pt x="40" y="41"/>
                </a:cubicBezTo>
                <a:cubicBezTo>
                  <a:pt x="40" y="42"/>
                  <a:pt x="40" y="42"/>
                  <a:pt x="40" y="42"/>
                </a:cubicBezTo>
                <a:cubicBezTo>
                  <a:pt x="39" y="43"/>
                  <a:pt x="39" y="44"/>
                  <a:pt x="39" y="46"/>
                </a:cubicBezTo>
                <a:cubicBezTo>
                  <a:pt x="39" y="49"/>
                  <a:pt x="41" y="52"/>
                  <a:pt x="45" y="52"/>
                </a:cubicBezTo>
                <a:cubicBezTo>
                  <a:pt x="47" y="52"/>
                  <a:pt x="48" y="51"/>
                  <a:pt x="49" y="50"/>
                </a:cubicBezTo>
                <a:cubicBezTo>
                  <a:pt x="49" y="50"/>
                  <a:pt x="49" y="50"/>
                  <a:pt x="49" y="50"/>
                </a:cubicBezTo>
                <a:cubicBezTo>
                  <a:pt x="50" y="49"/>
                  <a:pt x="51" y="48"/>
                  <a:pt x="51" y="46"/>
                </a:cubicBezTo>
                <a:cubicBezTo>
                  <a:pt x="51" y="44"/>
                  <a:pt x="50" y="43"/>
                  <a:pt x="49" y="42"/>
                </a:cubicBezTo>
                <a:cubicBezTo>
                  <a:pt x="49" y="42"/>
                  <a:pt x="49" y="42"/>
                  <a:pt x="49" y="42"/>
                </a:cubicBezTo>
                <a:close/>
                <a:moveTo>
                  <a:pt x="20" y="61"/>
                </a:moveTo>
                <a:cubicBezTo>
                  <a:pt x="20" y="61"/>
                  <a:pt x="20" y="61"/>
                  <a:pt x="20" y="61"/>
                </a:cubicBezTo>
                <a:cubicBezTo>
                  <a:pt x="19" y="62"/>
                  <a:pt x="19" y="62"/>
                  <a:pt x="19" y="62"/>
                </a:cubicBezTo>
                <a:cubicBezTo>
                  <a:pt x="25" y="66"/>
                  <a:pt x="25" y="66"/>
                  <a:pt x="25" y="66"/>
                </a:cubicBezTo>
                <a:cubicBezTo>
                  <a:pt x="26" y="64"/>
                  <a:pt x="26" y="64"/>
                  <a:pt x="26" y="64"/>
                </a:cubicBezTo>
                <a:cubicBezTo>
                  <a:pt x="20" y="61"/>
                  <a:pt x="20" y="61"/>
                  <a:pt x="20" y="61"/>
                </a:cubicBezTo>
                <a:close/>
              </a:path>
            </a:pathLst>
          </a:custGeom>
          <a:solidFill>
            <a:srgbClr val="000000"/>
          </a:solidFill>
          <a:ln w="6350">
            <a:noFill/>
          </a:ln>
        </p:spPr>
        <p:txBody>
          <a:bodyPr vert="horz" wrap="square" lIns="91434" tIns="45717" rIns="91434" bIns="45717" numCol="1" anchor="t" anchorCtr="0" compatLnSpc="1"/>
          <a:lstStyle/>
          <a:p>
            <a:endParaRPr lang="zh-CN" altLang="en-US" sz="1270"/>
          </a:p>
        </p:txBody>
      </p:sp>
      <p:sp>
        <p:nvSpPr>
          <p:cNvPr id="19487" name="Freeform 31"/>
          <p:cNvSpPr>
            <a:spLocks noEditPoints="1"/>
          </p:cNvSpPr>
          <p:nvPr>
            <p:custDataLst>
              <p:tags r:id="rId12"/>
            </p:custDataLst>
          </p:nvPr>
        </p:nvSpPr>
        <p:spPr bwMode="auto">
          <a:xfrm>
            <a:off x="3955005" y="4532089"/>
            <a:ext cx="239689" cy="346182"/>
          </a:xfrm>
          <a:custGeom>
            <a:avLst/>
            <a:gdLst>
              <a:gd name="T0" fmla="*/ 2 w 72"/>
              <a:gd name="T1" fmla="*/ 71 h 104"/>
              <a:gd name="T2" fmla="*/ 14 w 72"/>
              <a:gd name="T3" fmla="*/ 69 h 104"/>
              <a:gd name="T4" fmla="*/ 23 w 72"/>
              <a:gd name="T5" fmla="*/ 44 h 104"/>
              <a:gd name="T6" fmla="*/ 23 w 72"/>
              <a:gd name="T7" fmla="*/ 44 h 104"/>
              <a:gd name="T8" fmla="*/ 23 w 72"/>
              <a:gd name="T9" fmla="*/ 17 h 104"/>
              <a:gd name="T10" fmla="*/ 32 w 72"/>
              <a:gd name="T11" fmla="*/ 13 h 104"/>
              <a:gd name="T12" fmla="*/ 36 w 72"/>
              <a:gd name="T13" fmla="*/ 0 h 104"/>
              <a:gd name="T14" fmla="*/ 40 w 72"/>
              <a:gd name="T15" fmla="*/ 13 h 104"/>
              <a:gd name="T16" fmla="*/ 55 w 72"/>
              <a:gd name="T17" fmla="*/ 31 h 104"/>
              <a:gd name="T18" fmla="*/ 49 w 72"/>
              <a:gd name="T19" fmla="*/ 44 h 104"/>
              <a:gd name="T20" fmla="*/ 58 w 72"/>
              <a:gd name="T21" fmla="*/ 69 h 104"/>
              <a:gd name="T22" fmla="*/ 70 w 72"/>
              <a:gd name="T23" fmla="*/ 71 h 104"/>
              <a:gd name="T24" fmla="*/ 61 w 72"/>
              <a:gd name="T25" fmla="*/ 74 h 104"/>
              <a:gd name="T26" fmla="*/ 69 w 72"/>
              <a:gd name="T27" fmla="*/ 95 h 104"/>
              <a:gd name="T28" fmla="*/ 72 w 72"/>
              <a:gd name="T29" fmla="*/ 100 h 104"/>
              <a:gd name="T30" fmla="*/ 67 w 72"/>
              <a:gd name="T31" fmla="*/ 102 h 104"/>
              <a:gd name="T32" fmla="*/ 65 w 72"/>
              <a:gd name="T33" fmla="*/ 97 h 104"/>
              <a:gd name="T34" fmla="*/ 52 w 72"/>
              <a:gd name="T35" fmla="*/ 74 h 104"/>
              <a:gd name="T36" fmla="*/ 40 w 72"/>
              <a:gd name="T37" fmla="*/ 77 h 104"/>
              <a:gd name="T38" fmla="*/ 32 w 72"/>
              <a:gd name="T39" fmla="*/ 77 h 104"/>
              <a:gd name="T40" fmla="*/ 20 w 72"/>
              <a:gd name="T41" fmla="*/ 74 h 104"/>
              <a:gd name="T42" fmla="*/ 7 w 72"/>
              <a:gd name="T43" fmla="*/ 97 h 104"/>
              <a:gd name="T44" fmla="*/ 5 w 72"/>
              <a:gd name="T45" fmla="*/ 102 h 104"/>
              <a:gd name="T46" fmla="*/ 0 w 72"/>
              <a:gd name="T47" fmla="*/ 100 h 104"/>
              <a:gd name="T48" fmla="*/ 3 w 72"/>
              <a:gd name="T49" fmla="*/ 95 h 104"/>
              <a:gd name="T50" fmla="*/ 11 w 72"/>
              <a:gd name="T51" fmla="*/ 74 h 104"/>
              <a:gd name="T52" fmla="*/ 32 w 72"/>
              <a:gd name="T53" fmla="*/ 69 h 104"/>
              <a:gd name="T54" fmla="*/ 32 w 72"/>
              <a:gd name="T55" fmla="*/ 66 h 104"/>
              <a:gd name="T56" fmla="*/ 40 w 72"/>
              <a:gd name="T57" fmla="*/ 66 h 104"/>
              <a:gd name="T58" fmla="*/ 49 w 72"/>
              <a:gd name="T59" fmla="*/ 69 h 104"/>
              <a:gd name="T60" fmla="*/ 32 w 72"/>
              <a:gd name="T61" fmla="*/ 49 h 104"/>
              <a:gd name="T62" fmla="*/ 32 w 72"/>
              <a:gd name="T63" fmla="*/ 69 h 104"/>
              <a:gd name="T64" fmla="*/ 44 w 72"/>
              <a:gd name="T65" fmla="*/ 23 h 104"/>
              <a:gd name="T66" fmla="*/ 29 w 72"/>
              <a:gd name="T67" fmla="*/ 23 h 104"/>
              <a:gd name="T68" fmla="*/ 29 w 72"/>
              <a:gd name="T69" fmla="*/ 38 h 104"/>
              <a:gd name="T70" fmla="*/ 40 w 72"/>
              <a:gd name="T71" fmla="*/ 40 h 104"/>
              <a:gd name="T72" fmla="*/ 44 w 72"/>
              <a:gd name="T73" fmla="*/ 38 h 104"/>
              <a:gd name="T74" fmla="*/ 44 w 72"/>
              <a:gd name="T75" fmla="*/ 2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2" h="104">
                <a:moveTo>
                  <a:pt x="4" y="74"/>
                </a:moveTo>
                <a:cubicBezTo>
                  <a:pt x="3" y="74"/>
                  <a:pt x="2" y="73"/>
                  <a:pt x="2" y="71"/>
                </a:cubicBezTo>
                <a:cubicBezTo>
                  <a:pt x="2" y="70"/>
                  <a:pt x="3" y="69"/>
                  <a:pt x="4" y="69"/>
                </a:cubicBezTo>
                <a:cubicBezTo>
                  <a:pt x="14" y="69"/>
                  <a:pt x="14" y="69"/>
                  <a:pt x="14" y="69"/>
                </a:cubicBezTo>
                <a:cubicBezTo>
                  <a:pt x="25" y="46"/>
                  <a:pt x="25" y="46"/>
                  <a:pt x="25" y="46"/>
                </a:cubicBezTo>
                <a:cubicBezTo>
                  <a:pt x="24" y="45"/>
                  <a:pt x="24" y="45"/>
                  <a:pt x="23" y="44"/>
                </a:cubicBezTo>
                <a:cubicBezTo>
                  <a:pt x="23" y="44"/>
                  <a:pt x="23" y="44"/>
                  <a:pt x="23" y="44"/>
                </a:cubicBezTo>
                <a:cubicBezTo>
                  <a:pt x="23" y="44"/>
                  <a:pt x="23" y="44"/>
                  <a:pt x="23" y="44"/>
                </a:cubicBezTo>
                <a:cubicBezTo>
                  <a:pt x="20" y="40"/>
                  <a:pt x="17" y="36"/>
                  <a:pt x="17" y="31"/>
                </a:cubicBezTo>
                <a:cubicBezTo>
                  <a:pt x="17" y="26"/>
                  <a:pt x="20" y="21"/>
                  <a:pt x="23" y="17"/>
                </a:cubicBezTo>
                <a:cubicBezTo>
                  <a:pt x="23" y="17"/>
                  <a:pt x="23" y="17"/>
                  <a:pt x="23" y="17"/>
                </a:cubicBezTo>
                <a:cubicBezTo>
                  <a:pt x="26" y="15"/>
                  <a:pt x="29" y="13"/>
                  <a:pt x="32" y="13"/>
                </a:cubicBezTo>
                <a:cubicBezTo>
                  <a:pt x="32" y="4"/>
                  <a:pt x="32" y="4"/>
                  <a:pt x="32" y="4"/>
                </a:cubicBezTo>
                <a:cubicBezTo>
                  <a:pt x="32" y="2"/>
                  <a:pt x="34" y="0"/>
                  <a:pt x="36" y="0"/>
                </a:cubicBezTo>
                <a:cubicBezTo>
                  <a:pt x="38" y="0"/>
                  <a:pt x="40" y="2"/>
                  <a:pt x="40" y="4"/>
                </a:cubicBezTo>
                <a:cubicBezTo>
                  <a:pt x="40" y="13"/>
                  <a:pt x="40" y="13"/>
                  <a:pt x="40" y="13"/>
                </a:cubicBezTo>
                <a:cubicBezTo>
                  <a:pt x="44" y="13"/>
                  <a:pt x="47" y="15"/>
                  <a:pt x="49" y="17"/>
                </a:cubicBezTo>
                <a:cubicBezTo>
                  <a:pt x="53" y="21"/>
                  <a:pt x="55" y="26"/>
                  <a:pt x="55" y="31"/>
                </a:cubicBezTo>
                <a:cubicBezTo>
                  <a:pt x="55" y="36"/>
                  <a:pt x="53" y="40"/>
                  <a:pt x="49" y="44"/>
                </a:cubicBezTo>
                <a:cubicBezTo>
                  <a:pt x="49" y="44"/>
                  <a:pt x="49" y="44"/>
                  <a:pt x="49" y="44"/>
                </a:cubicBezTo>
                <a:cubicBezTo>
                  <a:pt x="48" y="45"/>
                  <a:pt x="48" y="45"/>
                  <a:pt x="47" y="46"/>
                </a:cubicBezTo>
                <a:cubicBezTo>
                  <a:pt x="58" y="69"/>
                  <a:pt x="58" y="69"/>
                  <a:pt x="58" y="69"/>
                </a:cubicBezTo>
                <a:cubicBezTo>
                  <a:pt x="68" y="69"/>
                  <a:pt x="68" y="69"/>
                  <a:pt x="68" y="69"/>
                </a:cubicBezTo>
                <a:cubicBezTo>
                  <a:pt x="69" y="69"/>
                  <a:pt x="70" y="70"/>
                  <a:pt x="70" y="71"/>
                </a:cubicBezTo>
                <a:cubicBezTo>
                  <a:pt x="70" y="73"/>
                  <a:pt x="69" y="74"/>
                  <a:pt x="68" y="74"/>
                </a:cubicBezTo>
                <a:cubicBezTo>
                  <a:pt x="61" y="74"/>
                  <a:pt x="61" y="74"/>
                  <a:pt x="61" y="74"/>
                </a:cubicBezTo>
                <a:cubicBezTo>
                  <a:pt x="69" y="91"/>
                  <a:pt x="69" y="91"/>
                  <a:pt x="69" y="91"/>
                </a:cubicBezTo>
                <a:cubicBezTo>
                  <a:pt x="70" y="92"/>
                  <a:pt x="70" y="94"/>
                  <a:pt x="69" y="95"/>
                </a:cubicBezTo>
                <a:cubicBezTo>
                  <a:pt x="70" y="97"/>
                  <a:pt x="70" y="97"/>
                  <a:pt x="70" y="97"/>
                </a:cubicBezTo>
                <a:cubicBezTo>
                  <a:pt x="72" y="100"/>
                  <a:pt x="72" y="100"/>
                  <a:pt x="72" y="100"/>
                </a:cubicBezTo>
                <a:cubicBezTo>
                  <a:pt x="72" y="102"/>
                  <a:pt x="72" y="103"/>
                  <a:pt x="71" y="104"/>
                </a:cubicBezTo>
                <a:cubicBezTo>
                  <a:pt x="69" y="104"/>
                  <a:pt x="68" y="104"/>
                  <a:pt x="67" y="102"/>
                </a:cubicBezTo>
                <a:cubicBezTo>
                  <a:pt x="66" y="99"/>
                  <a:pt x="66" y="99"/>
                  <a:pt x="66" y="99"/>
                </a:cubicBezTo>
                <a:cubicBezTo>
                  <a:pt x="65" y="97"/>
                  <a:pt x="65" y="97"/>
                  <a:pt x="65" y="97"/>
                </a:cubicBezTo>
                <a:cubicBezTo>
                  <a:pt x="64" y="97"/>
                  <a:pt x="62" y="96"/>
                  <a:pt x="62" y="95"/>
                </a:cubicBezTo>
                <a:cubicBezTo>
                  <a:pt x="52" y="74"/>
                  <a:pt x="52" y="74"/>
                  <a:pt x="52" y="74"/>
                </a:cubicBezTo>
                <a:cubicBezTo>
                  <a:pt x="40" y="74"/>
                  <a:pt x="40" y="74"/>
                  <a:pt x="40" y="74"/>
                </a:cubicBezTo>
                <a:cubicBezTo>
                  <a:pt x="40" y="77"/>
                  <a:pt x="40" y="77"/>
                  <a:pt x="40" y="77"/>
                </a:cubicBezTo>
                <a:cubicBezTo>
                  <a:pt x="40" y="79"/>
                  <a:pt x="38" y="81"/>
                  <a:pt x="36" y="81"/>
                </a:cubicBezTo>
                <a:cubicBezTo>
                  <a:pt x="34" y="81"/>
                  <a:pt x="32" y="79"/>
                  <a:pt x="32" y="77"/>
                </a:cubicBezTo>
                <a:cubicBezTo>
                  <a:pt x="32" y="74"/>
                  <a:pt x="32" y="74"/>
                  <a:pt x="32" y="74"/>
                </a:cubicBezTo>
                <a:cubicBezTo>
                  <a:pt x="20" y="74"/>
                  <a:pt x="20" y="74"/>
                  <a:pt x="20" y="74"/>
                </a:cubicBezTo>
                <a:cubicBezTo>
                  <a:pt x="10" y="95"/>
                  <a:pt x="10" y="95"/>
                  <a:pt x="10" y="95"/>
                </a:cubicBezTo>
                <a:cubicBezTo>
                  <a:pt x="10" y="96"/>
                  <a:pt x="9" y="97"/>
                  <a:pt x="7" y="97"/>
                </a:cubicBezTo>
                <a:cubicBezTo>
                  <a:pt x="7" y="99"/>
                  <a:pt x="7" y="99"/>
                  <a:pt x="7" y="99"/>
                </a:cubicBezTo>
                <a:cubicBezTo>
                  <a:pt x="5" y="102"/>
                  <a:pt x="5" y="102"/>
                  <a:pt x="5" y="102"/>
                </a:cubicBezTo>
                <a:cubicBezTo>
                  <a:pt x="4" y="104"/>
                  <a:pt x="3" y="104"/>
                  <a:pt x="2" y="104"/>
                </a:cubicBezTo>
                <a:cubicBezTo>
                  <a:pt x="0" y="103"/>
                  <a:pt x="0" y="102"/>
                  <a:pt x="0" y="100"/>
                </a:cubicBezTo>
                <a:cubicBezTo>
                  <a:pt x="2" y="97"/>
                  <a:pt x="2" y="97"/>
                  <a:pt x="2" y="97"/>
                </a:cubicBezTo>
                <a:cubicBezTo>
                  <a:pt x="3" y="95"/>
                  <a:pt x="3" y="95"/>
                  <a:pt x="3" y="95"/>
                </a:cubicBezTo>
                <a:cubicBezTo>
                  <a:pt x="3" y="94"/>
                  <a:pt x="3" y="92"/>
                  <a:pt x="3" y="91"/>
                </a:cubicBezTo>
                <a:cubicBezTo>
                  <a:pt x="11" y="74"/>
                  <a:pt x="11" y="74"/>
                  <a:pt x="11" y="74"/>
                </a:cubicBezTo>
                <a:cubicBezTo>
                  <a:pt x="4" y="74"/>
                  <a:pt x="4" y="74"/>
                  <a:pt x="4" y="74"/>
                </a:cubicBezTo>
                <a:close/>
                <a:moveTo>
                  <a:pt x="32" y="69"/>
                </a:moveTo>
                <a:cubicBezTo>
                  <a:pt x="32" y="69"/>
                  <a:pt x="32" y="69"/>
                  <a:pt x="32" y="69"/>
                </a:cubicBezTo>
                <a:cubicBezTo>
                  <a:pt x="32" y="66"/>
                  <a:pt x="32" y="66"/>
                  <a:pt x="32" y="66"/>
                </a:cubicBezTo>
                <a:cubicBezTo>
                  <a:pt x="32" y="64"/>
                  <a:pt x="34" y="62"/>
                  <a:pt x="36" y="62"/>
                </a:cubicBezTo>
                <a:cubicBezTo>
                  <a:pt x="38" y="62"/>
                  <a:pt x="40" y="64"/>
                  <a:pt x="40" y="66"/>
                </a:cubicBezTo>
                <a:cubicBezTo>
                  <a:pt x="40" y="69"/>
                  <a:pt x="40" y="69"/>
                  <a:pt x="40" y="69"/>
                </a:cubicBezTo>
                <a:cubicBezTo>
                  <a:pt x="49" y="69"/>
                  <a:pt x="49" y="69"/>
                  <a:pt x="49" y="69"/>
                </a:cubicBezTo>
                <a:cubicBezTo>
                  <a:pt x="40" y="49"/>
                  <a:pt x="40" y="49"/>
                  <a:pt x="40" y="49"/>
                </a:cubicBezTo>
                <a:cubicBezTo>
                  <a:pt x="37" y="49"/>
                  <a:pt x="35" y="49"/>
                  <a:pt x="32" y="49"/>
                </a:cubicBezTo>
                <a:cubicBezTo>
                  <a:pt x="23" y="69"/>
                  <a:pt x="23" y="69"/>
                  <a:pt x="23" y="69"/>
                </a:cubicBezTo>
                <a:cubicBezTo>
                  <a:pt x="32" y="69"/>
                  <a:pt x="32" y="69"/>
                  <a:pt x="32" y="69"/>
                </a:cubicBezTo>
                <a:close/>
                <a:moveTo>
                  <a:pt x="44" y="23"/>
                </a:moveTo>
                <a:cubicBezTo>
                  <a:pt x="44" y="23"/>
                  <a:pt x="44" y="23"/>
                  <a:pt x="44" y="23"/>
                </a:cubicBezTo>
                <a:cubicBezTo>
                  <a:pt x="40" y="19"/>
                  <a:pt x="33" y="19"/>
                  <a:pt x="29" y="23"/>
                </a:cubicBezTo>
                <a:cubicBezTo>
                  <a:pt x="29" y="23"/>
                  <a:pt x="29" y="23"/>
                  <a:pt x="29" y="23"/>
                </a:cubicBezTo>
                <a:cubicBezTo>
                  <a:pt x="27" y="25"/>
                  <a:pt x="26" y="28"/>
                  <a:pt x="26" y="31"/>
                </a:cubicBezTo>
                <a:cubicBezTo>
                  <a:pt x="26" y="34"/>
                  <a:pt x="27" y="36"/>
                  <a:pt x="29" y="38"/>
                </a:cubicBezTo>
                <a:cubicBezTo>
                  <a:pt x="32" y="41"/>
                  <a:pt x="36" y="42"/>
                  <a:pt x="40" y="40"/>
                </a:cubicBezTo>
                <a:cubicBezTo>
                  <a:pt x="40" y="40"/>
                  <a:pt x="40" y="40"/>
                  <a:pt x="40" y="40"/>
                </a:cubicBezTo>
                <a:cubicBezTo>
                  <a:pt x="41" y="40"/>
                  <a:pt x="43" y="39"/>
                  <a:pt x="43" y="38"/>
                </a:cubicBezTo>
                <a:cubicBezTo>
                  <a:pt x="44" y="38"/>
                  <a:pt x="44" y="38"/>
                  <a:pt x="44" y="38"/>
                </a:cubicBezTo>
                <a:cubicBezTo>
                  <a:pt x="45" y="36"/>
                  <a:pt x="47" y="34"/>
                  <a:pt x="47" y="31"/>
                </a:cubicBezTo>
                <a:cubicBezTo>
                  <a:pt x="47" y="28"/>
                  <a:pt x="45" y="25"/>
                  <a:pt x="44" y="23"/>
                </a:cubicBezTo>
                <a:cubicBezTo>
                  <a:pt x="44" y="23"/>
                  <a:pt x="44" y="23"/>
                  <a:pt x="44" y="23"/>
                </a:cubicBezTo>
                <a:close/>
              </a:path>
            </a:pathLst>
          </a:custGeom>
          <a:solidFill>
            <a:srgbClr val="000000"/>
          </a:solidFill>
          <a:ln w="6350">
            <a:noFill/>
          </a:ln>
        </p:spPr>
        <p:txBody>
          <a:bodyPr vert="horz" wrap="square" lIns="91434" tIns="45717" rIns="91434" bIns="45717" numCol="1" anchor="t" anchorCtr="0" compatLnSpc="1"/>
          <a:lstStyle/>
          <a:p>
            <a:endParaRPr lang="zh-CN" altLang="en-US" sz="1270"/>
          </a:p>
        </p:txBody>
      </p:sp>
      <p:sp>
        <p:nvSpPr>
          <p:cNvPr id="67" name="文本框 66"/>
          <p:cNvSpPr txBox="1"/>
          <p:nvPr>
            <p:custDataLst>
              <p:tags r:id="rId13"/>
            </p:custDataLst>
          </p:nvPr>
        </p:nvSpPr>
        <p:spPr>
          <a:xfrm>
            <a:off x="2399174" y="4502785"/>
            <a:ext cx="798870" cy="500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0200" tIns="35100" rIns="67500" bIns="35100">
            <a:normAutofit/>
          </a:bodyPr>
          <a:lstStyle>
            <a:defPPr>
              <a:defRPr lang="zh-CN"/>
            </a:defPPr>
            <a:lvl1pPr algn="r">
              <a:lnSpc>
                <a:spcPct val="120000"/>
              </a:lnSpc>
              <a:buFont typeface="Arial" panose="020B0604020202020204" pitchFamily="34" charset="0"/>
              <a:buNone/>
              <a:defRPr sz="3105" b="1">
                <a:ln w="12700">
                  <a:solidFill>
                    <a:prstClr val="white"/>
                  </a:solidFill>
                </a:ln>
                <a:blipFill>
                  <a:blip r:embed="rId14"/>
                  <a:stretch>
                    <a:fillRect/>
                  </a:stretch>
                </a:blipFill>
                <a:latin typeface="+mn-ea"/>
                <a:cs typeface="Tahoma" panose="020B0604030504040204" pitchFamily="34" charset="0"/>
              </a:defRPr>
            </a:lvl1pPr>
          </a:lstStyle>
          <a:p>
            <a:r>
              <a:rPr lang="en-US" altLang="zh-CN" sz="2330">
                <a:ln w="12700">
                  <a:solidFill>
                    <a:srgbClr val="FFFFFF"/>
                  </a:solidFill>
                </a:ln>
                <a:solidFill>
                  <a:srgbClr val="000000"/>
                </a:solidFill>
                <a:latin typeface="Arial" panose="020B0604020202020204" pitchFamily="34" charset="0"/>
                <a:cs typeface="+mn-ea"/>
              </a:rPr>
              <a:t>05</a:t>
            </a:r>
            <a:endParaRPr lang="zh-CN" altLang="en-US" sz="2330">
              <a:ln w="12700">
                <a:solidFill>
                  <a:srgbClr val="FFFFFF"/>
                </a:solidFill>
              </a:ln>
              <a:solidFill>
                <a:srgbClr val="000000"/>
              </a:solidFill>
              <a:latin typeface="Arial" panose="020B0604020202020204" pitchFamily="34" charset="0"/>
              <a:cs typeface="+mn-ea"/>
            </a:endParaRPr>
          </a:p>
        </p:txBody>
      </p:sp>
      <p:sp>
        <p:nvSpPr>
          <p:cNvPr id="68" name="文本框 67"/>
          <p:cNvSpPr txBox="1"/>
          <p:nvPr>
            <p:custDataLst>
              <p:tags r:id="rId15"/>
            </p:custDataLst>
          </p:nvPr>
        </p:nvSpPr>
        <p:spPr>
          <a:xfrm>
            <a:off x="1895989" y="3468136"/>
            <a:ext cx="798870" cy="500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0200" tIns="35100" rIns="67500" bIns="35100">
            <a:normAutofit/>
          </a:bodyPr>
          <a:lstStyle>
            <a:defPPr>
              <a:defRPr lang="zh-CN"/>
            </a:defPPr>
            <a:lvl1pPr algn="r">
              <a:lnSpc>
                <a:spcPct val="120000"/>
              </a:lnSpc>
              <a:buFont typeface="Arial" panose="020B0604020202020204" pitchFamily="34" charset="0"/>
              <a:buNone/>
              <a:defRPr sz="3105" b="1">
                <a:ln w="12700">
                  <a:solidFill>
                    <a:prstClr val="white"/>
                  </a:solidFill>
                </a:ln>
                <a:blipFill>
                  <a:blip r:embed="rId14"/>
                  <a:stretch>
                    <a:fillRect/>
                  </a:stretch>
                </a:blipFill>
                <a:latin typeface="+mn-ea"/>
                <a:cs typeface="Tahoma" panose="020B0604030504040204" pitchFamily="34" charset="0"/>
              </a:defRPr>
            </a:lvl1pPr>
          </a:lstStyle>
          <a:p>
            <a:r>
              <a:rPr lang="en-US" altLang="zh-CN" sz="2330">
                <a:ln w="12700">
                  <a:solidFill>
                    <a:srgbClr val="FFFFFF"/>
                  </a:solidFill>
                </a:ln>
                <a:solidFill>
                  <a:srgbClr val="000000"/>
                </a:solidFill>
                <a:latin typeface="Arial" panose="020B0604020202020204" pitchFamily="34" charset="0"/>
                <a:cs typeface="+mn-ea"/>
              </a:rPr>
              <a:t>06</a:t>
            </a:r>
            <a:endParaRPr lang="zh-CN" altLang="en-US" sz="2330">
              <a:ln w="12700">
                <a:solidFill>
                  <a:srgbClr val="FFFFFF"/>
                </a:solidFill>
              </a:ln>
              <a:solidFill>
                <a:srgbClr val="000000"/>
              </a:solidFill>
              <a:latin typeface="Arial" panose="020B0604020202020204" pitchFamily="34" charset="0"/>
              <a:cs typeface="+mn-ea"/>
            </a:endParaRPr>
          </a:p>
        </p:txBody>
      </p:sp>
      <p:sp>
        <p:nvSpPr>
          <p:cNvPr id="69" name="文本框 68"/>
          <p:cNvSpPr txBox="1"/>
          <p:nvPr>
            <p:custDataLst>
              <p:tags r:id="rId16"/>
            </p:custDataLst>
          </p:nvPr>
        </p:nvSpPr>
        <p:spPr>
          <a:xfrm>
            <a:off x="2374685" y="2325598"/>
            <a:ext cx="798870" cy="500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0200" tIns="35100" rIns="67500" bIns="35100">
            <a:normAutofit/>
          </a:bodyPr>
          <a:lstStyle>
            <a:defPPr>
              <a:defRPr lang="zh-CN"/>
            </a:defPPr>
            <a:lvl1pPr algn="r">
              <a:lnSpc>
                <a:spcPct val="120000"/>
              </a:lnSpc>
              <a:defRPr sz="3105" b="1">
                <a:ln w="12700">
                  <a:solidFill>
                    <a:prstClr val="white"/>
                  </a:solidFill>
                </a:ln>
                <a:blipFill>
                  <a:blip r:embed="rId14"/>
                  <a:stretch>
                    <a:fillRect/>
                  </a:stretch>
                </a:blipFill>
                <a:latin typeface="+mn-ea"/>
                <a:cs typeface="Tahoma" panose="020B0604030504040204" pitchFamily="34" charset="0"/>
              </a:defRPr>
            </a:lvl1pPr>
          </a:lstStyle>
          <a:p>
            <a:r>
              <a:rPr lang="en-US" altLang="zh-CN" sz="2330">
                <a:ln w="12700">
                  <a:solidFill>
                    <a:srgbClr val="FFFFFF"/>
                  </a:solidFill>
                </a:ln>
                <a:solidFill>
                  <a:srgbClr val="000000"/>
                </a:solidFill>
                <a:latin typeface="Arial" panose="020B0604020202020204" pitchFamily="34" charset="0"/>
                <a:cs typeface="+mn-ea"/>
              </a:rPr>
              <a:t>01</a:t>
            </a:r>
            <a:endParaRPr lang="zh-CN" altLang="en-US" sz="2330">
              <a:ln w="12700">
                <a:solidFill>
                  <a:srgbClr val="FFFFFF"/>
                </a:solidFill>
              </a:ln>
              <a:solidFill>
                <a:srgbClr val="000000"/>
              </a:solidFill>
              <a:latin typeface="Arial" panose="020B0604020202020204" pitchFamily="34" charset="0"/>
              <a:cs typeface="+mn-ea"/>
            </a:endParaRPr>
          </a:p>
        </p:txBody>
      </p:sp>
      <p:sp>
        <p:nvSpPr>
          <p:cNvPr id="70" name="文本框 69"/>
          <p:cNvSpPr txBox="1"/>
          <p:nvPr>
            <p:custDataLst>
              <p:tags r:id="rId17"/>
            </p:custDataLst>
          </p:nvPr>
        </p:nvSpPr>
        <p:spPr>
          <a:xfrm>
            <a:off x="5863622" y="4502785"/>
            <a:ext cx="810221" cy="500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0200" tIns="35100" rIns="67500" bIns="35100">
            <a:normAutofit/>
          </a:bodyPr>
          <a:lstStyle>
            <a:defPPr>
              <a:defRPr lang="zh-CN"/>
            </a:defPPr>
            <a:lvl1pPr>
              <a:lnSpc>
                <a:spcPct val="120000"/>
              </a:lnSpc>
              <a:defRPr sz="3105" b="1">
                <a:ln w="12700">
                  <a:solidFill>
                    <a:prstClr val="white"/>
                  </a:solidFill>
                </a:ln>
                <a:blipFill>
                  <a:blip r:embed="rId14"/>
                  <a:stretch>
                    <a:fillRect/>
                  </a:stretch>
                </a:blipFill>
                <a:latin typeface="+mn-ea"/>
                <a:cs typeface="Tahoma" panose="020B0604030504040204" pitchFamily="34" charset="0"/>
              </a:defRPr>
            </a:lvl1pPr>
          </a:lstStyle>
          <a:p>
            <a:r>
              <a:rPr lang="en-US" altLang="zh-CN" sz="2330">
                <a:ln w="12700">
                  <a:solidFill>
                    <a:srgbClr val="FFFFFF"/>
                  </a:solidFill>
                </a:ln>
                <a:solidFill>
                  <a:srgbClr val="000000"/>
                </a:solidFill>
                <a:latin typeface="Arial" panose="020B0604020202020204" pitchFamily="34" charset="0"/>
                <a:cs typeface="+mn-ea"/>
              </a:rPr>
              <a:t>04</a:t>
            </a:r>
            <a:endParaRPr lang="zh-CN" altLang="en-US" sz="2330">
              <a:ln w="12700">
                <a:solidFill>
                  <a:srgbClr val="FFFFFF"/>
                </a:solidFill>
              </a:ln>
              <a:solidFill>
                <a:srgbClr val="000000"/>
              </a:solidFill>
              <a:latin typeface="Arial" panose="020B0604020202020204" pitchFamily="34" charset="0"/>
              <a:cs typeface="+mn-ea"/>
            </a:endParaRPr>
          </a:p>
        </p:txBody>
      </p:sp>
      <p:sp>
        <p:nvSpPr>
          <p:cNvPr id="71" name="文本框 70"/>
          <p:cNvSpPr txBox="1"/>
          <p:nvPr>
            <p:custDataLst>
              <p:tags r:id="rId18"/>
            </p:custDataLst>
          </p:nvPr>
        </p:nvSpPr>
        <p:spPr>
          <a:xfrm>
            <a:off x="6416015" y="3468136"/>
            <a:ext cx="810221" cy="500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0200" tIns="35100" rIns="67500" bIns="35100">
            <a:normAutofit/>
          </a:bodyPr>
          <a:lstStyle>
            <a:defPPr>
              <a:defRPr lang="zh-CN"/>
            </a:defPPr>
            <a:lvl1pPr>
              <a:lnSpc>
                <a:spcPct val="120000"/>
              </a:lnSpc>
              <a:defRPr sz="3105" b="1">
                <a:ln w="12700">
                  <a:solidFill>
                    <a:prstClr val="white"/>
                  </a:solidFill>
                </a:ln>
                <a:blipFill>
                  <a:blip r:embed="rId14"/>
                  <a:stretch>
                    <a:fillRect/>
                  </a:stretch>
                </a:blipFill>
                <a:latin typeface="+mn-ea"/>
                <a:cs typeface="Tahoma" panose="020B0604030504040204" pitchFamily="34" charset="0"/>
              </a:defRPr>
            </a:lvl1pPr>
          </a:lstStyle>
          <a:p>
            <a:r>
              <a:rPr lang="en-US" altLang="zh-CN" sz="2330">
                <a:ln w="12700">
                  <a:solidFill>
                    <a:srgbClr val="FFFFFF"/>
                  </a:solidFill>
                </a:ln>
                <a:solidFill>
                  <a:srgbClr val="000000"/>
                </a:solidFill>
                <a:latin typeface="Arial" panose="020B0604020202020204" pitchFamily="34" charset="0"/>
                <a:cs typeface="+mn-ea"/>
              </a:rPr>
              <a:t>03</a:t>
            </a:r>
            <a:endParaRPr lang="zh-CN" altLang="en-US" sz="2330">
              <a:ln w="12700">
                <a:solidFill>
                  <a:srgbClr val="FFFFFF"/>
                </a:solidFill>
              </a:ln>
              <a:solidFill>
                <a:srgbClr val="000000"/>
              </a:solidFill>
              <a:latin typeface="Arial" panose="020B0604020202020204" pitchFamily="34" charset="0"/>
              <a:cs typeface="+mn-ea"/>
            </a:endParaRPr>
          </a:p>
        </p:txBody>
      </p:sp>
      <p:sp>
        <p:nvSpPr>
          <p:cNvPr id="72" name="文本框 71"/>
          <p:cNvSpPr txBox="1"/>
          <p:nvPr>
            <p:custDataLst>
              <p:tags r:id="rId19"/>
            </p:custDataLst>
          </p:nvPr>
        </p:nvSpPr>
        <p:spPr>
          <a:xfrm>
            <a:off x="5892302" y="2325598"/>
            <a:ext cx="810221" cy="500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0200" tIns="35100" rIns="67500" bIns="35100">
            <a:normAutofit/>
          </a:bodyPr>
          <a:lstStyle>
            <a:defPPr>
              <a:defRPr lang="zh-CN"/>
            </a:defPPr>
            <a:lvl1pPr>
              <a:lnSpc>
                <a:spcPct val="120000"/>
              </a:lnSpc>
              <a:buFont typeface="Arial" panose="020B0604020202020204" pitchFamily="34" charset="0"/>
              <a:buNone/>
              <a:defRPr sz="3105" b="1">
                <a:ln w="12700">
                  <a:solidFill>
                    <a:prstClr val="white"/>
                  </a:solidFill>
                </a:ln>
                <a:blipFill>
                  <a:blip r:embed="rId14"/>
                  <a:stretch>
                    <a:fillRect/>
                  </a:stretch>
                </a:blipFill>
                <a:latin typeface="+mn-ea"/>
                <a:cs typeface="Tahoma" panose="020B0604030504040204" pitchFamily="34" charset="0"/>
              </a:defRPr>
            </a:lvl1pPr>
          </a:lstStyle>
          <a:p>
            <a:r>
              <a:rPr lang="en-US" altLang="zh-CN" sz="2330">
                <a:ln w="12700">
                  <a:solidFill>
                    <a:srgbClr val="FFFFFF"/>
                  </a:solidFill>
                </a:ln>
                <a:solidFill>
                  <a:srgbClr val="000000"/>
                </a:solidFill>
                <a:latin typeface="Arial" panose="020B0604020202020204" pitchFamily="34" charset="0"/>
                <a:cs typeface="+mn-ea"/>
              </a:rPr>
              <a:t>02</a:t>
            </a:r>
            <a:endParaRPr lang="zh-CN" altLang="en-US" sz="2330">
              <a:ln w="12700">
                <a:solidFill>
                  <a:srgbClr val="FFFFFF"/>
                </a:solidFill>
              </a:ln>
              <a:solidFill>
                <a:srgbClr val="000000"/>
              </a:solidFill>
              <a:latin typeface="Arial" panose="020B0604020202020204" pitchFamily="34" charset="0"/>
              <a:cs typeface="+mn-ea"/>
            </a:endParaRPr>
          </a:p>
        </p:txBody>
      </p:sp>
      <p:sp>
        <p:nvSpPr>
          <p:cNvPr id="73" name="文本框 72"/>
          <p:cNvSpPr txBox="1"/>
          <p:nvPr>
            <p:custDataLst>
              <p:tags r:id="rId20"/>
            </p:custDataLst>
          </p:nvPr>
        </p:nvSpPr>
        <p:spPr>
          <a:xfrm>
            <a:off x="5892302" y="2763671"/>
            <a:ext cx="2484407" cy="346249"/>
          </a:xfrm>
          <a:prstGeom prst="rect">
            <a:avLst/>
          </a:prstGeom>
          <a:noFill/>
        </p:spPr>
        <p:txBody>
          <a:bodyPr wrap="square" lIns="70200" tIns="35100" rIns="67500" bIns="35100" rtlCol="0">
            <a:noAutofit/>
          </a:bodyPr>
          <a:lstStyle/>
          <a:p>
            <a:r>
              <a:rPr lang="zh-CN" altLang="en-US" sz="1425">
                <a:solidFill>
                  <a:srgbClr val="000000"/>
                </a:solidFill>
              </a:rPr>
              <a:t>个案工作的基本价值理念是尊重个性、承认人的价值和独特性</a:t>
            </a:r>
            <a:endParaRPr lang="zh-CN" altLang="en-US" sz="1425">
              <a:solidFill>
                <a:srgbClr val="000000"/>
              </a:solidFill>
            </a:endParaRPr>
          </a:p>
        </p:txBody>
      </p:sp>
      <p:sp>
        <p:nvSpPr>
          <p:cNvPr id="74" name="文本框 73"/>
          <p:cNvSpPr txBox="1"/>
          <p:nvPr>
            <p:custDataLst>
              <p:tags r:id="rId21"/>
            </p:custDataLst>
          </p:nvPr>
        </p:nvSpPr>
        <p:spPr>
          <a:xfrm>
            <a:off x="6416015" y="3973826"/>
            <a:ext cx="2484407" cy="346249"/>
          </a:xfrm>
          <a:prstGeom prst="rect">
            <a:avLst/>
          </a:prstGeom>
          <a:noFill/>
        </p:spPr>
        <p:txBody>
          <a:bodyPr wrap="square" lIns="70200" tIns="35100" rIns="67500" bIns="35100" rtlCol="0">
            <a:noAutofit/>
          </a:bodyPr>
          <a:lstStyle/>
          <a:p>
            <a:r>
              <a:rPr lang="en-US" altLang="zh-CN" sz="1425">
                <a:solidFill>
                  <a:srgbClr val="000000"/>
                </a:solidFill>
              </a:rPr>
              <a:t>个案工作融科学性、技术性和艺术性于一身。</a:t>
            </a:r>
            <a:endParaRPr lang="en-US" altLang="zh-CN" sz="1425">
              <a:solidFill>
                <a:srgbClr val="000000"/>
              </a:solidFill>
            </a:endParaRPr>
          </a:p>
        </p:txBody>
      </p:sp>
      <p:sp>
        <p:nvSpPr>
          <p:cNvPr id="75" name="文本框 74"/>
          <p:cNvSpPr txBox="1"/>
          <p:nvPr>
            <p:custDataLst>
              <p:tags r:id="rId22"/>
            </p:custDataLst>
          </p:nvPr>
        </p:nvSpPr>
        <p:spPr>
          <a:xfrm>
            <a:off x="5863622" y="5031734"/>
            <a:ext cx="2484407" cy="346249"/>
          </a:xfrm>
          <a:prstGeom prst="rect">
            <a:avLst/>
          </a:prstGeom>
          <a:noFill/>
        </p:spPr>
        <p:txBody>
          <a:bodyPr wrap="square" lIns="70200" tIns="35100" rIns="67500" bIns="35100" rtlCol="0"/>
          <a:lstStyle/>
          <a:p>
            <a:r>
              <a:rPr lang="en-US" altLang="zh-CN" sz="1500">
                <a:solidFill>
                  <a:srgbClr val="000000"/>
                </a:solidFill>
              </a:rPr>
              <a:t>个案工作的服务对象是感受困难的个人或者家庭。</a:t>
            </a:r>
            <a:endParaRPr lang="en-US" altLang="zh-CN" sz="1500">
              <a:solidFill>
                <a:srgbClr val="000000"/>
              </a:solidFill>
            </a:endParaRPr>
          </a:p>
        </p:txBody>
      </p:sp>
      <p:sp>
        <p:nvSpPr>
          <p:cNvPr id="76" name="文本框 75"/>
          <p:cNvSpPr txBox="1"/>
          <p:nvPr>
            <p:custDataLst>
              <p:tags r:id="rId23"/>
            </p:custDataLst>
          </p:nvPr>
        </p:nvSpPr>
        <p:spPr>
          <a:xfrm>
            <a:off x="689148" y="2817488"/>
            <a:ext cx="2484407" cy="346249"/>
          </a:xfrm>
          <a:prstGeom prst="rect">
            <a:avLst/>
          </a:prstGeom>
          <a:noFill/>
        </p:spPr>
        <p:txBody>
          <a:bodyPr wrap="square" lIns="70200" tIns="35100" rIns="67500" bIns="35100" rtlCol="0"/>
          <a:lstStyle/>
          <a:p>
            <a:pPr algn="r"/>
            <a:r>
              <a:rPr lang="zh-CN" altLang="en-US" sz="1500">
                <a:solidFill>
                  <a:srgbClr val="000000"/>
                </a:solidFill>
                <a:sym typeface="+mn-ea"/>
              </a:rPr>
              <a:t>个案工作是个别化的社会工作方法</a:t>
            </a:r>
            <a:endParaRPr lang="zh-CN" altLang="en-US" sz="1500">
              <a:solidFill>
                <a:srgbClr val="000000"/>
              </a:solidFill>
            </a:endParaRPr>
          </a:p>
          <a:p>
            <a:pPr algn="r"/>
            <a:endParaRPr lang="zh-CN" altLang="en-US" sz="1500">
              <a:solidFill>
                <a:srgbClr val="000000"/>
              </a:solidFill>
            </a:endParaRPr>
          </a:p>
        </p:txBody>
      </p:sp>
      <p:sp>
        <p:nvSpPr>
          <p:cNvPr id="77" name="文本框 76"/>
          <p:cNvSpPr txBox="1"/>
          <p:nvPr>
            <p:custDataLst>
              <p:tags r:id="rId24"/>
            </p:custDataLst>
          </p:nvPr>
        </p:nvSpPr>
        <p:spPr>
          <a:xfrm>
            <a:off x="210452" y="3973826"/>
            <a:ext cx="2484407" cy="346249"/>
          </a:xfrm>
          <a:prstGeom prst="rect">
            <a:avLst/>
          </a:prstGeom>
          <a:noFill/>
        </p:spPr>
        <p:txBody>
          <a:bodyPr wrap="square" lIns="70200" tIns="35100" rIns="67500" bIns="35100" rtlCol="0"/>
          <a:lstStyle/>
          <a:p>
            <a:pPr algn="r"/>
            <a:r>
              <a:rPr lang="en-US" altLang="zh-CN" sz="1500">
                <a:solidFill>
                  <a:srgbClr val="000000"/>
                </a:solidFill>
              </a:rPr>
              <a:t>个案工作能够同时提高个人和社会的福利水平。</a:t>
            </a:r>
            <a:endParaRPr lang="en-US" altLang="zh-CN" sz="1500">
              <a:solidFill>
                <a:srgbClr val="000000"/>
              </a:solidFill>
            </a:endParaRPr>
          </a:p>
        </p:txBody>
      </p:sp>
      <p:sp>
        <p:nvSpPr>
          <p:cNvPr id="78" name="文本框 77"/>
          <p:cNvSpPr txBox="1"/>
          <p:nvPr>
            <p:custDataLst>
              <p:tags r:id="rId25"/>
            </p:custDataLst>
          </p:nvPr>
        </p:nvSpPr>
        <p:spPr>
          <a:xfrm>
            <a:off x="713637" y="5031734"/>
            <a:ext cx="2484407" cy="346249"/>
          </a:xfrm>
          <a:prstGeom prst="rect">
            <a:avLst/>
          </a:prstGeom>
          <a:noFill/>
        </p:spPr>
        <p:txBody>
          <a:bodyPr wrap="square" lIns="70200" tIns="35100" rIns="67500" bIns="35100" rtlCol="0"/>
          <a:lstStyle/>
          <a:p>
            <a:pPr algn="r"/>
            <a:r>
              <a:rPr lang="en-US" altLang="zh-CN" sz="1500">
                <a:solidFill>
                  <a:srgbClr val="000000"/>
                </a:solidFill>
              </a:rPr>
              <a:t>个案工作需要动用资源</a:t>
            </a:r>
            <a:endParaRPr lang="en-US" altLang="zh-CN" sz="1500">
              <a:solidFill>
                <a:srgbClr val="000000"/>
              </a:solidFill>
            </a:endParaRPr>
          </a:p>
        </p:txBody>
      </p:sp>
    </p:spTree>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0595" name="Rectangle 2"/>
          <p:cNvSpPr>
            <a:spLocks noGrp="1" noRot="1"/>
          </p:cNvSpPr>
          <p:nvPr>
            <p:ph idx="1"/>
          </p:nvPr>
        </p:nvSpPr>
        <p:spPr>
          <a:xfrm>
            <a:off x="716915" y="1323975"/>
            <a:ext cx="7585075" cy="4107815"/>
          </a:xfrm>
        </p:spPr>
        <p:txBody>
          <a:bodyPr vert="horz" wrap="square" lIns="68580" tIns="34290" rIns="68580" bIns="34290" anchor="t" anchorCtr="0"/>
          <a:p>
            <a:pPr eaLnBrk="1" hangingPunct="1"/>
            <a:r>
              <a:rPr lang="zh-CN" altLang="en-US" b="1" dirty="0">
                <a:latin typeface="仿宋_GB2312" panose="02010609030101010101" pitchFamily="49" charset="-122"/>
                <a:ea typeface="仿宋_GB2312" panose="02010609030101010101" pitchFamily="49" charset="-122"/>
              </a:rPr>
              <a:t>有时候案主会在会谈时间外打电话给社工，</a:t>
            </a:r>
            <a:r>
              <a:rPr lang="zh-CN" altLang="en-US" b="1" dirty="0">
                <a:solidFill>
                  <a:schemeClr val="accent1">
                    <a:lumMod val="50000"/>
                  </a:schemeClr>
                </a:solidFill>
                <a:latin typeface="仿宋_GB2312" panose="02010609030101010101" pitchFamily="49" charset="-122"/>
                <a:ea typeface="仿宋_GB2312" panose="02010609030101010101" pitchFamily="49" charset="-122"/>
              </a:rPr>
              <a:t>社工应很有礼貌地倾听案主简略的陈述，并决定案主所需要讨论的问题是否可以等下一次会谈时间内讨论，</a:t>
            </a:r>
            <a:r>
              <a:rPr lang="zh-CN" altLang="en-US" b="1" dirty="0">
                <a:latin typeface="仿宋_GB2312" panose="02010609030101010101" pitchFamily="49" charset="-122"/>
                <a:ea typeface="仿宋_GB2312" panose="02010609030101010101" pitchFamily="49" charset="-122"/>
              </a:rPr>
              <a:t>假如不能的话，社工亦应尽量以间断的方式加以处理。</a:t>
            </a:r>
            <a:endParaRPr lang="zh-CN" altLang="en-US" b="1" dirty="0">
              <a:latin typeface="仿宋_GB2312" panose="02010609030101010101" pitchFamily="49" charset="-122"/>
              <a:ea typeface="仿宋_GB2312" panose="02010609030101010101" pitchFamily="49" charset="-122"/>
            </a:endParaRPr>
          </a:p>
          <a:p>
            <a:pPr eaLnBrk="1" hangingPunct="1">
              <a:buFont typeface="Wingdings" panose="05000000000000000000" pitchFamily="2" charset="2"/>
              <a:buNone/>
            </a:pPr>
            <a:endParaRPr lang="zh-CN" altLang="en-US" b="1" dirty="0">
              <a:latin typeface="仿宋_GB2312" panose="02010609030101010101" pitchFamily="49" charset="-122"/>
              <a:ea typeface="仿宋_GB2312" panose="02010609030101010101" pitchFamily="49" charset="-122"/>
            </a:endParaRPr>
          </a:p>
          <a:p>
            <a:pPr eaLnBrk="1" hangingPunct="1"/>
            <a:r>
              <a:rPr lang="en-US" altLang="zh-CN" b="1" dirty="0">
                <a:latin typeface="仿宋_GB2312" panose="02010609030101010101" pitchFamily="49" charset="-122"/>
                <a:ea typeface="仿宋_GB2312" panose="02010609030101010101" pitchFamily="49" charset="-122"/>
              </a:rPr>
              <a:t>B</a:t>
            </a:r>
            <a:r>
              <a:rPr lang="zh-CN" altLang="en-US" b="1" dirty="0">
                <a:latin typeface="仿宋_GB2312" panose="02010609030101010101" pitchFamily="49" charset="-122"/>
                <a:ea typeface="仿宋_GB2312" panose="02010609030101010101" pitchFamily="49" charset="-122"/>
              </a:rPr>
              <a:t>、社工是否可以把自己的私人电话号码给案主？</a:t>
            </a:r>
            <a:endParaRPr lang="zh-CN" altLang="en-US" b="1" dirty="0">
              <a:latin typeface="仿宋_GB2312" panose="02010609030101010101" pitchFamily="49" charset="-122"/>
              <a:ea typeface="仿宋_GB2312" panose="02010609030101010101" pitchFamily="49" charset="-122"/>
            </a:endParaRPr>
          </a:p>
          <a:p>
            <a:pPr eaLnBrk="1" hangingPunct="1">
              <a:buFont typeface="Wingdings" panose="05000000000000000000" pitchFamily="2" charset="2"/>
              <a:buNone/>
            </a:pPr>
            <a:r>
              <a:rPr lang="zh-CN" altLang="en-US" b="1" dirty="0">
                <a:latin typeface="仿宋_GB2312" panose="02010609030101010101" pitchFamily="49" charset="-122"/>
                <a:ea typeface="仿宋_GB2312" panose="02010609030101010101" pitchFamily="49" charset="-122"/>
              </a:rPr>
              <a:t>     </a:t>
            </a:r>
            <a:r>
              <a:rPr lang="zh-CN" altLang="en-US" b="1" dirty="0">
                <a:solidFill>
                  <a:schemeClr val="accent1">
                    <a:lumMod val="50000"/>
                  </a:schemeClr>
                </a:solidFill>
                <a:latin typeface="仿宋_GB2312" panose="02010609030101010101" pitchFamily="49" charset="-122"/>
                <a:ea typeface="仿宋_GB2312" panose="02010609030101010101" pitchFamily="49" charset="-122"/>
              </a:rPr>
              <a:t>对于一些社会功能比较差的案主或在极端严重情况中的案主，电话接触是有利的</a:t>
            </a:r>
            <a:r>
              <a:rPr lang="zh-CN" altLang="en-US" b="1" dirty="0">
                <a:latin typeface="仿宋_GB2312" panose="02010609030101010101" pitchFamily="49" charset="-122"/>
                <a:ea typeface="仿宋_GB2312" panose="02010609030101010101" pitchFamily="49" charset="-122"/>
              </a:rPr>
              <a:t>，因为这些案主常常需要社工的支持。</a:t>
            </a:r>
            <a:r>
              <a:rPr lang="zh-CN" altLang="en-US" b="1" dirty="0">
                <a:solidFill>
                  <a:schemeClr val="accent1">
                    <a:lumMod val="50000"/>
                  </a:schemeClr>
                </a:solidFill>
                <a:latin typeface="仿宋_GB2312" panose="02010609030101010101" pitchFamily="49" charset="-122"/>
                <a:ea typeface="仿宋_GB2312" panose="02010609030101010101" pitchFamily="49" charset="-122"/>
              </a:rPr>
              <a:t>不过当社工决定将自己的电话号码给案主时，他应定出一些规则与限制。</a:t>
            </a:r>
            <a:endParaRPr lang="zh-CN" altLang="en-US" b="1" dirty="0">
              <a:solidFill>
                <a:srgbClr val="9966FF"/>
              </a:solidFill>
              <a:latin typeface="仿宋_GB2312" panose="02010609030101010101" pitchFamily="49" charset="-122"/>
              <a:ea typeface="仿宋_GB2312" panose="02010609030101010101" pitchFamily="49" charset="-122"/>
            </a:endParaRPr>
          </a:p>
          <a:p>
            <a:pPr eaLnBrk="1" hangingPunct="1"/>
            <a:endParaRPr lang="zh-CN" altLang="en-US" b="1" dirty="0">
              <a:solidFill>
                <a:srgbClr val="9966FF"/>
              </a:solidFill>
              <a:latin typeface="仿宋_GB2312" panose="02010609030101010101" pitchFamily="49" charset="-122"/>
              <a:ea typeface="仿宋_GB2312" panose="02010609030101010101" pitchFamily="49" charset="-122"/>
            </a:endParaRPr>
          </a:p>
        </p:txBody>
      </p:sp>
    </p:spTree>
  </p:cSld>
  <p:clrMapOvr>
    <a:masterClrMapping/>
  </p:clrMapOvr>
  <p:transition>
    <p:push dir="u"/>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1619" name="Rectangle 2"/>
          <p:cNvSpPr>
            <a:spLocks noGrp="1" noRot="1"/>
          </p:cNvSpPr>
          <p:nvPr>
            <p:ph idx="1"/>
          </p:nvPr>
        </p:nvSpPr>
        <p:spPr>
          <a:xfrm>
            <a:off x="1004570" y="1162050"/>
            <a:ext cx="7233920" cy="4751705"/>
          </a:xfrm>
        </p:spPr>
        <p:txBody>
          <a:bodyPr vert="horz" wrap="square" lIns="68580" tIns="34290" rIns="68580" bIns="34290" anchor="t" anchorCtr="0"/>
          <a:p>
            <a:pPr eaLnBrk="1" hangingPunct="1">
              <a:lnSpc>
                <a:spcPct val="80000"/>
              </a:lnSpc>
            </a:pPr>
            <a:r>
              <a:rPr lang="zh-CN" altLang="en-US" sz="3300" b="1" dirty="0">
                <a:solidFill>
                  <a:schemeClr val="hlink"/>
                </a:solidFill>
                <a:ea typeface="黑体" panose="02010609060101010101" pitchFamily="49" charset="-122"/>
              </a:rPr>
              <a:t>九、紧急事件</a:t>
            </a:r>
            <a:endParaRPr lang="zh-CN" altLang="en-US" sz="3300" b="1" dirty="0">
              <a:solidFill>
                <a:schemeClr val="hlink"/>
              </a:solidFill>
              <a:ea typeface="黑体" panose="02010609060101010101" pitchFamily="49" charset="-122"/>
            </a:endParaRPr>
          </a:p>
          <a:p>
            <a:pPr eaLnBrk="1" hangingPunct="1">
              <a:lnSpc>
                <a:spcPct val="80000"/>
              </a:lnSpc>
            </a:pPr>
            <a:r>
              <a:rPr lang="zh-CN" altLang="en-US" dirty="0"/>
              <a:t>   </a:t>
            </a:r>
            <a:r>
              <a:rPr lang="zh-CN" altLang="en-US" sz="2700" dirty="0">
                <a:latin typeface="仿宋_GB2312" panose="02010609030101010101" pitchFamily="49" charset="-122"/>
                <a:ea typeface="仿宋_GB2312" panose="02010609030101010101" pitchFamily="49" charset="-122"/>
              </a:rPr>
              <a:t> </a:t>
            </a:r>
            <a:r>
              <a:rPr lang="zh-CN" altLang="en-US" b="1" dirty="0">
                <a:latin typeface="仿宋_GB2312" panose="02010609030101010101" pitchFamily="49" charset="-122"/>
                <a:ea typeface="仿宋_GB2312" panose="02010609030101010101" pitchFamily="49" charset="-122"/>
              </a:rPr>
              <a:t>如何区分真实的紧急情况与案主因过度反应而把自己当做处于紧急情况是一件非常困难的事，社工该如何做？</a:t>
            </a:r>
            <a:endParaRPr lang="zh-CN" altLang="en-US" b="1" dirty="0">
              <a:latin typeface="仿宋_GB2312" panose="02010609030101010101" pitchFamily="49" charset="-122"/>
              <a:ea typeface="仿宋_GB2312" panose="02010609030101010101" pitchFamily="49" charset="-122"/>
            </a:endParaRPr>
          </a:p>
          <a:p>
            <a:pPr eaLnBrk="1" hangingPunct="1">
              <a:lnSpc>
                <a:spcPct val="80000"/>
              </a:lnSpc>
              <a:buFont typeface="Wingdings" panose="05000000000000000000" pitchFamily="2" charset="2"/>
              <a:buNone/>
            </a:pPr>
            <a:endParaRPr lang="zh-CN" altLang="en-US" b="1" dirty="0">
              <a:latin typeface="仿宋_GB2312" panose="02010609030101010101" pitchFamily="49" charset="-122"/>
              <a:ea typeface="仿宋_GB2312" panose="02010609030101010101" pitchFamily="49" charset="-122"/>
            </a:endParaRPr>
          </a:p>
          <a:p>
            <a:pPr eaLnBrk="1" hangingPunct="1">
              <a:lnSpc>
                <a:spcPct val="80000"/>
              </a:lnSpc>
            </a:pPr>
            <a:r>
              <a:rPr lang="zh-CN" altLang="en-US" b="1" dirty="0">
                <a:latin typeface="仿宋_GB2312" panose="02010609030101010101" pitchFamily="49" charset="-122"/>
                <a:ea typeface="仿宋_GB2312" panose="02010609030101010101" pitchFamily="49" charset="-122"/>
              </a:rPr>
              <a:t>   </a:t>
            </a:r>
            <a:r>
              <a:rPr lang="zh-CN" altLang="en-US" b="1" dirty="0">
                <a:solidFill>
                  <a:schemeClr val="accent1">
                    <a:lumMod val="50000"/>
                  </a:schemeClr>
                </a:solidFill>
                <a:latin typeface="仿宋_GB2312" panose="02010609030101010101" pitchFamily="49" charset="-122"/>
                <a:ea typeface="仿宋_GB2312" panose="02010609030101010101" pitchFamily="49" charset="-122"/>
              </a:rPr>
              <a:t>社工应与案主共同衡量情况，以决定它究是否有紧急性质或是案主习惯性过度反应的形态。</a:t>
            </a:r>
            <a:endParaRPr lang="zh-CN" altLang="en-US" b="1" dirty="0">
              <a:solidFill>
                <a:srgbClr val="FF0000"/>
              </a:solidFill>
              <a:latin typeface="仿宋_GB2312" panose="02010609030101010101" pitchFamily="49" charset="-122"/>
              <a:ea typeface="仿宋_GB2312" panose="02010609030101010101" pitchFamily="49" charset="-122"/>
            </a:endParaRPr>
          </a:p>
          <a:p>
            <a:pPr eaLnBrk="1" hangingPunct="1">
              <a:lnSpc>
                <a:spcPct val="80000"/>
              </a:lnSpc>
              <a:buFont typeface="Wingdings" panose="05000000000000000000" pitchFamily="2" charset="2"/>
              <a:buNone/>
            </a:pPr>
            <a:endParaRPr lang="zh-CN" altLang="en-US" b="1" dirty="0">
              <a:solidFill>
                <a:srgbClr val="FF0000"/>
              </a:solidFill>
              <a:latin typeface="仿宋_GB2312" panose="02010609030101010101" pitchFamily="49" charset="-122"/>
              <a:ea typeface="仿宋_GB2312" panose="02010609030101010101" pitchFamily="49" charset="-122"/>
            </a:endParaRPr>
          </a:p>
          <a:p>
            <a:pPr eaLnBrk="1" hangingPunct="1">
              <a:lnSpc>
                <a:spcPct val="80000"/>
              </a:lnSpc>
            </a:pPr>
            <a:r>
              <a:rPr lang="zh-CN" altLang="en-US" b="1" dirty="0">
                <a:solidFill>
                  <a:srgbClr val="FF0000"/>
                </a:solidFill>
                <a:latin typeface="仿宋_GB2312" panose="02010609030101010101" pitchFamily="49" charset="-122"/>
                <a:ea typeface="仿宋_GB2312" panose="02010609030101010101" pitchFamily="49" charset="-122"/>
              </a:rPr>
              <a:t>    </a:t>
            </a:r>
            <a:r>
              <a:rPr lang="zh-CN" altLang="en-US" b="1" dirty="0">
                <a:latin typeface="仿宋_GB2312" panose="02010609030101010101" pitchFamily="49" charset="-122"/>
                <a:ea typeface="仿宋_GB2312" panose="02010609030101010101" pitchFamily="49" charset="-122"/>
              </a:rPr>
              <a:t>假如双方共同决定了其真实性，社工与案主应当采取迅速的行动，在处理紧急情况时，</a:t>
            </a:r>
            <a:r>
              <a:rPr lang="zh-CN" altLang="en-US" b="1" dirty="0">
                <a:solidFill>
                  <a:schemeClr val="accent1">
                    <a:lumMod val="50000"/>
                  </a:schemeClr>
                </a:solidFill>
                <a:latin typeface="仿宋_GB2312" panose="02010609030101010101" pitchFamily="49" charset="-122"/>
                <a:ea typeface="仿宋_GB2312" panose="02010609030101010101" pitchFamily="49" charset="-122"/>
              </a:rPr>
              <a:t>社工除了给予辅导外，应尽量让案主自行采取行动。不过当案主因过度焦虑或恐惧而完全无法动员自己或做自我摧残的行为时，社工必须代表案主采取行动。</a:t>
            </a:r>
            <a:r>
              <a:rPr lang="zh-CN" altLang="en-US" b="1" dirty="0">
                <a:latin typeface="仿宋_GB2312" panose="02010609030101010101" pitchFamily="49" charset="-122"/>
                <a:ea typeface="仿宋_GB2312" panose="02010609030101010101" pitchFamily="49" charset="-122"/>
              </a:rPr>
              <a:t>	</a:t>
            </a:r>
            <a:endParaRPr lang="zh-CN" altLang="en-US" b="1" dirty="0">
              <a:latin typeface="仿宋_GB2312" panose="02010609030101010101" pitchFamily="49" charset="-122"/>
              <a:ea typeface="仿宋_GB2312" panose="02010609030101010101" pitchFamily="49" charset="-122"/>
            </a:endParaRPr>
          </a:p>
        </p:txBody>
      </p:sp>
    </p:spTree>
  </p:cSld>
  <p:clrMapOvr>
    <a:masterClrMapping/>
  </p:clrMapOvr>
  <p:transition>
    <p:push dir="u"/>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43" name="Rectangle 2"/>
          <p:cNvSpPr>
            <a:spLocks noGrp="1" noRot="1"/>
          </p:cNvSpPr>
          <p:nvPr>
            <p:ph idx="1"/>
          </p:nvPr>
        </p:nvSpPr>
        <p:spPr>
          <a:xfrm>
            <a:off x="1075690" y="1053465"/>
            <a:ext cx="6842125" cy="4652645"/>
          </a:xfrm>
        </p:spPr>
        <p:txBody>
          <a:bodyPr vert="horz" wrap="square" lIns="68580" tIns="34290" rIns="68580" bIns="34290" anchor="t" anchorCtr="0"/>
          <a:p>
            <a:pPr eaLnBrk="1" hangingPunct="1"/>
            <a:r>
              <a:rPr lang="zh-CN" altLang="en-US" sz="3000" b="1" dirty="0">
                <a:solidFill>
                  <a:schemeClr val="hlink"/>
                </a:solidFill>
                <a:ea typeface="黑体" panose="02010609060101010101" pitchFamily="49" charset="-122"/>
              </a:rPr>
              <a:t>十、危机处理</a:t>
            </a:r>
            <a:endParaRPr lang="zh-CN" altLang="en-US" sz="3000" b="1" dirty="0">
              <a:solidFill>
                <a:schemeClr val="hlink"/>
              </a:solidFill>
              <a:ea typeface="黑体" panose="02010609060101010101" pitchFamily="49" charset="-122"/>
            </a:endParaRPr>
          </a:p>
          <a:p>
            <a:pPr eaLnBrk="1" hangingPunct="1"/>
            <a:r>
              <a:rPr lang="zh-CN" altLang="en-US" sz="1350" b="1" dirty="0"/>
              <a:t>    </a:t>
            </a:r>
            <a:r>
              <a:rPr lang="zh-CN" altLang="en-US" sz="1800" b="1" dirty="0"/>
              <a:t>  一个危机是由一件事或数件有压力或危险的事故引起，以致使得案主失去一般平衡。</a:t>
            </a:r>
            <a:endParaRPr lang="zh-CN" altLang="en-US" sz="1800" b="1" dirty="0"/>
          </a:p>
          <a:p>
            <a:pPr eaLnBrk="1" hangingPunct="1"/>
            <a:r>
              <a:rPr lang="zh-CN" altLang="en-US" sz="1800" b="1" dirty="0"/>
              <a:t>      这些引起危机的事故包括分离、损伤、记性或慢性的疾病、家庭情况的变迁、进入不同的人格发展阶段、结婚、离婚、出生、死亡、离校、经济情况的改变、搬家、高考失败等。</a:t>
            </a:r>
            <a:endParaRPr lang="zh-CN" altLang="en-US" sz="1800" b="1" dirty="0"/>
          </a:p>
          <a:p>
            <a:pPr eaLnBrk="1" hangingPunct="1"/>
            <a:r>
              <a:rPr lang="zh-CN" altLang="en-US" sz="1800" b="1" dirty="0"/>
              <a:t>      像处理紧急情况一样，社工应协助案主对情况进行区分，使得一个平时健全的人暂时失去平衡的真实危机与一种继续不断制造危机的慢性混乱生活方式。</a:t>
            </a:r>
            <a:r>
              <a:rPr lang="zh-CN" altLang="en-US" sz="1800" b="1" dirty="0">
                <a:solidFill>
                  <a:schemeClr val="accent1">
                    <a:lumMod val="50000"/>
                  </a:schemeClr>
                </a:solidFill>
              </a:rPr>
              <a:t>前者需社工迅速及短暂的干预，而后者需要较长时期的深入辅导</a:t>
            </a:r>
            <a:r>
              <a:rPr lang="zh-CN" altLang="en-US" sz="1800" b="1" dirty="0"/>
              <a:t>，当社工解决危机情况后</a:t>
            </a:r>
            <a:r>
              <a:rPr lang="zh-CN" altLang="en-US" sz="1800" b="1" dirty="0">
                <a:solidFill>
                  <a:schemeClr val="accent1">
                    <a:lumMod val="50000"/>
                  </a:schemeClr>
                </a:solidFill>
              </a:rPr>
              <a:t>应及早退出情况</a:t>
            </a:r>
            <a:r>
              <a:rPr lang="zh-CN" altLang="en-US" sz="1800" b="1" dirty="0"/>
              <a:t>，以便恢复案主自己原有处理事务的能力及功用。</a:t>
            </a:r>
            <a:endParaRPr lang="zh-CN" altLang="en-US" sz="1800" b="1" dirty="0"/>
          </a:p>
          <a:p>
            <a:pPr eaLnBrk="1" hangingPunct="1"/>
            <a:endParaRPr lang="zh-CN" altLang="en-US" sz="1350" b="1" dirty="0"/>
          </a:p>
        </p:txBody>
      </p:sp>
    </p:spTree>
  </p:cSld>
  <p:clrMapOvr>
    <a:masterClrMapping/>
  </p:clrMapOvr>
  <p:transition>
    <p:push dir="u"/>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667" name="Rectangle 2"/>
          <p:cNvSpPr>
            <a:spLocks noGrp="1" noRot="1"/>
          </p:cNvSpPr>
          <p:nvPr>
            <p:ph idx="1"/>
          </p:nvPr>
        </p:nvSpPr>
        <p:spPr>
          <a:xfrm>
            <a:off x="1332230" y="1162050"/>
            <a:ext cx="6425565" cy="4805680"/>
          </a:xfrm>
        </p:spPr>
        <p:txBody>
          <a:bodyPr vert="horz" wrap="square" lIns="68580" tIns="34290" rIns="68580" bIns="34290" anchor="t" anchorCtr="0"/>
          <a:p>
            <a:pPr eaLnBrk="1" hangingPunct="1">
              <a:lnSpc>
                <a:spcPct val="80000"/>
              </a:lnSpc>
            </a:pPr>
            <a:r>
              <a:rPr lang="zh-CN" altLang="en-US" sz="3000" b="1" dirty="0">
                <a:solidFill>
                  <a:schemeClr val="hlink"/>
                </a:solidFill>
                <a:ea typeface="黑体" panose="02010609060101010101" pitchFamily="49" charset="-122"/>
              </a:rPr>
              <a:t>十一、保守秘密</a:t>
            </a:r>
            <a:endParaRPr lang="zh-CN" altLang="en-US" sz="3000" b="1" dirty="0">
              <a:solidFill>
                <a:schemeClr val="hlink"/>
              </a:solidFill>
              <a:ea typeface="黑体" panose="02010609060101010101" pitchFamily="49" charset="-122"/>
            </a:endParaRPr>
          </a:p>
          <a:p>
            <a:pPr eaLnBrk="1" hangingPunct="1">
              <a:lnSpc>
                <a:spcPct val="80000"/>
              </a:lnSpc>
              <a:buFont typeface="Wingdings" panose="05000000000000000000" pitchFamily="2" charset="2"/>
              <a:buNone/>
            </a:pPr>
            <a:endParaRPr lang="zh-CN" altLang="en-US" sz="3000" b="1" dirty="0">
              <a:solidFill>
                <a:schemeClr val="hlink"/>
              </a:solidFill>
              <a:ea typeface="黑体" panose="02010609060101010101" pitchFamily="49" charset="-122"/>
            </a:endParaRPr>
          </a:p>
          <a:p>
            <a:pPr eaLnBrk="1" hangingPunct="1">
              <a:lnSpc>
                <a:spcPct val="80000"/>
              </a:lnSpc>
            </a:pPr>
            <a:r>
              <a:rPr lang="zh-CN" altLang="en-US" dirty="0"/>
              <a:t>    </a:t>
            </a:r>
            <a:r>
              <a:rPr lang="zh-CN" altLang="en-US" b="1" dirty="0"/>
              <a:t>  </a:t>
            </a:r>
            <a:r>
              <a:rPr lang="zh-CN" altLang="en-US" b="1" dirty="0">
                <a:solidFill>
                  <a:schemeClr val="accent1">
                    <a:lumMod val="50000"/>
                  </a:schemeClr>
                </a:solidFill>
                <a:ea typeface="仿宋_GB2312" panose="02010609030101010101" pitchFamily="49" charset="-122"/>
              </a:rPr>
              <a:t>如有必要公开案主的资料时，社工与案主应在共同协议下决定何种资料可以给第三者知道。</a:t>
            </a:r>
            <a:endParaRPr lang="zh-CN" altLang="en-US" b="1" dirty="0">
              <a:solidFill>
                <a:srgbClr val="FF0000"/>
              </a:solidFill>
              <a:ea typeface="仿宋_GB2312" panose="02010609030101010101" pitchFamily="49" charset="-122"/>
            </a:endParaRPr>
          </a:p>
          <a:p>
            <a:pPr eaLnBrk="1" hangingPunct="1">
              <a:lnSpc>
                <a:spcPct val="80000"/>
              </a:lnSpc>
              <a:buFont typeface="Wingdings" panose="05000000000000000000" pitchFamily="2" charset="2"/>
              <a:buNone/>
            </a:pPr>
            <a:endParaRPr lang="zh-CN" altLang="en-US" b="1" dirty="0">
              <a:solidFill>
                <a:srgbClr val="FF0000"/>
              </a:solidFill>
              <a:ea typeface="仿宋_GB2312" panose="02010609030101010101" pitchFamily="49" charset="-122"/>
            </a:endParaRPr>
          </a:p>
          <a:p>
            <a:pPr eaLnBrk="1" hangingPunct="1">
              <a:lnSpc>
                <a:spcPct val="80000"/>
              </a:lnSpc>
            </a:pPr>
            <a:r>
              <a:rPr lang="zh-CN" altLang="en-US" b="1" dirty="0">
                <a:solidFill>
                  <a:srgbClr val="FF0000"/>
                </a:solidFill>
                <a:ea typeface="仿宋_GB2312" panose="02010609030101010101" pitchFamily="49" charset="-122"/>
              </a:rPr>
              <a:t>      </a:t>
            </a:r>
            <a:r>
              <a:rPr lang="zh-CN" altLang="en-US" b="1" dirty="0">
                <a:solidFill>
                  <a:schemeClr val="hlink"/>
                </a:solidFill>
                <a:ea typeface="仿宋_GB2312" panose="02010609030101010101" pitchFamily="49" charset="-122"/>
              </a:rPr>
              <a:t>社工不宜在走廊或休息室内讨论案件，或在社工私人社交圈子内提起案件内容的趣事，或在公共场所阅读档案资料。</a:t>
            </a:r>
            <a:endParaRPr lang="zh-CN" altLang="en-US" b="1" dirty="0">
              <a:solidFill>
                <a:schemeClr val="hlink"/>
              </a:solidFill>
              <a:ea typeface="仿宋_GB2312" panose="02010609030101010101" pitchFamily="49" charset="-122"/>
            </a:endParaRPr>
          </a:p>
          <a:p>
            <a:pPr eaLnBrk="1" hangingPunct="1">
              <a:lnSpc>
                <a:spcPct val="80000"/>
              </a:lnSpc>
              <a:buFont typeface="Wingdings" panose="05000000000000000000" pitchFamily="2" charset="2"/>
              <a:buNone/>
            </a:pPr>
            <a:endParaRPr lang="zh-CN" altLang="en-US" b="1" dirty="0">
              <a:solidFill>
                <a:schemeClr val="hlink"/>
              </a:solidFill>
              <a:ea typeface="仿宋_GB2312" panose="02010609030101010101" pitchFamily="49" charset="-122"/>
            </a:endParaRPr>
          </a:p>
          <a:p>
            <a:pPr eaLnBrk="1" hangingPunct="1">
              <a:lnSpc>
                <a:spcPct val="80000"/>
              </a:lnSpc>
            </a:pPr>
            <a:r>
              <a:rPr lang="zh-CN" altLang="en-US" b="1" dirty="0">
                <a:solidFill>
                  <a:srgbClr val="FF0000"/>
                </a:solidFill>
                <a:ea typeface="仿宋_GB2312" panose="02010609030101010101" pitchFamily="49" charset="-122"/>
              </a:rPr>
              <a:t>     </a:t>
            </a:r>
            <a:r>
              <a:rPr lang="zh-CN" altLang="en-US" b="1" dirty="0">
                <a:solidFill>
                  <a:schemeClr val="accent1">
                    <a:lumMod val="50000"/>
                  </a:schemeClr>
                </a:solidFill>
                <a:ea typeface="仿宋_GB2312" panose="02010609030101010101" pitchFamily="49" charset="-122"/>
              </a:rPr>
              <a:t> 同样的，假如一位案主向社工询问关于其他案主的情况或资料时，社工应直接告诉这位问询的案主其保密的职业义务。</a:t>
            </a:r>
            <a:endParaRPr lang="zh-CN" altLang="en-US" b="1" dirty="0">
              <a:solidFill>
                <a:srgbClr val="9900FF"/>
              </a:solidFill>
              <a:ea typeface="仿宋_GB2312" panose="02010609030101010101" pitchFamily="49" charset="-122"/>
            </a:endParaRPr>
          </a:p>
          <a:p>
            <a:pPr eaLnBrk="1" hangingPunct="1">
              <a:lnSpc>
                <a:spcPct val="80000"/>
              </a:lnSpc>
              <a:buFont typeface="Wingdings" panose="05000000000000000000" pitchFamily="2" charset="2"/>
              <a:buNone/>
            </a:pPr>
            <a:endParaRPr lang="zh-CN" altLang="en-US" sz="2700" dirty="0">
              <a:latin typeface="仿宋_GB2312" panose="02010609030101010101" pitchFamily="49" charset="-122"/>
              <a:ea typeface="仿宋_GB2312" panose="02010609030101010101" pitchFamily="49" charset="-122"/>
            </a:endParaRPr>
          </a:p>
        </p:txBody>
      </p:sp>
    </p:spTree>
  </p:cSld>
  <p:clrMapOvr>
    <a:masterClrMapping/>
  </p:clrMapOvr>
  <p:transition>
    <p:push dir="u"/>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4691" name="Rectangle 2"/>
          <p:cNvSpPr>
            <a:spLocks noGrp="1" noRot="1"/>
          </p:cNvSpPr>
          <p:nvPr>
            <p:ph idx="1"/>
          </p:nvPr>
        </p:nvSpPr>
        <p:spPr>
          <a:xfrm>
            <a:off x="947420" y="1161415"/>
            <a:ext cx="7321550" cy="5193665"/>
          </a:xfrm>
        </p:spPr>
        <p:txBody>
          <a:bodyPr vert="horz" wrap="square" lIns="68580" tIns="34290" rIns="68580" bIns="34290" anchor="t" anchorCtr="0"/>
          <a:p>
            <a:pPr eaLnBrk="1" hangingPunct="1">
              <a:lnSpc>
                <a:spcPct val="80000"/>
              </a:lnSpc>
            </a:pPr>
            <a:r>
              <a:rPr lang="zh-CN" altLang="en-US" b="1" dirty="0">
                <a:solidFill>
                  <a:schemeClr val="accent1">
                    <a:lumMod val="50000"/>
                  </a:schemeClr>
                </a:solidFill>
                <a:latin typeface="仿宋_GB2312" panose="02010609030101010101" pitchFamily="49" charset="-122"/>
                <a:ea typeface="仿宋_GB2312" panose="02010609030101010101" pitchFamily="49" charset="-122"/>
              </a:rPr>
              <a:t>情况</a:t>
            </a:r>
            <a:r>
              <a:rPr lang="en-US" altLang="zh-CN" b="1" dirty="0">
                <a:solidFill>
                  <a:schemeClr val="accent1">
                    <a:lumMod val="50000"/>
                  </a:schemeClr>
                </a:solidFill>
                <a:latin typeface="仿宋_GB2312" panose="02010609030101010101" pitchFamily="49" charset="-122"/>
                <a:ea typeface="仿宋_GB2312" panose="02010609030101010101" pitchFamily="49" charset="-122"/>
              </a:rPr>
              <a:t>1</a:t>
            </a:r>
            <a:r>
              <a:rPr lang="zh-CN" altLang="en-US" b="1" dirty="0">
                <a:solidFill>
                  <a:schemeClr val="accent1">
                    <a:lumMod val="50000"/>
                  </a:schemeClr>
                </a:solidFill>
                <a:latin typeface="仿宋_GB2312" panose="02010609030101010101" pitchFamily="49" charset="-122"/>
                <a:ea typeface="仿宋_GB2312" panose="02010609030101010101" pitchFamily="49" charset="-122"/>
              </a:rPr>
              <a:t>：</a:t>
            </a:r>
            <a:r>
              <a:rPr lang="zh-CN" altLang="en-US" b="1" dirty="0">
                <a:latin typeface="仿宋_GB2312" panose="02010609030101010101" pitchFamily="49" charset="-122"/>
                <a:ea typeface="仿宋_GB2312" panose="02010609030101010101" pitchFamily="49" charset="-122"/>
              </a:rPr>
              <a:t>当案主请求社工不要将所讨论的内容让他的亲戚朋友或邻居知道时，</a:t>
            </a:r>
            <a:r>
              <a:rPr lang="zh-CN" altLang="en-US" b="1" dirty="0">
                <a:solidFill>
                  <a:schemeClr val="hlink"/>
                </a:solidFill>
                <a:latin typeface="仿宋_GB2312" panose="02010609030101010101" pitchFamily="49" charset="-122"/>
                <a:ea typeface="仿宋_GB2312" panose="02010609030101010101" pitchFamily="49" charset="-122"/>
              </a:rPr>
              <a:t>社工应尊重案主的要求</a:t>
            </a:r>
            <a:r>
              <a:rPr lang="zh-CN" altLang="en-US" b="1" dirty="0">
                <a:latin typeface="仿宋_GB2312" panose="02010609030101010101" pitchFamily="49" charset="-122"/>
                <a:ea typeface="仿宋_GB2312" panose="02010609030101010101" pitchFamily="49" charset="-122"/>
              </a:rPr>
              <a:t>。社工可以说：“你告诉我的事情都会被保密的。”</a:t>
            </a:r>
            <a:endParaRPr lang="zh-CN" altLang="en-US" b="1" dirty="0">
              <a:latin typeface="仿宋_GB2312" panose="02010609030101010101" pitchFamily="49" charset="-122"/>
              <a:ea typeface="仿宋_GB2312" panose="02010609030101010101" pitchFamily="49" charset="-122"/>
            </a:endParaRPr>
          </a:p>
          <a:p>
            <a:pPr eaLnBrk="1" hangingPunct="1">
              <a:lnSpc>
                <a:spcPct val="80000"/>
              </a:lnSpc>
              <a:buFont typeface="Wingdings" panose="05000000000000000000" pitchFamily="2" charset="2"/>
              <a:buNone/>
            </a:pPr>
            <a:r>
              <a:rPr lang="zh-CN" altLang="en-US" sz="1800" b="1" dirty="0">
                <a:latin typeface="仿宋_GB2312" panose="02010609030101010101" pitchFamily="49" charset="-122"/>
                <a:ea typeface="仿宋_GB2312" panose="02010609030101010101" pitchFamily="49" charset="-122"/>
              </a:rPr>
              <a:t>      </a:t>
            </a:r>
            <a:r>
              <a:rPr lang="zh-CN" altLang="en-US" sz="2000" b="1" dirty="0">
                <a:latin typeface="仿宋_GB2312" panose="02010609030101010101" pitchFamily="49" charset="-122"/>
                <a:ea typeface="仿宋_GB2312" panose="02010609030101010101" pitchFamily="49" charset="-122"/>
              </a:rPr>
              <a:t>但当社工保证后，案主仍然继续担心保密问题，</a:t>
            </a:r>
            <a:r>
              <a:rPr lang="zh-CN" altLang="en-US" sz="2000" b="1" dirty="0">
                <a:solidFill>
                  <a:schemeClr val="accent1">
                    <a:lumMod val="50000"/>
                  </a:schemeClr>
                </a:solidFill>
                <a:latin typeface="仿宋_GB2312" panose="02010609030101010101" pitchFamily="49" charset="-122"/>
                <a:ea typeface="仿宋_GB2312" panose="02010609030101010101" pitchFamily="49" charset="-122"/>
              </a:rPr>
              <a:t>这种担心显示出案主有其他较严重的问题</a:t>
            </a:r>
            <a:r>
              <a:rPr lang="zh-CN" altLang="en-US" sz="2000" b="1" dirty="0">
                <a:latin typeface="仿宋_GB2312" panose="02010609030101010101" pitchFamily="49" charset="-122"/>
                <a:ea typeface="仿宋_GB2312" panose="02010609030101010101" pitchFamily="49" charset="-122"/>
              </a:rPr>
              <a:t>，包括特别家庭秘密，对他人不信任或怕被别人出卖等等，社工在这种情形下应深入探讨案主感受的根源。</a:t>
            </a:r>
            <a:endParaRPr lang="zh-CN" altLang="en-US" sz="1800" b="1" dirty="0">
              <a:latin typeface="仿宋_GB2312" panose="02010609030101010101" pitchFamily="49" charset="-122"/>
              <a:ea typeface="仿宋_GB2312" panose="02010609030101010101" pitchFamily="49" charset="-122"/>
            </a:endParaRPr>
          </a:p>
          <a:p>
            <a:pPr eaLnBrk="1" hangingPunct="1">
              <a:lnSpc>
                <a:spcPct val="80000"/>
              </a:lnSpc>
              <a:buFont typeface="Wingdings" panose="05000000000000000000" pitchFamily="2" charset="2"/>
              <a:buNone/>
            </a:pPr>
            <a:endParaRPr lang="zh-CN" altLang="en-US" sz="1800" b="1" dirty="0">
              <a:latin typeface="仿宋_GB2312" panose="02010609030101010101" pitchFamily="49" charset="-122"/>
              <a:ea typeface="仿宋_GB2312" panose="02010609030101010101" pitchFamily="49" charset="-122"/>
            </a:endParaRPr>
          </a:p>
          <a:p>
            <a:pPr eaLnBrk="1" hangingPunct="1">
              <a:lnSpc>
                <a:spcPct val="80000"/>
              </a:lnSpc>
            </a:pPr>
            <a:r>
              <a:rPr lang="zh-CN" altLang="en-US" b="1" dirty="0">
                <a:solidFill>
                  <a:schemeClr val="accent1">
                    <a:lumMod val="50000"/>
                  </a:schemeClr>
                </a:solidFill>
                <a:latin typeface="仿宋_GB2312" panose="02010609030101010101" pitchFamily="49" charset="-122"/>
                <a:ea typeface="仿宋_GB2312" panose="02010609030101010101" pitchFamily="49" charset="-122"/>
              </a:rPr>
              <a:t>情况</a:t>
            </a:r>
            <a:r>
              <a:rPr lang="en-US" altLang="zh-CN" b="1" dirty="0">
                <a:solidFill>
                  <a:schemeClr val="accent1">
                    <a:lumMod val="50000"/>
                  </a:schemeClr>
                </a:solidFill>
                <a:latin typeface="仿宋_GB2312" panose="02010609030101010101" pitchFamily="49" charset="-122"/>
                <a:ea typeface="仿宋_GB2312" panose="02010609030101010101" pitchFamily="49" charset="-122"/>
              </a:rPr>
              <a:t>2</a:t>
            </a:r>
            <a:r>
              <a:rPr lang="zh-CN" altLang="en-US" b="1" dirty="0">
                <a:solidFill>
                  <a:schemeClr val="accent1">
                    <a:lumMod val="50000"/>
                  </a:schemeClr>
                </a:solidFill>
                <a:latin typeface="仿宋_GB2312" panose="02010609030101010101" pitchFamily="49" charset="-122"/>
                <a:ea typeface="仿宋_GB2312" panose="02010609030101010101" pitchFamily="49" charset="-122"/>
              </a:rPr>
              <a:t>：不过有时保密是有限度的，</a:t>
            </a:r>
            <a:r>
              <a:rPr lang="zh-CN" altLang="en-US" b="1" dirty="0">
                <a:latin typeface="仿宋_GB2312" panose="02010609030101010101" pitchFamily="49" charset="-122"/>
                <a:ea typeface="仿宋_GB2312" panose="02010609030101010101" pitchFamily="49" charset="-122"/>
              </a:rPr>
              <a:t>如，有一位案主向社工说：“我不要世界上任何一个人知道这件事，我也不要你记入档案中。”</a:t>
            </a:r>
            <a:endParaRPr lang="zh-CN" altLang="en-US" b="1" dirty="0">
              <a:latin typeface="仿宋_GB2312" panose="02010609030101010101" pitchFamily="49" charset="-122"/>
              <a:ea typeface="仿宋_GB2312" panose="02010609030101010101" pitchFamily="49" charset="-122"/>
            </a:endParaRPr>
          </a:p>
          <a:p>
            <a:pPr eaLnBrk="1" hangingPunct="1">
              <a:lnSpc>
                <a:spcPct val="80000"/>
              </a:lnSpc>
              <a:buFont typeface="Wingdings" panose="05000000000000000000" pitchFamily="2" charset="2"/>
              <a:buNone/>
            </a:pPr>
            <a:r>
              <a:rPr lang="zh-CN" altLang="en-US" sz="1800" b="1" dirty="0">
                <a:latin typeface="仿宋_GB2312" panose="02010609030101010101" pitchFamily="49" charset="-122"/>
                <a:ea typeface="仿宋_GB2312" panose="02010609030101010101" pitchFamily="49" charset="-122"/>
              </a:rPr>
              <a:t>      </a:t>
            </a:r>
            <a:r>
              <a:rPr lang="zh-CN" altLang="en-US" sz="2000" b="1" dirty="0">
                <a:latin typeface="仿宋_GB2312" panose="02010609030101010101" pitchFamily="49" charset="-122"/>
                <a:ea typeface="仿宋_GB2312" panose="02010609030101010101" pitchFamily="49" charset="-122"/>
              </a:rPr>
              <a:t>社工在这种情况下应向案主很诚实的告诉关于保密的限度，因为社工为了使得辅导工作有效期间，必须与其督导或其他有关的专业人员商讨辅导的进展情形。</a:t>
            </a:r>
            <a:endParaRPr lang="zh-CN" altLang="en-US" sz="1800" b="1" dirty="0">
              <a:latin typeface="仿宋_GB2312" panose="02010609030101010101" pitchFamily="49" charset="-122"/>
              <a:ea typeface="仿宋_GB2312" panose="02010609030101010101" pitchFamily="49" charset="-122"/>
            </a:endParaRPr>
          </a:p>
          <a:p>
            <a:pPr eaLnBrk="1" hangingPunct="1"/>
            <a:endParaRPr lang="zh-CN" altLang="en-US" dirty="0">
              <a:latin typeface="仿宋_GB2312" panose="02010609030101010101" pitchFamily="49" charset="-122"/>
              <a:ea typeface="仿宋_GB2312" panose="02010609030101010101" pitchFamily="49" charset="-122"/>
            </a:endParaRPr>
          </a:p>
        </p:txBody>
      </p:sp>
    </p:spTree>
  </p:cSld>
  <p:clrMapOvr>
    <a:masterClrMapping/>
  </p:clrMapOvr>
  <p:transition>
    <p:push dir="u"/>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5715" name="Rectangle 2"/>
          <p:cNvSpPr>
            <a:spLocks noGrp="1" noRot="1"/>
          </p:cNvSpPr>
          <p:nvPr>
            <p:ph idx="1"/>
          </p:nvPr>
        </p:nvSpPr>
        <p:spPr>
          <a:xfrm>
            <a:off x="911860" y="1160780"/>
            <a:ext cx="7162800" cy="4772025"/>
          </a:xfrm>
        </p:spPr>
        <p:txBody>
          <a:bodyPr vert="horz" wrap="square" lIns="68580" tIns="34290" rIns="68580" bIns="34290" anchor="t" anchorCtr="0"/>
          <a:p>
            <a:pPr eaLnBrk="1" hangingPunct="1">
              <a:lnSpc>
                <a:spcPct val="80000"/>
              </a:lnSpc>
            </a:pPr>
            <a:r>
              <a:rPr lang="zh-CN" altLang="en-US" sz="2700" b="1" dirty="0">
                <a:solidFill>
                  <a:schemeClr val="hlink"/>
                </a:solidFill>
                <a:ea typeface="黑体" panose="02010609060101010101" pitchFamily="49" charset="-122"/>
              </a:rPr>
              <a:t>十二、档案的保持</a:t>
            </a:r>
            <a:endParaRPr lang="zh-CN" altLang="en-US" sz="2700" b="1" dirty="0">
              <a:solidFill>
                <a:schemeClr val="hlink"/>
              </a:solidFill>
              <a:ea typeface="黑体" panose="02010609060101010101" pitchFamily="49" charset="-122"/>
            </a:endParaRPr>
          </a:p>
          <a:p>
            <a:pPr eaLnBrk="1" hangingPunct="1">
              <a:lnSpc>
                <a:spcPct val="80000"/>
              </a:lnSpc>
            </a:pPr>
            <a:r>
              <a:rPr lang="zh-CN" altLang="en-US" sz="1800" dirty="0"/>
              <a:t>	</a:t>
            </a:r>
            <a:r>
              <a:rPr lang="zh-CN" altLang="en-US" sz="2000" b="1" dirty="0">
                <a:solidFill>
                  <a:schemeClr val="accent1">
                    <a:lumMod val="50000"/>
                  </a:schemeClr>
                </a:solidFill>
                <a:latin typeface="仿宋_GB2312" panose="02010609030101010101" pitchFamily="49" charset="-122"/>
                <a:ea typeface="仿宋_GB2312" panose="02010609030101010101" pitchFamily="49" charset="-122"/>
              </a:rPr>
              <a:t>保持档案的目的有二：（一）为社工机构对案主负责任；（二 ）、作督导讨论之用，因此档案的保持是为案主的利益着想。</a:t>
            </a:r>
            <a:endParaRPr lang="zh-CN" altLang="en-US" sz="2000" b="1" dirty="0">
              <a:solidFill>
                <a:schemeClr val="accent1">
                  <a:lumMod val="50000"/>
                </a:schemeClr>
              </a:solidFill>
              <a:latin typeface="仿宋_GB2312" panose="02010609030101010101" pitchFamily="49" charset="-122"/>
              <a:ea typeface="仿宋_GB2312" panose="02010609030101010101" pitchFamily="49" charset="-122"/>
            </a:endParaRPr>
          </a:p>
          <a:p>
            <a:pPr eaLnBrk="1" latinLnBrk="0" hangingPunct="1">
              <a:lnSpc>
                <a:spcPct val="100000"/>
              </a:lnSpc>
              <a:spcBef>
                <a:spcPts val="1300"/>
              </a:spcBef>
            </a:pPr>
            <a:r>
              <a:rPr lang="zh-CN" altLang="en-US" dirty="0"/>
              <a:t>       一般案主对档案的保持都有理所当然的感到很少提及它。但有少数案主会要求阅读档案</a:t>
            </a:r>
            <a:r>
              <a:rPr lang="zh-CN" altLang="en-US" dirty="0">
                <a:solidFill>
                  <a:schemeClr val="accent1">
                    <a:lumMod val="50000"/>
                  </a:schemeClr>
                </a:solidFill>
              </a:rPr>
              <a:t>，</a:t>
            </a:r>
            <a:r>
              <a:rPr lang="zh-CN" altLang="en-US" b="1" dirty="0">
                <a:solidFill>
                  <a:schemeClr val="accent1">
                    <a:lumMod val="50000"/>
                  </a:schemeClr>
                </a:solidFill>
              </a:rPr>
              <a:t>社工如何处理？</a:t>
            </a:r>
            <a:endParaRPr lang="zh-CN" altLang="en-US" b="1" dirty="0">
              <a:solidFill>
                <a:schemeClr val="accent1">
                  <a:lumMod val="50000"/>
                </a:schemeClr>
              </a:solidFill>
            </a:endParaRPr>
          </a:p>
          <a:p>
            <a:pPr eaLnBrk="1" latinLnBrk="0" hangingPunct="1">
              <a:lnSpc>
                <a:spcPct val="100000"/>
              </a:lnSpc>
              <a:spcBef>
                <a:spcPts val="1300"/>
              </a:spcBef>
            </a:pPr>
            <a:r>
              <a:rPr lang="zh-CN" altLang="en-US" dirty="0">
                <a:solidFill>
                  <a:schemeClr val="accent1">
                    <a:lumMod val="50000"/>
                  </a:schemeClr>
                </a:solidFill>
              </a:rPr>
              <a:t>       社工通常都会对此要求加以拒绝，并解释社工机构对此事的相关政策。假如案主过度关心记录，往往会显示出案主的怀疑及不信任的程度。</a:t>
            </a:r>
            <a:endParaRPr lang="zh-CN" altLang="en-US" dirty="0">
              <a:solidFill>
                <a:schemeClr val="accent1">
                  <a:lumMod val="50000"/>
                </a:schemeClr>
              </a:solidFill>
            </a:endParaRPr>
          </a:p>
        </p:txBody>
      </p:sp>
    </p:spTree>
  </p:cSld>
  <p:clrMapOvr>
    <a:masterClrMapping/>
  </p:clrMapOvr>
  <p:transition>
    <p:push dir="u"/>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6739" name="Rectangle 2"/>
          <p:cNvSpPr>
            <a:spLocks noGrp="1" noRot="1"/>
          </p:cNvSpPr>
          <p:nvPr>
            <p:ph idx="1"/>
          </p:nvPr>
        </p:nvSpPr>
        <p:spPr>
          <a:xfrm>
            <a:off x="1096645" y="1052830"/>
            <a:ext cx="7069455" cy="5280660"/>
          </a:xfrm>
        </p:spPr>
        <p:txBody>
          <a:bodyPr vert="horz" wrap="square" lIns="68580" tIns="34290" rIns="68580" bIns="34290" anchor="t" anchorCtr="0"/>
          <a:p>
            <a:pPr eaLnBrk="1" hangingPunct="1">
              <a:lnSpc>
                <a:spcPct val="80000"/>
              </a:lnSpc>
            </a:pPr>
            <a:r>
              <a:rPr lang="zh-CN" altLang="en-US" sz="3300" b="1" dirty="0">
                <a:solidFill>
                  <a:schemeClr val="hlink"/>
                </a:solidFill>
                <a:ea typeface="黑体" panose="02010609060101010101" pitchFamily="49" charset="-122"/>
              </a:rPr>
              <a:t>十三、未期待的第三人出现</a:t>
            </a:r>
            <a:endParaRPr lang="zh-CN" altLang="en-US" sz="3300" b="1" dirty="0">
              <a:solidFill>
                <a:schemeClr val="hlink"/>
              </a:solidFill>
              <a:ea typeface="黑体" panose="02010609060101010101" pitchFamily="49" charset="-122"/>
            </a:endParaRPr>
          </a:p>
          <a:p>
            <a:pPr eaLnBrk="1" hangingPunct="1">
              <a:lnSpc>
                <a:spcPct val="80000"/>
              </a:lnSpc>
              <a:buFont typeface="Wingdings" panose="05000000000000000000" pitchFamily="2" charset="2"/>
              <a:buNone/>
            </a:pPr>
            <a:endParaRPr lang="zh-CN" altLang="en-US" sz="3300" b="1" dirty="0">
              <a:solidFill>
                <a:schemeClr val="hlink"/>
              </a:solidFill>
              <a:ea typeface="黑体" panose="02010609060101010101" pitchFamily="49" charset="-122"/>
            </a:endParaRPr>
          </a:p>
          <a:p>
            <a:pPr eaLnBrk="1" hangingPunct="1">
              <a:lnSpc>
                <a:spcPct val="80000"/>
              </a:lnSpc>
            </a:pPr>
            <a:r>
              <a:rPr lang="zh-CN" altLang="en-US" dirty="0"/>
              <a:t> </a:t>
            </a:r>
            <a:r>
              <a:rPr lang="zh-CN" altLang="en-US" sz="2700" dirty="0">
                <a:latin typeface="仿宋_GB2312" panose="02010609030101010101" pitchFamily="49" charset="-122"/>
                <a:ea typeface="仿宋_GB2312" panose="02010609030101010101" pitchFamily="49" charset="-122"/>
              </a:rPr>
              <a:t> </a:t>
            </a:r>
            <a:r>
              <a:rPr lang="zh-CN" altLang="en-US" sz="2700" b="1" dirty="0">
                <a:latin typeface="仿宋_GB2312" panose="02010609030101010101" pitchFamily="49" charset="-122"/>
                <a:ea typeface="仿宋_GB2312" panose="02010609030101010101" pitchFamily="49" charset="-122"/>
              </a:rPr>
              <a:t> </a:t>
            </a:r>
            <a:r>
              <a:rPr lang="zh-CN" altLang="en-US" b="1" dirty="0">
                <a:latin typeface="仿宋_GB2312" panose="02010609030101010101" pitchFamily="49" charset="-122"/>
                <a:ea typeface="仿宋_GB2312" panose="02010609030101010101" pitchFamily="49" charset="-122"/>
              </a:rPr>
              <a:t> 例子：有时案主未得到社工同意而将他的亲戚或朋友带来，并期待他的亲戚或朋友一同参加会谈，</a:t>
            </a:r>
            <a:r>
              <a:rPr lang="zh-CN" altLang="en-US" b="1" dirty="0">
                <a:solidFill>
                  <a:srgbClr val="9999FF"/>
                </a:solidFill>
                <a:latin typeface="仿宋_GB2312" panose="02010609030101010101" pitchFamily="49" charset="-122"/>
                <a:ea typeface="仿宋_GB2312" panose="02010609030101010101" pitchFamily="49" charset="-122"/>
              </a:rPr>
              <a:t>社工该如何处理？</a:t>
            </a:r>
            <a:endParaRPr lang="zh-CN" altLang="en-US" b="1" dirty="0">
              <a:solidFill>
                <a:srgbClr val="9999FF"/>
              </a:solidFill>
              <a:latin typeface="仿宋_GB2312" panose="02010609030101010101" pitchFamily="49" charset="-122"/>
              <a:ea typeface="仿宋_GB2312" panose="02010609030101010101" pitchFamily="49" charset="-122"/>
            </a:endParaRPr>
          </a:p>
          <a:p>
            <a:pPr eaLnBrk="1" hangingPunct="1">
              <a:lnSpc>
                <a:spcPct val="80000"/>
              </a:lnSpc>
              <a:buFont typeface="Wingdings" panose="05000000000000000000" pitchFamily="2" charset="2"/>
              <a:buNone/>
            </a:pPr>
            <a:endParaRPr lang="zh-CN" altLang="en-US" b="1" dirty="0">
              <a:solidFill>
                <a:srgbClr val="9999FF"/>
              </a:solidFill>
              <a:latin typeface="仿宋_GB2312" panose="02010609030101010101" pitchFamily="49" charset="-122"/>
              <a:ea typeface="仿宋_GB2312" panose="02010609030101010101" pitchFamily="49" charset="-122"/>
            </a:endParaRPr>
          </a:p>
          <a:p>
            <a:pPr eaLnBrk="1" hangingPunct="1">
              <a:lnSpc>
                <a:spcPct val="80000"/>
              </a:lnSpc>
            </a:pPr>
            <a:r>
              <a:rPr lang="zh-CN" altLang="en-US" b="1" dirty="0">
                <a:latin typeface="仿宋_GB2312" panose="02010609030101010101" pitchFamily="49" charset="-122"/>
                <a:ea typeface="仿宋_GB2312" panose="02010609030101010101" pitchFamily="49" charset="-122"/>
              </a:rPr>
              <a:t>    </a:t>
            </a:r>
            <a:r>
              <a:rPr lang="zh-CN" altLang="en-US" b="1" dirty="0">
                <a:solidFill>
                  <a:schemeClr val="accent1">
                    <a:lumMod val="50000"/>
                  </a:schemeClr>
                </a:solidFill>
                <a:latin typeface="仿宋_GB2312" panose="02010609030101010101" pitchFamily="49" charset="-122"/>
                <a:ea typeface="仿宋_GB2312" panose="02010609030101010101" pitchFamily="49" charset="-122"/>
              </a:rPr>
              <a:t>社工应在案主进入会谈室之前询问案主关于第三人出现的原因，</a:t>
            </a:r>
            <a:r>
              <a:rPr lang="zh-CN" altLang="en-US" b="1" dirty="0">
                <a:latin typeface="仿宋_GB2312" panose="02010609030101010101" pitchFamily="49" charset="-122"/>
                <a:ea typeface="仿宋_GB2312" panose="02010609030101010101" pitchFamily="49" charset="-122"/>
              </a:rPr>
              <a:t>以便指导引起案主此种行为的原因。</a:t>
            </a:r>
            <a:endParaRPr lang="zh-CN" altLang="en-US" b="1" dirty="0">
              <a:latin typeface="仿宋_GB2312" panose="02010609030101010101" pitchFamily="49" charset="-122"/>
              <a:ea typeface="仿宋_GB2312" panose="02010609030101010101" pitchFamily="49" charset="-122"/>
            </a:endParaRPr>
          </a:p>
          <a:p>
            <a:pPr eaLnBrk="1" hangingPunct="1">
              <a:lnSpc>
                <a:spcPct val="80000"/>
              </a:lnSpc>
            </a:pPr>
            <a:endParaRPr lang="zh-CN" altLang="en-US" b="1" dirty="0">
              <a:latin typeface="仿宋_GB2312" panose="02010609030101010101" pitchFamily="49" charset="-122"/>
              <a:ea typeface="仿宋_GB2312" panose="02010609030101010101" pitchFamily="49" charset="-122"/>
            </a:endParaRPr>
          </a:p>
          <a:p>
            <a:pPr eaLnBrk="1" hangingPunct="1">
              <a:lnSpc>
                <a:spcPct val="80000"/>
              </a:lnSpc>
            </a:pPr>
            <a:r>
              <a:rPr lang="zh-CN" altLang="en-US" b="1" dirty="0">
                <a:latin typeface="仿宋_GB2312" panose="02010609030101010101" pitchFamily="49" charset="-122"/>
                <a:ea typeface="仿宋_GB2312" panose="02010609030101010101" pitchFamily="49" charset="-122"/>
              </a:rPr>
              <a:t>    将第三人带来会谈室会有正反两面的意义：它可能替代案主积极参加与社工的良好表现，另一方面则是一种抵制辅导的行为。</a:t>
            </a:r>
            <a:endParaRPr lang="zh-CN" altLang="en-US" b="1" dirty="0">
              <a:latin typeface="仿宋_GB2312" panose="02010609030101010101" pitchFamily="49" charset="-122"/>
              <a:ea typeface="仿宋_GB2312" panose="02010609030101010101" pitchFamily="49" charset="-122"/>
            </a:endParaRPr>
          </a:p>
        </p:txBody>
      </p:sp>
    </p:spTree>
  </p:cSld>
  <p:clrMapOvr>
    <a:masterClrMapping/>
  </p:clrMapOvr>
  <p:transition>
    <p:push dir="u"/>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7763" name="Rectangle 2"/>
          <p:cNvSpPr>
            <a:spLocks noGrp="1" noRot="1"/>
          </p:cNvSpPr>
          <p:nvPr>
            <p:ph idx="1"/>
          </p:nvPr>
        </p:nvSpPr>
        <p:spPr>
          <a:xfrm>
            <a:off x="1014730" y="1269365"/>
            <a:ext cx="7028180" cy="4162425"/>
          </a:xfrm>
        </p:spPr>
        <p:txBody>
          <a:bodyPr vert="horz" wrap="square" lIns="68580" tIns="34290" rIns="68580" bIns="34290" anchor="t" anchorCtr="0"/>
          <a:p>
            <a:pPr eaLnBrk="1" hangingPunct="1">
              <a:lnSpc>
                <a:spcPct val="80000"/>
              </a:lnSpc>
            </a:pPr>
            <a:r>
              <a:rPr lang="zh-CN" altLang="en-US" sz="1800" b="1" dirty="0">
                <a:solidFill>
                  <a:srgbClr val="FF0000"/>
                </a:solidFill>
                <a:latin typeface="仿宋_GB2312" panose="02010609030101010101" pitchFamily="49" charset="-122"/>
                <a:ea typeface="仿宋_GB2312" panose="02010609030101010101" pitchFamily="49" charset="-122"/>
              </a:rPr>
              <a:t> </a:t>
            </a:r>
            <a:r>
              <a:rPr lang="zh-CN" altLang="en-US" sz="1800" b="1" dirty="0">
                <a:solidFill>
                  <a:schemeClr val="accent1">
                    <a:lumMod val="50000"/>
                  </a:schemeClr>
                </a:solidFill>
                <a:latin typeface="仿宋_GB2312" panose="02010609030101010101" pitchFamily="49" charset="-122"/>
                <a:ea typeface="仿宋_GB2312" panose="02010609030101010101" pitchFamily="49" charset="-122"/>
              </a:rPr>
              <a:t> </a:t>
            </a:r>
            <a:r>
              <a:rPr lang="zh-CN" altLang="en-US" b="1" dirty="0">
                <a:solidFill>
                  <a:schemeClr val="accent1">
                    <a:lumMod val="50000"/>
                  </a:schemeClr>
                </a:solidFill>
                <a:latin typeface="仿宋_GB2312" panose="02010609030101010101" pitchFamily="49" charset="-122"/>
                <a:ea typeface="仿宋_GB2312" panose="02010609030101010101" pitchFamily="49" charset="-122"/>
              </a:rPr>
              <a:t>社工一般先见案主，然后再决定是否邀请第三者参加；</a:t>
            </a:r>
            <a:endParaRPr lang="zh-CN" altLang="en-US" b="1" dirty="0">
              <a:solidFill>
                <a:schemeClr val="accent1">
                  <a:lumMod val="50000"/>
                </a:schemeClr>
              </a:solidFill>
              <a:latin typeface="仿宋_GB2312" panose="02010609030101010101" pitchFamily="49" charset="-122"/>
              <a:ea typeface="仿宋_GB2312" panose="02010609030101010101" pitchFamily="49" charset="-122"/>
            </a:endParaRPr>
          </a:p>
          <a:p>
            <a:pPr eaLnBrk="1" hangingPunct="1">
              <a:lnSpc>
                <a:spcPct val="80000"/>
              </a:lnSpc>
            </a:pPr>
            <a:r>
              <a:rPr lang="zh-CN" altLang="en-US" b="1" dirty="0">
                <a:solidFill>
                  <a:schemeClr val="accent1">
                    <a:lumMod val="50000"/>
                  </a:schemeClr>
                </a:solidFill>
                <a:latin typeface="仿宋_GB2312" panose="02010609030101010101" pitchFamily="49" charset="-122"/>
                <a:ea typeface="仿宋_GB2312" panose="02010609030101010101" pitchFamily="49" charset="-122"/>
              </a:rPr>
              <a:t>  有时社工不能确定让第三人参与会谈的价值，但认知到案主对此事情的强烈感受，在此种情形下，社工不妨暂时接受第三者参与而等到会谈进行到某一程度时再与案主及第三者决定第三者是否适宜继续参与。</a:t>
            </a:r>
            <a:endParaRPr lang="zh-CN" altLang="en-US" b="1" dirty="0">
              <a:solidFill>
                <a:schemeClr val="accent1">
                  <a:lumMod val="50000"/>
                </a:schemeClr>
              </a:solidFill>
              <a:latin typeface="仿宋_GB2312" panose="02010609030101010101" pitchFamily="49" charset="-122"/>
              <a:ea typeface="仿宋_GB2312" panose="02010609030101010101" pitchFamily="49" charset="-122"/>
            </a:endParaRPr>
          </a:p>
          <a:p>
            <a:pPr eaLnBrk="1" hangingPunct="1">
              <a:lnSpc>
                <a:spcPct val="80000"/>
              </a:lnSpc>
              <a:buFont typeface="Wingdings" panose="05000000000000000000" pitchFamily="2" charset="2"/>
              <a:buNone/>
            </a:pPr>
            <a:endParaRPr lang="zh-CN" altLang="en-US" b="1" dirty="0">
              <a:solidFill>
                <a:srgbClr val="FF9900"/>
              </a:solidFill>
              <a:latin typeface="仿宋_GB2312" panose="02010609030101010101" pitchFamily="49" charset="-122"/>
              <a:ea typeface="仿宋_GB2312" panose="02010609030101010101" pitchFamily="49" charset="-122"/>
            </a:endParaRPr>
          </a:p>
          <a:p>
            <a:pPr eaLnBrk="1" hangingPunct="1">
              <a:lnSpc>
                <a:spcPct val="80000"/>
              </a:lnSpc>
            </a:pPr>
            <a:r>
              <a:rPr lang="zh-CN" altLang="en-US" b="1" dirty="0">
                <a:latin typeface="仿宋_GB2312" panose="02010609030101010101" pitchFamily="49" charset="-122"/>
                <a:ea typeface="仿宋_GB2312" panose="02010609030101010101" pitchFamily="49" charset="-122"/>
              </a:rPr>
              <a:t>    情况</a:t>
            </a:r>
            <a:r>
              <a:rPr lang="en-US" altLang="zh-CN" b="1" dirty="0">
                <a:latin typeface="仿宋_GB2312" panose="02010609030101010101" pitchFamily="49" charset="-122"/>
                <a:ea typeface="仿宋_GB2312" panose="02010609030101010101" pitchFamily="49" charset="-122"/>
              </a:rPr>
              <a:t>2</a:t>
            </a:r>
            <a:r>
              <a:rPr lang="zh-CN" altLang="en-US" b="1" dirty="0">
                <a:latin typeface="仿宋_GB2312" panose="02010609030101010101" pitchFamily="49" charset="-122"/>
                <a:ea typeface="仿宋_GB2312" panose="02010609030101010101" pitchFamily="49" charset="-122"/>
              </a:rPr>
              <a:t>：有时一位妻子将其配偶带来会谈室</a:t>
            </a:r>
            <a:endParaRPr lang="zh-CN" altLang="en-US" b="1" dirty="0">
              <a:latin typeface="仿宋_GB2312" panose="02010609030101010101" pitchFamily="49" charset="-122"/>
              <a:ea typeface="仿宋_GB2312" panose="02010609030101010101" pitchFamily="49" charset="-122"/>
            </a:endParaRPr>
          </a:p>
          <a:p>
            <a:pPr eaLnBrk="1" hangingPunct="1">
              <a:lnSpc>
                <a:spcPct val="80000"/>
              </a:lnSpc>
            </a:pPr>
            <a:r>
              <a:rPr lang="zh-CN" altLang="en-US" b="1" dirty="0">
                <a:latin typeface="仿宋_GB2312" panose="02010609030101010101" pitchFamily="49" charset="-122"/>
                <a:ea typeface="仿宋_GB2312" panose="02010609030101010101" pitchFamily="49" charset="-122"/>
              </a:rPr>
              <a:t>    </a:t>
            </a:r>
            <a:r>
              <a:rPr lang="zh-CN" altLang="en-US" b="1" dirty="0">
                <a:solidFill>
                  <a:srgbClr val="660033"/>
                </a:solidFill>
                <a:latin typeface="仿宋_GB2312" panose="02010609030101010101" pitchFamily="49" charset="-122"/>
                <a:ea typeface="仿宋_GB2312" panose="02010609030101010101" pitchFamily="49" charset="-122"/>
              </a:rPr>
              <a:t>假如案主想利用社工作为控制案主配偶的工具，社工可拒绝此配偶的参加。</a:t>
            </a:r>
            <a:endParaRPr lang="zh-CN" altLang="en-US" b="1" dirty="0">
              <a:solidFill>
                <a:srgbClr val="660033"/>
              </a:solidFill>
              <a:latin typeface="仿宋_GB2312" panose="02010609030101010101" pitchFamily="49" charset="-122"/>
              <a:ea typeface="仿宋_GB2312" panose="02010609030101010101" pitchFamily="49" charset="-122"/>
            </a:endParaRPr>
          </a:p>
          <a:p>
            <a:pPr eaLnBrk="1" hangingPunct="1">
              <a:lnSpc>
                <a:spcPct val="80000"/>
              </a:lnSpc>
            </a:pPr>
            <a:r>
              <a:rPr lang="zh-CN" altLang="en-US" b="1" dirty="0">
                <a:latin typeface="仿宋_GB2312" panose="02010609030101010101" pitchFamily="49" charset="-122"/>
                <a:ea typeface="仿宋_GB2312" panose="02010609030101010101" pitchFamily="49" charset="-122"/>
              </a:rPr>
              <a:t>   </a:t>
            </a:r>
            <a:r>
              <a:rPr lang="zh-CN" altLang="en-US" b="1" dirty="0">
                <a:solidFill>
                  <a:schemeClr val="accent1">
                    <a:lumMod val="50000"/>
                  </a:schemeClr>
                </a:solidFill>
                <a:latin typeface="仿宋_GB2312" panose="02010609030101010101" pitchFamily="49" charset="-122"/>
                <a:ea typeface="仿宋_GB2312" panose="02010609030101010101" pitchFamily="49" charset="-122"/>
              </a:rPr>
              <a:t> 但假如案主因很关心其配偶与他之间的不融洽关系而说服其配偶来共同参加讨论，社工在这种情况下可与服务双方共同合谈。</a:t>
            </a:r>
            <a:endParaRPr lang="zh-CN" altLang="en-US" b="1" dirty="0">
              <a:solidFill>
                <a:schemeClr val="accent1">
                  <a:lumMod val="50000"/>
                </a:schemeClr>
              </a:solidFill>
              <a:latin typeface="仿宋_GB2312" panose="02010609030101010101" pitchFamily="49" charset="-122"/>
              <a:ea typeface="仿宋_GB2312" panose="02010609030101010101" pitchFamily="49" charset="-122"/>
            </a:endParaRPr>
          </a:p>
          <a:p>
            <a:pPr eaLnBrk="1" hangingPunct="1">
              <a:lnSpc>
                <a:spcPct val="80000"/>
              </a:lnSpc>
            </a:pPr>
            <a:endParaRPr lang="zh-CN" altLang="en-US" b="1" dirty="0">
              <a:solidFill>
                <a:schemeClr val="accent1">
                  <a:lumMod val="50000"/>
                </a:schemeClr>
              </a:solidFill>
              <a:latin typeface="仿宋_GB2312" panose="02010609030101010101" pitchFamily="49" charset="-122"/>
              <a:ea typeface="仿宋_GB2312" panose="02010609030101010101" pitchFamily="49" charset="-122"/>
            </a:endParaRPr>
          </a:p>
        </p:txBody>
      </p:sp>
    </p:spTree>
  </p:cSld>
  <p:clrMapOvr>
    <a:masterClrMapping/>
  </p:clrMapOvr>
  <p:transition>
    <p:push dir="u"/>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8787" name="Rectangle 2"/>
          <p:cNvSpPr>
            <a:spLocks noGrp="1" noRot="1"/>
          </p:cNvSpPr>
          <p:nvPr>
            <p:ph idx="1"/>
          </p:nvPr>
        </p:nvSpPr>
        <p:spPr>
          <a:xfrm>
            <a:off x="798830" y="1000125"/>
            <a:ext cx="7367270" cy="4431665"/>
          </a:xfrm>
        </p:spPr>
        <p:txBody>
          <a:bodyPr vert="horz" wrap="square" lIns="68580" tIns="34290" rIns="68580" bIns="34290" anchor="t" anchorCtr="0"/>
          <a:p>
            <a:pPr eaLnBrk="1" hangingPunct="1">
              <a:lnSpc>
                <a:spcPct val="80000"/>
              </a:lnSpc>
            </a:pPr>
            <a:r>
              <a:rPr lang="zh-CN" altLang="en-US" sz="3000" b="1" dirty="0">
                <a:solidFill>
                  <a:schemeClr val="hlink"/>
                </a:solidFill>
                <a:ea typeface="黑体" panose="02010609060101010101" pitchFamily="49" charset="-122"/>
              </a:rPr>
              <a:t>十四、赠送礼物</a:t>
            </a:r>
            <a:endParaRPr lang="zh-CN" altLang="en-US" sz="3000" b="1" dirty="0">
              <a:solidFill>
                <a:schemeClr val="hlink"/>
              </a:solidFill>
              <a:ea typeface="黑体" panose="02010609060101010101" pitchFamily="49" charset="-122"/>
            </a:endParaRPr>
          </a:p>
          <a:p>
            <a:pPr eaLnBrk="1" hangingPunct="1">
              <a:lnSpc>
                <a:spcPct val="80000"/>
              </a:lnSpc>
              <a:buFont typeface="Wingdings" panose="05000000000000000000" pitchFamily="2" charset="2"/>
              <a:buNone/>
            </a:pPr>
            <a:endParaRPr lang="zh-CN" altLang="en-US" sz="1000" b="1" dirty="0">
              <a:solidFill>
                <a:schemeClr val="hlink"/>
              </a:solidFill>
              <a:ea typeface="黑体" panose="02010609060101010101" pitchFamily="49" charset="-122"/>
            </a:endParaRPr>
          </a:p>
          <a:p>
            <a:pPr eaLnBrk="1" hangingPunct="1">
              <a:lnSpc>
                <a:spcPct val="80000"/>
              </a:lnSpc>
            </a:pPr>
            <a:r>
              <a:rPr lang="zh-CN" altLang="en-US" b="1" dirty="0">
                <a:ea typeface="仿宋_GB2312" panose="02010609030101010101" pitchFamily="49" charset="-122"/>
              </a:rPr>
              <a:t>当案主向社工赠送礼物时，</a:t>
            </a:r>
            <a:r>
              <a:rPr lang="zh-CN" altLang="en-US" b="1" dirty="0">
                <a:solidFill>
                  <a:srgbClr val="9999FF"/>
                </a:solidFill>
                <a:ea typeface="仿宋_GB2312" panose="02010609030101010101" pitchFamily="49" charset="-122"/>
              </a:rPr>
              <a:t>社工该如何处理？</a:t>
            </a:r>
            <a:endParaRPr lang="zh-CN" altLang="en-US" b="1" dirty="0">
              <a:solidFill>
                <a:srgbClr val="9999FF"/>
              </a:solidFill>
              <a:ea typeface="仿宋_GB2312" panose="02010609030101010101" pitchFamily="49" charset="-122"/>
            </a:endParaRPr>
          </a:p>
          <a:p>
            <a:pPr eaLnBrk="1" hangingPunct="1">
              <a:lnSpc>
                <a:spcPct val="80000"/>
              </a:lnSpc>
              <a:buFont typeface="Wingdings" panose="05000000000000000000" pitchFamily="2" charset="2"/>
              <a:buNone/>
            </a:pPr>
            <a:endParaRPr lang="zh-CN" altLang="en-US" sz="800" b="1" dirty="0">
              <a:solidFill>
                <a:srgbClr val="9999FF"/>
              </a:solidFill>
              <a:ea typeface="仿宋_GB2312" panose="02010609030101010101" pitchFamily="49" charset="-122"/>
            </a:endParaRPr>
          </a:p>
          <a:p>
            <a:pPr eaLnBrk="1" hangingPunct="1">
              <a:lnSpc>
                <a:spcPct val="80000"/>
              </a:lnSpc>
            </a:pPr>
            <a:r>
              <a:rPr lang="zh-CN" altLang="en-US" b="1" dirty="0"/>
              <a:t>      </a:t>
            </a:r>
            <a:r>
              <a:rPr lang="zh-CN" altLang="en-US" b="1" dirty="0">
                <a:solidFill>
                  <a:schemeClr val="accent1">
                    <a:lumMod val="50000"/>
                  </a:schemeClr>
                </a:solidFill>
              </a:rPr>
              <a:t> </a:t>
            </a:r>
            <a:r>
              <a:rPr lang="zh-CN" altLang="en-US" b="1" dirty="0">
                <a:solidFill>
                  <a:schemeClr val="accent1">
                    <a:lumMod val="50000"/>
                  </a:schemeClr>
                </a:solidFill>
                <a:ea typeface="仿宋_GB2312" panose="02010609030101010101" pitchFamily="49" charset="-122"/>
              </a:rPr>
              <a:t>原则：社工必须了解案主的动机以便决定是否接受。</a:t>
            </a:r>
            <a:endParaRPr lang="zh-CN" altLang="en-US" b="1" dirty="0">
              <a:solidFill>
                <a:schemeClr val="accent1">
                  <a:lumMod val="50000"/>
                </a:schemeClr>
              </a:solidFill>
              <a:ea typeface="仿宋_GB2312" panose="02010609030101010101" pitchFamily="49" charset="-122"/>
            </a:endParaRPr>
          </a:p>
          <a:p>
            <a:pPr eaLnBrk="1" hangingPunct="1">
              <a:lnSpc>
                <a:spcPct val="80000"/>
              </a:lnSpc>
              <a:buFont typeface="Wingdings" panose="05000000000000000000" pitchFamily="2" charset="2"/>
              <a:buNone/>
            </a:pPr>
            <a:r>
              <a:rPr lang="zh-CN" altLang="en-US" b="1" dirty="0">
                <a:solidFill>
                  <a:schemeClr val="accent1">
                    <a:lumMod val="50000"/>
                  </a:schemeClr>
                </a:solidFill>
                <a:ea typeface="仿宋_GB2312" panose="02010609030101010101" pitchFamily="49" charset="-122"/>
              </a:rPr>
              <a:t>          假如案主的动机是企图建立私人关系，社工不应接受并应在治疗关系范围中解释拒绝的理由，可以简单地告诉案主服务机构禁止接受礼物的规定。</a:t>
            </a:r>
            <a:endParaRPr lang="zh-CN" altLang="en-US" b="1" dirty="0">
              <a:solidFill>
                <a:schemeClr val="accent1">
                  <a:lumMod val="50000"/>
                </a:schemeClr>
              </a:solidFill>
              <a:ea typeface="仿宋_GB2312" panose="02010609030101010101" pitchFamily="49" charset="-122"/>
            </a:endParaRPr>
          </a:p>
          <a:p>
            <a:pPr eaLnBrk="1" hangingPunct="1">
              <a:lnSpc>
                <a:spcPct val="80000"/>
              </a:lnSpc>
              <a:buFont typeface="Wingdings" panose="05000000000000000000" pitchFamily="2" charset="2"/>
              <a:buNone/>
            </a:pPr>
            <a:r>
              <a:rPr lang="zh-CN" altLang="en-US" b="1" dirty="0">
                <a:solidFill>
                  <a:schemeClr val="accent1">
                    <a:lumMod val="50000"/>
                  </a:schemeClr>
                </a:solidFill>
                <a:ea typeface="仿宋_GB2312" panose="02010609030101010101" pitchFamily="49" charset="-122"/>
              </a:rPr>
              <a:t>          假如案主坚持，社工可将此事转交给其服务机构处理。</a:t>
            </a:r>
            <a:endParaRPr lang="zh-CN" altLang="en-US" b="1" dirty="0">
              <a:solidFill>
                <a:schemeClr val="accent1">
                  <a:lumMod val="50000"/>
                </a:schemeClr>
              </a:solidFill>
              <a:ea typeface="仿宋_GB2312" panose="02010609030101010101" pitchFamily="49" charset="-122"/>
            </a:endParaRPr>
          </a:p>
          <a:p>
            <a:pPr eaLnBrk="1" hangingPunct="1">
              <a:lnSpc>
                <a:spcPct val="80000"/>
              </a:lnSpc>
              <a:buFont typeface="Wingdings" panose="05000000000000000000" pitchFamily="2" charset="2"/>
              <a:buNone/>
            </a:pPr>
            <a:endParaRPr lang="zh-CN" altLang="en-US" b="1" dirty="0"/>
          </a:p>
          <a:p>
            <a:pPr eaLnBrk="1" hangingPunct="1">
              <a:lnSpc>
                <a:spcPct val="80000"/>
              </a:lnSpc>
              <a:buFont typeface="Arial" panose="020B0604020202020204" pitchFamily="34" charset="0"/>
              <a:buChar char="•"/>
            </a:pPr>
            <a:endParaRPr lang="zh-CN" altLang="en-US" b="1" dirty="0"/>
          </a:p>
        </p:txBody>
      </p:sp>
    </p:spTree>
  </p:cSld>
  <p:clrMapOvr>
    <a:masterClrMapping/>
  </p:clrMapOvr>
  <p:transition>
    <p:push dir="u"/>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9811" name="Rectangle 2"/>
          <p:cNvSpPr>
            <a:spLocks noGrp="1" noRot="1"/>
          </p:cNvSpPr>
          <p:nvPr>
            <p:ph idx="1"/>
          </p:nvPr>
        </p:nvSpPr>
        <p:spPr>
          <a:xfrm>
            <a:off x="1188085" y="1269365"/>
            <a:ext cx="6750050" cy="3726815"/>
          </a:xfrm>
        </p:spPr>
        <p:txBody>
          <a:bodyPr vert="horz" wrap="square" lIns="68580" tIns="34290" rIns="68580" bIns="34290" anchor="t" anchorCtr="0"/>
          <a:p>
            <a:pPr eaLnBrk="1" hangingPunct="1">
              <a:lnSpc>
                <a:spcPct val="80000"/>
              </a:lnSpc>
            </a:pPr>
            <a:r>
              <a:rPr lang="zh-CN" altLang="en-US" sz="3000" b="1" dirty="0">
                <a:solidFill>
                  <a:schemeClr val="hlink"/>
                </a:solidFill>
                <a:ea typeface="黑体" panose="02010609060101010101" pitchFamily="49" charset="-122"/>
              </a:rPr>
              <a:t>十五、邀请</a:t>
            </a:r>
            <a:endParaRPr lang="zh-CN" altLang="en-US" sz="3000" b="1" dirty="0">
              <a:solidFill>
                <a:schemeClr val="hlink"/>
              </a:solidFill>
              <a:ea typeface="黑体" panose="02010609060101010101" pitchFamily="49" charset="-122"/>
            </a:endParaRPr>
          </a:p>
          <a:p>
            <a:pPr eaLnBrk="1" hangingPunct="1">
              <a:lnSpc>
                <a:spcPct val="80000"/>
              </a:lnSpc>
            </a:pPr>
            <a:r>
              <a:rPr lang="zh-CN" altLang="en-US" sz="1800" dirty="0"/>
              <a:t>    </a:t>
            </a:r>
            <a:r>
              <a:rPr lang="zh-CN" altLang="en-US" dirty="0"/>
              <a:t> </a:t>
            </a:r>
            <a:r>
              <a:rPr lang="zh-CN" altLang="en-US" b="1" dirty="0"/>
              <a:t> </a:t>
            </a:r>
            <a:r>
              <a:rPr lang="zh-CN" altLang="en-US" b="1" dirty="0">
                <a:ea typeface="仿宋_GB2312" panose="02010609030101010101" pitchFamily="49" charset="-122"/>
              </a:rPr>
              <a:t>案主有时会邀请社工参加各种特殊的庆典，如订婚、结婚、毕业，或其他纪念性的场合，社工如何处理？</a:t>
            </a:r>
            <a:endParaRPr lang="zh-CN" altLang="en-US" b="1" dirty="0">
              <a:ea typeface="仿宋_GB2312" panose="02010609030101010101" pitchFamily="49" charset="-122"/>
            </a:endParaRPr>
          </a:p>
          <a:p>
            <a:pPr eaLnBrk="1" hangingPunct="1">
              <a:lnSpc>
                <a:spcPct val="80000"/>
              </a:lnSpc>
            </a:pPr>
            <a:r>
              <a:rPr lang="zh-CN" altLang="en-US" b="1" dirty="0"/>
              <a:t>     </a:t>
            </a:r>
            <a:r>
              <a:rPr lang="zh-CN" altLang="en-US" b="1" dirty="0">
                <a:latin typeface="仿宋_GB2312" panose="02010609030101010101" pitchFamily="49" charset="-122"/>
                <a:ea typeface="仿宋_GB2312" panose="02010609030101010101" pitchFamily="49" charset="-122"/>
              </a:rPr>
              <a:t> </a:t>
            </a:r>
            <a:r>
              <a:rPr lang="zh-CN" altLang="en-US" b="1" dirty="0">
                <a:solidFill>
                  <a:schemeClr val="accent1">
                    <a:lumMod val="50000"/>
                  </a:schemeClr>
                </a:solidFill>
                <a:latin typeface="仿宋_GB2312" panose="02010609030101010101" pitchFamily="49" charset="-122"/>
                <a:ea typeface="仿宋_GB2312" panose="02010609030101010101" pitchFamily="49" charset="-122"/>
              </a:rPr>
              <a:t>原则：注意社工与案主是专业信任关系，一般情况下不参加此种场合。</a:t>
            </a:r>
            <a:endParaRPr lang="zh-CN" altLang="en-US" b="1" dirty="0">
              <a:solidFill>
                <a:schemeClr val="accent1">
                  <a:lumMod val="50000"/>
                </a:schemeClr>
              </a:solidFill>
              <a:latin typeface="仿宋_GB2312" panose="02010609030101010101" pitchFamily="49" charset="-122"/>
              <a:ea typeface="仿宋_GB2312" panose="02010609030101010101" pitchFamily="49" charset="-122"/>
            </a:endParaRPr>
          </a:p>
          <a:p>
            <a:pPr eaLnBrk="1" hangingPunct="1">
              <a:lnSpc>
                <a:spcPct val="80000"/>
              </a:lnSpc>
            </a:pPr>
            <a:r>
              <a:rPr lang="zh-CN" altLang="en-US" b="1" dirty="0">
                <a:latin typeface="仿宋_GB2312" panose="02010609030101010101" pitchFamily="49" charset="-122"/>
                <a:ea typeface="仿宋_GB2312" panose="02010609030101010101" pitchFamily="49" charset="-122"/>
              </a:rPr>
              <a:t>    有时候一些案主为了要发展私人的关系或有诱惑性的目的而邀请社工喝酒、吃饭、看戏等，</a:t>
            </a:r>
            <a:r>
              <a:rPr lang="zh-CN" altLang="en-US" b="1" dirty="0">
                <a:solidFill>
                  <a:schemeClr val="accent1">
                    <a:lumMod val="50000"/>
                  </a:schemeClr>
                </a:solidFill>
                <a:latin typeface="仿宋_GB2312" panose="02010609030101010101" pitchFamily="49" charset="-122"/>
                <a:ea typeface="仿宋_GB2312" panose="02010609030101010101" pitchFamily="49" charset="-122"/>
              </a:rPr>
              <a:t>社工一般情况下皆不接受邀请。</a:t>
            </a:r>
            <a:endParaRPr lang="zh-CN" altLang="en-US" b="1" dirty="0">
              <a:solidFill>
                <a:schemeClr val="accent1">
                  <a:lumMod val="50000"/>
                </a:schemeClr>
              </a:solidFill>
              <a:latin typeface="仿宋_GB2312" panose="02010609030101010101" pitchFamily="49" charset="-122"/>
              <a:ea typeface="仿宋_GB2312" panose="02010609030101010101" pitchFamily="49" charset="-122"/>
            </a:endParaRPr>
          </a:p>
          <a:p>
            <a:pPr eaLnBrk="1" hangingPunct="1">
              <a:lnSpc>
                <a:spcPct val="80000"/>
              </a:lnSpc>
              <a:buFont typeface="Wingdings" panose="05000000000000000000" pitchFamily="2" charset="2"/>
              <a:buNone/>
            </a:pPr>
            <a:r>
              <a:rPr lang="zh-CN" altLang="en-US" dirty="0"/>
              <a:t>	</a:t>
            </a:r>
            <a:endParaRPr lang="zh-CN" altLang="en-US" dirty="0"/>
          </a:p>
        </p:txBody>
      </p:sp>
    </p:spTree>
  </p:cSld>
  <p:clrMapOvr>
    <a:masterClrMapping/>
  </p:clrMapOvr>
  <p:transition>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50520" y="1608773"/>
            <a:ext cx="2840355" cy="4229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a:latin typeface="微软雅黑" panose="020B0503020204020204" pitchFamily="34" charset="-122"/>
                <a:ea typeface="微软雅黑" panose="020B0503020204020204" pitchFamily="34" charset="-122"/>
                <a:cs typeface="微软雅黑" panose="020B0503020204020204" pitchFamily="34" charset="-122"/>
              </a:rPr>
              <a:t>2</a:t>
            </a:r>
            <a:r>
              <a:rPr lang="zh-CN" altLang="en-US" b="1">
                <a:latin typeface="微软雅黑" panose="020B0503020204020204" pitchFamily="34" charset="-122"/>
                <a:ea typeface="微软雅黑" panose="020B0503020204020204" pitchFamily="34" charset="-122"/>
                <a:cs typeface="微软雅黑" panose="020B0503020204020204" pitchFamily="34" charset="-122"/>
              </a:rPr>
              <a:t>、个案工作的本质特征</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文本占位符 14" descr="Rectangle: Click to edit Master text styles&#13;&#10;Second level&#13;&#10;Third level&#13;&#10;Fourth level&#13;&#10;Fifth level"/>
          <p:cNvSpPr>
            <a:spLocks noGrp="1"/>
          </p:cNvSpPr>
          <p:nvPr>
            <p:ph type="body" idx="1"/>
          </p:nvPr>
        </p:nvSpPr>
        <p:spPr>
          <a:xfrm>
            <a:off x="139065" y="2441575"/>
            <a:ext cx="5876925" cy="3082925"/>
          </a:xfrm>
        </p:spPr>
        <p:txBody>
          <a:bodyPr/>
          <a:lstStyle/>
          <a:p>
            <a:pPr algn="just">
              <a:lnSpc>
                <a:spcPct val="150000"/>
              </a:lnSpc>
              <a:buNone/>
            </a:pPr>
            <a:r>
              <a:rPr lang="zh-CN" altLang="en-US">
                <a:solidFill>
                  <a:schemeClr val="tx1"/>
                </a:solidFill>
              </a:rPr>
              <a:t>①个案工作关系是一种特殊的社会关系：</a:t>
            </a:r>
            <a:endParaRPr lang="zh-CN" altLang="en-US">
              <a:solidFill>
                <a:schemeClr val="tx1"/>
              </a:solidFill>
            </a:endParaRPr>
          </a:p>
          <a:p>
            <a:pPr marL="342900" indent="-342900" algn="just">
              <a:lnSpc>
                <a:spcPct val="150000"/>
              </a:lnSpc>
              <a:buFont typeface="Wingdings" panose="05000000000000000000" charset="0"/>
              <a:buChar char="l"/>
            </a:pPr>
            <a:r>
              <a:rPr lang="zh-CN" altLang="en-US"/>
              <a:t>个案工作关系是角色与个性的互动；</a:t>
            </a:r>
            <a:endParaRPr lang="zh-CN" altLang="en-US"/>
          </a:p>
          <a:p>
            <a:pPr marL="342900" indent="-342900" algn="just">
              <a:lnSpc>
                <a:spcPct val="150000"/>
              </a:lnSpc>
              <a:buFont typeface="Wingdings" panose="05000000000000000000" charset="0"/>
              <a:buChar char="l"/>
            </a:pPr>
            <a:r>
              <a:rPr lang="zh-CN" altLang="en-US"/>
              <a:t>个案工作关系具有利益单向性的特点；</a:t>
            </a:r>
            <a:endParaRPr lang="zh-CN" altLang="en-US"/>
          </a:p>
          <a:p>
            <a:pPr marL="342900" indent="-342900" algn="just">
              <a:lnSpc>
                <a:spcPct val="150000"/>
              </a:lnSpc>
              <a:buFont typeface="Wingdings" panose="05000000000000000000" charset="0"/>
              <a:buChar char="l"/>
            </a:pPr>
            <a:r>
              <a:rPr lang="zh-CN" altLang="en-US"/>
              <a:t>个案工作关系是专业的动态过程。</a:t>
            </a:r>
            <a:endParaRPr lang="zh-CN" altLang="en-US"/>
          </a:p>
        </p:txBody>
      </p:sp>
      <p:sp>
        <p:nvSpPr>
          <p:cNvPr id="63" name="文本占位符 62" descr="Rectangle: Click to edit Master text styles&#13;&#10;Second level&#13;&#10;Third level&#13;&#10;Fourth level&#13;&#10;Fifth level"/>
          <p:cNvSpPr>
            <a:spLocks noGrp="1"/>
          </p:cNvSpPr>
          <p:nvPr/>
        </p:nvSpPr>
        <p:spPr>
          <a:xfrm>
            <a:off x="3519964" y="1636871"/>
            <a:ext cx="3702368" cy="366713"/>
          </a:xfr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buNone/>
            </a:pPr>
            <a:endParaRPr lang="zh-CN" altLang="en-US" sz="1800"/>
          </a:p>
        </p:txBody>
      </p:sp>
      <p:pic>
        <p:nvPicPr>
          <p:cNvPr id="5" name="图片 4"/>
          <p:cNvPicPr>
            <a:picLocks noChangeAspect="1"/>
          </p:cNvPicPr>
          <p:nvPr/>
        </p:nvPicPr>
        <p:blipFill>
          <a:blip r:embed="rId1"/>
          <a:stretch>
            <a:fillRect/>
          </a:stretch>
        </p:blipFill>
        <p:spPr>
          <a:xfrm>
            <a:off x="6084253" y="2709069"/>
            <a:ext cx="2941320" cy="2546509"/>
          </a:xfrm>
          <a:prstGeom prst="rect">
            <a:avLst/>
          </a:prstGeom>
        </p:spPr>
      </p:pic>
    </p:spTree>
  </p:cSld>
  <p:clrMapOvr>
    <a:masterClrMapping/>
  </p:clrMapOv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0835" name="Rectangle 2"/>
          <p:cNvSpPr>
            <a:spLocks noGrp="1" noRot="1"/>
          </p:cNvSpPr>
          <p:nvPr>
            <p:ph idx="1"/>
          </p:nvPr>
        </p:nvSpPr>
        <p:spPr>
          <a:xfrm>
            <a:off x="838200" y="1162050"/>
            <a:ext cx="7583170" cy="4269740"/>
          </a:xfrm>
        </p:spPr>
        <p:txBody>
          <a:bodyPr vert="horz" wrap="square" lIns="68580" tIns="34290" rIns="68580" bIns="34290" anchor="t" anchorCtr="0"/>
          <a:p>
            <a:pPr eaLnBrk="1" hangingPunct="1"/>
            <a:r>
              <a:rPr lang="zh-CN" altLang="en-US" sz="3000" b="1" dirty="0">
                <a:solidFill>
                  <a:schemeClr val="hlink"/>
                </a:solidFill>
                <a:ea typeface="黑体" panose="02010609060101010101" pitchFamily="49" charset="-122"/>
              </a:rPr>
              <a:t>十六、生产、重病及死亡</a:t>
            </a:r>
            <a:endParaRPr lang="zh-CN" altLang="en-US" sz="3000" b="1" dirty="0">
              <a:solidFill>
                <a:schemeClr val="hlink"/>
              </a:solidFill>
              <a:ea typeface="黑体" panose="02010609060101010101" pitchFamily="49" charset="-122"/>
            </a:endParaRPr>
          </a:p>
          <a:p>
            <a:pPr eaLnBrk="1" hangingPunct="1"/>
            <a:r>
              <a:rPr lang="zh-CN" altLang="en-US" sz="1500" dirty="0"/>
              <a:t>       </a:t>
            </a:r>
            <a:r>
              <a:rPr lang="zh-CN" altLang="en-US" b="1" dirty="0">
                <a:latin typeface="仿宋_GB2312" panose="02010609030101010101" pitchFamily="49" charset="-122"/>
                <a:ea typeface="仿宋_GB2312" panose="02010609030101010101" pitchFamily="49" charset="-122"/>
              </a:rPr>
              <a:t>当案主本人或其家属有生产、重病或死亡情形时，社工该如何处理？</a:t>
            </a:r>
            <a:endParaRPr lang="zh-CN" altLang="en-US" b="1" dirty="0">
              <a:latin typeface="仿宋_GB2312" panose="02010609030101010101" pitchFamily="49" charset="-122"/>
              <a:ea typeface="仿宋_GB2312" panose="02010609030101010101" pitchFamily="49" charset="-122"/>
            </a:endParaRPr>
          </a:p>
          <a:p>
            <a:pPr eaLnBrk="1" hangingPunct="1"/>
            <a:r>
              <a:rPr lang="zh-CN" altLang="en-US" b="1" dirty="0">
                <a:latin typeface="仿宋_GB2312" panose="02010609030101010101" pitchFamily="49" charset="-122"/>
                <a:ea typeface="仿宋_GB2312" panose="02010609030101010101" pitchFamily="49" charset="-122"/>
              </a:rPr>
              <a:t>    </a:t>
            </a:r>
            <a:r>
              <a:rPr lang="zh-CN" altLang="en-US" b="1" dirty="0">
                <a:solidFill>
                  <a:schemeClr val="accent1">
                    <a:lumMod val="50000"/>
                  </a:schemeClr>
                </a:solidFill>
                <a:latin typeface="仿宋_GB2312" panose="02010609030101010101" pitchFamily="49" charset="-122"/>
                <a:ea typeface="仿宋_GB2312" panose="02010609030101010101" pitchFamily="49" charset="-122"/>
              </a:rPr>
              <a:t>社工可寄慰问卡或亲笔函件以表示关心，尤其是遇到死亡情形时，社工首先要先处理自己的情绪并除了亲笔函件外，可决定参加葬礼或以电话慰问。</a:t>
            </a:r>
            <a:endParaRPr lang="zh-CN" altLang="en-US" b="1" dirty="0">
              <a:solidFill>
                <a:schemeClr val="accent1">
                  <a:lumMod val="50000"/>
                </a:schemeClr>
              </a:solidFill>
              <a:latin typeface="仿宋_GB2312" panose="02010609030101010101" pitchFamily="49" charset="-122"/>
              <a:ea typeface="仿宋_GB2312" panose="02010609030101010101" pitchFamily="49" charset="-122"/>
            </a:endParaRPr>
          </a:p>
          <a:p>
            <a:pPr eaLnBrk="1" hangingPunct="1"/>
            <a:r>
              <a:rPr lang="zh-CN" altLang="en-US" b="1" dirty="0">
                <a:latin typeface="仿宋_GB2312" panose="02010609030101010101" pitchFamily="49" charset="-122"/>
                <a:ea typeface="仿宋_GB2312" panose="02010609030101010101" pitchFamily="49" charset="-122"/>
              </a:rPr>
              <a:t>	当案主因病住院，在案主的需求评估下，若案主需要时，社工不妨亲自到医院拜访，在访问之前，案主与社工事先可讨论拜访的适当性。社工应知道医院的日常规则，了解案主有限的体力，以及考虑到案主在低声会话中的能听、能说的能力。</a:t>
            </a:r>
            <a:endParaRPr lang="zh-CN" altLang="en-US" b="1" dirty="0">
              <a:latin typeface="仿宋_GB2312" panose="02010609030101010101" pitchFamily="49" charset="-122"/>
              <a:ea typeface="仿宋_GB2312" panose="02010609030101010101" pitchFamily="49" charset="-122"/>
            </a:endParaRPr>
          </a:p>
          <a:p>
            <a:pPr eaLnBrk="1" hangingPunct="1"/>
            <a:endParaRPr lang="zh-CN" altLang="en-US" b="1" dirty="0">
              <a:latin typeface="仿宋_GB2312" panose="02010609030101010101" pitchFamily="49" charset="-122"/>
              <a:ea typeface="仿宋_GB2312" panose="02010609030101010101" pitchFamily="49" charset="-122"/>
            </a:endParaRPr>
          </a:p>
        </p:txBody>
      </p:sp>
    </p:spTree>
  </p:cSld>
  <p:clrMapOvr>
    <a:masterClrMapping/>
  </p:clrMapOvr>
  <p:transition>
    <p:push dir="u"/>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1859" name="Rectangle 2"/>
          <p:cNvSpPr>
            <a:spLocks noGrp="1" noRot="1"/>
          </p:cNvSpPr>
          <p:nvPr>
            <p:ph idx="1"/>
          </p:nvPr>
        </p:nvSpPr>
        <p:spPr>
          <a:xfrm>
            <a:off x="821055" y="1350010"/>
            <a:ext cx="7257415" cy="4076700"/>
          </a:xfrm>
        </p:spPr>
        <p:txBody>
          <a:bodyPr vert="horz" wrap="square" lIns="68580" tIns="34290" rIns="68580" bIns="34290" anchor="t" anchorCtr="0"/>
          <a:p>
            <a:pPr eaLnBrk="1" hangingPunct="1">
              <a:lnSpc>
                <a:spcPct val="80000"/>
              </a:lnSpc>
            </a:pPr>
            <a:r>
              <a:rPr lang="zh-CN" altLang="en-US" sz="2700" b="1" dirty="0">
                <a:solidFill>
                  <a:schemeClr val="hlink"/>
                </a:solidFill>
                <a:ea typeface="黑体" panose="02010609060101010101" pitchFamily="49" charset="-122"/>
              </a:rPr>
              <a:t>十七、办公室外场合的偶遇</a:t>
            </a:r>
            <a:endParaRPr lang="zh-CN" altLang="en-US" sz="2700" b="1" dirty="0">
              <a:solidFill>
                <a:schemeClr val="hlink"/>
              </a:solidFill>
              <a:ea typeface="黑体" panose="02010609060101010101" pitchFamily="49" charset="-122"/>
            </a:endParaRPr>
          </a:p>
          <a:p>
            <a:pPr eaLnBrk="1" hangingPunct="1">
              <a:lnSpc>
                <a:spcPct val="80000"/>
              </a:lnSpc>
            </a:pPr>
            <a:r>
              <a:rPr lang="zh-CN" altLang="en-US" sz="1800" dirty="0"/>
              <a:t>	</a:t>
            </a:r>
            <a:r>
              <a:rPr lang="zh-CN" altLang="en-US" b="1" dirty="0">
                <a:latin typeface="仿宋_GB2312" panose="02010609030101010101" pitchFamily="49" charset="-122"/>
                <a:ea typeface="仿宋_GB2312" panose="02010609030101010101" pitchFamily="49" charset="-122"/>
              </a:rPr>
              <a:t>有时社工及案主会在办公室外的地方偶遇，如商店、参观或街上碰见，社工该如何处理？</a:t>
            </a:r>
            <a:endParaRPr lang="zh-CN" altLang="en-US" b="1" dirty="0">
              <a:latin typeface="仿宋_GB2312" panose="02010609030101010101" pitchFamily="49" charset="-122"/>
              <a:ea typeface="仿宋_GB2312" panose="02010609030101010101" pitchFamily="49" charset="-122"/>
            </a:endParaRPr>
          </a:p>
          <a:p>
            <a:pPr eaLnBrk="1" hangingPunct="1">
              <a:lnSpc>
                <a:spcPct val="80000"/>
              </a:lnSpc>
            </a:pPr>
            <a:r>
              <a:rPr lang="zh-CN" altLang="en-US" b="1" dirty="0">
                <a:latin typeface="仿宋_GB2312" panose="02010609030101010101" pitchFamily="49" charset="-122"/>
                <a:ea typeface="仿宋_GB2312" panose="02010609030101010101" pitchFamily="49" charset="-122"/>
              </a:rPr>
              <a:t>    </a:t>
            </a:r>
            <a:r>
              <a:rPr lang="zh-CN" altLang="en-US" b="1" dirty="0">
                <a:solidFill>
                  <a:schemeClr val="accent1">
                    <a:lumMod val="50000"/>
                  </a:schemeClr>
                </a:solidFill>
                <a:latin typeface="仿宋_GB2312" panose="02010609030101010101" pitchFamily="49" charset="-122"/>
                <a:ea typeface="仿宋_GB2312" panose="02010609030101010101" pitchFamily="49" charset="-122"/>
              </a:rPr>
              <a:t>情况</a:t>
            </a:r>
            <a:r>
              <a:rPr lang="en-US" altLang="zh-CN" b="1" dirty="0">
                <a:solidFill>
                  <a:schemeClr val="accent1">
                    <a:lumMod val="50000"/>
                  </a:schemeClr>
                </a:solidFill>
                <a:latin typeface="仿宋_GB2312" panose="02010609030101010101" pitchFamily="49" charset="-122"/>
                <a:ea typeface="仿宋_GB2312" panose="02010609030101010101" pitchFamily="49" charset="-122"/>
              </a:rPr>
              <a:t>1</a:t>
            </a:r>
            <a:r>
              <a:rPr lang="zh-CN" altLang="en-US" b="1" dirty="0">
                <a:solidFill>
                  <a:schemeClr val="accent1">
                    <a:lumMod val="50000"/>
                  </a:schemeClr>
                </a:solidFill>
                <a:latin typeface="仿宋_GB2312" panose="02010609030101010101" pitchFamily="49" charset="-122"/>
                <a:ea typeface="仿宋_GB2312" panose="02010609030101010101" pitchFamily="49" charset="-122"/>
              </a:rPr>
              <a:t>：假如双方都无第三人陪伴时，社工仅向案主打个招呼即可，而不必停下来闲谈。</a:t>
            </a:r>
            <a:endParaRPr lang="zh-CN" altLang="en-US" b="1" dirty="0">
              <a:solidFill>
                <a:schemeClr val="accent1">
                  <a:lumMod val="50000"/>
                </a:schemeClr>
              </a:solidFill>
              <a:latin typeface="仿宋_GB2312" panose="02010609030101010101" pitchFamily="49" charset="-122"/>
              <a:ea typeface="仿宋_GB2312" panose="02010609030101010101" pitchFamily="49" charset="-122"/>
            </a:endParaRPr>
          </a:p>
          <a:p>
            <a:pPr eaLnBrk="1" hangingPunct="1">
              <a:lnSpc>
                <a:spcPct val="80000"/>
              </a:lnSpc>
            </a:pPr>
            <a:r>
              <a:rPr lang="zh-CN" altLang="en-US" b="1" dirty="0">
                <a:solidFill>
                  <a:schemeClr val="accent1">
                    <a:lumMod val="50000"/>
                  </a:schemeClr>
                </a:solidFill>
                <a:latin typeface="仿宋_GB2312" panose="02010609030101010101" pitchFamily="49" charset="-122"/>
                <a:ea typeface="仿宋_GB2312" panose="02010609030101010101" pitchFamily="49" charset="-122"/>
              </a:rPr>
              <a:t>    情况</a:t>
            </a:r>
            <a:r>
              <a:rPr lang="en-US" altLang="zh-CN" b="1" dirty="0">
                <a:solidFill>
                  <a:schemeClr val="accent1">
                    <a:lumMod val="50000"/>
                  </a:schemeClr>
                </a:solidFill>
                <a:latin typeface="仿宋_GB2312" panose="02010609030101010101" pitchFamily="49" charset="-122"/>
                <a:ea typeface="仿宋_GB2312" panose="02010609030101010101" pitchFamily="49" charset="-122"/>
              </a:rPr>
              <a:t>2</a:t>
            </a:r>
            <a:r>
              <a:rPr lang="zh-CN" altLang="en-US" b="1" dirty="0">
                <a:solidFill>
                  <a:schemeClr val="accent1">
                    <a:lumMod val="50000"/>
                  </a:schemeClr>
                </a:solidFill>
                <a:latin typeface="仿宋_GB2312" panose="02010609030101010101" pitchFamily="49" charset="-122"/>
                <a:ea typeface="仿宋_GB2312" panose="02010609030101010101" pitchFamily="49" charset="-122"/>
              </a:rPr>
              <a:t>：假如案主因感到不方便而不愿与社工做面对面的接触，社工觉察案主的暗示而不做任何接触。</a:t>
            </a:r>
            <a:endParaRPr lang="zh-CN" altLang="en-US" b="1" dirty="0">
              <a:solidFill>
                <a:schemeClr val="accent1">
                  <a:lumMod val="50000"/>
                </a:schemeClr>
              </a:solidFill>
              <a:latin typeface="仿宋_GB2312" panose="02010609030101010101" pitchFamily="49" charset="-122"/>
              <a:ea typeface="仿宋_GB2312" panose="02010609030101010101" pitchFamily="49" charset="-122"/>
            </a:endParaRPr>
          </a:p>
          <a:p>
            <a:pPr eaLnBrk="1" hangingPunct="1">
              <a:lnSpc>
                <a:spcPct val="80000"/>
              </a:lnSpc>
            </a:pPr>
            <a:r>
              <a:rPr lang="zh-CN" altLang="en-US" b="1" dirty="0">
                <a:solidFill>
                  <a:schemeClr val="accent1">
                    <a:lumMod val="50000"/>
                  </a:schemeClr>
                </a:solidFill>
                <a:latin typeface="仿宋_GB2312" panose="02010609030101010101" pitchFamily="49" charset="-122"/>
                <a:ea typeface="仿宋_GB2312" panose="02010609030101010101" pitchFamily="49" charset="-122"/>
              </a:rPr>
              <a:t>    情况</a:t>
            </a:r>
            <a:r>
              <a:rPr lang="en-US" altLang="zh-CN" b="1" dirty="0">
                <a:solidFill>
                  <a:schemeClr val="accent1">
                    <a:lumMod val="50000"/>
                  </a:schemeClr>
                </a:solidFill>
                <a:latin typeface="仿宋_GB2312" panose="02010609030101010101" pitchFamily="49" charset="-122"/>
                <a:ea typeface="仿宋_GB2312" panose="02010609030101010101" pitchFamily="49" charset="-122"/>
              </a:rPr>
              <a:t>3</a:t>
            </a:r>
            <a:r>
              <a:rPr lang="zh-CN" altLang="en-US" b="1" dirty="0">
                <a:solidFill>
                  <a:schemeClr val="accent1">
                    <a:lumMod val="50000"/>
                  </a:schemeClr>
                </a:solidFill>
                <a:latin typeface="仿宋_GB2312" panose="02010609030101010101" pitchFamily="49" charset="-122"/>
                <a:ea typeface="仿宋_GB2312" panose="02010609030101010101" pitchFamily="49" charset="-122"/>
              </a:rPr>
              <a:t>：假如案主看见社工但故意不予理睬，社工不妨在下次会谈中将此事提出讨论，以了解案主对碰面的反应与感觉。</a:t>
            </a:r>
            <a:endParaRPr lang="zh-CN" altLang="en-US" b="1" dirty="0">
              <a:solidFill>
                <a:schemeClr val="accent1">
                  <a:lumMod val="50000"/>
                </a:schemeClr>
              </a:solidFill>
              <a:latin typeface="仿宋_GB2312" panose="02010609030101010101" pitchFamily="49" charset="-122"/>
              <a:ea typeface="仿宋_GB2312" panose="02010609030101010101" pitchFamily="49" charset="-122"/>
            </a:endParaRPr>
          </a:p>
          <a:p>
            <a:pPr eaLnBrk="1" hangingPunct="1">
              <a:lnSpc>
                <a:spcPct val="80000"/>
              </a:lnSpc>
            </a:pPr>
            <a:r>
              <a:rPr lang="zh-CN" altLang="en-US" b="1" dirty="0">
                <a:solidFill>
                  <a:schemeClr val="accent1">
                    <a:lumMod val="50000"/>
                  </a:schemeClr>
                </a:solidFill>
                <a:latin typeface="仿宋_GB2312" panose="02010609030101010101" pitchFamily="49" charset="-122"/>
                <a:ea typeface="仿宋_GB2312" panose="02010609030101010101" pitchFamily="49" charset="-122"/>
              </a:rPr>
              <a:t>    情况</a:t>
            </a:r>
            <a:r>
              <a:rPr lang="en-US" altLang="zh-CN" b="1" dirty="0">
                <a:solidFill>
                  <a:schemeClr val="accent1">
                    <a:lumMod val="50000"/>
                  </a:schemeClr>
                </a:solidFill>
                <a:latin typeface="仿宋_GB2312" panose="02010609030101010101" pitchFamily="49" charset="-122"/>
                <a:ea typeface="仿宋_GB2312" panose="02010609030101010101" pitchFamily="49" charset="-122"/>
              </a:rPr>
              <a:t>4</a:t>
            </a:r>
            <a:r>
              <a:rPr lang="zh-CN" altLang="en-US" b="1" dirty="0">
                <a:solidFill>
                  <a:schemeClr val="accent1">
                    <a:lumMod val="50000"/>
                  </a:schemeClr>
                </a:solidFill>
                <a:latin typeface="仿宋_GB2312" panose="02010609030101010101" pitchFamily="49" charset="-122"/>
                <a:ea typeface="仿宋_GB2312" panose="02010609030101010101" pitchFamily="49" charset="-122"/>
              </a:rPr>
              <a:t>：假如案主或社工任何一方有第三人陪伴时，仅作简单的打招呼即可，不必介绍第三方。</a:t>
            </a:r>
            <a:endParaRPr lang="zh-CN" altLang="en-US" b="1" dirty="0">
              <a:solidFill>
                <a:schemeClr val="accent1">
                  <a:lumMod val="50000"/>
                </a:schemeClr>
              </a:solidFill>
              <a:latin typeface="仿宋_GB2312" panose="02010609030101010101" pitchFamily="49" charset="-122"/>
              <a:ea typeface="仿宋_GB2312" panose="02010609030101010101" pitchFamily="49" charset="-122"/>
            </a:endParaRPr>
          </a:p>
          <a:p>
            <a:pPr eaLnBrk="1" hangingPunct="1">
              <a:lnSpc>
                <a:spcPct val="80000"/>
              </a:lnSpc>
            </a:pPr>
            <a:endParaRPr lang="zh-CN" altLang="en-US" b="1" dirty="0">
              <a:solidFill>
                <a:schemeClr val="accent1">
                  <a:lumMod val="50000"/>
                </a:schemeClr>
              </a:solidFill>
              <a:latin typeface="仿宋_GB2312" panose="02010609030101010101" pitchFamily="49" charset="-122"/>
              <a:ea typeface="仿宋_GB2312" panose="02010609030101010101" pitchFamily="49" charset="-122"/>
            </a:endParaRPr>
          </a:p>
        </p:txBody>
      </p:sp>
    </p:spTree>
  </p:cSld>
  <p:clrMapOvr>
    <a:masterClrMapping/>
  </p:clrMapOvr>
  <p:transition>
    <p:push dir="u"/>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83" name="Rectangle 2"/>
          <p:cNvSpPr>
            <a:spLocks noGrp="1" noRot="1"/>
          </p:cNvSpPr>
          <p:nvPr>
            <p:ph idx="1"/>
          </p:nvPr>
        </p:nvSpPr>
        <p:spPr>
          <a:xfrm>
            <a:off x="913130" y="1426210"/>
            <a:ext cx="7132320" cy="4109085"/>
          </a:xfrm>
        </p:spPr>
        <p:txBody>
          <a:bodyPr vert="horz" wrap="square" lIns="68580" tIns="34290" rIns="68580" bIns="34290" anchor="t" anchorCtr="0"/>
          <a:p>
            <a:pPr eaLnBrk="1" hangingPunct="1">
              <a:lnSpc>
                <a:spcPct val="80000"/>
              </a:lnSpc>
            </a:pPr>
            <a:r>
              <a:rPr lang="zh-CN" altLang="en-US" b="1" dirty="0">
                <a:solidFill>
                  <a:schemeClr val="hlink"/>
                </a:solidFill>
                <a:ea typeface="黑体" panose="02010609060101010101" pitchFamily="49" charset="-122"/>
              </a:rPr>
              <a:t>十八、街道办或社区居委会转介的个案</a:t>
            </a:r>
            <a:endParaRPr lang="zh-CN" altLang="en-US" b="1" dirty="0">
              <a:solidFill>
                <a:schemeClr val="hlink"/>
              </a:solidFill>
              <a:ea typeface="黑体" panose="02010609060101010101" pitchFamily="49" charset="-122"/>
            </a:endParaRPr>
          </a:p>
          <a:p>
            <a:pPr eaLnBrk="1" hangingPunct="1">
              <a:lnSpc>
                <a:spcPct val="80000"/>
              </a:lnSpc>
              <a:buFont typeface="Wingdings" panose="05000000000000000000" pitchFamily="2" charset="2"/>
              <a:buNone/>
            </a:pPr>
            <a:r>
              <a:rPr lang="zh-CN" altLang="en-US" sz="1800" b="1" dirty="0"/>
              <a:t>          </a:t>
            </a:r>
            <a:r>
              <a:rPr lang="zh-CN" altLang="en-US" b="1" dirty="0"/>
              <a:t>某街道转介一对经常吵架打架的夫妻到中心家庭部，希望家庭部的社工介入。这时候社工该如何处理？</a:t>
            </a:r>
            <a:endParaRPr lang="zh-CN" altLang="en-US" b="1" dirty="0"/>
          </a:p>
          <a:p>
            <a:pPr eaLnBrk="1" hangingPunct="1">
              <a:lnSpc>
                <a:spcPct val="80000"/>
              </a:lnSpc>
              <a:buFont typeface="Wingdings" panose="05000000000000000000" pitchFamily="2" charset="2"/>
              <a:buNone/>
            </a:pPr>
            <a:r>
              <a:rPr lang="zh-CN" altLang="en-US" b="1" dirty="0"/>
              <a:t>        </a:t>
            </a:r>
            <a:r>
              <a:rPr lang="zh-CN" altLang="en-US" b="1" dirty="0">
                <a:solidFill>
                  <a:srgbClr val="FF9900"/>
                </a:solidFill>
              </a:rPr>
              <a:t>  </a:t>
            </a:r>
            <a:r>
              <a:rPr lang="zh-CN" altLang="en-US" b="1" dirty="0">
                <a:solidFill>
                  <a:schemeClr val="accent1">
                    <a:lumMod val="50000"/>
                  </a:schemeClr>
                </a:solidFill>
              </a:rPr>
              <a:t> </a:t>
            </a:r>
            <a:r>
              <a:rPr lang="zh-CN" altLang="en-US" b="1" dirty="0">
                <a:solidFill>
                  <a:schemeClr val="accent1">
                    <a:lumMod val="50000"/>
                  </a:schemeClr>
                </a:solidFill>
                <a:ea typeface="仿宋_GB2312" panose="02010609030101010101" pitchFamily="49" charset="-122"/>
              </a:rPr>
              <a:t>社工应持有积极的态度，</a:t>
            </a:r>
            <a:r>
              <a:rPr lang="zh-CN" altLang="en-US" b="1" dirty="0">
                <a:ea typeface="仿宋_GB2312" panose="02010609030101010101" pitchFamily="49" charset="-122"/>
              </a:rPr>
              <a:t>向街道或居委了解具体的情况，同时社工需要</a:t>
            </a:r>
            <a:r>
              <a:rPr lang="zh-CN" altLang="en-US" b="1" dirty="0">
                <a:solidFill>
                  <a:schemeClr val="accent1">
                    <a:lumMod val="50000"/>
                  </a:schemeClr>
                </a:solidFill>
                <a:ea typeface="仿宋_GB2312" panose="02010609030101010101" pitchFamily="49" charset="-122"/>
              </a:rPr>
              <a:t>向居委澄清社工及机构的相应职责及工作范围。</a:t>
            </a:r>
            <a:endParaRPr lang="zh-CN" altLang="en-US" b="1" dirty="0">
              <a:solidFill>
                <a:schemeClr val="accent1">
                  <a:lumMod val="50000"/>
                </a:schemeClr>
              </a:solidFill>
              <a:ea typeface="仿宋_GB2312" panose="02010609030101010101" pitchFamily="49" charset="-122"/>
            </a:endParaRPr>
          </a:p>
          <a:p>
            <a:pPr eaLnBrk="1" hangingPunct="1">
              <a:lnSpc>
                <a:spcPct val="80000"/>
              </a:lnSpc>
              <a:buFont typeface="Wingdings" panose="05000000000000000000" pitchFamily="2" charset="2"/>
              <a:buNone/>
            </a:pPr>
            <a:r>
              <a:rPr lang="zh-CN" altLang="en-US" b="1" dirty="0">
                <a:solidFill>
                  <a:srgbClr val="FF9900"/>
                </a:solidFill>
                <a:ea typeface="仿宋_GB2312" panose="02010609030101010101" pitchFamily="49" charset="-122"/>
              </a:rPr>
              <a:t>          </a:t>
            </a:r>
            <a:r>
              <a:rPr lang="zh-CN" altLang="en-US" b="1" dirty="0">
                <a:ea typeface="仿宋_GB2312" panose="02010609030101010101" pitchFamily="49" charset="-122"/>
              </a:rPr>
              <a:t>社工及时主动接触被转介服务对象，建立专业信任关系，并在服务对象同意的情况下开案提供辅导服务。</a:t>
            </a:r>
            <a:r>
              <a:rPr lang="zh-CN" altLang="en-US" b="1" dirty="0">
                <a:solidFill>
                  <a:schemeClr val="accent1">
                    <a:lumMod val="50000"/>
                  </a:schemeClr>
                </a:solidFill>
                <a:ea typeface="仿宋_GB2312" panose="02010609030101010101" pitchFamily="49" charset="-122"/>
              </a:rPr>
              <a:t>若服务对象坚持不接受社工的服务，社工需向街道或居委澄清相应情况，社工不能强制为服务对象提供个案辅导，其中社区矫正个案除外。</a:t>
            </a:r>
            <a:endParaRPr lang="zh-CN" altLang="en-US" b="1" dirty="0">
              <a:solidFill>
                <a:srgbClr val="FF0000"/>
              </a:solidFill>
              <a:ea typeface="仿宋_GB2312" panose="02010609030101010101" pitchFamily="49" charset="-122"/>
            </a:endParaRPr>
          </a:p>
          <a:p>
            <a:pPr eaLnBrk="1" hangingPunct="1">
              <a:lnSpc>
                <a:spcPct val="80000"/>
              </a:lnSpc>
              <a:buFont typeface="Wingdings" panose="05000000000000000000" pitchFamily="2" charset="2"/>
              <a:buNone/>
            </a:pPr>
            <a:r>
              <a:rPr lang="zh-CN" altLang="en-US" sz="1800" dirty="0"/>
              <a:t>           </a:t>
            </a:r>
            <a:endParaRPr lang="zh-CN" altLang="en-US" sz="1800" dirty="0"/>
          </a:p>
        </p:txBody>
      </p:sp>
    </p:spTree>
  </p:cSld>
  <p:clrMapOvr>
    <a:masterClrMapping/>
  </p:clrMapOvr>
  <p:transition>
    <p:push dir="u"/>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1" name="Rectangle 3"/>
          <p:cNvSpPr>
            <a:spLocks noGrp="1" noChangeArrowheads="1"/>
          </p:cNvSpPr>
          <p:nvPr>
            <p:ph type="subTitle" idx="4294967295"/>
          </p:nvPr>
        </p:nvSpPr>
        <p:spPr>
          <a:xfrm>
            <a:off x="1755775" y="3560763"/>
            <a:ext cx="5622925" cy="636587"/>
          </a:xfrm>
        </p:spPr>
        <p:txBody>
          <a:bodyPr/>
          <a:lstStyle/>
          <a:p>
            <a:pPr marL="0" indent="0" algn="ctr" eaLnBrk="1" hangingPunct="1">
              <a:buFont typeface="Wingdings" panose="05000000000000000000" pitchFamily="2" charset="2"/>
              <a:buNone/>
            </a:pPr>
            <a:r>
              <a:rPr lang="zh-CN" sz="3000" b="1" smtClean="0">
                <a:latin typeface="隶书" panose="02010509060101010101" pitchFamily="49" charset="-122"/>
                <a:ea typeface="隶书" panose="02010509060101010101" pitchFamily="49" charset="-122"/>
              </a:rPr>
              <a:t>许菊香</a:t>
            </a:r>
            <a:endParaRPr lang="zh-CN" sz="3000" b="1" smtClean="0">
              <a:latin typeface="隶书" panose="02010509060101010101" pitchFamily="49" charset="-122"/>
              <a:ea typeface="隶书" panose="02010509060101010101" pitchFamily="49" charset="-122"/>
            </a:endParaRPr>
          </a:p>
        </p:txBody>
      </p:sp>
      <p:sp>
        <p:nvSpPr>
          <p:cNvPr id="155652" name="Rectangle 4"/>
          <p:cNvSpPr>
            <a:spLocks noGrp="1" noChangeArrowheads="1"/>
          </p:cNvSpPr>
          <p:nvPr/>
        </p:nvSpPr>
        <p:spPr bwMode="auto">
          <a:xfrm>
            <a:off x="1736725" y="2643188"/>
            <a:ext cx="5637213" cy="9826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gn="just" defTabSz="514350"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361950" indent="-361950" defTabSz="5143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643255" indent="-128905" defTabSz="51435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900430" indent="-128905" defTabSz="51435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1157605" indent="-128905" defTabSz="51435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1614805" indent="-128905" defTabSz="51435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072005" indent="-128905" defTabSz="51435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2529205" indent="-128905" defTabSz="51435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2986405" indent="-128905" defTabSz="51435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90000"/>
              </a:lnSpc>
              <a:spcBef>
                <a:spcPct val="0"/>
              </a:spcBef>
              <a:spcAft>
                <a:spcPct val="0"/>
              </a:spcAft>
              <a:buClrTx/>
              <a:buSzTx/>
              <a:buFont typeface="Wingdings" panose="05000000000000000000" pitchFamily="2" charset="2"/>
              <a:buNone/>
            </a:pPr>
            <a:r>
              <a:rPr lang="zh-CN" altLang="zh-CN" sz="3200" b="1" smtClean="0">
                <a:solidFill>
                  <a:srgbClr val="468F69"/>
                </a:solidFill>
              </a:rPr>
              <a:t>谢谢观看</a:t>
            </a:r>
            <a:endParaRPr lang="zh-CN" altLang="zh-CN" sz="3200" b="1" smtClean="0">
              <a:solidFill>
                <a:srgbClr val="468F69"/>
              </a:solidFill>
            </a:endParaRP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ctrTitle" idx="4294967295"/>
          </p:nvPr>
        </p:nvSpPr>
        <p:spPr>
          <a:xfrm>
            <a:off x="1736725" y="2655888"/>
            <a:ext cx="5637213" cy="982662"/>
          </a:xfrm>
        </p:spPr>
        <p:txBody>
          <a:bodyPr anchor="ctr"/>
          <a:lstStyle/>
          <a:p>
            <a:pPr algn="ctr" eaLnBrk="1" hangingPunct="1"/>
            <a:r>
              <a:rPr lang="zh-CN" altLang="zh-CN" smtClean="0"/>
              <a:t>个案社会工作</a:t>
            </a:r>
            <a:endParaRPr lang="zh-CN" altLang="zh-CN" smtClean="0"/>
          </a:p>
        </p:txBody>
      </p:sp>
      <p:sp>
        <p:nvSpPr>
          <p:cNvPr id="155651" name="Rectangle 3"/>
          <p:cNvSpPr>
            <a:spLocks noGrp="1" noChangeArrowheads="1"/>
          </p:cNvSpPr>
          <p:nvPr>
            <p:ph type="subTitle" idx="4294967295"/>
          </p:nvPr>
        </p:nvSpPr>
        <p:spPr>
          <a:xfrm>
            <a:off x="1755775" y="3560763"/>
            <a:ext cx="5622925" cy="636587"/>
          </a:xfrm>
        </p:spPr>
        <p:txBody>
          <a:bodyPr/>
          <a:lstStyle/>
          <a:p>
            <a:pPr marL="0" indent="0" algn="ctr" eaLnBrk="1" hangingPunct="1">
              <a:buFont typeface="Wingdings" panose="05000000000000000000" pitchFamily="2" charset="2"/>
              <a:buNone/>
            </a:pPr>
            <a:r>
              <a:rPr lang="zh-CN" altLang="en-US" sz="3000" b="1" smtClean="0">
                <a:latin typeface="隶书" panose="02010509060101010101" pitchFamily="49" charset="-122"/>
                <a:ea typeface="隶书" panose="02010509060101010101" pitchFamily="49" charset="-122"/>
              </a:rPr>
              <a:t>第三章</a:t>
            </a:r>
            <a:r>
              <a:rPr lang="en-US" altLang="zh-CN" sz="3000" b="1" smtClean="0">
                <a:latin typeface="隶书" panose="02010509060101010101" pitchFamily="49" charset="-122"/>
                <a:ea typeface="隶书" panose="02010509060101010101" pitchFamily="49" charset="-122"/>
              </a:rPr>
              <a:t> </a:t>
            </a:r>
            <a:r>
              <a:rPr lang="zh-CN" altLang="en-US" sz="3000" b="1" smtClean="0">
                <a:latin typeface="隶书" panose="02010509060101010101" pitchFamily="49" charset="-122"/>
                <a:ea typeface="隶书" panose="02010509060101010101" pitchFamily="49" charset="-122"/>
              </a:rPr>
              <a:t>个案工作的程序</a:t>
            </a:r>
            <a:endParaRPr lang="zh-CN" altLang="en-US" sz="3000" b="1" smtClean="0">
              <a:latin typeface="隶书" panose="02010509060101010101" pitchFamily="49" charset="-122"/>
              <a:ea typeface="隶书" panose="02010509060101010101" pitchFamily="49" charset="-122"/>
            </a:endParaRPr>
          </a:p>
        </p:txBody>
      </p:sp>
      <p:sp>
        <p:nvSpPr>
          <p:cNvPr id="155652" name="Rectangle 4"/>
          <p:cNvSpPr>
            <a:spLocks noGrp="1" noChangeArrowheads="1"/>
          </p:cNvSpPr>
          <p:nvPr/>
        </p:nvSpPr>
        <p:spPr bwMode="auto">
          <a:xfrm>
            <a:off x="1736725" y="2643188"/>
            <a:ext cx="5637213" cy="9826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gn="just" defTabSz="514350"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361950" indent="-361950" defTabSz="5143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643255" indent="-128905" defTabSz="51435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900430" indent="-128905" defTabSz="51435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1157605" indent="-128905" defTabSz="51435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1614805" indent="-128905" defTabSz="51435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072005" indent="-128905" defTabSz="51435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2529205" indent="-128905" defTabSz="51435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2986405" indent="-128905" defTabSz="51435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90000"/>
              </a:lnSpc>
              <a:spcBef>
                <a:spcPct val="0"/>
              </a:spcBef>
              <a:spcAft>
                <a:spcPct val="0"/>
              </a:spcAft>
              <a:buClrTx/>
              <a:buSzTx/>
              <a:buFont typeface="Wingdings" panose="05000000000000000000" pitchFamily="2" charset="2"/>
              <a:buNone/>
            </a:pPr>
            <a:r>
              <a:rPr lang="zh-CN" altLang="zh-CN" sz="3200" b="1" smtClean="0">
                <a:solidFill>
                  <a:srgbClr val="468F69"/>
                </a:solidFill>
              </a:rPr>
              <a:t>个案社会工作</a:t>
            </a:r>
            <a:endParaRPr lang="zh-CN" altLang="zh-CN" sz="3200" b="1" smtClean="0">
              <a:solidFill>
                <a:srgbClr val="468F69"/>
              </a:solidFill>
            </a:endParaRPr>
          </a:p>
        </p:txBody>
      </p:sp>
      <p:sp>
        <p:nvSpPr>
          <p:cNvPr id="2" name="文本框 1"/>
          <p:cNvSpPr txBox="1"/>
          <p:nvPr/>
        </p:nvSpPr>
        <p:spPr>
          <a:xfrm>
            <a:off x="2900680" y="4940935"/>
            <a:ext cx="3526155" cy="1076325"/>
          </a:xfrm>
          <a:prstGeom prst="rect">
            <a:avLst/>
          </a:prstGeom>
          <a:noFill/>
        </p:spPr>
        <p:txBody>
          <a:bodyPr wrap="square" rtlCol="0">
            <a:spAutoFit/>
          </a:bodyPr>
          <a:p>
            <a:pPr algn="ctr"/>
            <a:r>
              <a:rPr lang="zh-CN" altLang="en-US" sz="2800">
                <a:solidFill>
                  <a:schemeClr val="accent1">
                    <a:lumMod val="50000"/>
                  </a:schemeClr>
                </a:solidFill>
                <a:latin typeface="华文隶书" panose="02010800040101010101" pitchFamily="2" charset="-122"/>
                <a:ea typeface="华文隶书" panose="02010800040101010101" pitchFamily="2" charset="-122"/>
              </a:rPr>
              <a:t>许菊香</a:t>
            </a:r>
            <a:endParaRPr lang="zh-CN" altLang="en-US"/>
          </a:p>
          <a:p>
            <a:pPr algn="ctr"/>
            <a:endParaRPr lang="zh-CN" altLang="en-US"/>
          </a:p>
          <a:p>
            <a:pPr algn="ctr"/>
            <a:r>
              <a:rPr lang="zh-CN" altLang="en-US">
                <a:solidFill>
                  <a:schemeClr val="accent6">
                    <a:lumMod val="50000"/>
                  </a:schemeClr>
                </a:solidFill>
              </a:rPr>
              <a:t>铜陵学院法学院社会工作专业</a:t>
            </a:r>
            <a:endParaRPr lang="zh-CN" altLang="en-US">
              <a:solidFill>
                <a:schemeClr val="accent6">
                  <a:lumMod val="50000"/>
                </a:schemeClr>
              </a:solidFill>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43940" y="1167130"/>
            <a:ext cx="6933565" cy="4523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圆角矩形 11"/>
          <p:cNvSpPr/>
          <p:nvPr/>
        </p:nvSpPr>
        <p:spPr bwMode="auto">
          <a:xfrm>
            <a:off x="2981325" y="2147888"/>
            <a:ext cx="465138" cy="114300"/>
          </a:xfrm>
          <a:custGeom>
            <a:avLst/>
            <a:gdLst>
              <a:gd name="T0" fmla="*/ 1 w 711052"/>
              <a:gd name="T1" fmla="*/ 0 h 174096"/>
              <a:gd name="T2" fmla="*/ 2 w 711052"/>
              <a:gd name="T3" fmla="*/ 0 h 174096"/>
              <a:gd name="T4" fmla="*/ 2 w 711052"/>
              <a:gd name="T5" fmla="*/ 1 h 174096"/>
              <a:gd name="T6" fmla="*/ 1 w 711052"/>
              <a:gd name="T7" fmla="*/ 1 h 174096"/>
              <a:gd name="T8" fmla="*/ 0 w 711052"/>
              <a:gd name="T9" fmla="*/ 1 h 174096"/>
              <a:gd name="T10" fmla="*/ 1 w 711052"/>
              <a:gd name="T11" fmla="*/ 0 h 1740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gradFill rotWithShape="1">
            <a:gsLst>
              <a:gs pos="0">
                <a:srgbClr val="409EA6"/>
              </a:gs>
              <a:gs pos="60001">
                <a:srgbClr val="D0F0EE"/>
              </a:gs>
              <a:gs pos="89000">
                <a:srgbClr val="409EA6"/>
              </a:gs>
              <a:gs pos="100000">
                <a:srgbClr val="296469"/>
              </a:gs>
            </a:gsLst>
            <a:lin ang="0" scaled="1"/>
          </a:gra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nchor="ct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157699" name="任意多边形 29"/>
          <p:cNvSpPr/>
          <p:nvPr/>
        </p:nvSpPr>
        <p:spPr bwMode="auto">
          <a:xfrm>
            <a:off x="3008313" y="1646238"/>
            <a:ext cx="165100" cy="5211762"/>
          </a:xfrm>
          <a:custGeom>
            <a:avLst/>
            <a:gdLst>
              <a:gd name="T0" fmla="*/ 2747567 w 146304"/>
              <a:gd name="T1" fmla="*/ 0 h 4956048"/>
              <a:gd name="T2" fmla="*/ 5495204 w 146304"/>
              <a:gd name="T3" fmla="*/ 330901 h 4956048"/>
              <a:gd name="T4" fmla="*/ 5495204 w 146304"/>
              <a:gd name="T5" fmla="*/ 22418561 h 4956048"/>
              <a:gd name="T6" fmla="*/ 0 w 146304"/>
              <a:gd name="T7" fmla="*/ 22418561 h 4956048"/>
              <a:gd name="T8" fmla="*/ 0 w 146304"/>
              <a:gd name="T9" fmla="*/ 330901 h 4956048"/>
              <a:gd name="T10" fmla="*/ 2747567 w 146304"/>
              <a:gd name="T11" fmla="*/ 0 h 495604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6304" h="4956048">
                <a:moveTo>
                  <a:pt x="73152" y="0"/>
                </a:moveTo>
                <a:cubicBezTo>
                  <a:pt x="113553" y="0"/>
                  <a:pt x="146304" y="32751"/>
                  <a:pt x="146304" y="73152"/>
                </a:cubicBezTo>
                <a:lnTo>
                  <a:pt x="146304" y="4956048"/>
                </a:lnTo>
                <a:lnTo>
                  <a:pt x="0" y="4956048"/>
                </a:lnTo>
                <a:lnTo>
                  <a:pt x="0" y="73152"/>
                </a:lnTo>
                <a:cubicBezTo>
                  <a:pt x="0" y="32751"/>
                  <a:pt x="32751" y="0"/>
                  <a:pt x="73152" y="0"/>
                </a:cubicBezTo>
                <a:close/>
              </a:path>
            </a:pathLst>
          </a:custGeom>
          <a:gradFill rotWithShape="0">
            <a:gsLst>
              <a:gs pos="0">
                <a:srgbClr val="A6A6A6"/>
              </a:gs>
              <a:gs pos="8000">
                <a:srgbClr val="A6A6A6"/>
              </a:gs>
              <a:gs pos="53999">
                <a:srgbClr val="D9D9D9"/>
              </a:gs>
              <a:gs pos="100000">
                <a:srgbClr val="A6A6A6"/>
              </a:gs>
            </a:gsLst>
            <a:lin ang="0" scaled="1"/>
          </a:grad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157700" name="五边形 30"/>
          <p:cNvSpPr>
            <a:spLocks noChangeArrowheads="1"/>
          </p:cNvSpPr>
          <p:nvPr/>
        </p:nvSpPr>
        <p:spPr bwMode="auto">
          <a:xfrm>
            <a:off x="2981325" y="2208213"/>
            <a:ext cx="4086225" cy="692150"/>
          </a:xfrm>
          <a:prstGeom prst="homePlate">
            <a:avLst>
              <a:gd name="adj" fmla="val 49963"/>
            </a:avLst>
          </a:prstGeom>
          <a:solidFill>
            <a:srgbClr val="409EA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57701" name="五边形 31"/>
          <p:cNvSpPr>
            <a:spLocks noChangeArrowheads="1"/>
          </p:cNvSpPr>
          <p:nvPr/>
        </p:nvSpPr>
        <p:spPr bwMode="auto">
          <a:xfrm>
            <a:off x="3108325" y="2293938"/>
            <a:ext cx="3832225" cy="520700"/>
          </a:xfrm>
          <a:prstGeom prst="homePlate">
            <a:avLst>
              <a:gd name="adj" fmla="val 50121"/>
            </a:avLst>
          </a:prstGeom>
          <a:solidFill>
            <a:srgbClr val="D0F0EE"/>
          </a:solidFill>
          <a:ln>
            <a:noFill/>
          </a:ln>
          <a:extLst>
            <a:ext uri="{91240B29-F687-4F45-9708-019B960494DF}">
              <a14:hiddenLine xmlns:a14="http://schemas.microsoft.com/office/drawing/2010/main" w="9525">
                <a:solidFill>
                  <a:srgbClr val="000000"/>
                </a:solidFill>
                <a:miter lim="800000"/>
                <a:headEnd/>
                <a:tailEnd/>
              </a14:hiddenLine>
            </a:ext>
          </a:extLst>
        </p:spPr>
        <p:txBody>
          <a:bodyPr bIns="108000"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r>
              <a:rPr lang="zh-CN" altLang="en-US" sz="2800" smtClean="0">
                <a:solidFill>
                  <a:srgbClr val="296469"/>
                </a:solidFill>
                <a:latin typeface="黑体" panose="02010609060101010101" pitchFamily="49" charset="-122"/>
                <a:ea typeface="黑体" panose="02010609060101010101" pitchFamily="49" charset="-122"/>
              </a:rPr>
              <a:t>第</a:t>
            </a:r>
            <a:r>
              <a:rPr lang="en-US" altLang="zh-CN" sz="2800" smtClean="0">
                <a:solidFill>
                  <a:srgbClr val="296469"/>
                </a:solidFill>
                <a:latin typeface="黑体" panose="02010609060101010101" pitchFamily="49" charset="-122"/>
                <a:ea typeface="黑体" panose="02010609060101010101" pitchFamily="49" charset="-122"/>
              </a:rPr>
              <a:t>1</a:t>
            </a:r>
            <a:r>
              <a:rPr lang="zh-CN" altLang="en-US" sz="2800" smtClean="0">
                <a:solidFill>
                  <a:srgbClr val="296469"/>
                </a:solidFill>
                <a:latin typeface="黑体" panose="02010609060101010101" pitchFamily="49" charset="-122"/>
                <a:ea typeface="黑体" panose="02010609060101010101" pitchFamily="49" charset="-122"/>
              </a:rPr>
              <a:t>节</a:t>
            </a:r>
            <a:endParaRPr lang="zh-CN" altLang="en-US" sz="2800" smtClean="0">
              <a:solidFill>
                <a:srgbClr val="296469"/>
              </a:solidFill>
              <a:latin typeface="黑体" panose="02010609060101010101" pitchFamily="49" charset="-122"/>
              <a:ea typeface="黑体" panose="02010609060101010101" pitchFamily="49" charset="-122"/>
            </a:endParaRPr>
          </a:p>
        </p:txBody>
      </p:sp>
      <p:sp>
        <p:nvSpPr>
          <p:cNvPr id="157702" name="圆角矩形 32"/>
          <p:cNvSpPr>
            <a:spLocks noChangeArrowheads="1"/>
          </p:cNvSpPr>
          <p:nvPr/>
        </p:nvSpPr>
        <p:spPr bwMode="auto">
          <a:xfrm>
            <a:off x="3419475" y="3213100"/>
            <a:ext cx="3316288" cy="1473200"/>
          </a:xfrm>
          <a:prstGeom prst="roundRect">
            <a:avLst>
              <a:gd name="adj" fmla="val 6213"/>
            </a:avLst>
          </a:prstGeom>
          <a:solidFill>
            <a:srgbClr val="F2F2F2"/>
          </a:solidFill>
          <a:ln w="12700">
            <a:solidFill>
              <a:srgbClr val="FFFFFF"/>
            </a:solidFill>
            <a:round/>
          </a:ln>
          <a:effectLst>
            <a:outerShdw sx="100999" sy="100999" algn="ctr" rotWithShape="0">
              <a:srgbClr val="000000">
                <a:alpha val="1999"/>
              </a:srgbClr>
            </a:outerShdw>
          </a:effec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r>
              <a:rPr lang="zh-CN" altLang="en-US" b="1" smtClean="0">
                <a:solidFill>
                  <a:srgbClr val="9DB670"/>
                </a:solidFill>
                <a:latin typeface="Arial" panose="020B0604020202020204" pitchFamily="34" charset="0"/>
                <a:ea typeface="宋体" panose="02010600030101010101" pitchFamily="2" charset="-122"/>
              </a:rPr>
              <a:t>接案与建立关系</a:t>
            </a:r>
            <a:endParaRPr lang="en-US" altLang="zh-CN" b="1" smtClean="0">
              <a:solidFill>
                <a:srgbClr val="9DB670"/>
              </a:solidFill>
              <a:latin typeface="Arial" panose="020B0604020202020204" pitchFamily="34" charset="0"/>
              <a:ea typeface="宋体" panose="02010600030101010101" pitchFamily="2" charset="-122"/>
            </a:endParaRPr>
          </a:p>
        </p:txBody>
      </p:sp>
      <p:sp>
        <p:nvSpPr>
          <p:cNvPr id="157703" name="矩形 33"/>
          <p:cNvSpPr>
            <a:spLocks noChangeArrowheads="1"/>
          </p:cNvSpPr>
          <p:nvPr/>
        </p:nvSpPr>
        <p:spPr bwMode="auto">
          <a:xfrm rot="16200000" flipV="1">
            <a:off x="3583782" y="3042444"/>
            <a:ext cx="433387" cy="34925"/>
          </a:xfrm>
          <a:prstGeom prst="rect">
            <a:avLst/>
          </a:prstGeom>
          <a:solidFill>
            <a:srgbClr val="A6A6A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57704" name="椭圆 34"/>
          <p:cNvSpPr>
            <a:spLocks noChangeArrowheads="1"/>
          </p:cNvSpPr>
          <p:nvPr/>
        </p:nvSpPr>
        <p:spPr bwMode="auto">
          <a:xfrm>
            <a:off x="3757613" y="2811463"/>
            <a:ext cx="82550" cy="82550"/>
          </a:xfrm>
          <a:prstGeom prst="ellipse">
            <a:avLst/>
          </a:prstGeom>
          <a:solidFill>
            <a:srgbClr val="FFFFFF"/>
          </a:solidFill>
          <a:ln w="28575">
            <a:solidFill>
              <a:srgbClr val="296469"/>
            </a:solidFill>
            <a:round/>
          </a:ln>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57705" name="椭圆 35"/>
          <p:cNvSpPr>
            <a:spLocks noChangeArrowheads="1"/>
          </p:cNvSpPr>
          <p:nvPr/>
        </p:nvSpPr>
        <p:spPr bwMode="auto">
          <a:xfrm>
            <a:off x="3754438" y="3228975"/>
            <a:ext cx="82550" cy="82550"/>
          </a:xfrm>
          <a:prstGeom prst="ellipse">
            <a:avLst/>
          </a:prstGeom>
          <a:solidFill>
            <a:srgbClr val="FFFFFF"/>
          </a:solidFill>
          <a:ln w="28575">
            <a:solidFill>
              <a:srgbClr val="7F7F7F"/>
            </a:solidFill>
            <a:round/>
          </a:ln>
          <a:effectLst>
            <a:outerShdw dist="25401" dir="2700000" algn="ctr" rotWithShape="0">
              <a:srgbClr val="FFFFFF">
                <a:alpha val="28000"/>
              </a:srgbClr>
            </a:outerShdw>
          </a:effec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57706" name="矩形 36"/>
          <p:cNvSpPr>
            <a:spLocks noChangeArrowheads="1"/>
          </p:cNvSpPr>
          <p:nvPr/>
        </p:nvSpPr>
        <p:spPr bwMode="auto">
          <a:xfrm rot="16200000" flipV="1">
            <a:off x="5934075" y="3041651"/>
            <a:ext cx="433387" cy="36512"/>
          </a:xfrm>
          <a:prstGeom prst="rect">
            <a:avLst/>
          </a:prstGeom>
          <a:solidFill>
            <a:srgbClr val="A6A6A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57707" name="椭圆 37"/>
          <p:cNvSpPr>
            <a:spLocks noChangeArrowheads="1"/>
          </p:cNvSpPr>
          <p:nvPr/>
        </p:nvSpPr>
        <p:spPr bwMode="auto">
          <a:xfrm>
            <a:off x="6108700" y="2811463"/>
            <a:ext cx="82550" cy="82550"/>
          </a:xfrm>
          <a:prstGeom prst="ellipse">
            <a:avLst/>
          </a:prstGeom>
          <a:solidFill>
            <a:srgbClr val="FFFFFF"/>
          </a:solidFill>
          <a:ln w="28575">
            <a:solidFill>
              <a:srgbClr val="296469"/>
            </a:solidFill>
            <a:round/>
          </a:ln>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57708" name="椭圆 38"/>
          <p:cNvSpPr>
            <a:spLocks noChangeArrowheads="1"/>
          </p:cNvSpPr>
          <p:nvPr/>
        </p:nvSpPr>
        <p:spPr bwMode="auto">
          <a:xfrm>
            <a:off x="6105525" y="3228975"/>
            <a:ext cx="82550" cy="82550"/>
          </a:xfrm>
          <a:prstGeom prst="ellipse">
            <a:avLst/>
          </a:prstGeom>
          <a:solidFill>
            <a:srgbClr val="FFFFFF"/>
          </a:solidFill>
          <a:ln w="28575">
            <a:solidFill>
              <a:srgbClr val="7F7F7F"/>
            </a:solidFill>
            <a:round/>
          </a:ln>
          <a:effectLst>
            <a:outerShdw dist="25401" dir="2700000" algn="ctr" rotWithShape="0">
              <a:srgbClr val="FFFFFF">
                <a:alpha val="28000"/>
              </a:srgbClr>
            </a:outerShdw>
          </a:effec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FFFFFF"/>
              </a:solidFill>
              <a:latin typeface="Arial" panose="020B0604020202020204" pitchFamily="34" charset="0"/>
              <a:ea typeface="宋体" panose="02010600030101010101" pitchFamily="2" charset="-122"/>
            </a:endParaRPr>
          </a:p>
        </p:txBody>
      </p:sp>
      <p:sp>
        <p:nvSpPr>
          <p:cNvPr id="157709" name="文本框 39"/>
          <p:cNvSpPr txBox="1">
            <a:spLocks noChangeArrowheads="1"/>
          </p:cNvSpPr>
          <p:nvPr/>
        </p:nvSpPr>
        <p:spPr bwMode="auto">
          <a:xfrm>
            <a:off x="3459163" y="1509713"/>
            <a:ext cx="204311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 typeface="Arial" panose="020B0604020202020204" pitchFamily="34" charset="0"/>
              <a:buNone/>
            </a:pPr>
            <a:r>
              <a:rPr lang="zh-CN" altLang="en-US" smtClean="0">
                <a:solidFill>
                  <a:srgbClr val="409EA6"/>
                </a:solidFill>
                <a:latin typeface="Times New Roman" panose="02020603050405020304" pitchFamily="18" charset="0"/>
                <a:ea typeface="华文隶书" panose="02010800040101010101" pitchFamily="2" charset="-122"/>
              </a:rPr>
              <a:t> </a:t>
            </a:r>
            <a:r>
              <a:rPr lang="zh-CN" altLang="en-US" sz="2800" smtClean="0">
                <a:solidFill>
                  <a:srgbClr val="409EA6"/>
                </a:solidFill>
                <a:latin typeface="Times New Roman" panose="02020603050405020304" pitchFamily="18" charset="0"/>
                <a:ea typeface="华文隶书" panose="02010800040101010101" pitchFamily="2" charset="-122"/>
              </a:rPr>
              <a:t>Section</a:t>
            </a:r>
            <a:r>
              <a:rPr lang="en-US" altLang="zh-CN" sz="5400" smtClean="0">
                <a:solidFill>
                  <a:srgbClr val="409EA6"/>
                </a:solidFill>
                <a:latin typeface="Times New Roman" panose="02020603050405020304" pitchFamily="18" charset="0"/>
                <a:ea typeface="华文隶书" panose="02010800040101010101" pitchFamily="2" charset="-122"/>
              </a:rPr>
              <a:t>1</a:t>
            </a:r>
            <a:endParaRPr lang="zh-CN" altLang="en-US" sz="5400" smtClean="0">
              <a:solidFill>
                <a:srgbClr val="409EA6"/>
              </a:solidFill>
              <a:latin typeface="Times New Roman" panose="02020603050405020304" pitchFamily="18" charset="0"/>
              <a:ea typeface="华文隶书" panose="02010800040101010101" pitchFamily="2" charset="-122"/>
            </a:endParaRP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PageTitle"/>
          <p:cNvSpPr txBox="1"/>
          <p:nvPr/>
        </p:nvSpPr>
        <p:spPr bwMode="auto">
          <a:xfrm>
            <a:off x="577850" y="0"/>
            <a:ext cx="788670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defTabSz="514350" rtl="0" eaLnBrk="0" fontAlgn="base" hangingPunct="0">
              <a:lnSpc>
                <a:spcPct val="90000"/>
              </a:lnSpc>
              <a:spcBef>
                <a:spcPct val="0"/>
              </a:spcBef>
              <a:spcAft>
                <a:spcPct val="0"/>
              </a:spcAft>
              <a:defRPr sz="3200" b="1">
                <a:solidFill>
                  <a:srgbClr val="468F69"/>
                </a:solidFill>
                <a:latin typeface="+mj-lt"/>
                <a:ea typeface="+mj-ea"/>
                <a:cs typeface="+mj-cs"/>
              </a:defRPr>
            </a:lvl1pPr>
            <a:lvl2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2pPr>
            <a:lvl3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3pPr>
            <a:lvl4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4pPr>
            <a:lvl5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5pPr>
            <a:lvl6pPr marL="4572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6pPr>
            <a:lvl7pPr marL="9144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7pPr>
            <a:lvl8pPr marL="13716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8pPr>
            <a:lvl9pPr marL="18288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9pPr>
          </a:lstStyle>
          <a:p>
            <a:pPr eaLnBrk="1" hangingPunct="1">
              <a:defRPr/>
            </a:pPr>
            <a:r>
              <a:rPr lang="zh-CN" altLang="en-US" sz="2400" kern="0" dirty="0">
                <a:solidFill>
                  <a:srgbClr val="67B58C"/>
                </a:solidFill>
                <a:latin typeface="Arial" panose="020B0604020202020204" pitchFamily="34" charset="0"/>
                <a:ea typeface="宋体" panose="02010600030101010101" pitchFamily="2" charset="-122"/>
                <a:sym typeface="Arial" panose="020B0604020202020204" pitchFamily="34" charset="0"/>
              </a:rPr>
              <a:t>案</a:t>
            </a:r>
            <a:r>
              <a:rPr lang="zh-CN" altLang="en-US" sz="2400" kern="0" dirty="0" smtClean="0">
                <a:solidFill>
                  <a:srgbClr val="67B58C"/>
                </a:solidFill>
                <a:latin typeface="Arial" panose="020B0604020202020204" pitchFamily="34" charset="0"/>
                <a:ea typeface="宋体" panose="02010600030101010101" pitchFamily="2" charset="-122"/>
                <a:sym typeface="Arial" panose="020B0604020202020204" pitchFamily="34" charset="0"/>
              </a:rPr>
              <a:t>主现实性的心理反应</a:t>
            </a:r>
            <a:endParaRPr lang="zh-CN" altLang="en-US" sz="2400" kern="0" dirty="0" smtClean="0">
              <a:solidFill>
                <a:srgbClr val="67B58C"/>
              </a:solidFill>
              <a:latin typeface="Arial" panose="020B0604020202020204" pitchFamily="34" charset="0"/>
              <a:ea typeface="宋体" panose="02010600030101010101" pitchFamily="2" charset="-122"/>
              <a:sym typeface="Arial" panose="020B0604020202020204" pitchFamily="34" charset="0"/>
            </a:endParaRPr>
          </a:p>
        </p:txBody>
      </p:sp>
      <p:sp>
        <p:nvSpPr>
          <p:cNvPr id="158723" name="Rectangle 3"/>
          <p:cNvSpPr>
            <a:spLocks noChangeArrowheads="1"/>
          </p:cNvSpPr>
          <p:nvPr/>
        </p:nvSpPr>
        <p:spPr bwMode="auto">
          <a:xfrm>
            <a:off x="-9525" y="236538"/>
            <a:ext cx="344488" cy="404812"/>
          </a:xfrm>
          <a:prstGeom prst="rect">
            <a:avLst/>
          </a:prstGeom>
          <a:solidFill>
            <a:schemeClr val="accent1"/>
          </a:solidFill>
          <a:ln w="952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5F5F5F"/>
              </a:solidFill>
              <a:latin typeface="Arial" panose="020B0604020202020204" pitchFamily="34" charset="0"/>
              <a:ea typeface="宋体" panose="02010600030101010101" pitchFamily="2" charset="-122"/>
            </a:endParaRPr>
          </a:p>
        </p:txBody>
      </p:sp>
      <p:grpSp>
        <p:nvGrpSpPr>
          <p:cNvPr id="158724" name="Group 5"/>
          <p:cNvGrpSpPr/>
          <p:nvPr/>
        </p:nvGrpSpPr>
        <p:grpSpPr bwMode="auto">
          <a:xfrm>
            <a:off x="1295400" y="3833813"/>
            <a:ext cx="6946900" cy="228600"/>
            <a:chOff x="1344" y="1464"/>
            <a:chExt cx="4376" cy="144"/>
          </a:xfrm>
        </p:grpSpPr>
        <p:sp>
          <p:nvSpPr>
            <p:cNvPr id="158747" name="Line 6"/>
            <p:cNvSpPr>
              <a:spLocks noChangeShapeType="1"/>
            </p:cNvSpPr>
            <p:nvPr/>
          </p:nvSpPr>
          <p:spPr bwMode="auto">
            <a:xfrm>
              <a:off x="1488" y="1536"/>
              <a:ext cx="4232" cy="0"/>
            </a:xfrm>
            <a:prstGeom prst="line">
              <a:avLst/>
            </a:prstGeom>
            <a:noFill/>
            <a:ln w="12700" cap="rnd">
              <a:solidFill>
                <a:schemeClr val="tx1"/>
              </a:solidFill>
              <a:prstDash val="sysDot"/>
              <a:rou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6" name="Oval 7"/>
            <p:cNvSpPr>
              <a:spLocks noChangeArrowheads="1"/>
            </p:cNvSpPr>
            <p:nvPr/>
          </p:nvSpPr>
          <p:spPr bwMode="auto">
            <a:xfrm>
              <a:off x="1344" y="1464"/>
              <a:ext cx="144" cy="144"/>
            </a:xfrm>
            <a:prstGeom prst="ellipse">
              <a:avLst/>
            </a:prstGeom>
            <a:gradFill rotWithShape="1">
              <a:gsLst>
                <a:gs pos="0">
                  <a:schemeClr val="accent2"/>
                </a:gs>
                <a:gs pos="100000">
                  <a:schemeClr val="accent2">
                    <a:gamma/>
                    <a:shade val="66667"/>
                    <a:invGamma/>
                  </a:schemeClr>
                </a:gs>
              </a:gsLst>
              <a:path path="shape">
                <a:fillToRect l="50000" t="50000" r="50000" b="50000"/>
              </a:path>
            </a:gradFill>
            <a:ln w="19050">
              <a:solidFill>
                <a:schemeClr val="tx1"/>
              </a:solidFill>
              <a:round/>
            </a:ln>
            <a:effectLst/>
          </p:spPr>
          <p:txBody>
            <a:bodyPr wrap="none" anchor="ctr"/>
            <a:lstStyle/>
            <a:p>
              <a:pPr>
                <a:buFont typeface="Arial" panose="020B0604020202020204" pitchFamily="34" charset="0"/>
                <a:buNone/>
                <a:defRPr/>
              </a:pPr>
              <a:endParaRPr lang="zh-CN" altLang="en-US">
                <a:solidFill>
                  <a:srgbClr val="5F5F5F"/>
                </a:solidFill>
              </a:endParaRPr>
            </a:p>
          </p:txBody>
        </p:sp>
      </p:grpSp>
      <p:grpSp>
        <p:nvGrpSpPr>
          <p:cNvPr id="158725" name="Group 8"/>
          <p:cNvGrpSpPr/>
          <p:nvPr/>
        </p:nvGrpSpPr>
        <p:grpSpPr bwMode="auto">
          <a:xfrm>
            <a:off x="1295400" y="4505325"/>
            <a:ext cx="6946900" cy="228600"/>
            <a:chOff x="1344" y="1464"/>
            <a:chExt cx="4376" cy="144"/>
          </a:xfrm>
        </p:grpSpPr>
        <p:sp>
          <p:nvSpPr>
            <p:cNvPr id="158745" name="Line 9"/>
            <p:cNvSpPr>
              <a:spLocks noChangeShapeType="1"/>
            </p:cNvSpPr>
            <p:nvPr/>
          </p:nvSpPr>
          <p:spPr bwMode="auto">
            <a:xfrm>
              <a:off x="1488" y="1536"/>
              <a:ext cx="4232" cy="22"/>
            </a:xfrm>
            <a:prstGeom prst="line">
              <a:avLst/>
            </a:prstGeom>
            <a:noFill/>
            <a:ln w="12700" cap="rnd">
              <a:solidFill>
                <a:schemeClr val="tx1"/>
              </a:solidFill>
              <a:prstDash val="sysDot"/>
              <a:rou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9" name="Oval 10"/>
            <p:cNvSpPr>
              <a:spLocks noChangeArrowheads="1"/>
            </p:cNvSpPr>
            <p:nvPr/>
          </p:nvSpPr>
          <p:spPr bwMode="auto">
            <a:xfrm>
              <a:off x="1344" y="1464"/>
              <a:ext cx="144" cy="144"/>
            </a:xfrm>
            <a:prstGeom prst="ellipse">
              <a:avLst/>
            </a:prstGeom>
            <a:gradFill rotWithShape="1">
              <a:gsLst>
                <a:gs pos="0">
                  <a:schemeClr val="accent1"/>
                </a:gs>
                <a:gs pos="100000">
                  <a:schemeClr val="accent1">
                    <a:gamma/>
                    <a:shade val="66667"/>
                    <a:invGamma/>
                  </a:schemeClr>
                </a:gs>
              </a:gsLst>
              <a:path path="shape">
                <a:fillToRect l="50000" t="50000" r="50000" b="50000"/>
              </a:path>
            </a:gradFill>
            <a:ln w="19050">
              <a:solidFill>
                <a:schemeClr val="tx1"/>
              </a:solidFill>
              <a:round/>
            </a:ln>
            <a:effectLst/>
          </p:spPr>
          <p:txBody>
            <a:bodyPr wrap="none" anchor="ctr"/>
            <a:lstStyle/>
            <a:p>
              <a:pPr>
                <a:buFont typeface="Arial" panose="020B0604020202020204" pitchFamily="34" charset="0"/>
                <a:buNone/>
                <a:defRPr/>
              </a:pPr>
              <a:endParaRPr lang="zh-CN" altLang="en-US">
                <a:solidFill>
                  <a:srgbClr val="5F5F5F"/>
                </a:solidFill>
              </a:endParaRPr>
            </a:p>
          </p:txBody>
        </p:sp>
      </p:grpSp>
      <p:grpSp>
        <p:nvGrpSpPr>
          <p:cNvPr id="158726" name="Group 14"/>
          <p:cNvGrpSpPr/>
          <p:nvPr/>
        </p:nvGrpSpPr>
        <p:grpSpPr bwMode="auto">
          <a:xfrm>
            <a:off x="1295400" y="2339975"/>
            <a:ext cx="6946900" cy="228600"/>
            <a:chOff x="1344" y="1464"/>
            <a:chExt cx="4376" cy="144"/>
          </a:xfrm>
        </p:grpSpPr>
        <p:sp>
          <p:nvSpPr>
            <p:cNvPr id="158743" name="Line 15"/>
            <p:cNvSpPr>
              <a:spLocks noChangeShapeType="1"/>
            </p:cNvSpPr>
            <p:nvPr/>
          </p:nvSpPr>
          <p:spPr bwMode="auto">
            <a:xfrm>
              <a:off x="1488" y="1536"/>
              <a:ext cx="4232" cy="0"/>
            </a:xfrm>
            <a:prstGeom prst="line">
              <a:avLst/>
            </a:prstGeom>
            <a:noFill/>
            <a:ln w="12700" cap="rnd">
              <a:solidFill>
                <a:schemeClr val="tx1"/>
              </a:solidFill>
              <a:prstDash val="sysDot"/>
              <a:rou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158744" name="Oval 16"/>
            <p:cNvSpPr>
              <a:spLocks noChangeArrowheads="1"/>
            </p:cNvSpPr>
            <p:nvPr/>
          </p:nvSpPr>
          <p:spPr bwMode="auto">
            <a:xfrm>
              <a:off x="1344" y="1464"/>
              <a:ext cx="144" cy="144"/>
            </a:xfrm>
            <a:prstGeom prst="ellipse">
              <a:avLst/>
            </a:prstGeom>
            <a:gradFill rotWithShape="1">
              <a:gsLst>
                <a:gs pos="0">
                  <a:srgbClr val="E96E29"/>
                </a:gs>
                <a:gs pos="100000">
                  <a:srgbClr val="9B491B"/>
                </a:gs>
              </a:gsLst>
              <a:path path="shape">
                <a:fillToRect l="50000" t="50000" r="50000" b="50000"/>
              </a:path>
            </a:gradFill>
            <a:ln w="19050">
              <a:solidFill>
                <a:schemeClr val="tx1"/>
              </a:solidFill>
              <a:round/>
            </a:ln>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grpSp>
        <p:nvGrpSpPr>
          <p:cNvPr id="158727" name="Group 17"/>
          <p:cNvGrpSpPr/>
          <p:nvPr/>
        </p:nvGrpSpPr>
        <p:grpSpPr bwMode="auto">
          <a:xfrm>
            <a:off x="1295400" y="3030538"/>
            <a:ext cx="6946900" cy="228600"/>
            <a:chOff x="1344" y="1464"/>
            <a:chExt cx="4376" cy="144"/>
          </a:xfrm>
        </p:grpSpPr>
        <p:sp>
          <p:nvSpPr>
            <p:cNvPr id="158741" name="Line 18"/>
            <p:cNvSpPr>
              <a:spLocks noChangeShapeType="1"/>
            </p:cNvSpPr>
            <p:nvPr/>
          </p:nvSpPr>
          <p:spPr bwMode="auto">
            <a:xfrm>
              <a:off x="1488" y="1536"/>
              <a:ext cx="4232" cy="0"/>
            </a:xfrm>
            <a:prstGeom prst="line">
              <a:avLst/>
            </a:prstGeom>
            <a:noFill/>
            <a:ln w="12700" cap="rnd">
              <a:solidFill>
                <a:schemeClr val="tx1"/>
              </a:solidFill>
              <a:prstDash val="sysDot"/>
              <a:rou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158742" name="Oval 19"/>
            <p:cNvSpPr>
              <a:spLocks noChangeArrowheads="1"/>
            </p:cNvSpPr>
            <p:nvPr/>
          </p:nvSpPr>
          <p:spPr bwMode="auto">
            <a:xfrm>
              <a:off x="1344" y="1464"/>
              <a:ext cx="144" cy="144"/>
            </a:xfrm>
            <a:prstGeom prst="ellipse">
              <a:avLst/>
            </a:prstGeom>
            <a:gradFill rotWithShape="1">
              <a:gsLst>
                <a:gs pos="0">
                  <a:srgbClr val="DCDC48"/>
                </a:gs>
                <a:gs pos="100000">
                  <a:srgbClr val="939330"/>
                </a:gs>
              </a:gsLst>
              <a:path path="shape">
                <a:fillToRect l="50000" t="50000" r="50000" b="50000"/>
              </a:path>
            </a:gradFill>
            <a:ln w="19050">
              <a:solidFill>
                <a:schemeClr val="tx1"/>
              </a:solidFill>
              <a:round/>
            </a:ln>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pPr>
              <a:endParaRPr lang="zh-CN" altLang="en-US" sz="1800" smtClean="0">
                <a:solidFill>
                  <a:srgbClr val="5F5F5F"/>
                </a:solidFill>
                <a:latin typeface="Calibri" panose="020F0502020204030204" pitchFamily="34" charset="0"/>
                <a:ea typeface="宋体" panose="02010600030101010101" pitchFamily="2" charset="-122"/>
              </a:endParaRPr>
            </a:p>
          </p:txBody>
        </p:sp>
      </p:grpSp>
      <p:sp>
        <p:nvSpPr>
          <p:cNvPr id="158728" name="Rectangle 20"/>
          <p:cNvSpPr>
            <a:spLocks noChangeArrowheads="1"/>
          </p:cNvSpPr>
          <p:nvPr/>
        </p:nvSpPr>
        <p:spPr bwMode="auto">
          <a:xfrm>
            <a:off x="1581150" y="1981200"/>
            <a:ext cx="68532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fontAlgn="base">
              <a:lnSpc>
                <a:spcPct val="100000"/>
              </a:lnSpc>
              <a:spcBef>
                <a:spcPct val="0"/>
              </a:spcBef>
              <a:spcAft>
                <a:spcPct val="0"/>
              </a:spcAft>
              <a:buClrTx/>
              <a:buSzTx/>
              <a:buFontTx/>
              <a:buNone/>
            </a:pPr>
            <a:r>
              <a:rPr lang="zh-CN" altLang="en-US" sz="2000" smtClean="0">
                <a:solidFill>
                  <a:srgbClr val="5F5F5F"/>
                </a:solidFill>
                <a:latin typeface="Calibri" panose="020F0502020204030204" pitchFamily="34" charset="0"/>
                <a:ea typeface="宋体" panose="02010600030101010101" pitchFamily="2" charset="-122"/>
              </a:rPr>
              <a:t>面对陌生人讲出自己的问题尤其是隐私问题感觉非常为难。</a:t>
            </a:r>
            <a:endParaRPr lang="en-US" altLang="zh-CN" sz="2000" smtClean="0">
              <a:solidFill>
                <a:srgbClr val="5F5F5F"/>
              </a:solidFill>
              <a:latin typeface="Calibri" panose="020F0502020204030204" pitchFamily="34" charset="0"/>
              <a:ea typeface="宋体" panose="02010600030101010101" pitchFamily="2" charset="-122"/>
            </a:endParaRPr>
          </a:p>
        </p:txBody>
      </p:sp>
      <p:sp>
        <p:nvSpPr>
          <p:cNvPr id="158729" name="Rectangle 21"/>
          <p:cNvSpPr>
            <a:spLocks noChangeArrowheads="1"/>
          </p:cNvSpPr>
          <p:nvPr/>
        </p:nvSpPr>
        <p:spPr bwMode="auto">
          <a:xfrm>
            <a:off x="1581150" y="2517775"/>
            <a:ext cx="71104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fontAlgn="base">
              <a:lnSpc>
                <a:spcPct val="100000"/>
              </a:lnSpc>
              <a:spcBef>
                <a:spcPct val="0"/>
              </a:spcBef>
              <a:spcAft>
                <a:spcPct val="0"/>
              </a:spcAft>
              <a:buClrTx/>
              <a:buSzTx/>
              <a:buFontTx/>
              <a:buNone/>
            </a:pPr>
            <a:r>
              <a:rPr lang="zh-CN" altLang="en-US" sz="2000" smtClean="0">
                <a:solidFill>
                  <a:srgbClr val="5F5F5F"/>
                </a:solidFill>
                <a:latin typeface="Calibri" panose="020F0502020204030204" pitchFamily="34" charset="0"/>
                <a:ea typeface="宋体" panose="02010600030101010101" pitchFamily="2" charset="-122"/>
              </a:rPr>
              <a:t>求助者意识到要承认自己也是产生问题的一部分原因很痛苦，</a:t>
            </a:r>
            <a:endParaRPr lang="en-US" altLang="zh-CN" sz="2000" smtClean="0">
              <a:solidFill>
                <a:srgbClr val="5F5F5F"/>
              </a:solidFill>
              <a:latin typeface="Calibri" panose="020F0502020204030204" pitchFamily="34" charset="0"/>
              <a:ea typeface="宋体" panose="02010600030101010101" pitchFamily="2" charset="-122"/>
            </a:endParaRPr>
          </a:p>
          <a:p>
            <a:pPr algn="l" fontAlgn="base">
              <a:lnSpc>
                <a:spcPct val="100000"/>
              </a:lnSpc>
              <a:spcBef>
                <a:spcPct val="0"/>
              </a:spcBef>
              <a:spcAft>
                <a:spcPct val="0"/>
              </a:spcAft>
              <a:buClrTx/>
              <a:buSzTx/>
              <a:buFontTx/>
              <a:buNone/>
            </a:pPr>
            <a:r>
              <a:rPr lang="zh-CN" altLang="en-US" sz="2000" smtClean="0">
                <a:solidFill>
                  <a:srgbClr val="5F5F5F"/>
                </a:solidFill>
                <a:latin typeface="Calibri" panose="020F0502020204030204" pitchFamily="34" charset="0"/>
                <a:ea typeface="宋体" panose="02010600030101010101" pitchFamily="2" charset="-122"/>
              </a:rPr>
              <a:t>无法面对。</a:t>
            </a:r>
            <a:endParaRPr lang="en-US" altLang="zh-CN" sz="2000" smtClean="0">
              <a:solidFill>
                <a:srgbClr val="5F5F5F"/>
              </a:solidFill>
              <a:latin typeface="Calibri" panose="020F0502020204030204" pitchFamily="34" charset="0"/>
              <a:ea typeface="宋体" panose="02010600030101010101" pitchFamily="2" charset="-122"/>
            </a:endParaRPr>
          </a:p>
        </p:txBody>
      </p:sp>
      <p:sp>
        <p:nvSpPr>
          <p:cNvPr id="158730" name="Rectangle 22"/>
          <p:cNvSpPr>
            <a:spLocks noChangeArrowheads="1"/>
          </p:cNvSpPr>
          <p:nvPr/>
        </p:nvSpPr>
        <p:spPr bwMode="auto">
          <a:xfrm>
            <a:off x="1598613" y="3205163"/>
            <a:ext cx="678688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fontAlgn="base">
              <a:lnSpc>
                <a:spcPct val="100000"/>
              </a:lnSpc>
              <a:spcBef>
                <a:spcPct val="0"/>
              </a:spcBef>
              <a:spcAft>
                <a:spcPct val="0"/>
              </a:spcAft>
              <a:buClrTx/>
              <a:buSzTx/>
              <a:buFontTx/>
              <a:buNone/>
            </a:pPr>
            <a:r>
              <a:rPr lang="zh-CN" altLang="en-US" sz="2000" smtClean="0">
                <a:solidFill>
                  <a:srgbClr val="5F5F5F"/>
                </a:solidFill>
                <a:latin typeface="Calibri" panose="020F0502020204030204" pitchFamily="34" charset="0"/>
                <a:ea typeface="宋体" panose="02010600030101010101" pitchFamily="2" charset="-122"/>
              </a:rPr>
              <a:t>求助者过去的一些成功或不成功的求助经验对他（她）这次</a:t>
            </a:r>
            <a:endParaRPr lang="en-US" altLang="zh-CN" sz="2000" smtClean="0">
              <a:solidFill>
                <a:srgbClr val="5F5F5F"/>
              </a:solidFill>
              <a:latin typeface="Calibri" panose="020F0502020204030204" pitchFamily="34" charset="0"/>
              <a:ea typeface="宋体" panose="02010600030101010101" pitchFamily="2" charset="-122"/>
            </a:endParaRPr>
          </a:p>
          <a:p>
            <a:pPr algn="l" fontAlgn="base">
              <a:lnSpc>
                <a:spcPct val="100000"/>
              </a:lnSpc>
              <a:spcBef>
                <a:spcPct val="0"/>
              </a:spcBef>
              <a:spcAft>
                <a:spcPct val="0"/>
              </a:spcAft>
              <a:buClrTx/>
              <a:buSzTx/>
              <a:buFontTx/>
              <a:buNone/>
            </a:pPr>
            <a:r>
              <a:rPr lang="zh-CN" altLang="en-US" sz="2000" smtClean="0">
                <a:solidFill>
                  <a:srgbClr val="5F5F5F"/>
                </a:solidFill>
                <a:latin typeface="Calibri" panose="020F0502020204030204" pitchFamily="34" charset="0"/>
                <a:ea typeface="宋体" panose="02010600030101010101" pitchFamily="2" charset="-122"/>
              </a:rPr>
              <a:t>求助有影响。</a:t>
            </a:r>
            <a:endParaRPr lang="en-US" altLang="zh-CN" sz="2000" smtClean="0">
              <a:solidFill>
                <a:srgbClr val="5F5F5F"/>
              </a:solidFill>
              <a:latin typeface="Calibri" panose="020F0502020204030204" pitchFamily="34" charset="0"/>
              <a:ea typeface="宋体" panose="02010600030101010101" pitchFamily="2" charset="-122"/>
            </a:endParaRPr>
          </a:p>
        </p:txBody>
      </p:sp>
      <p:sp>
        <p:nvSpPr>
          <p:cNvPr id="158731" name="Rectangle 23"/>
          <p:cNvSpPr>
            <a:spLocks noChangeArrowheads="1"/>
          </p:cNvSpPr>
          <p:nvPr/>
        </p:nvSpPr>
        <p:spPr bwMode="auto">
          <a:xfrm>
            <a:off x="1606550" y="3946525"/>
            <a:ext cx="63404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fontAlgn="base">
              <a:lnSpc>
                <a:spcPct val="100000"/>
              </a:lnSpc>
              <a:spcBef>
                <a:spcPct val="0"/>
              </a:spcBef>
              <a:spcAft>
                <a:spcPct val="0"/>
              </a:spcAft>
              <a:buClrTx/>
              <a:buSzTx/>
              <a:buFontTx/>
              <a:buNone/>
            </a:pPr>
            <a:r>
              <a:rPr lang="zh-CN" altLang="en-US" sz="2000" smtClean="0">
                <a:solidFill>
                  <a:srgbClr val="5F5F5F"/>
                </a:solidFill>
                <a:latin typeface="Calibri" panose="020F0502020204030204" pitchFamily="34" charset="0"/>
                <a:ea typeface="宋体" panose="02010600030101010101" pitchFamily="2" charset="-122"/>
              </a:rPr>
              <a:t>求助者求助能力是不一样的，有些人很容易寻求帮助，</a:t>
            </a:r>
            <a:endParaRPr lang="en-US" altLang="zh-CN" sz="2000" smtClean="0">
              <a:solidFill>
                <a:srgbClr val="5F5F5F"/>
              </a:solidFill>
              <a:latin typeface="Calibri" panose="020F0502020204030204" pitchFamily="34" charset="0"/>
              <a:ea typeface="宋体" panose="02010600030101010101" pitchFamily="2" charset="-122"/>
            </a:endParaRPr>
          </a:p>
          <a:p>
            <a:pPr algn="l" fontAlgn="base">
              <a:lnSpc>
                <a:spcPct val="100000"/>
              </a:lnSpc>
              <a:spcBef>
                <a:spcPct val="0"/>
              </a:spcBef>
              <a:spcAft>
                <a:spcPct val="0"/>
              </a:spcAft>
              <a:buClrTx/>
              <a:buSzTx/>
              <a:buFontTx/>
              <a:buNone/>
            </a:pPr>
            <a:r>
              <a:rPr lang="zh-CN" altLang="en-US" sz="2000" smtClean="0">
                <a:solidFill>
                  <a:srgbClr val="5F5F5F"/>
                </a:solidFill>
                <a:latin typeface="Calibri" panose="020F0502020204030204" pitchFamily="34" charset="0"/>
                <a:ea typeface="宋体" panose="02010600030101010101" pitchFamily="2" charset="-122"/>
              </a:rPr>
              <a:t>而有些人则很难。</a:t>
            </a:r>
            <a:endParaRPr lang="en-US" altLang="zh-CN" sz="2000" smtClean="0">
              <a:solidFill>
                <a:srgbClr val="5F5F5F"/>
              </a:solidFill>
              <a:latin typeface="Calibri" panose="020F0502020204030204" pitchFamily="34" charset="0"/>
              <a:ea typeface="宋体" panose="02010600030101010101" pitchFamily="2" charset="-122"/>
            </a:endParaRPr>
          </a:p>
        </p:txBody>
      </p:sp>
      <p:pic>
        <p:nvPicPr>
          <p:cNvPr id="158732" name="Picture 27" descr="016"/>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437313" y="5221288"/>
            <a:ext cx="1524000"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 name="Group 14"/>
          <p:cNvGrpSpPr/>
          <p:nvPr/>
        </p:nvGrpSpPr>
        <p:grpSpPr bwMode="auto">
          <a:xfrm>
            <a:off x="1280160" y="1730375"/>
            <a:ext cx="4038600" cy="228600"/>
            <a:chOff x="1344" y="1464"/>
            <a:chExt cx="2544" cy="144"/>
          </a:xfrm>
          <a:scene3d>
            <a:camera prst="orthographicFront">
              <a:rot lat="0" lon="0" rev="0"/>
            </a:camera>
            <a:lightRig rig="balanced" dir="t">
              <a:rot lat="0" lon="0" rev="8700000"/>
            </a:lightRig>
          </a:scene3d>
        </p:grpSpPr>
        <p:sp>
          <p:nvSpPr>
            <p:cNvPr id="22" name="Line 15"/>
            <p:cNvSpPr>
              <a:spLocks noChangeShapeType="1"/>
            </p:cNvSpPr>
            <p:nvPr/>
          </p:nvSpPr>
          <p:spPr bwMode="auto">
            <a:xfrm>
              <a:off x="1488" y="1536"/>
              <a:ext cx="2400" cy="0"/>
            </a:xfrm>
            <a:prstGeom prst="line">
              <a:avLst/>
            </a:prstGeom>
            <a:noFill/>
            <a:ln w="12700" cap="rnd">
              <a:noFill/>
              <a:prstDash val="sysDot"/>
              <a:round/>
            </a:ln>
            <a:effectLst>
              <a:outerShdw blurRad="44450" dist="27940" dir="5400000" algn="ctr">
                <a:srgbClr val="000000">
                  <a:alpha val="32000"/>
                </a:srgbClr>
              </a:outerShdw>
            </a:effectLst>
            <a:sp3d>
              <a:bevelT w="190500" h="38100"/>
            </a:sp3d>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anose="020B0604020202020204" pitchFamily="34" charset="0"/>
                <a:buNone/>
                <a:defRPr/>
              </a:pPr>
              <a:endParaRPr lang="zh-CN" altLang="en-US">
                <a:solidFill>
                  <a:srgbClr val="5F5F5F"/>
                </a:solidFill>
                <a:latin typeface="Arial" panose="020B0604020202020204" pitchFamily="34" charset="0"/>
                <a:ea typeface="宋体" panose="02010600030101010101" pitchFamily="2" charset="-122"/>
              </a:endParaRPr>
            </a:p>
          </p:txBody>
        </p:sp>
        <p:sp>
          <p:nvSpPr>
            <p:cNvPr id="23" name="Oval 16"/>
            <p:cNvSpPr>
              <a:spLocks noChangeArrowheads="1"/>
            </p:cNvSpPr>
            <p:nvPr/>
          </p:nvSpPr>
          <p:spPr bwMode="auto">
            <a:xfrm>
              <a:off x="1344" y="1464"/>
              <a:ext cx="144" cy="144"/>
            </a:xfrm>
            <a:prstGeom prst="ellipse">
              <a:avLst/>
            </a:prstGeom>
            <a:solidFill>
              <a:schemeClr val="accent3">
                <a:lumMod val="65000"/>
              </a:schemeClr>
            </a:solidFill>
            <a:ln w="19050">
              <a:noFill/>
              <a:round/>
            </a:ln>
            <a:effectLst>
              <a:outerShdw blurRad="44450" dist="27940" dir="5400000" algn="ctr">
                <a:srgbClr val="000000">
                  <a:alpha val="32000"/>
                </a:srgbClr>
              </a:outerShdw>
            </a:effectLst>
            <a:sp3d>
              <a:bevelT w="190500" h="38100"/>
            </a:sp3d>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Tx/>
                <a:buNone/>
                <a:defRPr/>
              </a:pPr>
              <a:endParaRPr lang="zh-CN" altLang="en-US" sz="1800" smtClean="0">
                <a:solidFill>
                  <a:srgbClr val="5F5F5F"/>
                </a:solidFill>
                <a:latin typeface="Calibri" panose="020F0502020204030204" pitchFamily="34" charset="0"/>
                <a:ea typeface="宋体" panose="02010600030101010101" pitchFamily="2" charset="-122"/>
              </a:endParaRPr>
            </a:p>
          </p:txBody>
        </p:sp>
      </p:grpSp>
      <p:sp>
        <p:nvSpPr>
          <p:cNvPr id="158734" name="Line 15"/>
          <p:cNvSpPr>
            <a:spLocks noChangeShapeType="1"/>
          </p:cNvSpPr>
          <p:nvPr/>
        </p:nvSpPr>
        <p:spPr bwMode="auto">
          <a:xfrm>
            <a:off x="1508125" y="1874838"/>
            <a:ext cx="6734175" cy="0"/>
          </a:xfrm>
          <a:prstGeom prst="line">
            <a:avLst/>
          </a:prstGeom>
          <a:noFill/>
          <a:ln w="12700" cap="rnd">
            <a:solidFill>
              <a:schemeClr val="tx1"/>
            </a:solidFill>
            <a:prstDash val="sysDot"/>
            <a:rou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158735" name="Line 9"/>
          <p:cNvSpPr>
            <a:spLocks noChangeShapeType="1"/>
          </p:cNvSpPr>
          <p:nvPr/>
        </p:nvSpPr>
        <p:spPr bwMode="auto">
          <a:xfrm>
            <a:off x="1524000" y="5335588"/>
            <a:ext cx="6718300" cy="0"/>
          </a:xfrm>
          <a:prstGeom prst="line">
            <a:avLst/>
          </a:prstGeom>
          <a:noFill/>
          <a:ln w="12700" cap="rnd">
            <a:solidFill>
              <a:schemeClr val="tx1"/>
            </a:solidFill>
            <a:prstDash val="sysDot"/>
            <a:rou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smtClean="0">
              <a:solidFill>
                <a:srgbClr val="5F5F5F"/>
              </a:solidFill>
              <a:latin typeface="Arial" panose="020B0604020202020204" pitchFamily="34" charset="0"/>
              <a:ea typeface="宋体" panose="02010600030101010101" pitchFamily="2" charset="-122"/>
            </a:endParaRPr>
          </a:p>
        </p:txBody>
      </p:sp>
      <p:sp>
        <p:nvSpPr>
          <p:cNvPr id="26" name="Oval 10"/>
          <p:cNvSpPr>
            <a:spLocks noChangeArrowheads="1"/>
          </p:cNvSpPr>
          <p:nvPr/>
        </p:nvSpPr>
        <p:spPr bwMode="auto">
          <a:xfrm>
            <a:off x="1295400" y="5221288"/>
            <a:ext cx="228600" cy="228600"/>
          </a:xfrm>
          <a:prstGeom prst="ellipse">
            <a:avLst/>
          </a:prstGeom>
          <a:solidFill>
            <a:schemeClr val="accent2">
              <a:lumMod val="50000"/>
            </a:schemeClr>
          </a:solidFill>
          <a:ln w="19050">
            <a:noFill/>
            <a:rou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buFont typeface="Arial" panose="020B0604020202020204" pitchFamily="34" charset="0"/>
              <a:buNone/>
              <a:defRPr/>
            </a:pPr>
            <a:endParaRPr lang="zh-CN" altLang="en-US">
              <a:solidFill>
                <a:srgbClr val="5F5F5F"/>
              </a:solidFill>
            </a:endParaRPr>
          </a:p>
        </p:txBody>
      </p:sp>
      <p:sp>
        <p:nvSpPr>
          <p:cNvPr id="158739" name="Rectangle 20"/>
          <p:cNvSpPr>
            <a:spLocks noChangeArrowheads="1"/>
          </p:cNvSpPr>
          <p:nvPr/>
        </p:nvSpPr>
        <p:spPr bwMode="auto">
          <a:xfrm>
            <a:off x="1560513" y="1412875"/>
            <a:ext cx="7110412"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fontAlgn="base">
              <a:lnSpc>
                <a:spcPct val="100000"/>
              </a:lnSpc>
              <a:spcBef>
                <a:spcPct val="0"/>
              </a:spcBef>
              <a:spcAft>
                <a:spcPct val="0"/>
              </a:spcAft>
              <a:buClrTx/>
              <a:buSzTx/>
              <a:buFontTx/>
              <a:buNone/>
            </a:pPr>
            <a:r>
              <a:rPr lang="zh-CN" altLang="en-US" sz="2000" smtClean="0">
                <a:solidFill>
                  <a:srgbClr val="5F5F5F"/>
                </a:solidFill>
                <a:latin typeface="Calibri" panose="020F0502020204030204" pitchFamily="34" charset="0"/>
                <a:ea typeface="宋体" panose="02010600030101010101" pitchFamily="2" charset="-122"/>
              </a:rPr>
              <a:t>他（她）可能不需要立刻接受服务，仅仅是进行询问和试探。</a:t>
            </a:r>
            <a:endParaRPr lang="en-US" altLang="zh-CN" sz="2000" smtClean="0">
              <a:solidFill>
                <a:srgbClr val="5F5F5F"/>
              </a:solidFill>
              <a:latin typeface="Calibri" panose="020F0502020204030204" pitchFamily="34" charset="0"/>
              <a:ea typeface="宋体" panose="02010600030101010101" pitchFamily="2" charset="-122"/>
            </a:endParaRPr>
          </a:p>
        </p:txBody>
      </p:sp>
      <p:sp>
        <p:nvSpPr>
          <p:cNvPr id="158740" name="Rectangle 22"/>
          <p:cNvSpPr>
            <a:spLocks noChangeArrowheads="1"/>
          </p:cNvSpPr>
          <p:nvPr/>
        </p:nvSpPr>
        <p:spPr bwMode="auto">
          <a:xfrm>
            <a:off x="1585913" y="4865688"/>
            <a:ext cx="58277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fontAlgn="base">
              <a:lnSpc>
                <a:spcPct val="100000"/>
              </a:lnSpc>
              <a:spcBef>
                <a:spcPct val="0"/>
              </a:spcBef>
              <a:spcAft>
                <a:spcPct val="0"/>
              </a:spcAft>
              <a:buClrTx/>
              <a:buSzTx/>
              <a:buFontTx/>
              <a:buNone/>
            </a:pPr>
            <a:r>
              <a:rPr lang="zh-CN" altLang="en-US" sz="2000" smtClean="0">
                <a:solidFill>
                  <a:srgbClr val="5F5F5F"/>
                </a:solidFill>
                <a:latin typeface="Calibri" panose="020F0502020204030204" pitchFamily="34" charset="0"/>
                <a:ea typeface="宋体" panose="02010600030101010101" pitchFamily="2" charset="-122"/>
              </a:rPr>
              <a:t>求助者是被强迫来到机构而不是主动寻求帮助的。</a:t>
            </a:r>
            <a:endParaRPr lang="en-US" altLang="zh-CN" sz="2000" smtClean="0">
              <a:solidFill>
                <a:srgbClr val="5F5F5F"/>
              </a:solidFill>
              <a:latin typeface="Calibri" panose="020F050202020403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PageTitle"/>
          <p:cNvSpPr txBox="1"/>
          <p:nvPr/>
        </p:nvSpPr>
        <p:spPr bwMode="auto">
          <a:xfrm>
            <a:off x="577850" y="0"/>
            <a:ext cx="788670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defTabSz="514350" rtl="0" eaLnBrk="0" fontAlgn="base" hangingPunct="0">
              <a:lnSpc>
                <a:spcPct val="90000"/>
              </a:lnSpc>
              <a:spcBef>
                <a:spcPct val="0"/>
              </a:spcBef>
              <a:spcAft>
                <a:spcPct val="0"/>
              </a:spcAft>
              <a:defRPr sz="3200" b="1">
                <a:solidFill>
                  <a:srgbClr val="468F69"/>
                </a:solidFill>
                <a:latin typeface="+mj-lt"/>
                <a:ea typeface="+mj-ea"/>
                <a:cs typeface="+mj-cs"/>
              </a:defRPr>
            </a:lvl1pPr>
            <a:lvl2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2pPr>
            <a:lvl3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3pPr>
            <a:lvl4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4pPr>
            <a:lvl5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5pPr>
            <a:lvl6pPr marL="4572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6pPr>
            <a:lvl7pPr marL="9144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7pPr>
            <a:lvl8pPr marL="13716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8pPr>
            <a:lvl9pPr marL="18288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9pPr>
          </a:lstStyle>
          <a:p>
            <a:pPr eaLnBrk="1" hangingPunct="1">
              <a:defRPr/>
            </a:pPr>
            <a:r>
              <a:rPr lang="zh-CN" altLang="en-US" sz="2400" kern="0" dirty="0" smtClean="0">
                <a:solidFill>
                  <a:srgbClr val="67B58C"/>
                </a:solidFill>
                <a:latin typeface="Arial" panose="020B0604020202020204" pitchFamily="34" charset="0"/>
                <a:ea typeface="宋体" panose="02010600030101010101" pitchFamily="2" charset="-122"/>
                <a:sym typeface="Arial" panose="020B0604020202020204" pitchFamily="34" charset="0"/>
              </a:rPr>
              <a:t>对求助者现实性反应的工作准备</a:t>
            </a:r>
            <a:endParaRPr lang="zh-CN" altLang="en-US" sz="2400" kern="0" dirty="0" smtClean="0">
              <a:solidFill>
                <a:srgbClr val="67B58C"/>
              </a:solidFill>
              <a:latin typeface="Arial" panose="020B0604020202020204" pitchFamily="34" charset="0"/>
              <a:ea typeface="宋体" panose="02010600030101010101" pitchFamily="2" charset="-122"/>
              <a:sym typeface="Arial" panose="020B0604020202020204" pitchFamily="34" charset="0"/>
            </a:endParaRPr>
          </a:p>
        </p:txBody>
      </p:sp>
      <p:sp>
        <p:nvSpPr>
          <p:cNvPr id="159747" name="Rectangle 3"/>
          <p:cNvSpPr>
            <a:spLocks noChangeArrowheads="1"/>
          </p:cNvSpPr>
          <p:nvPr/>
        </p:nvSpPr>
        <p:spPr bwMode="auto">
          <a:xfrm>
            <a:off x="-9525" y="236538"/>
            <a:ext cx="344488" cy="404812"/>
          </a:xfrm>
          <a:prstGeom prst="rect">
            <a:avLst/>
          </a:prstGeom>
          <a:solidFill>
            <a:schemeClr val="accent1"/>
          </a:solidFill>
          <a:ln w="952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5F5F5F"/>
              </a:solidFill>
              <a:latin typeface="Arial" panose="020B0604020202020204" pitchFamily="34" charset="0"/>
              <a:ea typeface="宋体" panose="02010600030101010101" pitchFamily="2" charset="-122"/>
            </a:endParaRPr>
          </a:p>
        </p:txBody>
      </p:sp>
      <p:sp>
        <p:nvSpPr>
          <p:cNvPr id="159748" name="AutoShape 10"/>
          <p:cNvSpPr>
            <a:spLocks noChangeArrowheads="1"/>
          </p:cNvSpPr>
          <p:nvPr/>
        </p:nvSpPr>
        <p:spPr bwMode="gray">
          <a:xfrm>
            <a:off x="1817688" y="2116138"/>
            <a:ext cx="5791200" cy="381000"/>
          </a:xfrm>
          <a:prstGeom prst="roundRect">
            <a:avLst>
              <a:gd name="adj" fmla="val 7574"/>
            </a:avLst>
          </a:prstGeom>
          <a:solidFill>
            <a:srgbClr val="97CCF3"/>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fontAlgn="base">
              <a:lnSpc>
                <a:spcPct val="100000"/>
              </a:lnSpc>
              <a:spcBef>
                <a:spcPct val="0"/>
              </a:spcBef>
              <a:spcAft>
                <a:spcPct val="0"/>
              </a:spcAft>
              <a:buClrTx/>
              <a:buSzTx/>
              <a:buFont typeface="Wingdings" panose="05000000000000000000" pitchFamily="2" charset="2"/>
              <a:buNone/>
            </a:pPr>
            <a:r>
              <a:rPr lang="zh-CN" altLang="en-US" sz="1600" b="1" smtClean="0">
                <a:solidFill>
                  <a:srgbClr val="FFFFFF"/>
                </a:solidFill>
                <a:latin typeface="Calibri" panose="020F0502020204030204" pitchFamily="34" charset="0"/>
                <a:ea typeface="宋体" panose="02010600030101010101" pitchFamily="2" charset="-122"/>
              </a:rPr>
              <a:t>了解求助者的求助意愿并进行适当处理</a:t>
            </a:r>
            <a:endParaRPr lang="en-US" altLang="zh-CN" sz="1600" b="1" smtClean="0">
              <a:solidFill>
                <a:srgbClr val="FFFFFF"/>
              </a:solidFill>
              <a:latin typeface="Calibri" panose="020F0502020204030204" pitchFamily="34" charset="0"/>
              <a:ea typeface="宋体" panose="02010600030101010101" pitchFamily="2" charset="-122"/>
            </a:endParaRPr>
          </a:p>
        </p:txBody>
      </p:sp>
      <p:sp>
        <p:nvSpPr>
          <p:cNvPr id="6" name="AutoShape 11"/>
          <p:cNvSpPr>
            <a:spLocks noChangeArrowheads="1"/>
          </p:cNvSpPr>
          <p:nvPr/>
        </p:nvSpPr>
        <p:spPr bwMode="gray">
          <a:xfrm>
            <a:off x="1817688" y="2684463"/>
            <a:ext cx="5791200" cy="381000"/>
          </a:xfrm>
          <a:prstGeom prst="roundRect">
            <a:avLst>
              <a:gd name="adj" fmla="val 7574"/>
            </a:avLst>
          </a:prstGeom>
          <a:solidFill>
            <a:schemeClr val="accent2"/>
          </a:solidFill>
          <a:ln w="28575" cap="rnd">
            <a:noFill/>
            <a:prstDash val="sysDot"/>
            <a:round/>
          </a:ln>
          <a:effectLst/>
        </p:spPr>
        <p:txBody>
          <a:bodyPr wrap="none" anchor="ctr"/>
          <a:lstStyle/>
          <a:p>
            <a:pPr algn="ctr" eaLnBrk="0" hangingPunct="0">
              <a:buFont typeface="Wingdings" panose="05000000000000000000" pitchFamily="2" charset="2"/>
              <a:buNone/>
              <a:defRPr/>
            </a:pPr>
            <a:r>
              <a:rPr lang="zh-CN" altLang="en-US" sz="1600" b="1" dirty="0">
                <a:solidFill>
                  <a:srgbClr val="FFFFFF"/>
                </a:solidFill>
                <a:ea typeface="宋体" panose="02010600030101010101" pitchFamily="2" charset="-122"/>
              </a:rPr>
              <a:t>促使求助者进入案主的角色</a:t>
            </a:r>
            <a:endParaRPr lang="en-US" altLang="zh-CN" sz="1600" b="1" dirty="0">
              <a:solidFill>
                <a:srgbClr val="FFFFFF"/>
              </a:solidFill>
              <a:ea typeface="宋体" panose="02010600030101010101" pitchFamily="2" charset="-122"/>
            </a:endParaRPr>
          </a:p>
        </p:txBody>
      </p:sp>
      <p:sp>
        <p:nvSpPr>
          <p:cNvPr id="159750" name="AutoShape 12"/>
          <p:cNvSpPr>
            <a:spLocks noChangeArrowheads="1"/>
          </p:cNvSpPr>
          <p:nvPr/>
        </p:nvSpPr>
        <p:spPr bwMode="gray">
          <a:xfrm>
            <a:off x="1817688" y="3254375"/>
            <a:ext cx="5791200" cy="381000"/>
          </a:xfrm>
          <a:prstGeom prst="roundRect">
            <a:avLst>
              <a:gd name="adj" fmla="val 7574"/>
            </a:avLst>
          </a:prstGeom>
          <a:solidFill>
            <a:srgbClr val="97CCF3"/>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ctr" fontAlgn="base">
              <a:lnSpc>
                <a:spcPct val="100000"/>
              </a:lnSpc>
              <a:spcBef>
                <a:spcPct val="0"/>
              </a:spcBef>
              <a:spcAft>
                <a:spcPct val="0"/>
              </a:spcAft>
              <a:buClrTx/>
              <a:buSzTx/>
              <a:buFont typeface="Wingdings" panose="05000000000000000000" pitchFamily="2" charset="2"/>
              <a:buNone/>
            </a:pPr>
            <a:r>
              <a:rPr lang="zh-CN" altLang="en-US" sz="1600" b="1" smtClean="0">
                <a:solidFill>
                  <a:srgbClr val="FFFFFF"/>
                </a:solidFill>
                <a:latin typeface="Calibri" panose="020F0502020204030204" pitchFamily="34" charset="0"/>
                <a:ea typeface="宋体" panose="02010600030101010101" pitchFamily="2" charset="-122"/>
              </a:rPr>
              <a:t>澄清求助者的期望</a:t>
            </a:r>
            <a:endParaRPr lang="en-US" altLang="zh-CN" sz="1600" b="1" smtClean="0">
              <a:solidFill>
                <a:srgbClr val="FFFFFF"/>
              </a:solidFill>
              <a:latin typeface="Calibri" panose="020F0502020204030204" pitchFamily="34" charset="0"/>
              <a:ea typeface="宋体" panose="02010600030101010101" pitchFamily="2" charset="-122"/>
            </a:endParaRPr>
          </a:p>
        </p:txBody>
      </p:sp>
      <p:sp>
        <p:nvSpPr>
          <p:cNvPr id="8" name="AutoShape 13"/>
          <p:cNvSpPr>
            <a:spLocks noChangeArrowheads="1"/>
          </p:cNvSpPr>
          <p:nvPr/>
        </p:nvSpPr>
        <p:spPr bwMode="gray">
          <a:xfrm>
            <a:off x="1817688" y="3846513"/>
            <a:ext cx="5791200" cy="381000"/>
          </a:xfrm>
          <a:prstGeom prst="roundRect">
            <a:avLst>
              <a:gd name="adj" fmla="val 7574"/>
            </a:avLst>
          </a:prstGeom>
          <a:solidFill>
            <a:schemeClr val="accent2"/>
          </a:solidFill>
          <a:ln w="28575" cap="rnd">
            <a:noFill/>
            <a:prstDash val="sysDot"/>
            <a:round/>
          </a:ln>
          <a:effectLst/>
        </p:spPr>
        <p:txBody>
          <a:bodyPr wrap="none" anchor="ctr"/>
          <a:lstStyle/>
          <a:p>
            <a:pPr algn="ctr" eaLnBrk="0" hangingPunct="0">
              <a:buFont typeface="Wingdings" panose="05000000000000000000" pitchFamily="2" charset="2"/>
              <a:buNone/>
              <a:defRPr/>
            </a:pPr>
            <a:r>
              <a:rPr lang="zh-CN" altLang="en-US" sz="1600" b="1" dirty="0">
                <a:solidFill>
                  <a:srgbClr val="FFFFFF"/>
                </a:solidFill>
                <a:ea typeface="宋体" panose="02010600030101010101" pitchFamily="2" charset="-122"/>
              </a:rPr>
              <a:t>初步评估问题和需要</a:t>
            </a:r>
            <a:endParaRPr lang="en-US" altLang="zh-CN" sz="1600" b="1" dirty="0">
              <a:solidFill>
                <a:srgbClr val="FFFFFF"/>
              </a:solidFill>
              <a:ea typeface="宋体" panose="02010600030101010101" pitchFamily="2" charset="-122"/>
            </a:endParaRP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PageTitle"/>
          <p:cNvSpPr txBox="1"/>
          <p:nvPr/>
        </p:nvSpPr>
        <p:spPr bwMode="auto">
          <a:xfrm>
            <a:off x="577850" y="0"/>
            <a:ext cx="788670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defTabSz="514350" rtl="0" eaLnBrk="0" fontAlgn="base" hangingPunct="0">
              <a:lnSpc>
                <a:spcPct val="90000"/>
              </a:lnSpc>
              <a:spcBef>
                <a:spcPct val="0"/>
              </a:spcBef>
              <a:spcAft>
                <a:spcPct val="0"/>
              </a:spcAft>
              <a:defRPr sz="3200" b="1">
                <a:solidFill>
                  <a:srgbClr val="468F69"/>
                </a:solidFill>
                <a:latin typeface="+mj-lt"/>
                <a:ea typeface="+mj-ea"/>
                <a:cs typeface="+mj-cs"/>
              </a:defRPr>
            </a:lvl1pPr>
            <a:lvl2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2pPr>
            <a:lvl3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3pPr>
            <a:lvl4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4pPr>
            <a:lvl5pPr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5pPr>
            <a:lvl6pPr marL="4572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6pPr>
            <a:lvl7pPr marL="9144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7pPr>
            <a:lvl8pPr marL="13716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8pPr>
            <a:lvl9pPr marL="1828800" algn="l" defTabSz="514350" rtl="0" eaLnBrk="0" fontAlgn="base" hangingPunct="0">
              <a:lnSpc>
                <a:spcPct val="90000"/>
              </a:lnSpc>
              <a:spcBef>
                <a:spcPct val="0"/>
              </a:spcBef>
              <a:spcAft>
                <a:spcPct val="0"/>
              </a:spcAft>
              <a:defRPr sz="3200" b="1">
                <a:solidFill>
                  <a:srgbClr val="468F69"/>
                </a:solidFill>
                <a:latin typeface="微软雅黑" panose="020B0503020204020204" pitchFamily="34" charset="-122"/>
                <a:ea typeface="微软雅黑" panose="020B0503020204020204" pitchFamily="34" charset="-122"/>
              </a:defRPr>
            </a:lvl9pPr>
          </a:lstStyle>
          <a:p>
            <a:pPr eaLnBrk="1" hangingPunct="1">
              <a:defRPr/>
            </a:pPr>
            <a:r>
              <a:rPr lang="zh-CN" altLang="en-US" sz="2400" kern="0" dirty="0" smtClean="0">
                <a:solidFill>
                  <a:srgbClr val="67B58C"/>
                </a:solidFill>
                <a:latin typeface="Arial" panose="020B0604020202020204" pitchFamily="34" charset="0"/>
                <a:ea typeface="宋体" panose="02010600030101010101" pitchFamily="2" charset="-122"/>
                <a:sym typeface="Arial" panose="020B0604020202020204" pitchFamily="34" charset="0"/>
              </a:rPr>
              <a:t>转介</a:t>
            </a:r>
            <a:endParaRPr lang="zh-CN" altLang="en-US" sz="2400" kern="0" dirty="0" smtClean="0">
              <a:solidFill>
                <a:srgbClr val="67B58C"/>
              </a:solidFill>
              <a:latin typeface="Arial" panose="020B0604020202020204" pitchFamily="34" charset="0"/>
              <a:ea typeface="宋体" panose="02010600030101010101" pitchFamily="2" charset="-122"/>
              <a:sym typeface="Arial" panose="020B0604020202020204" pitchFamily="34" charset="0"/>
            </a:endParaRPr>
          </a:p>
        </p:txBody>
      </p:sp>
      <p:sp>
        <p:nvSpPr>
          <p:cNvPr id="160771" name="Rectangle 3"/>
          <p:cNvSpPr>
            <a:spLocks noChangeArrowheads="1"/>
          </p:cNvSpPr>
          <p:nvPr/>
        </p:nvSpPr>
        <p:spPr bwMode="auto">
          <a:xfrm>
            <a:off x="-9525" y="236538"/>
            <a:ext cx="344488" cy="404812"/>
          </a:xfrm>
          <a:prstGeom prst="rect">
            <a:avLst/>
          </a:prstGeom>
          <a:solidFill>
            <a:schemeClr val="accent1"/>
          </a:solidFill>
          <a:ln w="952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5F5F5F"/>
              </a:solidFill>
              <a:latin typeface="Arial" panose="020B0604020202020204" pitchFamily="34" charset="0"/>
              <a:ea typeface="宋体" panose="02010600030101010101" pitchFamily="2" charset="-122"/>
            </a:endParaRPr>
          </a:p>
        </p:txBody>
      </p:sp>
      <p:sp>
        <p:nvSpPr>
          <p:cNvPr id="3" name="圆角矩形 2"/>
          <p:cNvSpPr/>
          <p:nvPr/>
        </p:nvSpPr>
        <p:spPr bwMode="auto">
          <a:xfrm>
            <a:off x="822325" y="1322388"/>
            <a:ext cx="7526338" cy="1330325"/>
          </a:xfrm>
          <a:prstGeom prst="roundRect">
            <a:avLst/>
          </a:prstGeom>
          <a:solidFill>
            <a:schemeClr val="bg1">
              <a:lumMod val="95000"/>
            </a:schemeClr>
          </a:solidFill>
          <a:ln w="9525" cap="flat" cmpd="sng" algn="ctr">
            <a:solidFill>
              <a:schemeClr val="tx1"/>
            </a:solidFill>
            <a:prstDash val="solid"/>
            <a:round/>
            <a:headEnd type="none" w="med" len="med"/>
            <a:tailEnd type="none" w="med" len="med"/>
          </a:ln>
          <a:effectLst/>
        </p:spPr>
        <p:txBody>
          <a:bodyPr anchor="ctr" anchorCtr="1"/>
          <a:lstStyle/>
          <a:p>
            <a:pPr indent="457200" fontAlgn="base">
              <a:lnSpc>
                <a:spcPct val="150000"/>
              </a:lnSpc>
              <a:spcBef>
                <a:spcPct val="0"/>
              </a:spcBef>
              <a:spcAft>
                <a:spcPct val="0"/>
              </a:spcAft>
              <a:buFont typeface="Arial" panose="020B0604020202020204" pitchFamily="34" charset="0"/>
              <a:buNone/>
              <a:defRPr/>
            </a:pPr>
            <a:r>
              <a:rPr lang="zh-CN" altLang="en-US" dirty="0">
                <a:solidFill>
                  <a:srgbClr val="5F5F5F"/>
                </a:solidFill>
                <a:latin typeface="Arial" panose="020B0604020202020204" pitchFamily="34" charset="0"/>
                <a:ea typeface="宋体" panose="02010600030101010101" pitchFamily="2" charset="-122"/>
              </a:rPr>
              <a:t>转介是针对一些非机构或者个人所能提供服务的个案，经过必要的程序，而转送到其他机构或者个人，使求助者能够得到适当的服务。</a:t>
            </a:r>
            <a:endParaRPr lang="zh-CN" altLang="en-US" dirty="0">
              <a:solidFill>
                <a:srgbClr val="5F5F5F"/>
              </a:solidFill>
              <a:latin typeface="Arial" panose="020B0604020202020204" pitchFamily="34" charset="0"/>
              <a:ea typeface="宋体" panose="02010600030101010101" pitchFamily="2" charset="-122"/>
            </a:endParaRPr>
          </a:p>
        </p:txBody>
      </p:sp>
      <p:graphicFrame>
        <p:nvGraphicFramePr>
          <p:cNvPr id="4" name="图示 3"/>
          <p:cNvGraphicFramePr/>
          <p:nvPr/>
        </p:nvGraphicFramePr>
        <p:xfrm>
          <a:off x="918352" y="2790961"/>
          <a:ext cx="7429988" cy="284249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160774" name="圆角矩形 8"/>
          <p:cNvSpPr>
            <a:spLocks noChangeArrowheads="1"/>
          </p:cNvSpPr>
          <p:nvPr/>
        </p:nvSpPr>
        <p:spPr bwMode="auto">
          <a:xfrm>
            <a:off x="1152525" y="4098925"/>
            <a:ext cx="212725" cy="225425"/>
          </a:xfrm>
          <a:prstGeom prst="roundRect">
            <a:avLst>
              <a:gd name="adj" fmla="val 16667"/>
            </a:avLst>
          </a:prstGeom>
          <a:solidFill>
            <a:schemeClr val="bg1"/>
          </a:solidFill>
          <a:ln w="9525" algn="ctr">
            <a:solidFill>
              <a:schemeClr val="tx1"/>
            </a:solidFill>
            <a:round/>
          </a:ln>
        </p:spPr>
        <p:txBody>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5F5F5F"/>
              </a:solidFill>
              <a:latin typeface="Arial" panose="020B0604020202020204" pitchFamily="34" charset="0"/>
              <a:ea typeface="宋体" panose="02010600030101010101" pitchFamily="2" charset="-122"/>
            </a:endParaRPr>
          </a:p>
        </p:txBody>
      </p:sp>
      <p:sp>
        <p:nvSpPr>
          <p:cNvPr id="160775" name="圆角矩形 10"/>
          <p:cNvSpPr>
            <a:spLocks noChangeArrowheads="1"/>
          </p:cNvSpPr>
          <p:nvPr/>
        </p:nvSpPr>
        <p:spPr bwMode="auto">
          <a:xfrm>
            <a:off x="1152525" y="4910138"/>
            <a:ext cx="212725" cy="225425"/>
          </a:xfrm>
          <a:prstGeom prst="roundRect">
            <a:avLst>
              <a:gd name="adj" fmla="val 16667"/>
            </a:avLst>
          </a:prstGeom>
          <a:solidFill>
            <a:schemeClr val="bg1"/>
          </a:solidFill>
          <a:ln w="9525" algn="ctr">
            <a:solidFill>
              <a:schemeClr val="tx1"/>
            </a:solidFill>
            <a:round/>
          </a:ln>
        </p:spPr>
        <p:txBody>
          <a:bodyPr/>
          <a:lstStyle>
            <a:lvl1pPr algn="just" eaLnBrk="0" hangingPunct="0">
              <a:lnSpc>
                <a:spcPct val="110000"/>
              </a:lnSpc>
              <a:spcBef>
                <a:spcPts val="1350"/>
              </a:spcBef>
              <a:buClr>
                <a:schemeClr val="accent1"/>
              </a:buClr>
              <a:buSzPct val="80000"/>
              <a:buFont typeface="Wingdings" panose="05000000000000000000" pitchFamily="2" charset="2"/>
              <a:buChar char="l"/>
              <a:defRPr sz="2400">
                <a:solidFill>
                  <a:srgbClr val="78924B"/>
                </a:solidFill>
                <a:latin typeface="微软雅黑" panose="020B0503020204020204" pitchFamily="34" charset="-122"/>
                <a:ea typeface="微软雅黑" panose="020B0503020204020204" pitchFamily="34" charset="-122"/>
              </a:defRPr>
            </a:lvl1pPr>
            <a:lvl2pPr marL="742950" indent="-285750" eaLnBrk="0" hangingPunct="0">
              <a:lnSpc>
                <a:spcPct val="130000"/>
              </a:lnSpc>
              <a:spcAft>
                <a:spcPts val="340"/>
              </a:spcAft>
              <a:buClr>
                <a:srgbClr val="C4D3A9"/>
              </a:buClr>
              <a:buFont typeface="幼圆" panose="02010509060101010101" pitchFamily="49" charset="-122"/>
              <a:buChar char=" "/>
              <a:defRPr sz="1600">
                <a:solidFill>
                  <a:schemeClr val="tx1"/>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275"/>
              </a:spcBef>
              <a:buFont typeface="Arial" panose="020B0604020202020204" pitchFamily="34" charset="0"/>
              <a:buChar char="•"/>
              <a:defRPr sz="1100">
                <a:solidFill>
                  <a:schemeClr val="tx1"/>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275"/>
              </a:spcBef>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275"/>
              </a:spcBef>
              <a:spcAft>
                <a:spcPct val="0"/>
              </a:spcAft>
              <a:buFont typeface="Arial" panose="020B0604020202020204" pitchFamily="34" charset="0"/>
              <a:buChar char="•"/>
              <a:defRPr sz="1000">
                <a:solidFill>
                  <a:schemeClr val="tx1"/>
                </a:solidFill>
                <a:latin typeface="Calibri" panose="020F0502020204030204" pitchFamily="34" charset="0"/>
                <a:ea typeface="幼圆" panose="02010509060101010101" pitchFamily="49" charset="-122"/>
              </a:defRPr>
            </a:lvl9pPr>
          </a:lstStyle>
          <a:p>
            <a:pPr algn="l" eaLnBrk="1" fontAlgn="base" hangingPunct="1">
              <a:lnSpc>
                <a:spcPct val="100000"/>
              </a:lnSpc>
              <a:spcBef>
                <a:spcPct val="0"/>
              </a:spcBef>
              <a:spcAft>
                <a:spcPct val="0"/>
              </a:spcAft>
              <a:buClrTx/>
              <a:buSzTx/>
              <a:buFont typeface="Arial" panose="020B0604020202020204" pitchFamily="34" charset="0"/>
              <a:buNone/>
            </a:pPr>
            <a:endParaRPr lang="zh-CN" altLang="en-US" sz="1800" smtClean="0">
              <a:solidFill>
                <a:srgbClr val="5F5F5F"/>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BEAUTIFY_FLAG" val="#wm#"/>
  <p:tag name="KSO_WM_TAG_VERSION" val="1.0"/>
  <p:tag name="KSO_WM_TEMPLATE_CATEGORY" val="diagram"/>
  <p:tag name="KSO_WM_TEMPLATE_INDEX" val="160186"/>
  <p:tag name="KSO_WM_UNIT_ID" val="diagram160186_4*i*0"/>
  <p:tag name="KSO_WM_UNIT_INDEX" val="0"/>
  <p:tag name="KSO_WM_UNIT_TYPE" val="i"/>
  <p:tag name="KSO_WM_DIAGRAM_VIRTUALLY_FRAME" val="{&quot;height&quot;:241.9636417322835,&quot;left&quot;:384.99809055118106,&quot;top&quot;:197.16318897637797,&quot;width&quot;:333.2914370078739}"/>
</p:tagLst>
</file>

<file path=ppt/tags/tag10.xml><?xml version="1.0" encoding="utf-8"?>
<p:tagLst xmlns:p="http://schemas.openxmlformats.org/presentationml/2006/main">
  <p:tag name="KSO_WM_BEAUTIFY_FLAG" val="#wm#"/>
  <p:tag name="KSO_WM_TAG_VERSION" val="1.0"/>
  <p:tag name="KSO_WM_TEMPLATE_CATEGORY" val="diagram"/>
  <p:tag name="KSO_WM_TEMPLATE_INDEX" val="160186"/>
  <p:tag name="KSO_WM_UNIT_ID" val="diagram160186_4*i*15"/>
  <p:tag name="KSO_WM_UNIT_INDEX" val="15"/>
  <p:tag name="KSO_WM_UNIT_TYPE" val="i"/>
  <p:tag name="KSO_WM_DIAGRAM_VIRTUALLY_FRAME" val="{&quot;height&quot;:241.9636417322835,&quot;left&quot;:384.99809055118106,&quot;top&quot;:197.16318897637797,&quot;width&quot;:333.2914370078739}"/>
</p:tagLst>
</file>

<file path=ppt/tags/tag11.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160186"/>
  <p:tag name="KSO_WM_UNIT_CLEAR" val="1"/>
  <p:tag name="KSO_WM_UNIT_FILL_FORE_SCHEMECOLOR_INDEX" val="5"/>
  <p:tag name="KSO_WM_UNIT_FILL_TYPE" val="1"/>
  <p:tag name="KSO_WM_UNIT_ID" val="diagram160186_4*n_h_i*1_2_1"/>
  <p:tag name="KSO_WM_UNIT_INDEX" val="1_2_1"/>
  <p:tag name="KSO_WM_UNIT_LAYERLEVEL" val="1_1_1"/>
  <p:tag name="KSO_WM_UNIT_LINE_FILL_TYPE" val="2"/>
  <p:tag name="KSO_WM_UNIT_LINE_FORE_SCHEMECOLOR_INDEX" val="5"/>
  <p:tag name="KSO_WM_UNIT_TEXT_FILL_FORE_SCHEMECOLOR_INDEX" val="2"/>
  <p:tag name="KSO_WM_UNIT_TEXT_FILL_TYPE" val="1"/>
  <p:tag name="KSO_WM_UNIT_TYPE" val="n_h_i"/>
  <p:tag name="KSO_WM_DIAGRAM_VIRTUALLY_FRAME" val="{&quot;height&quot;:241.9636417322835,&quot;left&quot;:384.99809055118106,&quot;top&quot;:197.16318897637797,&quot;width&quot;:333.2914370078739}"/>
</p:tagLst>
</file>

<file path=ppt/tags/tag12.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160186"/>
  <p:tag name="KSO_WM_UNIT_CLEAR" val="0"/>
  <p:tag name="KSO_WM_UNIT_COMPATIBLE" val="0"/>
  <p:tag name="KSO_WM_UNIT_HIGHLIGHT" val="0"/>
  <p:tag name="KSO_WM_UNIT_ID" val="diagram160186_4*n_h_a*1_2_1"/>
  <p:tag name="KSO_WM_UNIT_INDEX" val="1_2_1"/>
  <p:tag name="KSO_WM_UNIT_LAYERLEVEL" val="1_1_1"/>
  <p:tag name="KSO_WM_UNIT_PRESET_TEXT" val="DOLORE"/>
  <p:tag name="KSO_WM_UNIT_TEXT_FILL_FORE_SCHEMECOLOR_INDEX" val="14"/>
  <p:tag name="KSO_WM_UNIT_TEXT_FILL_TYPE" val="1"/>
  <p:tag name="KSO_WM_UNIT_TYPE" val="n_h_a"/>
  <p:tag name="KSO_WM_UNIT_VALUE" val="5"/>
  <p:tag name="KSO_WM_DIAGRAM_VIRTUALLY_FRAME" val="{&quot;height&quot;:241.9636417322835,&quot;left&quot;:384.99809055118106,&quot;top&quot;:197.16318897637797,&quot;width&quot;:333.2914370078739}"/>
</p:tagLst>
</file>

<file path=ppt/tags/tag13.xml><?xml version="1.0" encoding="utf-8"?>
<p:tagLst xmlns:p="http://schemas.openxmlformats.org/presentationml/2006/main">
  <p:tag name="KSO_WM_UNIT_TABLE_BEAUTIFY" val="smartTable{48bf7c3c-dca9-4f24-9ec5-fdd8c4a96151}"/>
  <p:tag name="TABLE_ENDDRAG_ORIGIN_RECT" val="484*285"/>
  <p:tag name="TABLE_ENDDRAG_RECT" val="23*216*484*285"/>
</p:tagLst>
</file>

<file path=ppt/tags/tag14.xml><?xml version="1.0" encoding="utf-8"?>
<p:tagLst xmlns:p="http://schemas.openxmlformats.org/presentationml/2006/main">
  <p:tag name="KSO_WM_UNIT_TABLE_BEAUTIFY" val="smartTable{4a9a1a60-173d-4ab8-8735-ffe47ddc9033}"/>
  <p:tag name="TABLE_ENDDRAG_ORIGIN_RECT" val="632*374"/>
  <p:tag name="TABLE_ENDDRAG_RECT" val="53*145*632*374"/>
</p:tagLst>
</file>

<file path=ppt/tags/tag15.xml><?xml version="1.0" encoding="utf-8"?>
<p:tagLst xmlns:p="http://schemas.openxmlformats.org/presentationml/2006/main">
  <p:tag name="KSO_WM_UNIT_TABLE_BEAUTIFY" val="smartTable{9bf15c4a-5a13-4c02-a650-900453e7791c}"/>
</p:tagLst>
</file>

<file path=ppt/tags/tag16.xml><?xml version="1.0" encoding="utf-8"?>
<p:tagLst xmlns:p="http://schemas.openxmlformats.org/presentationml/2006/main">
  <p:tag name="KSO_WM_BEAUTIFY_FLAG" val="#wm#"/>
  <p:tag name="KSO_WM_DIAGRAM_GROUP_CODE" val="q1-1"/>
  <p:tag name="KSO_WM_TAG_VERSION" val="1.0"/>
  <p:tag name="KSO_WM_TEMPLATE_CATEGORY" val="diagram"/>
  <p:tag name="KSO_WM_TEMPLATE_INDEX" val="20174773"/>
  <p:tag name="KSO_WM_UNIT_ID" val="diagram20174773_5*q_h_i*1_2_1"/>
  <p:tag name="KSO_WM_UNIT_INDEX" val="1_2_1"/>
  <p:tag name="KSO_WM_UNIT_LAYERLEVEL" val="1_1_1"/>
  <p:tag name="KSO_WM_UNIT_TEXT_FILL_FORE_SCHEMECOLOR_INDEX" val="13"/>
  <p:tag name="KSO_WM_UNIT_TEXT_FILL_TYPE" val="1"/>
  <p:tag name="KSO_WM_UNIT_TYPE" val="q_h_i"/>
</p:tagLst>
</file>

<file path=ppt/tags/tag17.xml><?xml version="1.0" encoding="utf-8"?>
<p:tagLst xmlns:p="http://schemas.openxmlformats.org/presentationml/2006/main">
  <p:tag name="KSO_WM_BEAUTIFY_FLAG" val="#wm#"/>
  <p:tag name="KSO_WM_DIAGRAM_GROUP_CODE" val="q1-1"/>
  <p:tag name="KSO_WM_TAG_VERSION" val="1.0"/>
  <p:tag name="KSO_WM_TEMPLATE_CATEGORY" val="diagram"/>
  <p:tag name="KSO_WM_TEMPLATE_INDEX" val="20174773"/>
  <p:tag name="KSO_WM_UNIT_ID" val="diagram20174773_5*q_h_i*1_1_1"/>
  <p:tag name="KSO_WM_UNIT_INDEX" val="1_1_1"/>
  <p:tag name="KSO_WM_UNIT_LAYERLEVEL" val="1_1_1"/>
  <p:tag name="KSO_WM_UNIT_TEXT_FILL_FORE_SCHEMECOLOR_INDEX" val="13"/>
  <p:tag name="KSO_WM_UNIT_TEXT_FILL_TYPE" val="1"/>
  <p:tag name="KSO_WM_UNIT_TYPE" val="q_h_i"/>
</p:tagLst>
</file>

<file path=ppt/tags/tag18.xml><?xml version="1.0" encoding="utf-8"?>
<p:tagLst xmlns:p="http://schemas.openxmlformats.org/presentationml/2006/main">
  <p:tag name="KSO_WM_BEAUTIFY_FLAG" val="#wm#"/>
  <p:tag name="KSO_WM_DIAGRAM_GROUP_CODE" val="q1-1"/>
  <p:tag name="KSO_WM_TAG_VERSION" val="1.0"/>
  <p:tag name="KSO_WM_TEMPLATE_CATEGORY" val="diagram"/>
  <p:tag name="KSO_WM_TEMPLATE_INDEX" val="20174773"/>
  <p:tag name="KSO_WM_UNIT_ID" val="diagram20174773_5*q_h_i*1_4_1"/>
  <p:tag name="KSO_WM_UNIT_INDEX" val="1_4_1"/>
  <p:tag name="KSO_WM_UNIT_LAYERLEVEL" val="1_1_1"/>
  <p:tag name="KSO_WM_UNIT_TEXT_FILL_FORE_SCHEMECOLOR_INDEX" val="13"/>
  <p:tag name="KSO_WM_UNIT_TEXT_FILL_TYPE" val="1"/>
  <p:tag name="KSO_WM_UNIT_TYPE" val="q_h_i"/>
</p:tagLst>
</file>

<file path=ppt/tags/tag19.xml><?xml version="1.0" encoding="utf-8"?>
<p:tagLst xmlns:p="http://schemas.openxmlformats.org/presentationml/2006/main">
  <p:tag name="KSO_WM_BEAUTIFY_FLAG" val="#wm#"/>
  <p:tag name="KSO_WM_DIAGRAM_GROUP_CODE" val="q1-1"/>
  <p:tag name="KSO_WM_TAG_VERSION" val="1.0"/>
  <p:tag name="KSO_WM_TEMPLATE_CATEGORY" val="diagram"/>
  <p:tag name="KSO_WM_TEMPLATE_INDEX" val="20174773"/>
  <p:tag name="KSO_WM_UNIT_ID" val="diagram20174773_5*q_h_i*1_5_1"/>
  <p:tag name="KSO_WM_UNIT_INDEX" val="1_5_1"/>
  <p:tag name="KSO_WM_UNIT_LAYERLEVEL" val="1_1_1"/>
  <p:tag name="KSO_WM_UNIT_TEXT_FILL_FORE_SCHEMECOLOR_INDEX" val="13"/>
  <p:tag name="KSO_WM_UNIT_TEXT_FILL_TYPE" val="1"/>
  <p:tag name="KSO_WM_UNIT_TYPE" val="q_h_i"/>
</p:tagLst>
</file>

<file path=ppt/tags/tag2.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160186"/>
  <p:tag name="KSO_WM_UNIT_CLEAR" val="1"/>
  <p:tag name="KSO_WM_UNIT_ID" val="diagram160186_4*n_h_i*1_1_1"/>
  <p:tag name="KSO_WM_UNIT_INDEX" val="1_1_1"/>
  <p:tag name="KSO_WM_UNIT_LAYERLEVEL" val="1_1_1"/>
  <p:tag name="KSO_WM_UNIT_LINE_FILL_TYPE" val="2"/>
  <p:tag name="KSO_WM_UNIT_LINE_FORE_SCHEMECOLOR_INDEX" val="5"/>
  <p:tag name="KSO_WM_UNIT_TEXT_FILL_FORE_SCHEMECOLOR_INDEX" val="2"/>
  <p:tag name="KSO_WM_UNIT_TEXT_FILL_TYPE" val="1"/>
  <p:tag name="KSO_WM_UNIT_TYPE" val="n_h_i"/>
  <p:tag name="KSO_WM_DIAGRAM_VIRTUALLY_FRAME" val="{&quot;height&quot;:241.9636417322835,&quot;left&quot;:384.99809055118106,&quot;top&quot;:197.16318897637797,&quot;width&quot;:333.2914370078739}"/>
</p:tagLst>
</file>

<file path=ppt/tags/tag20.xml><?xml version="1.0" encoding="utf-8"?>
<p:tagLst xmlns:p="http://schemas.openxmlformats.org/presentationml/2006/main">
  <p:tag name="KSO_WM_BEAUTIFY_FLAG" val="#wm#"/>
  <p:tag name="KSO_WM_DIAGRAM_GROUP_CODE" val="q1-1"/>
  <p:tag name="KSO_WM_TAG_VERSION" val="1.0"/>
  <p:tag name="KSO_WM_TEMPLATE_CATEGORY" val="diagram"/>
  <p:tag name="KSO_WM_TEMPLATE_INDEX" val="20174773"/>
  <p:tag name="KSO_WM_UNIT_ID" val="diagram20174773_5*q_h_i*1_6_1"/>
  <p:tag name="KSO_WM_UNIT_INDEX" val="1_6_1"/>
  <p:tag name="KSO_WM_UNIT_LAYERLEVEL" val="1_1_1"/>
  <p:tag name="KSO_WM_UNIT_TEXT_FILL_FORE_SCHEMECOLOR_INDEX" val="13"/>
  <p:tag name="KSO_WM_UNIT_TEXT_FILL_TYPE" val="1"/>
  <p:tag name="KSO_WM_UNIT_TYPE" val="q_h_i"/>
</p:tagLst>
</file>

<file path=ppt/tags/tag21.xml><?xml version="1.0" encoding="utf-8"?>
<p:tagLst xmlns:p="http://schemas.openxmlformats.org/presentationml/2006/main">
  <p:tag name="KSO_WM_BEAUTIFY_FLAG" val="#wm#"/>
  <p:tag name="KSO_WM_DIAGRAM_GROUP_CODE" val="q1-1"/>
  <p:tag name="KSO_WM_TAG_VERSION" val="1.0"/>
  <p:tag name="KSO_WM_TEMPLATE_CATEGORY" val="diagram"/>
  <p:tag name="KSO_WM_TEMPLATE_INDEX" val="20174773"/>
  <p:tag name="KSO_WM_UNIT_ID" val="diagram20174773_5*q_h_i*1_3_3"/>
  <p:tag name="KSO_WM_UNIT_INDEX" val="1_3_3"/>
  <p:tag name="KSO_WM_UNIT_LAYERLEVEL" val="1_1_1"/>
  <p:tag name="KSO_WM_UNIT_TEXT_FILL_FORE_SCHEMECOLOR_INDEX" val="13"/>
  <p:tag name="KSO_WM_UNIT_TEXT_FILL_TYPE" val="1"/>
  <p:tag name="KSO_WM_UNIT_TYPE" val="q_h_i"/>
</p:tagLst>
</file>

<file path=ppt/tags/tag22.xml><?xml version="1.0" encoding="utf-8"?>
<p:tagLst xmlns:p="http://schemas.openxmlformats.org/presentationml/2006/main">
  <p:tag name="KSO_WM_BEAUTIFY_FLAG" val="#wm#"/>
  <p:tag name="KSO_WM_DIAGRAM_GROUP_CODE" val="q1-1"/>
  <p:tag name="KSO_WM_TAG_VERSION" val="1.0"/>
  <p:tag name="KSO_WM_TEMPLATE_CATEGORY" val="diagram"/>
  <p:tag name="KSO_WM_TEMPLATE_INDEX" val="20174773"/>
  <p:tag name="KSO_WM_UNIT_ID" val="diagram20174773_5*q_h_i*1_1_2"/>
  <p:tag name="KSO_WM_UNIT_INDEX" val="1_1_2"/>
  <p:tag name="KSO_WM_UNIT_LAYERLEVEL" val="1_1_1"/>
  <p:tag name="KSO_WM_UNIT_TEXT_FILL_FORE_SCHEMECOLOR_INDEX" val="13"/>
  <p:tag name="KSO_WM_UNIT_TEXT_FILL_TYPE" val="1"/>
  <p:tag name="KSO_WM_UNIT_TYPE" val="q_h_i"/>
</p:tagLst>
</file>

<file path=ppt/tags/tag23.xml><?xml version="1.0" encoding="utf-8"?>
<p:tagLst xmlns:p="http://schemas.openxmlformats.org/presentationml/2006/main">
  <p:tag name="KSO_WM_BEAUTIFY_FLAG" val="#wm#"/>
  <p:tag name="KSO_WM_DIAGRAM_GROUP_CODE" val="q1-1"/>
  <p:tag name="KSO_WM_TAG_VERSION" val="1.0"/>
  <p:tag name="KSO_WM_TEMPLATE_CATEGORY" val="diagram"/>
  <p:tag name="KSO_WM_TEMPLATE_INDEX" val="20174773"/>
  <p:tag name="KSO_WM_UNIT_ID" val="diagram20174773_5*q_h_i*1_6_2"/>
  <p:tag name="KSO_WM_UNIT_INDEX" val="1_6_2"/>
  <p:tag name="KSO_WM_UNIT_LAYERLEVEL" val="1_1_1"/>
  <p:tag name="KSO_WM_UNIT_TEXT_FILL_FORE_SCHEMECOLOR_INDEX" val="13"/>
  <p:tag name="KSO_WM_UNIT_TEXT_FILL_TYPE" val="1"/>
  <p:tag name="KSO_WM_UNIT_TYPE" val="q_h_i"/>
</p:tagLst>
</file>

<file path=ppt/tags/tag24.xml><?xml version="1.0" encoding="utf-8"?>
<p:tagLst xmlns:p="http://schemas.openxmlformats.org/presentationml/2006/main">
  <p:tag name="KSO_WM_BEAUTIFY_FLAG" val="#wm#"/>
  <p:tag name="KSO_WM_DIAGRAM_GROUP_CODE" val="q1-1"/>
  <p:tag name="KSO_WM_TAG_VERSION" val="1.0"/>
  <p:tag name="KSO_WM_TEMPLATE_CATEGORY" val="diagram"/>
  <p:tag name="KSO_WM_TEMPLATE_INDEX" val="20174773"/>
  <p:tag name="KSO_WM_UNIT_ID" val="diagram20174773_5*q_h_i*1_3_2"/>
  <p:tag name="KSO_WM_UNIT_INDEX" val="1_3_2"/>
  <p:tag name="KSO_WM_UNIT_LAYERLEVEL" val="1_1_1"/>
  <p:tag name="KSO_WM_UNIT_TEXT_FILL_FORE_SCHEMECOLOR_INDEX" val="13"/>
  <p:tag name="KSO_WM_UNIT_TEXT_FILL_TYPE" val="1"/>
  <p:tag name="KSO_WM_UNIT_TYPE" val="q_h_i"/>
</p:tagLst>
</file>

<file path=ppt/tags/tag25.xml><?xml version="1.0" encoding="utf-8"?>
<p:tagLst xmlns:p="http://schemas.openxmlformats.org/presentationml/2006/main">
  <p:tag name="KSO_WM_BEAUTIFY_FLAG" val="#wm#"/>
  <p:tag name="KSO_WM_DIAGRAM_GROUP_CODE" val="q1-1"/>
  <p:tag name="KSO_WM_TAG_VERSION" val="1.0"/>
  <p:tag name="KSO_WM_TEMPLATE_CATEGORY" val="diagram"/>
  <p:tag name="KSO_WM_TEMPLATE_INDEX" val="20174773"/>
  <p:tag name="KSO_WM_UNIT_ID" val="diagram20174773_5*q_h_i*1_2_2"/>
  <p:tag name="KSO_WM_UNIT_INDEX" val="1_2_2"/>
  <p:tag name="KSO_WM_UNIT_LAYERLEVEL" val="1_1_1"/>
  <p:tag name="KSO_WM_UNIT_TEXT_FILL_FORE_SCHEMECOLOR_INDEX" val="13"/>
  <p:tag name="KSO_WM_UNIT_TEXT_FILL_TYPE" val="1"/>
  <p:tag name="KSO_WM_UNIT_TYPE" val="q_h_i"/>
</p:tagLst>
</file>

<file path=ppt/tags/tag26.xml><?xml version="1.0" encoding="utf-8"?>
<p:tagLst xmlns:p="http://schemas.openxmlformats.org/presentationml/2006/main">
  <p:tag name="KSO_WM_BEAUTIFY_FLAG" val="#wm#"/>
  <p:tag name="KSO_WM_DIAGRAM_GROUP_CODE" val="q1-1"/>
  <p:tag name="KSO_WM_TAG_VERSION" val="1.0"/>
  <p:tag name="KSO_WM_TEMPLATE_CATEGORY" val="diagram"/>
  <p:tag name="KSO_WM_TEMPLATE_INDEX" val="20174773"/>
  <p:tag name="KSO_WM_UNIT_ID" val="diagram20174773_5*q_h_i*1_4_2"/>
  <p:tag name="KSO_WM_UNIT_INDEX" val="1_4_2"/>
  <p:tag name="KSO_WM_UNIT_LAYERLEVEL" val="1_1_1"/>
  <p:tag name="KSO_WM_UNIT_TEXT_FILL_FORE_SCHEMECOLOR_INDEX" val="13"/>
  <p:tag name="KSO_WM_UNIT_TEXT_FILL_TYPE" val="1"/>
  <p:tag name="KSO_WM_UNIT_TYPE" val="q_h_i"/>
</p:tagLst>
</file>

<file path=ppt/tags/tag27.xml><?xml version="1.0" encoding="utf-8"?>
<p:tagLst xmlns:p="http://schemas.openxmlformats.org/presentationml/2006/main">
  <p:tag name="KSO_WM_BEAUTIFY_FLAG" val="#wm#"/>
  <p:tag name="KSO_WM_DIAGRAM_GROUP_CODE" val="q1-1"/>
  <p:tag name="KSO_WM_TAG_VERSION" val="1.0"/>
  <p:tag name="KSO_WM_TEMPLATE_CATEGORY" val="diagram"/>
  <p:tag name="KSO_WM_TEMPLATE_INDEX" val="20174773"/>
  <p:tag name="KSO_WM_UNIT_ID" val="diagram20174773_5*q_h_i*1_5_2"/>
  <p:tag name="KSO_WM_UNIT_INDEX" val="1_5_2"/>
  <p:tag name="KSO_WM_UNIT_LAYERLEVEL" val="1_1_1"/>
  <p:tag name="KSO_WM_UNIT_TEXT_FILL_FORE_SCHEMECOLOR_INDEX" val="13"/>
  <p:tag name="KSO_WM_UNIT_TEXT_FILL_TYPE" val="1"/>
  <p:tag name="KSO_WM_UNIT_TYPE" val="q_h_i"/>
</p:tagLst>
</file>

<file path=ppt/tags/tag28.xml><?xml version="1.0" encoding="utf-8"?>
<p:tagLst xmlns:p="http://schemas.openxmlformats.org/presentationml/2006/main">
  <p:tag name="KSO_WM_BEAUTIFY_FLAG" val="#wm#"/>
  <p:tag name="KSO_WM_DIAGRAM_GROUP_CODE" val="q1-1"/>
  <p:tag name="KSO_WM_TAG_VERSION" val="1.0"/>
  <p:tag name="KSO_WM_TEMPLATE_CATEGORY" val="diagram"/>
  <p:tag name="KSO_WM_TEMPLATE_INDEX" val="20174773"/>
  <p:tag name="KSO_WM_UNIT_ID" val="diagram20174773_5*q_h_i*1_5_3"/>
  <p:tag name="KSO_WM_UNIT_INDEX" val="1_5_3"/>
  <p:tag name="KSO_WM_UNIT_LAYERLEVEL" val="1_1_1"/>
  <p:tag name="KSO_WM_UNIT_TEXT_FORE_SCHEMECOLOR_INDEX" val="14"/>
  <p:tag name="KSO_WM_UNIT_TEXT_LINE_FILL_TYPE" val="2"/>
  <p:tag name="KSO_WM_UNIT_TYPE" val="q_h_i"/>
</p:tagLst>
</file>

<file path=ppt/tags/tag29.xml><?xml version="1.0" encoding="utf-8"?>
<p:tagLst xmlns:p="http://schemas.openxmlformats.org/presentationml/2006/main">
  <p:tag name="KSO_WM_BEAUTIFY_FLAG" val="#wm#"/>
  <p:tag name="KSO_WM_DIAGRAM_GROUP_CODE" val="q1-1"/>
  <p:tag name="KSO_WM_TAG_VERSION" val="1.0"/>
  <p:tag name="KSO_WM_TEMPLATE_CATEGORY" val="diagram"/>
  <p:tag name="KSO_WM_TEMPLATE_INDEX" val="20174773"/>
  <p:tag name="KSO_WM_UNIT_ID" val="diagram20174773_5*q_h_i*1_6_3"/>
  <p:tag name="KSO_WM_UNIT_INDEX" val="1_6_3"/>
  <p:tag name="KSO_WM_UNIT_LAYERLEVEL" val="1_1_1"/>
  <p:tag name="KSO_WM_UNIT_TEXT_FORE_SCHEMECOLOR_INDEX" val="14"/>
  <p:tag name="KSO_WM_UNIT_TEXT_LINE_FILL_TYPE" val="2"/>
  <p:tag name="KSO_WM_UNIT_TYPE" val="q_h_i"/>
</p:tagLst>
</file>

<file path=ppt/tags/tag3.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160186"/>
  <p:tag name="KSO_WM_UNIT_CLEAR" val="0"/>
  <p:tag name="KSO_WM_UNIT_COMPATIBLE" val="0"/>
  <p:tag name="KSO_WM_UNIT_HIGHLIGHT" val="0"/>
  <p:tag name="KSO_WM_UNIT_ID" val="diagram160186_4*n_h_f*1_1_1"/>
  <p:tag name="KSO_WM_UNIT_INDEX" val="1_1_1"/>
  <p:tag name="KSO_WM_UNIT_LAYERLEVEL" val="1_1_1"/>
  <p:tag name="KSO_WM_UNIT_PRESET_TEXT" val="EIUSMOD"/>
  <p:tag name="KSO_WM_UNIT_TEXT_FILL_FORE_SCHEMECOLOR_INDEX" val="5"/>
  <p:tag name="KSO_WM_UNIT_TEXT_FILL_TYPE" val="1"/>
  <p:tag name="KSO_WM_UNIT_TYPE" val="n_h_f"/>
  <p:tag name="KSO_WM_UNIT_VALUE" val="6"/>
  <p:tag name="KSO_WM_DIAGRAM_VIRTUALLY_FRAME" val="{&quot;height&quot;:241.9636417322835,&quot;left&quot;:384.99809055118106,&quot;top&quot;:197.16318897637797,&quot;width&quot;:333.2914370078739}"/>
</p:tagLst>
</file>

<file path=ppt/tags/tag30.xml><?xml version="1.0" encoding="utf-8"?>
<p:tagLst xmlns:p="http://schemas.openxmlformats.org/presentationml/2006/main">
  <p:tag name="KSO_WM_BEAUTIFY_FLAG" val="#wm#"/>
  <p:tag name="KSO_WM_DIAGRAM_GROUP_CODE" val="q1-1"/>
  <p:tag name="KSO_WM_TAG_VERSION" val="1.0"/>
  <p:tag name="KSO_WM_TEMPLATE_CATEGORY" val="diagram"/>
  <p:tag name="KSO_WM_TEMPLATE_INDEX" val="20174773"/>
  <p:tag name="KSO_WM_UNIT_ID" val="diagram20174773_5*q_h_i*1_1_3"/>
  <p:tag name="KSO_WM_UNIT_INDEX" val="1_1_3"/>
  <p:tag name="KSO_WM_UNIT_LAYERLEVEL" val="1_1_1"/>
  <p:tag name="KSO_WM_UNIT_TEXT_FORE_SCHEMECOLOR_INDEX" val="14"/>
  <p:tag name="KSO_WM_UNIT_TEXT_LINE_FILL_TYPE" val="2"/>
  <p:tag name="KSO_WM_UNIT_TYPE" val="q_h_i"/>
</p:tagLst>
</file>

<file path=ppt/tags/tag31.xml><?xml version="1.0" encoding="utf-8"?>
<p:tagLst xmlns:p="http://schemas.openxmlformats.org/presentationml/2006/main">
  <p:tag name="KSO_WM_BEAUTIFY_FLAG" val="#wm#"/>
  <p:tag name="KSO_WM_DIAGRAM_GROUP_CODE" val="q1-1"/>
  <p:tag name="KSO_WM_TAG_VERSION" val="1.0"/>
  <p:tag name="KSO_WM_TEMPLATE_CATEGORY" val="diagram"/>
  <p:tag name="KSO_WM_TEMPLATE_INDEX" val="20174773"/>
  <p:tag name="KSO_WM_UNIT_ID" val="diagram20174773_5*q_h_i*1_4_3"/>
  <p:tag name="KSO_WM_UNIT_INDEX" val="1_4_3"/>
  <p:tag name="KSO_WM_UNIT_LAYERLEVEL" val="1_1_1"/>
  <p:tag name="KSO_WM_UNIT_TEXT_FORE_SCHEMECOLOR_INDEX" val="14"/>
  <p:tag name="KSO_WM_UNIT_TEXT_LINE_FILL_TYPE" val="2"/>
  <p:tag name="KSO_WM_UNIT_TYPE" val="q_h_i"/>
</p:tagLst>
</file>

<file path=ppt/tags/tag32.xml><?xml version="1.0" encoding="utf-8"?>
<p:tagLst xmlns:p="http://schemas.openxmlformats.org/presentationml/2006/main">
  <p:tag name="KSO_WM_BEAUTIFY_FLAG" val="#wm#"/>
  <p:tag name="KSO_WM_DIAGRAM_GROUP_CODE" val="q1-1"/>
  <p:tag name="KSO_WM_TAG_VERSION" val="1.0"/>
  <p:tag name="KSO_WM_TEMPLATE_CATEGORY" val="diagram"/>
  <p:tag name="KSO_WM_TEMPLATE_INDEX" val="20174773"/>
  <p:tag name="KSO_WM_UNIT_ID" val="diagram20174773_5*q_h_i*1_3_1"/>
  <p:tag name="KSO_WM_UNIT_INDEX" val="1_3_1"/>
  <p:tag name="KSO_WM_UNIT_LAYERLEVEL" val="1_1_1"/>
  <p:tag name="KSO_WM_UNIT_TEXT_FORE_SCHEMECOLOR_INDEX" val="14"/>
  <p:tag name="KSO_WM_UNIT_TEXT_LINE_FILL_TYPE" val="2"/>
  <p:tag name="KSO_WM_UNIT_TYPE" val="q_h_i"/>
</p:tagLst>
</file>

<file path=ppt/tags/tag33.xml><?xml version="1.0" encoding="utf-8"?>
<p:tagLst xmlns:p="http://schemas.openxmlformats.org/presentationml/2006/main">
  <p:tag name="KSO_WM_BEAUTIFY_FLAG" val="#wm#"/>
  <p:tag name="KSO_WM_DIAGRAM_GROUP_CODE" val="q1-1"/>
  <p:tag name="KSO_WM_TAG_VERSION" val="1.0"/>
  <p:tag name="KSO_WM_TEMPLATE_CATEGORY" val="diagram"/>
  <p:tag name="KSO_WM_TEMPLATE_INDEX" val="20174773"/>
  <p:tag name="KSO_WM_UNIT_ID" val="diagram20174773_5*q_h_i*1_2_3"/>
  <p:tag name="KSO_WM_UNIT_INDEX" val="1_2_3"/>
  <p:tag name="KSO_WM_UNIT_LAYERLEVEL" val="1_1_1"/>
  <p:tag name="KSO_WM_UNIT_TEXT_FORE_SCHEMECOLOR_INDEX" val="14"/>
  <p:tag name="KSO_WM_UNIT_TEXT_LINE_FILL_TYPE" val="2"/>
  <p:tag name="KSO_WM_UNIT_TYPE" val="q_h_i"/>
</p:tagLst>
</file>

<file path=ppt/tags/tag34.xml><?xml version="1.0" encoding="utf-8"?>
<p:tagLst xmlns:p="http://schemas.openxmlformats.org/presentationml/2006/main">
  <p:tag name="KSO_WM_BEAUTIFY_FLAG" val="#wm#"/>
  <p:tag name="KSO_WM_DIAGRAM_GROUP_CODE" val="q1-1"/>
  <p:tag name="KSO_WM_TAG_VERSION" val="1.0"/>
  <p:tag name="KSO_WM_TEMPLATE_CATEGORY" val="diagram"/>
  <p:tag name="KSO_WM_TEMPLATE_INDEX" val="20174773"/>
  <p:tag name="KSO_WM_UNIT_CLEAR" val="0"/>
  <p:tag name="KSO_WM_UNIT_COMPATIBLE" val="0"/>
  <p:tag name="KSO_WM_UNIT_HIGHLIGHT" val="0"/>
  <p:tag name="KSO_WM_UNIT_ID" val="diagram20174773_5*q_h_f*1_2_1"/>
  <p:tag name="KSO_WM_UNIT_INDEX" val="1_2_1"/>
  <p:tag name="KSO_WM_UNIT_LAYERLEVEL" val="1_1_1"/>
  <p:tag name="KSO_WM_UNIT_PRESET_TEXT" val="Lorem ipsum dolor"/>
  <p:tag name="KSO_WM_UNIT_TYPE" val="q_h_f"/>
  <p:tag name="KSO_WM_UNIT_VALUE" val="10"/>
</p:tagLst>
</file>

<file path=ppt/tags/tag35.xml><?xml version="1.0" encoding="utf-8"?>
<p:tagLst xmlns:p="http://schemas.openxmlformats.org/presentationml/2006/main">
  <p:tag name="KSO_WM_BEAUTIFY_FLAG" val="#wm#"/>
  <p:tag name="KSO_WM_DIAGRAM_GROUP_CODE" val="q1-1"/>
  <p:tag name="KSO_WM_TAG_VERSION" val="1.0"/>
  <p:tag name="KSO_WM_TEMPLATE_CATEGORY" val="diagram"/>
  <p:tag name="KSO_WM_TEMPLATE_INDEX" val="20174773"/>
  <p:tag name="KSO_WM_UNIT_CLEAR" val="0"/>
  <p:tag name="KSO_WM_UNIT_COMPATIBLE" val="0"/>
  <p:tag name="KSO_WM_UNIT_HIGHLIGHT" val="0"/>
  <p:tag name="KSO_WM_UNIT_ID" val="diagram20174773_5*q_h_f*1_3_1"/>
  <p:tag name="KSO_WM_UNIT_INDEX" val="1_3_1"/>
  <p:tag name="KSO_WM_UNIT_LAYERLEVEL" val="1_1_1"/>
  <p:tag name="KSO_WM_UNIT_PRESET_TEXT" val="Lorem ipsum dolor"/>
  <p:tag name="KSO_WM_UNIT_TYPE" val="q_h_f"/>
  <p:tag name="KSO_WM_UNIT_VALUE" val="10"/>
</p:tagLst>
</file>

<file path=ppt/tags/tag36.xml><?xml version="1.0" encoding="utf-8"?>
<p:tagLst xmlns:p="http://schemas.openxmlformats.org/presentationml/2006/main">
  <p:tag name="KSO_WM_BEAUTIFY_FLAG" val="#wm#"/>
  <p:tag name="KSO_WM_DIAGRAM_GROUP_CODE" val="q1-1"/>
  <p:tag name="KSO_WM_TAG_VERSION" val="1.0"/>
  <p:tag name="KSO_WM_TEMPLATE_CATEGORY" val="diagram"/>
  <p:tag name="KSO_WM_TEMPLATE_INDEX" val="20174773"/>
  <p:tag name="KSO_WM_UNIT_CLEAR" val="0"/>
  <p:tag name="KSO_WM_UNIT_COMPATIBLE" val="0"/>
  <p:tag name="KSO_WM_UNIT_HIGHLIGHT" val="0"/>
  <p:tag name="KSO_WM_UNIT_ID" val="diagram20174773_5*q_h_f*1_4_1"/>
  <p:tag name="KSO_WM_UNIT_INDEX" val="1_4_1"/>
  <p:tag name="KSO_WM_UNIT_LAYERLEVEL" val="1_1_1"/>
  <p:tag name="KSO_WM_UNIT_PRESET_TEXT" val="Lorem ipsum dolor"/>
  <p:tag name="KSO_WM_UNIT_TYPE" val="q_h_f"/>
  <p:tag name="KSO_WM_UNIT_VALUE" val="10"/>
</p:tagLst>
</file>

<file path=ppt/tags/tag37.xml><?xml version="1.0" encoding="utf-8"?>
<p:tagLst xmlns:p="http://schemas.openxmlformats.org/presentationml/2006/main">
  <p:tag name="KSO_WM_BEAUTIFY_FLAG" val="#wm#"/>
  <p:tag name="KSO_WM_DIAGRAM_GROUP_CODE" val="q1-1"/>
  <p:tag name="KSO_WM_TAG_VERSION" val="1.0"/>
  <p:tag name="KSO_WM_TEMPLATE_CATEGORY" val="diagram"/>
  <p:tag name="KSO_WM_TEMPLATE_INDEX" val="20174773"/>
  <p:tag name="KSO_WM_UNIT_CLEAR" val="0"/>
  <p:tag name="KSO_WM_UNIT_COMPATIBLE" val="0"/>
  <p:tag name="KSO_WM_UNIT_HIGHLIGHT" val="0"/>
  <p:tag name="KSO_WM_UNIT_ID" val="diagram20174773_5*q_h_f*1_1_1"/>
  <p:tag name="KSO_WM_UNIT_INDEX" val="1_1_1"/>
  <p:tag name="KSO_WM_UNIT_LAYERLEVEL" val="1_1_1"/>
  <p:tag name="KSO_WM_UNIT_PRESET_TEXT" val="Lorem ipsum dolor"/>
  <p:tag name="KSO_WM_UNIT_TYPE" val="q_h_f"/>
  <p:tag name="KSO_WM_UNIT_VALUE" val="10"/>
</p:tagLst>
</file>

<file path=ppt/tags/tag38.xml><?xml version="1.0" encoding="utf-8"?>
<p:tagLst xmlns:p="http://schemas.openxmlformats.org/presentationml/2006/main">
  <p:tag name="KSO_WM_BEAUTIFY_FLAG" val="#wm#"/>
  <p:tag name="KSO_WM_DIAGRAM_GROUP_CODE" val="q1-1"/>
  <p:tag name="KSO_WM_TAG_VERSION" val="1.0"/>
  <p:tag name="KSO_WM_TEMPLATE_CATEGORY" val="diagram"/>
  <p:tag name="KSO_WM_TEMPLATE_INDEX" val="20174773"/>
  <p:tag name="KSO_WM_UNIT_CLEAR" val="0"/>
  <p:tag name="KSO_WM_UNIT_COMPATIBLE" val="0"/>
  <p:tag name="KSO_WM_UNIT_HIGHLIGHT" val="0"/>
  <p:tag name="KSO_WM_UNIT_ID" val="diagram20174773_5*q_h_f*1_6_1"/>
  <p:tag name="KSO_WM_UNIT_INDEX" val="1_6_1"/>
  <p:tag name="KSO_WM_UNIT_LAYERLEVEL" val="1_1_1"/>
  <p:tag name="KSO_WM_UNIT_PRESET_TEXT" val="Lorem ipsum dolor"/>
  <p:tag name="KSO_WM_UNIT_TYPE" val="q_h_f"/>
  <p:tag name="KSO_WM_UNIT_VALUE" val="10"/>
</p:tagLst>
</file>

<file path=ppt/tags/tag39.xml><?xml version="1.0" encoding="utf-8"?>
<p:tagLst xmlns:p="http://schemas.openxmlformats.org/presentationml/2006/main">
  <p:tag name="KSO_WM_BEAUTIFY_FLAG" val="#wm#"/>
  <p:tag name="KSO_WM_DIAGRAM_GROUP_CODE" val="q1-1"/>
  <p:tag name="KSO_WM_TAG_VERSION" val="1.0"/>
  <p:tag name="KSO_WM_TEMPLATE_CATEGORY" val="diagram"/>
  <p:tag name="KSO_WM_TEMPLATE_INDEX" val="20174773"/>
  <p:tag name="KSO_WM_UNIT_CLEAR" val="0"/>
  <p:tag name="KSO_WM_UNIT_COMPATIBLE" val="0"/>
  <p:tag name="KSO_WM_UNIT_HIGHLIGHT" val="0"/>
  <p:tag name="KSO_WM_UNIT_ID" val="diagram20174773_5*q_h_f*1_5_1"/>
  <p:tag name="KSO_WM_UNIT_INDEX" val="1_5_1"/>
  <p:tag name="KSO_WM_UNIT_LAYERLEVEL" val="1_1_1"/>
  <p:tag name="KSO_WM_UNIT_PRESET_TEXT" val="Lorem ipsum dolor"/>
  <p:tag name="KSO_WM_UNIT_TYPE" val="q_h_f"/>
  <p:tag name="KSO_WM_UNIT_VALUE" val="10"/>
</p:tagLst>
</file>

<file path=ppt/tags/tag4.xml><?xml version="1.0" encoding="utf-8"?>
<p:tagLst xmlns:p="http://schemas.openxmlformats.org/presentationml/2006/main">
  <p:tag name="KSO_WM_BEAUTIFY_FLAG" val="#wm#"/>
  <p:tag name="KSO_WM_TAG_VERSION" val="1.0"/>
  <p:tag name="KSO_WM_TEMPLATE_CATEGORY" val="diagram"/>
  <p:tag name="KSO_WM_TEMPLATE_INDEX" val="160186"/>
  <p:tag name="KSO_WM_UNIT_ID" val="diagram160186_4*i*5"/>
  <p:tag name="KSO_WM_UNIT_INDEX" val="5"/>
  <p:tag name="KSO_WM_UNIT_TYPE" val="i"/>
  <p:tag name="KSO_WM_DIAGRAM_VIRTUALLY_FRAME" val="{&quot;height&quot;:241.9636417322835,&quot;left&quot;:384.99809055118106,&quot;top&quot;:197.16318897637797,&quot;width&quot;:333.2914370078739}"/>
</p:tagLst>
</file>

<file path=ppt/tags/tag40.xml><?xml version="1.0" encoding="utf-8"?>
<p:tagLst xmlns:p="http://schemas.openxmlformats.org/presentationml/2006/main">
  <p:tag name="KSO_WM_BEAUTIFY_FLAG" val="#wm#"/>
  <p:tag name="KSO_WM_DIAGRAM_GROUP_CODE" val="o1-1"/>
  <p:tag name="KSO_WM_TAG_VERSION" val="1.0"/>
  <p:tag name="KSO_WM_TEMPLATE_CATEGORY" val="diagram"/>
  <p:tag name="KSO_WM_TEMPLATE_INDEX" val="20188969"/>
  <p:tag name="KSO_WM_UNIT_COMPATIBLE" val="0"/>
  <p:tag name="KSO_WM_UNIT_DIAGRAM_ISNUMVISUAL" val="0"/>
  <p:tag name="KSO_WM_UNIT_DIAGRAM_ISREFERUNIT" val="0"/>
  <p:tag name="KSO_WM_UNIT_FILL_FORE_SCHEMECOLOR_INDEX" val="3"/>
  <p:tag name="KSO_WM_UNIT_FILL_TYPE" val="1"/>
  <p:tag name="KSO_WM_UNIT_HIGHLIGHT" val="0"/>
  <p:tag name="KSO_WM_UNIT_ID" val="diagram20188969_2*o_h_i*1_1_2"/>
  <p:tag name="KSO_WM_UNIT_INDEX" val="1_1_2"/>
  <p:tag name="KSO_WM_UNIT_LAYERLEVEL" val="1_1_1"/>
  <p:tag name="KSO_WM_UNIT_TEXT_FILL_FORE_SCHEMECOLOR_INDEX" val="13"/>
  <p:tag name="KSO_WM_UNIT_TEXT_FILL_TYPE" val="1"/>
  <p:tag name="KSO_WM_UNIT_TYPE" val="o_h_i"/>
</p:tagLst>
</file>

<file path=ppt/tags/tag41.xml><?xml version="1.0" encoding="utf-8"?>
<p:tagLst xmlns:p="http://schemas.openxmlformats.org/presentationml/2006/main">
  <p:tag name="KSO_WM_BEAUTIFY_FLAG" val="#wm#"/>
  <p:tag name="KSO_WM_DIAGRAM_GROUP_CODE" val="o1-1"/>
  <p:tag name="KSO_WM_TAG_VERSION" val="1.0"/>
  <p:tag name="KSO_WM_TEMPLATE_CATEGORY" val="diagram"/>
  <p:tag name="KSO_WM_TEMPLATE_INDEX" val="20188969"/>
  <p:tag name="KSO_WM_UNIT_COMPATIBLE" val="0"/>
  <p:tag name="KSO_WM_UNIT_DIAGRAM_ISNUMVISUAL" val="0"/>
  <p:tag name="KSO_WM_UNIT_DIAGRAM_ISREFERUNIT" val="0"/>
  <p:tag name="KSO_WM_UNIT_FILL_FORE_SCHEMECOLOR_INDEX" val="7"/>
  <p:tag name="KSO_WM_UNIT_FILL_TYPE" val="1"/>
  <p:tag name="KSO_WM_UNIT_HIGHLIGHT" val="0"/>
  <p:tag name="KSO_WM_UNIT_ID" val="diagram20188969_2*o_h_i*1_1_5"/>
  <p:tag name="KSO_WM_UNIT_INDEX" val="1_1_5"/>
  <p:tag name="KSO_WM_UNIT_LAYERLEVEL" val="1_1_1"/>
  <p:tag name="KSO_WM_UNIT_TEXT_FILL_FORE_SCHEMECOLOR_INDEX" val="13"/>
  <p:tag name="KSO_WM_UNIT_TEXT_FILL_TYPE" val="1"/>
  <p:tag name="KSO_WM_UNIT_TYPE" val="o_h_i"/>
</p:tagLst>
</file>

<file path=ppt/tags/tag42.xml><?xml version="1.0" encoding="utf-8"?>
<p:tagLst xmlns:p="http://schemas.openxmlformats.org/presentationml/2006/main">
  <p:tag name="KSO_WM_BEAUTIFY_FLAG" val="#wm#"/>
  <p:tag name="KSO_WM_DIAGRAM_GROUP_CODE" val="o1-1"/>
  <p:tag name="KSO_WM_TAG_VERSION" val="1.0"/>
  <p:tag name="KSO_WM_TEMPLATE_CATEGORY" val="diagram"/>
  <p:tag name="KSO_WM_TEMPLATE_INDEX" val="20188969"/>
  <p:tag name="KSO_WM_UNIT_COMPATIBLE" val="0"/>
  <p:tag name="KSO_WM_UNIT_DIAGRAM_ISNUMVISUAL" val="0"/>
  <p:tag name="KSO_WM_UNIT_DIAGRAM_ISREFERUNIT" val="0"/>
  <p:tag name="KSO_WM_UNIT_FILL_FORE_SCHEMECOLOR_INDEX" val="7"/>
  <p:tag name="KSO_WM_UNIT_FILL_TYPE" val="1"/>
  <p:tag name="KSO_WM_UNIT_HIGHLIGHT" val="0"/>
  <p:tag name="KSO_WM_UNIT_ID" val="diagram20188969_2*o_h_i*1_1_4"/>
  <p:tag name="KSO_WM_UNIT_INDEX" val="1_1_4"/>
  <p:tag name="KSO_WM_UNIT_LAYERLEVEL" val="1_1_1"/>
  <p:tag name="KSO_WM_UNIT_TEXT_FILL_FORE_SCHEMECOLOR_INDEX" val="13"/>
  <p:tag name="KSO_WM_UNIT_TEXT_FILL_TYPE" val="1"/>
  <p:tag name="KSO_WM_UNIT_TYPE" val="o_h_i"/>
</p:tagLst>
</file>

<file path=ppt/tags/tag43.xml><?xml version="1.0" encoding="utf-8"?>
<p:tagLst xmlns:p="http://schemas.openxmlformats.org/presentationml/2006/main">
  <p:tag name="KSO_WM_BEAUTIFY_FLAG" val="#wm#"/>
  <p:tag name="KSO_WM_DIAGRAM_GROUP_CODE" val="o1-1"/>
  <p:tag name="KSO_WM_TAG_VERSION" val="1.0"/>
  <p:tag name="KSO_WM_TEMPLATE_CATEGORY" val="diagram"/>
  <p:tag name="KSO_WM_TEMPLATE_INDEX" val="20188969"/>
  <p:tag name="KSO_WM_UNIT_COMPATIBLE" val="0"/>
  <p:tag name="KSO_WM_UNIT_DIAGRAM_ISNUMVISUAL" val="0"/>
  <p:tag name="KSO_WM_UNIT_DIAGRAM_ISREFERUNIT" val="0"/>
  <p:tag name="KSO_WM_UNIT_FILL_FORE_SCHEMECOLOR_INDEX" val="3"/>
  <p:tag name="KSO_WM_UNIT_FILL_TYPE" val="1"/>
  <p:tag name="KSO_WM_UNIT_HIGHLIGHT" val="0"/>
  <p:tag name="KSO_WM_UNIT_ID" val="diagram20188969_2*o_h_i*1_2_2"/>
  <p:tag name="KSO_WM_UNIT_INDEX" val="1_2_2"/>
  <p:tag name="KSO_WM_UNIT_LAYERLEVEL" val="1_1_1"/>
  <p:tag name="KSO_WM_UNIT_TEXT_FILL_FORE_SCHEMECOLOR_INDEX" val="13"/>
  <p:tag name="KSO_WM_UNIT_TEXT_FILL_TYPE" val="1"/>
  <p:tag name="KSO_WM_UNIT_TYPE" val="o_h_i"/>
</p:tagLst>
</file>

<file path=ppt/tags/tag44.xml><?xml version="1.0" encoding="utf-8"?>
<p:tagLst xmlns:p="http://schemas.openxmlformats.org/presentationml/2006/main">
  <p:tag name="KSO_WM_BEAUTIFY_FLAG" val="#wm#"/>
  <p:tag name="KSO_WM_DIAGRAM_GROUP_CODE" val="o1-1"/>
  <p:tag name="KSO_WM_TAG_VERSION" val="1.0"/>
  <p:tag name="KSO_WM_TEMPLATE_CATEGORY" val="diagram"/>
  <p:tag name="KSO_WM_TEMPLATE_INDEX" val="20188969"/>
  <p:tag name="KSO_WM_UNIT_COMPATIBLE" val="0"/>
  <p:tag name="KSO_WM_UNIT_DIAGRAM_ISNUMVISUAL" val="0"/>
  <p:tag name="KSO_WM_UNIT_DIAGRAM_ISREFERUNIT" val="0"/>
  <p:tag name="KSO_WM_UNIT_FILL_FORE_SCHEMECOLOR_INDEX" val="6"/>
  <p:tag name="KSO_WM_UNIT_FILL_TYPE" val="1"/>
  <p:tag name="KSO_WM_UNIT_HIGHLIGHT" val="0"/>
  <p:tag name="KSO_WM_UNIT_ID" val="diagram20188969_2*o_h_i*1_2_5"/>
  <p:tag name="KSO_WM_UNIT_INDEX" val="1_2_5"/>
  <p:tag name="KSO_WM_UNIT_LAYERLEVEL" val="1_1_1"/>
  <p:tag name="KSO_WM_UNIT_TEXT_FILL_FORE_SCHEMECOLOR_INDEX" val="13"/>
  <p:tag name="KSO_WM_UNIT_TEXT_FILL_TYPE" val="1"/>
  <p:tag name="KSO_WM_UNIT_TYPE" val="o_h_i"/>
</p:tagLst>
</file>

<file path=ppt/tags/tag45.xml><?xml version="1.0" encoding="utf-8"?>
<p:tagLst xmlns:p="http://schemas.openxmlformats.org/presentationml/2006/main">
  <p:tag name="KSO_WM_BEAUTIFY_FLAG" val="#wm#"/>
  <p:tag name="KSO_WM_DIAGRAM_GROUP_CODE" val="o1-1"/>
  <p:tag name="KSO_WM_TAG_VERSION" val="1.0"/>
  <p:tag name="KSO_WM_TEMPLATE_CATEGORY" val="diagram"/>
  <p:tag name="KSO_WM_TEMPLATE_INDEX" val="20188969"/>
  <p:tag name="KSO_WM_UNIT_COMPATIBLE" val="0"/>
  <p:tag name="KSO_WM_UNIT_DIAGRAM_ISNUMVISUAL" val="0"/>
  <p:tag name="KSO_WM_UNIT_DIAGRAM_ISREFERUNIT" val="0"/>
  <p:tag name="KSO_WM_UNIT_FILL_FORE_SCHEMECOLOR_INDEX" val="6"/>
  <p:tag name="KSO_WM_UNIT_FILL_TYPE" val="1"/>
  <p:tag name="KSO_WM_UNIT_HIGHLIGHT" val="0"/>
  <p:tag name="KSO_WM_UNIT_ID" val="diagram20188969_2*o_h_i*1_2_4"/>
  <p:tag name="KSO_WM_UNIT_INDEX" val="1_2_4"/>
  <p:tag name="KSO_WM_UNIT_LAYERLEVEL" val="1_1_1"/>
  <p:tag name="KSO_WM_UNIT_TEXT_FILL_FORE_SCHEMECOLOR_INDEX" val="13"/>
  <p:tag name="KSO_WM_UNIT_TEXT_FILL_TYPE" val="1"/>
  <p:tag name="KSO_WM_UNIT_TYPE" val="o_h_i"/>
</p:tagLst>
</file>

<file path=ppt/tags/tag46.xml><?xml version="1.0" encoding="utf-8"?>
<p:tagLst xmlns:p="http://schemas.openxmlformats.org/presentationml/2006/main">
  <p:tag name="KSO_WM_BEAUTIFY_FLAG" val="#wm#"/>
  <p:tag name="KSO_WM_DIAGRAM_GROUP_CODE" val="o1-1"/>
  <p:tag name="KSO_WM_TAG_VERSION" val="1.0"/>
  <p:tag name="KSO_WM_TEMPLATE_CATEGORY" val="diagram"/>
  <p:tag name="KSO_WM_TEMPLATE_INDEX" val="20188969"/>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188969_2*o_h_i*1_3_4"/>
  <p:tag name="KSO_WM_UNIT_INDEX" val="1_3_4"/>
  <p:tag name="KSO_WM_UNIT_LAYERLEVEL" val="1_1_1"/>
  <p:tag name="KSO_WM_UNIT_TEXT_FILL_FORE_SCHEMECOLOR_INDEX" val="13"/>
  <p:tag name="KSO_WM_UNIT_TEXT_FILL_TYPE" val="1"/>
  <p:tag name="KSO_WM_UNIT_TYPE" val="o_h_i"/>
</p:tagLst>
</file>

<file path=ppt/tags/tag47.xml><?xml version="1.0" encoding="utf-8"?>
<p:tagLst xmlns:p="http://schemas.openxmlformats.org/presentationml/2006/main">
  <p:tag name="KSO_WM_BEAUTIFY_FLAG" val="#wm#"/>
  <p:tag name="KSO_WM_DIAGRAM_GROUP_CODE" val="o1-1"/>
  <p:tag name="KSO_WM_TAG_VERSION" val="1.0"/>
  <p:tag name="KSO_WM_TEMPLATE_CATEGORY" val="diagram"/>
  <p:tag name="KSO_WM_TEMPLATE_INDEX" val="20188969"/>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188969_2*o_h_i*1_3_3"/>
  <p:tag name="KSO_WM_UNIT_INDEX" val="1_3_3"/>
  <p:tag name="KSO_WM_UNIT_LAYERLEVEL" val="1_1_1"/>
  <p:tag name="KSO_WM_UNIT_TEXT_FILL_FORE_SCHEMECOLOR_INDEX" val="13"/>
  <p:tag name="KSO_WM_UNIT_TEXT_FILL_TYPE" val="1"/>
  <p:tag name="KSO_WM_UNIT_TYPE" val="o_h_i"/>
</p:tagLst>
</file>

<file path=ppt/tags/tag48.xml><?xml version="1.0" encoding="utf-8"?>
<p:tagLst xmlns:p="http://schemas.openxmlformats.org/presentationml/2006/main">
  <p:tag name="KSO_WM_BEAUTIFY_FLAG" val="#wm#"/>
  <p:tag name="KSO_WM_DIAGRAM_GROUP_CODE" val="o1-1"/>
  <p:tag name="KSO_WM_TAG_VERSION" val="1.0"/>
  <p:tag name="KSO_WM_TEMPLATE_CATEGORY" val="diagram"/>
  <p:tag name="KSO_WM_TEMPLATE_INDEX" val="20188969"/>
  <p:tag name="KSO_WM_UNIT_COMPATIBLE" val="0"/>
  <p:tag name="KSO_WM_UNIT_DIAGRAM_ISNUMVISUAL" val="0"/>
  <p:tag name="KSO_WM_UNIT_DIAGRAM_ISREFERUNIT" val="0"/>
  <p:tag name="KSO_WM_UNIT_HIGHLIGHT" val="0"/>
  <p:tag name="KSO_WM_UNIT_ID" val="diagram20188969_2*o_h_i*1_1_3"/>
  <p:tag name="KSO_WM_UNIT_INDEX" val="1_1_3"/>
  <p:tag name="KSO_WM_UNIT_LAYERLEVEL" val="1_1_1"/>
  <p:tag name="KSO_WM_UNIT_LINE_FILL_TYPE" val="2"/>
  <p:tag name="KSO_WM_UNIT_LINE_FORE_SCHEMECOLOR_INDEX" val="7"/>
  <p:tag name="KSO_WM_UNIT_TEXT_FILL_FORE_SCHEMECOLOR_INDEX" val="2"/>
  <p:tag name="KSO_WM_UNIT_TEXT_FILL_TYPE" val="1"/>
  <p:tag name="KSO_WM_UNIT_TYPE" val="o_h_i"/>
</p:tagLst>
</file>

<file path=ppt/tags/tag49.xml><?xml version="1.0" encoding="utf-8"?>
<p:tagLst xmlns:p="http://schemas.openxmlformats.org/presentationml/2006/main">
  <p:tag name="KSO_WM_BEAUTIFY_FLAG" val="#wm#"/>
  <p:tag name="KSO_WM_DIAGRAM_GROUP_CODE" val="o1-1"/>
  <p:tag name="KSO_WM_TAG_VERSION" val="1.0"/>
  <p:tag name="KSO_WM_TEMPLATE_CATEGORY" val="diagram"/>
  <p:tag name="KSO_WM_TEMPLATE_INDEX" val="20188969"/>
  <p:tag name="KSO_WM_UNIT_COMPATIBLE" val="0"/>
  <p:tag name="KSO_WM_UNIT_DIAGRAM_ISNUMVISUAL" val="0"/>
  <p:tag name="KSO_WM_UNIT_DIAGRAM_ISREFERUNIT" val="0"/>
  <p:tag name="KSO_WM_UNIT_HIGHLIGHT" val="0"/>
  <p:tag name="KSO_WM_UNIT_ID" val="diagram20188969_2*o_h_i*1_2_3"/>
  <p:tag name="KSO_WM_UNIT_INDEX" val="1_2_3"/>
  <p:tag name="KSO_WM_UNIT_LAYERLEVEL" val="1_1_1"/>
  <p:tag name="KSO_WM_UNIT_LINE_FILL_TYPE" val="2"/>
  <p:tag name="KSO_WM_UNIT_LINE_FORE_SCHEMECOLOR_INDEX" val="6"/>
  <p:tag name="KSO_WM_UNIT_TEXT_FILL_FORE_SCHEMECOLOR_INDEX" val="2"/>
  <p:tag name="KSO_WM_UNIT_TEXT_FILL_TYPE" val="1"/>
  <p:tag name="KSO_WM_UNIT_TYPE" val="o_h_i"/>
</p:tagLst>
</file>

<file path=ppt/tags/tag5.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160186"/>
  <p:tag name="KSO_WM_UNIT_CLEAR" val="1"/>
  <p:tag name="KSO_WM_UNIT_ID" val="diagram160186_4*n_h_i*1_1_2"/>
  <p:tag name="KSO_WM_UNIT_INDEX" val="1_1_2"/>
  <p:tag name="KSO_WM_UNIT_LAYERLEVEL" val="1_1_1"/>
  <p:tag name="KSO_WM_UNIT_LINE_FILL_TYPE" val="2"/>
  <p:tag name="KSO_WM_UNIT_LINE_FORE_SCHEMECOLOR_INDEX" val="6"/>
  <p:tag name="KSO_WM_UNIT_TEXT_FILL_FORE_SCHEMECOLOR_INDEX" val="2"/>
  <p:tag name="KSO_WM_UNIT_TEXT_FILL_TYPE" val="1"/>
  <p:tag name="KSO_WM_UNIT_TYPE" val="n_h_i"/>
  <p:tag name="KSO_WM_DIAGRAM_VIRTUALLY_FRAME" val="{&quot;height&quot;:241.9636417322835,&quot;left&quot;:384.99809055118106,&quot;top&quot;:197.16318897637797,&quot;width&quot;:333.2914370078739}"/>
</p:tagLst>
</file>

<file path=ppt/tags/tag50.xml><?xml version="1.0" encoding="utf-8"?>
<p:tagLst xmlns:p="http://schemas.openxmlformats.org/presentationml/2006/main">
  <p:tag name="KSO_WM_BEAUTIFY_FLAG" val="#wm#"/>
  <p:tag name="KSO_WM_DIAGRAM_GROUP_CODE" val="o1-1"/>
  <p:tag name="KSO_WM_TAG_VERSION" val="1.0"/>
  <p:tag name="KSO_WM_TEMPLATE_CATEGORY" val="diagram"/>
  <p:tag name="KSO_WM_TEMPLATE_INDEX" val="20188969"/>
  <p:tag name="KSO_WM_UNIT_COMPATIBLE" val="0"/>
  <p:tag name="KSO_WM_UNIT_DIAGRAM_ISNUMVISUAL" val="0"/>
  <p:tag name="KSO_WM_UNIT_DIAGRAM_ISREFERUNIT" val="0"/>
  <p:tag name="KSO_WM_UNIT_FILL_FORE_SCHEMECOLOR_INDEX" val="6"/>
  <p:tag name="KSO_WM_UNIT_FILL_TYPE" val="1"/>
  <p:tag name="KSO_WM_UNIT_HIGHLIGHT" val="0"/>
  <p:tag name="KSO_WM_UNIT_ID" val="diagram20188969_2*o_h_i*1_2_1"/>
  <p:tag name="KSO_WM_UNIT_INDEX" val="1_2_1"/>
  <p:tag name="KSO_WM_UNIT_LAYERLEVEL" val="1_1_1"/>
  <p:tag name="KSO_WM_UNIT_TEXT_FILL_FORE_SCHEMECOLOR_INDEX" val="2"/>
  <p:tag name="KSO_WM_UNIT_TEXT_FILL_TYPE" val="1"/>
  <p:tag name="KSO_WM_UNIT_TYPE" val="o_h_i"/>
</p:tagLst>
</file>

<file path=ppt/tags/tag51.xml><?xml version="1.0" encoding="utf-8"?>
<p:tagLst xmlns:p="http://schemas.openxmlformats.org/presentationml/2006/main">
  <p:tag name="KSO_WM_BEAUTIFY_FLAG" val="#wm#"/>
  <p:tag name="KSO_WM_DIAGRAM_GROUP_CODE" val="o1-1"/>
  <p:tag name="KSO_WM_TAG_VERSION" val="1.0"/>
  <p:tag name="KSO_WM_TEMPLATE_CATEGORY" val="diagram"/>
  <p:tag name="KSO_WM_TEMPLATE_INDEX" val="20188969"/>
  <p:tag name="KSO_WM_UNIT_COMPATIBLE" val="0"/>
  <p:tag name="KSO_WM_UNIT_DIAGRAM_ISNUMVISUAL" val="0"/>
  <p:tag name="KSO_WM_UNIT_DIAGRAM_ISREFERUNIT" val="0"/>
  <p:tag name="KSO_WM_UNIT_HIGHLIGHT" val="0"/>
  <p:tag name="KSO_WM_UNIT_ID" val="diagram20188969_2*o_h_i*1_3_2"/>
  <p:tag name="KSO_WM_UNIT_INDEX" val="1_3_2"/>
  <p:tag name="KSO_WM_UNIT_LAYERLEVEL" val="1_1_1"/>
  <p:tag name="KSO_WM_UNIT_LINE_FILL_TYPE" val="2"/>
  <p:tag name="KSO_WM_UNIT_LINE_FORE_SCHEMECOLOR_INDEX" val="5"/>
  <p:tag name="KSO_WM_UNIT_TEXT_FILL_FORE_SCHEMECOLOR_INDEX" val="2"/>
  <p:tag name="KSO_WM_UNIT_TEXT_FILL_TYPE" val="1"/>
  <p:tag name="KSO_WM_UNIT_TYPE" val="o_h_i"/>
</p:tagLst>
</file>

<file path=ppt/tags/tag52.xml><?xml version="1.0" encoding="utf-8"?>
<p:tagLst xmlns:p="http://schemas.openxmlformats.org/presentationml/2006/main">
  <p:tag name="KSO_WM_BEAUTIFY_FLAG" val="#wm#"/>
  <p:tag name="KSO_WM_DIAGRAM_GROUP_CODE" val="o1-1"/>
  <p:tag name="KSO_WM_TAG_VERSION" val="1.0"/>
  <p:tag name="KSO_WM_TEMPLATE_CATEGORY" val="diagram"/>
  <p:tag name="KSO_WM_TEMPLATE_INDEX" val="20188969"/>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188969_2*o_h_i*1_3_1"/>
  <p:tag name="KSO_WM_UNIT_INDEX" val="1_3_1"/>
  <p:tag name="KSO_WM_UNIT_LAYERLEVEL" val="1_1_1"/>
  <p:tag name="KSO_WM_UNIT_TEXT_FILL_FORE_SCHEMECOLOR_INDEX" val="2"/>
  <p:tag name="KSO_WM_UNIT_TEXT_FILL_TYPE" val="1"/>
  <p:tag name="KSO_WM_UNIT_TYPE" val="o_h_i"/>
</p:tagLst>
</file>

<file path=ppt/tags/tag53.xml><?xml version="1.0" encoding="utf-8"?>
<p:tagLst xmlns:p="http://schemas.openxmlformats.org/presentationml/2006/main">
  <p:tag name="KSO_WM_BEAUTIFY_FLAG" val="#wm#"/>
  <p:tag name="KSO_WM_DIAGRAM_GROUP_CODE" val="o1-1"/>
  <p:tag name="KSO_WM_TAG_VERSION" val="1.0"/>
  <p:tag name="KSO_WM_TEMPLATE_CATEGORY" val="diagram"/>
  <p:tag name="KSO_WM_TEMPLATE_INDEX" val="20188969"/>
  <p:tag name="KSO_WM_UNIT_COMPATIBLE" val="0"/>
  <p:tag name="KSO_WM_UNIT_DIAGRAM_ISNUMVISUAL" val="0"/>
  <p:tag name="KSO_WM_UNIT_DIAGRAM_ISREFERUNIT" val="0"/>
  <p:tag name="KSO_WM_UNIT_HIGHLIGHT" val="0"/>
  <p:tag name="KSO_WM_UNIT_ID" val="diagram20188969_2*o_h_a*1_3_1"/>
  <p:tag name="KSO_WM_UNIT_INDEX" val="1_3_1"/>
  <p:tag name="KSO_WM_UNIT_ISCONTENTSTITLE" val="0"/>
  <p:tag name="KSO_WM_UNIT_LAYERLEVEL" val="1_1_1"/>
  <p:tag name="KSO_WM_UNIT_NOCLEAR" val="0"/>
  <p:tag name="KSO_WM_UNIT_PRESET_TEXT" val="添加标题"/>
  <p:tag name="KSO_WM_UNIT_TEXT_FILL_FORE_SCHEMECOLOR_INDEX" val="13"/>
  <p:tag name="KSO_WM_UNIT_TEXT_FILL_TYPE" val="1"/>
  <p:tag name="KSO_WM_UNIT_TYPE" val="o_h_a"/>
</p:tagLst>
</file>

<file path=ppt/tags/tag54.xml><?xml version="1.0" encoding="utf-8"?>
<p:tagLst xmlns:p="http://schemas.openxmlformats.org/presentationml/2006/main">
  <p:tag name="KSO_WM_BEAUTIFY_FLAG" val="#wm#"/>
  <p:tag name="KSO_WM_DIAGRAM_GROUP_CODE" val="o1-1"/>
  <p:tag name="KSO_WM_TAG_VERSION" val="1.0"/>
  <p:tag name="KSO_WM_TEMPLATE_CATEGORY" val="diagram"/>
  <p:tag name="KSO_WM_TEMPLATE_INDEX" val="20188969"/>
  <p:tag name="KSO_WM_UNIT_COMPATIBLE" val="0"/>
  <p:tag name="KSO_WM_UNIT_DIAGRAM_ISNUMVISUAL" val="0"/>
  <p:tag name="KSO_WM_UNIT_DIAGRAM_ISREFERUNIT" val="0"/>
  <p:tag name="KSO_WM_UNIT_HIGHLIGHT" val="0"/>
  <p:tag name="KSO_WM_UNIT_ID" val="diagram20188969_2*o_h_f*1_3_1"/>
  <p:tag name="KSO_WM_UNIT_INDEX" val="1_3_1"/>
  <p:tag name="KSO_WM_UNIT_LAYERLEVEL" val="1_1_1"/>
  <p:tag name="KSO_WM_UNIT_NOCLEAR" val="0"/>
  <p:tag name="KSO_WM_UNIT_PRESET_TEXT" val="单击此处添加文本具体内容"/>
  <p:tag name="KSO_WM_UNIT_TEXT_FILL_FORE_SCHEMECOLOR_INDEX" val="13"/>
  <p:tag name="KSO_WM_UNIT_TEXT_FILL_TYPE" val="1"/>
  <p:tag name="KSO_WM_UNIT_TYPE" val="o_h_f"/>
</p:tagLst>
</file>

<file path=ppt/tags/tag55.xml><?xml version="1.0" encoding="utf-8"?>
<p:tagLst xmlns:p="http://schemas.openxmlformats.org/presentationml/2006/main">
  <p:tag name="KSO_WM_BEAUTIFY_FLAG" val="#wm#"/>
  <p:tag name="KSO_WM_DIAGRAM_GROUP_CODE" val="o1-1"/>
  <p:tag name="KSO_WM_TAG_VERSION" val="1.0"/>
  <p:tag name="KSO_WM_TEMPLATE_CATEGORY" val="diagram"/>
  <p:tag name="KSO_WM_TEMPLATE_INDEX" val="20188969"/>
  <p:tag name="KSO_WM_UNIT_COMPATIBLE" val="0"/>
  <p:tag name="KSO_WM_UNIT_DIAGRAM_ISNUMVISUAL" val="0"/>
  <p:tag name="KSO_WM_UNIT_DIAGRAM_ISREFERUNIT" val="0"/>
  <p:tag name="KSO_WM_UNIT_HIGHLIGHT" val="0"/>
  <p:tag name="KSO_WM_UNIT_ID" val="diagram20188969_2*o_h_a*1_2_1"/>
  <p:tag name="KSO_WM_UNIT_INDEX" val="1_2_1"/>
  <p:tag name="KSO_WM_UNIT_ISCONTENTSTITLE" val="0"/>
  <p:tag name="KSO_WM_UNIT_LAYERLEVEL" val="1_1_1"/>
  <p:tag name="KSO_WM_UNIT_NOCLEAR" val="0"/>
  <p:tag name="KSO_WM_UNIT_PRESET_TEXT" val="添加标题"/>
  <p:tag name="KSO_WM_UNIT_TEXT_FILL_FORE_SCHEMECOLOR_INDEX" val="13"/>
  <p:tag name="KSO_WM_UNIT_TEXT_FILL_TYPE" val="1"/>
  <p:tag name="KSO_WM_UNIT_TYPE" val="o_h_a"/>
</p:tagLst>
</file>

<file path=ppt/tags/tag56.xml><?xml version="1.0" encoding="utf-8"?>
<p:tagLst xmlns:p="http://schemas.openxmlformats.org/presentationml/2006/main">
  <p:tag name="KSO_WM_BEAUTIFY_FLAG" val="#wm#"/>
  <p:tag name="KSO_WM_DIAGRAM_GROUP_CODE" val="o1-1"/>
  <p:tag name="KSO_WM_TAG_VERSION" val="1.0"/>
  <p:tag name="KSO_WM_TEMPLATE_CATEGORY" val="diagram"/>
  <p:tag name="KSO_WM_TEMPLATE_INDEX" val="20188969"/>
  <p:tag name="KSO_WM_UNIT_COMPATIBLE" val="0"/>
  <p:tag name="KSO_WM_UNIT_DIAGRAM_ISNUMVISUAL" val="0"/>
  <p:tag name="KSO_WM_UNIT_DIAGRAM_ISREFERUNIT" val="0"/>
  <p:tag name="KSO_WM_UNIT_HIGHLIGHT" val="0"/>
  <p:tag name="KSO_WM_UNIT_ID" val="diagram20188969_2*o_h_f*1_2_1"/>
  <p:tag name="KSO_WM_UNIT_INDEX" val="1_2_1"/>
  <p:tag name="KSO_WM_UNIT_LAYERLEVEL" val="1_1_1"/>
  <p:tag name="KSO_WM_UNIT_NOCLEAR" val="0"/>
  <p:tag name="KSO_WM_UNIT_PRESET_TEXT" val="单击此处添加文本具体内容"/>
  <p:tag name="KSO_WM_UNIT_TEXT_FILL_FORE_SCHEMECOLOR_INDEX" val="13"/>
  <p:tag name="KSO_WM_UNIT_TEXT_FILL_TYPE" val="1"/>
  <p:tag name="KSO_WM_UNIT_TYPE" val="o_h_f"/>
</p:tagLst>
</file>

<file path=ppt/tags/tag57.xml><?xml version="1.0" encoding="utf-8"?>
<p:tagLst xmlns:p="http://schemas.openxmlformats.org/presentationml/2006/main">
  <p:tag name="KSO_WM_BEAUTIFY_FLAG" val="#wm#"/>
  <p:tag name="KSO_WM_DIAGRAM_GROUP_CODE" val="o1-1"/>
  <p:tag name="KSO_WM_TAG_VERSION" val="1.0"/>
  <p:tag name="KSO_WM_TEMPLATE_CATEGORY" val="diagram"/>
  <p:tag name="KSO_WM_TEMPLATE_INDEX" val="20188969"/>
  <p:tag name="KSO_WM_UNIT_COMPATIBLE" val="0"/>
  <p:tag name="KSO_WM_UNIT_DIAGRAM_ISNUMVISUAL" val="0"/>
  <p:tag name="KSO_WM_UNIT_DIAGRAM_ISREFERUNIT" val="0"/>
  <p:tag name="KSO_WM_UNIT_HIGHLIGHT" val="0"/>
  <p:tag name="KSO_WM_UNIT_ID" val="diagram20188969_2*o_h_a*1_1_1"/>
  <p:tag name="KSO_WM_UNIT_INDEX" val="1_1_1"/>
  <p:tag name="KSO_WM_UNIT_ISCONTENTSTITLE" val="0"/>
  <p:tag name="KSO_WM_UNIT_LAYERLEVEL" val="1_1_1"/>
  <p:tag name="KSO_WM_UNIT_NOCLEAR" val="0"/>
  <p:tag name="KSO_WM_UNIT_PRESET_TEXT" val="添加标题"/>
  <p:tag name="KSO_WM_UNIT_TEXT_FILL_FORE_SCHEMECOLOR_INDEX" val="13"/>
  <p:tag name="KSO_WM_UNIT_TEXT_FILL_TYPE" val="1"/>
  <p:tag name="KSO_WM_UNIT_TYPE" val="o_h_a"/>
</p:tagLst>
</file>

<file path=ppt/tags/tag58.xml><?xml version="1.0" encoding="utf-8"?>
<p:tagLst xmlns:p="http://schemas.openxmlformats.org/presentationml/2006/main">
  <p:tag name="KSO_WM_BEAUTIFY_FLAG" val="#wm#"/>
  <p:tag name="KSO_WM_DIAGRAM_GROUP_CODE" val="o1-1"/>
  <p:tag name="KSO_WM_TAG_VERSION" val="1.0"/>
  <p:tag name="KSO_WM_TEMPLATE_CATEGORY" val="diagram"/>
  <p:tag name="KSO_WM_TEMPLATE_INDEX" val="20188969"/>
  <p:tag name="KSO_WM_UNIT_COMPATIBLE" val="0"/>
  <p:tag name="KSO_WM_UNIT_DIAGRAM_ISNUMVISUAL" val="0"/>
  <p:tag name="KSO_WM_UNIT_DIAGRAM_ISREFERUNIT" val="0"/>
  <p:tag name="KSO_WM_UNIT_HIGHLIGHT" val="0"/>
  <p:tag name="KSO_WM_UNIT_ID" val="diagram20188969_2*o_h_f*1_1_1"/>
  <p:tag name="KSO_WM_UNIT_INDEX" val="1_1_1"/>
  <p:tag name="KSO_WM_UNIT_LAYERLEVEL" val="1_1_1"/>
  <p:tag name="KSO_WM_UNIT_NOCLEAR" val="0"/>
  <p:tag name="KSO_WM_UNIT_PRESET_TEXT" val="单击此处添加文本具体内容"/>
  <p:tag name="KSO_WM_UNIT_TEXT_FILL_FORE_SCHEMECOLOR_INDEX" val="13"/>
  <p:tag name="KSO_WM_UNIT_TEXT_FILL_TYPE" val="1"/>
  <p:tag name="KSO_WM_UNIT_TYPE" val="o_h_f"/>
</p:tagLst>
</file>

<file path=ppt/tags/tag59.xml><?xml version="1.0" encoding="utf-8"?>
<p:tagLst xmlns:p="http://schemas.openxmlformats.org/presentationml/2006/main">
  <p:tag name="KSO_WM_BEAUTIFY_FLAG" val="#wm#"/>
  <p:tag name="KSO_WM_DIAGRAM_GROUP_CODE" val="o1-1"/>
  <p:tag name="KSO_WM_TAG_VERSION" val="1.0"/>
  <p:tag name="KSO_WM_TEMPLATE_CATEGORY" val="diagram"/>
  <p:tag name="KSO_WM_TEMPLATE_INDEX" val="20188969"/>
  <p:tag name="KSO_WM_UNIT_COMPATIBLE" val="0"/>
  <p:tag name="KSO_WM_UNIT_DIAGRAM_ISNUMVISUAL" val="0"/>
  <p:tag name="KSO_WM_UNIT_DIAGRAM_ISREFERUNIT" val="0"/>
  <p:tag name="KSO_WM_UNIT_FILL_FORE_SCHEMECOLOR_INDEX" val="7"/>
  <p:tag name="KSO_WM_UNIT_FILL_TYPE" val="1"/>
  <p:tag name="KSO_WM_UNIT_HIGHLIGHT" val="0"/>
  <p:tag name="KSO_WM_UNIT_ID" val="diagram20188969_2*o_h_i*1_1_1"/>
  <p:tag name="KSO_WM_UNIT_INDEX" val="1_1_1"/>
  <p:tag name="KSO_WM_UNIT_LAYERLEVEL" val="1_1_1"/>
  <p:tag name="KSO_WM_UNIT_TEXT_FILL_FORE_SCHEMECOLOR_INDEX" val="2"/>
  <p:tag name="KSO_WM_UNIT_TEXT_FILL_TYPE" val="1"/>
  <p:tag name="KSO_WM_UNIT_TYPE" val="o_h_i"/>
</p:tagLst>
</file>

<file path=ppt/tags/tag6.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160186"/>
  <p:tag name="KSO_WM_UNIT_CLEAR" val="0"/>
  <p:tag name="KSO_WM_UNIT_COMPATIBLE" val="0"/>
  <p:tag name="KSO_WM_UNIT_HIGHLIGHT" val="0"/>
  <p:tag name="KSO_WM_UNIT_ID" val="diagram160186_4*n_h_f*1_1_2"/>
  <p:tag name="KSO_WM_UNIT_INDEX" val="1_1_2"/>
  <p:tag name="KSO_WM_UNIT_LAYERLEVEL" val="1_1_1"/>
  <p:tag name="KSO_WM_UNIT_PRESET_TEXT" val="EIUSMOD"/>
  <p:tag name="KSO_WM_UNIT_TEXT_FILL_FORE_SCHEMECOLOR_INDEX" val="6"/>
  <p:tag name="KSO_WM_UNIT_TEXT_FILL_TYPE" val="1"/>
  <p:tag name="KSO_WM_UNIT_TYPE" val="n_h_f"/>
  <p:tag name="KSO_WM_UNIT_VALUE" val="6"/>
  <p:tag name="KSO_WM_DIAGRAM_VIRTUALLY_FRAME" val="{&quot;height&quot;:241.9636417322835,&quot;left&quot;:384.99809055118106,&quot;top&quot;:197.16318897637797,&quot;width&quot;:333.2914370078739}"/>
</p:tagLst>
</file>

<file path=ppt/tags/tag60.xml><?xml version="1.0" encoding="utf-8"?>
<p:tagLst xmlns:p="http://schemas.openxmlformats.org/presentationml/2006/main">
  <p:tag name="commondata" val="eyJoZGlkIjoiOWE0MjI1YWZhYzE3NjFjZWQ4YjU3NDE3NjFhYTNhNmUifQ=="/>
</p:tagLst>
</file>

<file path=ppt/tags/tag7.xml><?xml version="1.0" encoding="utf-8"?>
<p:tagLst xmlns:p="http://schemas.openxmlformats.org/presentationml/2006/main">
  <p:tag name="KSO_WM_BEAUTIFY_FLAG" val="#wm#"/>
  <p:tag name="KSO_WM_TAG_VERSION" val="1.0"/>
  <p:tag name="KSO_WM_TEMPLATE_CATEGORY" val="diagram"/>
  <p:tag name="KSO_WM_TEMPLATE_INDEX" val="160186"/>
  <p:tag name="KSO_WM_UNIT_ID" val="diagram160186_4*i*10"/>
  <p:tag name="KSO_WM_UNIT_INDEX" val="10"/>
  <p:tag name="KSO_WM_UNIT_TYPE" val="i"/>
  <p:tag name="KSO_WM_DIAGRAM_VIRTUALLY_FRAME" val="{&quot;height&quot;:241.9636417322835,&quot;left&quot;:384.99809055118106,&quot;top&quot;:197.16318897637797,&quot;width&quot;:333.2914370078739}"/>
</p:tagLst>
</file>

<file path=ppt/tags/tag8.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160186"/>
  <p:tag name="KSO_WM_UNIT_CLEAR" val="1"/>
  <p:tag name="KSO_WM_UNIT_ID" val="diagram160186_4*n_h_i*1_1_3"/>
  <p:tag name="KSO_WM_UNIT_INDEX" val="1_1_3"/>
  <p:tag name="KSO_WM_UNIT_LAYERLEVEL" val="1_1_1"/>
  <p:tag name="KSO_WM_UNIT_LINE_FILL_TYPE" val="2"/>
  <p:tag name="KSO_WM_UNIT_LINE_FORE_SCHEMECOLOR_INDEX" val="5"/>
  <p:tag name="KSO_WM_UNIT_TEXT_FILL_FORE_SCHEMECOLOR_INDEX" val="2"/>
  <p:tag name="KSO_WM_UNIT_TEXT_FILL_TYPE" val="1"/>
  <p:tag name="KSO_WM_UNIT_TYPE" val="n_h_i"/>
  <p:tag name="KSO_WM_DIAGRAM_VIRTUALLY_FRAME" val="{&quot;height&quot;:241.9636417322835,&quot;left&quot;:384.99809055118106,&quot;top&quot;:197.16318897637797,&quot;width&quot;:333.2914370078739}"/>
</p:tagLst>
</file>

<file path=ppt/tags/tag9.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160186"/>
  <p:tag name="KSO_WM_UNIT_CLEAR" val="0"/>
  <p:tag name="KSO_WM_UNIT_COMPATIBLE" val="0"/>
  <p:tag name="KSO_WM_UNIT_HIGHLIGHT" val="0"/>
  <p:tag name="KSO_WM_UNIT_ID" val="diagram160186_4*n_h_f*1_1_3"/>
  <p:tag name="KSO_WM_UNIT_INDEX" val="1_1_3"/>
  <p:tag name="KSO_WM_UNIT_LAYERLEVEL" val="1_1_1"/>
  <p:tag name="KSO_WM_UNIT_PRESET_TEXT" val="EIUSMOD"/>
  <p:tag name="KSO_WM_UNIT_TEXT_FILL_FORE_SCHEMECOLOR_INDEX" val="5"/>
  <p:tag name="KSO_WM_UNIT_TEXT_FILL_TYPE" val="1"/>
  <p:tag name="KSO_WM_UNIT_TYPE" val="n_h_f"/>
  <p:tag name="KSO_WM_UNIT_VALUE" val="6"/>
  <p:tag name="KSO_WM_DIAGRAM_VIRTUALLY_FRAME" val="{&quot;height&quot;:241.9636417322835,&quot;left&quot;:384.99809055118106,&quot;top&quot;:197.16318897637797,&quot;width&quot;:333.291437007873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A000120150822A06PWBG">
  <a:themeElements>
    <a:clrScheme name="1_A000120150822A06PWBG 1">
      <a:dk1>
        <a:srgbClr val="5F5F5F"/>
      </a:dk1>
      <a:lt1>
        <a:srgbClr val="FFFFFF"/>
      </a:lt1>
      <a:dk2>
        <a:srgbClr val="FFFFFF"/>
      </a:dk2>
      <a:lt2>
        <a:srgbClr val="5F5F5F"/>
      </a:lt2>
      <a:accent1>
        <a:srgbClr val="67B58C"/>
      </a:accent1>
      <a:accent2>
        <a:srgbClr val="9DB670"/>
      </a:accent2>
      <a:accent3>
        <a:srgbClr val="FFFFFF"/>
      </a:accent3>
      <a:accent4>
        <a:srgbClr val="505050"/>
      </a:accent4>
      <a:accent5>
        <a:srgbClr val="B8D7C5"/>
      </a:accent5>
      <a:accent6>
        <a:srgbClr val="8EA565"/>
      </a:accent6>
      <a:hlink>
        <a:srgbClr val="55C4F8"/>
      </a:hlink>
      <a:folHlink>
        <a:srgbClr val="C6EBFC"/>
      </a:folHlink>
    </a:clrScheme>
    <a:fontScheme name="1_A000120150822A06PWBG">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1_A000120150822A06PWBG 1">
        <a:dk1>
          <a:srgbClr val="5F5F5F"/>
        </a:dk1>
        <a:lt1>
          <a:srgbClr val="FFFFFF"/>
        </a:lt1>
        <a:dk2>
          <a:srgbClr val="FFFFFF"/>
        </a:dk2>
        <a:lt2>
          <a:srgbClr val="5F5F5F"/>
        </a:lt2>
        <a:accent1>
          <a:srgbClr val="67B58C"/>
        </a:accent1>
        <a:accent2>
          <a:srgbClr val="9DB670"/>
        </a:accent2>
        <a:accent3>
          <a:srgbClr val="FFFFFF"/>
        </a:accent3>
        <a:accent4>
          <a:srgbClr val="505050"/>
        </a:accent4>
        <a:accent5>
          <a:srgbClr val="B8D7C5"/>
        </a:accent5>
        <a:accent6>
          <a:srgbClr val="8EA565"/>
        </a:accent6>
        <a:hlink>
          <a:srgbClr val="55C4F8"/>
        </a:hlink>
        <a:folHlink>
          <a:srgbClr val="C6EBF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A000120150822A06PWBG">
  <a:themeElements>
    <a:clrScheme name="A000120150822A06PWBG 1">
      <a:dk1>
        <a:srgbClr val="5F5F5F"/>
      </a:dk1>
      <a:lt1>
        <a:srgbClr val="FFFFFF"/>
      </a:lt1>
      <a:dk2>
        <a:srgbClr val="FFFFFF"/>
      </a:dk2>
      <a:lt2>
        <a:srgbClr val="5F5F5F"/>
      </a:lt2>
      <a:accent1>
        <a:srgbClr val="67B58C"/>
      </a:accent1>
      <a:accent2>
        <a:srgbClr val="9DB670"/>
      </a:accent2>
      <a:accent3>
        <a:srgbClr val="FFFFFF"/>
      </a:accent3>
      <a:accent4>
        <a:srgbClr val="505050"/>
      </a:accent4>
      <a:accent5>
        <a:srgbClr val="B8D7C5"/>
      </a:accent5>
      <a:accent6>
        <a:srgbClr val="8EA565"/>
      </a:accent6>
      <a:hlink>
        <a:srgbClr val="55C4F8"/>
      </a:hlink>
      <a:folHlink>
        <a:srgbClr val="C6EBFC"/>
      </a:folHlink>
    </a:clrScheme>
    <a:fontScheme name="A000120150822A06PWBG">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A000120150822A06PWBG 1">
        <a:dk1>
          <a:srgbClr val="5F5F5F"/>
        </a:dk1>
        <a:lt1>
          <a:srgbClr val="FFFFFF"/>
        </a:lt1>
        <a:dk2>
          <a:srgbClr val="FFFFFF"/>
        </a:dk2>
        <a:lt2>
          <a:srgbClr val="5F5F5F"/>
        </a:lt2>
        <a:accent1>
          <a:srgbClr val="67B58C"/>
        </a:accent1>
        <a:accent2>
          <a:srgbClr val="9DB670"/>
        </a:accent2>
        <a:accent3>
          <a:srgbClr val="FFFFFF"/>
        </a:accent3>
        <a:accent4>
          <a:srgbClr val="505050"/>
        </a:accent4>
        <a:accent5>
          <a:srgbClr val="B8D7C5"/>
        </a:accent5>
        <a:accent6>
          <a:srgbClr val="8EA565"/>
        </a:accent6>
        <a:hlink>
          <a:srgbClr val="55C4F8"/>
        </a:hlink>
        <a:folHlink>
          <a:srgbClr val="C6EBF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17436</Words>
  <Application>WPS 演示</Application>
  <PresentationFormat>全屏显示(4:3)</PresentationFormat>
  <Paragraphs>1193</Paragraphs>
  <Slides>126</Slides>
  <Notes>0</Notes>
  <HiddenSlides>0</HiddenSlides>
  <MMClips>0</MMClips>
  <ScaleCrop>false</ScaleCrop>
  <HeadingPairs>
    <vt:vector size="6" baseType="variant">
      <vt:variant>
        <vt:lpstr>已用的字体</vt:lpstr>
      </vt:variant>
      <vt:variant>
        <vt:i4>23</vt:i4>
      </vt:variant>
      <vt:variant>
        <vt:lpstr>主题</vt:lpstr>
      </vt:variant>
      <vt:variant>
        <vt:i4>3</vt:i4>
      </vt:variant>
      <vt:variant>
        <vt:lpstr>幻灯片标题</vt:lpstr>
      </vt:variant>
      <vt:variant>
        <vt:i4>126</vt:i4>
      </vt:variant>
    </vt:vector>
  </HeadingPairs>
  <TitlesOfParts>
    <vt:vector size="152" baseType="lpstr">
      <vt:lpstr>Arial</vt:lpstr>
      <vt:lpstr>宋体</vt:lpstr>
      <vt:lpstr>Wingdings</vt:lpstr>
      <vt:lpstr>微软雅黑</vt:lpstr>
      <vt:lpstr>幼圆</vt:lpstr>
      <vt:lpstr>Calibri</vt:lpstr>
      <vt:lpstr>华文隶书</vt:lpstr>
      <vt:lpstr>隶书</vt:lpstr>
      <vt:lpstr>黑体</vt:lpstr>
      <vt:lpstr>Times New Roman</vt:lpstr>
      <vt:lpstr>Tahoma</vt:lpstr>
      <vt:lpstr>Wingdings</vt:lpstr>
      <vt:lpstr>时尚中黑简体</vt:lpstr>
      <vt:lpstr>Arial Unicode MS</vt:lpstr>
      <vt:lpstr>Calibri</vt:lpstr>
      <vt:lpstr>华文楷体</vt:lpstr>
      <vt:lpstr>华文琥珀</vt:lpstr>
      <vt:lpstr>PMingLiU</vt:lpstr>
      <vt:lpstr>MingLiU-ExtB</vt:lpstr>
      <vt:lpstr>仿宋_GB2312</vt:lpstr>
      <vt:lpstr>仿宋</vt:lpstr>
      <vt:lpstr>华文中宋</vt:lpstr>
      <vt:lpstr>Verdana</vt:lpstr>
      <vt:lpstr>Office 主题</vt:lpstr>
      <vt:lpstr>2_A000120150822A06PWBG</vt:lpstr>
      <vt:lpstr>A000120150822A06PWBG</vt:lpstr>
      <vt:lpstr>社会工作方法——个案工作</vt:lpstr>
      <vt:lpstr>个案社会工作</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个案社会工作</vt:lpstr>
      <vt:lpstr>PowerPoint 演示文稿</vt:lpstr>
      <vt:lpstr>PowerPoint 演示文稿</vt:lpstr>
      <vt:lpstr>PowerPoint 演示文稿</vt:lpstr>
      <vt:lpstr>PowerPoint 演示文稿</vt:lpstr>
      <vt:lpstr>PowerPoint 演示文稿</vt:lpstr>
      <vt:lpstr>PowerPoint 演示文稿</vt:lpstr>
      <vt:lpstr>1、个别化原则</vt:lpstr>
      <vt:lpstr>PowerPoint 演示文稿</vt:lpstr>
      <vt:lpstr>PowerPoint 演示文稿</vt:lpstr>
      <vt:lpstr>2、接纳原则</vt:lpstr>
      <vt:lpstr>接纳不是什么</vt:lpstr>
      <vt:lpstr>接纳是什么：事实——是这样子的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5、非评判原则</vt:lpstr>
      <vt:lpstr>PowerPoint 演示文稿</vt:lpstr>
      <vt:lpstr>PowerPoint 演示文稿</vt:lpstr>
      <vt:lpstr>PowerPoint 演示文稿</vt:lpstr>
      <vt:lpstr>6、案主参与及自决的原则</vt:lpstr>
      <vt:lpstr>案主自决的原则</vt:lpstr>
      <vt:lpstr>PowerPoint 演示文稿</vt:lpstr>
      <vt:lpstr>案主自决的操作原则</vt:lpstr>
      <vt:lpstr>（二）自决意味着，是案主而不是工作者，才是问题的主要解决者</vt:lpstr>
      <vt:lpstr>社会工作者不是救世主</vt:lpstr>
      <vt:lpstr>（三）自决并不禁止或者限制工作者提供观点或者建议。工作者有责任让服务对象分享工作者的观点</vt:lpstr>
      <vt:lpstr>（四）即使工作者有保护社会的额外功能的领域里，服务对象的自决也是可能的和应当被鼓励的</vt:lpstr>
      <vt:lpstr>PowerPoint 演示文稿</vt:lpstr>
      <vt:lpstr>7、保密性原则</vt:lpstr>
      <vt:lpstr>PowerPoint 演示文稿</vt:lpstr>
      <vt:lpstr>保密例外</vt:lpstr>
      <vt:lpstr> 各种典型问题的处理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个案社会工作</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个案社会工作</dc:title>
  <dc:creator>wu</dc:creator>
  <cp:lastModifiedBy>lenovo</cp:lastModifiedBy>
  <cp:revision>11</cp:revision>
  <dcterms:created xsi:type="dcterms:W3CDTF">2017-06-08T02:02:00Z</dcterms:created>
  <dcterms:modified xsi:type="dcterms:W3CDTF">2024-07-04T14:25:35Z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B8B3E2EFA34D4C73B15856D2A7E7D3B0_13</vt:lpwstr>
  </property>
  <property fmtid="{D5CDD505-2E9C-101B-9397-08002B2CF9AE}" pid="3" name="KSOProductBuildVer">
    <vt:lpwstr>2052-12.1.0.17133</vt:lpwstr>
  </property>
</Properties>
</file>