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6.xml" ContentType="application/vnd.openxmlformats-officedocument.customXmlProperties+xml"/>
  <Override PartName="/customXml/itemProps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7"/>
  </p:handoutMasterIdLst>
  <p:sldIdLst>
    <p:sldId id="256" r:id="rId3"/>
    <p:sldId id="257" r:id="rId4"/>
    <p:sldId id="258" r:id="rId5"/>
    <p:sldId id="282" r:id="rId6"/>
    <p:sldId id="262" r:id="rId8"/>
    <p:sldId id="460" r:id="rId9"/>
    <p:sldId id="547" r:id="rId10"/>
    <p:sldId id="548" r:id="rId11"/>
    <p:sldId id="265" r:id="rId12"/>
    <p:sldId id="330" r:id="rId13"/>
    <p:sldId id="296" r:id="rId14"/>
    <p:sldId id="297" r:id="rId15"/>
    <p:sldId id="281" r:id="rId16"/>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0" userDrawn="1">
          <p15:clr>
            <a:srgbClr val="A4A3A4"/>
          </p15:clr>
        </p15:guide>
        <p15:guide id="2" pos="30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howGuides="1">
      <p:cViewPr varScale="1">
        <p:scale>
          <a:sx n="77" d="100"/>
          <a:sy n="77" d="100"/>
        </p:scale>
        <p:origin x="806" y="62"/>
      </p:cViewPr>
      <p:guideLst>
        <p:guide orient="horz" pos="2020"/>
        <p:guide pos="309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8.xml"/><Relationship Id="rId22" Type="http://schemas.openxmlformats.org/officeDocument/2006/relationships/customXml" Target="../customXml/item2.xml"/><Relationship Id="rId21" Type="http://schemas.openxmlformats.org/officeDocument/2006/relationships/customXml" Target="../customXml/item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5.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793684" y="2559207"/>
            <a:ext cx="6318985" cy="70104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rPr>
              <a:t>未找到bdjson</a:t>
            </a:r>
            <a:endPar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3" name="AutoShape 3"/>
          <p:cNvSpPr/>
          <p:nvPr/>
        </p:nvSpPr>
        <p:spPr>
          <a:xfrm>
            <a:off x="2400158" y="3871817"/>
            <a:ext cx="7673640" cy="716004"/>
          </a:xfrm>
          <a:prstGeom prst="rect">
            <a:avLst/>
          </a:prstGeom>
          <a:solidFill>
            <a:schemeClr val="accent1">
              <a:alpha val="100000"/>
            </a:schemeClr>
          </a:solidFill>
        </p:spPr>
      </p:sp>
      <p:sp>
        <p:nvSpPr>
          <p:cNvPr id="4" name="TextBox 4"/>
          <p:cNvSpPr txBox="1"/>
          <p:nvPr/>
        </p:nvSpPr>
        <p:spPr>
          <a:xfrm>
            <a:off x="762000" y="1447800"/>
            <a:ext cx="10487660" cy="2101850"/>
          </a:xfrm>
          <a:prstGeom prst="rect">
            <a:avLst/>
          </a:prstGeom>
        </p:spPr>
        <p:txBody>
          <a:bodyPr vert="horz" wrap="square" lIns="91440" tIns="45720" rIns="91440" bIns="45720" rtlCol="0" anchor="b" anchorCtr="1">
            <a:normAutofit/>
          </a:bodyPr>
          <a:lstStyle/>
          <a:p>
            <a:pPr algn="ctr">
              <a:lnSpc>
                <a:spcPct val="112000"/>
              </a:lnSpc>
              <a:spcBef>
                <a:spcPts val="375"/>
              </a:spcBef>
            </a:pPr>
            <a:r>
              <a:rPr sz="5400" b="1">
                <a:solidFill>
                  <a:srgbClr val="FBFDFD">
                    <a:alpha val="100000"/>
                  </a:srgbClr>
                </a:solidFill>
                <a:latin typeface="微软雅黑" panose="020B0503020204020204" charset="-122"/>
                <a:ea typeface="微软雅黑" panose="020B0503020204020204" charset="-122"/>
                <a:cs typeface="微软雅黑" panose="020B0503020204020204" charset="-122"/>
              </a:rPr>
              <a:t>铜峰电子新能源薄膜智能搬运系统AGV调度</a:t>
            </a:r>
            <a:endParaRPr sz="54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472180" y="3865245"/>
            <a:ext cx="5026660" cy="72263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主讲人</a:t>
            </a:r>
            <a:r>
              <a:rPr 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a:t>
            </a:r>
            <a:r>
              <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齐平</a:t>
            </a:r>
            <a:endPar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10073798" y="474213"/>
            <a:ext cx="185110" cy="185110"/>
          </a:xfrm>
          <a:prstGeom prst="ellipse">
            <a:avLst/>
          </a:prstGeom>
          <a:solidFill>
            <a:schemeClr val="accent1">
              <a:alpha val="100000"/>
            </a:schemeClr>
          </a:solidFill>
        </p:spPr>
      </p:sp>
      <p:sp>
        <p:nvSpPr>
          <p:cNvPr id="9" name="AutoShape 9"/>
          <p:cNvSpPr/>
          <p:nvPr/>
        </p:nvSpPr>
        <p:spPr>
          <a:xfrm>
            <a:off x="10380707" y="474213"/>
            <a:ext cx="185110" cy="185110"/>
          </a:xfrm>
          <a:prstGeom prst="ellipse">
            <a:avLst/>
          </a:prstGeom>
          <a:noFill/>
          <a:ln w="19050">
            <a:solidFill>
              <a:schemeClr val="accent1">
                <a:alpha val="100000"/>
              </a:schemeClr>
            </a:solidFill>
            <a:prstDash val="solid"/>
          </a:ln>
        </p:spPr>
      </p:sp>
      <p:sp>
        <p:nvSpPr>
          <p:cNvPr id="10" name="AutoShape 10"/>
          <p:cNvSpPr/>
          <p:nvPr/>
        </p:nvSpPr>
        <p:spPr>
          <a:xfrm>
            <a:off x="10687616" y="474213"/>
            <a:ext cx="185110" cy="185110"/>
          </a:xfrm>
          <a:prstGeom prst="ellipse">
            <a:avLst/>
          </a:prstGeom>
          <a:solidFill>
            <a:schemeClr val="accent1">
              <a:alpha val="100000"/>
            </a:schemeClr>
          </a:solidFill>
        </p:spPr>
      </p:sp>
      <p:sp>
        <p:nvSpPr>
          <p:cNvPr id="11" name="AutoShape 11"/>
          <p:cNvSpPr/>
          <p:nvPr/>
        </p:nvSpPr>
        <p:spPr>
          <a:xfrm>
            <a:off x="10994525" y="474213"/>
            <a:ext cx="185110" cy="185110"/>
          </a:xfrm>
          <a:prstGeom prst="ellipse">
            <a:avLst/>
          </a:prstGeom>
          <a:noFill/>
          <a:ln w="19050">
            <a:solidFill>
              <a:schemeClr val="accent1">
                <a:alpha val="100000"/>
              </a:schemeClr>
            </a:solidFill>
            <a:prstDash val="solid"/>
          </a:ln>
        </p:spPr>
      </p:sp>
      <p:sp>
        <p:nvSpPr>
          <p:cNvPr id="12" name="AutoShape 12"/>
          <p:cNvSpPr/>
          <p:nvPr/>
        </p:nvSpPr>
        <p:spPr>
          <a:xfrm>
            <a:off x="487689" y="6368194"/>
            <a:ext cx="5497697" cy="419156"/>
          </a:xfrm>
          <a:prstGeom prst="rect">
            <a:avLst/>
          </a:prstGeom>
          <a:noFill/>
        </p:spPr>
        <p:txBody>
          <a:bodyPr vert="horz" wrap="square" lIns="66008" tIns="33052" rIns="66008" bIns="33052" rtlCol="0" anchor="ctr" anchorCtr="0">
            <a:noAutofit/>
          </a:bodyPr>
          <a:lstStyle/>
          <a:p>
            <a:pPr algn="l">
              <a:defRPr/>
            </a:pPr>
            <a:r>
              <a:rPr lang="zh-CN" alt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铜陵学院</a:t>
            </a:r>
            <a:r>
              <a:rPr lang="en-US" altLang="zh-CN" sz="1575">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r>
              <a:rPr 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https://www.tlu.edu.cn</a:t>
            </a:r>
            <a:endParaRPr lang="en-US" sz="1100"/>
          </a:p>
        </p:txBody>
      </p:sp>
      <p:sp>
        <p:nvSpPr>
          <p:cNvPr id="13" name="AutoShape 13"/>
          <p:cNvSpPr/>
          <p:nvPr/>
        </p:nvSpPr>
        <p:spPr>
          <a:xfrm>
            <a:off x="512345" y="474978"/>
            <a:ext cx="183581" cy="183581"/>
          </a:xfrm>
          <a:prstGeom prst="chevron">
            <a:avLst/>
          </a:prstGeom>
          <a:solidFill>
            <a:schemeClr val="accent1">
              <a:alpha val="100000"/>
            </a:schemeClr>
          </a:solidFill>
        </p:spPr>
      </p:sp>
      <p:sp>
        <p:nvSpPr>
          <p:cNvPr id="14" name="AutoShape 14"/>
          <p:cNvSpPr/>
          <p:nvPr/>
        </p:nvSpPr>
        <p:spPr>
          <a:xfrm>
            <a:off x="702845" y="474978"/>
            <a:ext cx="183581" cy="183581"/>
          </a:xfrm>
          <a:prstGeom prst="chevron">
            <a:avLst/>
          </a:prstGeom>
          <a:solidFill>
            <a:schemeClr val="accent1">
              <a:alpha val="100000"/>
            </a:schemeClr>
          </a:solidFill>
        </p:spPr>
      </p:sp>
      <p:sp>
        <p:nvSpPr>
          <p:cNvPr id="15" name="AutoShape 15"/>
          <p:cNvSpPr/>
          <p:nvPr/>
        </p:nvSpPr>
        <p:spPr>
          <a:xfrm>
            <a:off x="893345" y="474978"/>
            <a:ext cx="183581" cy="183581"/>
          </a:xfrm>
          <a:prstGeom prst="chevron">
            <a:avLst/>
          </a:prstGeom>
          <a:solidFill>
            <a:schemeClr val="accent1">
              <a:alpha val="100000"/>
            </a:schemeClr>
          </a:solid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7"/>
          <p:cNvGrpSpPr/>
          <p:nvPr/>
        </p:nvGrpSpPr>
        <p:grpSpPr>
          <a:xfrm>
            <a:off x="454963" y="93878"/>
            <a:ext cx="10641129" cy="893445"/>
            <a:chOff x="454963" y="93878"/>
            <a:chExt cx="10641129" cy="893445"/>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WMS</a:t>
              </a: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a:t>
              </a: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部署</a:t>
              </a:r>
              <a:endPar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 name="文本框 1"/>
          <p:cNvSpPr txBox="1"/>
          <p:nvPr/>
        </p:nvSpPr>
        <p:spPr>
          <a:xfrm>
            <a:off x="688975" y="1371600"/>
            <a:ext cx="10241915" cy="1938020"/>
          </a:xfrm>
          <a:prstGeom prst="rect">
            <a:avLst/>
          </a:prstGeom>
          <a:noFill/>
          <a:ln w="9525">
            <a:noFill/>
          </a:ln>
        </p:spPr>
        <p:txBody>
          <a:bodyPr wrap="square" anchor="t">
            <a:spAutoFit/>
          </a:bodyPr>
          <a:p>
            <a:pPr indent="0">
              <a:lnSpc>
                <a:spcPct val="150000"/>
              </a:lnSpc>
            </a:pPr>
            <a:r>
              <a:rPr lang="en-US" altLang="zh-CN" sz="2000" b="0">
                <a:latin typeface="Times New Roman" panose="02020603050405020304" charset="0"/>
                <a:ea typeface="宋体" panose="02010600030101010101" pitchFamily="2" charset="-122"/>
              </a:rPr>
              <a:t>    </a:t>
            </a:r>
            <a:r>
              <a:rPr lang="zh-CN" altLang="en-US" sz="2000" b="0">
                <a:latin typeface="Times New Roman" panose="02020603050405020304" charset="0"/>
                <a:ea typeface="宋体" panose="02010600030101010101" pitchFamily="2" charset="-122"/>
              </a:rPr>
              <a:t>构建AGV车载控制系统，确保其能精确执行调度系统的指令，按照预设路线进行移动和搬运。</a:t>
            </a:r>
            <a:endParaRPr lang="zh-CN" altLang="en-US" sz="2000" b="0">
              <a:latin typeface="Times New Roman" panose="02020603050405020304" charset="0"/>
              <a:ea typeface="宋体" panose="02010600030101010101" pitchFamily="2" charset="-122"/>
            </a:endParaRPr>
          </a:p>
          <a:p>
            <a:pPr indent="0">
              <a:lnSpc>
                <a:spcPct val="150000"/>
              </a:lnSpc>
            </a:pPr>
            <a:r>
              <a:rPr lang="en-US" altLang="zh-CN" sz="2000" b="0">
                <a:latin typeface="Times New Roman" panose="02020603050405020304" charset="0"/>
                <a:ea typeface="宋体" panose="02010600030101010101" pitchFamily="2" charset="-122"/>
              </a:rPr>
              <a:t>      </a:t>
            </a:r>
            <a:r>
              <a:rPr lang="zh-CN" altLang="en-US" sz="2000" b="0">
                <a:latin typeface="Times New Roman" panose="02020603050405020304" charset="0"/>
                <a:ea typeface="宋体" panose="02010600030101010101" pitchFamily="2" charset="-122"/>
              </a:rPr>
              <a:t>基于Web技术搭建可视化平台，实时展示AGV的工作状态、任务进度、当前位置、行驶路径等信息，提供直观的监控界面。</a:t>
            </a:r>
            <a:endParaRPr lang="zh-CN" altLang="en-US" sz="2000" b="0">
              <a:latin typeface="Times New Roman" panose="02020603050405020304" charset="0"/>
              <a:ea typeface="宋体" panose="02010600030101010101" pitchFamily="2" charset="-122"/>
            </a:endParaRPr>
          </a:p>
        </p:txBody>
      </p:sp>
      <p:pic>
        <p:nvPicPr>
          <p:cNvPr id="3" name="图片 1" descr="2559ce245e8ebccc12d73c8edbe5832"/>
          <p:cNvPicPr>
            <a:picLocks noChangeAspect="1"/>
          </p:cNvPicPr>
          <p:nvPr/>
        </p:nvPicPr>
        <p:blipFill>
          <a:blip r:embed="rId1"/>
          <a:stretch>
            <a:fillRect/>
          </a:stretch>
        </p:blipFill>
        <p:spPr>
          <a:xfrm>
            <a:off x="5562600" y="2971800"/>
            <a:ext cx="5120640" cy="37541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案例验收与反馈</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17" name="Group 17"/>
          <p:cNvGrpSpPr/>
          <p:nvPr/>
        </p:nvGrpSpPr>
        <p:grpSpPr>
          <a:xfrm>
            <a:off x="454963" y="93878"/>
            <a:ext cx="10641129" cy="893445"/>
            <a:chOff x="454963" y="93878"/>
            <a:chExt cx="10641129" cy="893445"/>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案例验收与</a:t>
              </a: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反馈</a:t>
              </a:r>
              <a:endPar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609600" y="1371600"/>
            <a:ext cx="10414000" cy="2061210"/>
          </a:xfrm>
          <a:prstGeom prst="rect">
            <a:avLst/>
          </a:prstGeom>
          <a:noFill/>
          <a:ln w="9525">
            <a:noFill/>
          </a:ln>
        </p:spPr>
        <p:txBody>
          <a:bodyPr wrap="square">
            <a:spAutoFit/>
          </a:bodyPr>
          <a:lstStyle/>
          <a:p>
            <a:pPr indent="393065"/>
            <a:r>
              <a:rPr sz="3200" b="0"/>
              <a:t>理论测试：评估学生对理论知识的掌握。</a:t>
            </a:r>
            <a:endParaRPr sz="3200" b="0"/>
          </a:p>
          <a:p>
            <a:pPr indent="393065"/>
            <a:r>
              <a:rPr sz="3200" b="0"/>
              <a:t>实操考核：评估学生在实践操作中的表现。</a:t>
            </a:r>
            <a:endParaRPr sz="3200" b="0"/>
          </a:p>
          <a:p>
            <a:pPr indent="393065"/>
            <a:r>
              <a:rPr sz="3200" b="0"/>
              <a:t>项目评审：评价学生完成的项目质量。</a:t>
            </a:r>
            <a:endParaRPr sz="3200" b="0"/>
          </a:p>
          <a:p>
            <a:pPr indent="393065"/>
            <a:r>
              <a:rPr sz="3200" b="0"/>
              <a:t>参与度：评价学生在课程中的参与情况。</a:t>
            </a:r>
            <a:endParaRPr sz="3200" b="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98804" y="2875083"/>
            <a:ext cx="190500" cy="1368299"/>
          </a:xfrm>
          <a:prstGeom prst="rect">
            <a:avLst/>
          </a:prstGeom>
          <a:solidFill>
            <a:schemeClr val="accent1">
              <a:alpha val="100000"/>
            </a:schemeClr>
          </a:solidFill>
        </p:spPr>
      </p:sp>
      <p:sp>
        <p:nvSpPr>
          <p:cNvPr id="3" name="AutoShape 3"/>
          <p:cNvSpPr/>
          <p:nvPr/>
        </p:nvSpPr>
        <p:spPr>
          <a:xfrm>
            <a:off x="2174865" y="2875084"/>
            <a:ext cx="190500" cy="1368298"/>
          </a:xfrm>
          <a:prstGeom prst="rect">
            <a:avLst/>
          </a:prstGeom>
          <a:solidFill>
            <a:schemeClr val="accent1">
              <a:alpha val="100000"/>
            </a:schemeClr>
          </a:solidFill>
        </p:spPr>
      </p:sp>
      <p:sp>
        <p:nvSpPr>
          <p:cNvPr id="4" name="TextBox 4"/>
          <p:cNvSpPr txBox="1"/>
          <p:nvPr/>
        </p:nvSpPr>
        <p:spPr>
          <a:xfrm>
            <a:off x="2133600" y="2478145"/>
            <a:ext cx="7924800" cy="2162175"/>
          </a:xfrm>
          <a:prstGeom prst="rect">
            <a:avLst/>
          </a:prstGeom>
        </p:spPr>
        <p:txBody>
          <a:bodyPr vert="horz" wrap="square" lIns="114300" tIns="57150" rIns="114300" bIns="57150" rtlCol="0" anchor="ctr" anchorCtr="1">
            <a:spAutoFit/>
          </a:bodyPr>
          <a:lstStyle/>
          <a:p>
            <a:pPr algn="r">
              <a:lnSpc>
                <a:spcPct val="120000"/>
              </a:lnSpc>
            </a:pPr>
            <a:r>
              <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rPr>
              <a:t>THANKS</a:t>
            </a:r>
            <a:endPar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AutoShape 3"/>
          <p:cNvSpPr/>
          <p:nvPr/>
        </p:nvSpPr>
        <p:spPr>
          <a:xfrm>
            <a:off x="0" y="2268"/>
            <a:ext cx="3341688" cy="6858000"/>
          </a:xfrm>
          <a:prstGeom prst="rect">
            <a:avLst/>
          </a:prstGeom>
          <a:solidFill>
            <a:schemeClr val="accent1">
              <a:alpha val="100000"/>
            </a:schemeClr>
          </a:solidFill>
        </p:spPr>
      </p:sp>
      <p:sp>
        <p:nvSpPr>
          <p:cNvPr id="4" name="TextBox 4"/>
          <p:cNvSpPr txBox="1"/>
          <p:nvPr/>
        </p:nvSpPr>
        <p:spPr>
          <a:xfrm>
            <a:off x="1308802" y="1087299"/>
            <a:ext cx="2136058" cy="13569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rPr>
              <a:t>目录</a:t>
            </a:r>
            <a:endPar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48555" y="296333"/>
            <a:ext cx="2593133" cy="1064357"/>
          </a:xfrm>
          <a:prstGeom prst="rect">
            <a:avLst/>
          </a:prstGeom>
        </p:spPr>
        <p:txBody>
          <a:bodyPr vert="horz" wrap="square" lIns="0" tIns="0" rIns="0" bIns="0" rtlCol="0" anchor="ctr" anchorCtr="0">
            <a:noAutofit/>
          </a:bodyPr>
          <a:lstStyle/>
          <a:p>
            <a:pPr algn="r">
              <a:lnSpc>
                <a:spcPct val="120000"/>
              </a:lnSpc>
              <a:spcBef>
                <a:spcPct val="0"/>
              </a:spcBef>
            </a:pPr>
            <a:r>
              <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rPr>
              <a:t>CONT</a:t>
            </a:r>
            <a:endPar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341688" y="296333"/>
            <a:ext cx="2593133" cy="1064357"/>
          </a:xfrm>
          <a:prstGeom prst="rect">
            <a:avLst/>
          </a:prstGeom>
        </p:spPr>
        <p:txBody>
          <a:bodyPr vert="horz" wrap="square" lIns="0" tIns="0" rIns="0" bIns="0" rtlCol="0" anchor="ctr" anchorCtr="0">
            <a:noAutofit/>
          </a:bodyPr>
          <a:lstStyle/>
          <a:p>
            <a:pPr algn="l">
              <a:lnSpc>
                <a:spcPct val="120000"/>
              </a:lnSpc>
              <a:spcBef>
                <a:spcPct val="0"/>
              </a:spcBef>
            </a:pPr>
            <a:r>
              <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rPr>
              <a:t>ENT</a:t>
            </a:r>
            <a:endPar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847996" y="1302921"/>
            <a:ext cx="6898005" cy="4692015"/>
          </a:xfrm>
          <a:prstGeom prst="rect">
            <a:avLst/>
          </a:prstGeom>
        </p:spPr>
        <p:txBody>
          <a:bodyPr vert="horz" wrap="square" lIns="91440" tIns="45720" rIns="91440" bIns="45720" rtlCol="0" anchor="ctr" anchorCtr="0">
            <a:normAutofit/>
          </a:bodyPr>
          <a:lstStyle/>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课程导入</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系统需求分析</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调度算法设计与实现</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AGV控制系统开发</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案例验收与反馈</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课程</a:t>
            </a: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导入</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简介</a:t>
              </a:r>
              <a:endPar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3796665" cy="4985385"/>
          </a:xfrm>
          <a:prstGeom prst="rect">
            <a:avLst/>
          </a:prstGeom>
          <a:noFill/>
          <a:ln w="9525">
            <a:noFill/>
          </a:ln>
        </p:spPr>
        <p:txBody>
          <a:bodyPr wrap="square">
            <a:noAutofit/>
          </a:bodyPr>
          <a:lstStyle/>
          <a:p>
            <a:pPr indent="457200" fontAlgn="auto"/>
            <a:r>
              <a:rPr lang="zh-CN" sz="2500" b="0">
                <a:latin typeface="Times New Roman" panose="02020603050405020304" charset="0"/>
                <a:ea typeface="宋体" panose="02010600030101010101" pitchFamily="2" charset="-122"/>
              </a:rPr>
              <a:t>该案例依托的工程项目来源于</a:t>
            </a:r>
            <a:r>
              <a:rPr lang="zh-CN" sz="2500">
                <a:latin typeface="Times New Roman" panose="02020603050405020304" charset="0"/>
                <a:ea typeface="宋体" panose="02010600030101010101" pitchFamily="2" charset="-122"/>
                <a:sym typeface="+mn-ea"/>
              </a:rPr>
              <a:t>铜峰电子新能源薄膜智能搬运系统项目</a:t>
            </a:r>
            <a:r>
              <a:rPr lang="zh-CN" sz="2500" b="0">
                <a:latin typeface="Times New Roman" panose="02020603050405020304" charset="0"/>
                <a:ea typeface="宋体" panose="02010600030101010101" pitchFamily="2" charset="-122"/>
              </a:rPr>
              <a:t>，该项目由铜陵学院与安徽陆科光电科技有限公司共同承担，</a:t>
            </a:r>
            <a:r>
              <a:rPr lang="zh-CN" sz="2500" b="0">
                <a:solidFill>
                  <a:srgbClr val="FF0000"/>
                </a:solidFill>
                <a:latin typeface="Times New Roman" panose="02020603050405020304" charset="0"/>
                <a:ea typeface="宋体" panose="02010600030101010101" pitchFamily="2" charset="-122"/>
              </a:rPr>
              <a:t>铜陵学院负责技术研发</a:t>
            </a:r>
            <a:r>
              <a:rPr lang="zh-CN" sz="2500" b="0">
                <a:latin typeface="Times New Roman" panose="02020603050405020304" charset="0"/>
                <a:ea typeface="宋体" panose="02010600030101010101" pitchFamily="2" charset="-122"/>
              </a:rPr>
              <a:t>、</a:t>
            </a:r>
            <a:r>
              <a:rPr lang="zh-CN" sz="2500" b="0">
                <a:solidFill>
                  <a:srgbClr val="FF0000"/>
                </a:solidFill>
                <a:latin typeface="Times New Roman" panose="02020603050405020304" charset="0"/>
                <a:ea typeface="宋体" panose="02010600030101010101" pitchFamily="2" charset="-122"/>
              </a:rPr>
              <a:t>安徽陆科光电负责现场实施</a:t>
            </a:r>
            <a:r>
              <a:rPr lang="zh-CN" sz="2500" b="0">
                <a:latin typeface="Times New Roman" panose="02020603050405020304" charset="0"/>
                <a:ea typeface="宋体" panose="02010600030101010101" pitchFamily="2" charset="-122"/>
              </a:rPr>
              <a:t>，项目于</a:t>
            </a:r>
            <a:r>
              <a:rPr lang="en-US" sz="2500" b="0">
                <a:latin typeface="Times New Roman" panose="02020603050405020304" charset="0"/>
                <a:ea typeface="宋体" panose="02010600030101010101" pitchFamily="2" charset="-122"/>
              </a:rPr>
              <a:t>2023</a:t>
            </a:r>
            <a:r>
              <a:rPr lang="zh-CN" sz="2500" b="0">
                <a:latin typeface="Times New Roman" panose="02020603050405020304" charset="0"/>
                <a:ea typeface="宋体" panose="02010600030101010101" pitchFamily="2" charset="-122"/>
              </a:rPr>
              <a:t>年</a:t>
            </a:r>
            <a:r>
              <a:rPr lang="en-US" sz="2500" b="0">
                <a:latin typeface="Times New Roman" panose="02020603050405020304" charset="0"/>
                <a:ea typeface="宋体" panose="02010600030101010101" pitchFamily="2" charset="-122"/>
              </a:rPr>
              <a:t>11</a:t>
            </a:r>
            <a:r>
              <a:rPr lang="zh-CN" sz="2500" b="0">
                <a:latin typeface="Times New Roman" panose="02020603050405020304" charset="0"/>
                <a:ea typeface="宋体" panose="02010600030101010101" pitchFamily="2" charset="-122"/>
              </a:rPr>
              <a:t>月</a:t>
            </a:r>
            <a:r>
              <a:rPr lang="en-US" sz="2500" b="0">
                <a:latin typeface="Times New Roman" panose="02020603050405020304" charset="0"/>
                <a:ea typeface="宋体" panose="02010600030101010101" pitchFamily="2" charset="-122"/>
              </a:rPr>
              <a:t>29</a:t>
            </a:r>
            <a:r>
              <a:rPr lang="zh-CN" sz="2500" b="0">
                <a:latin typeface="Times New Roman" panose="02020603050405020304" charset="0"/>
                <a:ea typeface="宋体" panose="02010600030101010101" pitchFamily="2" charset="-122"/>
              </a:rPr>
              <a:t>日通过验收，目前运行良好。</a:t>
            </a:r>
            <a:endParaRPr lang="zh-CN" altLang="en-US" sz="2500" b="0">
              <a:latin typeface="Times New Roman" panose="02020603050405020304" charset="0"/>
              <a:ea typeface="宋体" panose="02010600030101010101" pitchFamily="2" charset="-122"/>
            </a:endParaRPr>
          </a:p>
        </p:txBody>
      </p:sp>
      <p:pic>
        <p:nvPicPr>
          <p:cNvPr id="55" name="图片 55" descr="5"/>
          <p:cNvPicPr>
            <a:picLocks noChangeAspect="1"/>
          </p:cNvPicPr>
          <p:nvPr/>
        </p:nvPicPr>
        <p:blipFill>
          <a:blip r:embed="rId1"/>
          <a:stretch>
            <a:fillRect/>
          </a:stretch>
        </p:blipFill>
        <p:spPr>
          <a:xfrm>
            <a:off x="4919345" y="1143000"/>
            <a:ext cx="7080885" cy="4225290"/>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系统需求分析</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需求</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分析</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42" name="文本框 41"/>
          <p:cNvSpPr txBox="1"/>
          <p:nvPr/>
        </p:nvSpPr>
        <p:spPr>
          <a:xfrm>
            <a:off x="381000" y="1447800"/>
            <a:ext cx="11182350" cy="1617345"/>
          </a:xfrm>
          <a:prstGeom prst="rect">
            <a:avLst/>
          </a:prstGeom>
          <a:noFill/>
        </p:spPr>
        <p:txBody>
          <a:bodyPr wrap="square" rtlCol="0" anchor="t">
            <a:noAutofit/>
          </a:bodyPr>
          <a:p>
            <a:pPr indent="0"/>
            <a:r>
              <a:rPr lang="en-US" altLang="zh-CN" sz="2400">
                <a:latin typeface="微软雅黑" panose="020B0503020204020204" charset="-122"/>
                <a:ea typeface="微软雅黑" panose="020B0503020204020204" charset="-122"/>
                <a:sym typeface="标准粗黑" panose="02000503000000000000" charset="-122"/>
              </a:rPr>
              <a:t>        </a:t>
            </a:r>
            <a:r>
              <a:rPr lang="zh-CN" altLang="en-US" sz="2400">
                <a:latin typeface="微软雅黑" panose="020B0503020204020204" charset="-122"/>
                <a:ea typeface="微软雅黑" panose="020B0503020204020204" charset="-122"/>
                <a:sym typeface="标准粗黑" panose="02000503000000000000" charset="-122"/>
              </a:rPr>
              <a:t>根据实际应用场景，明确系统需要完成的功能，如AGV任务分配、路径规划、优先级处理、安全防护措施等，并结合二楼检验区和一楼包装区的具体工作流程进行详细的需求梳理。</a:t>
            </a:r>
            <a:endParaRPr lang="zh-CN" altLang="en-US" sz="2400">
              <a:latin typeface="微软雅黑" panose="020B0503020204020204" charset="-122"/>
              <a:ea typeface="微软雅黑" panose="020B0503020204020204" charset="-122"/>
              <a:sym typeface="标准粗黑" panose="02000503000000000000" charset="-122"/>
            </a:endParaRPr>
          </a:p>
        </p:txBody>
      </p:sp>
      <p:pic>
        <p:nvPicPr>
          <p:cNvPr id="4" name="图片 4" descr="4"/>
          <p:cNvPicPr>
            <a:picLocks noChangeAspect="1"/>
          </p:cNvPicPr>
          <p:nvPr/>
        </p:nvPicPr>
        <p:blipFill>
          <a:blip r:embed="rId1"/>
          <a:stretch>
            <a:fillRect/>
          </a:stretch>
        </p:blipFill>
        <p:spPr>
          <a:xfrm>
            <a:off x="4343083" y="2590800"/>
            <a:ext cx="5125085" cy="38430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调度算法设计与实现</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调度</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算法</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454660" y="1371600"/>
            <a:ext cx="11182350" cy="1816100"/>
          </a:xfrm>
          <a:prstGeom prst="rect">
            <a:avLst/>
          </a:prstGeom>
          <a:noFill/>
        </p:spPr>
        <p:txBody>
          <a:bodyPr wrap="square" rtlCol="0" anchor="t">
            <a:noAutofit/>
          </a:bodyPr>
          <a:p>
            <a:pPr indent="0"/>
            <a:r>
              <a:rPr lang="en-US" altLang="zh-CN" sz="2400">
                <a:latin typeface="微软雅黑" panose="020B0503020204020204" charset="-122"/>
                <a:ea typeface="微软雅黑" panose="020B0503020204020204" charset="-122"/>
                <a:sym typeface="标准粗黑" panose="02000503000000000000" charset="-122"/>
              </a:rPr>
              <a:t>   </a:t>
            </a:r>
            <a:r>
              <a:rPr sz="2400">
                <a:latin typeface="微软雅黑" panose="020B0503020204020204" charset="-122"/>
                <a:ea typeface="微软雅黑" panose="020B0503020204020204" charset="-122"/>
                <a:sym typeface="标准粗黑" panose="02000503000000000000" charset="-122"/>
              </a:rPr>
              <a:t>设计高效的调度算法，以解决多台AGV在多个任务位点间的协同作业问题，确保时效架从下膜到时效区、再到暂存区或包装区的高效流转。</a:t>
            </a:r>
            <a:endParaRPr sz="2400">
              <a:latin typeface="微软雅黑" panose="020B0503020204020204" charset="-122"/>
              <a:ea typeface="微软雅黑" panose="020B0503020204020204" charset="-122"/>
              <a:sym typeface="标准粗黑" panose="02000503000000000000" charset="-122"/>
            </a:endParaRPr>
          </a:p>
          <a:p>
            <a:pPr indent="0"/>
            <a:r>
              <a:rPr sz="2400">
                <a:latin typeface="微软雅黑" panose="020B0503020204020204" charset="-122"/>
                <a:ea typeface="微软雅黑" panose="020B0503020204020204" charset="-122"/>
                <a:sym typeface="标准粗黑" panose="02000503000000000000" charset="-122"/>
              </a:rPr>
              <a:t>考虑不同种类时效架的搬运规则和任务优先级，采用合适的优化策略（如贪心、动态规划、优先队列等）进行任务调度。</a:t>
            </a:r>
            <a:endParaRPr sz="2400">
              <a:latin typeface="微软雅黑" panose="020B0503020204020204" charset="-122"/>
              <a:ea typeface="微软雅黑" panose="020B0503020204020204" charset="-122"/>
              <a:sym typeface="标准粗黑" panose="02000503000000000000" charset="-122"/>
            </a:endParaRPr>
          </a:p>
        </p:txBody>
      </p:sp>
      <p:pic>
        <p:nvPicPr>
          <p:cNvPr id="3" name="图片 2" descr="607ac43790c09e234723cd7959be381"/>
          <p:cNvPicPr>
            <a:picLocks noChangeAspect="1"/>
          </p:cNvPicPr>
          <p:nvPr/>
        </p:nvPicPr>
        <p:blipFill>
          <a:blip r:embed="rId1"/>
          <a:stretch>
            <a:fillRect/>
          </a:stretch>
        </p:blipFill>
        <p:spPr>
          <a:xfrm>
            <a:off x="5943283" y="3123883"/>
            <a:ext cx="5126355" cy="32213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AGV控制系统开发</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ags/tag8.xml><?xml version="1.0" encoding="utf-8"?>
<p:tagLst xmlns:p="http://schemas.openxmlformats.org/presentationml/2006/main">
  <p:tag name="COMMONDATA" val="eyJoZGlkIjoiMjBmNzFhNTE2ODA4NWNjMzY3MDUyM2Q1MGJjODVmODYifQ=="/>
  <p:tag name="RESOURCE_RECORD_KEY" val="{&quot;13&quot;:[4364974],&quot;70&quot;:[3315773,3312359,3316114,3316118]}"/>
  <p:tag name="resource_record_key" val="{&quot;13&quot;:[4364974],&quot;70&quot;:[3315773,3312359,3316114,3316118,3314838]}"/>
  <p:tag name="commondata" val="eyJoZGlkIjoiYjVhNGFhNTQzZjFhZDEzNWM1NWFhODMzNTI4YWNlNTkifQ=="/>
</p:tagLst>
</file>

<file path=ppt/theme/theme1.xml><?xml version="1.0" encoding="utf-8"?>
<a:theme xmlns:a="http://schemas.openxmlformats.org/drawingml/2006/main" name="Office Theme">
  <a:themeElements>
    <a:clrScheme name="Office">
      <a:dk1>
        <a:srgbClr val="FFFFFF"/>
      </a:dk1>
      <a:lt1>
        <a:srgbClr val="002A26"/>
      </a:lt1>
      <a:dk2>
        <a:srgbClr val="D9FFFA"/>
      </a:dk2>
      <a:lt2>
        <a:srgbClr val="000000"/>
      </a:lt2>
      <a:accent1>
        <a:srgbClr val="00BEA8"/>
      </a:accent1>
      <a:accent2>
        <a:srgbClr val="00A5B2"/>
      </a:accent2>
      <a:accent3>
        <a:srgbClr val="00657D"/>
      </a:accent3>
      <a:accent4>
        <a:srgbClr val="05DD68"/>
      </a:accent4>
      <a:accent5>
        <a:srgbClr val="5DE88C"/>
      </a:accent5>
      <a:accent6>
        <a:srgbClr val="6BA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wrap="square">
        <a:noAutofit/>
      </a:bodyPr>
      <a:lstStyle>
        <a:defPPr indent="0">
          <a:lnSpc>
            <a:spcPct val="150000"/>
          </a:lnSpc>
          <a:defRPr lang="zh-CN" sz="2800" b="0">
            <a:latin typeface="Times New Roman" panose="02020603050405020304" charset="0"/>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2.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Props6.xml><?xml version="1.0" encoding="utf-8"?>
<ds:datastoreItem xmlns:ds="http://schemas.openxmlformats.org/officeDocument/2006/customXml" ds:itemID="{0078FB5D-24B0-4466-8A25-BD68046C74EC}">
  <ds:schemaRefs/>
</ds:datastoreItem>
</file>

<file path=customXml/itemProps7.xml><?xml version="1.0" encoding="utf-8"?>
<ds:datastoreItem xmlns:ds="http://schemas.openxmlformats.org/officeDocument/2006/customXml" ds:itemID="{D7CAC3A6-8417-425B-8B0B-3B3CA2079E1F}">
  <ds:schemaRefs/>
</ds:datastoreItem>
</file>

<file path=docProps/app.xml><?xml version="1.0" encoding="utf-8"?>
<Properties xmlns="http://schemas.openxmlformats.org/officeDocument/2006/extended-properties" xmlns:vt="http://schemas.openxmlformats.org/officeDocument/2006/docPropsVTypes">
  <TotalTime>0</TotalTime>
  <Words>674</Words>
  <Application>WPS 演示</Application>
  <PresentationFormat>宽屏</PresentationFormat>
  <Paragraphs>67</Paragraphs>
  <Slides>13</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Times New Roman</vt:lpstr>
      <vt:lpstr>微软雅黑</vt:lpstr>
      <vt:lpstr>Arial</vt:lpstr>
      <vt:lpstr>Wingdings</vt:lpstr>
      <vt:lpstr>标准粗黑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eclipse</cp:lastModifiedBy>
  <cp:revision>138</cp:revision>
  <dcterms:created xsi:type="dcterms:W3CDTF">2006-08-16T00:00:00Z</dcterms:created>
  <dcterms:modified xsi:type="dcterms:W3CDTF">2024-06-29T15:00:28Z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3860DCBAFEB34FADA900DF61D4C5A912_13</vt:lpwstr>
  </property>
  <property fmtid="{D5CDD505-2E9C-101B-9397-08002B2CF9AE}" pid="3" name="KSOProductBuildVer">
    <vt:lpwstr>2052-12.1.0.16929</vt:lpwstr>
  </property>
</Properties>
</file>