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7" r:id="rId2"/>
    <p:sldId id="258" r:id="rId3"/>
    <p:sldId id="259" r:id="rId4"/>
    <p:sldId id="396" r:id="rId5"/>
    <p:sldId id="397" r:id="rId6"/>
    <p:sldId id="398" r:id="rId7"/>
    <p:sldId id="367" r:id="rId8"/>
    <p:sldId id="409" r:id="rId9"/>
    <p:sldId id="407" r:id="rId10"/>
    <p:sldId id="408" r:id="rId11"/>
    <p:sldId id="410" r:id="rId12"/>
    <p:sldId id="411" r:id="rId13"/>
    <p:sldId id="412" r:id="rId14"/>
    <p:sldId id="330" r:id="rId15"/>
    <p:sldId id="413" r:id="rId16"/>
    <p:sldId id="415" r:id="rId17"/>
    <p:sldId id="416" r:id="rId18"/>
    <p:sldId id="417" r:id="rId19"/>
    <p:sldId id="344" r:id="rId20"/>
    <p:sldId id="420" r:id="rId21"/>
    <p:sldId id="421" r:id="rId22"/>
    <p:sldId id="422" r:id="rId23"/>
    <p:sldId id="426" r:id="rId24"/>
    <p:sldId id="432" r:id="rId25"/>
    <p:sldId id="423" r:id="rId26"/>
    <p:sldId id="427" r:id="rId27"/>
    <p:sldId id="433" r:id="rId28"/>
    <p:sldId id="434" r:id="rId29"/>
    <p:sldId id="428" r:id="rId30"/>
    <p:sldId id="429" r:id="rId31"/>
    <p:sldId id="430" r:id="rId32"/>
    <p:sldId id="431" r:id="rId33"/>
    <p:sldId id="435" r:id="rId34"/>
    <p:sldId id="436" r:id="rId35"/>
    <p:sldId id="437" r:id="rId36"/>
    <p:sldId id="438" r:id="rId37"/>
    <p:sldId id="439" r:id="rId38"/>
    <p:sldId id="440" r:id="rId39"/>
    <p:sldId id="441" r:id="rId40"/>
    <p:sldId id="285" r:id="rId4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718D"/>
    <a:srgbClr val="AF2326"/>
    <a:srgbClr val="9FABBC"/>
    <a:srgbClr val="5B83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574" autoAdjust="0"/>
    <p:restoredTop sz="96966" autoAdjust="0"/>
  </p:normalViewPr>
  <p:slideViewPr>
    <p:cSldViewPr snapToGrid="0">
      <p:cViewPr varScale="1">
        <p:scale>
          <a:sx n="163" d="100"/>
          <a:sy n="163" d="100"/>
        </p:scale>
        <p:origin x="192" y="3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2304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Workbook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Sheet1!$C$2</c:f>
              <c:strCache>
                <c:ptCount val="1"/>
                <c:pt idx="0">
                  <c:v>客户吸引力</c:v>
                </c:pt>
              </c:strCache>
            </c:strRef>
          </c:tx>
          <c:spPr>
            <a:ln w="47625">
              <a:noFill/>
            </a:ln>
          </c:spPr>
          <c:marker>
            <c:spPr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c:spPr>
          </c:marker>
          <c:xVal>
            <c:numRef>
              <c:f>Sheet1!$B$3:$B$7</c:f>
              <c:numCache>
                <c:formatCode>0%</c:formatCode>
                <c:ptCount val="5"/>
                <c:pt idx="0">
                  <c:v>0.11899999999999999</c:v>
                </c:pt>
                <c:pt idx="1">
                  <c:v>0.24099999999999999</c:v>
                </c:pt>
                <c:pt idx="2">
                  <c:v>0.45900000000000002</c:v>
                </c:pt>
                <c:pt idx="3">
                  <c:v>0.16300000000000001</c:v>
                </c:pt>
                <c:pt idx="4">
                  <c:v>0.32100000000000001</c:v>
                </c:pt>
              </c:numCache>
            </c:numRef>
          </c:xVal>
          <c:yVal>
            <c:numRef>
              <c:f>Sheet1!$C$3:$C$7</c:f>
              <c:numCache>
                <c:formatCode>General</c:formatCode>
                <c:ptCount val="5"/>
                <c:pt idx="0">
                  <c:v>-0.184</c:v>
                </c:pt>
                <c:pt idx="1">
                  <c:v>0.77</c:v>
                </c:pt>
                <c:pt idx="2">
                  <c:v>6.5000000000000002E-2</c:v>
                </c:pt>
                <c:pt idx="3">
                  <c:v>-0.51700000000000002</c:v>
                </c:pt>
                <c:pt idx="4">
                  <c:v>-0.13300000000000001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0FD-1D46-8A84-FE65F0BBB7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85667896"/>
        <c:axId val="-185663112"/>
      </c:scatterChart>
      <c:valAx>
        <c:axId val="-185667896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low"/>
        <c:txPr>
          <a:bodyPr/>
          <a:lstStyle/>
          <a:p>
            <a:pPr>
              <a:defRPr sz="1200"/>
            </a:pPr>
            <a:endParaRPr lang="en-CN"/>
          </a:p>
        </c:txPr>
        <c:crossAx val="-185663112"/>
        <c:crossesAt val="0"/>
        <c:crossBetween val="midCat"/>
        <c:majorUnit val="0.05"/>
        <c:minorUnit val="0.02"/>
      </c:valAx>
      <c:valAx>
        <c:axId val="-185663112"/>
        <c:scaling>
          <c:orientation val="minMax"/>
          <c:max val="1.2"/>
          <c:min val="-1.2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en-CN"/>
          </a:p>
        </c:txPr>
        <c:crossAx val="-185667896"/>
        <c:crosses val="autoZero"/>
        <c:crossBetween val="midCat"/>
        <c:majorUnit val="0.2"/>
        <c:minorUnit val="0.1"/>
      </c:valAx>
      <c:spPr>
        <a:ln w="9525" cmpd="sng">
          <a:solidFill>
            <a:schemeClr val="tx1">
              <a:lumMod val="75000"/>
              <a:lumOff val="25000"/>
            </a:schemeClr>
          </a:solidFill>
        </a:ln>
      </c:spPr>
    </c:plotArea>
    <c:plotVisOnly val="1"/>
    <c:dispBlanksAs val="gap"/>
    <c:showDLblsOverMax val="0"/>
  </c:chart>
  <c:spPr>
    <a:ln w="12700" cap="flat" cmpd="sng" algn="ctr">
      <a:noFill/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CN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0.27793</cdr:x>
      <cdr:y>0.68401</cdr:y>
    </cdr:from>
    <cdr:to>
      <cdr:x>0.49634</cdr:x>
      <cdr:y>0.78859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6243" y="2013062"/>
          <a:ext cx="1120820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130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265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396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529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5658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2788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199920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052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zh-CN" altLang="en-US" sz="1400" dirty="0"/>
            <a:t>中端自信型</a:t>
          </a:r>
          <a:endParaRPr lang="en-US" sz="1400" dirty="0"/>
        </a:p>
      </cdr:txBody>
    </cdr:sp>
  </cdr:relSizeAnchor>
  <cdr:relSizeAnchor xmlns:cdr="http://schemas.openxmlformats.org/drawingml/2006/chartDrawing">
    <cdr:from>
      <cdr:x>0.7212</cdr:x>
      <cdr:y>0.2808</cdr:y>
    </cdr:from>
    <cdr:to>
      <cdr:x>0.93211</cdr:x>
      <cdr:y>0.38538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701003" y="826401"/>
          <a:ext cx="1082348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130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265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396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529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5658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2788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199920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052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zh-CN" altLang="en-US" sz="1400" dirty="0"/>
            <a:t>中端外向型</a:t>
          </a:r>
          <a:endParaRPr lang="en-US" sz="1400" dirty="0"/>
        </a:p>
      </cdr:txBody>
    </cdr:sp>
  </cdr:relSizeAnchor>
  <cdr:relSizeAnchor xmlns:cdr="http://schemas.openxmlformats.org/drawingml/2006/chartDrawing">
    <cdr:from>
      <cdr:x>0.56703</cdr:x>
      <cdr:y>0.57428</cdr:y>
    </cdr:from>
    <cdr:to>
      <cdr:x>0.77794</cdr:x>
      <cdr:y>0.67885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909834" y="1690114"/>
          <a:ext cx="1082348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130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265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396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529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5658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2788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199920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052" algn="l" defTabSz="4571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zh-CN" altLang="en-US" sz="1400" dirty="0"/>
            <a:t>高端享受型</a:t>
          </a:r>
          <a:endParaRPr lang="en-US" sz="1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2EF116-D5FC-4F8F-998E-A9C129060160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36A38-BF95-49C5-9361-C815CDA747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60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317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3E2848-00BD-4311-96C1-B3092E2153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0A82A8D-0FE1-455C-8287-42A41BB5D6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515BAF-A0EC-4C27-A30F-2C7410AA1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B084-51A8-4949-8ADD-2ED30B1DC960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2B448C-E2B6-4A51-B7B9-530CD213A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4C6139-305A-43A2-AD3D-EF33DDB0B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E05E7-D406-411A-8D5A-4F315A1D10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255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2023/6/5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591402" y="232213"/>
            <a:ext cx="1836172" cy="315407"/>
          </a:xfrm>
          <a:prstGeom prst="rect">
            <a:avLst/>
          </a:prstGeom>
          <a:noFill/>
        </p:spPr>
        <p:txBody>
          <a:bodyPr wrap="square" lIns="68563" tIns="34282" rIns="68563" bIns="3428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成功项目展示</a:t>
            </a:r>
          </a:p>
        </p:txBody>
      </p:sp>
      <p:sp>
        <p:nvSpPr>
          <p:cNvPr id="7" name="文本框 38"/>
          <p:cNvSpPr txBox="1"/>
          <p:nvPr userDrawn="1"/>
        </p:nvSpPr>
        <p:spPr>
          <a:xfrm>
            <a:off x="555365" y="556149"/>
            <a:ext cx="2039271" cy="207733"/>
          </a:xfrm>
          <a:prstGeom prst="rect">
            <a:avLst/>
          </a:prstGeom>
          <a:noFill/>
        </p:spPr>
        <p:txBody>
          <a:bodyPr wrap="square" lIns="68563" tIns="34282" rIns="68563" bIns="34282" rtlCol="0">
            <a:spAutoFit/>
          </a:bodyPr>
          <a:lstStyle/>
          <a:p>
            <a:pPr algn="dist" defTabSz="685572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组合 18">
            <a:extLst>
              <a:ext uri="{FF2B5EF4-FFF2-40B4-BE49-F238E27FC236}">
                <a16:creationId xmlns:a16="http://schemas.microsoft.com/office/drawing/2014/main" id="{F3F08ED6-B608-4D6D-916B-26700AF07799}"/>
              </a:ext>
            </a:extLst>
          </p:cNvPr>
          <p:cNvGrpSpPr/>
          <p:nvPr userDrawn="1"/>
        </p:nvGrpSpPr>
        <p:grpSpPr>
          <a:xfrm>
            <a:off x="619" y="276562"/>
            <a:ext cx="602923" cy="336941"/>
            <a:chOff x="0" y="252065"/>
            <a:chExt cx="641111" cy="392113"/>
          </a:xfrm>
        </p:grpSpPr>
        <p:sp>
          <p:nvSpPr>
            <p:cNvPr id="10" name="矩形 59">
              <a:extLst>
                <a:ext uri="{FF2B5EF4-FFF2-40B4-BE49-F238E27FC236}">
                  <a16:creationId xmlns:a16="http://schemas.microsoft.com/office/drawing/2014/main" id="{A85E5F7D-0997-4B04-A522-D6A52C62A5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52065"/>
              <a:ext cx="227013" cy="3921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1417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endParaRPr lang="zh-CN" altLang="en-US" sz="1300" dirty="0">
                <a:solidFill>
                  <a:srgbClr val="FFFFFF"/>
                </a:solidFill>
              </a:endParaRPr>
            </a:p>
          </p:txBody>
        </p:sp>
        <p:sp>
          <p:nvSpPr>
            <p:cNvPr id="11" name="矩形 60">
              <a:extLst>
                <a:ext uri="{FF2B5EF4-FFF2-40B4-BE49-F238E27FC236}">
                  <a16:creationId xmlns:a16="http://schemas.microsoft.com/office/drawing/2014/main" id="{1784E699-A783-499E-AB60-9CF1C1BDA8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013" y="252065"/>
              <a:ext cx="114300" cy="39211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1417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endParaRPr lang="zh-CN" altLang="en-US" sz="1300" dirty="0">
                <a:solidFill>
                  <a:srgbClr val="FFFFFF"/>
                </a:solidFill>
              </a:endParaRPr>
            </a:p>
          </p:txBody>
        </p:sp>
        <p:sp>
          <p:nvSpPr>
            <p:cNvPr id="12" name="五边形 21">
              <a:extLst>
                <a:ext uri="{FF2B5EF4-FFF2-40B4-BE49-F238E27FC236}">
                  <a16:creationId xmlns:a16="http://schemas.microsoft.com/office/drawing/2014/main" id="{8370D417-BEA1-4876-A03E-34728E279A33}"/>
                </a:ext>
              </a:extLst>
            </p:cNvPr>
            <p:cNvSpPr/>
            <p:nvPr/>
          </p:nvSpPr>
          <p:spPr>
            <a:xfrm>
              <a:off x="338378" y="254692"/>
              <a:ext cx="302733" cy="389486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96813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2023/6/5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572352" y="232213"/>
            <a:ext cx="1836172" cy="315407"/>
          </a:xfrm>
          <a:prstGeom prst="rect">
            <a:avLst/>
          </a:prstGeom>
          <a:noFill/>
        </p:spPr>
        <p:txBody>
          <a:bodyPr wrap="square" lIns="68563" tIns="34282" rIns="68563" bIns="34282" rtlCol="0">
            <a:spAutoFit/>
          </a:bodyPr>
          <a:lstStyle/>
          <a:p>
            <a:pPr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明年工作计划</a:t>
            </a:r>
          </a:p>
        </p:txBody>
      </p:sp>
      <p:sp>
        <p:nvSpPr>
          <p:cNvPr id="7" name="文本框 38"/>
          <p:cNvSpPr txBox="1"/>
          <p:nvPr userDrawn="1"/>
        </p:nvSpPr>
        <p:spPr>
          <a:xfrm>
            <a:off x="536315" y="556149"/>
            <a:ext cx="2039271" cy="207733"/>
          </a:xfrm>
          <a:prstGeom prst="rect">
            <a:avLst/>
          </a:prstGeom>
          <a:noFill/>
        </p:spPr>
        <p:txBody>
          <a:bodyPr wrap="square" lIns="68563" tIns="34282" rIns="68563" bIns="34282" rtlCol="0">
            <a:spAutoFit/>
          </a:bodyPr>
          <a:lstStyle/>
          <a:p>
            <a:pPr algn="dist" defTabSz="685572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组合 18">
            <a:extLst>
              <a:ext uri="{FF2B5EF4-FFF2-40B4-BE49-F238E27FC236}">
                <a16:creationId xmlns:a16="http://schemas.microsoft.com/office/drawing/2014/main" id="{2F72F9A6-82DA-46F7-8C3A-6661FE90CF18}"/>
              </a:ext>
            </a:extLst>
          </p:cNvPr>
          <p:cNvGrpSpPr/>
          <p:nvPr userDrawn="1"/>
        </p:nvGrpSpPr>
        <p:grpSpPr>
          <a:xfrm>
            <a:off x="619" y="276562"/>
            <a:ext cx="602923" cy="336941"/>
            <a:chOff x="0" y="252065"/>
            <a:chExt cx="641111" cy="392113"/>
          </a:xfrm>
        </p:grpSpPr>
        <p:sp>
          <p:nvSpPr>
            <p:cNvPr id="10" name="矩形 59">
              <a:extLst>
                <a:ext uri="{FF2B5EF4-FFF2-40B4-BE49-F238E27FC236}">
                  <a16:creationId xmlns:a16="http://schemas.microsoft.com/office/drawing/2014/main" id="{4855BFD0-0BA0-4B6B-B6FC-865772C61F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52065"/>
              <a:ext cx="227013" cy="3921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1417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endParaRPr lang="zh-CN" altLang="en-US" sz="1300" dirty="0">
                <a:solidFill>
                  <a:srgbClr val="FFFFFF"/>
                </a:solidFill>
              </a:endParaRPr>
            </a:p>
          </p:txBody>
        </p:sp>
        <p:sp>
          <p:nvSpPr>
            <p:cNvPr id="11" name="矩形 60">
              <a:extLst>
                <a:ext uri="{FF2B5EF4-FFF2-40B4-BE49-F238E27FC236}">
                  <a16:creationId xmlns:a16="http://schemas.microsoft.com/office/drawing/2014/main" id="{220CD87A-E9B8-4B4A-91FC-6C2EA95F5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013" y="252065"/>
              <a:ext cx="114300" cy="39211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1417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endParaRPr lang="zh-CN" altLang="en-US" sz="1300" dirty="0">
                <a:solidFill>
                  <a:srgbClr val="FFFFFF"/>
                </a:solidFill>
              </a:endParaRPr>
            </a:p>
          </p:txBody>
        </p:sp>
        <p:sp>
          <p:nvSpPr>
            <p:cNvPr id="12" name="五边形 21">
              <a:extLst>
                <a:ext uri="{FF2B5EF4-FFF2-40B4-BE49-F238E27FC236}">
                  <a16:creationId xmlns:a16="http://schemas.microsoft.com/office/drawing/2014/main" id="{5159AB0C-3DC3-400C-99B0-FEE2C0718648}"/>
                </a:ext>
              </a:extLst>
            </p:cNvPr>
            <p:cNvSpPr/>
            <p:nvPr/>
          </p:nvSpPr>
          <p:spPr>
            <a:xfrm>
              <a:off x="338378" y="254692"/>
              <a:ext cx="302733" cy="389486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21158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1C771-808D-4118-A312-7628C40D9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7BC555-11AE-464E-8A31-04F533D7D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0D6258E-2D19-4C23-BC2A-5E7199F512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FB93EA9-346D-4046-BACE-6ED78E085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B084-51A8-4949-8ADD-2ED30B1DC960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3381C47-B006-4C3C-9E9F-6B60D75DE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28CDD1-E797-448B-80FC-1FF7C5D23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E05E7-D406-411A-8D5A-4F315A1D10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60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199FDD-F519-420E-BF95-5CF71868A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EC17B8E-EA2B-413F-B19B-17FD148A51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4E57ED9-1C6B-4A38-BE58-3DB588EC79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349CA0C-AEC6-4B7B-951E-48BC78915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B084-51A8-4949-8ADD-2ED30B1DC960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B89AB40-302B-411B-9CD4-3E7202FF3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72AC548-318D-4CA4-B2B9-AA28E4E80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E05E7-D406-411A-8D5A-4F315A1D10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18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BE4C96-9EDC-475F-BA5C-FECEE1C00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26D2D17-3CFA-4C1D-BB30-872BEB0103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A66DD9-A026-4C47-93A1-645A2D3BB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B084-51A8-4949-8ADD-2ED30B1DC960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020438-3058-4CC3-8349-01D8DC8A9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7C9D08-61AD-4614-BB2A-7698F3E3D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E05E7-D406-411A-8D5A-4F315A1D10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84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FD15D37-5975-48D8-BB7F-D2BFD83423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E63B7C9-A140-4BB6-BFB7-19C4DEBE8C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8C76E3-2E49-421D-B3FB-C694757CE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B084-51A8-4949-8ADD-2ED30B1DC960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9DCB85-5328-4FF2-8954-D4FB3ACDD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DE031E-4BC0-4C86-AA4B-DFFBD0635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E05E7-D406-411A-8D5A-4F315A1D10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16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600327" y="411511"/>
            <a:ext cx="7943346" cy="34289"/>
            <a:chOff x="800436" y="548680"/>
            <a:chExt cx="10591128" cy="45719"/>
          </a:xfrm>
        </p:grpSpPr>
        <p:sp>
          <p:nvSpPr>
            <p:cNvPr id="3" name="任意多边形 2"/>
            <p:cNvSpPr/>
            <p:nvPr/>
          </p:nvSpPr>
          <p:spPr>
            <a:xfrm>
              <a:off x="800436" y="548680"/>
              <a:ext cx="2631268" cy="45719"/>
            </a:xfrm>
            <a:custGeom>
              <a:avLst/>
              <a:gdLst>
                <a:gd name="connsiteX0" fmla="*/ 0 w 6158753"/>
                <a:gd name="connsiteY0" fmla="*/ 0 h 53789"/>
                <a:gd name="connsiteX1" fmla="*/ 107576 w 6158753"/>
                <a:gd name="connsiteY1" fmla="*/ 0 h 53789"/>
                <a:gd name="connsiteX2" fmla="*/ 1425388 w 6158753"/>
                <a:gd name="connsiteY2" fmla="*/ 8965 h 53789"/>
                <a:gd name="connsiteX3" fmla="*/ 1532964 w 6158753"/>
                <a:gd name="connsiteY3" fmla="*/ 17930 h 53789"/>
                <a:gd name="connsiteX4" fmla="*/ 1828800 w 6158753"/>
                <a:gd name="connsiteY4" fmla="*/ 35859 h 53789"/>
                <a:gd name="connsiteX5" fmla="*/ 2725270 w 6158753"/>
                <a:gd name="connsiteY5" fmla="*/ 26895 h 53789"/>
                <a:gd name="connsiteX6" fmla="*/ 2886635 w 6158753"/>
                <a:gd name="connsiteY6" fmla="*/ 17930 h 53789"/>
                <a:gd name="connsiteX7" fmla="*/ 5217459 w 6158753"/>
                <a:gd name="connsiteY7" fmla="*/ 26895 h 53789"/>
                <a:gd name="connsiteX8" fmla="*/ 5262282 w 6158753"/>
                <a:gd name="connsiteY8" fmla="*/ 35859 h 53789"/>
                <a:gd name="connsiteX9" fmla="*/ 5791200 w 6158753"/>
                <a:gd name="connsiteY9" fmla="*/ 53789 h 53789"/>
                <a:gd name="connsiteX10" fmla="*/ 6113929 w 6158753"/>
                <a:gd name="connsiteY10" fmla="*/ 44824 h 53789"/>
                <a:gd name="connsiteX11" fmla="*/ 6140823 w 6158753"/>
                <a:gd name="connsiteY11" fmla="*/ 35859 h 53789"/>
                <a:gd name="connsiteX12" fmla="*/ 6158753 w 6158753"/>
                <a:gd name="connsiteY12" fmla="*/ 17930 h 5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58753" h="53789">
                  <a:moveTo>
                    <a:pt x="0" y="0"/>
                  </a:moveTo>
                  <a:cubicBezTo>
                    <a:pt x="105634" y="21128"/>
                    <a:pt x="-25858" y="0"/>
                    <a:pt x="107576" y="0"/>
                  </a:cubicBezTo>
                  <a:lnTo>
                    <a:pt x="1425388" y="8965"/>
                  </a:lnTo>
                  <a:lnTo>
                    <a:pt x="1532964" y="17930"/>
                  </a:lnTo>
                  <a:lnTo>
                    <a:pt x="1828800" y="35859"/>
                  </a:lnTo>
                  <a:lnTo>
                    <a:pt x="2725270" y="26895"/>
                  </a:lnTo>
                  <a:cubicBezTo>
                    <a:pt x="2779134" y="25982"/>
                    <a:pt x="2832764" y="17930"/>
                    <a:pt x="2886635" y="17930"/>
                  </a:cubicBezTo>
                  <a:lnTo>
                    <a:pt x="5217459" y="26895"/>
                  </a:lnTo>
                  <a:cubicBezTo>
                    <a:pt x="5232400" y="29883"/>
                    <a:pt x="5247062" y="35146"/>
                    <a:pt x="5262282" y="35859"/>
                  </a:cubicBezTo>
                  <a:cubicBezTo>
                    <a:pt x="5438496" y="44119"/>
                    <a:pt x="5791200" y="53789"/>
                    <a:pt x="5791200" y="53789"/>
                  </a:cubicBezTo>
                  <a:cubicBezTo>
                    <a:pt x="5898776" y="50801"/>
                    <a:pt x="6006452" y="50336"/>
                    <a:pt x="6113929" y="44824"/>
                  </a:cubicBezTo>
                  <a:cubicBezTo>
                    <a:pt x="6123366" y="44340"/>
                    <a:pt x="6132720" y="40721"/>
                    <a:pt x="6140823" y="35859"/>
                  </a:cubicBezTo>
                  <a:cubicBezTo>
                    <a:pt x="6148071" y="31511"/>
                    <a:pt x="6158753" y="17930"/>
                    <a:pt x="6158753" y="17930"/>
                  </a:cubicBezTo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  <p:sp>
          <p:nvSpPr>
            <p:cNvPr id="5" name="任意多边形 4"/>
            <p:cNvSpPr/>
            <p:nvPr userDrawn="1"/>
          </p:nvSpPr>
          <p:spPr>
            <a:xfrm>
              <a:off x="8760296" y="548680"/>
              <a:ext cx="2631268" cy="45719"/>
            </a:xfrm>
            <a:custGeom>
              <a:avLst/>
              <a:gdLst>
                <a:gd name="connsiteX0" fmla="*/ 0 w 6158753"/>
                <a:gd name="connsiteY0" fmla="*/ 0 h 53789"/>
                <a:gd name="connsiteX1" fmla="*/ 107576 w 6158753"/>
                <a:gd name="connsiteY1" fmla="*/ 0 h 53789"/>
                <a:gd name="connsiteX2" fmla="*/ 1425388 w 6158753"/>
                <a:gd name="connsiteY2" fmla="*/ 8965 h 53789"/>
                <a:gd name="connsiteX3" fmla="*/ 1532964 w 6158753"/>
                <a:gd name="connsiteY3" fmla="*/ 17930 h 53789"/>
                <a:gd name="connsiteX4" fmla="*/ 1828800 w 6158753"/>
                <a:gd name="connsiteY4" fmla="*/ 35859 h 53789"/>
                <a:gd name="connsiteX5" fmla="*/ 2725270 w 6158753"/>
                <a:gd name="connsiteY5" fmla="*/ 26895 h 53789"/>
                <a:gd name="connsiteX6" fmla="*/ 2886635 w 6158753"/>
                <a:gd name="connsiteY6" fmla="*/ 17930 h 53789"/>
                <a:gd name="connsiteX7" fmla="*/ 5217459 w 6158753"/>
                <a:gd name="connsiteY7" fmla="*/ 26895 h 53789"/>
                <a:gd name="connsiteX8" fmla="*/ 5262282 w 6158753"/>
                <a:gd name="connsiteY8" fmla="*/ 35859 h 53789"/>
                <a:gd name="connsiteX9" fmla="*/ 5791200 w 6158753"/>
                <a:gd name="connsiteY9" fmla="*/ 53789 h 53789"/>
                <a:gd name="connsiteX10" fmla="*/ 6113929 w 6158753"/>
                <a:gd name="connsiteY10" fmla="*/ 44824 h 53789"/>
                <a:gd name="connsiteX11" fmla="*/ 6140823 w 6158753"/>
                <a:gd name="connsiteY11" fmla="*/ 35859 h 53789"/>
                <a:gd name="connsiteX12" fmla="*/ 6158753 w 6158753"/>
                <a:gd name="connsiteY12" fmla="*/ 17930 h 5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58753" h="53789">
                  <a:moveTo>
                    <a:pt x="0" y="0"/>
                  </a:moveTo>
                  <a:cubicBezTo>
                    <a:pt x="105634" y="21128"/>
                    <a:pt x="-25858" y="0"/>
                    <a:pt x="107576" y="0"/>
                  </a:cubicBezTo>
                  <a:lnTo>
                    <a:pt x="1425388" y="8965"/>
                  </a:lnTo>
                  <a:lnTo>
                    <a:pt x="1532964" y="17930"/>
                  </a:lnTo>
                  <a:lnTo>
                    <a:pt x="1828800" y="35859"/>
                  </a:lnTo>
                  <a:lnTo>
                    <a:pt x="2725270" y="26895"/>
                  </a:lnTo>
                  <a:cubicBezTo>
                    <a:pt x="2779134" y="25982"/>
                    <a:pt x="2832764" y="17930"/>
                    <a:pt x="2886635" y="17930"/>
                  </a:cubicBezTo>
                  <a:lnTo>
                    <a:pt x="5217459" y="26895"/>
                  </a:lnTo>
                  <a:cubicBezTo>
                    <a:pt x="5232400" y="29883"/>
                    <a:pt x="5247062" y="35146"/>
                    <a:pt x="5262282" y="35859"/>
                  </a:cubicBezTo>
                  <a:cubicBezTo>
                    <a:pt x="5438496" y="44119"/>
                    <a:pt x="5791200" y="53789"/>
                    <a:pt x="5791200" y="53789"/>
                  </a:cubicBezTo>
                  <a:cubicBezTo>
                    <a:pt x="5898776" y="50801"/>
                    <a:pt x="6006452" y="50336"/>
                    <a:pt x="6113929" y="44824"/>
                  </a:cubicBezTo>
                  <a:cubicBezTo>
                    <a:pt x="6123366" y="44340"/>
                    <a:pt x="6132720" y="40721"/>
                    <a:pt x="6140823" y="35859"/>
                  </a:cubicBezTo>
                  <a:cubicBezTo>
                    <a:pt x="6148071" y="31511"/>
                    <a:pt x="6158753" y="17930"/>
                    <a:pt x="6158753" y="17930"/>
                  </a:cubicBezTo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</p:grpSp>
    </p:spTree>
    <p:extLst>
      <p:ext uri="{BB962C8B-B14F-4D97-AF65-F5344CB8AC3E}">
        <p14:creationId xmlns:p14="http://schemas.microsoft.com/office/powerpoint/2010/main" val="42819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828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5" rIns="68568" bIns="34285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64" y="368710"/>
            <a:ext cx="1292637" cy="299975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9" y="710548"/>
            <a:ext cx="2562232" cy="346238"/>
          </a:xfrm>
          <a:prstGeom prst="rect">
            <a:avLst/>
          </a:prstGeom>
          <a:noFill/>
        </p:spPr>
        <p:txBody>
          <a:bodyPr wrap="square" lIns="68568" tIns="34285" rIns="68568" bIns="3428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50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1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E279BB-B37F-45C6-BF9F-FD95E8F1E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4CCBD5-447E-495E-940C-03283547E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508D13-98DA-49C4-B084-F5CB11230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B084-51A8-4949-8ADD-2ED30B1DC960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639037-6864-4D35-8241-907BABC3C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C04A95-207A-4FD4-BFD9-52BCE1662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E05E7-D406-411A-8D5A-4F315A1D10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47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1CDDA0-844F-4DA4-8CC0-BD329DE94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F342225-F153-4AD9-9437-99553D12B8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6B8606-F3ED-492C-BAC1-F12468676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B084-51A8-4949-8ADD-2ED30B1DC960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551B77-3B49-4AC9-8DBD-C88BF2DE7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F32084-A327-4081-9D9A-0ABE9209B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E05E7-D406-411A-8D5A-4F315A1D10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6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1CE21C-BAFB-4907-B1E2-1D09964B0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4E816C-1341-472E-AF5E-5846F19765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1DE23B8-3789-4D36-B708-5D089A51FB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D9EDDA-2C93-4C1E-8118-651370072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B084-51A8-4949-8ADD-2ED30B1DC960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F7A0F41-AAD5-4D1B-BAEE-1E5C55BC4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B4BCC73-ECB4-4A5D-A2D1-E21672C79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E05E7-D406-411A-8D5A-4F315A1D10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6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88A739-D6E5-46A4-9216-537CEA418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5563BF-9034-43C2-B91B-BFF2A74ED4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FFC8443-80ED-47AD-B7C4-527919C6AA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E1D4B28-8E31-48D7-9AC5-563BACE8F9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348BC54-0EC2-4A37-BCD5-07F62AA560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2FCC312-80CC-468F-AFF3-CF2255B1D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B084-51A8-4949-8ADD-2ED30B1DC960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7727C19-A82F-4D65-A91B-C4C883DC2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D9A70E4-F5F9-4AFA-84FA-049C59997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E05E7-D406-411A-8D5A-4F315A1D10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23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FFC112-6732-4C88-8AF8-B40F436D0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EF15897-164E-4E39-91AB-3DBE9FB41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B084-51A8-4949-8ADD-2ED30B1DC960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B57BB41-E19E-4111-AE02-163B85472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D2D06A2-E927-430A-9DFC-069C0BAB4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E05E7-D406-411A-8D5A-4F315A1D10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0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85BE2E2-DCD1-4E34-B15E-655BBBB39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B084-51A8-4949-8ADD-2ED30B1DC960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2FA4075-485B-4874-84E9-0716B3598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307E8F5-0A53-4F57-90CA-EC84BBF80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E05E7-D406-411A-8D5A-4F315A1D104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框 6">
            <a:extLst>
              <a:ext uri="{FF2B5EF4-FFF2-40B4-BE49-F238E27FC236}">
                <a16:creationId xmlns:a16="http://schemas.microsoft.com/office/drawing/2014/main" id="{610F59EB-7F51-49A2-8D25-BF3C4CC6CED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3541" y="301598"/>
            <a:ext cx="3099344" cy="296141"/>
          </a:xfrm>
          <a:prstGeom prst="rect">
            <a:avLst/>
          </a:prstGeom>
          <a:noFill/>
          <a:ln>
            <a:noFill/>
          </a:ln>
        </p:spPr>
        <p:txBody>
          <a:bodyPr lIns="64773" tIns="32386" rIns="64773" bIns="32386">
            <a:spAutoFit/>
          </a:bodyPr>
          <a:lstStyle/>
          <a:p>
            <a:pPr defTabSz="914178">
              <a:defRPr/>
            </a:pPr>
            <a:r>
              <a:rPr lang="zh-CN" altLang="en-US" sz="15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在此输入您的标题内容</a:t>
            </a:r>
          </a:p>
        </p:txBody>
      </p:sp>
      <p:grpSp>
        <p:nvGrpSpPr>
          <p:cNvPr id="6" name="组合 18">
            <a:extLst>
              <a:ext uri="{FF2B5EF4-FFF2-40B4-BE49-F238E27FC236}">
                <a16:creationId xmlns:a16="http://schemas.microsoft.com/office/drawing/2014/main" id="{AFA5A002-03A6-4DA0-A875-218986DB1E6B}"/>
              </a:ext>
            </a:extLst>
          </p:cNvPr>
          <p:cNvGrpSpPr/>
          <p:nvPr userDrawn="1"/>
        </p:nvGrpSpPr>
        <p:grpSpPr>
          <a:xfrm>
            <a:off x="619" y="276562"/>
            <a:ext cx="602923" cy="336941"/>
            <a:chOff x="0" y="252065"/>
            <a:chExt cx="641111" cy="392113"/>
          </a:xfrm>
        </p:grpSpPr>
        <p:sp>
          <p:nvSpPr>
            <p:cNvPr id="7" name="矩形 59">
              <a:extLst>
                <a:ext uri="{FF2B5EF4-FFF2-40B4-BE49-F238E27FC236}">
                  <a16:creationId xmlns:a16="http://schemas.microsoft.com/office/drawing/2014/main" id="{CE2A0240-3BCF-4B19-B3ED-1D5DB6C96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52065"/>
              <a:ext cx="227013" cy="3921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1417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endParaRPr lang="zh-CN" altLang="en-US" sz="1300" dirty="0">
                <a:solidFill>
                  <a:srgbClr val="FFFFFF"/>
                </a:solidFill>
              </a:endParaRPr>
            </a:p>
          </p:txBody>
        </p:sp>
        <p:sp>
          <p:nvSpPr>
            <p:cNvPr id="8" name="矩形 60">
              <a:extLst>
                <a:ext uri="{FF2B5EF4-FFF2-40B4-BE49-F238E27FC236}">
                  <a16:creationId xmlns:a16="http://schemas.microsoft.com/office/drawing/2014/main" id="{C2A2B577-4BB8-46D1-A9A2-B53B9DFF95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013" y="252065"/>
              <a:ext cx="114300" cy="39211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1417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endParaRPr lang="zh-CN" altLang="en-US" sz="1300" dirty="0">
                <a:solidFill>
                  <a:srgbClr val="FFFFFF"/>
                </a:solidFill>
              </a:endParaRPr>
            </a:p>
          </p:txBody>
        </p:sp>
        <p:sp>
          <p:nvSpPr>
            <p:cNvPr id="9" name="五边形 21">
              <a:extLst>
                <a:ext uri="{FF2B5EF4-FFF2-40B4-BE49-F238E27FC236}">
                  <a16:creationId xmlns:a16="http://schemas.microsoft.com/office/drawing/2014/main" id="{E49609E1-8DBE-421D-878C-E145E26EFE61}"/>
                </a:ext>
              </a:extLst>
            </p:cNvPr>
            <p:cNvSpPr/>
            <p:nvPr/>
          </p:nvSpPr>
          <p:spPr>
            <a:xfrm>
              <a:off x="338378" y="254692"/>
              <a:ext cx="302733" cy="389486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68987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2023/6/5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562827" y="232213"/>
            <a:ext cx="1836172" cy="315407"/>
          </a:xfrm>
          <a:prstGeom prst="rect">
            <a:avLst/>
          </a:prstGeom>
          <a:noFill/>
        </p:spPr>
        <p:txBody>
          <a:bodyPr wrap="square" lIns="68563" tIns="34282" rIns="68563" bIns="34282" rtlCol="0">
            <a:spAutoFit/>
          </a:bodyPr>
          <a:lstStyle/>
          <a:p>
            <a:pPr lvl="0" algn="dist"/>
            <a:r>
              <a:rPr lang="zh-CN" altLang="zh-CN" sz="16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7" name="文本框 38"/>
          <p:cNvSpPr txBox="1"/>
          <p:nvPr userDrawn="1"/>
        </p:nvSpPr>
        <p:spPr>
          <a:xfrm>
            <a:off x="526790" y="556149"/>
            <a:ext cx="2039271" cy="207733"/>
          </a:xfrm>
          <a:prstGeom prst="rect">
            <a:avLst/>
          </a:prstGeom>
          <a:noFill/>
        </p:spPr>
        <p:txBody>
          <a:bodyPr wrap="square" lIns="68563" tIns="34282" rIns="68563" bIns="34282" rtlCol="0">
            <a:spAutoFit/>
          </a:bodyPr>
          <a:lstStyle/>
          <a:p>
            <a:pPr algn="dist" defTabSz="685572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组合 18">
            <a:extLst>
              <a:ext uri="{FF2B5EF4-FFF2-40B4-BE49-F238E27FC236}">
                <a16:creationId xmlns:a16="http://schemas.microsoft.com/office/drawing/2014/main" id="{F2026541-2261-4EAD-9947-26E396D60E66}"/>
              </a:ext>
            </a:extLst>
          </p:cNvPr>
          <p:cNvGrpSpPr/>
          <p:nvPr userDrawn="1"/>
        </p:nvGrpSpPr>
        <p:grpSpPr>
          <a:xfrm>
            <a:off x="619" y="276562"/>
            <a:ext cx="602923" cy="336941"/>
            <a:chOff x="0" y="252065"/>
            <a:chExt cx="641111" cy="392113"/>
          </a:xfrm>
        </p:grpSpPr>
        <p:sp>
          <p:nvSpPr>
            <p:cNvPr id="10" name="矩形 59">
              <a:extLst>
                <a:ext uri="{FF2B5EF4-FFF2-40B4-BE49-F238E27FC236}">
                  <a16:creationId xmlns:a16="http://schemas.microsoft.com/office/drawing/2014/main" id="{E7580A7B-E699-489D-A3F1-07F6AD33B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52065"/>
              <a:ext cx="227013" cy="3921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1417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endParaRPr lang="zh-CN" altLang="en-US" sz="1300" dirty="0">
                <a:solidFill>
                  <a:srgbClr val="FFFFFF"/>
                </a:solidFill>
              </a:endParaRPr>
            </a:p>
          </p:txBody>
        </p:sp>
        <p:sp>
          <p:nvSpPr>
            <p:cNvPr id="11" name="矩形 60">
              <a:extLst>
                <a:ext uri="{FF2B5EF4-FFF2-40B4-BE49-F238E27FC236}">
                  <a16:creationId xmlns:a16="http://schemas.microsoft.com/office/drawing/2014/main" id="{81073865-4C1E-4D65-B16A-0F7740B1FA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013" y="252065"/>
              <a:ext cx="114300" cy="39211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1417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endParaRPr lang="zh-CN" altLang="en-US" sz="1300" dirty="0">
                <a:solidFill>
                  <a:srgbClr val="FFFFFF"/>
                </a:solidFill>
              </a:endParaRPr>
            </a:p>
          </p:txBody>
        </p:sp>
        <p:sp>
          <p:nvSpPr>
            <p:cNvPr id="12" name="五边形 21">
              <a:extLst>
                <a:ext uri="{FF2B5EF4-FFF2-40B4-BE49-F238E27FC236}">
                  <a16:creationId xmlns:a16="http://schemas.microsoft.com/office/drawing/2014/main" id="{E1B6D713-C4E4-4A5C-AAE1-7C54888C7DFD}"/>
                </a:ext>
              </a:extLst>
            </p:cNvPr>
            <p:cNvSpPr/>
            <p:nvPr/>
          </p:nvSpPr>
          <p:spPr>
            <a:xfrm>
              <a:off x="338378" y="254692"/>
              <a:ext cx="302733" cy="389486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51256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2023/6/5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572352" y="232213"/>
            <a:ext cx="1836172" cy="315407"/>
          </a:xfrm>
          <a:prstGeom prst="rect">
            <a:avLst/>
          </a:prstGeom>
          <a:noFill/>
        </p:spPr>
        <p:txBody>
          <a:bodyPr wrap="square" lIns="68563" tIns="34282" rIns="68563" bIns="3428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工作完成情况</a:t>
            </a:r>
          </a:p>
        </p:txBody>
      </p:sp>
      <p:sp>
        <p:nvSpPr>
          <p:cNvPr id="7" name="文本框 38"/>
          <p:cNvSpPr txBox="1"/>
          <p:nvPr userDrawn="1"/>
        </p:nvSpPr>
        <p:spPr>
          <a:xfrm>
            <a:off x="536315" y="556149"/>
            <a:ext cx="2039271" cy="207733"/>
          </a:xfrm>
          <a:prstGeom prst="rect">
            <a:avLst/>
          </a:prstGeom>
          <a:noFill/>
        </p:spPr>
        <p:txBody>
          <a:bodyPr wrap="square" lIns="68563" tIns="34282" rIns="68563" bIns="34282" rtlCol="0">
            <a:spAutoFit/>
          </a:bodyPr>
          <a:lstStyle/>
          <a:p>
            <a:pPr algn="dist" defTabSz="685572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组合 18">
            <a:extLst>
              <a:ext uri="{FF2B5EF4-FFF2-40B4-BE49-F238E27FC236}">
                <a16:creationId xmlns:a16="http://schemas.microsoft.com/office/drawing/2014/main" id="{95D1BEB7-D570-4488-B755-FB26CB492919}"/>
              </a:ext>
            </a:extLst>
          </p:cNvPr>
          <p:cNvGrpSpPr/>
          <p:nvPr userDrawn="1"/>
        </p:nvGrpSpPr>
        <p:grpSpPr>
          <a:xfrm>
            <a:off x="619" y="276562"/>
            <a:ext cx="602923" cy="336941"/>
            <a:chOff x="0" y="252065"/>
            <a:chExt cx="641111" cy="392113"/>
          </a:xfrm>
        </p:grpSpPr>
        <p:sp>
          <p:nvSpPr>
            <p:cNvPr id="10" name="矩形 59">
              <a:extLst>
                <a:ext uri="{FF2B5EF4-FFF2-40B4-BE49-F238E27FC236}">
                  <a16:creationId xmlns:a16="http://schemas.microsoft.com/office/drawing/2014/main" id="{C8FF11F1-5565-4DBA-AA3D-C8DCC8B4AC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52065"/>
              <a:ext cx="227013" cy="3921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1417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endParaRPr lang="zh-CN" altLang="en-US" sz="1300" dirty="0">
                <a:solidFill>
                  <a:srgbClr val="FFFFFF"/>
                </a:solidFill>
              </a:endParaRPr>
            </a:p>
          </p:txBody>
        </p:sp>
        <p:sp>
          <p:nvSpPr>
            <p:cNvPr id="11" name="矩形 60">
              <a:extLst>
                <a:ext uri="{FF2B5EF4-FFF2-40B4-BE49-F238E27FC236}">
                  <a16:creationId xmlns:a16="http://schemas.microsoft.com/office/drawing/2014/main" id="{32F6DD0E-170A-4ADD-9247-1FFAFBF06C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013" y="252065"/>
              <a:ext cx="114300" cy="39211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1417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endParaRPr lang="zh-CN" altLang="en-US" sz="1300" dirty="0">
                <a:solidFill>
                  <a:srgbClr val="FFFFFF"/>
                </a:solidFill>
              </a:endParaRPr>
            </a:p>
          </p:txBody>
        </p:sp>
        <p:sp>
          <p:nvSpPr>
            <p:cNvPr id="12" name="五边形 21">
              <a:extLst>
                <a:ext uri="{FF2B5EF4-FFF2-40B4-BE49-F238E27FC236}">
                  <a16:creationId xmlns:a16="http://schemas.microsoft.com/office/drawing/2014/main" id="{BA16E97D-8D3E-42C2-AC99-27F73D405AD6}"/>
                </a:ext>
              </a:extLst>
            </p:cNvPr>
            <p:cNvSpPr/>
            <p:nvPr/>
          </p:nvSpPr>
          <p:spPr>
            <a:xfrm>
              <a:off x="338378" y="254692"/>
              <a:ext cx="302733" cy="389486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58103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F6DE78A-D299-4572-A337-64E5B8202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AA0C12-7879-4545-973B-5B0661020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5A1650-E7F3-4A72-AC95-CAEC262ABB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CB084-51A8-4949-8ADD-2ED30B1DC960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EA2D39-F8AC-4DB7-8EDC-6DD5DFFCAD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E5FEEC-3CFD-4760-A626-6E15A06A8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E05E7-D406-411A-8D5A-4F315A1D10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44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5" r:id="rId8"/>
    <p:sldLayoutId id="2147483666" r:id="rId9"/>
    <p:sldLayoutId id="2147483667" r:id="rId10"/>
    <p:sldLayoutId id="2147483668" r:id="rId11"/>
    <p:sldLayoutId id="2147483656" r:id="rId12"/>
    <p:sldLayoutId id="2147483657" r:id="rId13"/>
    <p:sldLayoutId id="2147483658" r:id="rId14"/>
    <p:sldLayoutId id="2147483659" r:id="rId15"/>
    <p:sldLayoutId id="2147483660" r:id="rId16"/>
    <p:sldLayoutId id="2147483661" r:id="rId17"/>
    <p:sldLayoutId id="2147483662" r:id="rId18"/>
    <p:sldLayoutId id="2147483663" r:id="rId1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notesSlide" Target="../notesSlides/notesSlide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Layout" Target="../slideLayouts/slideLayout19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33BCB1FF-0A01-4EF4-A218-453189B01433}"/>
              </a:ext>
            </a:extLst>
          </p:cNvPr>
          <p:cNvGrpSpPr/>
          <p:nvPr/>
        </p:nvGrpSpPr>
        <p:grpSpPr>
          <a:xfrm>
            <a:off x="-102338" y="2719206"/>
            <a:ext cx="5935347" cy="2509181"/>
            <a:chOff x="-16275" y="2464532"/>
            <a:chExt cx="6472597" cy="273630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77D2580D-A122-4781-8CF4-100B867C15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093"/>
            <a:stretch/>
          </p:blipFill>
          <p:spPr>
            <a:xfrm flipH="1">
              <a:off x="3059832" y="3724672"/>
              <a:ext cx="3396490" cy="147616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85FF6CFF-FB4F-44B7-9612-3FB6BEEDE3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-16275" y="2464532"/>
              <a:ext cx="4260586" cy="2736304"/>
            </a:xfrm>
            <a:prstGeom prst="rect">
              <a:avLst/>
            </a:prstGeom>
          </p:spPr>
        </p:pic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B402C234-25B4-4135-B19E-C4F30F2E4DC8}"/>
                </a:ext>
              </a:extLst>
            </p:cNvPr>
            <p:cNvSpPr/>
            <p:nvPr/>
          </p:nvSpPr>
          <p:spPr>
            <a:xfrm>
              <a:off x="5544108" y="4659034"/>
              <a:ext cx="791507" cy="48605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441CCF2-53B9-48E8-AAF5-6B8F3D56FE97}"/>
              </a:ext>
            </a:extLst>
          </p:cNvPr>
          <p:cNvGrpSpPr/>
          <p:nvPr/>
        </p:nvGrpSpPr>
        <p:grpSpPr>
          <a:xfrm>
            <a:off x="5868034" y="1"/>
            <a:ext cx="3922935" cy="1321868"/>
            <a:chOff x="5868434" y="0"/>
            <a:chExt cx="3924146" cy="1322276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29D0EA9-27D1-466F-A4A2-1A64C5284F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>
            <a:xfrm flipH="1" flipV="1">
              <a:off x="6264188" y="0"/>
              <a:ext cx="3528392" cy="1322276"/>
            </a:xfrm>
            <a:prstGeom prst="rect">
              <a:avLst/>
            </a:prstGeom>
          </p:spPr>
        </p:pic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8884CC67-D6B0-47E0-A1FC-CCD4BF2ED8FD}"/>
                </a:ext>
              </a:extLst>
            </p:cNvPr>
            <p:cNvSpPr/>
            <p:nvPr/>
          </p:nvSpPr>
          <p:spPr>
            <a:xfrm flipV="1">
              <a:off x="8367183" y="661138"/>
              <a:ext cx="791507" cy="46805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5BAB9835-5A5B-4620-8F23-1433F13B647B}"/>
                </a:ext>
              </a:extLst>
            </p:cNvPr>
            <p:cNvSpPr/>
            <p:nvPr/>
          </p:nvSpPr>
          <p:spPr>
            <a:xfrm flipV="1">
              <a:off x="5868434" y="0"/>
              <a:ext cx="791507" cy="46805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2E0A091-0815-4AB6-ABD7-303D68BFA8D3}"/>
              </a:ext>
            </a:extLst>
          </p:cNvPr>
          <p:cNvSpPr/>
          <p:nvPr/>
        </p:nvSpPr>
        <p:spPr>
          <a:xfrm>
            <a:off x="5958302" y="3926263"/>
            <a:ext cx="2602119" cy="76174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zh-CN" altLang="en-US" sz="1500" dirty="0">
                <a:solidFill>
                  <a:srgbClr val="404040"/>
                </a:solidFill>
              </a:rPr>
              <a:t>王珺</a:t>
            </a:r>
            <a:endParaRPr lang="en-US" altLang="zh-CN" sz="1500" dirty="0">
              <a:solidFill>
                <a:srgbClr val="404040"/>
              </a:solidFill>
            </a:endParaRPr>
          </a:p>
          <a:p>
            <a:pPr algn="r"/>
            <a:r>
              <a:rPr lang="zh-CN" altLang="en-US" sz="1500" dirty="0">
                <a:solidFill>
                  <a:srgbClr val="404040"/>
                </a:solidFill>
              </a:rPr>
              <a:t>统计学教研室</a:t>
            </a:r>
            <a:endParaRPr lang="en-US" altLang="zh-CN" sz="1500" dirty="0">
              <a:solidFill>
                <a:srgbClr val="404040"/>
              </a:solidFill>
            </a:endParaRPr>
          </a:p>
          <a:p>
            <a:pPr algn="r"/>
            <a:r>
              <a:rPr lang="en-US" altLang="zh-CN" sz="1500" dirty="0">
                <a:solidFill>
                  <a:srgbClr val="404040"/>
                </a:solidFill>
              </a:rPr>
              <a:t>wangjun_0104@foxmail.com</a:t>
            </a: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9D9FC040-8516-4BAE-BBAD-43EC3F1663E4}"/>
              </a:ext>
            </a:extLst>
          </p:cNvPr>
          <p:cNvSpPr txBox="1"/>
          <p:nvPr/>
        </p:nvSpPr>
        <p:spPr>
          <a:xfrm>
            <a:off x="645159" y="1115527"/>
            <a:ext cx="7853683" cy="1330179"/>
          </a:xfrm>
          <a:prstGeom prst="rect">
            <a:avLst/>
          </a:prstGeom>
          <a:noFill/>
        </p:spPr>
        <p:txBody>
          <a:bodyPr wrap="square" lIns="91384" tIns="45692" rIns="91384" bIns="45692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6000" dirty="0">
                <a:solidFill>
                  <a:schemeClr val="accent1"/>
                </a:solidFill>
                <a:latin typeface="Agency FB" panose="020B0503020202020204" pitchFamily="34" charset="0"/>
                <a:ea typeface="华文琥珀" panose="02010800040101010101" pitchFamily="2" charset="-122"/>
                <a:cs typeface="Clear Sans Light" pitchFamily="34" charset="0"/>
              </a:rPr>
              <a:t>第</a:t>
            </a:r>
            <a:r>
              <a:rPr lang="en-US" altLang="zh-CN" sz="6000" dirty="0">
                <a:solidFill>
                  <a:schemeClr val="accent1"/>
                </a:solidFill>
                <a:latin typeface="Agency FB" panose="020B0503020202020204" pitchFamily="34" charset="0"/>
                <a:ea typeface="华文琥珀" panose="02010800040101010101" pitchFamily="2" charset="-122"/>
                <a:cs typeface="Clear Sans Light" pitchFamily="34" charset="0"/>
              </a:rPr>
              <a:t>7</a:t>
            </a:r>
            <a:r>
              <a:rPr lang="zh-CN" altLang="en-US" sz="6000" dirty="0">
                <a:solidFill>
                  <a:schemeClr val="accent1"/>
                </a:solidFill>
                <a:latin typeface="Agency FB" panose="020B0503020202020204" pitchFamily="34" charset="0"/>
                <a:ea typeface="华文琥珀" panose="02010800040101010101" pitchFamily="2" charset="-122"/>
                <a:cs typeface="Clear Sans Light" pitchFamily="34" charset="0"/>
              </a:rPr>
              <a:t>章 </a:t>
            </a:r>
            <a:r>
              <a:rPr lang="en-US" altLang="zh-CN" sz="6000" dirty="0">
                <a:solidFill>
                  <a:schemeClr val="accent1"/>
                </a:solidFill>
                <a:latin typeface="Agency FB" panose="020B0503020202020204" pitchFamily="34" charset="0"/>
                <a:ea typeface="华文琥珀" panose="02010800040101010101" pitchFamily="2" charset="-122"/>
                <a:cs typeface="Clear Sans Light" pitchFamily="34" charset="0"/>
              </a:rPr>
              <a:t>STP</a:t>
            </a:r>
            <a:r>
              <a:rPr lang="zh-CN" altLang="en-US" sz="6000" dirty="0">
                <a:solidFill>
                  <a:schemeClr val="accent1"/>
                </a:solidFill>
                <a:latin typeface="Agency FB" panose="020B0503020202020204" pitchFamily="34" charset="0"/>
                <a:ea typeface="华文琥珀" panose="02010800040101010101" pitchFamily="2" charset="-122"/>
                <a:cs typeface="Clear Sans Light" pitchFamily="34" charset="0"/>
              </a:rPr>
              <a:t>分析</a:t>
            </a:r>
            <a:endParaRPr lang="id-ID" altLang="zh-CN" sz="6000" dirty="0">
              <a:solidFill>
                <a:schemeClr val="accent1"/>
              </a:solidFill>
              <a:latin typeface="Agency FB" panose="020B0503020202020204" pitchFamily="34" charset="0"/>
              <a:ea typeface="华文琥珀" panose="02010800040101010101" pitchFamily="2" charset="-122"/>
              <a:cs typeface="Clear Sans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98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分析思路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客户选择（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Targeting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19C636F5-A9CD-BF74-BA55-D85375858C9A}"/>
              </a:ext>
            </a:extLst>
          </p:cNvPr>
          <p:cNvSpPr/>
          <p:nvPr/>
        </p:nvSpPr>
        <p:spPr>
          <a:xfrm>
            <a:off x="1224986" y="1550081"/>
            <a:ext cx="5346501" cy="442429"/>
          </a:xfrm>
          <a:prstGeom prst="roundRect">
            <a:avLst>
              <a:gd name="adj" fmla="val 10000"/>
            </a:avLst>
          </a:prstGeom>
          <a:solidFill>
            <a:srgbClr val="5B83A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确定细分客户吸引力及企业竞争力的衡量标准</a:t>
            </a:r>
            <a:endParaRPr lang="en-US" altLang="zh-CN" sz="1800" kern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1316CE-75A9-5258-6D88-8F9CDC8DF188}"/>
              </a:ext>
            </a:extLst>
          </p:cNvPr>
          <p:cNvSpPr txBox="1"/>
          <p:nvPr/>
        </p:nvSpPr>
        <p:spPr>
          <a:xfrm>
            <a:off x="1743697" y="2371695"/>
            <a:ext cx="19994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zh-CN" altLang="en-US" sz="2000" kern="1200" dirty="0"/>
              <a:t>客户吸引力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2E982B-490F-6339-49FB-D22BCE84DF9B}"/>
              </a:ext>
            </a:extLst>
          </p:cNvPr>
          <p:cNvSpPr txBox="1"/>
          <p:nvPr/>
        </p:nvSpPr>
        <p:spPr>
          <a:xfrm>
            <a:off x="1743697" y="3089435"/>
            <a:ext cx="19994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zh-CN" altLang="en-US" sz="2000" kern="1200" dirty="0"/>
              <a:t>企业竞争力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87401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分析思路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19C636F5-A9CD-BF74-BA55-D85375858C9A}"/>
              </a:ext>
            </a:extLst>
          </p:cNvPr>
          <p:cNvSpPr/>
          <p:nvPr/>
        </p:nvSpPr>
        <p:spPr>
          <a:xfrm>
            <a:off x="1224987" y="1550081"/>
            <a:ext cx="2737414" cy="442429"/>
          </a:xfrm>
          <a:prstGeom prst="roundRect">
            <a:avLst>
              <a:gd name="adj" fmla="val 10000"/>
            </a:avLst>
          </a:prstGeom>
          <a:solidFill>
            <a:srgbClr val="9FABB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目标细分客户描述</a:t>
            </a:r>
            <a:endParaRPr lang="en-US" altLang="zh-CN" sz="1800" kern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1316CE-75A9-5258-6D88-8F9CDC8DF188}"/>
              </a:ext>
            </a:extLst>
          </p:cNvPr>
          <p:cNvSpPr txBox="1"/>
          <p:nvPr/>
        </p:nvSpPr>
        <p:spPr>
          <a:xfrm>
            <a:off x="1769181" y="2212539"/>
            <a:ext cx="60347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zh-CN" altLang="en-US" sz="2000" kern="1200" dirty="0"/>
              <a:t>已经确定的目标客户与其他客户的区别或差异</a:t>
            </a:r>
          </a:p>
        </p:txBody>
      </p:sp>
    </p:spTree>
    <p:extLst>
      <p:ext uri="{BB962C8B-B14F-4D97-AF65-F5344CB8AC3E}">
        <p14:creationId xmlns:p14="http://schemas.microsoft.com/office/powerpoint/2010/main" val="203591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分析思路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19C636F5-A9CD-BF74-BA55-D85375858C9A}"/>
              </a:ext>
            </a:extLst>
          </p:cNvPr>
          <p:cNvSpPr/>
          <p:nvPr/>
        </p:nvSpPr>
        <p:spPr>
          <a:xfrm>
            <a:off x="1224986" y="1550081"/>
            <a:ext cx="3481125" cy="442429"/>
          </a:xfrm>
          <a:prstGeom prst="roundRect">
            <a:avLst>
              <a:gd name="adj" fmla="val 10000"/>
            </a:avLst>
          </a:prstGeom>
          <a:solidFill>
            <a:srgbClr val="9FABB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针对需求进行定位和营销</a:t>
            </a:r>
            <a:endParaRPr lang="en-US" altLang="zh-CN" sz="1800" kern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1316CE-75A9-5258-6D88-8F9CDC8DF188}"/>
              </a:ext>
            </a:extLst>
          </p:cNvPr>
          <p:cNvSpPr txBox="1"/>
          <p:nvPr/>
        </p:nvSpPr>
        <p:spPr>
          <a:xfrm>
            <a:off x="1769181" y="2212539"/>
            <a:ext cx="60347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zh-CN" altLang="en-US" sz="2000" kern="1200" dirty="0"/>
              <a:t>已经确定的目标客户与其他客户在需求上的差异</a:t>
            </a:r>
          </a:p>
        </p:txBody>
      </p:sp>
    </p:spTree>
    <p:extLst>
      <p:ext uri="{BB962C8B-B14F-4D97-AF65-F5344CB8AC3E}">
        <p14:creationId xmlns:p14="http://schemas.microsoft.com/office/powerpoint/2010/main" val="123096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分析思路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STP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分析过程</a:t>
            </a:r>
            <a:endParaRPr lang="en-US" altLang="zh-CN" sz="2000" b="1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8" name="文本框 8">
            <a:extLst>
              <a:ext uri="{FF2B5EF4-FFF2-40B4-BE49-F238E27FC236}">
                <a16:creationId xmlns:a16="http://schemas.microsoft.com/office/drawing/2014/main" id="{666140AD-0030-A107-6EED-471A9C423B2C}"/>
              </a:ext>
            </a:extLst>
          </p:cNvPr>
          <p:cNvSpPr txBox="1"/>
          <p:nvPr/>
        </p:nvSpPr>
        <p:spPr>
          <a:xfrm>
            <a:off x="232326" y="1637851"/>
            <a:ext cx="2546829" cy="827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细分</a:t>
            </a:r>
            <a:endParaRPr lang="en-US" altLang="zh-CN" sz="2000" b="1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Segmentation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843A89D-DF9A-69DE-6287-9EACF1F29625}"/>
              </a:ext>
            </a:extLst>
          </p:cNvPr>
          <p:cNvSpPr/>
          <p:nvPr/>
        </p:nvSpPr>
        <p:spPr>
          <a:xfrm>
            <a:off x="2636432" y="1576427"/>
            <a:ext cx="3871136" cy="442429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确定和处理客户细分的维度</a:t>
            </a:r>
            <a:endParaRPr lang="en-US" altLang="zh-CN" sz="1800" kern="12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FFFF5CE3-C1F6-8088-6C2E-A8940BDE34CC}"/>
              </a:ext>
            </a:extLst>
          </p:cNvPr>
          <p:cNvSpPr/>
          <p:nvPr/>
        </p:nvSpPr>
        <p:spPr>
          <a:xfrm>
            <a:off x="2636432" y="2155667"/>
            <a:ext cx="3871136" cy="442429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细分客户并对客户进行评估</a:t>
            </a:r>
            <a:endParaRPr lang="en-US" altLang="zh-CN" sz="1800" kern="1200" dirty="0"/>
          </a:p>
        </p:txBody>
      </p:sp>
      <p:sp>
        <p:nvSpPr>
          <p:cNvPr id="17" name="文本框 8">
            <a:extLst>
              <a:ext uri="{FF2B5EF4-FFF2-40B4-BE49-F238E27FC236}">
                <a16:creationId xmlns:a16="http://schemas.microsoft.com/office/drawing/2014/main" id="{6B6319E0-34A3-8C7F-791B-D7D685F77E30}"/>
              </a:ext>
            </a:extLst>
          </p:cNvPr>
          <p:cNvSpPr txBox="1"/>
          <p:nvPr/>
        </p:nvSpPr>
        <p:spPr>
          <a:xfrm>
            <a:off x="232326" y="2796331"/>
            <a:ext cx="2546829" cy="827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客户选择（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Targeting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DB7CCD23-D5CF-7BDD-4808-9977366A8B9C}"/>
              </a:ext>
            </a:extLst>
          </p:cNvPr>
          <p:cNvSpPr/>
          <p:nvPr/>
        </p:nvSpPr>
        <p:spPr>
          <a:xfrm>
            <a:off x="2636431" y="2734907"/>
            <a:ext cx="5221469" cy="442429"/>
          </a:xfrm>
          <a:prstGeom prst="roundRect">
            <a:avLst>
              <a:gd name="adj" fmla="val 10000"/>
            </a:avLst>
          </a:prstGeom>
          <a:solidFill>
            <a:srgbClr val="5B83A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确定细分客户吸引力及企业竞争力的衡量标准</a:t>
            </a:r>
            <a:endParaRPr lang="en-US" altLang="zh-CN" sz="1800" kern="1200" dirty="0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54D8353E-7EBD-7E80-CA13-9D08BFCC1618}"/>
              </a:ext>
            </a:extLst>
          </p:cNvPr>
          <p:cNvSpPr/>
          <p:nvPr/>
        </p:nvSpPr>
        <p:spPr>
          <a:xfrm>
            <a:off x="2636432" y="3314147"/>
            <a:ext cx="3871136" cy="442429"/>
          </a:xfrm>
          <a:prstGeom prst="roundRect">
            <a:avLst>
              <a:gd name="adj" fmla="val 10000"/>
            </a:avLst>
          </a:prstGeom>
          <a:solidFill>
            <a:srgbClr val="5B83A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选型目标细分客户</a:t>
            </a:r>
            <a:endParaRPr lang="en-US" altLang="zh-CN" sz="1800" kern="1200" dirty="0"/>
          </a:p>
        </p:txBody>
      </p:sp>
      <p:sp>
        <p:nvSpPr>
          <p:cNvPr id="20" name="文本框 8">
            <a:extLst>
              <a:ext uri="{FF2B5EF4-FFF2-40B4-BE49-F238E27FC236}">
                <a16:creationId xmlns:a16="http://schemas.microsoft.com/office/drawing/2014/main" id="{F6C67E34-B955-04C2-CAE5-400CFB9FC741}"/>
              </a:ext>
            </a:extLst>
          </p:cNvPr>
          <p:cNvSpPr txBox="1"/>
          <p:nvPr/>
        </p:nvSpPr>
        <p:spPr>
          <a:xfrm>
            <a:off x="232326" y="3983462"/>
            <a:ext cx="2546829" cy="827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3C0DE2B-B2EE-3E15-1F1D-9E1F4826EE52}"/>
              </a:ext>
            </a:extLst>
          </p:cNvPr>
          <p:cNvSpPr/>
          <p:nvPr/>
        </p:nvSpPr>
        <p:spPr>
          <a:xfrm>
            <a:off x="2636432" y="3922038"/>
            <a:ext cx="3871136" cy="442429"/>
          </a:xfrm>
          <a:prstGeom prst="roundRect">
            <a:avLst>
              <a:gd name="adj" fmla="val 10000"/>
            </a:avLst>
          </a:prstGeom>
          <a:solidFill>
            <a:srgbClr val="9FABB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目标细分客户描述</a:t>
            </a:r>
            <a:endParaRPr lang="en-US" altLang="zh-CN" sz="1800" kern="1200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2F562B3A-E246-85B4-57E2-CAD106850812}"/>
              </a:ext>
            </a:extLst>
          </p:cNvPr>
          <p:cNvSpPr/>
          <p:nvPr/>
        </p:nvSpPr>
        <p:spPr>
          <a:xfrm>
            <a:off x="2636432" y="4501278"/>
            <a:ext cx="3871136" cy="442429"/>
          </a:xfrm>
          <a:prstGeom prst="roundRect">
            <a:avLst>
              <a:gd name="adj" fmla="val 10000"/>
            </a:avLst>
          </a:prstGeom>
          <a:solidFill>
            <a:srgbClr val="9FABB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针对需求进行定位和营销</a:t>
            </a:r>
            <a:endParaRPr lang="en-US" altLang="zh-CN" sz="1800" kern="1200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59D31A9-A7F6-9B6B-C0A2-BC476B9BE964}"/>
              </a:ext>
            </a:extLst>
          </p:cNvPr>
          <p:cNvSpPr/>
          <p:nvPr/>
        </p:nvSpPr>
        <p:spPr>
          <a:xfrm>
            <a:off x="6850188" y="1521645"/>
            <a:ext cx="1566981" cy="442429"/>
          </a:xfrm>
          <a:prstGeom prst="roundRect">
            <a:avLst>
              <a:gd name="adj" fmla="val 10000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zh-CN" altLang="en-US" sz="1800" kern="1200" dirty="0">
                <a:solidFill>
                  <a:srgbClr val="51718D"/>
                </a:solidFill>
              </a:rPr>
              <a:t>因子分析</a:t>
            </a:r>
            <a:endParaRPr lang="en-US" altLang="zh-CN" sz="1800" kern="1200" dirty="0">
              <a:solidFill>
                <a:srgbClr val="51718D"/>
              </a:solidFill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FF1E6D14-458A-BD11-05BE-3E7E949F4903}"/>
              </a:ext>
            </a:extLst>
          </p:cNvPr>
          <p:cNvSpPr/>
          <p:nvPr/>
        </p:nvSpPr>
        <p:spPr>
          <a:xfrm>
            <a:off x="6850188" y="2115210"/>
            <a:ext cx="1566981" cy="442429"/>
          </a:xfrm>
          <a:prstGeom prst="roundRect">
            <a:avLst>
              <a:gd name="adj" fmla="val 10000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zh-CN" altLang="en-US" sz="1800" kern="1200" dirty="0">
                <a:solidFill>
                  <a:srgbClr val="51718D"/>
                </a:solidFill>
              </a:rPr>
              <a:t>聚类分析</a:t>
            </a:r>
            <a:endParaRPr lang="en-US" altLang="zh-CN" sz="1800" kern="1200" dirty="0">
              <a:solidFill>
                <a:srgbClr val="51718D"/>
              </a:solidFill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7E5B6D0-F3AE-78B9-B694-EA01F5B7D91C}"/>
              </a:ext>
            </a:extLst>
          </p:cNvPr>
          <p:cNvSpPr/>
          <p:nvPr/>
        </p:nvSpPr>
        <p:spPr>
          <a:xfrm>
            <a:off x="6844248" y="3310322"/>
            <a:ext cx="1566981" cy="442429"/>
          </a:xfrm>
          <a:prstGeom prst="roundRect">
            <a:avLst>
              <a:gd name="adj" fmla="val 10000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zh-CN" altLang="en-US" sz="1800" kern="1200" dirty="0">
                <a:solidFill>
                  <a:srgbClr val="51718D"/>
                </a:solidFill>
              </a:rPr>
              <a:t>矩阵分析</a:t>
            </a:r>
            <a:endParaRPr lang="en-US" altLang="zh-CN" sz="1800" kern="1200" dirty="0">
              <a:solidFill>
                <a:srgbClr val="51718D"/>
              </a:solidFill>
            </a:endParaRP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4A23D269-9B6F-F31F-6D27-73CDCB6D9F14}"/>
              </a:ext>
            </a:extLst>
          </p:cNvPr>
          <p:cNvSpPr/>
          <p:nvPr/>
        </p:nvSpPr>
        <p:spPr>
          <a:xfrm>
            <a:off x="6844248" y="3930019"/>
            <a:ext cx="1566981" cy="1013688"/>
          </a:xfrm>
          <a:prstGeom prst="roundRect">
            <a:avLst>
              <a:gd name="adj" fmla="val 10000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zh-CN" altLang="en-US" sz="1800" kern="1200" dirty="0">
                <a:solidFill>
                  <a:srgbClr val="51718D"/>
                </a:solidFill>
              </a:rPr>
              <a:t>方差分析</a:t>
            </a:r>
            <a:endParaRPr lang="en-US" altLang="zh-CN" sz="1800" kern="1200" dirty="0">
              <a:solidFill>
                <a:srgbClr val="51718D"/>
              </a:solidFill>
            </a:endParaRPr>
          </a:p>
          <a:p>
            <a:pPr algn="ctr"/>
            <a:r>
              <a:rPr lang="zh-CN" altLang="en-US" sz="1800" dirty="0">
                <a:solidFill>
                  <a:srgbClr val="51718D"/>
                </a:solidFill>
              </a:rPr>
              <a:t>交叉分析</a:t>
            </a:r>
            <a:endParaRPr lang="en-US" altLang="zh-CN" sz="1800" dirty="0">
              <a:solidFill>
                <a:srgbClr val="51718D"/>
              </a:solidFill>
            </a:endParaRPr>
          </a:p>
          <a:p>
            <a:pPr algn="ctr"/>
            <a:r>
              <a:rPr lang="zh-CN" altLang="en-US" sz="1800" kern="1200" dirty="0">
                <a:solidFill>
                  <a:srgbClr val="51718D"/>
                </a:solidFill>
              </a:rPr>
              <a:t>比较均值</a:t>
            </a:r>
            <a:endParaRPr lang="en-US" altLang="zh-CN" sz="1800" kern="1200" dirty="0">
              <a:solidFill>
                <a:srgbClr val="5171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50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12576AE-22D0-4C92-B346-09B70DFAB68C}"/>
              </a:ext>
            </a:extLst>
          </p:cNvPr>
          <p:cNvGrpSpPr/>
          <p:nvPr/>
        </p:nvGrpSpPr>
        <p:grpSpPr>
          <a:xfrm flipH="1">
            <a:off x="3276257" y="2440313"/>
            <a:ext cx="5974311" cy="2735460"/>
            <a:chOff x="-16275" y="2464532"/>
            <a:chExt cx="6472597" cy="273630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879D8C0-FCA8-4EF1-9200-5175FECFBC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093"/>
            <a:stretch/>
          </p:blipFill>
          <p:spPr>
            <a:xfrm flipH="1">
              <a:off x="3059832" y="3724672"/>
              <a:ext cx="3396490" cy="1476164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F5AA8ED8-F849-41C5-A3DA-6EEFAF26F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-16275" y="2464532"/>
              <a:ext cx="4260586" cy="2736304"/>
            </a:xfrm>
            <a:prstGeom prst="rect">
              <a:avLst/>
            </a:prstGeom>
          </p:spPr>
        </p:pic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C0F7ED83-839E-4F68-A972-81B96D6CC1BA}"/>
                </a:ext>
              </a:extLst>
            </p:cNvPr>
            <p:cNvSpPr/>
            <p:nvPr/>
          </p:nvSpPr>
          <p:spPr>
            <a:xfrm>
              <a:off x="5544108" y="4659034"/>
              <a:ext cx="791507" cy="48605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09F46A30-17B7-4E15-8D54-59FA5E914290}"/>
              </a:ext>
            </a:extLst>
          </p:cNvPr>
          <p:cNvSpPr txBox="1">
            <a:spLocks/>
          </p:cNvSpPr>
          <p:nvPr/>
        </p:nvSpPr>
        <p:spPr>
          <a:xfrm>
            <a:off x="1173755" y="1629755"/>
            <a:ext cx="1112484" cy="132343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8600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CFF755E-4A00-43C1-BF67-35BD74B50749}"/>
              </a:ext>
            </a:extLst>
          </p:cNvPr>
          <p:cNvSpPr txBox="1"/>
          <p:nvPr/>
        </p:nvSpPr>
        <p:spPr>
          <a:xfrm>
            <a:off x="2302207" y="2213173"/>
            <a:ext cx="3271925" cy="610853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dirty="0">
                <a:solidFill>
                  <a:schemeClr val="accent1"/>
                </a:solidFill>
                <a:latin typeface="微软雅黑"/>
                <a:ea typeface="微软雅黑"/>
              </a:rPr>
              <a:t>案例分析</a:t>
            </a:r>
          </a:p>
        </p:txBody>
      </p:sp>
      <p:cxnSp>
        <p:nvCxnSpPr>
          <p:cNvPr id="12" name="Straight Connector 13">
            <a:extLst>
              <a:ext uri="{FF2B5EF4-FFF2-40B4-BE49-F238E27FC236}">
                <a16:creationId xmlns:a16="http://schemas.microsoft.com/office/drawing/2014/main" id="{636AF9E6-3605-4777-92E2-21823906F3D5}"/>
              </a:ext>
            </a:extLst>
          </p:cNvPr>
          <p:cNvCxnSpPr/>
          <p:nvPr/>
        </p:nvCxnSpPr>
        <p:spPr>
          <a:xfrm flipH="1" flipV="1">
            <a:off x="1414" y="3082556"/>
            <a:ext cx="5737518" cy="635"/>
          </a:xfrm>
          <a:prstGeom prst="line">
            <a:avLst/>
          </a:prstGeom>
          <a:ln w="19050" cap="sq">
            <a:solidFill>
              <a:schemeClr val="accent3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98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细分（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Segmentation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 ——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因子分析</a:t>
            </a:r>
            <a:endParaRPr lang="en-US" altLang="zh-CN" sz="2000" b="1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E17C624-53EB-83F5-8D19-DC6F9FCA5D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778275"/>
              </p:ext>
            </p:extLst>
          </p:nvPr>
        </p:nvGraphicFramePr>
        <p:xfrm>
          <a:off x="1170477" y="1519606"/>
          <a:ext cx="5675801" cy="34105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2969">
                  <a:extLst>
                    <a:ext uri="{9D8B030D-6E8A-4147-A177-3AD203B41FA5}">
                      <a16:colId xmlns:a16="http://schemas.microsoft.com/office/drawing/2014/main" val="256135547"/>
                    </a:ext>
                  </a:extLst>
                </a:gridCol>
                <a:gridCol w="753208">
                  <a:extLst>
                    <a:ext uri="{9D8B030D-6E8A-4147-A177-3AD203B41FA5}">
                      <a16:colId xmlns:a16="http://schemas.microsoft.com/office/drawing/2014/main" val="4186511860"/>
                    </a:ext>
                  </a:extLst>
                </a:gridCol>
                <a:gridCol w="753208">
                  <a:extLst>
                    <a:ext uri="{9D8B030D-6E8A-4147-A177-3AD203B41FA5}">
                      <a16:colId xmlns:a16="http://schemas.microsoft.com/office/drawing/2014/main" val="178550087"/>
                    </a:ext>
                  </a:extLst>
                </a:gridCol>
                <a:gridCol w="753208">
                  <a:extLst>
                    <a:ext uri="{9D8B030D-6E8A-4147-A177-3AD203B41FA5}">
                      <a16:colId xmlns:a16="http://schemas.microsoft.com/office/drawing/2014/main" val="2353122911"/>
                    </a:ext>
                  </a:extLst>
                </a:gridCol>
                <a:gridCol w="753208">
                  <a:extLst>
                    <a:ext uri="{9D8B030D-6E8A-4147-A177-3AD203B41FA5}">
                      <a16:colId xmlns:a16="http://schemas.microsoft.com/office/drawing/2014/main" val="3762926707"/>
                    </a:ext>
                  </a:extLst>
                </a:gridCol>
              </a:tblGrid>
              <a:tr h="310054">
                <a:tc>
                  <a:txBody>
                    <a:bodyPr/>
                    <a:lstStyle/>
                    <a:p>
                      <a:pPr algn="l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err="1">
                          <a:solidFill>
                            <a:srgbClr val="51718D"/>
                          </a:solidFill>
                          <a:effectLst/>
                        </a:rPr>
                        <a:t>因子</a:t>
                      </a:r>
                      <a:endParaRPr lang="en-US" sz="1600" b="1" u="none" strike="noStrike" dirty="0">
                        <a:solidFill>
                          <a:srgbClr val="51718D"/>
                        </a:solidFill>
                        <a:effectLst/>
                      </a:endParaRPr>
                    </a:p>
                  </a:txBody>
                  <a:tcPr marL="6882" marR="6882" marT="6882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CN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CN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CN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b"/>
                </a:tc>
                <a:extLst>
                  <a:ext uri="{0D108BD9-81ED-4DB2-BD59-A6C34878D82A}">
                    <a16:rowId xmlns:a16="http://schemas.microsoft.com/office/drawing/2014/main" val="1246881008"/>
                  </a:ext>
                </a:extLst>
              </a:tr>
              <a:tr h="310054">
                <a:tc>
                  <a:txBody>
                    <a:bodyPr/>
                    <a:lstStyle/>
                    <a:p>
                      <a:pPr algn="l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N" sz="1600" b="1" u="none" strike="noStrike" dirty="0">
                          <a:solidFill>
                            <a:srgbClr val="51718D"/>
                          </a:solidFill>
                          <a:effectLst/>
                        </a:rPr>
                        <a:t>1</a:t>
                      </a:r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N" sz="1600" b="1" u="none" strike="noStrike" dirty="0">
                          <a:solidFill>
                            <a:srgbClr val="51718D"/>
                          </a:solidFill>
                          <a:effectLst/>
                        </a:rPr>
                        <a:t>2</a:t>
                      </a:r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N" sz="1600" b="1" u="none" strike="noStrike" dirty="0">
                          <a:solidFill>
                            <a:srgbClr val="51718D"/>
                          </a:solidFill>
                          <a:effectLst/>
                        </a:rPr>
                        <a:t>3</a:t>
                      </a:r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N" sz="1600" b="1" u="none" strike="noStrike">
                          <a:solidFill>
                            <a:srgbClr val="51718D"/>
                          </a:solidFill>
                          <a:effectLst/>
                        </a:rPr>
                        <a:t>4</a:t>
                      </a:r>
                      <a:endParaRPr lang="en-CN" sz="1600" b="1" i="0" u="none" strike="noStrike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extLst>
                  <a:ext uri="{0D108BD9-81ED-4DB2-BD59-A6C34878D82A}">
                    <a16:rowId xmlns:a16="http://schemas.microsoft.com/office/drawing/2014/main" val="3366995577"/>
                  </a:ext>
                </a:extLst>
              </a:tr>
              <a:tr h="310054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b="1" u="none" strike="noStrike" dirty="0">
                          <a:solidFill>
                            <a:srgbClr val="51718D"/>
                          </a:solidFill>
                          <a:effectLst/>
                        </a:rPr>
                        <a:t>对自己的生活很满意</a:t>
                      </a:r>
                      <a:endParaRPr lang="zh-CN" altLang="en-US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N" sz="1600" b="1" u="none" strike="noStrike">
                          <a:solidFill>
                            <a:srgbClr val="51718D"/>
                          </a:solidFill>
                          <a:effectLst/>
                        </a:rPr>
                        <a:t>0.824</a:t>
                      </a:r>
                      <a:endParaRPr lang="en-CN" sz="1600" b="1" i="0" u="none" strike="noStrike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extLst>
                  <a:ext uri="{0D108BD9-81ED-4DB2-BD59-A6C34878D82A}">
                    <a16:rowId xmlns:a16="http://schemas.microsoft.com/office/drawing/2014/main" val="265673896"/>
                  </a:ext>
                </a:extLst>
              </a:tr>
              <a:tr h="310054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b="1" u="none" strike="noStrike" dirty="0">
                          <a:solidFill>
                            <a:srgbClr val="51718D"/>
                          </a:solidFill>
                          <a:effectLst/>
                        </a:rPr>
                        <a:t>为享受而产生的浪费是必要的</a:t>
                      </a:r>
                      <a:endParaRPr lang="zh-CN" altLang="en-US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N" sz="1600" b="1" u="none" strike="noStrike">
                          <a:solidFill>
                            <a:srgbClr val="51718D"/>
                          </a:solidFill>
                          <a:effectLst/>
                        </a:rPr>
                        <a:t>0.653</a:t>
                      </a:r>
                      <a:endParaRPr lang="en-CN" sz="1600" b="1" i="0" u="none" strike="noStrike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extLst>
                  <a:ext uri="{0D108BD9-81ED-4DB2-BD59-A6C34878D82A}">
                    <a16:rowId xmlns:a16="http://schemas.microsoft.com/office/drawing/2014/main" val="4109472548"/>
                  </a:ext>
                </a:extLst>
              </a:tr>
              <a:tr h="310054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b="1" u="none" strike="noStrike" dirty="0">
                          <a:solidFill>
                            <a:srgbClr val="51718D"/>
                          </a:solidFill>
                          <a:effectLst/>
                        </a:rPr>
                        <a:t>买房子前要先有车</a:t>
                      </a:r>
                      <a:endParaRPr lang="zh-CN" altLang="en-US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N" sz="1600" b="1" u="none" strike="noStrike">
                          <a:solidFill>
                            <a:srgbClr val="51718D"/>
                          </a:solidFill>
                          <a:effectLst/>
                        </a:rPr>
                        <a:t>0.831</a:t>
                      </a:r>
                      <a:endParaRPr lang="en-CN" sz="1600" b="1" i="0" u="none" strike="noStrike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extLst>
                  <a:ext uri="{0D108BD9-81ED-4DB2-BD59-A6C34878D82A}">
                    <a16:rowId xmlns:a16="http://schemas.microsoft.com/office/drawing/2014/main" val="2595743791"/>
                  </a:ext>
                </a:extLst>
              </a:tr>
              <a:tr h="310054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b="1" u="none" strike="noStrike" dirty="0">
                          <a:solidFill>
                            <a:srgbClr val="51718D"/>
                          </a:solidFill>
                          <a:effectLst/>
                        </a:rPr>
                        <a:t>不惜金钱和时间装修房子</a:t>
                      </a:r>
                      <a:endParaRPr lang="zh-CN" altLang="en-US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N" sz="1600" b="1" u="none" strike="noStrike">
                          <a:solidFill>
                            <a:srgbClr val="51718D"/>
                          </a:solidFill>
                          <a:effectLst/>
                        </a:rPr>
                        <a:t>0.835</a:t>
                      </a:r>
                      <a:endParaRPr lang="en-CN" sz="1600" b="1" i="0" u="none" strike="noStrike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extLst>
                  <a:ext uri="{0D108BD9-81ED-4DB2-BD59-A6C34878D82A}">
                    <a16:rowId xmlns:a16="http://schemas.microsoft.com/office/drawing/2014/main" val="2517129689"/>
                  </a:ext>
                </a:extLst>
              </a:tr>
              <a:tr h="310054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b="1" u="none" strike="noStrike" dirty="0">
                          <a:solidFill>
                            <a:srgbClr val="51718D"/>
                          </a:solidFill>
                          <a:effectLst/>
                        </a:rPr>
                        <a:t>买衣服都买便宜的</a:t>
                      </a:r>
                      <a:endParaRPr lang="zh-CN" altLang="en-US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N" sz="1600" b="1" u="none" strike="noStrike">
                          <a:solidFill>
                            <a:srgbClr val="51718D"/>
                          </a:solidFill>
                          <a:effectLst/>
                        </a:rPr>
                        <a:t>0.671</a:t>
                      </a:r>
                      <a:endParaRPr lang="en-CN" sz="1600" b="1" i="0" u="none" strike="noStrike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extLst>
                  <a:ext uri="{0D108BD9-81ED-4DB2-BD59-A6C34878D82A}">
                    <a16:rowId xmlns:a16="http://schemas.microsoft.com/office/drawing/2014/main" val="2904457023"/>
                  </a:ext>
                </a:extLst>
              </a:tr>
              <a:tr h="310054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b="1" u="none" strike="noStrike" dirty="0">
                          <a:solidFill>
                            <a:srgbClr val="51718D"/>
                          </a:solidFill>
                          <a:effectLst/>
                        </a:rPr>
                        <a:t>休息时经常进行户外活动</a:t>
                      </a:r>
                      <a:endParaRPr lang="zh-CN" altLang="en-US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N" sz="1600" b="1" u="none" strike="noStrike" dirty="0">
                          <a:solidFill>
                            <a:srgbClr val="51718D"/>
                          </a:solidFill>
                          <a:effectLst/>
                        </a:rPr>
                        <a:t>0.87</a:t>
                      </a:r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extLst>
                  <a:ext uri="{0D108BD9-81ED-4DB2-BD59-A6C34878D82A}">
                    <a16:rowId xmlns:a16="http://schemas.microsoft.com/office/drawing/2014/main" val="1277406289"/>
                  </a:ext>
                </a:extLst>
              </a:tr>
              <a:tr h="310054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b="1" u="none" strike="noStrike" dirty="0">
                          <a:solidFill>
                            <a:srgbClr val="51718D"/>
                          </a:solidFill>
                          <a:effectLst/>
                        </a:rPr>
                        <a:t>尝试生活充满变化</a:t>
                      </a:r>
                      <a:endParaRPr lang="zh-CN" altLang="en-US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N" sz="1600" b="1" u="none" strike="noStrike" dirty="0">
                          <a:solidFill>
                            <a:srgbClr val="51718D"/>
                          </a:solidFill>
                          <a:effectLst/>
                        </a:rPr>
                        <a:t>0.783</a:t>
                      </a:r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extLst>
                  <a:ext uri="{0D108BD9-81ED-4DB2-BD59-A6C34878D82A}">
                    <a16:rowId xmlns:a16="http://schemas.microsoft.com/office/drawing/2014/main" val="153749685"/>
                  </a:ext>
                </a:extLst>
              </a:tr>
              <a:tr h="310054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b="1" u="none" strike="noStrike" dirty="0">
                          <a:solidFill>
                            <a:srgbClr val="51718D"/>
                          </a:solidFill>
                          <a:effectLst/>
                        </a:rPr>
                        <a:t>喜欢独自享受安静的生活</a:t>
                      </a:r>
                      <a:endParaRPr lang="zh-CN" altLang="en-US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N" sz="1600" b="1" u="none" strike="noStrike" dirty="0">
                          <a:solidFill>
                            <a:srgbClr val="51718D"/>
                          </a:solidFill>
                          <a:effectLst/>
                        </a:rPr>
                        <a:t>0.764</a:t>
                      </a:r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extLst>
                  <a:ext uri="{0D108BD9-81ED-4DB2-BD59-A6C34878D82A}">
                    <a16:rowId xmlns:a16="http://schemas.microsoft.com/office/drawing/2014/main" val="1699794267"/>
                  </a:ext>
                </a:extLst>
              </a:tr>
              <a:tr h="310054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b="1" u="none" strike="noStrike" dirty="0">
                          <a:solidFill>
                            <a:srgbClr val="51718D"/>
                          </a:solidFill>
                          <a:effectLst/>
                        </a:rPr>
                        <a:t>下班后尽快回家</a:t>
                      </a:r>
                      <a:endParaRPr lang="zh-CN" altLang="en-US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N" sz="1600" b="1" u="none" strike="noStrike">
                          <a:solidFill>
                            <a:srgbClr val="51718D"/>
                          </a:solidFill>
                          <a:effectLst/>
                        </a:rPr>
                        <a:t>0.741</a:t>
                      </a:r>
                      <a:endParaRPr lang="en-CN" sz="1600" b="1" i="0" u="none" strike="noStrike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N" sz="1600" b="1" i="0" u="none" strike="noStrike" dirty="0">
                        <a:solidFill>
                          <a:srgbClr val="51718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82" marR="6882" marT="6882" marB="0" anchor="ctr"/>
                </a:tc>
                <a:extLst>
                  <a:ext uri="{0D108BD9-81ED-4DB2-BD59-A6C34878D82A}">
                    <a16:rowId xmlns:a16="http://schemas.microsoft.com/office/drawing/2014/main" val="4233099873"/>
                  </a:ext>
                </a:extLst>
              </a:tr>
            </a:tbl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4212083-4504-D8AA-B377-6B57740DCBBF}"/>
              </a:ext>
            </a:extLst>
          </p:cNvPr>
          <p:cNvSpPr/>
          <p:nvPr/>
        </p:nvSpPr>
        <p:spPr>
          <a:xfrm>
            <a:off x="7044309" y="1635043"/>
            <a:ext cx="1372860" cy="442429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dirty="0"/>
              <a:t>享受型</a:t>
            </a:r>
            <a:endParaRPr lang="en-US" altLang="zh-CN" sz="1800" kern="1200" dirty="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4048F3C-B28A-E3E9-000B-6C584EC7B077}"/>
              </a:ext>
            </a:extLst>
          </p:cNvPr>
          <p:cNvSpPr/>
          <p:nvPr/>
        </p:nvSpPr>
        <p:spPr>
          <a:xfrm>
            <a:off x="7044309" y="2508654"/>
            <a:ext cx="1372860" cy="442429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dirty="0"/>
              <a:t>居家型</a:t>
            </a:r>
            <a:endParaRPr lang="en-US" altLang="zh-CN" sz="1800" kern="12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9306D029-378F-CB57-6AF7-0245A25E1260}"/>
              </a:ext>
            </a:extLst>
          </p:cNvPr>
          <p:cNvSpPr/>
          <p:nvPr/>
        </p:nvSpPr>
        <p:spPr>
          <a:xfrm>
            <a:off x="7044309" y="3382265"/>
            <a:ext cx="1372860" cy="442429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dirty="0"/>
              <a:t>外向型</a:t>
            </a:r>
            <a:endParaRPr lang="en-US" altLang="zh-CN" sz="1800" kern="1200" dirty="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C4D5319-59FF-704A-E352-D9F2963163F1}"/>
              </a:ext>
            </a:extLst>
          </p:cNvPr>
          <p:cNvSpPr/>
          <p:nvPr/>
        </p:nvSpPr>
        <p:spPr>
          <a:xfrm>
            <a:off x="7044309" y="4255877"/>
            <a:ext cx="1372860" cy="442429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dirty="0"/>
              <a:t>自信型</a:t>
            </a:r>
            <a:endParaRPr lang="en-US" altLang="zh-CN" sz="1800" kern="1200" dirty="0"/>
          </a:p>
        </p:txBody>
      </p:sp>
    </p:spTree>
    <p:extLst>
      <p:ext uri="{BB962C8B-B14F-4D97-AF65-F5344CB8AC3E}">
        <p14:creationId xmlns:p14="http://schemas.microsoft.com/office/powerpoint/2010/main" val="250157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细分（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Segmentation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——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标准化、聚类分析</a:t>
            </a:r>
            <a:endParaRPr lang="en-US" altLang="zh-CN" sz="2000" b="1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8" name="Freeform 173">
            <a:extLst>
              <a:ext uri="{FF2B5EF4-FFF2-40B4-BE49-F238E27FC236}">
                <a16:creationId xmlns:a16="http://schemas.microsoft.com/office/drawing/2014/main" id="{B11A0FC0-5D7F-BEC9-CB80-AA832534F890}"/>
              </a:ext>
            </a:extLst>
          </p:cNvPr>
          <p:cNvSpPr>
            <a:spLocks/>
          </p:cNvSpPr>
          <p:nvPr/>
        </p:nvSpPr>
        <p:spPr bwMode="auto">
          <a:xfrm>
            <a:off x="4066262" y="2619583"/>
            <a:ext cx="1052415" cy="991352"/>
          </a:xfrm>
          <a:custGeom>
            <a:avLst/>
            <a:gdLst>
              <a:gd name="T0" fmla="*/ 191 w 204"/>
              <a:gd name="T1" fmla="*/ 132 h 203"/>
              <a:gd name="T2" fmla="*/ 122 w 204"/>
              <a:gd name="T3" fmla="*/ 96 h 203"/>
              <a:gd name="T4" fmla="*/ 115 w 204"/>
              <a:gd name="T5" fmla="*/ 87 h 203"/>
              <a:gd name="T6" fmla="*/ 131 w 204"/>
              <a:gd name="T7" fmla="*/ 57 h 203"/>
              <a:gd name="T8" fmla="*/ 132 w 204"/>
              <a:gd name="T9" fmla="*/ 56 h 203"/>
              <a:gd name="T10" fmla="*/ 134 w 204"/>
              <a:gd name="T11" fmla="*/ 41 h 203"/>
              <a:gd name="T12" fmla="*/ 134 w 204"/>
              <a:gd name="T13" fmla="*/ 32 h 203"/>
              <a:gd name="T14" fmla="*/ 109 w 204"/>
              <a:gd name="T15" fmla="*/ 4 h 203"/>
              <a:gd name="T16" fmla="*/ 80 w 204"/>
              <a:gd name="T17" fmla="*/ 7 h 203"/>
              <a:gd name="T18" fmla="*/ 65 w 204"/>
              <a:gd name="T19" fmla="*/ 23 h 203"/>
              <a:gd name="T20" fmla="*/ 61 w 204"/>
              <a:gd name="T21" fmla="*/ 39 h 203"/>
              <a:gd name="T22" fmla="*/ 63 w 204"/>
              <a:gd name="T23" fmla="*/ 54 h 203"/>
              <a:gd name="T24" fmla="*/ 65 w 204"/>
              <a:gd name="T25" fmla="*/ 55 h 203"/>
              <a:gd name="T26" fmla="*/ 81 w 204"/>
              <a:gd name="T27" fmla="*/ 88 h 203"/>
              <a:gd name="T28" fmla="*/ 76 w 204"/>
              <a:gd name="T29" fmla="*/ 95 h 203"/>
              <a:gd name="T30" fmla="*/ 47 w 204"/>
              <a:gd name="T31" fmla="*/ 108 h 203"/>
              <a:gd name="T32" fmla="*/ 19 w 204"/>
              <a:gd name="T33" fmla="*/ 124 h 203"/>
              <a:gd name="T34" fmla="*/ 8 w 204"/>
              <a:gd name="T35" fmla="*/ 170 h 203"/>
              <a:gd name="T36" fmla="*/ 200 w 204"/>
              <a:gd name="T37" fmla="*/ 169 h 203"/>
              <a:gd name="T38" fmla="*/ 191 w 204"/>
              <a:gd name="T39" fmla="*/ 132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4" h="203">
                <a:moveTo>
                  <a:pt x="191" y="132"/>
                </a:moveTo>
                <a:cubicBezTo>
                  <a:pt x="181" y="115"/>
                  <a:pt x="126" y="97"/>
                  <a:pt x="122" y="96"/>
                </a:cubicBezTo>
                <a:cubicBezTo>
                  <a:pt x="121" y="96"/>
                  <a:pt x="110" y="93"/>
                  <a:pt x="115" y="87"/>
                </a:cubicBezTo>
                <a:cubicBezTo>
                  <a:pt x="124" y="79"/>
                  <a:pt x="130" y="67"/>
                  <a:pt x="131" y="57"/>
                </a:cubicBezTo>
                <a:cubicBezTo>
                  <a:pt x="131" y="56"/>
                  <a:pt x="132" y="56"/>
                  <a:pt x="132" y="56"/>
                </a:cubicBezTo>
                <a:cubicBezTo>
                  <a:pt x="132" y="56"/>
                  <a:pt x="134" y="50"/>
                  <a:pt x="134" y="41"/>
                </a:cubicBezTo>
                <a:cubicBezTo>
                  <a:pt x="134" y="38"/>
                  <a:pt x="134" y="35"/>
                  <a:pt x="134" y="32"/>
                </a:cubicBezTo>
                <a:cubicBezTo>
                  <a:pt x="134" y="32"/>
                  <a:pt x="130" y="8"/>
                  <a:pt x="109" y="4"/>
                </a:cubicBezTo>
                <a:cubicBezTo>
                  <a:pt x="109" y="4"/>
                  <a:pt x="91" y="0"/>
                  <a:pt x="80" y="7"/>
                </a:cubicBezTo>
                <a:cubicBezTo>
                  <a:pt x="67" y="12"/>
                  <a:pt x="65" y="23"/>
                  <a:pt x="65" y="23"/>
                </a:cubicBezTo>
                <a:cubicBezTo>
                  <a:pt x="61" y="28"/>
                  <a:pt x="61" y="34"/>
                  <a:pt x="61" y="39"/>
                </a:cubicBezTo>
                <a:cubicBezTo>
                  <a:pt x="61" y="47"/>
                  <a:pt x="63" y="54"/>
                  <a:pt x="63" y="54"/>
                </a:cubicBezTo>
                <a:cubicBezTo>
                  <a:pt x="64" y="54"/>
                  <a:pt x="64" y="54"/>
                  <a:pt x="65" y="55"/>
                </a:cubicBezTo>
                <a:cubicBezTo>
                  <a:pt x="65" y="67"/>
                  <a:pt x="72" y="80"/>
                  <a:pt x="81" y="88"/>
                </a:cubicBezTo>
                <a:cubicBezTo>
                  <a:pt x="83" y="89"/>
                  <a:pt x="81" y="93"/>
                  <a:pt x="76" y="95"/>
                </a:cubicBezTo>
                <a:cubicBezTo>
                  <a:pt x="71" y="97"/>
                  <a:pt x="59" y="102"/>
                  <a:pt x="47" y="108"/>
                </a:cubicBezTo>
                <a:cubicBezTo>
                  <a:pt x="35" y="114"/>
                  <a:pt x="23" y="120"/>
                  <a:pt x="19" y="124"/>
                </a:cubicBezTo>
                <a:cubicBezTo>
                  <a:pt x="9" y="133"/>
                  <a:pt x="0" y="159"/>
                  <a:pt x="8" y="170"/>
                </a:cubicBezTo>
                <a:cubicBezTo>
                  <a:pt x="58" y="194"/>
                  <a:pt x="137" y="203"/>
                  <a:pt x="200" y="169"/>
                </a:cubicBezTo>
                <a:cubicBezTo>
                  <a:pt x="204" y="160"/>
                  <a:pt x="196" y="140"/>
                  <a:pt x="191" y="132"/>
                </a:cubicBezTo>
                <a:close/>
              </a:path>
            </a:pathLst>
          </a:custGeom>
          <a:solidFill>
            <a:srgbClr val="51718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D43CE8B-6B0F-3CE1-8BB9-EC431411A77E}"/>
              </a:ext>
            </a:extLst>
          </p:cNvPr>
          <p:cNvGrpSpPr/>
          <p:nvPr/>
        </p:nvGrpSpPr>
        <p:grpSpPr>
          <a:xfrm>
            <a:off x="2957478" y="1773220"/>
            <a:ext cx="574799" cy="2684079"/>
            <a:chOff x="256058" y="777623"/>
            <a:chExt cx="2610923" cy="66608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558AF97-49E7-2A7E-068A-E7DC91100605}"/>
                </a:ext>
              </a:extLst>
            </p:cNvPr>
            <p:cNvSpPr/>
            <p:nvPr/>
          </p:nvSpPr>
          <p:spPr>
            <a:xfrm>
              <a:off x="256058" y="777623"/>
              <a:ext cx="2610923" cy="666085"/>
            </a:xfrm>
            <a:prstGeom prst="rect">
              <a:avLst/>
            </a:prstGeom>
            <a:solidFill>
              <a:srgbClr val="51718D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D609281-5532-6031-6963-4C360E2B6D75}"/>
                </a:ext>
              </a:extLst>
            </p:cNvPr>
            <p:cNvSpPr/>
            <p:nvPr/>
          </p:nvSpPr>
          <p:spPr>
            <a:xfrm>
              <a:off x="256058" y="777623"/>
              <a:ext cx="2610923" cy="6660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b="0" i="0" kern="1200" dirty="0">
                  <a:latin typeface="+mn-lt"/>
                </a:rPr>
                <a:t>生活状态与个性因素</a:t>
              </a:r>
              <a:endParaRPr lang="en-US" sz="2000" b="0" i="0" kern="1200" dirty="0">
                <a:latin typeface="+mn-lt"/>
              </a:endParaRPr>
            </a:p>
          </p:txBody>
        </p:sp>
      </p:grp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AAD6BCA-B60D-68D3-247B-E9CF592AE0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086435"/>
              </p:ext>
            </p:extLst>
          </p:nvPr>
        </p:nvGraphicFramePr>
        <p:xfrm>
          <a:off x="1274687" y="1924343"/>
          <a:ext cx="1432373" cy="230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23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享受型因子</a:t>
                      </a:r>
                      <a:endParaRPr lang="en-US" sz="1600" b="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居家型因子</a:t>
                      </a:r>
                      <a:endParaRPr lang="en-US" sz="1600" b="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外向型因子</a:t>
                      </a:r>
                      <a:endParaRPr lang="en-US" sz="1600" b="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自信型因子</a:t>
                      </a:r>
                      <a:endParaRPr lang="en-US" sz="1600" b="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3" name="Group 12">
            <a:extLst>
              <a:ext uri="{FF2B5EF4-FFF2-40B4-BE49-F238E27FC236}">
                <a16:creationId xmlns:a16="http://schemas.microsoft.com/office/drawing/2014/main" id="{3081634E-D424-84CB-D509-EAA4DA063376}"/>
              </a:ext>
            </a:extLst>
          </p:cNvPr>
          <p:cNvGrpSpPr/>
          <p:nvPr/>
        </p:nvGrpSpPr>
        <p:grpSpPr>
          <a:xfrm>
            <a:off x="5733225" y="2284120"/>
            <a:ext cx="574799" cy="1662279"/>
            <a:chOff x="256058" y="777623"/>
            <a:chExt cx="2610923" cy="666085"/>
          </a:xfrm>
          <a:solidFill>
            <a:srgbClr val="51718D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956CDB4-4528-D17A-61DB-F6595232A369}"/>
                </a:ext>
              </a:extLst>
            </p:cNvPr>
            <p:cNvSpPr/>
            <p:nvPr/>
          </p:nvSpPr>
          <p:spPr>
            <a:xfrm>
              <a:off x="256058" y="777623"/>
              <a:ext cx="2610923" cy="666085"/>
            </a:xfrm>
            <a:prstGeom prst="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4EFBBB0-6983-C450-C65F-3963D4C85C1B}"/>
                </a:ext>
              </a:extLst>
            </p:cNvPr>
            <p:cNvSpPr/>
            <p:nvPr/>
          </p:nvSpPr>
          <p:spPr>
            <a:xfrm>
              <a:off x="256058" y="777623"/>
              <a:ext cx="2610923" cy="66608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dirty="0"/>
                <a:t>保费金额</a:t>
              </a:r>
              <a:endParaRPr lang="en-US" sz="2000" b="0" i="0" kern="1200" dirty="0">
                <a:latin typeface="+mn-lt"/>
              </a:endParaRPr>
            </a:p>
          </p:txBody>
        </p:sp>
      </p:grpSp>
      <p:graphicFrame>
        <p:nvGraphicFramePr>
          <p:cNvPr id="16" name="Object 6">
            <a:extLst>
              <a:ext uri="{FF2B5EF4-FFF2-40B4-BE49-F238E27FC236}">
                <a16:creationId xmlns:a16="http://schemas.microsoft.com/office/drawing/2014/main" id="{C9BB2E36-0F3A-C1C7-0D54-76D0EB0918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5495314"/>
              </p:ext>
            </p:extLst>
          </p:nvPr>
        </p:nvGraphicFramePr>
        <p:xfrm>
          <a:off x="6493389" y="2865228"/>
          <a:ext cx="1576387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3900" imgH="228600" progId="Equation.3">
                  <p:embed/>
                </p:oleObj>
              </mc:Choice>
              <mc:Fallback>
                <p:oleObj name="Equation" r:id="rId2" imgW="723900" imgH="228600" progId="Equation.3">
                  <p:embed/>
                  <p:pic>
                    <p:nvPicPr>
                      <p:cNvPr id="2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3389" y="2865228"/>
                        <a:ext cx="1576387" cy="50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eft Brace 16">
            <a:extLst>
              <a:ext uri="{FF2B5EF4-FFF2-40B4-BE49-F238E27FC236}">
                <a16:creationId xmlns:a16="http://schemas.microsoft.com/office/drawing/2014/main" id="{C47A758E-04AD-2DDF-0B38-50B61091D6CC}"/>
              </a:ext>
            </a:extLst>
          </p:cNvPr>
          <p:cNvSpPr/>
          <p:nvPr/>
        </p:nvSpPr>
        <p:spPr>
          <a:xfrm flipH="1">
            <a:off x="3677499" y="1931468"/>
            <a:ext cx="262980" cy="2374707"/>
          </a:xfrm>
          <a:prstGeom prst="leftBrace">
            <a:avLst/>
          </a:prstGeom>
          <a:ln w="38100" cmpd="sng">
            <a:solidFill>
              <a:srgbClr val="51718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83F45901-C8EF-A496-A454-8DC060A920D9}"/>
              </a:ext>
            </a:extLst>
          </p:cNvPr>
          <p:cNvSpPr/>
          <p:nvPr/>
        </p:nvSpPr>
        <p:spPr>
          <a:xfrm>
            <a:off x="5318548" y="2469119"/>
            <a:ext cx="262980" cy="1332392"/>
          </a:xfrm>
          <a:prstGeom prst="leftBrace">
            <a:avLst/>
          </a:prstGeom>
          <a:ln w="38100" cmpd="sng">
            <a:solidFill>
              <a:srgbClr val="51718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38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细分（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Segmentation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——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方差分析</a:t>
            </a:r>
            <a:endParaRPr lang="en-US" altLang="zh-CN" sz="2000" b="1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FF17F51-95B5-2E19-EDF0-1A0D2D6A71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63888"/>
              </p:ext>
            </p:extLst>
          </p:nvPr>
        </p:nvGraphicFramePr>
        <p:xfrm>
          <a:off x="818120" y="1635043"/>
          <a:ext cx="7507759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7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15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96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89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25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71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09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平方和</a:t>
                      </a:r>
                      <a:endParaRPr lang="en-US" sz="1600" dirty="0"/>
                    </a:p>
                  </a:txBody>
                  <a:tcPr anchor="ctr"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/>
                        <a:t>Df</a:t>
                      </a:r>
                      <a:endParaRPr lang="en-US" sz="1600" dirty="0"/>
                    </a:p>
                  </a:txBody>
                  <a:tcPr anchor="ctr"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均方</a:t>
                      </a:r>
                      <a:endParaRPr lang="en-US" sz="1600" dirty="0"/>
                    </a:p>
                  </a:txBody>
                  <a:tcPr anchor="ctr"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F</a:t>
                      </a:r>
                      <a:endParaRPr lang="en-US" sz="1600" dirty="0"/>
                    </a:p>
                  </a:txBody>
                  <a:tcPr anchor="ctr"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显著性</a:t>
                      </a:r>
                      <a:endParaRPr lang="en-US" sz="1600" dirty="0"/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zh-CN" altLang="en-US" sz="1600" dirty="0">
                          <a:solidFill>
                            <a:srgbClr val="404040"/>
                          </a:solidFill>
                        </a:rPr>
                        <a:t>保费金额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solidFill>
                            <a:srgbClr val="404040"/>
                          </a:solidFill>
                        </a:rPr>
                        <a:t>组内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360857244.788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4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90214311.197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306.109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0.000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solidFill>
                            <a:srgbClr val="404040"/>
                          </a:solidFill>
                        </a:rPr>
                        <a:t>组间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208362409.226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707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294713.450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solidFill>
                            <a:srgbClr val="404040"/>
                          </a:solidFill>
                        </a:rPr>
                        <a:t>总数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569219654.014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711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zh-CN" altLang="en-US" sz="1600" dirty="0">
                          <a:solidFill>
                            <a:srgbClr val="404040"/>
                          </a:solidFill>
                        </a:rPr>
                        <a:t>因子类别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solidFill>
                            <a:srgbClr val="404040"/>
                          </a:solidFill>
                        </a:rPr>
                        <a:t>组内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732.731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4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183.183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742.643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0.000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solidFill>
                            <a:srgbClr val="404040"/>
                          </a:solidFill>
                        </a:rPr>
                        <a:t>组间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174.391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707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0.247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solidFill>
                            <a:srgbClr val="404040"/>
                          </a:solidFill>
                        </a:rPr>
                        <a:t>总数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901.122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711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id="{BC609458-563A-FB91-35CE-0C857E4A4497}"/>
              </a:ext>
            </a:extLst>
          </p:cNvPr>
          <p:cNvSpPr/>
          <p:nvPr/>
        </p:nvSpPr>
        <p:spPr>
          <a:xfrm>
            <a:off x="7287635" y="1963706"/>
            <a:ext cx="864968" cy="452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86B91F2-6EBF-2E75-93D8-B55459CB85AE}"/>
              </a:ext>
            </a:extLst>
          </p:cNvPr>
          <p:cNvSpPr/>
          <p:nvPr/>
        </p:nvSpPr>
        <p:spPr>
          <a:xfrm>
            <a:off x="7287635" y="3063469"/>
            <a:ext cx="864968" cy="452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89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细分（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Segmentation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——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交叉列联表</a:t>
            </a:r>
            <a:endParaRPr lang="en-US" altLang="zh-CN" sz="2000" b="1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2891A07-D133-B753-7A33-A8EDD159EF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755467"/>
              </p:ext>
            </p:extLst>
          </p:nvPr>
        </p:nvGraphicFramePr>
        <p:xfrm>
          <a:off x="1123853" y="1388859"/>
          <a:ext cx="6896294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3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5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7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72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42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07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 rowSpan="2" gridSpan="2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600" b="0" dirty="0"/>
                        <a:t>因子类别</a:t>
                      </a:r>
                      <a:endParaRPr lang="en-US" sz="1600" b="0" dirty="0"/>
                    </a:p>
                  </a:txBody>
                  <a:tcPr anchor="ctr"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b="0" dirty="0"/>
                        <a:t>合计</a:t>
                      </a:r>
                      <a:endParaRPr lang="en-US" sz="1600" b="0" dirty="0"/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gridSpan="2"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享受型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bg1"/>
                          </a:solidFill>
                        </a:rPr>
                        <a:t>居家型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bg1"/>
                          </a:solidFill>
                        </a:rPr>
                        <a:t>外向型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bg1"/>
                          </a:solidFill>
                        </a:rPr>
                        <a:t>自信型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r>
                        <a:rPr lang="zh-CN" altLang="en-US" sz="1600" dirty="0">
                          <a:solidFill>
                            <a:srgbClr val="404040"/>
                          </a:solidFill>
                        </a:rPr>
                        <a:t>细分类别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1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60.4%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39.6%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100%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2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65.7%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34.3%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100%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3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57.9%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42.1%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100%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4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100%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100%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5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600" dirty="0">
                          <a:solidFill>
                            <a:srgbClr val="404040"/>
                          </a:solidFill>
                        </a:rPr>
                        <a:t>5</a:t>
                      </a:r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3.1%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25.9%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19.8%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1.2%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100%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zh-CN" altLang="en-US" sz="1800" dirty="0">
                          <a:solidFill>
                            <a:srgbClr val="404040"/>
                          </a:solidFill>
                        </a:rPr>
                        <a:t>合计</a:t>
                      </a:r>
                      <a:endParaRPr lang="en-US" sz="18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26.0%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26.8%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21.9%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25.3%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404040"/>
                          </a:solidFill>
                        </a:rPr>
                        <a:t>100%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id="{1EB92CC0-3BF8-F9AB-0EAB-55EE8F30D110}"/>
              </a:ext>
            </a:extLst>
          </p:cNvPr>
          <p:cNvSpPr/>
          <p:nvPr/>
        </p:nvSpPr>
        <p:spPr>
          <a:xfrm>
            <a:off x="2645664" y="3571081"/>
            <a:ext cx="864968" cy="452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95A2944-8697-6762-EBD2-9A2BCD30AC37}"/>
              </a:ext>
            </a:extLst>
          </p:cNvPr>
          <p:cNvSpPr/>
          <p:nvPr/>
        </p:nvSpPr>
        <p:spPr>
          <a:xfrm>
            <a:off x="6036022" y="3175520"/>
            <a:ext cx="864968" cy="452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D367A5E-BAF8-BAFB-FAB8-9541B9C90F90}"/>
              </a:ext>
            </a:extLst>
          </p:cNvPr>
          <p:cNvSpPr/>
          <p:nvPr/>
        </p:nvSpPr>
        <p:spPr>
          <a:xfrm>
            <a:off x="4950478" y="2823507"/>
            <a:ext cx="864968" cy="452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8696A9-3183-FED1-F4A7-F8CFCEB953CA}"/>
              </a:ext>
            </a:extLst>
          </p:cNvPr>
          <p:cNvSpPr/>
          <p:nvPr/>
        </p:nvSpPr>
        <p:spPr>
          <a:xfrm>
            <a:off x="3800750" y="2093856"/>
            <a:ext cx="864968" cy="452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E4CAE78-F8C6-07C2-4136-3CAFCD69AA71}"/>
              </a:ext>
            </a:extLst>
          </p:cNvPr>
          <p:cNvSpPr/>
          <p:nvPr/>
        </p:nvSpPr>
        <p:spPr>
          <a:xfrm>
            <a:off x="2656156" y="2477287"/>
            <a:ext cx="864968" cy="452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DE8E22E7-9760-BBF8-5A86-5441A8F1A6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734349"/>
              </p:ext>
            </p:extLst>
          </p:nvPr>
        </p:nvGraphicFramePr>
        <p:xfrm>
          <a:off x="1094115" y="4463951"/>
          <a:ext cx="695577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2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4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47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47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47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47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/>
                        <a:t>细分类别</a:t>
                      </a:r>
                      <a:endParaRPr lang="en-US" sz="1800" b="0" dirty="0"/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/>
                        <a:t>1</a:t>
                      </a:r>
                      <a:endParaRPr lang="en-US" sz="1600" b="0" dirty="0"/>
                    </a:p>
                  </a:txBody>
                  <a:tcPr anchor="ctr"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/>
                        <a:t>2</a:t>
                      </a:r>
                      <a:endParaRPr lang="en-US" sz="1600" b="0" dirty="0"/>
                    </a:p>
                  </a:txBody>
                  <a:tcPr anchor="ctr"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/>
                        <a:t>3</a:t>
                      </a:r>
                      <a:endParaRPr lang="en-US" sz="1600" b="0" dirty="0"/>
                    </a:p>
                  </a:txBody>
                  <a:tcPr anchor="ctr"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/>
                        <a:t>4</a:t>
                      </a:r>
                      <a:endParaRPr lang="en-US" sz="1600" b="0" dirty="0"/>
                    </a:p>
                  </a:txBody>
                  <a:tcPr anchor="ctr"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/>
                        <a:t>5</a:t>
                      </a:r>
                      <a:endParaRPr lang="en-US" sz="1600" b="0" dirty="0"/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保费金额</a:t>
                      </a:r>
                      <a:endParaRPr lang="en-US" sz="1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1481.80</a:t>
                      </a:r>
                      <a:endParaRPr lang="en-US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2098.27</a:t>
                      </a:r>
                      <a:endParaRPr lang="en-US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2780.00</a:t>
                      </a:r>
                      <a:endParaRPr lang="en-US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1708.33</a:t>
                      </a:r>
                      <a:endParaRPr lang="en-US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3780.10</a:t>
                      </a:r>
                      <a:endParaRPr lang="en-US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683D427-A6B8-4107-75C1-172BCE9AF1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000639"/>
              </p:ext>
            </p:extLst>
          </p:nvPr>
        </p:nvGraphicFramePr>
        <p:xfrm>
          <a:off x="1641736" y="144038"/>
          <a:ext cx="7482451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9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2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2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26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26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26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/>
                        <a:t>类别号</a:t>
                      </a:r>
                      <a:endParaRPr lang="en-US" sz="1800" b="0" dirty="0"/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/>
                        <a:t>第一类</a:t>
                      </a:r>
                      <a:endParaRPr lang="en-US" sz="1600" b="0" dirty="0"/>
                    </a:p>
                  </a:txBody>
                  <a:tcPr anchor="ctr"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/>
                        <a:t>第二类</a:t>
                      </a:r>
                      <a:endParaRPr lang="en-US" sz="1600" b="0" dirty="0"/>
                    </a:p>
                  </a:txBody>
                  <a:tcPr anchor="ctr"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/>
                        <a:t>第三类</a:t>
                      </a:r>
                      <a:endParaRPr lang="en-US" sz="1600" b="0" dirty="0"/>
                    </a:p>
                  </a:txBody>
                  <a:tcPr anchor="ctr"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/>
                        <a:t>第四类</a:t>
                      </a:r>
                      <a:endParaRPr lang="en-US" sz="1600" b="0" dirty="0"/>
                    </a:p>
                  </a:txBody>
                  <a:tcPr anchor="ctr"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/>
                        <a:t>第五类</a:t>
                      </a:r>
                      <a:endParaRPr lang="en-US" sz="1600" b="0" dirty="0"/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718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rgbClr val="404040"/>
                          </a:solidFill>
                        </a:rPr>
                        <a:t>类别名称</a:t>
                      </a:r>
                      <a:endParaRPr lang="en-US" sz="1800" b="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rgbClr val="404040"/>
                          </a:solidFill>
                        </a:rPr>
                        <a:t>低端居家型</a:t>
                      </a:r>
                      <a:endParaRPr lang="en-US" sz="1600" b="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404040"/>
                          </a:solidFill>
                        </a:rPr>
                        <a:t>中端享受型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404040"/>
                          </a:solidFill>
                        </a:rPr>
                        <a:t>中端外向型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404040"/>
                          </a:solidFill>
                        </a:rPr>
                        <a:t>中端自信型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404040"/>
                          </a:solidFill>
                        </a:rPr>
                        <a:t>高端享受型</a:t>
                      </a:r>
                      <a:endParaRPr lang="en-US" sz="16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09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客户选择（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Targeting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r>
              <a:rPr lang="zh-CN" altLang="en-US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D0A12A7-9772-9259-418C-CFFF0514E73A}"/>
              </a:ext>
            </a:extLst>
          </p:cNvPr>
          <p:cNvGrpSpPr/>
          <p:nvPr/>
        </p:nvGrpSpPr>
        <p:grpSpPr>
          <a:xfrm>
            <a:off x="1865817" y="1368932"/>
            <a:ext cx="5031371" cy="3645027"/>
            <a:chOff x="1865817" y="1368932"/>
            <a:chExt cx="5031371" cy="364502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84A0C22-D67D-14E1-E1CD-B21EF583BE92}"/>
                </a:ext>
              </a:extLst>
            </p:cNvPr>
            <p:cNvGrpSpPr/>
            <p:nvPr/>
          </p:nvGrpSpPr>
          <p:grpSpPr>
            <a:xfrm>
              <a:off x="2255520" y="1715589"/>
              <a:ext cx="4267200" cy="3021874"/>
              <a:chOff x="2229395" y="1567543"/>
              <a:chExt cx="4267200" cy="3021874"/>
            </a:xfrm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61D8B9DF-8C41-DCA3-8A39-3E97A26087BC}"/>
                  </a:ext>
                </a:extLst>
              </p:cNvPr>
              <p:cNvCxnSpPr/>
              <p:nvPr/>
            </p:nvCxnSpPr>
            <p:spPr>
              <a:xfrm>
                <a:off x="2229395" y="2947851"/>
                <a:ext cx="42672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B88765EA-B107-1743-C045-802EB5ACCA5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232364" y="1567543"/>
                <a:ext cx="0" cy="302187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Diamond 12">
                <a:extLst>
                  <a:ext uri="{FF2B5EF4-FFF2-40B4-BE49-F238E27FC236}">
                    <a16:creationId xmlns:a16="http://schemas.microsoft.com/office/drawing/2014/main" id="{F0DBB03D-5E7E-AD40-96CE-D446B3F02364}"/>
                  </a:ext>
                </a:extLst>
              </p:cNvPr>
              <p:cNvSpPr/>
              <p:nvPr/>
            </p:nvSpPr>
            <p:spPr>
              <a:xfrm>
                <a:off x="3483427" y="2394857"/>
                <a:ext cx="1497875" cy="1105989"/>
              </a:xfrm>
              <a:prstGeom prst="diamond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/>
                  <a:t>目标客户选择</a:t>
                </a: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82305C9-FA95-C8C9-CDE3-E42AD1300EAD}"/>
                </a:ext>
              </a:extLst>
            </p:cNvPr>
            <p:cNvSpPr txBox="1"/>
            <p:nvPr/>
          </p:nvSpPr>
          <p:spPr>
            <a:xfrm>
              <a:off x="3585754" y="1368932"/>
              <a:ext cx="134546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04040"/>
                  </a:solidFill>
                </a:rPr>
                <a:t>客户吸引力高</a:t>
              </a:r>
              <a:endParaRPr lang="en-US" sz="1400" dirty="0">
                <a:solidFill>
                  <a:srgbClr val="40404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0CB801B-081D-3AB7-D6BE-BDA6356DDF78}"/>
                </a:ext>
              </a:extLst>
            </p:cNvPr>
            <p:cNvSpPr txBox="1"/>
            <p:nvPr/>
          </p:nvSpPr>
          <p:spPr>
            <a:xfrm>
              <a:off x="3585754" y="4706182"/>
              <a:ext cx="134546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04040"/>
                  </a:solidFill>
                </a:rPr>
                <a:t>客户吸引力低</a:t>
              </a:r>
              <a:endParaRPr lang="en-US" sz="1400" dirty="0">
                <a:solidFill>
                  <a:srgbClr val="40404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4688DA0-B7FA-54F3-9125-B4A26718FBDE}"/>
                </a:ext>
              </a:extLst>
            </p:cNvPr>
            <p:cNvSpPr txBox="1"/>
            <p:nvPr/>
          </p:nvSpPr>
          <p:spPr>
            <a:xfrm>
              <a:off x="1865817" y="3091541"/>
              <a:ext cx="134546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04040"/>
                  </a:solidFill>
                </a:rPr>
                <a:t>企业竞争力高</a:t>
              </a:r>
              <a:endParaRPr lang="en-US" sz="1400" dirty="0">
                <a:solidFill>
                  <a:srgbClr val="40404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D1E6098-B635-9DA2-D9E7-152D3CADD09F}"/>
                </a:ext>
              </a:extLst>
            </p:cNvPr>
            <p:cNvSpPr txBox="1"/>
            <p:nvPr/>
          </p:nvSpPr>
          <p:spPr>
            <a:xfrm>
              <a:off x="5551719" y="3091540"/>
              <a:ext cx="134546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04040"/>
                  </a:solidFill>
                </a:rPr>
                <a:t>企业竞争力低</a:t>
              </a:r>
              <a:endParaRPr lang="en-US" sz="1400" dirty="0">
                <a:solidFill>
                  <a:srgbClr val="404040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B5C8285-7B19-A46F-7D3C-59B51257EB1A}"/>
              </a:ext>
            </a:extLst>
          </p:cNvPr>
          <p:cNvSpPr txBox="1"/>
          <p:nvPr/>
        </p:nvSpPr>
        <p:spPr>
          <a:xfrm>
            <a:off x="5159827" y="3855767"/>
            <a:ext cx="16226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kern="1200" dirty="0">
                <a:solidFill>
                  <a:srgbClr val="AF2326"/>
                </a:solidFill>
              </a:rPr>
              <a:t>可考虑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2F4C3E-D20D-4B47-3F88-EE2BA980BD56}"/>
              </a:ext>
            </a:extLst>
          </p:cNvPr>
          <p:cNvSpPr txBox="1"/>
          <p:nvPr/>
        </p:nvSpPr>
        <p:spPr>
          <a:xfrm>
            <a:off x="5159827" y="2136020"/>
            <a:ext cx="16226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kern="1200" dirty="0">
                <a:solidFill>
                  <a:srgbClr val="AF2326"/>
                </a:solidFill>
              </a:rPr>
              <a:t>首选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ABF9BB-6392-9FCD-8501-F92BE5BECC41}"/>
              </a:ext>
            </a:extLst>
          </p:cNvPr>
          <p:cNvSpPr txBox="1"/>
          <p:nvPr/>
        </p:nvSpPr>
        <p:spPr>
          <a:xfrm>
            <a:off x="2090055" y="2103913"/>
            <a:ext cx="16226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kern="1200" dirty="0">
                <a:solidFill>
                  <a:srgbClr val="AF2326"/>
                </a:solidFill>
              </a:rPr>
              <a:t>可考虑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9BA00B0-5A92-39A3-986B-7392C4DCD95F}"/>
              </a:ext>
            </a:extLst>
          </p:cNvPr>
          <p:cNvSpPr txBox="1"/>
          <p:nvPr/>
        </p:nvSpPr>
        <p:spPr>
          <a:xfrm>
            <a:off x="2090055" y="3855767"/>
            <a:ext cx="16226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kern="1200" dirty="0">
                <a:solidFill>
                  <a:srgbClr val="AF2326"/>
                </a:solidFill>
              </a:rPr>
              <a:t>可舍弃</a:t>
            </a:r>
          </a:p>
        </p:txBody>
      </p:sp>
    </p:spTree>
    <p:extLst>
      <p:ext uri="{BB962C8B-B14F-4D97-AF65-F5344CB8AC3E}">
        <p14:creationId xmlns:p14="http://schemas.microsoft.com/office/powerpoint/2010/main" val="352322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MH_Others_1"/>
          <p:cNvSpPr txBox="1"/>
          <p:nvPr>
            <p:custDataLst>
              <p:tags r:id="rId1"/>
            </p:custDataLst>
          </p:nvPr>
        </p:nvSpPr>
        <p:spPr>
          <a:xfrm>
            <a:off x="1698875" y="1812766"/>
            <a:ext cx="2043389" cy="72308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4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55" name="MH_Others_2"/>
          <p:cNvSpPr txBox="1"/>
          <p:nvPr>
            <p:custDataLst>
              <p:tags r:id="rId2"/>
            </p:custDataLst>
          </p:nvPr>
        </p:nvSpPr>
        <p:spPr>
          <a:xfrm>
            <a:off x="1709196" y="2535451"/>
            <a:ext cx="2022747" cy="30768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组合 23"/>
          <p:cNvGrpSpPr/>
          <p:nvPr/>
        </p:nvGrpSpPr>
        <p:grpSpPr>
          <a:xfrm>
            <a:off x="3993863" y="1589503"/>
            <a:ext cx="4556246" cy="674670"/>
            <a:chOff x="4357092" y="1202476"/>
            <a:chExt cx="3215268" cy="674669"/>
          </a:xfrm>
        </p:grpSpPr>
        <p:sp>
          <p:nvSpPr>
            <p:cNvPr id="57" name="MH_SubTitle_1"/>
            <p:cNvSpPr txBox="1"/>
            <p:nvPr>
              <p:custDataLst>
                <p:tags r:id="rId11"/>
              </p:custDataLst>
            </p:nvPr>
          </p:nvSpPr>
          <p:spPr>
            <a:xfrm>
              <a:off x="5391574" y="1371623"/>
              <a:ext cx="2180786" cy="505522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rPr>
                <a:t>分析思路</a:t>
              </a:r>
            </a:p>
          </p:txBody>
        </p:sp>
        <p:grpSp>
          <p:nvGrpSpPr>
            <p:cNvPr id="58" name="组合 2"/>
            <p:cNvGrpSpPr/>
            <p:nvPr/>
          </p:nvGrpSpPr>
          <p:grpSpPr>
            <a:xfrm>
              <a:off x="4357092" y="1202476"/>
              <a:ext cx="802436" cy="633294"/>
              <a:chOff x="6127160" y="1892041"/>
              <a:chExt cx="1128426" cy="890521"/>
            </a:xfrm>
          </p:grpSpPr>
          <p:cxnSp>
            <p:nvCxnSpPr>
              <p:cNvPr id="59" name="MH_Other_1"/>
              <p:cNvCxnSpPr/>
              <p:nvPr>
                <p:custDataLst>
                  <p:tags r:id="rId12"/>
                </p:custDataLst>
              </p:nvPr>
            </p:nvCxnSpPr>
            <p:spPr>
              <a:xfrm flipH="1">
                <a:off x="6525624" y="2096130"/>
                <a:ext cx="729962" cy="68643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MH_Other_2"/>
              <p:cNvSpPr/>
              <p:nvPr>
                <p:custDataLst>
                  <p:tags r:id="rId13"/>
                </p:custDataLst>
              </p:nvPr>
            </p:nvSpPr>
            <p:spPr>
              <a:xfrm>
                <a:off x="6145577" y="2497943"/>
                <a:ext cx="532403" cy="242763"/>
              </a:xfrm>
              <a:custGeom>
                <a:avLst/>
                <a:gdLst>
                  <a:gd name="connsiteX0" fmla="*/ 0 w 928918"/>
                  <a:gd name="connsiteY0" fmla="*/ 0 h 459023"/>
                  <a:gd name="connsiteX1" fmla="*/ 928918 w 928918"/>
                  <a:gd name="connsiteY1" fmla="*/ 0 h 459023"/>
                  <a:gd name="connsiteX2" fmla="*/ 464459 w 928918"/>
                  <a:gd name="connsiteY2" fmla="*/ 459023 h 459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8918" h="459023">
                    <a:moveTo>
                      <a:pt x="0" y="0"/>
                    </a:moveTo>
                    <a:lnTo>
                      <a:pt x="928918" y="0"/>
                    </a:lnTo>
                    <a:lnTo>
                      <a:pt x="464459" y="45902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101213" anchor="ctr">
                <a:normAutofit fontScale="25000" lnSpcReduction="20000"/>
              </a:bodyPr>
              <a:lstStyle/>
              <a:p>
                <a:pPr algn="ctr">
                  <a:defRPr/>
                </a:pPr>
                <a:endParaRPr lang="zh-CN" alt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MH_Other_3"/>
              <p:cNvSpPr txBox="1"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6127160" y="1892041"/>
                <a:ext cx="565888" cy="60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da-DK" altLang="zh-CN" sz="2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01</a:t>
                </a:r>
                <a:endParaRPr lang="zh-CN" alt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2" name="组合 24"/>
          <p:cNvGrpSpPr/>
          <p:nvPr/>
        </p:nvGrpSpPr>
        <p:grpSpPr>
          <a:xfrm>
            <a:off x="3993863" y="2482899"/>
            <a:ext cx="4556246" cy="674307"/>
            <a:chOff x="4357092" y="1946221"/>
            <a:chExt cx="3215268" cy="674306"/>
          </a:xfrm>
        </p:grpSpPr>
        <p:sp>
          <p:nvSpPr>
            <p:cNvPr id="63" name="MH_SubTitle_2"/>
            <p:cNvSpPr txBox="1"/>
            <p:nvPr>
              <p:custDataLst>
                <p:tags r:id="rId7"/>
              </p:custDataLst>
            </p:nvPr>
          </p:nvSpPr>
          <p:spPr>
            <a:xfrm>
              <a:off x="5391574" y="2114940"/>
              <a:ext cx="2180786" cy="50558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rPr>
                <a:t>案例分析</a:t>
              </a:r>
            </a:p>
          </p:txBody>
        </p:sp>
        <p:grpSp>
          <p:nvGrpSpPr>
            <p:cNvPr id="64" name="组合 6"/>
            <p:cNvGrpSpPr/>
            <p:nvPr/>
          </p:nvGrpSpPr>
          <p:grpSpPr>
            <a:xfrm>
              <a:off x="4357092" y="1946221"/>
              <a:ext cx="802436" cy="633294"/>
              <a:chOff x="6127160" y="2938432"/>
              <a:chExt cx="1128426" cy="890521"/>
            </a:xfrm>
          </p:grpSpPr>
          <p:cxnSp>
            <p:nvCxnSpPr>
              <p:cNvPr id="65" name="MH_Other_4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6525624" y="3142521"/>
                <a:ext cx="729962" cy="68643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MH_Other_5"/>
              <p:cNvSpPr/>
              <p:nvPr>
                <p:custDataLst>
                  <p:tags r:id="rId9"/>
                </p:custDataLst>
              </p:nvPr>
            </p:nvSpPr>
            <p:spPr>
              <a:xfrm>
                <a:off x="6145577" y="3544334"/>
                <a:ext cx="532403" cy="241088"/>
              </a:xfrm>
              <a:custGeom>
                <a:avLst/>
                <a:gdLst>
                  <a:gd name="connsiteX0" fmla="*/ 0 w 928918"/>
                  <a:gd name="connsiteY0" fmla="*/ 0 h 459023"/>
                  <a:gd name="connsiteX1" fmla="*/ 928918 w 928918"/>
                  <a:gd name="connsiteY1" fmla="*/ 0 h 459023"/>
                  <a:gd name="connsiteX2" fmla="*/ 464459 w 928918"/>
                  <a:gd name="connsiteY2" fmla="*/ 459023 h 459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8918" h="459023">
                    <a:moveTo>
                      <a:pt x="0" y="0"/>
                    </a:moveTo>
                    <a:lnTo>
                      <a:pt x="928918" y="0"/>
                    </a:lnTo>
                    <a:lnTo>
                      <a:pt x="464459" y="45902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101213" anchor="ctr">
                <a:normAutofit fontScale="25000" lnSpcReduction="20000"/>
              </a:bodyPr>
              <a:lstStyle/>
              <a:p>
                <a:pPr algn="ctr">
                  <a:defRPr/>
                </a:pPr>
                <a:endParaRPr lang="zh-CN" alt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MH_Other_6"/>
              <p:cNvSpPr txBox="1"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6127160" y="2938432"/>
                <a:ext cx="565888" cy="60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2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02</a:t>
                </a:r>
                <a:endParaRPr lang="zh-CN" alt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组合 23">
            <a:extLst>
              <a:ext uri="{FF2B5EF4-FFF2-40B4-BE49-F238E27FC236}">
                <a16:creationId xmlns:a16="http://schemas.microsoft.com/office/drawing/2014/main" id="{774E8CDD-F51D-BEAE-7F48-8712DB6311AA}"/>
              </a:ext>
            </a:extLst>
          </p:cNvPr>
          <p:cNvGrpSpPr/>
          <p:nvPr/>
        </p:nvGrpSpPr>
        <p:grpSpPr>
          <a:xfrm>
            <a:off x="4012422" y="3503639"/>
            <a:ext cx="4556246" cy="674670"/>
            <a:chOff x="4357092" y="1202476"/>
            <a:chExt cx="3215268" cy="674669"/>
          </a:xfrm>
        </p:grpSpPr>
        <p:sp>
          <p:nvSpPr>
            <p:cNvPr id="3" name="MH_SubTitle_1">
              <a:extLst>
                <a:ext uri="{FF2B5EF4-FFF2-40B4-BE49-F238E27FC236}">
                  <a16:creationId xmlns:a16="http://schemas.microsoft.com/office/drawing/2014/main" id="{A0595D17-4586-FFB5-7A97-28B8354537E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5391574" y="1371623"/>
              <a:ext cx="2180786" cy="505522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rPr>
                <a:t>R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rPr>
                <a:t>语言操作</a:t>
              </a:r>
            </a:p>
          </p:txBody>
        </p:sp>
        <p:grpSp>
          <p:nvGrpSpPr>
            <p:cNvPr id="4" name="组合 2">
              <a:extLst>
                <a:ext uri="{FF2B5EF4-FFF2-40B4-BE49-F238E27FC236}">
                  <a16:creationId xmlns:a16="http://schemas.microsoft.com/office/drawing/2014/main" id="{B451F33A-F5F5-2FAA-BBDA-6A66B327BF03}"/>
                </a:ext>
              </a:extLst>
            </p:cNvPr>
            <p:cNvGrpSpPr/>
            <p:nvPr/>
          </p:nvGrpSpPr>
          <p:grpSpPr>
            <a:xfrm>
              <a:off x="4357092" y="1202476"/>
              <a:ext cx="802436" cy="633294"/>
              <a:chOff x="6127160" y="1892041"/>
              <a:chExt cx="1128426" cy="890521"/>
            </a:xfrm>
          </p:grpSpPr>
          <p:cxnSp>
            <p:nvCxnSpPr>
              <p:cNvPr id="5" name="MH_Other_1">
                <a:extLst>
                  <a:ext uri="{FF2B5EF4-FFF2-40B4-BE49-F238E27FC236}">
                    <a16:creationId xmlns:a16="http://schemas.microsoft.com/office/drawing/2014/main" id="{B9184900-A8D2-ED97-E665-C718DCD0CA53}"/>
                  </a:ext>
                </a:extLst>
              </p:cNvPr>
              <p:cNvCxnSpPr/>
              <p:nvPr>
                <p:custDataLst>
                  <p:tags r:id="rId4"/>
                </p:custDataLst>
              </p:nvPr>
            </p:nvCxnSpPr>
            <p:spPr>
              <a:xfrm flipH="1">
                <a:off x="6525624" y="2096130"/>
                <a:ext cx="729962" cy="68643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MH_Other_2">
                <a:extLst>
                  <a:ext uri="{FF2B5EF4-FFF2-40B4-BE49-F238E27FC236}">
                    <a16:creationId xmlns:a16="http://schemas.microsoft.com/office/drawing/2014/main" id="{AE9C2F29-ED44-0001-A3C8-6F7553DAA328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6145577" y="2497943"/>
                <a:ext cx="532403" cy="242763"/>
              </a:xfrm>
              <a:custGeom>
                <a:avLst/>
                <a:gdLst>
                  <a:gd name="connsiteX0" fmla="*/ 0 w 928918"/>
                  <a:gd name="connsiteY0" fmla="*/ 0 h 459023"/>
                  <a:gd name="connsiteX1" fmla="*/ 928918 w 928918"/>
                  <a:gd name="connsiteY1" fmla="*/ 0 h 459023"/>
                  <a:gd name="connsiteX2" fmla="*/ 464459 w 928918"/>
                  <a:gd name="connsiteY2" fmla="*/ 459023 h 459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8918" h="459023">
                    <a:moveTo>
                      <a:pt x="0" y="0"/>
                    </a:moveTo>
                    <a:lnTo>
                      <a:pt x="928918" y="0"/>
                    </a:lnTo>
                    <a:lnTo>
                      <a:pt x="464459" y="45902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101213" anchor="ctr">
                <a:normAutofit fontScale="25000" lnSpcReduction="20000"/>
              </a:bodyPr>
              <a:lstStyle/>
              <a:p>
                <a:pPr algn="ctr">
                  <a:defRPr/>
                </a:pPr>
                <a:endParaRPr lang="zh-CN" alt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MH_Other_3">
                <a:extLst>
                  <a:ext uri="{FF2B5EF4-FFF2-40B4-BE49-F238E27FC236}">
                    <a16:creationId xmlns:a16="http://schemas.microsoft.com/office/drawing/2014/main" id="{157226D5-CEDA-F3BA-B7CB-5BDFF8DC093C}"/>
                  </a:ext>
                </a:extLst>
              </p:cNvPr>
              <p:cNvSpPr txBox="1"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6127160" y="1892041"/>
                <a:ext cx="565888" cy="60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da-DK" altLang="zh-CN" sz="2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</a:t>
                </a:r>
                <a:r>
                  <a:rPr lang="en-US" altLang="zh-CN" sz="2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endParaRPr lang="zh-CN" alt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4862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客户选择（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Targeting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r>
              <a:rPr lang="zh-CN" altLang="en-US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3A943F-4707-2417-08CC-C2901A41FBD3}"/>
              </a:ext>
            </a:extLst>
          </p:cNvPr>
          <p:cNvSpPr txBox="1"/>
          <p:nvPr/>
        </p:nvSpPr>
        <p:spPr>
          <a:xfrm>
            <a:off x="1258635" y="1481154"/>
            <a:ext cx="54992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dirty="0">
                <a:solidFill>
                  <a:srgbClr val="404040"/>
                </a:solidFill>
              </a:rPr>
              <a:t>客户吸引力  </a:t>
            </a:r>
            <a:r>
              <a:rPr lang="en-US" altLang="zh-CN" sz="1800" dirty="0">
                <a:solidFill>
                  <a:srgbClr val="404040"/>
                </a:solidFill>
              </a:rPr>
              <a:t>→</a:t>
            </a:r>
            <a:r>
              <a:rPr lang="zh-CN" altLang="en-US" sz="1800" dirty="0">
                <a:solidFill>
                  <a:srgbClr val="404040"/>
                </a:solidFill>
              </a:rPr>
              <a:t>  客户规模，保费金额</a:t>
            </a:r>
            <a:endParaRPr lang="en-US" sz="1800" dirty="0">
              <a:solidFill>
                <a:srgbClr val="40404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664B6F-8C84-CCF3-4FEB-8AA7CDC368AA}"/>
              </a:ext>
            </a:extLst>
          </p:cNvPr>
          <p:cNvSpPr txBox="1"/>
          <p:nvPr/>
        </p:nvSpPr>
        <p:spPr>
          <a:xfrm>
            <a:off x="1258635" y="2202418"/>
            <a:ext cx="54992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dirty="0">
                <a:solidFill>
                  <a:srgbClr val="404040"/>
                </a:solidFill>
              </a:rPr>
              <a:t>企业竞争力  </a:t>
            </a:r>
            <a:r>
              <a:rPr lang="en-US" altLang="zh-CN" sz="1800" dirty="0">
                <a:solidFill>
                  <a:srgbClr val="404040"/>
                </a:solidFill>
              </a:rPr>
              <a:t>→</a:t>
            </a:r>
            <a:r>
              <a:rPr lang="zh-CN" altLang="en-US" sz="1800" dirty="0">
                <a:solidFill>
                  <a:srgbClr val="404040"/>
                </a:solidFill>
              </a:rPr>
              <a:t>  不同类型客户保险公司选择情况</a:t>
            </a:r>
            <a:endParaRPr lang="en-US" sz="18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34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客户选择（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Targeting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r>
              <a:rPr lang="zh-CN" altLang="en-US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56D5FB6-36C9-5D17-6B57-ADE5944258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597577"/>
              </p:ext>
            </p:extLst>
          </p:nvPr>
        </p:nvGraphicFramePr>
        <p:xfrm>
          <a:off x="794920" y="1540132"/>
          <a:ext cx="2894374" cy="3262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6900">
                  <a:extLst>
                    <a:ext uri="{9D8B030D-6E8A-4147-A177-3AD203B41FA5}">
                      <a16:colId xmlns:a16="http://schemas.microsoft.com/office/drawing/2014/main" val="694811297"/>
                    </a:ext>
                  </a:extLst>
                </a:gridCol>
                <a:gridCol w="1323703">
                  <a:extLst>
                    <a:ext uri="{9D8B030D-6E8A-4147-A177-3AD203B41FA5}">
                      <a16:colId xmlns:a16="http://schemas.microsoft.com/office/drawing/2014/main" val="2206053849"/>
                    </a:ext>
                  </a:extLst>
                </a:gridCol>
                <a:gridCol w="783771">
                  <a:extLst>
                    <a:ext uri="{9D8B030D-6E8A-4147-A177-3AD203B41FA5}">
                      <a16:colId xmlns:a16="http://schemas.microsoft.com/office/drawing/2014/main" val="2967208017"/>
                    </a:ext>
                  </a:extLst>
                </a:gridCol>
              </a:tblGrid>
              <a:tr h="60550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u="none" strike="noStrike">
                          <a:effectLst/>
                        </a:rPr>
                        <a:t>类别号</a:t>
                      </a:r>
                      <a:endParaRPr lang="zh-CN" altLang="en-US" sz="1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u="none" strike="noStrike">
                          <a:effectLst/>
                        </a:rPr>
                        <a:t>类别名称</a:t>
                      </a:r>
                      <a:endParaRPr lang="zh-CN" altLang="en-US" sz="1800" b="0" i="0" u="none" strike="noStrike">
                        <a:solidFill>
                          <a:srgbClr val="40404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u="none" strike="noStrike" dirty="0">
                          <a:effectLst/>
                        </a:rPr>
                        <a:t>规模</a:t>
                      </a:r>
                      <a:endParaRPr lang="zh-CN" altLang="en-US" sz="1800" b="0" i="0" u="none" strike="noStrike" dirty="0">
                        <a:solidFill>
                          <a:srgbClr val="40404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68" marR="9268" marT="9268" marB="0" anchor="ctr"/>
                </a:tc>
                <a:extLst>
                  <a:ext uri="{0D108BD9-81ED-4DB2-BD59-A6C34878D82A}">
                    <a16:rowId xmlns:a16="http://schemas.microsoft.com/office/drawing/2014/main" val="2543255977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u="none" strike="noStrike" dirty="0">
                          <a:effectLst/>
                        </a:rPr>
                        <a:t>第一类</a:t>
                      </a:r>
                      <a:endParaRPr lang="zh-CN" altLang="en-US" sz="16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u="none" strike="noStrike" dirty="0">
                          <a:effectLst/>
                        </a:rPr>
                        <a:t>低端居家型</a:t>
                      </a:r>
                      <a:endParaRPr lang="zh-CN" altLang="en-US" sz="1600" b="0" i="0" u="none" strike="noStrike" dirty="0">
                        <a:solidFill>
                          <a:srgbClr val="40404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CN" sz="1600" u="none" strike="noStrike" dirty="0">
                          <a:effectLst/>
                        </a:rPr>
                        <a:t>22.30%</a:t>
                      </a:r>
                      <a:endParaRPr lang="en-CN" sz="16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268" marR="9268" marT="9268" marB="0" anchor="ctr"/>
                </a:tc>
                <a:extLst>
                  <a:ext uri="{0D108BD9-81ED-4DB2-BD59-A6C34878D82A}">
                    <a16:rowId xmlns:a16="http://schemas.microsoft.com/office/drawing/2014/main" val="971711602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u="none" strike="noStrike">
                          <a:effectLst/>
                        </a:rPr>
                        <a:t>第二类</a:t>
                      </a:r>
                      <a:endParaRPr lang="zh-CN" altLang="en-US" sz="1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u="none" strike="noStrike">
                          <a:effectLst/>
                        </a:rPr>
                        <a:t>中端享受型</a:t>
                      </a:r>
                      <a:endParaRPr lang="zh-CN" altLang="en-US" sz="1600" b="0" i="0" u="none" strike="noStrike">
                        <a:solidFill>
                          <a:srgbClr val="40404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CN" sz="1600" u="none" strike="noStrike" dirty="0">
                          <a:effectLst/>
                        </a:rPr>
                        <a:t>30.30%</a:t>
                      </a:r>
                      <a:endParaRPr lang="en-CN" sz="16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268" marR="9268" marT="9268" marB="0" anchor="ctr"/>
                </a:tc>
                <a:extLst>
                  <a:ext uri="{0D108BD9-81ED-4DB2-BD59-A6C34878D82A}">
                    <a16:rowId xmlns:a16="http://schemas.microsoft.com/office/drawing/2014/main" val="3857924915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u="none" strike="noStrike">
                          <a:effectLst/>
                        </a:rPr>
                        <a:t>第三类</a:t>
                      </a:r>
                      <a:endParaRPr lang="zh-CN" altLang="en-US" sz="1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u="none" strike="noStrike">
                          <a:effectLst/>
                        </a:rPr>
                        <a:t>中端外向型</a:t>
                      </a:r>
                      <a:endParaRPr lang="zh-CN" altLang="en-US" sz="1600" b="0" i="0" u="none" strike="noStrike">
                        <a:solidFill>
                          <a:srgbClr val="40404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CN" sz="1600" u="none" strike="noStrike" dirty="0">
                          <a:effectLst/>
                        </a:rPr>
                        <a:t>18.70%</a:t>
                      </a:r>
                      <a:endParaRPr lang="en-CN" sz="16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268" marR="9268" marT="9268" marB="0" anchor="ctr"/>
                </a:tc>
                <a:extLst>
                  <a:ext uri="{0D108BD9-81ED-4DB2-BD59-A6C34878D82A}">
                    <a16:rowId xmlns:a16="http://schemas.microsoft.com/office/drawing/2014/main" val="695088749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u="none" strike="noStrike">
                          <a:effectLst/>
                        </a:rPr>
                        <a:t>第四类</a:t>
                      </a:r>
                      <a:endParaRPr lang="zh-CN" altLang="en-US" sz="1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u="none" strike="noStrike">
                          <a:effectLst/>
                        </a:rPr>
                        <a:t>中端自信型</a:t>
                      </a:r>
                      <a:endParaRPr lang="zh-CN" altLang="en-US" sz="1600" b="0" i="0" u="none" strike="noStrike">
                        <a:solidFill>
                          <a:srgbClr val="40404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CN" sz="1600" u="none" strike="noStrike" dirty="0">
                          <a:effectLst/>
                        </a:rPr>
                        <a:t>17.30%</a:t>
                      </a:r>
                      <a:endParaRPr lang="en-CN" sz="16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268" marR="9268" marT="9268" marB="0" anchor="ctr"/>
                </a:tc>
                <a:extLst>
                  <a:ext uri="{0D108BD9-81ED-4DB2-BD59-A6C34878D82A}">
                    <a16:rowId xmlns:a16="http://schemas.microsoft.com/office/drawing/2014/main" val="3428383678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u="none" strike="noStrike">
                          <a:effectLst/>
                        </a:rPr>
                        <a:t>第五类</a:t>
                      </a:r>
                      <a:endParaRPr lang="zh-CN" altLang="en-US" sz="1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u="none" strike="noStrike">
                          <a:effectLst/>
                        </a:rPr>
                        <a:t>高端享受型</a:t>
                      </a:r>
                      <a:endParaRPr lang="zh-CN" altLang="en-US" sz="1600" b="0" i="0" u="none" strike="noStrike">
                        <a:solidFill>
                          <a:srgbClr val="40404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CN" sz="1600" u="none" strike="noStrike" dirty="0">
                          <a:effectLst/>
                        </a:rPr>
                        <a:t>11.40%</a:t>
                      </a:r>
                      <a:endParaRPr lang="en-CN" sz="16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268" marR="9268" marT="9268" marB="0" anchor="ctr"/>
                </a:tc>
                <a:extLst>
                  <a:ext uri="{0D108BD9-81ED-4DB2-BD59-A6C34878D82A}">
                    <a16:rowId xmlns:a16="http://schemas.microsoft.com/office/drawing/2014/main" val="81973255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AF43B30-CABC-9F78-EE41-A6F55E15EA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912834"/>
              </p:ext>
            </p:extLst>
          </p:nvPr>
        </p:nvGraphicFramePr>
        <p:xfrm>
          <a:off x="3849767" y="1547555"/>
          <a:ext cx="1130482" cy="3262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0482">
                  <a:extLst>
                    <a:ext uri="{9D8B030D-6E8A-4147-A177-3AD203B41FA5}">
                      <a16:colId xmlns:a16="http://schemas.microsoft.com/office/drawing/2014/main" val="2353099820"/>
                    </a:ext>
                  </a:extLst>
                </a:gridCol>
              </a:tblGrid>
              <a:tr h="60550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保费金额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7582249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CN" sz="16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1481.8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92708985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CN" sz="16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2098.27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05832579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CN" sz="16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2780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19845533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CN" sz="16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1708.33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26323125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CN" sz="16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3780.1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87111329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9B9D2EB-89C9-3BAF-B8F9-A65C7AF260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338869"/>
              </p:ext>
            </p:extLst>
          </p:nvPr>
        </p:nvGraphicFramePr>
        <p:xfrm>
          <a:off x="6598709" y="1540132"/>
          <a:ext cx="1818460" cy="3262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8460">
                  <a:extLst>
                    <a:ext uri="{9D8B030D-6E8A-4147-A177-3AD203B41FA5}">
                      <a16:colId xmlns:a16="http://schemas.microsoft.com/office/drawing/2014/main" val="2353099820"/>
                    </a:ext>
                  </a:extLst>
                </a:gridCol>
              </a:tblGrid>
              <a:tr h="60550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选择甲公司占比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7582249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11.9%</a:t>
                      </a:r>
                      <a:endParaRPr lang="en-CN" sz="16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92708985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24.1%</a:t>
                      </a:r>
                      <a:endParaRPr lang="en-CN" sz="16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05832579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45.9%</a:t>
                      </a:r>
                      <a:endParaRPr lang="en-CN" sz="16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19845533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16.3%</a:t>
                      </a:r>
                      <a:endParaRPr lang="en-CN" sz="16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26323125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32.1%</a:t>
                      </a:r>
                      <a:endParaRPr lang="en-CN" sz="16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87111329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9AC886C-CE63-AB79-3DA3-42C679509C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119551"/>
              </p:ext>
            </p:extLst>
          </p:nvPr>
        </p:nvGraphicFramePr>
        <p:xfrm>
          <a:off x="5140722" y="1540132"/>
          <a:ext cx="1297515" cy="3262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7515">
                  <a:extLst>
                    <a:ext uri="{9D8B030D-6E8A-4147-A177-3AD203B41FA5}">
                      <a16:colId xmlns:a16="http://schemas.microsoft.com/office/drawing/2014/main" val="2353099820"/>
                    </a:ext>
                  </a:extLst>
                </a:gridCol>
              </a:tblGrid>
              <a:tr h="60550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客户吸引力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7582249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-0.184</a:t>
                      </a:r>
                      <a:endParaRPr lang="en-CN" sz="16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92708985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0.770</a:t>
                      </a:r>
                      <a:endParaRPr lang="en-CN" sz="16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05832579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0.065</a:t>
                      </a:r>
                      <a:endParaRPr lang="en-CN" sz="16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19845533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-0.517</a:t>
                      </a:r>
                      <a:endParaRPr lang="en-CN" sz="16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26323125"/>
                  </a:ext>
                </a:extLst>
              </a:tr>
              <a:tr h="531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-0.133</a:t>
                      </a:r>
                      <a:endParaRPr lang="en-CN" sz="16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87111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431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客户选择（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Targeting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r>
              <a:rPr lang="zh-CN" altLang="en-US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 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21F0AB8-74D6-AEFE-E03D-C987A5A1B18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9035443"/>
              </p:ext>
            </p:extLst>
          </p:nvPr>
        </p:nvGraphicFramePr>
        <p:xfrm>
          <a:off x="2081698" y="1635043"/>
          <a:ext cx="5131729" cy="2943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920A658-96DA-4B99-FEFF-C5CA6A98CE48}"/>
              </a:ext>
            </a:extLst>
          </p:cNvPr>
          <p:cNvSpPr txBox="1"/>
          <p:nvPr/>
        </p:nvSpPr>
        <p:spPr>
          <a:xfrm>
            <a:off x="7213427" y="418522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企业竞争力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CE2370-933B-268A-E9D2-5B1398DB1B53}"/>
              </a:ext>
            </a:extLst>
          </p:cNvPr>
          <p:cNvSpPr txBox="1"/>
          <p:nvPr/>
        </p:nvSpPr>
        <p:spPr>
          <a:xfrm>
            <a:off x="794920" y="161631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客户吸引力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449785-E929-FFFB-BCD4-13B089B2F6A4}"/>
              </a:ext>
            </a:extLst>
          </p:cNvPr>
          <p:cNvSpPr txBox="1"/>
          <p:nvPr/>
        </p:nvSpPr>
        <p:spPr>
          <a:xfrm>
            <a:off x="3601417" y="1831756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中端享受型</a:t>
            </a:r>
            <a:endParaRPr lang="en-US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E4FA0E-80BB-5C71-581F-6DA7C9571528}"/>
              </a:ext>
            </a:extLst>
          </p:cNvPr>
          <p:cNvSpPr txBox="1"/>
          <p:nvPr/>
        </p:nvSpPr>
        <p:spPr>
          <a:xfrm>
            <a:off x="2944428" y="3241801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低端居家型</a:t>
            </a:r>
            <a:endParaRPr lang="en-US" sz="14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7495256-1F85-3086-5B1F-0DCF2935EB05}"/>
              </a:ext>
            </a:extLst>
          </p:cNvPr>
          <p:cNvCxnSpPr/>
          <p:nvPr/>
        </p:nvCxnSpPr>
        <p:spPr>
          <a:xfrm>
            <a:off x="4704585" y="1811388"/>
            <a:ext cx="0" cy="2384247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9FCA807-444A-B9CC-7A9B-3FF4A7FEB505}"/>
              </a:ext>
            </a:extLst>
          </p:cNvPr>
          <p:cNvSpPr/>
          <p:nvPr/>
        </p:nvSpPr>
        <p:spPr>
          <a:xfrm>
            <a:off x="6526359" y="1811388"/>
            <a:ext cx="353944" cy="504509"/>
          </a:xfrm>
          <a:prstGeom prst="rect">
            <a:avLst/>
          </a:prstGeom>
          <a:solidFill>
            <a:srgbClr val="51718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首选</a:t>
            </a:r>
            <a:endParaRPr lang="en-US" sz="14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143C17-648C-AC9C-B631-8EF222AFA869}"/>
              </a:ext>
            </a:extLst>
          </p:cNvPr>
          <p:cNvSpPr/>
          <p:nvPr/>
        </p:nvSpPr>
        <p:spPr>
          <a:xfrm>
            <a:off x="2590484" y="1811388"/>
            <a:ext cx="353944" cy="796205"/>
          </a:xfrm>
          <a:prstGeom prst="rect">
            <a:avLst/>
          </a:prstGeom>
          <a:solidFill>
            <a:srgbClr val="51718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可考虑</a:t>
            </a:r>
            <a:endParaRPr lang="en-US" sz="14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4B40D37-BF59-70DA-B357-58D7EC5A3E9B}"/>
              </a:ext>
            </a:extLst>
          </p:cNvPr>
          <p:cNvSpPr/>
          <p:nvPr/>
        </p:nvSpPr>
        <p:spPr>
          <a:xfrm>
            <a:off x="6526359" y="3402362"/>
            <a:ext cx="353944" cy="796205"/>
          </a:xfrm>
          <a:prstGeom prst="rect">
            <a:avLst/>
          </a:prstGeom>
          <a:solidFill>
            <a:srgbClr val="51718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可考虑</a:t>
            </a:r>
            <a:endParaRPr lang="en-US" sz="14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1C07A13-35AB-4DE5-2E5F-336A49755FDF}"/>
              </a:ext>
            </a:extLst>
          </p:cNvPr>
          <p:cNvSpPr/>
          <p:nvPr/>
        </p:nvSpPr>
        <p:spPr>
          <a:xfrm>
            <a:off x="2590484" y="3402362"/>
            <a:ext cx="353944" cy="796205"/>
          </a:xfrm>
          <a:prstGeom prst="rect">
            <a:avLst/>
          </a:prstGeom>
          <a:solidFill>
            <a:srgbClr val="51718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可舍弃</a:t>
            </a:r>
            <a:endParaRPr lang="en-US" sz="1400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E802B2C-EF61-138C-7556-FF99BE32E441}"/>
              </a:ext>
            </a:extLst>
          </p:cNvPr>
          <p:cNvSpPr/>
          <p:nvPr/>
        </p:nvSpPr>
        <p:spPr>
          <a:xfrm>
            <a:off x="3507941" y="1759476"/>
            <a:ext cx="1333342" cy="452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3233AF3-1193-3DAF-3CD2-09079CED28E4}"/>
              </a:ext>
            </a:extLst>
          </p:cNvPr>
          <p:cNvSpPr/>
          <p:nvPr/>
        </p:nvSpPr>
        <p:spPr>
          <a:xfrm>
            <a:off x="5659086" y="2363979"/>
            <a:ext cx="1333342" cy="452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2835A16-4B2C-6E28-EF5D-1A0D43A5F265}"/>
              </a:ext>
            </a:extLst>
          </p:cNvPr>
          <p:cNvSpPr/>
          <p:nvPr/>
        </p:nvSpPr>
        <p:spPr>
          <a:xfrm>
            <a:off x="4841283" y="3241801"/>
            <a:ext cx="1333342" cy="452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24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BBDDF6B-753D-0333-920D-3CBBC787BD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690" y="1330052"/>
            <a:ext cx="7057390" cy="606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8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BBDDF6B-753D-0333-920D-3CBBC787BD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9036"/>
          <a:stretch/>
        </p:blipFill>
        <p:spPr>
          <a:xfrm>
            <a:off x="1291690" y="1330052"/>
            <a:ext cx="7057390" cy="24833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7F26575-3DE5-6BCE-385E-E2837BE7C5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903"/>
          <a:stretch/>
        </p:blipFill>
        <p:spPr>
          <a:xfrm>
            <a:off x="1291690" y="2217420"/>
            <a:ext cx="7057390" cy="224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11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A651FFE-9CDD-C155-7985-3FAF1BE88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738" y="1082712"/>
            <a:ext cx="7329001" cy="432531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D0F96DE-83DF-92D5-5F0C-7A8A40D539E5}"/>
              </a:ext>
            </a:extLst>
          </p:cNvPr>
          <p:cNvSpPr/>
          <p:nvPr/>
        </p:nvSpPr>
        <p:spPr>
          <a:xfrm>
            <a:off x="5216237" y="1635042"/>
            <a:ext cx="1010391" cy="936707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6FEA6BD-5DA7-B59C-EA75-45AAC30A0DA0}"/>
              </a:ext>
            </a:extLst>
          </p:cNvPr>
          <p:cNvSpPr/>
          <p:nvPr/>
        </p:nvSpPr>
        <p:spPr>
          <a:xfrm>
            <a:off x="4711041" y="2571750"/>
            <a:ext cx="1123702" cy="1141972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FAAF536-E2E3-AA1F-1044-418678AB9BD8}"/>
              </a:ext>
            </a:extLst>
          </p:cNvPr>
          <p:cNvSpPr/>
          <p:nvPr/>
        </p:nvSpPr>
        <p:spPr>
          <a:xfrm>
            <a:off x="4491981" y="3653008"/>
            <a:ext cx="841249" cy="724166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DF97F11-8BEB-E845-2D9C-8D368E54CBCF}"/>
              </a:ext>
            </a:extLst>
          </p:cNvPr>
          <p:cNvSpPr/>
          <p:nvPr/>
        </p:nvSpPr>
        <p:spPr>
          <a:xfrm>
            <a:off x="2865121" y="1942012"/>
            <a:ext cx="1467512" cy="1244998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CA38B5B-A277-A046-00D0-CCB0EDD3F5DD}"/>
              </a:ext>
            </a:extLst>
          </p:cNvPr>
          <p:cNvSpPr/>
          <p:nvPr/>
        </p:nvSpPr>
        <p:spPr>
          <a:xfrm rot="1937401">
            <a:off x="3793325" y="3096350"/>
            <a:ext cx="1001189" cy="571499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文本框 8">
            <a:extLst>
              <a:ext uri="{FF2B5EF4-FFF2-40B4-BE49-F238E27FC236}">
                <a16:creationId xmlns:a16="http://schemas.microsoft.com/office/drawing/2014/main" id="{C18A8811-31E9-97C0-4345-DFFB783E0BCA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007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C82C3D0-281B-E205-30BA-6B06FCBBE2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0590"/>
          <a:stretch/>
        </p:blipFill>
        <p:spPr>
          <a:xfrm>
            <a:off x="1068248" y="1415396"/>
            <a:ext cx="7075592" cy="3514804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7B9C0419-39A6-000A-9EB6-2CD35E1E1F4B}"/>
              </a:ext>
            </a:extLst>
          </p:cNvPr>
          <p:cNvSpPr/>
          <p:nvPr/>
        </p:nvSpPr>
        <p:spPr>
          <a:xfrm>
            <a:off x="7333210" y="2243328"/>
            <a:ext cx="1010391" cy="2523744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31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C82C3D0-281B-E205-30BA-6B06FCBBE2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0443"/>
          <a:stretch/>
        </p:blipFill>
        <p:spPr>
          <a:xfrm>
            <a:off x="1068248" y="1415396"/>
            <a:ext cx="7075592" cy="8523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55D4F0-614D-18E9-8AC2-5A27715383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9507" b="30640"/>
          <a:stretch/>
        </p:blipFill>
        <p:spPr>
          <a:xfrm>
            <a:off x="1068248" y="2267712"/>
            <a:ext cx="7075592" cy="2662488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3BCD0750-74E2-7CEB-4C75-5CFE465540FE}"/>
              </a:ext>
            </a:extLst>
          </p:cNvPr>
          <p:cNvSpPr/>
          <p:nvPr/>
        </p:nvSpPr>
        <p:spPr>
          <a:xfrm>
            <a:off x="7406778" y="3319171"/>
            <a:ext cx="1010391" cy="765150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05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C82C3D0-281B-E205-30BA-6B06FCBBE2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0443"/>
          <a:stretch/>
        </p:blipFill>
        <p:spPr>
          <a:xfrm>
            <a:off x="1068248" y="1415396"/>
            <a:ext cx="7075592" cy="8523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55D4F0-614D-18E9-8AC2-5A27715383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8894" b="1253"/>
          <a:stretch/>
        </p:blipFill>
        <p:spPr>
          <a:xfrm>
            <a:off x="1068248" y="2267712"/>
            <a:ext cx="7075592" cy="266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27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40DB8A6-FDAB-5906-371B-4E347E1C7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508" y="1635043"/>
            <a:ext cx="7588983" cy="3114100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932E27D1-4AFB-F71D-B0A1-3C15CB0E96E2}"/>
              </a:ext>
            </a:extLst>
          </p:cNvPr>
          <p:cNvSpPr/>
          <p:nvPr/>
        </p:nvSpPr>
        <p:spPr>
          <a:xfrm>
            <a:off x="5236602" y="2938272"/>
            <a:ext cx="1010391" cy="278205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3E19874-5DAF-E5EE-BBE4-6B53245CBAAE}"/>
              </a:ext>
            </a:extLst>
          </p:cNvPr>
          <p:cNvSpPr/>
          <p:nvPr/>
        </p:nvSpPr>
        <p:spPr>
          <a:xfrm>
            <a:off x="4243092" y="3765564"/>
            <a:ext cx="1010391" cy="278205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CB19FFF-F5B7-28A9-FB0A-CE4EE4FF42F7}"/>
              </a:ext>
            </a:extLst>
          </p:cNvPr>
          <p:cNvSpPr/>
          <p:nvPr/>
        </p:nvSpPr>
        <p:spPr>
          <a:xfrm>
            <a:off x="3232701" y="3487359"/>
            <a:ext cx="1010391" cy="278205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86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12576AE-22D0-4C92-B346-09B70DFAB68C}"/>
              </a:ext>
            </a:extLst>
          </p:cNvPr>
          <p:cNvGrpSpPr/>
          <p:nvPr/>
        </p:nvGrpSpPr>
        <p:grpSpPr>
          <a:xfrm flipH="1">
            <a:off x="3276257" y="2440313"/>
            <a:ext cx="5974311" cy="2735460"/>
            <a:chOff x="-16275" y="2464532"/>
            <a:chExt cx="6472597" cy="273630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879D8C0-FCA8-4EF1-9200-5175FECFBC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093"/>
            <a:stretch/>
          </p:blipFill>
          <p:spPr>
            <a:xfrm flipH="1">
              <a:off x="3059832" y="3724672"/>
              <a:ext cx="3396490" cy="1476164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F5AA8ED8-F849-41C5-A3DA-6EEFAF26F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-16275" y="2464532"/>
              <a:ext cx="4260586" cy="2736304"/>
            </a:xfrm>
            <a:prstGeom prst="rect">
              <a:avLst/>
            </a:prstGeom>
          </p:spPr>
        </p:pic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C0F7ED83-839E-4F68-A972-81B96D6CC1BA}"/>
                </a:ext>
              </a:extLst>
            </p:cNvPr>
            <p:cNvSpPr/>
            <p:nvPr/>
          </p:nvSpPr>
          <p:spPr>
            <a:xfrm>
              <a:off x="5544108" y="4659034"/>
              <a:ext cx="791507" cy="48605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09F46A30-17B7-4E15-8D54-59FA5E914290}"/>
              </a:ext>
            </a:extLst>
          </p:cNvPr>
          <p:cNvSpPr txBox="1">
            <a:spLocks/>
          </p:cNvSpPr>
          <p:nvPr/>
        </p:nvSpPr>
        <p:spPr>
          <a:xfrm>
            <a:off x="1116636" y="1629755"/>
            <a:ext cx="1226723" cy="132343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8600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CFF755E-4A00-43C1-BF67-35BD74B50749}"/>
              </a:ext>
            </a:extLst>
          </p:cNvPr>
          <p:cNvSpPr txBox="1"/>
          <p:nvPr/>
        </p:nvSpPr>
        <p:spPr>
          <a:xfrm>
            <a:off x="2302207" y="2213173"/>
            <a:ext cx="3271925" cy="610916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dirty="0">
                <a:solidFill>
                  <a:schemeClr val="accent1"/>
                </a:solidFill>
                <a:latin typeface="微软雅黑"/>
                <a:ea typeface="微软雅黑"/>
              </a:rPr>
              <a:t>分析思路</a:t>
            </a:r>
          </a:p>
        </p:txBody>
      </p:sp>
      <p:cxnSp>
        <p:nvCxnSpPr>
          <p:cNvPr id="12" name="Straight Connector 13">
            <a:extLst>
              <a:ext uri="{FF2B5EF4-FFF2-40B4-BE49-F238E27FC236}">
                <a16:creationId xmlns:a16="http://schemas.microsoft.com/office/drawing/2014/main" id="{636AF9E6-3605-4777-92E2-21823906F3D5}"/>
              </a:ext>
            </a:extLst>
          </p:cNvPr>
          <p:cNvCxnSpPr/>
          <p:nvPr/>
        </p:nvCxnSpPr>
        <p:spPr>
          <a:xfrm flipH="1" flipV="1">
            <a:off x="1414" y="3082556"/>
            <a:ext cx="5737518" cy="635"/>
          </a:xfrm>
          <a:prstGeom prst="line">
            <a:avLst/>
          </a:prstGeom>
          <a:ln w="19050" cap="sq">
            <a:solidFill>
              <a:schemeClr val="accent3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713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94B6F7-902E-1EED-9EBE-DD9372FB3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33" y="1635043"/>
            <a:ext cx="8359621" cy="248422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FAB966A5-ECB6-FE41-4EAA-A527738E14B4}"/>
              </a:ext>
            </a:extLst>
          </p:cNvPr>
          <p:cNvSpPr/>
          <p:nvPr/>
        </p:nvSpPr>
        <p:spPr>
          <a:xfrm>
            <a:off x="4687962" y="2474976"/>
            <a:ext cx="2468742" cy="389382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97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75959D-B805-D142-2C79-83E8958AD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271" y="1540509"/>
            <a:ext cx="5584317" cy="3105181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B7821B16-B99A-0835-2171-0B1F1E8D34CF}"/>
              </a:ext>
            </a:extLst>
          </p:cNvPr>
          <p:cNvSpPr/>
          <p:nvPr/>
        </p:nvSpPr>
        <p:spPr>
          <a:xfrm>
            <a:off x="4675770" y="2987040"/>
            <a:ext cx="1010391" cy="549961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E4DC4E2-7C80-23C9-62C1-0B2AC64A4076}"/>
              </a:ext>
            </a:extLst>
          </p:cNvPr>
          <p:cNvSpPr/>
          <p:nvPr/>
        </p:nvSpPr>
        <p:spPr>
          <a:xfrm>
            <a:off x="4675770" y="3747458"/>
            <a:ext cx="1010391" cy="278205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7410AFD-B415-E240-E08D-3C0BBAC18142}"/>
              </a:ext>
            </a:extLst>
          </p:cNvPr>
          <p:cNvSpPr/>
          <p:nvPr/>
        </p:nvSpPr>
        <p:spPr>
          <a:xfrm>
            <a:off x="5472983" y="3503127"/>
            <a:ext cx="1010391" cy="278205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DCB33C5-35C1-54E7-A01C-CDB424AE1ACA}"/>
              </a:ext>
            </a:extLst>
          </p:cNvPr>
          <p:cNvSpPr/>
          <p:nvPr/>
        </p:nvSpPr>
        <p:spPr>
          <a:xfrm>
            <a:off x="5472983" y="4025663"/>
            <a:ext cx="1010391" cy="278205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2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C13ED2C-0505-9503-7B83-235CFDBF1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780" y="1525314"/>
            <a:ext cx="6794439" cy="329515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44A09C0A-0BBE-3801-FE33-D5B63007477B}"/>
              </a:ext>
            </a:extLst>
          </p:cNvPr>
          <p:cNvSpPr/>
          <p:nvPr/>
        </p:nvSpPr>
        <p:spPr>
          <a:xfrm>
            <a:off x="6845946" y="3425952"/>
            <a:ext cx="1010391" cy="476809"/>
          </a:xfrm>
          <a:prstGeom prst="ellipse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  <a:tileRect/>
          </a:gradFill>
          <a:ln w="28575" cmpd="sng">
            <a:solidFill>
              <a:srgbClr val="AF2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39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——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针对甲公司目标客户分析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5BE399D-6107-B3C2-B5C8-E11827DD1B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867" y="1500124"/>
            <a:ext cx="6604265" cy="321818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DA6D910-A0B0-6E54-A408-67939CC0474D}"/>
              </a:ext>
            </a:extLst>
          </p:cNvPr>
          <p:cNvSpPr/>
          <p:nvPr/>
        </p:nvSpPr>
        <p:spPr>
          <a:xfrm>
            <a:off x="1959951" y="2547874"/>
            <a:ext cx="5914181" cy="609854"/>
          </a:xfrm>
          <a:prstGeom prst="roundRect">
            <a:avLst>
              <a:gd name="adj" fmla="val 10000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en-US" altLang="zh-CN" sz="1800" kern="1200" dirty="0">
              <a:solidFill>
                <a:srgbClr val="5171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8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2BFFFF3-377F-FD08-E4D6-8D9059E6E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366" y="1635043"/>
            <a:ext cx="7583646" cy="241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59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138DBAD-0810-C768-AE3C-039E3BA768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465" y="1540616"/>
            <a:ext cx="7089070" cy="3067959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FC8A649-A535-58AE-B0F9-89FA50D5428D}"/>
              </a:ext>
            </a:extLst>
          </p:cNvPr>
          <p:cNvSpPr/>
          <p:nvPr/>
        </p:nvSpPr>
        <p:spPr>
          <a:xfrm>
            <a:off x="2033103" y="2938018"/>
            <a:ext cx="5914181" cy="341630"/>
          </a:xfrm>
          <a:prstGeom prst="roundRect">
            <a:avLst>
              <a:gd name="adj" fmla="val 10000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en-US" altLang="zh-CN" sz="1800" kern="1200" dirty="0">
              <a:solidFill>
                <a:srgbClr val="5171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9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03ADBCD-3C4A-4E0B-9D8F-9C3A6D0897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520" y="1635043"/>
            <a:ext cx="7054959" cy="2961341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8A9AC45-47EE-F2AD-A9DC-2CBE649023A7}"/>
              </a:ext>
            </a:extLst>
          </p:cNvPr>
          <p:cNvSpPr/>
          <p:nvPr/>
        </p:nvSpPr>
        <p:spPr>
          <a:xfrm>
            <a:off x="1874607" y="2656332"/>
            <a:ext cx="6224872" cy="609854"/>
          </a:xfrm>
          <a:prstGeom prst="roundRect">
            <a:avLst>
              <a:gd name="adj" fmla="val 10000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en-US" altLang="zh-CN" sz="1800" kern="1200" dirty="0">
              <a:solidFill>
                <a:srgbClr val="5171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08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6C1C13F-7DD9-28CE-0CE2-358AB12C0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63" y="1635043"/>
            <a:ext cx="8174073" cy="2914235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FF46803E-2C44-802D-A64B-BB929DE4B8AB}"/>
              </a:ext>
            </a:extLst>
          </p:cNvPr>
          <p:cNvSpPr/>
          <p:nvPr/>
        </p:nvSpPr>
        <p:spPr>
          <a:xfrm>
            <a:off x="1411311" y="3328162"/>
            <a:ext cx="7098705" cy="390398"/>
          </a:xfrm>
          <a:prstGeom prst="roundRect">
            <a:avLst>
              <a:gd name="adj" fmla="val 10000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en-US" altLang="zh-CN" sz="1800" kern="1200" dirty="0">
              <a:solidFill>
                <a:srgbClr val="5171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36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8" name="文本框 8">
            <a:extLst>
              <a:ext uri="{FF2B5EF4-FFF2-40B4-BE49-F238E27FC236}">
                <a16:creationId xmlns:a16="http://schemas.microsoft.com/office/drawing/2014/main" id="{60CDE867-F8C5-32EB-101D-FF0A2C00F30B}"/>
              </a:ext>
            </a:extLst>
          </p:cNvPr>
          <p:cNvSpPr txBox="1"/>
          <p:nvPr/>
        </p:nvSpPr>
        <p:spPr>
          <a:xfrm>
            <a:off x="1154585" y="1413828"/>
            <a:ext cx="7111592" cy="827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多</a:t>
            </a:r>
            <a:r>
              <a:rPr lang="zh-CN" altLang="en-US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为男性，集中在北京，年龄多为</a:t>
            </a:r>
            <a:r>
              <a:rPr lang="en-US" altLang="zh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31-40</a:t>
            </a:r>
            <a:r>
              <a:rPr lang="zh-CN" altLang="en-US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岁之间，家用轿车的价位在</a:t>
            </a:r>
            <a:r>
              <a:rPr lang="en-US" altLang="zh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20-30</a:t>
            </a:r>
            <a:r>
              <a:rPr lang="zh-CN" altLang="en-US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万元之间，决策时间较短。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F08066-FD72-4FB9-5761-CFB4F43631EE}"/>
              </a:ext>
            </a:extLst>
          </p:cNvPr>
          <p:cNvSpPr txBox="1"/>
          <p:nvPr/>
        </p:nvSpPr>
        <p:spPr>
          <a:xfrm>
            <a:off x="1154585" y="2328500"/>
            <a:ext cx="7111592" cy="827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</a:t>
            </a:r>
            <a:r>
              <a:rPr lang="zh-CN" altLang="en-US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规模：</a:t>
            </a:r>
            <a:r>
              <a:rPr lang="en-US" altLang="zh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18.7%</a:t>
            </a:r>
            <a:r>
              <a:rPr lang="zh-CN" altLang="en-US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，平均保费金额：</a:t>
            </a:r>
            <a:r>
              <a:rPr lang="en-US" altLang="zh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2780</a:t>
            </a:r>
            <a:r>
              <a:rPr lang="zh-CN" altLang="en-US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元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甲公司市场占有率为</a:t>
            </a:r>
            <a:r>
              <a:rPr lang="en-US" altLang="zh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45.9%</a:t>
            </a:r>
            <a:r>
              <a:rPr lang="zh-CN" altLang="en-US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；对目前保险不满意占比</a:t>
            </a:r>
            <a:r>
              <a:rPr lang="en-US" altLang="zh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62.4%</a:t>
            </a:r>
          </a:p>
        </p:txBody>
      </p:sp>
      <p:sp>
        <p:nvSpPr>
          <p:cNvPr id="10" name="文本框 8">
            <a:extLst>
              <a:ext uri="{FF2B5EF4-FFF2-40B4-BE49-F238E27FC236}">
                <a16:creationId xmlns:a16="http://schemas.microsoft.com/office/drawing/2014/main" id="{C9CDA815-AAC3-4FB0-A62E-62C3EB475121}"/>
              </a:ext>
            </a:extLst>
          </p:cNvPr>
          <p:cNvSpPr txBox="1"/>
          <p:nvPr/>
        </p:nvSpPr>
        <p:spPr>
          <a:xfrm>
            <a:off x="1154585" y="3243172"/>
            <a:ext cx="7111592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乙保险公司</a:t>
            </a:r>
            <a:r>
              <a:rPr lang="en-US" altLang="zh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14.3%</a:t>
            </a:r>
            <a:r>
              <a:rPr lang="zh-CN" altLang="en-US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，丙保险公司</a:t>
            </a:r>
            <a:r>
              <a:rPr lang="en-US" altLang="zh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18.8%</a:t>
            </a:r>
            <a:r>
              <a:rPr lang="zh-CN" altLang="en-US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，丁保险公司</a:t>
            </a:r>
            <a:r>
              <a:rPr lang="en-US" altLang="zh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21.1%</a:t>
            </a:r>
          </a:p>
        </p:txBody>
      </p:sp>
      <p:sp>
        <p:nvSpPr>
          <p:cNvPr id="11" name="文本框 8">
            <a:extLst>
              <a:ext uri="{FF2B5EF4-FFF2-40B4-BE49-F238E27FC236}">
                <a16:creationId xmlns:a16="http://schemas.microsoft.com/office/drawing/2014/main" id="{8071876D-6307-EDA2-8A15-402CC02C5957}"/>
              </a:ext>
            </a:extLst>
          </p:cNvPr>
          <p:cNvSpPr txBox="1"/>
          <p:nvPr/>
        </p:nvSpPr>
        <p:spPr>
          <a:xfrm>
            <a:off x="1154585" y="3773123"/>
            <a:ext cx="7111592" cy="827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关注</a:t>
            </a:r>
            <a:r>
              <a:rPr lang="zh-CN" altLang="en-US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亲朋推荐，其次是保险公司规模和销售人员信赖度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重视个性化产品，对网上投保和一站式服务有偏好。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43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案例分析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AB23E71-8E53-45C1-5D62-9788B5F0C493}"/>
              </a:ext>
            </a:extLst>
          </p:cNvPr>
          <p:cNvGrpSpPr/>
          <p:nvPr/>
        </p:nvGrpSpPr>
        <p:grpSpPr>
          <a:xfrm>
            <a:off x="1154585" y="1413828"/>
            <a:ext cx="3185767" cy="1654299"/>
            <a:chOff x="1154585" y="1413828"/>
            <a:chExt cx="3185767" cy="1654299"/>
          </a:xfrm>
        </p:grpSpPr>
        <p:sp>
          <p:nvSpPr>
            <p:cNvPr id="8" name="文本框 8">
              <a:extLst>
                <a:ext uri="{FF2B5EF4-FFF2-40B4-BE49-F238E27FC236}">
                  <a16:creationId xmlns:a16="http://schemas.microsoft.com/office/drawing/2014/main" id="{6316DAD0-887B-0D94-BD4B-523F29625D67}"/>
                </a:ext>
              </a:extLst>
            </p:cNvPr>
            <p:cNvSpPr txBox="1"/>
            <p:nvPr/>
          </p:nvSpPr>
          <p:spPr>
            <a:xfrm>
              <a:off x="1154585" y="1413828"/>
              <a:ext cx="1588857" cy="442429"/>
            </a:xfrm>
            <a:prstGeom prst="rect">
              <a:avLst/>
            </a:prstGeom>
            <a:solidFill>
              <a:srgbClr val="51718D"/>
            </a:solidFill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CN" sz="2000" dirty="0">
                  <a:solidFill>
                    <a:schemeClr val="bg1">
                      <a:lumMod val="95000"/>
                    </a:schemeClr>
                  </a:solidFill>
                  <a:latin typeface="Hei" pitchFamily="2" charset="-122"/>
                  <a:ea typeface="Hei" pitchFamily="2" charset="-122"/>
                </a:rPr>
                <a:t>主打</a:t>
              </a: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Hei" pitchFamily="2" charset="-122"/>
                  <a:ea typeface="Hei" pitchFamily="2" charset="-122"/>
                </a:rPr>
                <a:t>产品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Hei" pitchFamily="2" charset="-122"/>
                <a:ea typeface="Hei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9E63697-0489-051E-BD37-DD98AE6DB1AC}"/>
                </a:ext>
              </a:extLst>
            </p:cNvPr>
            <p:cNvSpPr txBox="1"/>
            <p:nvPr/>
          </p:nvSpPr>
          <p:spPr>
            <a:xfrm>
              <a:off x="1154585" y="1856257"/>
              <a:ext cx="3185767" cy="12118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保费价格</a:t>
              </a:r>
              <a:r>
                <a:rPr lang="en-US" altLang="zh-CN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2000-3000</a:t>
              </a:r>
              <a:r>
                <a:rPr lang="zh-CN" altLang="en-US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元</a:t>
              </a:r>
              <a:r>
                <a:rPr lang="en-US" altLang="zh-CN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/</a:t>
              </a:r>
              <a:r>
                <a:rPr lang="zh-CN" altLang="en-US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年</a:t>
              </a:r>
              <a:endParaRPr lang="en-US" altLang="zh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个性化服务</a:t>
              </a:r>
              <a:endParaRPr lang="en-US" altLang="zh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一站式服务</a:t>
              </a:r>
              <a:endParaRPr lang="en-US" altLang="zh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B1B5F42-F3C4-83DD-5EC8-41835FF0CF5E}"/>
              </a:ext>
            </a:extLst>
          </p:cNvPr>
          <p:cNvGrpSpPr/>
          <p:nvPr/>
        </p:nvGrpSpPr>
        <p:grpSpPr>
          <a:xfrm>
            <a:off x="4807676" y="1413828"/>
            <a:ext cx="3812068" cy="1269579"/>
            <a:chOff x="1154585" y="1413828"/>
            <a:chExt cx="3812068" cy="1269579"/>
          </a:xfrm>
        </p:grpSpPr>
        <p:sp>
          <p:nvSpPr>
            <p:cNvPr id="12" name="文本框 8">
              <a:extLst>
                <a:ext uri="{FF2B5EF4-FFF2-40B4-BE49-F238E27FC236}">
                  <a16:creationId xmlns:a16="http://schemas.microsoft.com/office/drawing/2014/main" id="{31B660C7-9D9C-5F49-DB8B-7B78C22A29E4}"/>
                </a:ext>
              </a:extLst>
            </p:cNvPr>
            <p:cNvSpPr txBox="1"/>
            <p:nvPr/>
          </p:nvSpPr>
          <p:spPr>
            <a:xfrm>
              <a:off x="1154585" y="1413828"/>
              <a:ext cx="1588857" cy="442429"/>
            </a:xfrm>
            <a:prstGeom prst="rect">
              <a:avLst/>
            </a:prstGeom>
            <a:solidFill>
              <a:srgbClr val="51718D"/>
            </a:solidFill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Hei" pitchFamily="2" charset="-122"/>
                  <a:ea typeface="Hei" pitchFamily="2" charset="-122"/>
                </a:rPr>
                <a:t>销售渠道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Hei" pitchFamily="2" charset="-122"/>
                <a:ea typeface="Hei" pitchFamily="2" charset="-122"/>
              </a:endParaRPr>
            </a:p>
          </p:txBody>
        </p:sp>
        <p:sp>
          <p:nvSpPr>
            <p:cNvPr id="13" name="文本框 8">
              <a:extLst>
                <a:ext uri="{FF2B5EF4-FFF2-40B4-BE49-F238E27FC236}">
                  <a16:creationId xmlns:a16="http://schemas.microsoft.com/office/drawing/2014/main" id="{63B2084F-4062-5AA0-63D5-C8EF2445948F}"/>
                </a:ext>
              </a:extLst>
            </p:cNvPr>
            <p:cNvSpPr txBox="1"/>
            <p:nvPr/>
          </p:nvSpPr>
          <p:spPr>
            <a:xfrm>
              <a:off x="1154585" y="1856257"/>
              <a:ext cx="3812068" cy="8271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代理机构和门店</a:t>
              </a:r>
              <a:endParaRPr lang="en-US" altLang="zh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网上投保率</a:t>
              </a:r>
              <a:r>
                <a:rPr lang="en-US" altLang="zh-CN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15.8%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410810E-11AC-EE0C-2FA0-03626EE5A3D6}"/>
              </a:ext>
            </a:extLst>
          </p:cNvPr>
          <p:cNvGrpSpPr/>
          <p:nvPr/>
        </p:nvGrpSpPr>
        <p:grpSpPr>
          <a:xfrm>
            <a:off x="1154585" y="3251792"/>
            <a:ext cx="3185767" cy="1269579"/>
            <a:chOff x="1154585" y="1413828"/>
            <a:chExt cx="3185767" cy="1269579"/>
          </a:xfrm>
        </p:grpSpPr>
        <p:sp>
          <p:nvSpPr>
            <p:cNvPr id="15" name="文本框 8">
              <a:extLst>
                <a:ext uri="{FF2B5EF4-FFF2-40B4-BE49-F238E27FC236}">
                  <a16:creationId xmlns:a16="http://schemas.microsoft.com/office/drawing/2014/main" id="{8FE5B7B3-C82B-A9A7-6601-E0F86CF95E3C}"/>
                </a:ext>
              </a:extLst>
            </p:cNvPr>
            <p:cNvSpPr txBox="1"/>
            <p:nvPr/>
          </p:nvSpPr>
          <p:spPr>
            <a:xfrm>
              <a:off x="1154585" y="1413828"/>
              <a:ext cx="1588857" cy="442429"/>
            </a:xfrm>
            <a:prstGeom prst="rect">
              <a:avLst/>
            </a:prstGeom>
            <a:solidFill>
              <a:srgbClr val="51718D"/>
            </a:solidFill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Hei" pitchFamily="2" charset="-122"/>
                  <a:ea typeface="Hei" pitchFamily="2" charset="-122"/>
                </a:rPr>
                <a:t>促销推广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Hei" pitchFamily="2" charset="-122"/>
                <a:ea typeface="Hei" pitchFamily="2" charset="-122"/>
              </a:endParaRPr>
            </a:p>
          </p:txBody>
        </p:sp>
        <p:sp>
          <p:nvSpPr>
            <p:cNvPr id="16" name="文本框 8">
              <a:extLst>
                <a:ext uri="{FF2B5EF4-FFF2-40B4-BE49-F238E27FC236}">
                  <a16:creationId xmlns:a16="http://schemas.microsoft.com/office/drawing/2014/main" id="{7EE8B9F4-DD33-44A4-BF5F-4F6A69A0EEC2}"/>
                </a:ext>
              </a:extLst>
            </p:cNvPr>
            <p:cNvSpPr txBox="1"/>
            <p:nvPr/>
          </p:nvSpPr>
          <p:spPr>
            <a:xfrm>
              <a:off x="1154585" y="1856257"/>
              <a:ext cx="3185767" cy="8271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CN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口碑营销</a:t>
              </a:r>
              <a:r>
                <a:rPr lang="zh-CN" altLang="en-US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、向亲朋推荐</a:t>
              </a:r>
              <a:endParaRPr lang="en-US" altLang="zh-CN" sz="2000" dirty="0">
                <a:solidFill>
                  <a:srgbClr val="366F7E"/>
                </a:solidFill>
                <a:latin typeface="Hei" pitchFamily="2" charset="-122"/>
                <a:ea typeface="Hei" pitchFamily="2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对价格敏感占比</a:t>
              </a:r>
              <a:r>
                <a:rPr lang="en-US" altLang="zh-CN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11.3%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8517B0F-B6BC-8D5C-3C0C-06281B7E5691}"/>
              </a:ext>
            </a:extLst>
          </p:cNvPr>
          <p:cNvGrpSpPr/>
          <p:nvPr/>
        </p:nvGrpSpPr>
        <p:grpSpPr>
          <a:xfrm>
            <a:off x="4803648" y="3252916"/>
            <a:ext cx="3613521" cy="1269579"/>
            <a:chOff x="1154585" y="1413828"/>
            <a:chExt cx="3613521" cy="1269579"/>
          </a:xfrm>
        </p:grpSpPr>
        <p:sp>
          <p:nvSpPr>
            <p:cNvPr id="18" name="文本框 8">
              <a:extLst>
                <a:ext uri="{FF2B5EF4-FFF2-40B4-BE49-F238E27FC236}">
                  <a16:creationId xmlns:a16="http://schemas.microsoft.com/office/drawing/2014/main" id="{D543B066-EE4E-0B3D-C854-AEC1BEDE1957}"/>
                </a:ext>
              </a:extLst>
            </p:cNvPr>
            <p:cNvSpPr txBox="1"/>
            <p:nvPr/>
          </p:nvSpPr>
          <p:spPr>
            <a:xfrm>
              <a:off x="1154585" y="1413828"/>
              <a:ext cx="1588857" cy="442429"/>
            </a:xfrm>
            <a:prstGeom prst="rect">
              <a:avLst/>
            </a:prstGeom>
            <a:solidFill>
              <a:srgbClr val="51718D"/>
            </a:solidFill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Hei" pitchFamily="2" charset="-122"/>
                  <a:ea typeface="Hei" pitchFamily="2" charset="-122"/>
                </a:rPr>
                <a:t>售后服务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Hei" pitchFamily="2" charset="-122"/>
                <a:ea typeface="Hei" pitchFamily="2" charset="-122"/>
              </a:endParaRPr>
            </a:p>
          </p:txBody>
        </p:sp>
        <p:sp>
          <p:nvSpPr>
            <p:cNvPr id="19" name="文本框 8">
              <a:extLst>
                <a:ext uri="{FF2B5EF4-FFF2-40B4-BE49-F238E27FC236}">
                  <a16:creationId xmlns:a16="http://schemas.microsoft.com/office/drawing/2014/main" id="{0967F51A-A56A-06F8-4E35-1AD34D87D5E6}"/>
                </a:ext>
              </a:extLst>
            </p:cNvPr>
            <p:cNvSpPr txBox="1"/>
            <p:nvPr/>
          </p:nvSpPr>
          <p:spPr>
            <a:xfrm>
              <a:off x="1154585" y="1856257"/>
              <a:ext cx="3613521" cy="8271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索赔经历占比</a:t>
              </a:r>
              <a:r>
                <a:rPr lang="en-US" altLang="zh-CN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97.7%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服务不满意比例</a:t>
              </a:r>
              <a:r>
                <a:rPr lang="en-US" altLang="zh-CN" sz="2000" dirty="0">
                  <a:solidFill>
                    <a:srgbClr val="366F7E"/>
                  </a:solidFill>
                  <a:latin typeface="Hei" pitchFamily="2" charset="-122"/>
                  <a:ea typeface="Hei" pitchFamily="2" charset="-122"/>
                </a:rPr>
                <a:t>62.4%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420671C-0FB5-1DCE-0D27-07BD9852AE73}"/>
              </a:ext>
            </a:extLst>
          </p:cNvPr>
          <p:cNvSpPr txBox="1"/>
          <p:nvPr/>
        </p:nvSpPr>
        <p:spPr>
          <a:xfrm>
            <a:off x="4803648" y="2702045"/>
            <a:ext cx="4023360" cy="407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Hei" pitchFamily="2" charset="-122"/>
                <a:ea typeface="Hei" pitchFamily="2" charset="-122"/>
              </a:rPr>
              <a:t>增加服务网点，提高人员素质</a:t>
            </a:r>
            <a:endParaRPr lang="en-US" altLang="zh-CN" sz="1800" dirty="0">
              <a:solidFill>
                <a:srgbClr val="C00000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C3BEDA-1AE7-E3E9-AFEE-3000D318DA6C}"/>
              </a:ext>
            </a:extLst>
          </p:cNvPr>
          <p:cNvSpPr txBox="1"/>
          <p:nvPr/>
        </p:nvSpPr>
        <p:spPr>
          <a:xfrm>
            <a:off x="1154585" y="4481457"/>
            <a:ext cx="4023360" cy="407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Hei" pitchFamily="2" charset="-122"/>
                <a:ea typeface="Hei" pitchFamily="2" charset="-122"/>
              </a:rPr>
              <a:t>促销活动，首推打折</a:t>
            </a:r>
            <a:r>
              <a:rPr lang="en-US" altLang="zh-CN" sz="1800" dirty="0">
                <a:solidFill>
                  <a:srgbClr val="C00000"/>
                </a:solidFill>
                <a:latin typeface="Hei" pitchFamily="2" charset="-122"/>
                <a:ea typeface="Hei" pitchFamily="2" charset="-122"/>
              </a:rPr>
              <a:t>/</a:t>
            </a:r>
            <a:r>
              <a:rPr lang="zh-CN" altLang="en-US" sz="1800" dirty="0">
                <a:solidFill>
                  <a:srgbClr val="C00000"/>
                </a:solidFill>
                <a:latin typeface="Hei" pitchFamily="2" charset="-122"/>
                <a:ea typeface="Hei" pitchFamily="2" charset="-122"/>
              </a:rPr>
              <a:t>降价</a:t>
            </a:r>
            <a:endParaRPr lang="en-US" altLang="zh-CN" sz="1800" dirty="0">
              <a:solidFill>
                <a:srgbClr val="C00000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BDE0D0B-9269-6FCF-BF3B-F62A2ABEF508}"/>
              </a:ext>
            </a:extLst>
          </p:cNvPr>
          <p:cNvSpPr txBox="1"/>
          <p:nvPr/>
        </p:nvSpPr>
        <p:spPr>
          <a:xfrm>
            <a:off x="4785877" y="4481457"/>
            <a:ext cx="4023360" cy="407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Hei" pitchFamily="2" charset="-122"/>
                <a:ea typeface="Hei" pitchFamily="2" charset="-122"/>
              </a:rPr>
              <a:t>进一步调研未被满足的需求</a:t>
            </a:r>
            <a:endParaRPr lang="en-US" altLang="zh-CN" sz="1800" dirty="0">
              <a:solidFill>
                <a:srgbClr val="C00000"/>
              </a:solidFill>
              <a:latin typeface="Hei" pitchFamily="2" charset="-122"/>
              <a:ea typeface="Hei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990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分析思路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案例背景介绍</a:t>
            </a:r>
            <a:endParaRPr lang="en-US" altLang="zh-CN" sz="2000" b="1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8" name="文本框 8">
            <a:extLst>
              <a:ext uri="{FF2B5EF4-FFF2-40B4-BE49-F238E27FC236}">
                <a16:creationId xmlns:a16="http://schemas.microsoft.com/office/drawing/2014/main" id="{DFA620B1-1426-94B1-9FA7-A70A603EB325}"/>
              </a:ext>
            </a:extLst>
          </p:cNvPr>
          <p:cNvSpPr txBox="1"/>
          <p:nvPr/>
        </p:nvSpPr>
        <p:spPr>
          <a:xfrm>
            <a:off x="794920" y="1413828"/>
            <a:ext cx="7622249" cy="1596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    甲保险公司主要的经营业务是车险。 </a:t>
            </a:r>
            <a:endParaRPr lang="en-US" altLang="zh-CN" sz="2000" b="1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    近年来，车险市场竞争日趋激烈，为在激烈的竞争中取胜，甲保险公司确定以精准营销为发展战略，计划针对车险目标客户的需求开展定制营销，为此，需要开展车险客户分类调研分析。</a:t>
            </a:r>
            <a:endParaRPr lang="en-US" altLang="zh-CN" sz="2000" b="1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590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33BCB1FF-0A01-4EF4-A218-453189B01433}"/>
              </a:ext>
            </a:extLst>
          </p:cNvPr>
          <p:cNvGrpSpPr/>
          <p:nvPr/>
        </p:nvGrpSpPr>
        <p:grpSpPr>
          <a:xfrm>
            <a:off x="-14858" y="2690050"/>
            <a:ext cx="5935347" cy="2509181"/>
            <a:chOff x="-16275" y="2464532"/>
            <a:chExt cx="6472597" cy="273630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77D2580D-A122-4781-8CF4-100B867C15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093"/>
            <a:stretch/>
          </p:blipFill>
          <p:spPr>
            <a:xfrm flipH="1">
              <a:off x="3059832" y="3724672"/>
              <a:ext cx="3396490" cy="147616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85FF6CFF-FB4F-44B7-9612-3FB6BEEDE3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-16275" y="2464532"/>
              <a:ext cx="4260586" cy="2736304"/>
            </a:xfrm>
            <a:prstGeom prst="rect">
              <a:avLst/>
            </a:prstGeom>
          </p:spPr>
        </p:pic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B402C234-25B4-4135-B19E-C4F30F2E4DC8}"/>
                </a:ext>
              </a:extLst>
            </p:cNvPr>
            <p:cNvSpPr/>
            <p:nvPr/>
          </p:nvSpPr>
          <p:spPr>
            <a:xfrm>
              <a:off x="5544108" y="4659034"/>
              <a:ext cx="791507" cy="48605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441CCF2-53B9-48E8-AAF5-6B8F3D56FE97}"/>
              </a:ext>
            </a:extLst>
          </p:cNvPr>
          <p:cNvGrpSpPr/>
          <p:nvPr/>
        </p:nvGrpSpPr>
        <p:grpSpPr>
          <a:xfrm>
            <a:off x="5868034" y="1"/>
            <a:ext cx="3922935" cy="1321868"/>
            <a:chOff x="5868434" y="0"/>
            <a:chExt cx="3924146" cy="1322276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29D0EA9-27D1-466F-A4A2-1A64C5284F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>
            <a:xfrm flipH="1" flipV="1">
              <a:off x="6264188" y="0"/>
              <a:ext cx="3528392" cy="1322276"/>
            </a:xfrm>
            <a:prstGeom prst="rect">
              <a:avLst/>
            </a:prstGeom>
          </p:spPr>
        </p:pic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8884CC67-D6B0-47E0-A1FC-CCD4BF2ED8FD}"/>
                </a:ext>
              </a:extLst>
            </p:cNvPr>
            <p:cNvSpPr/>
            <p:nvPr/>
          </p:nvSpPr>
          <p:spPr>
            <a:xfrm flipV="1">
              <a:off x="8367183" y="661138"/>
              <a:ext cx="791507" cy="46805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5BAB9835-5A5B-4620-8F23-1433F13B647B}"/>
                </a:ext>
              </a:extLst>
            </p:cNvPr>
            <p:cNvSpPr/>
            <p:nvPr/>
          </p:nvSpPr>
          <p:spPr>
            <a:xfrm flipV="1">
              <a:off x="5868434" y="0"/>
              <a:ext cx="791507" cy="46805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12" name="TextBox 5">
            <a:extLst>
              <a:ext uri="{FF2B5EF4-FFF2-40B4-BE49-F238E27FC236}">
                <a16:creationId xmlns:a16="http://schemas.microsoft.com/office/drawing/2014/main" id="{9D9FC040-8516-4BAE-BBAD-43EC3F1663E4}"/>
              </a:ext>
            </a:extLst>
          </p:cNvPr>
          <p:cNvSpPr txBox="1"/>
          <p:nvPr/>
        </p:nvSpPr>
        <p:spPr>
          <a:xfrm>
            <a:off x="2123017" y="1164004"/>
            <a:ext cx="5651685" cy="3046931"/>
          </a:xfrm>
          <a:prstGeom prst="rect">
            <a:avLst/>
          </a:prstGeom>
          <a:noFill/>
        </p:spPr>
        <p:txBody>
          <a:bodyPr wrap="square" lIns="91384" tIns="45692" rIns="91384" bIns="45692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zh-CN" sz="9600" dirty="0">
                <a:solidFill>
                  <a:schemeClr val="accent1"/>
                </a:solidFill>
                <a:latin typeface="+mn-lt"/>
                <a:ea typeface="黑体"/>
                <a:cs typeface="黑体"/>
              </a:rPr>
              <a:t>THANK</a:t>
            </a:r>
          </a:p>
          <a:p>
            <a:pPr algn="r" eaLnBrk="1" hangingPunct="1"/>
            <a:r>
              <a:rPr lang="en-US" altLang="zh-CN" sz="9600" dirty="0">
                <a:solidFill>
                  <a:schemeClr val="accent1"/>
                </a:solidFill>
                <a:latin typeface="+mn-lt"/>
                <a:ea typeface="黑体"/>
                <a:cs typeface="黑体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59631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分析思路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客户分类维度</a:t>
            </a:r>
            <a:endParaRPr lang="en-US" altLang="zh-CN" sz="2000" b="1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E97CBD-1C4D-3DF5-0811-8BEED71784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862" y="1463954"/>
            <a:ext cx="7094467" cy="3679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49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分析思路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STP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分析过程</a:t>
            </a:r>
            <a:endParaRPr lang="en-US" altLang="zh-CN" sz="2000" b="1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8" name="文本框 8">
            <a:extLst>
              <a:ext uri="{FF2B5EF4-FFF2-40B4-BE49-F238E27FC236}">
                <a16:creationId xmlns:a16="http://schemas.microsoft.com/office/drawing/2014/main" id="{666140AD-0030-A107-6EED-471A9C423B2C}"/>
              </a:ext>
            </a:extLst>
          </p:cNvPr>
          <p:cNvSpPr txBox="1"/>
          <p:nvPr/>
        </p:nvSpPr>
        <p:spPr>
          <a:xfrm>
            <a:off x="794920" y="1624344"/>
            <a:ext cx="2546829" cy="827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细分</a:t>
            </a:r>
            <a:endParaRPr lang="en-US" altLang="zh-CN" sz="2000" b="1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Segmentation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843A89D-DF9A-69DE-6287-9EACF1F29625}"/>
              </a:ext>
            </a:extLst>
          </p:cNvPr>
          <p:cNvSpPr/>
          <p:nvPr/>
        </p:nvSpPr>
        <p:spPr>
          <a:xfrm>
            <a:off x="3415294" y="1624344"/>
            <a:ext cx="3871136" cy="442429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确定和处理客户细分的维度</a:t>
            </a:r>
            <a:endParaRPr lang="en-US" altLang="zh-CN" sz="1800" kern="12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FFFF5CE3-C1F6-8088-6C2E-A8940BDE34CC}"/>
              </a:ext>
            </a:extLst>
          </p:cNvPr>
          <p:cNvSpPr/>
          <p:nvPr/>
        </p:nvSpPr>
        <p:spPr>
          <a:xfrm>
            <a:off x="3415294" y="2203584"/>
            <a:ext cx="3871136" cy="442429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细分客户并对客户进行评估</a:t>
            </a:r>
            <a:endParaRPr lang="en-US" altLang="zh-CN" sz="1800" kern="1200" dirty="0"/>
          </a:p>
        </p:txBody>
      </p:sp>
      <p:sp>
        <p:nvSpPr>
          <p:cNvPr id="17" name="文本框 8">
            <a:extLst>
              <a:ext uri="{FF2B5EF4-FFF2-40B4-BE49-F238E27FC236}">
                <a16:creationId xmlns:a16="http://schemas.microsoft.com/office/drawing/2014/main" id="{6B6319E0-34A3-8C7F-791B-D7D685F77E30}"/>
              </a:ext>
            </a:extLst>
          </p:cNvPr>
          <p:cNvSpPr txBox="1"/>
          <p:nvPr/>
        </p:nvSpPr>
        <p:spPr>
          <a:xfrm>
            <a:off x="794920" y="2782824"/>
            <a:ext cx="2546829" cy="827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客户选择（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Targeting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DB7CCD23-D5CF-7BDD-4808-9977366A8B9C}"/>
              </a:ext>
            </a:extLst>
          </p:cNvPr>
          <p:cNvSpPr/>
          <p:nvPr/>
        </p:nvSpPr>
        <p:spPr>
          <a:xfrm>
            <a:off x="3415293" y="2782824"/>
            <a:ext cx="5221469" cy="442429"/>
          </a:xfrm>
          <a:prstGeom prst="roundRect">
            <a:avLst>
              <a:gd name="adj" fmla="val 10000"/>
            </a:avLst>
          </a:prstGeom>
          <a:solidFill>
            <a:srgbClr val="5B83A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确定细分客户吸引力及企业竞争力的衡量标准</a:t>
            </a:r>
            <a:endParaRPr lang="en-US" altLang="zh-CN" sz="1800" kern="1200" dirty="0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54D8353E-7EBD-7E80-CA13-9D08BFCC1618}"/>
              </a:ext>
            </a:extLst>
          </p:cNvPr>
          <p:cNvSpPr/>
          <p:nvPr/>
        </p:nvSpPr>
        <p:spPr>
          <a:xfrm>
            <a:off x="3415294" y="3362064"/>
            <a:ext cx="3871136" cy="442429"/>
          </a:xfrm>
          <a:prstGeom prst="roundRect">
            <a:avLst>
              <a:gd name="adj" fmla="val 10000"/>
            </a:avLst>
          </a:prstGeom>
          <a:solidFill>
            <a:srgbClr val="5B83A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选型目标细分客户</a:t>
            </a:r>
            <a:endParaRPr lang="en-US" altLang="zh-CN" sz="1800" kern="1200" dirty="0"/>
          </a:p>
        </p:txBody>
      </p:sp>
      <p:sp>
        <p:nvSpPr>
          <p:cNvPr id="20" name="文本框 8">
            <a:extLst>
              <a:ext uri="{FF2B5EF4-FFF2-40B4-BE49-F238E27FC236}">
                <a16:creationId xmlns:a16="http://schemas.microsoft.com/office/drawing/2014/main" id="{F6C67E34-B955-04C2-CAE5-400CFB9FC741}"/>
              </a:ext>
            </a:extLst>
          </p:cNvPr>
          <p:cNvSpPr txBox="1"/>
          <p:nvPr/>
        </p:nvSpPr>
        <p:spPr>
          <a:xfrm>
            <a:off x="794920" y="3969955"/>
            <a:ext cx="2546829" cy="827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目标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客户定位（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Positioning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3C0DE2B-B2EE-3E15-1F1D-9E1F4826EE52}"/>
              </a:ext>
            </a:extLst>
          </p:cNvPr>
          <p:cNvSpPr/>
          <p:nvPr/>
        </p:nvSpPr>
        <p:spPr>
          <a:xfrm>
            <a:off x="3415294" y="3969955"/>
            <a:ext cx="3871136" cy="442429"/>
          </a:xfrm>
          <a:prstGeom prst="roundRect">
            <a:avLst>
              <a:gd name="adj" fmla="val 10000"/>
            </a:avLst>
          </a:prstGeom>
          <a:solidFill>
            <a:srgbClr val="9FABB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目标细分客户描述</a:t>
            </a:r>
            <a:endParaRPr lang="en-US" altLang="zh-CN" sz="1800" kern="1200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2F562B3A-E246-85B4-57E2-CAD106850812}"/>
              </a:ext>
            </a:extLst>
          </p:cNvPr>
          <p:cNvSpPr/>
          <p:nvPr/>
        </p:nvSpPr>
        <p:spPr>
          <a:xfrm>
            <a:off x="3415294" y="4549195"/>
            <a:ext cx="3871136" cy="442429"/>
          </a:xfrm>
          <a:prstGeom prst="roundRect">
            <a:avLst>
              <a:gd name="adj" fmla="val 10000"/>
            </a:avLst>
          </a:prstGeom>
          <a:solidFill>
            <a:srgbClr val="9FABB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针对需求进行定位和营销</a:t>
            </a:r>
            <a:endParaRPr lang="en-US" altLang="zh-CN" sz="1800" kern="1200" dirty="0"/>
          </a:p>
        </p:txBody>
      </p:sp>
    </p:spTree>
    <p:extLst>
      <p:ext uri="{BB962C8B-B14F-4D97-AF65-F5344CB8AC3E}">
        <p14:creationId xmlns:p14="http://schemas.microsoft.com/office/powerpoint/2010/main" val="166166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0" grpId="0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分析思路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细分（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Segmentation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19C636F5-A9CD-BF74-BA55-D85375858C9A}"/>
              </a:ext>
            </a:extLst>
          </p:cNvPr>
          <p:cNvSpPr/>
          <p:nvPr/>
        </p:nvSpPr>
        <p:spPr>
          <a:xfrm>
            <a:off x="1224987" y="1550081"/>
            <a:ext cx="3871136" cy="442429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确定和处理客户细分的维度</a:t>
            </a:r>
            <a:endParaRPr lang="en-US" altLang="zh-CN" sz="1800" kern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6325AE-61C7-A9D2-68E1-726CCB39CAB3}"/>
              </a:ext>
            </a:extLst>
          </p:cNvPr>
          <p:cNvSpPr txBox="1"/>
          <p:nvPr/>
        </p:nvSpPr>
        <p:spPr>
          <a:xfrm>
            <a:off x="2115879" y="2156252"/>
            <a:ext cx="18925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自然属性</a:t>
            </a:r>
            <a:endParaRPr lang="en-US" altLang="zh-CN" sz="1800" kern="1200" dirty="0"/>
          </a:p>
          <a:p>
            <a:pPr marL="285750" indent="-285750">
              <a:buFont typeface="Wingdings" pitchFamily="2" charset="2"/>
              <a:buChar char="§"/>
            </a:pPr>
            <a:r>
              <a:rPr lang="zh-CN" altLang="en-US" sz="1800" dirty="0"/>
              <a:t>社会特征</a:t>
            </a:r>
            <a:endParaRPr lang="en-US" altLang="zh-CN" sz="1800" dirty="0"/>
          </a:p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行为特征</a:t>
            </a:r>
            <a:endParaRPr lang="en-US" altLang="zh-CN" sz="1800" kern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07175D-4690-90AC-CBEA-63B863A5951F}"/>
              </a:ext>
            </a:extLst>
          </p:cNvPr>
          <p:cNvSpPr txBox="1"/>
          <p:nvPr/>
        </p:nvSpPr>
        <p:spPr>
          <a:xfrm>
            <a:off x="4362893" y="2156251"/>
            <a:ext cx="26652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CN" sz="1800" kern="1200" dirty="0"/>
              <a:t>态度</a:t>
            </a:r>
            <a:r>
              <a:rPr lang="zh-CN" altLang="en-US" sz="1800" kern="1200" dirty="0"/>
              <a:t>偏好</a:t>
            </a:r>
            <a:endParaRPr lang="en-US" altLang="zh-CN" sz="1800" kern="1200" dirty="0"/>
          </a:p>
          <a:p>
            <a:pPr marL="285750" indent="-285750">
              <a:buFont typeface="Wingdings" pitchFamily="2" charset="2"/>
              <a:buChar char="§"/>
            </a:pPr>
            <a:r>
              <a:rPr lang="zh-CN" altLang="en-US" sz="1800" dirty="0"/>
              <a:t>生活状态与个人因素</a:t>
            </a:r>
            <a:endParaRPr lang="en-US" altLang="zh-CN" sz="1800" kern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11EA7E-AE98-B2F9-FFB6-4F97487F2D7A}"/>
              </a:ext>
            </a:extLst>
          </p:cNvPr>
          <p:cNvSpPr txBox="1"/>
          <p:nvPr/>
        </p:nvSpPr>
        <p:spPr>
          <a:xfrm>
            <a:off x="2012238" y="3243324"/>
            <a:ext cx="18925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CN" sz="1800" b="1" kern="1200" dirty="0">
                <a:solidFill>
                  <a:srgbClr val="C00000"/>
                </a:solidFill>
              </a:rPr>
              <a:t>事前</a:t>
            </a:r>
            <a:r>
              <a:rPr lang="zh-CN" altLang="en-US" sz="1800" b="1" kern="1200" dirty="0">
                <a:solidFill>
                  <a:srgbClr val="C00000"/>
                </a:solidFill>
              </a:rPr>
              <a:t>分类维度</a:t>
            </a:r>
            <a:endParaRPr lang="en-US" altLang="zh-CN" sz="1800" b="1" kern="1200" dirty="0">
              <a:solidFill>
                <a:srgbClr val="C0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6C81FDA-7E6A-5FFA-AAE7-69225562204D}"/>
              </a:ext>
            </a:extLst>
          </p:cNvPr>
          <p:cNvSpPr txBox="1"/>
          <p:nvPr/>
        </p:nvSpPr>
        <p:spPr>
          <a:xfrm>
            <a:off x="4440006" y="3243324"/>
            <a:ext cx="18925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CN" sz="1800" b="1" kern="1200" dirty="0">
                <a:solidFill>
                  <a:srgbClr val="C00000"/>
                </a:solidFill>
              </a:rPr>
              <a:t>事</a:t>
            </a:r>
            <a:r>
              <a:rPr lang="zh-CN" altLang="en-US" sz="1800" b="1" kern="1200" dirty="0">
                <a:solidFill>
                  <a:srgbClr val="C00000"/>
                </a:solidFill>
              </a:rPr>
              <a:t>后分类维度</a:t>
            </a:r>
            <a:endParaRPr lang="en-US" altLang="zh-CN" sz="1800" b="1" kern="1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26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分析思路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细分（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Segmentation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19C636F5-A9CD-BF74-BA55-D85375858C9A}"/>
              </a:ext>
            </a:extLst>
          </p:cNvPr>
          <p:cNvSpPr/>
          <p:nvPr/>
        </p:nvSpPr>
        <p:spPr>
          <a:xfrm>
            <a:off x="1224987" y="1550081"/>
            <a:ext cx="3871136" cy="442429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确定和处理客户细分的维度</a:t>
            </a:r>
            <a:endParaRPr lang="en-US" altLang="zh-CN" sz="1800" kern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07175D-4690-90AC-CBEA-63B863A5951F}"/>
              </a:ext>
            </a:extLst>
          </p:cNvPr>
          <p:cNvSpPr txBox="1"/>
          <p:nvPr/>
        </p:nvSpPr>
        <p:spPr>
          <a:xfrm>
            <a:off x="1558733" y="2027809"/>
            <a:ext cx="26652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dirty="0"/>
              <a:t>生活状态与个人因素</a:t>
            </a:r>
            <a:endParaRPr lang="en-US" altLang="zh-CN" sz="1800" kern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99E033-05E7-57E3-3D2C-DCC73F01F21B}"/>
              </a:ext>
            </a:extLst>
          </p:cNvPr>
          <p:cNvSpPr txBox="1"/>
          <p:nvPr/>
        </p:nvSpPr>
        <p:spPr>
          <a:xfrm>
            <a:off x="1515036" y="2457339"/>
            <a:ext cx="3581087" cy="166757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178308" indent="-342900">
              <a:lnSpc>
                <a:spcPct val="130000"/>
              </a:lnSpc>
              <a:buClr>
                <a:schemeClr val="accent2"/>
              </a:buClr>
              <a:buFont typeface="+mj-lt"/>
              <a:buAutoNum type="arabicPeriod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对自己的生活很满意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8308" indent="-342900">
              <a:lnSpc>
                <a:spcPct val="130000"/>
              </a:lnSpc>
              <a:buClr>
                <a:schemeClr val="accent2"/>
              </a:buClr>
              <a:buFont typeface="+mj-lt"/>
              <a:buAutoNum type="arabicPeriod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为享受而产生的浪费是必要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8308" indent="-342900">
              <a:lnSpc>
                <a:spcPct val="130000"/>
              </a:lnSpc>
              <a:buClr>
                <a:schemeClr val="accent2"/>
              </a:buClr>
              <a:buFont typeface="+mj-lt"/>
              <a:buAutoNum type="arabicPeriod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买房子前要先有车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8308" indent="-342900">
              <a:lnSpc>
                <a:spcPct val="130000"/>
              </a:lnSpc>
              <a:buClr>
                <a:schemeClr val="accent2"/>
              </a:buClr>
              <a:buFont typeface="+mj-lt"/>
              <a:buAutoNum type="arabicPeriod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不惜金钱和时间装修房子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8308" indent="-342900">
              <a:lnSpc>
                <a:spcPct val="130000"/>
              </a:lnSpc>
              <a:buClr>
                <a:schemeClr val="accent2"/>
              </a:buClr>
              <a:buFont typeface="+mj-lt"/>
              <a:buAutoNum type="arabicPeriod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买衣服都买便宜的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FD4D8D-81D5-4C40-40AF-DD576A73BFA6}"/>
              </a:ext>
            </a:extLst>
          </p:cNvPr>
          <p:cNvSpPr txBox="1"/>
          <p:nvPr/>
        </p:nvSpPr>
        <p:spPr>
          <a:xfrm>
            <a:off x="5141467" y="2457339"/>
            <a:ext cx="3158023" cy="134748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178308" indent="-342900">
              <a:lnSpc>
                <a:spcPct val="130000"/>
              </a:lnSpc>
              <a:buClr>
                <a:schemeClr val="accent2"/>
              </a:buClr>
              <a:buFont typeface="+mj-lt"/>
              <a:buAutoNum type="arabicPeriod" startAt="6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休息是经常进行户外活动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8308" indent="-342900">
              <a:lnSpc>
                <a:spcPct val="130000"/>
              </a:lnSpc>
              <a:buClr>
                <a:schemeClr val="accent2"/>
              </a:buClr>
              <a:buFont typeface="+mj-lt"/>
              <a:buAutoNum type="arabicPeriod" startAt="6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尝试生活充满变化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8308" indent="-342900">
              <a:lnSpc>
                <a:spcPct val="130000"/>
              </a:lnSpc>
              <a:buClr>
                <a:schemeClr val="accent2"/>
              </a:buClr>
              <a:buFont typeface="+mj-lt"/>
              <a:buAutoNum type="arabicPeriod" startAt="6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喜欢独自享受安静的生活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8308" indent="-342900">
              <a:lnSpc>
                <a:spcPct val="130000"/>
              </a:lnSpc>
              <a:buClr>
                <a:schemeClr val="accent2"/>
              </a:buClr>
              <a:buFont typeface="+mj-lt"/>
              <a:buAutoNum type="arabicPeriod" startAt="6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下班后尽快回家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83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253969"/>
            <a:ext cx="717367" cy="360888"/>
            <a:chOff x="0" y="758139"/>
            <a:chExt cx="587642" cy="360888"/>
          </a:xfrm>
        </p:grpSpPr>
        <p:sp>
          <p:nvSpPr>
            <p:cNvPr id="4" name="Rectangle 3"/>
            <p:cNvSpPr/>
            <p:nvPr/>
          </p:nvSpPr>
          <p:spPr>
            <a:xfrm>
              <a:off x="0" y="758139"/>
              <a:ext cx="261742" cy="3601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0314" y="758911"/>
              <a:ext cx="114321" cy="3601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303300" y="758139"/>
              <a:ext cx="284342" cy="360781"/>
            </a:xfrm>
            <a:prstGeom prst="homePlat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4920" y="213300"/>
            <a:ext cx="1948522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黑体"/>
                <a:ea typeface="黑体"/>
                <a:cs typeface="黑体"/>
              </a:rPr>
              <a:t>分析思路</a:t>
            </a:r>
            <a:endParaRPr lang="en-US" sz="1800" dirty="0">
              <a:solidFill>
                <a:schemeClr val="accent1"/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2" name="文本框 8">
            <a:extLst>
              <a:ext uri="{FF2B5EF4-FFF2-40B4-BE49-F238E27FC236}">
                <a16:creationId xmlns:a16="http://schemas.microsoft.com/office/drawing/2014/main" id="{65A641AE-AD76-0BA7-51CB-7D7B211C50F5}"/>
              </a:ext>
            </a:extLst>
          </p:cNvPr>
          <p:cNvSpPr txBox="1"/>
          <p:nvPr/>
        </p:nvSpPr>
        <p:spPr>
          <a:xfrm>
            <a:off x="794920" y="887623"/>
            <a:ext cx="7622249" cy="442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itchFamily="2" charset="2"/>
              <a:buChar char="v"/>
            </a:pPr>
            <a:r>
              <a:rPr lang="zh-CN" altLang="en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客户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细分（</a:t>
            </a:r>
            <a:r>
              <a:rPr lang="en-US" altLang="zh-CN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Segmentation</a:t>
            </a:r>
            <a:r>
              <a:rPr lang="zh-CN" altLang="en-US" sz="2000" b="1" dirty="0">
                <a:solidFill>
                  <a:srgbClr val="366F7E"/>
                </a:solidFill>
                <a:latin typeface="Hei" pitchFamily="2" charset="-122"/>
                <a:ea typeface="Hei" pitchFamily="2" charset="-122"/>
              </a:rPr>
              <a:t>）</a:t>
            </a:r>
            <a:endParaRPr lang="en-US" altLang="zh-CN" sz="2000" dirty="0">
              <a:solidFill>
                <a:srgbClr val="366F7E"/>
              </a:solidFill>
              <a:latin typeface="Hei" pitchFamily="2" charset="-122"/>
              <a:ea typeface="Hei" pitchFamily="2" charset="-122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19C636F5-A9CD-BF74-BA55-D85375858C9A}"/>
              </a:ext>
            </a:extLst>
          </p:cNvPr>
          <p:cNvSpPr/>
          <p:nvPr/>
        </p:nvSpPr>
        <p:spPr>
          <a:xfrm>
            <a:off x="1224987" y="1550081"/>
            <a:ext cx="3871136" cy="442429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细分客户并对客户进行评估</a:t>
            </a:r>
            <a:endParaRPr lang="en-US" altLang="zh-CN" sz="1800" kern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A12996-901C-B288-CA54-96248AD7279A}"/>
              </a:ext>
            </a:extLst>
          </p:cNvPr>
          <p:cNvSpPr txBox="1"/>
          <p:nvPr/>
        </p:nvSpPr>
        <p:spPr>
          <a:xfrm>
            <a:off x="1892938" y="2212475"/>
            <a:ext cx="39679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zh-CN" altLang="en-US" sz="1800" dirty="0"/>
              <a:t>客户要聚成几类？</a:t>
            </a:r>
            <a:endParaRPr lang="en-US" altLang="zh-CN" sz="1800" dirty="0"/>
          </a:p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每个客户具体属于哪一类？</a:t>
            </a:r>
            <a:endParaRPr lang="en-US" altLang="zh-CN" sz="1800" kern="1200" dirty="0"/>
          </a:p>
          <a:p>
            <a:pPr marL="285750" indent="-285750">
              <a:buFont typeface="Wingdings" pitchFamily="2" charset="2"/>
              <a:buChar char="§"/>
            </a:pPr>
            <a:r>
              <a:rPr lang="zh-CN" altLang="en-US" sz="1800" dirty="0"/>
              <a:t>聚类结果是否有效？</a:t>
            </a:r>
            <a:endParaRPr lang="en-US" altLang="zh-CN" sz="1800" dirty="0"/>
          </a:p>
          <a:p>
            <a:pPr marL="285750" indent="-285750">
              <a:buFont typeface="Wingdings" pitchFamily="2" charset="2"/>
              <a:buChar char="§"/>
            </a:pPr>
            <a:r>
              <a:rPr lang="zh-CN" altLang="en-US" sz="1800" kern="1200" dirty="0"/>
              <a:t>聚类出的各类客户有何特征？</a:t>
            </a:r>
            <a:endParaRPr lang="en-US" altLang="zh-CN" sz="1800" kern="1200" dirty="0"/>
          </a:p>
        </p:txBody>
      </p:sp>
    </p:spTree>
    <p:extLst>
      <p:ext uri="{BB962C8B-B14F-4D97-AF65-F5344CB8AC3E}">
        <p14:creationId xmlns:p14="http://schemas.microsoft.com/office/powerpoint/2010/main" val="373758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Office 主题​​">
  <a:themeElements>
    <a:clrScheme name="自定义 93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1718D"/>
      </a:accent1>
      <a:accent2>
        <a:srgbClr val="91ACC2"/>
      </a:accent2>
      <a:accent3>
        <a:srgbClr val="51718D"/>
      </a:accent3>
      <a:accent4>
        <a:srgbClr val="91ACC2"/>
      </a:accent4>
      <a:accent5>
        <a:srgbClr val="51718D"/>
      </a:accent5>
      <a:accent6>
        <a:srgbClr val="91ACC2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3388</TotalTime>
  <Words>1240</Words>
  <Application>Microsoft Macintosh PowerPoint</Application>
  <PresentationFormat>On-screen Show (16:9)</PresentationFormat>
  <Paragraphs>352</Paragraphs>
  <Slides>40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2" baseType="lpstr">
      <vt:lpstr>等线</vt:lpstr>
      <vt:lpstr>等线 Light</vt:lpstr>
      <vt:lpstr>方正姚体</vt:lpstr>
      <vt:lpstr>Hei</vt:lpstr>
      <vt:lpstr>微软雅黑</vt:lpstr>
      <vt:lpstr>黑体</vt:lpstr>
      <vt:lpstr>Agency FB</vt:lpstr>
      <vt:lpstr>Arial</vt:lpstr>
      <vt:lpstr>Calibri</vt:lpstr>
      <vt:lpstr>Wingdings</vt:lpstr>
      <vt:lpstr>Office 主题​​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A3166</cp:lastModifiedBy>
  <cp:revision>122</cp:revision>
  <dcterms:created xsi:type="dcterms:W3CDTF">2017-07-09T11:42:26Z</dcterms:created>
  <dcterms:modified xsi:type="dcterms:W3CDTF">2023-06-05T15:59:17Z</dcterms:modified>
</cp:coreProperties>
</file>