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handoutMasterIdLst>
    <p:handoutMasterId r:id="rId162"/>
  </p:handoutMasterIdLst>
  <p:sldIdLst>
    <p:sldId id="256" r:id="rId3"/>
    <p:sldId id="270" r:id="rId4"/>
    <p:sldId id="732" r:id="rId5"/>
    <p:sldId id="262" r:id="rId6"/>
    <p:sldId id="736" r:id="rId8"/>
    <p:sldId id="261" r:id="rId9"/>
    <p:sldId id="737" r:id="rId10"/>
    <p:sldId id="738" r:id="rId11"/>
    <p:sldId id="739" r:id="rId12"/>
    <p:sldId id="740" r:id="rId13"/>
    <p:sldId id="741" r:id="rId14"/>
    <p:sldId id="742" r:id="rId15"/>
    <p:sldId id="743" r:id="rId16"/>
    <p:sldId id="744" r:id="rId17"/>
    <p:sldId id="746" r:id="rId18"/>
    <p:sldId id="747" r:id="rId19"/>
    <p:sldId id="748" r:id="rId20"/>
    <p:sldId id="749" r:id="rId21"/>
    <p:sldId id="750" r:id="rId22"/>
    <p:sldId id="751" r:id="rId23"/>
    <p:sldId id="752" r:id="rId24"/>
    <p:sldId id="753" r:id="rId25"/>
    <p:sldId id="754" r:id="rId26"/>
    <p:sldId id="755" r:id="rId27"/>
    <p:sldId id="757" r:id="rId28"/>
    <p:sldId id="758" r:id="rId29"/>
    <p:sldId id="759" r:id="rId30"/>
    <p:sldId id="745" r:id="rId31"/>
    <p:sldId id="761" r:id="rId32"/>
    <p:sldId id="762" r:id="rId33"/>
    <p:sldId id="763" r:id="rId34"/>
    <p:sldId id="764" r:id="rId35"/>
    <p:sldId id="765" r:id="rId36"/>
    <p:sldId id="766" r:id="rId37"/>
    <p:sldId id="767" r:id="rId38"/>
    <p:sldId id="768" r:id="rId39"/>
    <p:sldId id="769" r:id="rId40"/>
    <p:sldId id="734" r:id="rId41"/>
    <p:sldId id="760" r:id="rId42"/>
    <p:sldId id="770" r:id="rId43"/>
    <p:sldId id="772" r:id="rId44"/>
    <p:sldId id="773" r:id="rId45"/>
    <p:sldId id="774" r:id="rId46"/>
    <p:sldId id="775" r:id="rId47"/>
    <p:sldId id="776" r:id="rId48"/>
    <p:sldId id="777" r:id="rId49"/>
    <p:sldId id="778" r:id="rId50"/>
    <p:sldId id="779" r:id="rId51"/>
    <p:sldId id="780" r:id="rId52"/>
    <p:sldId id="781" r:id="rId53"/>
    <p:sldId id="782" r:id="rId54"/>
    <p:sldId id="783" r:id="rId55"/>
    <p:sldId id="784" r:id="rId56"/>
    <p:sldId id="785" r:id="rId57"/>
    <p:sldId id="786" r:id="rId58"/>
    <p:sldId id="787" r:id="rId59"/>
    <p:sldId id="788" r:id="rId60"/>
    <p:sldId id="789" r:id="rId61"/>
    <p:sldId id="790" r:id="rId62"/>
    <p:sldId id="791" r:id="rId63"/>
    <p:sldId id="771" r:id="rId64"/>
    <p:sldId id="793" r:id="rId65"/>
    <p:sldId id="794" r:id="rId66"/>
    <p:sldId id="795" r:id="rId67"/>
    <p:sldId id="796" r:id="rId68"/>
    <p:sldId id="797" r:id="rId69"/>
    <p:sldId id="798" r:id="rId70"/>
    <p:sldId id="799" r:id="rId71"/>
    <p:sldId id="800" r:id="rId72"/>
    <p:sldId id="801" r:id="rId73"/>
    <p:sldId id="802" r:id="rId74"/>
    <p:sldId id="803" r:id="rId75"/>
    <p:sldId id="804" r:id="rId76"/>
    <p:sldId id="805" r:id="rId77"/>
    <p:sldId id="806" r:id="rId78"/>
    <p:sldId id="807" r:id="rId79"/>
    <p:sldId id="808" r:id="rId80"/>
    <p:sldId id="809" r:id="rId81"/>
    <p:sldId id="810" r:id="rId82"/>
    <p:sldId id="811" r:id="rId83"/>
    <p:sldId id="812" r:id="rId84"/>
    <p:sldId id="813" r:id="rId85"/>
    <p:sldId id="814" r:id="rId86"/>
    <p:sldId id="815" r:id="rId87"/>
    <p:sldId id="816" r:id="rId88"/>
    <p:sldId id="817" r:id="rId89"/>
    <p:sldId id="818" r:id="rId90"/>
    <p:sldId id="819" r:id="rId91"/>
    <p:sldId id="820" r:id="rId92"/>
    <p:sldId id="821" r:id="rId93"/>
    <p:sldId id="823" r:id="rId94"/>
    <p:sldId id="822" r:id="rId95"/>
    <p:sldId id="824" r:id="rId96"/>
    <p:sldId id="825" r:id="rId97"/>
    <p:sldId id="826" r:id="rId98"/>
    <p:sldId id="827" r:id="rId99"/>
    <p:sldId id="828" r:id="rId100"/>
    <p:sldId id="829" r:id="rId101"/>
    <p:sldId id="830" r:id="rId102"/>
    <p:sldId id="831" r:id="rId103"/>
    <p:sldId id="832" r:id="rId104"/>
    <p:sldId id="833" r:id="rId105"/>
    <p:sldId id="834" r:id="rId106"/>
    <p:sldId id="835" r:id="rId107"/>
    <p:sldId id="836" r:id="rId108"/>
    <p:sldId id="837" r:id="rId109"/>
    <p:sldId id="838" r:id="rId110"/>
    <p:sldId id="839" r:id="rId111"/>
    <p:sldId id="840" r:id="rId112"/>
    <p:sldId id="841" r:id="rId113"/>
    <p:sldId id="842" r:id="rId114"/>
    <p:sldId id="843" r:id="rId115"/>
    <p:sldId id="844" r:id="rId116"/>
    <p:sldId id="845" r:id="rId117"/>
    <p:sldId id="846" r:id="rId118"/>
    <p:sldId id="847" r:id="rId119"/>
    <p:sldId id="848" r:id="rId120"/>
    <p:sldId id="849" r:id="rId121"/>
    <p:sldId id="850" r:id="rId122"/>
    <p:sldId id="851" r:id="rId123"/>
    <p:sldId id="852" r:id="rId124"/>
    <p:sldId id="853" r:id="rId125"/>
    <p:sldId id="854" r:id="rId126"/>
    <p:sldId id="855" r:id="rId127"/>
    <p:sldId id="856" r:id="rId128"/>
    <p:sldId id="857" r:id="rId129"/>
    <p:sldId id="858" r:id="rId130"/>
    <p:sldId id="859" r:id="rId131"/>
    <p:sldId id="860" r:id="rId132"/>
    <p:sldId id="861" r:id="rId133"/>
    <p:sldId id="862" r:id="rId134"/>
    <p:sldId id="863" r:id="rId135"/>
    <p:sldId id="864" r:id="rId136"/>
    <p:sldId id="865" r:id="rId137"/>
    <p:sldId id="866" r:id="rId138"/>
    <p:sldId id="867" r:id="rId139"/>
    <p:sldId id="868" r:id="rId140"/>
    <p:sldId id="869" r:id="rId141"/>
    <p:sldId id="870" r:id="rId142"/>
    <p:sldId id="871" r:id="rId143"/>
    <p:sldId id="872" r:id="rId144"/>
    <p:sldId id="873" r:id="rId145"/>
    <p:sldId id="874" r:id="rId146"/>
    <p:sldId id="875" r:id="rId147"/>
    <p:sldId id="876" r:id="rId148"/>
    <p:sldId id="877" r:id="rId149"/>
    <p:sldId id="878" r:id="rId150"/>
    <p:sldId id="879" r:id="rId151"/>
    <p:sldId id="880" r:id="rId152"/>
    <p:sldId id="881" r:id="rId153"/>
    <p:sldId id="882" r:id="rId154"/>
    <p:sldId id="883" r:id="rId155"/>
    <p:sldId id="884" r:id="rId156"/>
    <p:sldId id="885" r:id="rId157"/>
    <p:sldId id="886" r:id="rId158"/>
    <p:sldId id="891" r:id="rId159"/>
    <p:sldId id="733" r:id="rId160"/>
    <p:sldId id="266" r:id="rId161"/>
  </p:sldIdLst>
  <p:sldSz cx="9144000" cy="5143500" type="screen16x9"/>
  <p:notesSz cx="6858000" cy="9144000"/>
  <p:custDataLst>
    <p:tags r:id="rId167"/>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XTX" initials="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0C0"/>
    <a:srgbClr val="44546A"/>
    <a:srgbClr val="F2F2F2"/>
    <a:srgbClr val="2A9166"/>
    <a:srgbClr val="00B050"/>
    <a:srgbClr val="4C4B50"/>
    <a:srgbClr val="92D050"/>
    <a:srgbClr val="385FA5"/>
    <a:srgbClr val="C66626"/>
    <a:srgbClr val="BC56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583" autoAdjust="0"/>
    <p:restoredTop sz="94660"/>
  </p:normalViewPr>
  <p:slideViewPr>
    <p:cSldViewPr snapToGrid="0">
      <p:cViewPr varScale="1">
        <p:scale>
          <a:sx n="98" d="100"/>
          <a:sy n="98" d="100"/>
        </p:scale>
        <p:origin x="783" y="33"/>
      </p:cViewPr>
      <p:guideLst/>
    </p:cSldViewPr>
  </p:slideViewPr>
  <p:notesTextViewPr>
    <p:cViewPr>
      <p:scale>
        <a:sx n="1" d="1"/>
        <a:sy n="1" d="1"/>
      </p:scale>
      <p:origin x="0" y="0"/>
    </p:cViewPr>
  </p:notesTextViewPr>
  <p:notesViewPr>
    <p:cSldViewPr snapToGrid="0">
      <p:cViewPr varScale="1">
        <p:scale>
          <a:sx n="88" d="100"/>
          <a:sy n="88" d="100"/>
        </p:scale>
        <p:origin x="3822" y="102"/>
      </p:cViewPr>
      <p:guideLst/>
    </p:cSldViewPr>
  </p:notesViewPr>
  <p:gridSpacing cx="76200" cy="76200"/>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notesMaster" Target="notesMasters/notesMaster1.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7" Type="http://schemas.openxmlformats.org/officeDocument/2006/relationships/tags" Target="tags/tag25.xml"/><Relationship Id="rId166" Type="http://schemas.openxmlformats.org/officeDocument/2006/relationships/commentAuthors" Target="commentAuthors.xml"/><Relationship Id="rId165" Type="http://schemas.openxmlformats.org/officeDocument/2006/relationships/tableStyles" Target="tableStyles.xml"/><Relationship Id="rId164" Type="http://schemas.openxmlformats.org/officeDocument/2006/relationships/viewProps" Target="viewProps.xml"/><Relationship Id="rId163" Type="http://schemas.openxmlformats.org/officeDocument/2006/relationships/presProps" Target="presProps.xml"/><Relationship Id="rId162" Type="http://schemas.openxmlformats.org/officeDocument/2006/relationships/handoutMaster" Target="handoutMasters/handoutMaster1.xml"/><Relationship Id="rId161" Type="http://schemas.openxmlformats.org/officeDocument/2006/relationships/slide" Target="slides/slide158.xml"/><Relationship Id="rId160" Type="http://schemas.openxmlformats.org/officeDocument/2006/relationships/slide" Target="slides/slide157.xml"/><Relationship Id="rId16" Type="http://schemas.openxmlformats.org/officeDocument/2006/relationships/slide" Target="slides/slide13.xml"/><Relationship Id="rId159" Type="http://schemas.openxmlformats.org/officeDocument/2006/relationships/slide" Target="slides/slide156.xml"/><Relationship Id="rId158" Type="http://schemas.openxmlformats.org/officeDocument/2006/relationships/slide" Target="slides/slide155.xml"/><Relationship Id="rId157" Type="http://schemas.openxmlformats.org/officeDocument/2006/relationships/slide" Target="slides/slide154.xml"/><Relationship Id="rId156" Type="http://schemas.openxmlformats.org/officeDocument/2006/relationships/slide" Target="slides/slide153.xml"/><Relationship Id="rId155" Type="http://schemas.openxmlformats.org/officeDocument/2006/relationships/slide" Target="slides/slide152.xml"/><Relationship Id="rId154" Type="http://schemas.openxmlformats.org/officeDocument/2006/relationships/slide" Target="slides/slide151.xml"/><Relationship Id="rId153" Type="http://schemas.openxmlformats.org/officeDocument/2006/relationships/slide" Target="slides/slide150.xml"/><Relationship Id="rId152" Type="http://schemas.openxmlformats.org/officeDocument/2006/relationships/slide" Target="slides/slide149.xml"/><Relationship Id="rId151" Type="http://schemas.openxmlformats.org/officeDocument/2006/relationships/slide" Target="slides/slide148.xml"/><Relationship Id="rId150" Type="http://schemas.openxmlformats.org/officeDocument/2006/relationships/slide" Target="slides/slide147.xml"/><Relationship Id="rId15" Type="http://schemas.openxmlformats.org/officeDocument/2006/relationships/slide" Target="slides/slide12.xml"/><Relationship Id="rId149" Type="http://schemas.openxmlformats.org/officeDocument/2006/relationships/slide" Target="slides/slide146.xml"/><Relationship Id="rId148" Type="http://schemas.openxmlformats.org/officeDocument/2006/relationships/slide" Target="slides/slide145.xml"/><Relationship Id="rId147" Type="http://schemas.openxmlformats.org/officeDocument/2006/relationships/slide" Target="slides/slide144.xml"/><Relationship Id="rId146" Type="http://schemas.openxmlformats.org/officeDocument/2006/relationships/slide" Target="slides/slide143.xml"/><Relationship Id="rId145" Type="http://schemas.openxmlformats.org/officeDocument/2006/relationships/slide" Target="slides/slide142.xml"/><Relationship Id="rId144" Type="http://schemas.openxmlformats.org/officeDocument/2006/relationships/slide" Target="slides/slide141.xml"/><Relationship Id="rId143" Type="http://schemas.openxmlformats.org/officeDocument/2006/relationships/slide" Target="slides/slide140.xml"/><Relationship Id="rId142" Type="http://schemas.openxmlformats.org/officeDocument/2006/relationships/slide" Target="slides/slide139.xml"/><Relationship Id="rId141" Type="http://schemas.openxmlformats.org/officeDocument/2006/relationships/slide" Target="slides/slide138.xml"/><Relationship Id="rId140" Type="http://schemas.openxmlformats.org/officeDocument/2006/relationships/slide" Target="slides/slide137.xml"/><Relationship Id="rId14" Type="http://schemas.openxmlformats.org/officeDocument/2006/relationships/slide" Target="slides/slide11.xml"/><Relationship Id="rId139" Type="http://schemas.openxmlformats.org/officeDocument/2006/relationships/slide" Target="slides/slide136.xml"/><Relationship Id="rId138" Type="http://schemas.openxmlformats.org/officeDocument/2006/relationships/slide" Target="slides/slide135.xml"/><Relationship Id="rId137" Type="http://schemas.openxmlformats.org/officeDocument/2006/relationships/slide" Target="slides/slide134.xml"/><Relationship Id="rId136" Type="http://schemas.openxmlformats.org/officeDocument/2006/relationships/slide" Target="slides/slide133.xml"/><Relationship Id="rId135" Type="http://schemas.openxmlformats.org/officeDocument/2006/relationships/slide" Target="slides/slide132.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0.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DFDCA0E-4533-4C14-8119-3DB0DC8974A0}"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242FF93-2290-4B04-ABA1-CB72DB4D042E}"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10AC0F0-A91D-4866-A6B8-27496AC634B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60849D-02BB-4D76-B7F3-74B791AB694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A60849D-02BB-4D76-B7F3-74B791AB6942}"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A60849D-02BB-4D76-B7F3-74B791AB6942}"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A60849D-02BB-4D76-B7F3-74B791AB6942}"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A60849D-02BB-4D76-B7F3-74B791AB6942}"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A60849D-02BB-4D76-B7F3-74B791AB6942}"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A60849D-02BB-4D76-B7F3-74B791AB6942}"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3999" cy="5143500"/>
          </a:xfrm>
          <a:prstGeom prst="rect">
            <a:avLst/>
          </a:prstGeom>
        </p:spPr>
      </p:pic>
      <p:sp>
        <p:nvSpPr>
          <p:cNvPr id="12" name="任意多边形 11"/>
          <p:cNvSpPr/>
          <p:nvPr userDrawn="1"/>
        </p:nvSpPr>
        <p:spPr>
          <a:xfrm>
            <a:off x="3532245" y="2143150"/>
            <a:ext cx="6350" cy="4763"/>
          </a:xfrm>
          <a:custGeom>
            <a:avLst/>
            <a:gdLst>
              <a:gd name="connsiteX0" fmla="*/ 6805 w 7344"/>
              <a:gd name="connsiteY0" fmla="*/ 0 h 5371"/>
              <a:gd name="connsiteX1" fmla="*/ 7344 w 7344"/>
              <a:gd name="connsiteY1" fmla="*/ 5371 h 5371"/>
              <a:gd name="connsiteX2" fmla="*/ 0 w 7344"/>
              <a:gd name="connsiteY2" fmla="*/ 5371 h 5371"/>
              <a:gd name="connsiteX3" fmla="*/ 6805 w 7344"/>
              <a:gd name="connsiteY3" fmla="*/ 0 h 5371"/>
            </a:gdLst>
            <a:ahLst/>
            <a:cxnLst>
              <a:cxn ang="0">
                <a:pos x="connsiteX0" y="connsiteY0"/>
              </a:cxn>
              <a:cxn ang="0">
                <a:pos x="connsiteX1" y="connsiteY1"/>
              </a:cxn>
              <a:cxn ang="0">
                <a:pos x="connsiteX2" y="connsiteY2"/>
              </a:cxn>
              <a:cxn ang="0">
                <a:pos x="connsiteX3" y="connsiteY3"/>
              </a:cxn>
            </a:cxnLst>
            <a:rect l="l" t="t" r="r" b="b"/>
            <a:pathLst>
              <a:path w="7344" h="5371">
                <a:moveTo>
                  <a:pt x="6805" y="0"/>
                </a:moveTo>
                <a:lnTo>
                  <a:pt x="7344" y="5371"/>
                </a:lnTo>
                <a:lnTo>
                  <a:pt x="0" y="5371"/>
                </a:lnTo>
                <a:lnTo>
                  <a:pt x="6805"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a:p>
        </p:txBody>
      </p:sp>
      <p:sp>
        <p:nvSpPr>
          <p:cNvPr id="14" name="任意多边形 13"/>
          <p:cNvSpPr/>
          <p:nvPr userDrawn="1"/>
        </p:nvSpPr>
        <p:spPr>
          <a:xfrm>
            <a:off x="7616659" y="2251094"/>
            <a:ext cx="3174" cy="4763"/>
          </a:xfrm>
          <a:custGeom>
            <a:avLst/>
            <a:gdLst>
              <a:gd name="connsiteX0" fmla="*/ 602 w 3109"/>
              <a:gd name="connsiteY0" fmla="*/ 0 h 6008"/>
              <a:gd name="connsiteX1" fmla="*/ 3109 w 3109"/>
              <a:gd name="connsiteY1" fmla="*/ 253 h 6008"/>
              <a:gd name="connsiteX2" fmla="*/ 0 w 3109"/>
              <a:gd name="connsiteY2" fmla="*/ 6008 h 6008"/>
              <a:gd name="connsiteX3" fmla="*/ 602 w 3109"/>
              <a:gd name="connsiteY3" fmla="*/ 0 h 6008"/>
            </a:gdLst>
            <a:ahLst/>
            <a:cxnLst>
              <a:cxn ang="0">
                <a:pos x="connsiteX0" y="connsiteY0"/>
              </a:cxn>
              <a:cxn ang="0">
                <a:pos x="connsiteX1" y="connsiteY1"/>
              </a:cxn>
              <a:cxn ang="0">
                <a:pos x="connsiteX2" y="connsiteY2"/>
              </a:cxn>
              <a:cxn ang="0">
                <a:pos x="connsiteX3" y="connsiteY3"/>
              </a:cxn>
            </a:cxnLst>
            <a:rect l="l" t="t" r="r" b="b"/>
            <a:pathLst>
              <a:path w="3109" h="6008">
                <a:moveTo>
                  <a:pt x="602" y="0"/>
                </a:moveTo>
                <a:lnTo>
                  <a:pt x="3109" y="253"/>
                </a:lnTo>
                <a:lnTo>
                  <a:pt x="0" y="6008"/>
                </a:lnTo>
                <a:lnTo>
                  <a:pt x="602"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a:p>
        </p:txBody>
      </p:sp>
      <p:sp>
        <p:nvSpPr>
          <p:cNvPr id="4" name="日期占位符 3"/>
          <p:cNvSpPr>
            <a:spLocks noGrp="1"/>
          </p:cNvSpPr>
          <p:nvPr>
            <p:ph type="dt" sz="half" idx="10"/>
          </p:nvPr>
        </p:nvSpPr>
        <p:spPr>
          <a:xfrm>
            <a:off x="628650" y="4767263"/>
            <a:ext cx="2057400" cy="273844"/>
          </a:xfrm>
          <a:prstGeom prst="rect">
            <a:avLst/>
          </a:prstGeom>
        </p:spPr>
        <p:txBody>
          <a:bodyPr/>
          <a:lstStyle/>
          <a:p>
            <a:fld id="{170A5DE6-6BAC-4F97-9567-A6CB42FE50DA}" type="datetime1">
              <a:rPr lang="zh-CN" altLang="en-US" smtClean="0"/>
            </a:fld>
            <a:endParaRPr lang="zh-CN" altLang="en-US"/>
          </a:p>
        </p:txBody>
      </p:sp>
      <p:sp>
        <p:nvSpPr>
          <p:cNvPr id="5" name="页脚占位符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2" name="标题 1"/>
          <p:cNvSpPr>
            <a:spLocks noGrp="1" noChangeAspect="1"/>
          </p:cNvSpPr>
          <p:nvPr>
            <p:ph type="ctrTitle" hasCustomPrompt="1"/>
          </p:nvPr>
        </p:nvSpPr>
        <p:spPr>
          <a:xfrm>
            <a:off x="361950" y="1505895"/>
            <a:ext cx="5086001" cy="637255"/>
          </a:xfrm>
          <a:prstGeom prst="rect">
            <a:avLst/>
          </a:prstGeom>
        </p:spPr>
        <p:txBody>
          <a:bodyPr anchor="b">
            <a:noAutofit/>
          </a:bodyPr>
          <a:lstStyle>
            <a:lvl1pPr algn="ctr">
              <a:defRPr sz="3200" b="1" baseline="0">
                <a:solidFill>
                  <a:schemeClr val="tx1"/>
                </a:solidFill>
                <a:latin typeface="Times New Roman" panose="02020603050405020304" pitchFamily="18" charset="0"/>
                <a:ea typeface="黑体" panose="02010609060101010101" pitchFamily="49" charset="-122"/>
              </a:defRPr>
            </a:lvl1pPr>
          </a:lstStyle>
          <a:p>
            <a:r>
              <a:rPr lang="zh-CN" altLang="en-US" dirty="0"/>
              <a:t>单击此处编辑课程标题样式</a:t>
            </a:r>
            <a:endParaRPr lang="zh-CN" altLang="en-US" dirty="0"/>
          </a:p>
        </p:txBody>
      </p:sp>
      <p:sp>
        <p:nvSpPr>
          <p:cNvPr id="3" name="副标题 2"/>
          <p:cNvSpPr>
            <a:spLocks noGrp="1" noChangeAspect="1"/>
          </p:cNvSpPr>
          <p:nvPr>
            <p:ph type="subTitle" idx="1" hasCustomPrompt="1"/>
          </p:nvPr>
        </p:nvSpPr>
        <p:spPr>
          <a:xfrm>
            <a:off x="590550" y="3072315"/>
            <a:ext cx="4628801" cy="380166"/>
          </a:xfrm>
          <a:prstGeom prst="rect">
            <a:avLst/>
          </a:prstGeom>
        </p:spPr>
        <p:txBody>
          <a:bodyPr>
            <a:noAutofit/>
          </a:bodyPr>
          <a:lstStyle>
            <a:lvl1pPr marL="0" indent="0" algn="ctr">
              <a:buNone/>
              <a:defRPr sz="2100" b="1" baseline="0">
                <a:solidFill>
                  <a:schemeClr val="tx1"/>
                </a:solidFill>
                <a:latin typeface="Times New Roman" panose="02020603050405020304" pitchFamily="18" charset="0"/>
                <a:ea typeface="黑体" panose="02010609060101010101" pitchFamily="49" charset="-122"/>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a:t>单击此处编辑主讲人样式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28650" y="4767263"/>
            <a:ext cx="2057400" cy="273844"/>
          </a:xfrm>
          <a:prstGeom prst="rect">
            <a:avLst/>
          </a:prstGeom>
        </p:spPr>
        <p:txBody>
          <a:bodyPr/>
          <a:lstStyle/>
          <a:p>
            <a:fld id="{8272AE25-5F6C-4990-8376-5A0B47CF6D38}" type="datetime1">
              <a:rPr lang="zh-CN" altLang="en-US" smtClean="0"/>
            </a:fld>
            <a:endParaRPr lang="zh-CN" altLang="en-US"/>
          </a:p>
        </p:txBody>
      </p:sp>
      <p:sp>
        <p:nvSpPr>
          <p:cNvPr id="3" name="页脚占位符 2"/>
          <p:cNvSpPr>
            <a:spLocks noGrp="1"/>
          </p:cNvSpPr>
          <p:nvPr>
            <p:ph type="ftr" sz="quarter" idx="11"/>
          </p:nvPr>
        </p:nvSpPr>
        <p:spPr>
          <a:xfrm>
            <a:off x="3028950" y="4767263"/>
            <a:ext cx="3086100" cy="273844"/>
          </a:xfrm>
          <a:prstGeom prst="rect">
            <a:avLst/>
          </a:prstGeom>
        </p:spPr>
        <p:txBody>
          <a:bodyPr/>
          <a:lstStyle/>
          <a:p>
            <a:endParaRPr lang="zh-CN" altLang="en-US"/>
          </a:p>
        </p:txBody>
      </p:sp>
      <p:grpSp>
        <p:nvGrpSpPr>
          <p:cNvPr id="5" name="组合 11"/>
          <p:cNvGrpSpPr/>
          <p:nvPr userDrawn="1"/>
        </p:nvGrpSpPr>
        <p:grpSpPr bwMode="auto">
          <a:xfrm>
            <a:off x="438433" y="352210"/>
            <a:ext cx="2807338" cy="586127"/>
            <a:chOff x="3886200" y="188686"/>
            <a:chExt cx="4699000" cy="979712"/>
          </a:xfrm>
        </p:grpSpPr>
        <p:sp>
          <p:nvSpPr>
            <p:cNvPr id="6" name="任意多边形 16"/>
            <p:cNvSpPr/>
            <p:nvPr/>
          </p:nvSpPr>
          <p:spPr>
            <a:xfrm>
              <a:off x="3886200" y="188686"/>
              <a:ext cx="4495800" cy="884595"/>
            </a:xfrm>
            <a:custGeom>
              <a:avLst/>
              <a:gdLst>
                <a:gd name="connsiteX0" fmla="*/ 0 w 4495800"/>
                <a:gd name="connsiteY0" fmla="*/ 285750 h 1981200"/>
                <a:gd name="connsiteX1" fmla="*/ 419100 w 4495800"/>
                <a:gd name="connsiteY1" fmla="*/ 1866900 h 1981200"/>
                <a:gd name="connsiteX2" fmla="*/ 4114800 w 4495800"/>
                <a:gd name="connsiteY2" fmla="*/ 1981200 h 1981200"/>
                <a:gd name="connsiteX3" fmla="*/ 4495800 w 4495800"/>
                <a:gd name="connsiteY3" fmla="*/ 0 h 1981200"/>
                <a:gd name="connsiteX4" fmla="*/ 0 w 4495800"/>
                <a:gd name="connsiteY4" fmla="*/ 285750 h 198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95800" h="1981200">
                  <a:moveTo>
                    <a:pt x="0" y="285750"/>
                  </a:moveTo>
                  <a:lnTo>
                    <a:pt x="419100" y="1866900"/>
                  </a:lnTo>
                  <a:lnTo>
                    <a:pt x="4114800" y="1981200"/>
                  </a:lnTo>
                  <a:lnTo>
                    <a:pt x="4495800" y="0"/>
                  </a:lnTo>
                  <a:lnTo>
                    <a:pt x="0" y="28575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印品黑体" panose="00000500000000000000" pitchFamily="2" charset="-122"/>
              </a:endParaRPr>
            </a:p>
          </p:txBody>
        </p:sp>
        <p:sp>
          <p:nvSpPr>
            <p:cNvPr id="7" name="任意多边形 17"/>
            <p:cNvSpPr/>
            <p:nvPr/>
          </p:nvSpPr>
          <p:spPr>
            <a:xfrm>
              <a:off x="4089399" y="283804"/>
              <a:ext cx="4495801" cy="884594"/>
            </a:xfrm>
            <a:custGeom>
              <a:avLst/>
              <a:gdLst>
                <a:gd name="connsiteX0" fmla="*/ 0 w 4495800"/>
                <a:gd name="connsiteY0" fmla="*/ 285750 h 1981200"/>
                <a:gd name="connsiteX1" fmla="*/ 419100 w 4495800"/>
                <a:gd name="connsiteY1" fmla="*/ 1866900 h 1981200"/>
                <a:gd name="connsiteX2" fmla="*/ 4114800 w 4495800"/>
                <a:gd name="connsiteY2" fmla="*/ 1981200 h 1981200"/>
                <a:gd name="connsiteX3" fmla="*/ 4495800 w 4495800"/>
                <a:gd name="connsiteY3" fmla="*/ 0 h 1981200"/>
                <a:gd name="connsiteX4" fmla="*/ 0 w 4495800"/>
                <a:gd name="connsiteY4" fmla="*/ 285750 h 198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95800" h="1981200">
                  <a:moveTo>
                    <a:pt x="0" y="285750"/>
                  </a:moveTo>
                  <a:lnTo>
                    <a:pt x="419100" y="1866900"/>
                  </a:lnTo>
                  <a:lnTo>
                    <a:pt x="4114800" y="1981200"/>
                  </a:lnTo>
                  <a:lnTo>
                    <a:pt x="4495800" y="0"/>
                  </a:lnTo>
                  <a:lnTo>
                    <a:pt x="0" y="285750"/>
                  </a:lnTo>
                  <a:close/>
                </a:path>
              </a:pathLst>
            </a:custGeom>
            <a:solidFill>
              <a:schemeClr val="accent2">
                <a:lumMod val="20000"/>
                <a:lumOff val="80000"/>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t"/>
            <a:lstStyle/>
            <a:p>
              <a:pPr algn="ctr" fontAlgn="auto">
                <a:spcBef>
                  <a:spcPts val="0"/>
                </a:spcBef>
                <a:spcAft>
                  <a:spcPts val="0"/>
                </a:spcAft>
                <a:defRPr/>
              </a:pPr>
              <a:endParaRPr lang="zh-CN" altLang="en-US" sz="2000" baseline="0" dirty="0">
                <a:latin typeface="Times New Roman" panose="02020603050405020304" pitchFamily="18" charset="0"/>
                <a:ea typeface="黑体" panose="02010609060101010101" pitchFamily="49" charset="-122"/>
              </a:endParaRPr>
            </a:p>
          </p:txBody>
        </p:sp>
      </p:grpSp>
      <p:sp>
        <p:nvSpPr>
          <p:cNvPr id="8" name="文本框 7"/>
          <p:cNvSpPr txBox="1"/>
          <p:nvPr userDrawn="1"/>
        </p:nvSpPr>
        <p:spPr>
          <a:xfrm>
            <a:off x="781118" y="433628"/>
            <a:ext cx="2403954" cy="607859"/>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lang="zh-CN" altLang="en-US" sz="2000" baseline="0" dirty="0">
                <a:solidFill>
                  <a:schemeClr val="bg1"/>
                </a:solidFill>
                <a:latin typeface="Times New Roman" panose="02020603050405020304" pitchFamily="18" charset="0"/>
                <a:ea typeface="黑体" panose="02010609060101010101" pitchFamily="49" charset="-122"/>
              </a:rPr>
              <a:t>目录</a:t>
            </a:r>
            <a:r>
              <a:rPr lang="zh-CN" altLang="en-US" sz="2000" b="1" baseline="0" dirty="0">
                <a:solidFill>
                  <a:schemeClr val="bg1"/>
                </a:solidFill>
                <a:latin typeface="Times New Roman" panose="02020603050405020304" pitchFamily="18" charset="0"/>
                <a:ea typeface="黑体" panose="02010609060101010101" pitchFamily="49" charset="-122"/>
              </a:rPr>
              <a:t> </a:t>
            </a:r>
            <a:r>
              <a:rPr lang="en-US" altLang="zh-CN" sz="2000" b="1" baseline="0" dirty="0">
                <a:solidFill>
                  <a:schemeClr val="bg1"/>
                </a:solidFill>
                <a:latin typeface="Times New Roman" panose="02020603050405020304" pitchFamily="18" charset="0"/>
                <a:ea typeface="黑体" panose="02010609060101010101" pitchFamily="49" charset="-122"/>
              </a:rPr>
              <a:t>/</a:t>
            </a:r>
            <a:r>
              <a:rPr lang="en-US" altLang="zh-CN" sz="2000" baseline="0" dirty="0">
                <a:solidFill>
                  <a:schemeClr val="bg1"/>
                </a:solidFill>
                <a:latin typeface="Times New Roman" panose="02020603050405020304" pitchFamily="18" charset="0"/>
                <a:ea typeface="黑体" panose="02010609060101010101" pitchFamily="49" charset="-122"/>
              </a:rPr>
              <a:t>CONTENTS</a:t>
            </a:r>
            <a:endParaRPr lang="zh-CN" altLang="en-US" sz="2000" baseline="0" dirty="0">
              <a:solidFill>
                <a:schemeClr val="bg1"/>
              </a:solidFill>
              <a:latin typeface="Times New Roman" panose="02020603050405020304" pitchFamily="18" charset="0"/>
              <a:ea typeface="黑体" panose="02010609060101010101" pitchFamily="49" charset="-122"/>
            </a:endParaRPr>
          </a:p>
          <a:p>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内容占位符 2"/>
          <p:cNvSpPr>
            <a:spLocks noGrp="1" noChangeAspect="1"/>
          </p:cNvSpPr>
          <p:nvPr>
            <p:ph idx="1"/>
          </p:nvPr>
        </p:nvSpPr>
        <p:spPr>
          <a:xfrm>
            <a:off x="253783" y="927259"/>
            <a:ext cx="6204167" cy="3784344"/>
          </a:xfrm>
          <a:prstGeom prst="rect">
            <a:avLst/>
          </a:prstGeom>
        </p:spPr>
        <p:txBody>
          <a:bodyPr>
            <a:noAutofit/>
          </a:bodyPr>
          <a:lstStyle>
            <a:lvl1pPr marL="0" marR="0" indent="381635" algn="l" defTabSz="685800" rtl="0" eaLnBrk="1" fontAlgn="auto" latinLnBrk="0" hangingPunct="1">
              <a:lnSpc>
                <a:spcPct val="150000"/>
              </a:lnSpc>
              <a:spcBef>
                <a:spcPts val="0"/>
              </a:spcBef>
              <a:spcAft>
                <a:spcPts val="0"/>
              </a:spcAft>
              <a:buClrTx/>
              <a:buSzTx/>
              <a:buFont typeface="Arial" panose="020B0604020202020204" pitchFamily="34" charset="0"/>
              <a:buNone/>
              <a:defRPr sz="1600" baseline="0">
                <a:latin typeface="Times New Roman" panose="02020603050405020304" pitchFamily="18" charset="0"/>
                <a:ea typeface="黑体" panose="02010609060101010101" pitchFamily="49" charset="-122"/>
              </a:defRPr>
            </a:lvl1pPr>
            <a:lvl2pPr marL="342900" indent="381635">
              <a:lnSpc>
                <a:spcPct val="150000"/>
              </a:lnSpc>
              <a:buNone/>
              <a:defRPr sz="1500">
                <a:latin typeface="黑体" panose="02010609060101010101" pitchFamily="49" charset="-122"/>
                <a:ea typeface="黑体" panose="02010609060101010101" pitchFamily="49" charset="-122"/>
              </a:defRPr>
            </a:lvl2pPr>
            <a:lvl3pPr marL="685800" indent="381635">
              <a:lnSpc>
                <a:spcPct val="150000"/>
              </a:lnSpc>
              <a:buNone/>
              <a:defRPr sz="1500">
                <a:latin typeface="黑体" panose="02010609060101010101" pitchFamily="49" charset="-122"/>
                <a:ea typeface="黑体" panose="02010609060101010101" pitchFamily="49" charset="-122"/>
              </a:defRPr>
            </a:lvl3pPr>
            <a:lvl4pPr marL="1028700" indent="381635">
              <a:lnSpc>
                <a:spcPct val="150000"/>
              </a:lnSpc>
              <a:buNone/>
              <a:defRPr sz="1500">
                <a:latin typeface="黑体" panose="02010609060101010101" pitchFamily="49" charset="-122"/>
                <a:ea typeface="黑体" panose="02010609060101010101" pitchFamily="49" charset="-122"/>
              </a:defRPr>
            </a:lvl4pPr>
            <a:lvl5pPr marL="1371600" indent="381635">
              <a:lnSpc>
                <a:spcPct val="150000"/>
              </a:lnSpc>
              <a:buNone/>
              <a:defRPr sz="1500">
                <a:latin typeface="黑体" panose="02010609060101010101" pitchFamily="49" charset="-122"/>
                <a:ea typeface="黑体" panose="02010609060101010101" pitchFamily="49" charset="-122"/>
              </a:defRPr>
            </a:lvl5pPr>
          </a:lstStyle>
          <a:p>
            <a:pPr marL="0" marR="0" lvl="0" indent="381635" algn="l" defTabSz="685800" rtl="0" eaLnBrk="1" fontAlgn="auto" latinLnBrk="0" hangingPunct="1">
              <a:lnSpc>
                <a:spcPct val="150000"/>
              </a:lnSpc>
              <a:spcBef>
                <a:spcPts val="750"/>
              </a:spcBef>
              <a:spcAft>
                <a:spcPts val="0"/>
              </a:spcAft>
              <a:buClrTx/>
              <a:buSzTx/>
              <a:buFont typeface="Arial" panose="020B0604020202020204" pitchFamily="34" charset="0"/>
              <a:buNone/>
              <a:defRPr/>
            </a:pPr>
            <a:r>
              <a:rPr lang="zh-CN" altLang="en-US"/>
              <a:t>单击此处编辑母版文本样式</a:t>
            </a:r>
            <a:endParaRPr lang="zh-CN" altLang="en-US"/>
          </a:p>
        </p:txBody>
      </p:sp>
      <p:sp>
        <p:nvSpPr>
          <p:cNvPr id="4" name="日期占位符 3"/>
          <p:cNvSpPr>
            <a:spLocks noGrp="1"/>
          </p:cNvSpPr>
          <p:nvPr>
            <p:ph type="dt" sz="half" idx="10"/>
          </p:nvPr>
        </p:nvSpPr>
        <p:spPr>
          <a:xfrm>
            <a:off x="628650" y="4767263"/>
            <a:ext cx="2057400" cy="273844"/>
          </a:xfrm>
          <a:prstGeom prst="rect">
            <a:avLst/>
          </a:prstGeom>
        </p:spPr>
        <p:txBody>
          <a:bodyPr/>
          <a:lstStyle/>
          <a:p>
            <a:fld id="{93248A2E-6CAC-4A23-B8AA-C11F4E350926}" type="datetime1">
              <a:rPr lang="zh-CN" altLang="en-US" smtClean="0"/>
            </a:fld>
            <a:endParaRPr lang="zh-CN" altLang="en-US"/>
          </a:p>
        </p:txBody>
      </p:sp>
      <p:sp>
        <p:nvSpPr>
          <p:cNvPr id="5" name="页脚占位符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灯片编号占位符 5"/>
          <p:cNvSpPr>
            <a:spLocks noGrp="1"/>
          </p:cNvSpPr>
          <p:nvPr>
            <p:ph type="sldNum" sz="quarter" idx="12"/>
          </p:nvPr>
        </p:nvSpPr>
        <p:spPr/>
        <p:txBody>
          <a:bodyPr/>
          <a:lstStyle/>
          <a:p>
            <a:fld id="{B2A22D7C-07C0-466A-B7C1-4D2DC217BFFC}" type="slidenum">
              <a:rPr lang="zh-CN" altLang="en-US" smtClean="0"/>
            </a:fld>
            <a:endParaRPr lang="zh-CN" altLang="en-US" dirty="0"/>
          </a:p>
        </p:txBody>
      </p:sp>
      <p:cxnSp>
        <p:nvCxnSpPr>
          <p:cNvPr id="11" name="直接连接符 10"/>
          <p:cNvCxnSpPr/>
          <p:nvPr userDrawn="1"/>
        </p:nvCxnSpPr>
        <p:spPr>
          <a:xfrm>
            <a:off x="253784" y="6064"/>
            <a:ext cx="0" cy="5143500"/>
          </a:xfrm>
          <a:prstGeom prst="line">
            <a:avLst/>
          </a:prstGeom>
        </p:spPr>
        <p:style>
          <a:lnRef idx="1">
            <a:schemeClr val="accent1"/>
          </a:lnRef>
          <a:fillRef idx="0">
            <a:schemeClr val="accent1"/>
          </a:fillRef>
          <a:effectRef idx="0">
            <a:schemeClr val="accent1"/>
          </a:effectRef>
          <a:fontRef idx="minor">
            <a:schemeClr val="tx1"/>
          </a:fontRef>
        </p:style>
      </p:cxnSp>
      <p:grpSp>
        <p:nvGrpSpPr>
          <p:cNvPr id="2" name="组合 1"/>
          <p:cNvGrpSpPr/>
          <p:nvPr userDrawn="1"/>
        </p:nvGrpSpPr>
        <p:grpSpPr>
          <a:xfrm>
            <a:off x="0" y="379217"/>
            <a:ext cx="6455568" cy="68268"/>
            <a:chOff x="0" y="532828"/>
            <a:chExt cx="759125" cy="568897"/>
          </a:xfrm>
        </p:grpSpPr>
        <p:sp>
          <p:nvSpPr>
            <p:cNvPr id="7" name="矩形 6"/>
            <p:cNvSpPr/>
            <p:nvPr/>
          </p:nvSpPr>
          <p:spPr>
            <a:xfrm>
              <a:off x="0" y="532828"/>
              <a:ext cx="238791" cy="56889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40" dirty="0">
                <a:latin typeface="印品黑体" panose="00000500000000000000" pitchFamily="2" charset="-122"/>
                <a:ea typeface="印品黑体" panose="00000500000000000000" pitchFamily="2" charset="-122"/>
              </a:endParaRPr>
            </a:p>
          </p:txBody>
        </p:sp>
        <p:sp>
          <p:nvSpPr>
            <p:cNvPr id="8" name="矩形 7"/>
            <p:cNvSpPr/>
            <p:nvPr/>
          </p:nvSpPr>
          <p:spPr>
            <a:xfrm>
              <a:off x="238791" y="532828"/>
              <a:ext cx="209847" cy="56889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40" dirty="0">
                <a:latin typeface="印品黑体" panose="00000500000000000000" pitchFamily="2" charset="-122"/>
                <a:ea typeface="印品黑体" panose="00000500000000000000" pitchFamily="2" charset="-122"/>
              </a:endParaRPr>
            </a:p>
          </p:txBody>
        </p:sp>
        <p:sp>
          <p:nvSpPr>
            <p:cNvPr id="9" name="矩形 8"/>
            <p:cNvSpPr/>
            <p:nvPr/>
          </p:nvSpPr>
          <p:spPr>
            <a:xfrm>
              <a:off x="616871" y="532828"/>
              <a:ext cx="142254" cy="568897"/>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40" dirty="0">
                <a:latin typeface="印品黑体" panose="00000500000000000000" pitchFamily="2" charset="-122"/>
                <a:ea typeface="印品黑体" panose="00000500000000000000" pitchFamily="2" charset="-122"/>
              </a:endParaRPr>
            </a:p>
          </p:txBody>
        </p:sp>
        <p:sp>
          <p:nvSpPr>
            <p:cNvPr id="10" name="矩形 9"/>
            <p:cNvSpPr/>
            <p:nvPr/>
          </p:nvSpPr>
          <p:spPr>
            <a:xfrm>
              <a:off x="448638" y="532828"/>
              <a:ext cx="170083" cy="568897"/>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40" dirty="0">
                <a:latin typeface="印品黑体" panose="00000500000000000000" pitchFamily="2" charset="-122"/>
                <a:ea typeface="印品黑体" panose="00000500000000000000" pitchFamily="2" charset="-122"/>
              </a:endParaRPr>
            </a:p>
          </p:txBody>
        </p:sp>
      </p:grpSp>
      <p:sp>
        <p:nvSpPr>
          <p:cNvPr id="19" name="Title 1"/>
          <p:cNvSpPr>
            <a:spLocks noGrp="1"/>
          </p:cNvSpPr>
          <p:nvPr>
            <p:ph type="title"/>
          </p:nvPr>
        </p:nvSpPr>
        <p:spPr>
          <a:xfrm>
            <a:off x="502714" y="86481"/>
            <a:ext cx="5826919" cy="361156"/>
          </a:xfrm>
          <a:prstGeom prst="rect">
            <a:avLst/>
          </a:prstGeom>
        </p:spPr>
        <p:txBody>
          <a:bodyPr anchor="t">
            <a:noAutofit/>
          </a:bodyPr>
          <a:lstStyle>
            <a:lvl1pPr>
              <a:defRPr sz="1800" baseline="0">
                <a:solidFill>
                  <a:schemeClr val="tx1"/>
                </a:solidFill>
                <a:latin typeface="Times New Roman" panose="02020603050405020304" pitchFamily="18" charset="0"/>
                <a:ea typeface="黑体" panose="02010609060101010101" pitchFamily="49" charset="-122"/>
              </a:defRPr>
            </a:lvl1pPr>
          </a:lstStyle>
          <a:p>
            <a:r>
              <a:rPr lang="zh-CN" altLang="en-US" dirty="0"/>
              <a:t>单击此处编辑母版标题样式</a:t>
            </a:r>
            <a:endParaRPr lang="en-US" dirty="0"/>
          </a:p>
        </p:txBody>
      </p:sp>
      <p:grpSp>
        <p:nvGrpSpPr>
          <p:cNvPr id="20" name="组合 19"/>
          <p:cNvGrpSpPr/>
          <p:nvPr/>
        </p:nvGrpSpPr>
        <p:grpSpPr>
          <a:xfrm>
            <a:off x="250825" y="65578"/>
            <a:ext cx="353914" cy="276251"/>
            <a:chOff x="4260056" y="4548239"/>
            <a:chExt cx="2260600" cy="1417587"/>
          </a:xfrm>
        </p:grpSpPr>
        <p:sp>
          <p:nvSpPr>
            <p:cNvPr id="22" name="MH_Other_1"/>
            <p:cNvSpPr>
              <a:spLocks noChangeArrowheads="1"/>
            </p:cNvSpPr>
            <p:nvPr>
              <p:custDataLst>
                <p:tags r:id="rId2"/>
              </p:custDataLst>
            </p:nvPr>
          </p:nvSpPr>
          <p:spPr bwMode="auto">
            <a:xfrm>
              <a:off x="4260056" y="4654550"/>
              <a:ext cx="2009776" cy="1311276"/>
            </a:xfrm>
            <a:prstGeom prst="triangle">
              <a:avLst>
                <a:gd name="adj" fmla="val 5000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bIns="288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4800" dirty="0">
                <a:solidFill>
                  <a:srgbClr val="FFFFFF"/>
                </a:solidFill>
              </a:endParaRPr>
            </a:p>
          </p:txBody>
        </p:sp>
        <p:sp>
          <p:nvSpPr>
            <p:cNvPr id="23" name="MH_Other_2"/>
            <p:cNvSpPr/>
            <p:nvPr>
              <p:custDataLst>
                <p:tags r:id="rId3"/>
              </p:custDataLst>
            </p:nvPr>
          </p:nvSpPr>
          <p:spPr>
            <a:xfrm>
              <a:off x="4448163" y="4548239"/>
              <a:ext cx="701674" cy="520700"/>
            </a:xfrm>
            <a:prstGeom prst="triangle">
              <a:avLst/>
            </a:prstGeom>
            <a:solidFill>
              <a:schemeClr val="accent2">
                <a:lumMod val="20000"/>
                <a:lumOff val="80000"/>
              </a:schemeClr>
            </a:solidFill>
          </p:spPr>
          <p:txBody>
            <a:bodyPr anchor="ctr"/>
            <a:lstStyle/>
            <a:p>
              <a:pPr algn="just">
                <a:lnSpc>
                  <a:spcPct val="130000"/>
                </a:lnSpc>
                <a:defRPr/>
              </a:pPr>
              <a:endParaRPr lang="zh-CN" altLang="en-US" sz="7200" dirty="0" err="1">
                <a:solidFill>
                  <a:srgbClr val="FFFFFF"/>
                </a:solidFill>
              </a:endParaRPr>
            </a:p>
          </p:txBody>
        </p:sp>
        <p:sp>
          <p:nvSpPr>
            <p:cNvPr id="25" name="MH_Other_4"/>
            <p:cNvSpPr/>
            <p:nvPr>
              <p:custDataLst>
                <p:tags r:id="rId4"/>
              </p:custDataLst>
            </p:nvPr>
          </p:nvSpPr>
          <p:spPr>
            <a:xfrm>
              <a:off x="5974556" y="4905376"/>
              <a:ext cx="546100" cy="403224"/>
            </a:xfrm>
            <a:prstGeom prst="triangle">
              <a:avLst/>
            </a:prstGeom>
            <a:solidFill>
              <a:schemeClr val="accent2">
                <a:lumMod val="40000"/>
                <a:lumOff val="60000"/>
              </a:schemeClr>
            </a:solidFill>
          </p:spPr>
          <p:txBody>
            <a:bodyPr anchor="ctr"/>
            <a:lstStyle/>
            <a:p>
              <a:pPr algn="just">
                <a:lnSpc>
                  <a:spcPct val="130000"/>
                </a:lnSpc>
                <a:defRPr/>
              </a:pPr>
              <a:endParaRPr lang="zh-CN" altLang="en-US" sz="7200" dirty="0" err="1">
                <a:solidFill>
                  <a:srgbClr val="FFFFFF"/>
                </a:solidFill>
              </a:endParaRPr>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14" name="任意多边形 13"/>
          <p:cNvSpPr/>
          <p:nvPr userDrawn="1"/>
        </p:nvSpPr>
        <p:spPr>
          <a:xfrm>
            <a:off x="7616659" y="2251094"/>
            <a:ext cx="3174" cy="4763"/>
          </a:xfrm>
          <a:custGeom>
            <a:avLst/>
            <a:gdLst>
              <a:gd name="connsiteX0" fmla="*/ 602 w 3109"/>
              <a:gd name="connsiteY0" fmla="*/ 0 h 6008"/>
              <a:gd name="connsiteX1" fmla="*/ 3109 w 3109"/>
              <a:gd name="connsiteY1" fmla="*/ 253 h 6008"/>
              <a:gd name="connsiteX2" fmla="*/ 0 w 3109"/>
              <a:gd name="connsiteY2" fmla="*/ 6008 h 6008"/>
              <a:gd name="connsiteX3" fmla="*/ 602 w 3109"/>
              <a:gd name="connsiteY3" fmla="*/ 0 h 6008"/>
            </a:gdLst>
            <a:ahLst/>
            <a:cxnLst>
              <a:cxn ang="0">
                <a:pos x="connsiteX0" y="connsiteY0"/>
              </a:cxn>
              <a:cxn ang="0">
                <a:pos x="connsiteX1" y="connsiteY1"/>
              </a:cxn>
              <a:cxn ang="0">
                <a:pos x="connsiteX2" y="connsiteY2"/>
              </a:cxn>
              <a:cxn ang="0">
                <a:pos x="connsiteX3" y="connsiteY3"/>
              </a:cxn>
            </a:cxnLst>
            <a:rect l="l" t="t" r="r" b="b"/>
            <a:pathLst>
              <a:path w="3109" h="6008">
                <a:moveTo>
                  <a:pt x="602" y="0"/>
                </a:moveTo>
                <a:lnTo>
                  <a:pt x="3109" y="253"/>
                </a:lnTo>
                <a:lnTo>
                  <a:pt x="0" y="6008"/>
                </a:lnTo>
                <a:lnTo>
                  <a:pt x="602"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a:p>
        </p:txBody>
      </p:sp>
      <p:sp>
        <p:nvSpPr>
          <p:cNvPr id="4" name="日期占位符 3"/>
          <p:cNvSpPr>
            <a:spLocks noGrp="1"/>
          </p:cNvSpPr>
          <p:nvPr>
            <p:ph type="dt" sz="half" idx="10"/>
          </p:nvPr>
        </p:nvSpPr>
        <p:spPr>
          <a:xfrm>
            <a:off x="628650" y="4767263"/>
            <a:ext cx="2057400" cy="273844"/>
          </a:xfrm>
          <a:prstGeom prst="rect">
            <a:avLst/>
          </a:prstGeom>
        </p:spPr>
        <p:txBody>
          <a:bodyPr/>
          <a:lstStyle/>
          <a:p>
            <a:fld id="{170A5DE6-6BAC-4F97-9567-A6CB42FE50DA}" type="datetime1">
              <a:rPr lang="zh-CN" altLang="en-US" smtClean="0"/>
            </a:fld>
            <a:endParaRPr lang="zh-CN" altLang="en-US"/>
          </a:p>
        </p:txBody>
      </p:sp>
      <p:sp>
        <p:nvSpPr>
          <p:cNvPr id="5" name="页脚占位符 4"/>
          <p:cNvSpPr>
            <a:spLocks noGrp="1"/>
          </p:cNvSpPr>
          <p:nvPr>
            <p:ph type="ftr" sz="quarter" idx="11"/>
          </p:nvPr>
        </p:nvSpPr>
        <p:spPr>
          <a:xfrm>
            <a:off x="3028950" y="4767263"/>
            <a:ext cx="3086100" cy="273844"/>
          </a:xfrm>
          <a:prstGeom prst="rect">
            <a:avLst/>
          </a:prstGeom>
        </p:spPr>
        <p:txBody>
          <a:bodyPr/>
          <a:lstStyle/>
          <a:p>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14" name="任意多边形 13"/>
          <p:cNvSpPr/>
          <p:nvPr userDrawn="1"/>
        </p:nvSpPr>
        <p:spPr>
          <a:xfrm>
            <a:off x="7616659" y="2251094"/>
            <a:ext cx="3174" cy="4763"/>
          </a:xfrm>
          <a:custGeom>
            <a:avLst/>
            <a:gdLst>
              <a:gd name="connsiteX0" fmla="*/ 602 w 3109"/>
              <a:gd name="connsiteY0" fmla="*/ 0 h 6008"/>
              <a:gd name="connsiteX1" fmla="*/ 3109 w 3109"/>
              <a:gd name="connsiteY1" fmla="*/ 253 h 6008"/>
              <a:gd name="connsiteX2" fmla="*/ 0 w 3109"/>
              <a:gd name="connsiteY2" fmla="*/ 6008 h 6008"/>
              <a:gd name="connsiteX3" fmla="*/ 602 w 3109"/>
              <a:gd name="connsiteY3" fmla="*/ 0 h 6008"/>
            </a:gdLst>
            <a:ahLst/>
            <a:cxnLst>
              <a:cxn ang="0">
                <a:pos x="connsiteX0" y="connsiteY0"/>
              </a:cxn>
              <a:cxn ang="0">
                <a:pos x="connsiteX1" y="connsiteY1"/>
              </a:cxn>
              <a:cxn ang="0">
                <a:pos x="connsiteX2" y="connsiteY2"/>
              </a:cxn>
              <a:cxn ang="0">
                <a:pos x="connsiteX3" y="connsiteY3"/>
              </a:cxn>
            </a:cxnLst>
            <a:rect l="l" t="t" r="r" b="b"/>
            <a:pathLst>
              <a:path w="3109" h="6008">
                <a:moveTo>
                  <a:pt x="602" y="0"/>
                </a:moveTo>
                <a:lnTo>
                  <a:pt x="3109" y="253"/>
                </a:lnTo>
                <a:lnTo>
                  <a:pt x="0" y="6008"/>
                </a:lnTo>
                <a:lnTo>
                  <a:pt x="602"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a:p>
        </p:txBody>
      </p:sp>
      <p:sp>
        <p:nvSpPr>
          <p:cNvPr id="4" name="日期占位符 3"/>
          <p:cNvSpPr>
            <a:spLocks noGrp="1"/>
          </p:cNvSpPr>
          <p:nvPr>
            <p:ph type="dt" sz="half" idx="10"/>
          </p:nvPr>
        </p:nvSpPr>
        <p:spPr>
          <a:xfrm>
            <a:off x="628650" y="4767263"/>
            <a:ext cx="2057400" cy="273844"/>
          </a:xfrm>
          <a:prstGeom prst="rect">
            <a:avLst/>
          </a:prstGeom>
        </p:spPr>
        <p:txBody>
          <a:bodyPr/>
          <a:lstStyle/>
          <a:p>
            <a:fld id="{170A5DE6-6BAC-4F97-9567-A6CB42FE50DA}" type="datetime1">
              <a:rPr lang="zh-CN" altLang="en-US" smtClean="0"/>
            </a:fld>
            <a:endParaRPr lang="zh-CN" altLang="en-US"/>
          </a:p>
        </p:txBody>
      </p:sp>
      <p:sp>
        <p:nvSpPr>
          <p:cNvPr id="5" name="页脚占位符 4"/>
          <p:cNvSpPr>
            <a:spLocks noGrp="1"/>
          </p:cNvSpPr>
          <p:nvPr>
            <p:ph type="ftr" sz="quarter" idx="11"/>
          </p:nvPr>
        </p:nvSpPr>
        <p:spPr>
          <a:xfrm>
            <a:off x="3028950" y="4767263"/>
            <a:ext cx="3086100" cy="273844"/>
          </a:xfrm>
          <a:prstGeom prst="rect">
            <a:avLst/>
          </a:prstGeom>
        </p:spPr>
        <p:txBody>
          <a:bodyPr/>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628650" y="4767263"/>
            <a:ext cx="2057400" cy="273844"/>
          </a:xfrm>
          <a:prstGeom prst="rect">
            <a:avLst/>
          </a:prstGeom>
        </p:spPr>
        <p:txBody>
          <a:bodyPr/>
          <a:lstStyle/>
          <a:p>
            <a:fld id="{64A101BB-CA28-444E-9C5D-77252D41B623}" type="datetime1">
              <a:rPr lang="zh-CN" altLang="en-US" smtClean="0"/>
            </a:fld>
            <a:endParaRPr lang="zh-CN" altLang="en-US"/>
          </a:p>
        </p:txBody>
      </p:sp>
      <p:sp>
        <p:nvSpPr>
          <p:cNvPr id="4" name="页脚占位符 3"/>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2" name="标题 1"/>
          <p:cNvSpPr>
            <a:spLocks noGrp="1" noChangeAspect="1"/>
          </p:cNvSpPr>
          <p:nvPr>
            <p:ph type="title" hasCustomPrompt="1"/>
          </p:nvPr>
        </p:nvSpPr>
        <p:spPr>
          <a:xfrm>
            <a:off x="731867" y="1669147"/>
            <a:ext cx="4086166" cy="994172"/>
          </a:xfrm>
          <a:prstGeom prst="rect">
            <a:avLst/>
          </a:prstGeom>
        </p:spPr>
        <p:txBody>
          <a:bodyPr>
            <a:noAutofit/>
          </a:bodyPr>
          <a:lstStyle>
            <a:lvl1pPr>
              <a:defRPr sz="3000" b="1" baseline="0">
                <a:solidFill>
                  <a:schemeClr val="tx1"/>
                </a:solidFill>
                <a:latin typeface="Times New Roman" panose="02020603050405020304" pitchFamily="18" charset="0"/>
                <a:ea typeface="黑体" panose="02010609060101010101" pitchFamily="49" charset="-122"/>
              </a:defRPr>
            </a:lvl1pPr>
          </a:lstStyle>
          <a:p>
            <a:r>
              <a:rPr lang="zh-CN" altLang="en-US" dirty="0"/>
              <a:t>单击此处编辑标题样式</a:t>
            </a:r>
            <a:endParaRPr lang="zh-CN" altLang="en-US" dirty="0"/>
          </a:p>
        </p:txBody>
      </p:sp>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3999" cy="51435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2.pn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6" name="灯片编号占位符 5"/>
          <p:cNvSpPr>
            <a:spLocks noGrp="1"/>
          </p:cNvSpPr>
          <p:nvPr>
            <p:ph type="sldNum" sz="quarter" idx="4"/>
          </p:nvPr>
        </p:nvSpPr>
        <p:spPr>
          <a:xfrm>
            <a:off x="-1561585" y="4632723"/>
            <a:ext cx="2057400" cy="273844"/>
          </a:xfrm>
          <a:prstGeom prst="rect">
            <a:avLst/>
          </a:prstGeom>
        </p:spPr>
        <p:txBody>
          <a:bodyPr vert="horz" lIns="91440" tIns="45720" rIns="91440" bIns="45720" rtlCol="0" anchor="ctr"/>
          <a:lstStyle>
            <a:lvl1pPr algn="r">
              <a:defRPr sz="1600" b="1">
                <a:solidFill>
                  <a:srgbClr val="385FA5"/>
                </a:solidFill>
                <a:latin typeface="黑体" panose="02010609060101010101" pitchFamily="49" charset="-122"/>
                <a:ea typeface="黑体" panose="02010609060101010101" pitchFamily="49" charset="-122"/>
              </a:defRPr>
            </a:lvl1pPr>
          </a:lstStyle>
          <a:p>
            <a:fld id="{B2A22D7C-07C0-466A-B7C1-4D2DC217BFFC}" type="slidenum">
              <a:rPr lang="zh-CN" altLang="en-US" smtClean="0"/>
            </a:fld>
            <a:endParaRPr lang="zh-CN" altLang="en-US" dirty="0"/>
          </a:p>
        </p:txBody>
      </p:sp>
      <p:pic>
        <p:nvPicPr>
          <p:cNvPr id="9" name="图片 8"/>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cxnSp>
        <p:nvCxnSpPr>
          <p:cNvPr id="7" name="直接连接符 6"/>
          <p:cNvCxnSpPr/>
          <p:nvPr userDrawn="1"/>
        </p:nvCxnSpPr>
        <p:spPr>
          <a:xfrm>
            <a:off x="6455569" y="411163"/>
            <a:ext cx="0" cy="4321176"/>
          </a:xfrm>
          <a:prstGeom prst="line">
            <a:avLst/>
          </a:prstGeom>
          <a:ln>
            <a:noFill/>
          </a:ln>
        </p:spPr>
        <p:style>
          <a:lnRef idx="1">
            <a:schemeClr val="accent1"/>
          </a:lnRef>
          <a:fillRef idx="0">
            <a:schemeClr val="accent1"/>
          </a:fillRef>
          <a:effectRef idx="0">
            <a:schemeClr val="accent1"/>
          </a:effectRef>
          <a:fontRef idx="minor">
            <a:schemeClr val="tx1"/>
          </a:fontRef>
        </p:style>
      </p:cxnSp>
      <p:sp>
        <p:nvSpPr>
          <p:cNvPr id="16" name="矩形 15"/>
          <p:cNvSpPr/>
          <p:nvPr userDrawn="1"/>
        </p:nvSpPr>
        <p:spPr>
          <a:xfrm>
            <a:off x="6455570" y="507999"/>
            <a:ext cx="2437606" cy="422433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dirty="0">
                <a:solidFill>
                  <a:srgbClr val="FF0000"/>
                </a:solidFill>
              </a:rPr>
              <a:t>此处为老师站位区</a:t>
            </a:r>
            <a:endParaRPr lang="en-US" altLang="zh-CN" dirty="0">
              <a:solidFill>
                <a:srgbClr val="FF0000"/>
              </a:solidFill>
            </a:endParaRPr>
          </a:p>
          <a:p>
            <a:pPr algn="ctr">
              <a:lnSpc>
                <a:spcPct val="150000"/>
              </a:lnSpc>
            </a:pPr>
            <a:r>
              <a:rPr lang="zh-CN" altLang="en-US" dirty="0">
                <a:solidFill>
                  <a:srgbClr val="FF0000"/>
                </a:solidFill>
              </a:rPr>
              <a:t>禁止编辑任何内容</a:t>
            </a:r>
            <a:endParaRPr lang="zh-CN" altLang="en-US" dirty="0">
              <a:solidFill>
                <a:srgbClr val="FF0000"/>
              </a:solidFill>
            </a:endParaRPr>
          </a:p>
        </p:txBody>
      </p:sp>
      <p:sp>
        <p:nvSpPr>
          <p:cNvPr id="19" name="矩形 18"/>
          <p:cNvSpPr/>
          <p:nvPr userDrawn="1"/>
        </p:nvSpPr>
        <p:spPr>
          <a:xfrm>
            <a:off x="9603857" y="690273"/>
            <a:ext cx="1734704" cy="378029"/>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a:p>
        </p:txBody>
      </p:sp>
      <p:sp>
        <p:nvSpPr>
          <p:cNvPr id="20" name="矩形 19"/>
          <p:cNvSpPr/>
          <p:nvPr userDrawn="1"/>
        </p:nvSpPr>
        <p:spPr>
          <a:xfrm>
            <a:off x="9304980" y="129970"/>
            <a:ext cx="2050587" cy="3780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tx1">
                    <a:lumMod val="75000"/>
                    <a:lumOff val="25000"/>
                  </a:schemeClr>
                </a:solidFill>
              </a:rPr>
              <a:t>包装颜色参考</a:t>
            </a:r>
            <a:endParaRPr lang="zh-CN" altLang="en-US" sz="2000" dirty="0">
              <a:solidFill>
                <a:schemeClr val="tx1">
                  <a:lumMod val="75000"/>
                  <a:lumOff val="25000"/>
                </a:schemeClr>
              </a:solidFill>
            </a:endParaRPr>
          </a:p>
        </p:txBody>
      </p:sp>
      <p:sp>
        <p:nvSpPr>
          <p:cNvPr id="23" name="矩形 22"/>
          <p:cNvSpPr/>
          <p:nvPr userDrawn="1"/>
        </p:nvSpPr>
        <p:spPr>
          <a:xfrm>
            <a:off x="9620863" y="1184682"/>
            <a:ext cx="1734704" cy="37802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a:p>
        </p:txBody>
      </p:sp>
      <p:sp>
        <p:nvSpPr>
          <p:cNvPr id="24" name="矩形 23"/>
          <p:cNvSpPr/>
          <p:nvPr userDrawn="1"/>
        </p:nvSpPr>
        <p:spPr>
          <a:xfrm>
            <a:off x="9620863" y="1679091"/>
            <a:ext cx="1734704" cy="37802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a:p>
        </p:txBody>
      </p:sp>
      <p:sp>
        <p:nvSpPr>
          <p:cNvPr id="25" name="矩形 24"/>
          <p:cNvSpPr/>
          <p:nvPr userDrawn="1"/>
        </p:nvSpPr>
        <p:spPr>
          <a:xfrm>
            <a:off x="9612170" y="2173500"/>
            <a:ext cx="1734704" cy="3780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0.png"/></Relationships>
</file>

<file path=ppt/slides/_rels/slide10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5.png"/></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4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1.png"/></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32.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tags" Target="../tags/tag6.xml"/><Relationship Id="rId22" Type="http://schemas.openxmlformats.org/officeDocument/2006/relationships/slideLayout" Target="../slideLayouts/slideLayout2.xml"/><Relationship Id="rId21" Type="http://schemas.openxmlformats.org/officeDocument/2006/relationships/tags" Target="../tags/tag24.xml"/><Relationship Id="rId20" Type="http://schemas.openxmlformats.org/officeDocument/2006/relationships/tags" Target="../tags/tag23.xml"/><Relationship Id="rId2" Type="http://schemas.openxmlformats.org/officeDocument/2006/relationships/tags" Target="../tags/tag5.xml"/><Relationship Id="rId19" Type="http://schemas.openxmlformats.org/officeDocument/2006/relationships/tags" Target="../tags/tag22.xml"/><Relationship Id="rId18" Type="http://schemas.openxmlformats.org/officeDocument/2006/relationships/tags" Target="../tags/tag21.xml"/><Relationship Id="rId17" Type="http://schemas.openxmlformats.org/officeDocument/2006/relationships/tags" Target="../tags/tag20.xml"/><Relationship Id="rId16" Type="http://schemas.openxmlformats.org/officeDocument/2006/relationships/tags" Target="../tags/tag19.xml"/><Relationship Id="rId15" Type="http://schemas.openxmlformats.org/officeDocument/2006/relationships/tags" Target="../tags/tag18.xml"/><Relationship Id="rId14" Type="http://schemas.openxmlformats.org/officeDocument/2006/relationships/tags" Target="../tags/tag17.xml"/><Relationship Id="rId13" Type="http://schemas.openxmlformats.org/officeDocument/2006/relationships/tags" Target="../tags/tag16.xml"/><Relationship Id="rId12" Type="http://schemas.openxmlformats.org/officeDocument/2006/relationships/tags" Target="../tags/tag15.xml"/><Relationship Id="rId11" Type="http://schemas.openxmlformats.org/officeDocument/2006/relationships/tags" Target="../tags/tag14.xml"/><Relationship Id="rId10" Type="http://schemas.openxmlformats.org/officeDocument/2006/relationships/tags" Target="../tags/tag13.xml"/><Relationship Id="rId1" Type="http://schemas.openxmlformats.org/officeDocument/2006/relationships/tags" Target="../tags/tag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image" Target="../media/image6.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8.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5.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image" Target="../media/image9.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9.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1.pn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2.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3.pn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2.pn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4.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5.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6.png"/></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7.png"/></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7.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8.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9.png"/></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0.png"/></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0.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1.png"/></Relationships>
</file>

<file path=ppt/slides/_rels/slide87.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28.png"/><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9.png"/></Relationships>
</file>

<file path=ppt/slides/_rels/slide9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9.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000" y="1"/>
            <a:ext cx="1823918" cy="51435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rPr>
              <a:t>为便于您的制作，请先打开“视图”下的“参考线”，了解课件内容的制作范围</a:t>
            </a:r>
            <a:endParaRPr lang="en-US" altLang="zh-CN" b="1" dirty="0">
              <a:solidFill>
                <a:schemeClr val="tx1"/>
              </a:solidFill>
            </a:endParaRPr>
          </a:p>
          <a:p>
            <a:pPr algn="ctr"/>
            <a:endParaRPr lang="en-US" altLang="zh-CN" dirty="0">
              <a:solidFill>
                <a:schemeClr val="tx1"/>
              </a:solidFill>
            </a:endParaRPr>
          </a:p>
          <a:p>
            <a:pPr algn="ctr"/>
            <a:endParaRPr lang="en-US" altLang="zh-CN" dirty="0">
              <a:solidFill>
                <a:schemeClr val="tx1"/>
              </a:solidFill>
            </a:endParaRPr>
          </a:p>
          <a:p>
            <a:pPr algn="ctr"/>
            <a:endParaRPr lang="en-US" altLang="zh-CN" dirty="0">
              <a:solidFill>
                <a:schemeClr val="tx1"/>
              </a:solidFill>
            </a:endParaRPr>
          </a:p>
          <a:p>
            <a:pPr algn="ctr"/>
            <a:endParaRPr lang="en-US" altLang="zh-CN" dirty="0">
              <a:solidFill>
                <a:schemeClr val="tx1"/>
              </a:solidFill>
            </a:endParaRPr>
          </a:p>
          <a:p>
            <a:pPr algn="ctr"/>
            <a:endParaRPr lang="en-US" altLang="zh-CN" dirty="0">
              <a:solidFill>
                <a:schemeClr val="tx1"/>
              </a:solidFill>
            </a:endParaRPr>
          </a:p>
          <a:p>
            <a:pPr algn="ctr"/>
            <a:endParaRPr lang="en-US" altLang="zh-CN" dirty="0">
              <a:solidFill>
                <a:schemeClr val="tx1"/>
              </a:solidFill>
            </a:endParaRPr>
          </a:p>
          <a:p>
            <a:pPr algn="ctr"/>
            <a:endParaRPr lang="en-US" altLang="zh-CN" dirty="0">
              <a:solidFill>
                <a:schemeClr val="tx1"/>
              </a:solidFill>
            </a:endParaRPr>
          </a:p>
          <a:p>
            <a:pPr algn="ctr"/>
            <a:endParaRPr lang="en-US" altLang="zh-CN" dirty="0">
              <a:solidFill>
                <a:schemeClr val="tx1"/>
              </a:solidFill>
            </a:endParaRPr>
          </a:p>
          <a:p>
            <a:pPr algn="ctr"/>
            <a:endParaRPr lang="en-US" altLang="zh-CN" dirty="0">
              <a:solidFill>
                <a:schemeClr val="tx1"/>
              </a:solidFill>
            </a:endParaRPr>
          </a:p>
          <a:p>
            <a:pPr algn="ctr"/>
            <a:endParaRPr lang="en-US" altLang="zh-CN" dirty="0">
              <a:solidFill>
                <a:schemeClr val="tx1"/>
              </a:solidFill>
            </a:endParaRPr>
          </a:p>
          <a:p>
            <a:pPr algn="ctr"/>
            <a:endParaRPr lang="en-US" altLang="zh-CN" dirty="0">
              <a:solidFill>
                <a:schemeClr val="tx1"/>
              </a:solidFill>
            </a:endParaRPr>
          </a:p>
          <a:p>
            <a:pPr algn="ctr"/>
            <a:endParaRPr lang="en-US" altLang="zh-CN" dirty="0">
              <a:solidFill>
                <a:schemeClr val="tx1"/>
              </a:solidFill>
            </a:endParaRPr>
          </a:p>
          <a:p>
            <a:pPr algn="ctr"/>
            <a:endParaRPr lang="en-US" altLang="zh-CN" dirty="0">
              <a:solidFill>
                <a:schemeClr val="tx1"/>
              </a:solidFill>
            </a:endParaRPr>
          </a:p>
          <a:p>
            <a:pPr algn="ctr"/>
            <a:endParaRPr lang="en-US" altLang="zh-CN" dirty="0">
              <a:solidFill>
                <a:schemeClr val="tx1"/>
              </a:solidFill>
            </a:endParaRPr>
          </a:p>
          <a:p>
            <a:pPr algn="ctr"/>
            <a:endParaRPr lang="zh-CN" altLang="en-US" dirty="0">
              <a:solidFill>
                <a:schemeClr val="tx1"/>
              </a:solidFill>
            </a:endParaRPr>
          </a:p>
        </p:txBody>
      </p:sp>
      <p:pic>
        <p:nvPicPr>
          <p:cNvPr id="6" name="图片 5"/>
          <p:cNvPicPr>
            <a:picLocks noChangeAspect="1"/>
          </p:cNvPicPr>
          <p:nvPr/>
        </p:nvPicPr>
        <p:blipFill>
          <a:blip r:embed="rId1"/>
          <a:stretch>
            <a:fillRect/>
          </a:stretch>
        </p:blipFill>
        <p:spPr>
          <a:xfrm>
            <a:off x="-1684625" y="1800191"/>
            <a:ext cx="1383167" cy="450909"/>
          </a:xfrm>
          <a:prstGeom prst="rect">
            <a:avLst/>
          </a:prstGeom>
        </p:spPr>
      </p:pic>
      <p:pic>
        <p:nvPicPr>
          <p:cNvPr id="8" name="图片 7"/>
          <p:cNvPicPr>
            <a:picLocks noChangeAspect="1"/>
          </p:cNvPicPr>
          <p:nvPr/>
        </p:nvPicPr>
        <p:blipFill>
          <a:blip r:embed="rId2"/>
          <a:stretch>
            <a:fillRect/>
          </a:stretch>
        </p:blipFill>
        <p:spPr>
          <a:xfrm>
            <a:off x="-1835533" y="2763762"/>
            <a:ext cx="1668619" cy="942902"/>
          </a:xfrm>
          <a:prstGeom prst="rect">
            <a:avLst/>
          </a:prstGeom>
        </p:spPr>
      </p:pic>
      <p:sp>
        <p:nvSpPr>
          <p:cNvPr id="24" name="标题 1"/>
          <p:cNvSpPr>
            <a:spLocks noGrp="1"/>
          </p:cNvSpPr>
          <p:nvPr>
            <p:ph type="ctrTitle"/>
          </p:nvPr>
        </p:nvSpPr>
        <p:spPr>
          <a:xfrm>
            <a:off x="287186" y="1425423"/>
            <a:ext cx="4596873" cy="1229482"/>
          </a:xfrm>
        </p:spPr>
        <p:txBody>
          <a:bodyPr/>
          <a:lstStyle/>
          <a:p>
            <a:r>
              <a:rPr dirty="0">
                <a:solidFill>
                  <a:schemeClr val="accent2"/>
                </a:solidFill>
              </a:rPr>
              <a:t>计算机软件著作权评估与案例分析</a:t>
            </a:r>
            <a:endParaRPr dirty="0">
              <a:solidFill>
                <a:schemeClr val="accent2"/>
              </a:solidFill>
            </a:endParaRPr>
          </a:p>
        </p:txBody>
      </p:sp>
      <p:sp>
        <p:nvSpPr>
          <p:cNvPr id="25" name="副标题 2"/>
          <p:cNvSpPr>
            <a:spLocks noGrp="1"/>
          </p:cNvSpPr>
          <p:nvPr>
            <p:ph type="subTitle" idx="1"/>
          </p:nvPr>
        </p:nvSpPr>
        <p:spPr>
          <a:xfrm>
            <a:off x="287186" y="2947649"/>
            <a:ext cx="4596873" cy="526581"/>
          </a:xfrm>
        </p:spPr>
        <p:txBody>
          <a:bodyPr/>
          <a:lstStyle/>
          <a:p>
            <a:r>
              <a:rPr lang="zh-CN" altLang="en-US" dirty="0">
                <a:solidFill>
                  <a:schemeClr val="accent2"/>
                </a:solidFill>
              </a:rPr>
              <a:t>主讲：毛腊梅</a:t>
            </a:r>
            <a:endParaRPr lang="zh-CN" altLang="en-US" dirty="0">
              <a:solidFill>
                <a:schemeClr val="accent2"/>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在具体应用中，根据法律保护年限和实际可使用年限孰短原则确定软件著作权的使用期限。</a:t>
            </a:r>
            <a:endParaRPr lang="zh-CN" altLang="en-US" dirty="0">
              <a:latin typeface="黑体" panose="02010609060101010101" pitchFamily="49" charset="-122"/>
            </a:endParaRPr>
          </a:p>
          <a:p>
            <a:r>
              <a:rPr lang="zh-CN" altLang="en-US" dirty="0">
                <a:latin typeface="黑体" panose="02010609060101010101" pitchFamily="49" charset="-122"/>
              </a:rPr>
              <a:t>比如某项计算机软件著作权，法律保护期为</a:t>
            </a:r>
            <a:r>
              <a:rPr lang="en-US" altLang="zh-CN" dirty="0">
                <a:latin typeface="黑体" panose="02010609060101010101" pitchFamily="49" charset="-122"/>
              </a:rPr>
              <a:t>20</a:t>
            </a:r>
            <a:r>
              <a:rPr lang="zh-CN" altLang="en-US" dirty="0">
                <a:latin typeface="黑体" panose="02010609060101010101" pitchFamily="49" charset="-122"/>
              </a:rPr>
              <a:t>年，但由于无形损耗因素影响较大，该项软件著作权实际超额收益的期限只有</a:t>
            </a:r>
            <a:r>
              <a:rPr lang="en-US" altLang="zh-CN" dirty="0">
                <a:latin typeface="黑体" panose="02010609060101010101" pitchFamily="49" charset="-122"/>
              </a:rPr>
              <a:t>10</a:t>
            </a:r>
            <a:r>
              <a:rPr lang="zh-CN" altLang="en-US" dirty="0">
                <a:latin typeface="黑体" panose="02010609060101010101" pitchFamily="49" charset="-122"/>
              </a:rPr>
              <a:t>年，该项软件著作权的使用年限最终确定为</a:t>
            </a:r>
            <a:r>
              <a:rPr lang="en-US" altLang="zh-CN" dirty="0">
                <a:latin typeface="黑体" panose="02010609060101010101" pitchFamily="49" charset="-122"/>
              </a:rPr>
              <a:t>10</a:t>
            </a:r>
            <a:r>
              <a:rPr lang="zh-CN" altLang="en-US" dirty="0">
                <a:latin typeface="黑体" panose="02010609060101010101" pitchFamily="49" charset="-122"/>
              </a:rPr>
              <a:t>年。 </a:t>
            </a:r>
            <a:endParaRPr lang="zh-CN" altLang="en-US" dirty="0">
              <a:latin typeface="黑体" panose="02010609060101010101" pitchFamily="49" charset="-122"/>
            </a:endParaRPr>
          </a:p>
          <a:p>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计算机软件著作权评估</a:t>
            </a:r>
            <a:endParaRPr lang="zh-CN" altLang="en-US" dirty="0"/>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其中，软件著作权资产跨转的机会成本</a:t>
            </a:r>
            <a:r>
              <a:rPr lang="en-US" altLang="zh-CN" dirty="0">
                <a:latin typeface="黑体" panose="02010609060101010101" pitchFamily="49" charset="-122"/>
              </a:rPr>
              <a:t>=</a:t>
            </a:r>
            <a:r>
              <a:rPr lang="zh-CN" altLang="en-US" dirty="0">
                <a:latin typeface="黑体" panose="02010609060101010101" pitchFamily="49" charset="-122"/>
              </a:rPr>
              <a:t>转出的净减收益</a:t>
            </a:r>
            <a:r>
              <a:rPr lang="en-US" altLang="zh-CN" dirty="0">
                <a:latin typeface="黑体" panose="02010609060101010101" pitchFamily="49" charset="-122"/>
              </a:rPr>
              <a:t>+</a:t>
            </a:r>
            <a:r>
              <a:rPr lang="zh-CN" altLang="en-US" dirty="0">
                <a:latin typeface="黑体" panose="02010609060101010101" pitchFamily="49" charset="-122"/>
              </a:rPr>
              <a:t>再开发净增费用</a:t>
            </a:r>
            <a:endParaRPr lang="zh-CN" altLang="en-US" dirty="0">
              <a:latin typeface="黑体" panose="02010609060101010101" pitchFamily="49" charset="-122"/>
            </a:endParaRPr>
          </a:p>
          <a:p>
            <a:r>
              <a:rPr lang="zh-CN" altLang="en-US" dirty="0">
                <a:latin typeface="黑体" panose="02010609060101010101" pitchFamily="49" charset="-122"/>
              </a:rPr>
              <a:t>该</a:t>
            </a:r>
            <a:r>
              <a:rPr lang="en-US" altLang="zh-CN" dirty="0">
                <a:latin typeface="黑体" panose="02010609060101010101" pitchFamily="49" charset="-122"/>
              </a:rPr>
              <a:t>8</a:t>
            </a:r>
            <a:r>
              <a:rPr lang="zh-CN" altLang="en-US" dirty="0">
                <a:latin typeface="黑体" panose="02010609060101010101" pitchFamily="49" charset="-122"/>
              </a:rPr>
              <a:t>项软件著作权评估的案例中，由于软件著作权权属变更手续耗费时间长，市场竞争加剧，该</a:t>
            </a:r>
            <a:r>
              <a:rPr lang="en-US" altLang="zh-CN" dirty="0">
                <a:latin typeface="黑体" panose="02010609060101010101" pitchFamily="49" charset="-122"/>
              </a:rPr>
              <a:t>APP</a:t>
            </a:r>
            <a:r>
              <a:rPr lang="zh-CN" altLang="en-US" dirty="0">
                <a:latin typeface="黑体" panose="02010609060101010101" pitchFamily="49" charset="-122"/>
              </a:rPr>
              <a:t>产品价格下降，在重新变更所有者之前减少销售收入按折现值为</a:t>
            </a:r>
            <a:r>
              <a:rPr lang="en-US" altLang="zh-CN" dirty="0">
                <a:latin typeface="黑体" panose="02010609060101010101" pitchFamily="49" charset="-122"/>
              </a:rPr>
              <a:t>10</a:t>
            </a:r>
            <a:r>
              <a:rPr lang="zh-CN" altLang="en-US" dirty="0">
                <a:latin typeface="黑体" panose="02010609060101010101" pitchFamily="49" charset="-122"/>
              </a:rPr>
              <a:t>万元，由于开发市场为了满足</a:t>
            </a:r>
            <a:r>
              <a:rPr lang="en-US" altLang="zh-CN" dirty="0">
                <a:latin typeface="黑体" panose="02010609060101010101" pitchFamily="49" charset="-122"/>
              </a:rPr>
              <a:t>APP</a:t>
            </a:r>
            <a:r>
              <a:rPr lang="zh-CN" altLang="en-US" dirty="0">
                <a:latin typeface="黑体" panose="02010609060101010101" pitchFamily="49" charset="-122"/>
              </a:rPr>
              <a:t>使用者的需要另追加成本按现值为</a:t>
            </a:r>
            <a:r>
              <a:rPr lang="en-US" altLang="zh-CN" dirty="0">
                <a:latin typeface="黑体" panose="02010609060101010101" pitchFamily="49" charset="-122"/>
              </a:rPr>
              <a:t>5</a:t>
            </a:r>
            <a:r>
              <a:rPr lang="zh-CN" altLang="en-US" dirty="0">
                <a:latin typeface="黑体" panose="02010609060101010101" pitchFamily="49" charset="-122"/>
              </a:rPr>
              <a:t>万。 </a:t>
            </a:r>
            <a:endParaRPr lang="zh-CN" altLang="en-US" dirty="0">
              <a:latin typeface="黑体" panose="02010609060101010101" pitchFamily="49" charset="-122"/>
            </a:endParaRPr>
          </a:p>
          <a:p>
            <a:r>
              <a:rPr lang="zh-CN" altLang="en-US" dirty="0">
                <a:latin typeface="黑体" panose="02010609060101010101" pitchFamily="49" charset="-122"/>
              </a:rPr>
              <a:t>通过遵循行业准则和规范的评估程序进行分析估算，修正型收益法评估的</a:t>
            </a:r>
            <a:r>
              <a:rPr lang="en-US" altLang="zh-CN" dirty="0">
                <a:latin typeface="黑体" panose="02010609060101010101" pitchFamily="49" charset="-122"/>
              </a:rPr>
              <a:t>8</a:t>
            </a:r>
            <a:r>
              <a:rPr lang="zh-CN" altLang="en-US" dirty="0">
                <a:latin typeface="黑体" panose="02010609060101010101" pitchFamily="49" charset="-122"/>
              </a:rPr>
              <a:t>项计算机软件著作权于</a:t>
            </a:r>
            <a:r>
              <a:rPr lang="en-US" altLang="zh-CN" dirty="0">
                <a:latin typeface="黑体" panose="02010609060101010101" pitchFamily="49" charset="-122"/>
              </a:rPr>
              <a:t>2016</a:t>
            </a:r>
            <a:r>
              <a:rPr lang="zh-CN" altLang="en-US" dirty="0">
                <a:latin typeface="黑体" panose="02010609060101010101" pitchFamily="49" charset="-122"/>
              </a:rPr>
              <a:t>年</a:t>
            </a:r>
            <a:r>
              <a:rPr lang="en-US" altLang="zh-CN" dirty="0">
                <a:latin typeface="黑体" panose="02010609060101010101" pitchFamily="49" charset="-122"/>
              </a:rPr>
              <a:t>5</a:t>
            </a:r>
            <a:r>
              <a:rPr lang="zh-CN" altLang="en-US" dirty="0">
                <a:latin typeface="黑体" panose="02010609060101010101" pitchFamily="49" charset="-122"/>
              </a:rPr>
              <a:t>月</a:t>
            </a:r>
            <a:r>
              <a:rPr lang="en-US" altLang="zh-CN" dirty="0">
                <a:latin typeface="黑体" panose="02010609060101010101" pitchFamily="49" charset="-122"/>
              </a:rPr>
              <a:t>31</a:t>
            </a:r>
            <a:r>
              <a:rPr lang="zh-CN" altLang="en-US" dirty="0">
                <a:latin typeface="黑体" panose="02010609060101010101" pitchFamily="49" charset="-122"/>
              </a:rPr>
              <a:t>日的市场价值为：人民币 </a:t>
            </a:r>
            <a:r>
              <a:rPr lang="en-US" altLang="zh-CN" dirty="0">
                <a:latin typeface="黑体" panose="02010609060101010101" pitchFamily="49" charset="-122"/>
              </a:rPr>
              <a:t>708.51</a:t>
            </a:r>
            <a:r>
              <a:rPr lang="zh-CN" altLang="en-US" dirty="0">
                <a:latin typeface="黑体" panose="02010609060101010101" pitchFamily="49" charset="-122"/>
              </a:rPr>
              <a:t>万元。计算流程如下表。</a:t>
            </a:r>
            <a:endParaRPr lang="en-US" altLang="zh-CN" dirty="0">
              <a:latin typeface="黑体" panose="02010609060101010101" pitchFamily="49" charset="-122"/>
            </a:endParaRPr>
          </a:p>
          <a:p>
            <a:endParaRPr lang="en-US" altLang="zh-CN" dirty="0">
              <a:latin typeface="黑体" panose="02010609060101010101" pitchFamily="49" charset="-122"/>
            </a:endParaRPr>
          </a:p>
          <a:p>
            <a:endParaRPr lang="en-US" altLang="zh-CN" dirty="0">
              <a:latin typeface="黑体" panose="02010609060101010101" pitchFamily="49" charset="-122"/>
            </a:endParaRPr>
          </a:p>
          <a:p>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案例分析</a:t>
            </a:r>
            <a:endParaRPr lang="zh-CN" altLang="en-US" dirty="0"/>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endParaRPr lang="en-US" altLang="zh-CN" dirty="0">
              <a:latin typeface="黑体" panose="02010609060101010101" pitchFamily="49" charset="-122"/>
            </a:endParaRPr>
          </a:p>
          <a:p>
            <a:endParaRPr lang="en-US" altLang="zh-CN" dirty="0">
              <a:latin typeface="黑体" panose="02010609060101010101" pitchFamily="49" charset="-122"/>
            </a:endParaRPr>
          </a:p>
          <a:p>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案例分析</a:t>
            </a:r>
            <a:endParaRPr lang="zh-CN" altLang="en-US" dirty="0"/>
          </a:p>
        </p:txBody>
      </p:sp>
      <p:pic>
        <p:nvPicPr>
          <p:cNvPr id="4" name="图片 3"/>
          <p:cNvPicPr>
            <a:picLocks noChangeAspect="1"/>
          </p:cNvPicPr>
          <p:nvPr/>
        </p:nvPicPr>
        <p:blipFill>
          <a:blip r:embed="rId1"/>
          <a:stretch>
            <a:fillRect/>
          </a:stretch>
        </p:blipFill>
        <p:spPr>
          <a:xfrm>
            <a:off x="495283" y="927259"/>
            <a:ext cx="5748940" cy="3022171"/>
          </a:xfrm>
          <a:prstGeom prst="rect">
            <a:avLst/>
          </a:prstGeom>
        </p:spPr>
      </p:pic>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303916" y="2192045"/>
            <a:ext cx="4536168" cy="400110"/>
          </a:xfrm>
          <a:prstGeom prst="rect">
            <a:avLst/>
          </a:prstGeom>
          <a:noFill/>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ED7D31"/>
                </a:solidFill>
                <a:effectLst/>
                <a:uLnTx/>
                <a:uFillTx/>
                <a:latin typeface="黑体" panose="02010609060101010101" pitchFamily="49" charset="-122"/>
                <a:ea typeface="黑体" panose="02010609060101010101" pitchFamily="49" charset="-122"/>
                <a:cs typeface="+mn-cs"/>
                <a:sym typeface="Arial" panose="020B0604020202020204" pitchFamily="34" charset="0"/>
              </a:rPr>
              <a:t>评估报告书</a:t>
            </a:r>
            <a:endParaRPr kumimoji="0" lang="zh-CN" altLang="en-US" sz="1800" b="0" i="0" u="none" strike="noStrike" kern="1200" cap="none" spc="0" normalizeH="0" baseline="0" noProof="0" dirty="0">
              <a:ln>
                <a:noFill/>
              </a:ln>
              <a:solidFill>
                <a:srgbClr val="ED7D31"/>
              </a:solidFill>
              <a:effectLst/>
              <a:uLnTx/>
              <a:uFillTx/>
              <a:latin typeface="Calibri" panose="020F0502020204030204"/>
              <a:ea typeface="宋体" panose="02010600030101010101" pitchFamily="2" charset="-122"/>
              <a:cs typeface="+mn-cs"/>
            </a:endParaRPr>
          </a:p>
        </p:txBody>
      </p:sp>
      <p:grpSp>
        <p:nvGrpSpPr>
          <p:cNvPr id="35" name="组合 34"/>
          <p:cNvGrpSpPr/>
          <p:nvPr/>
        </p:nvGrpSpPr>
        <p:grpSpPr>
          <a:xfrm>
            <a:off x="513597" y="1177724"/>
            <a:ext cx="2229602" cy="2621192"/>
            <a:chOff x="2176143" y="2831957"/>
            <a:chExt cx="6461554" cy="8052086"/>
          </a:xfrm>
        </p:grpSpPr>
        <p:sp>
          <p:nvSpPr>
            <p:cNvPr id="24" name="椭圆 23"/>
            <p:cNvSpPr/>
            <p:nvPr/>
          </p:nvSpPr>
          <p:spPr>
            <a:xfrm>
              <a:off x="2176143" y="4013631"/>
              <a:ext cx="5844109" cy="584410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25" name="组合 24"/>
            <p:cNvGrpSpPr/>
            <p:nvPr/>
          </p:nvGrpSpPr>
          <p:grpSpPr>
            <a:xfrm>
              <a:off x="2354114" y="2831957"/>
              <a:ext cx="6283583" cy="8052086"/>
              <a:chOff x="1177133" y="1415847"/>
              <a:chExt cx="3141996" cy="4026305"/>
            </a:xfrm>
            <a:solidFill>
              <a:schemeClr val="accent2"/>
            </a:solidFill>
          </p:grpSpPr>
          <p:grpSp>
            <p:nvGrpSpPr>
              <p:cNvPr id="26" name="组合 25"/>
              <p:cNvGrpSpPr/>
              <p:nvPr/>
            </p:nvGrpSpPr>
            <p:grpSpPr>
              <a:xfrm>
                <a:off x="1177133" y="1760740"/>
                <a:ext cx="3141996" cy="3681412"/>
                <a:chOff x="1177133" y="1760740"/>
                <a:chExt cx="3141996" cy="3681412"/>
              </a:xfrm>
              <a:grpFill/>
            </p:grpSpPr>
            <p:sp>
              <p:nvSpPr>
                <p:cNvPr id="28" name="矩形: 圆角 26"/>
                <p:cNvSpPr/>
                <p:nvPr/>
              </p:nvSpPr>
              <p:spPr>
                <a:xfrm rot="13426823">
                  <a:off x="1177133" y="3709717"/>
                  <a:ext cx="229029" cy="1732435"/>
                </a:xfrm>
                <a:prstGeom prst="roundRect">
                  <a:avLst>
                    <a:gd name="adj" fmla="val 50000"/>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72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9" name="矩形: 圆角 27"/>
                <p:cNvSpPr/>
                <p:nvPr/>
              </p:nvSpPr>
              <p:spPr>
                <a:xfrm rot="13426823">
                  <a:off x="2036412" y="4140334"/>
                  <a:ext cx="229029" cy="982575"/>
                </a:xfrm>
                <a:prstGeom prst="roundRect">
                  <a:avLst>
                    <a:gd name="adj" fmla="val 50000"/>
                  </a:avLst>
                </a:prstGeom>
                <a:solidFill>
                  <a:schemeClr val="accent2">
                    <a:lumMod val="20000"/>
                    <a:lumOff val="8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72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0" name="矩形: 圆角 28"/>
                <p:cNvSpPr/>
                <p:nvPr/>
              </p:nvSpPr>
              <p:spPr>
                <a:xfrm rot="13426823">
                  <a:off x="1246832" y="3115465"/>
                  <a:ext cx="229029" cy="1318719"/>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72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1" name="矩形: 圆角 29"/>
                <p:cNvSpPr/>
                <p:nvPr/>
              </p:nvSpPr>
              <p:spPr>
                <a:xfrm rot="13426823">
                  <a:off x="3861253" y="2232884"/>
                  <a:ext cx="229029" cy="98257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72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2" name="矩形: 圆角 30"/>
                <p:cNvSpPr/>
                <p:nvPr/>
              </p:nvSpPr>
              <p:spPr>
                <a:xfrm rot="13426823">
                  <a:off x="3166271" y="1760740"/>
                  <a:ext cx="229029" cy="1476724"/>
                </a:xfrm>
                <a:prstGeom prst="roundRect">
                  <a:avLst>
                    <a:gd name="adj" fmla="val 50000"/>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72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3" name="任意多边形: 形状 31"/>
                <p:cNvSpPr/>
                <p:nvPr/>
              </p:nvSpPr>
              <p:spPr>
                <a:xfrm>
                  <a:off x="2072748" y="3101728"/>
                  <a:ext cx="2246381" cy="2142563"/>
                </a:xfrm>
                <a:custGeom>
                  <a:avLst/>
                  <a:gdLst>
                    <a:gd name="connsiteX0" fmla="*/ 3062138 w 3127546"/>
                    <a:gd name="connsiteY0" fmla="*/ 0 h 2983005"/>
                    <a:gd name="connsiteX1" fmla="*/ 3089587 w 3127546"/>
                    <a:gd name="connsiteY1" fmla="*/ 122463 h 2983005"/>
                    <a:gd name="connsiteX2" fmla="*/ 3127546 w 3127546"/>
                    <a:gd name="connsiteY2" fmla="*/ 552672 h 2983005"/>
                    <a:gd name="connsiteX3" fmla="*/ 697213 w 3127546"/>
                    <a:gd name="connsiteY3" fmla="*/ 2983005 h 2983005"/>
                    <a:gd name="connsiteX4" fmla="*/ 89835 w 3127546"/>
                    <a:gd name="connsiteY4" fmla="*/ 2906492 h 2983005"/>
                    <a:gd name="connsiteX5" fmla="*/ 0 w 3127546"/>
                    <a:gd name="connsiteY5" fmla="*/ 2880380 h 2983005"/>
                    <a:gd name="connsiteX6" fmla="*/ 234644 w 3127546"/>
                    <a:gd name="connsiteY6" fmla="*/ 2635528 h 2983005"/>
                    <a:gd name="connsiteX7" fmla="*/ 293210 w 3127546"/>
                    <a:gd name="connsiteY7" fmla="*/ 2648659 h 2983005"/>
                    <a:gd name="connsiteX8" fmla="*/ 697213 w 3127546"/>
                    <a:gd name="connsiteY8" fmla="*/ 2686845 h 2983005"/>
                    <a:gd name="connsiteX9" fmla="*/ 2831386 w 3127546"/>
                    <a:gd name="connsiteY9" fmla="*/ 552672 h 2983005"/>
                    <a:gd name="connsiteX10" fmla="*/ 2806796 w 3127546"/>
                    <a:gd name="connsiteY10" fmla="*/ 227659 h 2983005"/>
                    <a:gd name="connsiteX11" fmla="*/ 2787858 w 3127546"/>
                    <a:gd name="connsiteY11" fmla="*/ 128769 h 2983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27546" h="2983005">
                      <a:moveTo>
                        <a:pt x="3062138" y="0"/>
                      </a:moveTo>
                      <a:lnTo>
                        <a:pt x="3089587" y="122463"/>
                      </a:lnTo>
                      <a:cubicBezTo>
                        <a:pt x="3114529" y="262098"/>
                        <a:pt x="3127546" y="405865"/>
                        <a:pt x="3127546" y="552672"/>
                      </a:cubicBezTo>
                      <a:cubicBezTo>
                        <a:pt x="3127546" y="1894908"/>
                        <a:pt x="2039449" y="2983005"/>
                        <a:pt x="697213" y="2983005"/>
                      </a:cubicBezTo>
                      <a:cubicBezTo>
                        <a:pt x="487489" y="2983005"/>
                        <a:pt x="283969" y="2956440"/>
                        <a:pt x="89835" y="2906492"/>
                      </a:cubicBezTo>
                      <a:lnTo>
                        <a:pt x="0" y="2880380"/>
                      </a:lnTo>
                      <a:lnTo>
                        <a:pt x="234644" y="2635528"/>
                      </a:lnTo>
                      <a:lnTo>
                        <a:pt x="293210" y="2648659"/>
                      </a:lnTo>
                      <a:cubicBezTo>
                        <a:pt x="424027" y="2673724"/>
                        <a:pt x="559088" y="2686845"/>
                        <a:pt x="697213" y="2686845"/>
                      </a:cubicBezTo>
                      <a:cubicBezTo>
                        <a:pt x="1875884" y="2686845"/>
                        <a:pt x="2831386" y="1731343"/>
                        <a:pt x="2831386" y="552672"/>
                      </a:cubicBezTo>
                      <a:cubicBezTo>
                        <a:pt x="2831386" y="442172"/>
                        <a:pt x="2822988" y="333633"/>
                        <a:pt x="2806796" y="227659"/>
                      </a:cubicBezTo>
                      <a:lnTo>
                        <a:pt x="2787858" y="12876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7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sp>
            <p:nvSpPr>
              <p:cNvPr id="27" name="任意多边形: 形状 32"/>
              <p:cNvSpPr/>
              <p:nvPr/>
            </p:nvSpPr>
            <p:spPr>
              <a:xfrm rot="7479415" flipH="1">
                <a:off x="1208921" y="1467756"/>
                <a:ext cx="2246381" cy="2142564"/>
              </a:xfrm>
              <a:custGeom>
                <a:avLst/>
                <a:gdLst>
                  <a:gd name="connsiteX0" fmla="*/ 3062138 w 3127546"/>
                  <a:gd name="connsiteY0" fmla="*/ 0 h 2983005"/>
                  <a:gd name="connsiteX1" fmla="*/ 3089587 w 3127546"/>
                  <a:gd name="connsiteY1" fmla="*/ 122463 h 2983005"/>
                  <a:gd name="connsiteX2" fmla="*/ 3127546 w 3127546"/>
                  <a:gd name="connsiteY2" fmla="*/ 552672 h 2983005"/>
                  <a:gd name="connsiteX3" fmla="*/ 697213 w 3127546"/>
                  <a:gd name="connsiteY3" fmla="*/ 2983005 h 2983005"/>
                  <a:gd name="connsiteX4" fmla="*/ 89835 w 3127546"/>
                  <a:gd name="connsiteY4" fmla="*/ 2906492 h 2983005"/>
                  <a:gd name="connsiteX5" fmla="*/ 0 w 3127546"/>
                  <a:gd name="connsiteY5" fmla="*/ 2880380 h 2983005"/>
                  <a:gd name="connsiteX6" fmla="*/ 234644 w 3127546"/>
                  <a:gd name="connsiteY6" fmla="*/ 2635528 h 2983005"/>
                  <a:gd name="connsiteX7" fmla="*/ 293210 w 3127546"/>
                  <a:gd name="connsiteY7" fmla="*/ 2648659 h 2983005"/>
                  <a:gd name="connsiteX8" fmla="*/ 697213 w 3127546"/>
                  <a:gd name="connsiteY8" fmla="*/ 2686845 h 2983005"/>
                  <a:gd name="connsiteX9" fmla="*/ 2831386 w 3127546"/>
                  <a:gd name="connsiteY9" fmla="*/ 552672 h 2983005"/>
                  <a:gd name="connsiteX10" fmla="*/ 2806796 w 3127546"/>
                  <a:gd name="connsiteY10" fmla="*/ 227659 h 2983005"/>
                  <a:gd name="connsiteX11" fmla="*/ 2787858 w 3127546"/>
                  <a:gd name="connsiteY11" fmla="*/ 128769 h 2983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27546" h="2983005">
                    <a:moveTo>
                      <a:pt x="3062138" y="0"/>
                    </a:moveTo>
                    <a:lnTo>
                      <a:pt x="3089587" y="122463"/>
                    </a:lnTo>
                    <a:cubicBezTo>
                      <a:pt x="3114529" y="262098"/>
                      <a:pt x="3127546" y="405865"/>
                      <a:pt x="3127546" y="552672"/>
                    </a:cubicBezTo>
                    <a:cubicBezTo>
                      <a:pt x="3127546" y="1894908"/>
                      <a:pt x="2039449" y="2983005"/>
                      <a:pt x="697213" y="2983005"/>
                    </a:cubicBezTo>
                    <a:cubicBezTo>
                      <a:pt x="487489" y="2983005"/>
                      <a:pt x="283969" y="2956440"/>
                      <a:pt x="89835" y="2906492"/>
                    </a:cubicBezTo>
                    <a:lnTo>
                      <a:pt x="0" y="2880380"/>
                    </a:lnTo>
                    <a:lnTo>
                      <a:pt x="234644" y="2635528"/>
                    </a:lnTo>
                    <a:lnTo>
                      <a:pt x="293210" y="2648659"/>
                    </a:lnTo>
                    <a:cubicBezTo>
                      <a:pt x="424027" y="2673724"/>
                      <a:pt x="559088" y="2686845"/>
                      <a:pt x="697213" y="2686845"/>
                    </a:cubicBezTo>
                    <a:cubicBezTo>
                      <a:pt x="1875884" y="2686845"/>
                      <a:pt x="2831386" y="1731343"/>
                      <a:pt x="2831386" y="552672"/>
                    </a:cubicBezTo>
                    <a:cubicBezTo>
                      <a:pt x="2831386" y="442172"/>
                      <a:pt x="2822988" y="333633"/>
                      <a:pt x="2806796" y="227659"/>
                    </a:cubicBezTo>
                    <a:lnTo>
                      <a:pt x="2787858" y="128769"/>
                    </a:ln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7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grpSp>
      <p:pic>
        <p:nvPicPr>
          <p:cNvPr id="34" name="图片 3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9416" y="1403199"/>
            <a:ext cx="3215229" cy="2266906"/>
          </a:xfrm>
          <a:prstGeom prst="rect">
            <a:avLst/>
          </a:prstGeom>
        </p:spPr>
      </p:pic>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pPr algn="ctr"/>
            <a:r>
              <a:rPr lang="zh-CN" altLang="en-US" dirty="0">
                <a:latin typeface="黑体" panose="02010609060101010101" pitchFamily="49" charset="-122"/>
              </a:rPr>
              <a:t>北京清华同衡规划设计研究院有限公司</a:t>
            </a:r>
            <a:endParaRPr lang="zh-CN" altLang="en-US" dirty="0">
              <a:latin typeface="黑体" panose="02010609060101010101" pitchFamily="49" charset="-122"/>
            </a:endParaRPr>
          </a:p>
          <a:p>
            <a:pPr algn="ctr"/>
            <a:r>
              <a:rPr lang="zh-CN" altLang="en-US" dirty="0">
                <a:latin typeface="黑体" panose="02010609060101010101" pitchFamily="49" charset="-122"/>
              </a:rPr>
              <a:t>拥有的软件著作权资产组合项目</a:t>
            </a:r>
            <a:endParaRPr lang="zh-CN" altLang="en-US" dirty="0">
              <a:latin typeface="黑体" panose="02010609060101010101" pitchFamily="49" charset="-122"/>
            </a:endParaRPr>
          </a:p>
          <a:p>
            <a:pPr algn="ctr"/>
            <a:r>
              <a:rPr lang="zh-CN" altLang="en-US" dirty="0">
                <a:latin typeface="黑体" panose="02010609060101010101" pitchFamily="49" charset="-122"/>
              </a:rPr>
              <a:t>资产评估报告书</a:t>
            </a:r>
            <a:endParaRPr lang="zh-CN" altLang="en-US" dirty="0">
              <a:latin typeface="黑体" panose="02010609060101010101" pitchFamily="49" charset="-122"/>
            </a:endParaRPr>
          </a:p>
          <a:p>
            <a:endParaRPr lang="zh-CN" altLang="en-US" dirty="0">
              <a:latin typeface="黑体" panose="02010609060101010101" pitchFamily="49" charset="-122"/>
            </a:endParaRPr>
          </a:p>
          <a:p>
            <a:pPr algn="ctr"/>
            <a:r>
              <a:rPr lang="zh-CN" altLang="en-US" dirty="0">
                <a:latin typeface="黑体" panose="02010609060101010101" pitchFamily="49" charset="-122"/>
              </a:rPr>
              <a:t>立道评报字</a:t>
            </a:r>
            <a:r>
              <a:rPr lang="en-US" altLang="zh-CN" dirty="0">
                <a:latin typeface="黑体" panose="02010609060101010101" pitchFamily="49" charset="-122"/>
              </a:rPr>
              <a:t>【2024】</a:t>
            </a:r>
            <a:r>
              <a:rPr lang="zh-CN" altLang="en-US" dirty="0">
                <a:latin typeface="黑体" panose="02010609060101010101" pitchFamily="49" charset="-122"/>
              </a:rPr>
              <a:t>第</a:t>
            </a:r>
            <a:r>
              <a:rPr lang="en-US" altLang="zh-CN" dirty="0">
                <a:latin typeface="黑体" panose="02010609060101010101" pitchFamily="49" charset="-122"/>
              </a:rPr>
              <a:t>A1072</a:t>
            </a:r>
            <a:r>
              <a:rPr lang="zh-CN" altLang="en-US" dirty="0">
                <a:latin typeface="黑体" panose="02010609060101010101" pitchFamily="49" charset="-122"/>
              </a:rPr>
              <a:t>号</a:t>
            </a:r>
            <a:endParaRPr lang="zh-CN" altLang="en-US" dirty="0">
              <a:latin typeface="黑体" panose="02010609060101010101" pitchFamily="49" charset="-122"/>
            </a:endParaRPr>
          </a:p>
          <a:p>
            <a:endParaRPr lang="zh-CN" altLang="en-US" dirty="0">
              <a:latin typeface="黑体" panose="02010609060101010101" pitchFamily="49" charset="-122"/>
            </a:endParaRPr>
          </a:p>
          <a:p>
            <a:endParaRPr lang="zh-CN" altLang="en-US" dirty="0">
              <a:latin typeface="黑体" panose="02010609060101010101" pitchFamily="49" charset="-122"/>
            </a:endParaRPr>
          </a:p>
          <a:p>
            <a:pPr algn="r"/>
            <a:r>
              <a:rPr lang="zh-CN" altLang="en-US" dirty="0">
                <a:latin typeface="黑体" panose="02010609060101010101" pitchFamily="49" charset="-122"/>
              </a:rPr>
              <a:t>北京立道资产评估有限公司</a:t>
            </a:r>
            <a:endParaRPr lang="zh-CN" altLang="en-US" dirty="0">
              <a:latin typeface="黑体" panose="02010609060101010101" pitchFamily="49" charset="-122"/>
            </a:endParaRPr>
          </a:p>
          <a:p>
            <a:pPr algn="r"/>
            <a:r>
              <a:rPr lang="zh-CN" altLang="en-US" dirty="0">
                <a:latin typeface="黑体" panose="02010609060101010101" pitchFamily="49" charset="-122"/>
              </a:rPr>
              <a:t>报告日期：二零二四年</a:t>
            </a:r>
            <a:r>
              <a:rPr lang="en-US" altLang="zh-CN" dirty="0">
                <a:latin typeface="黑体" panose="02010609060101010101" pitchFamily="49" charset="-122"/>
              </a:rPr>
              <a:t>X</a:t>
            </a:r>
            <a:r>
              <a:rPr lang="zh-CN" altLang="en-US" dirty="0">
                <a:latin typeface="黑体" panose="02010609060101010101" pitchFamily="49" charset="-122"/>
              </a:rPr>
              <a:t>月</a:t>
            </a:r>
            <a:r>
              <a:rPr lang="en-US" altLang="zh-CN" dirty="0">
                <a:latin typeface="黑体" panose="02010609060101010101" pitchFamily="49" charset="-122"/>
              </a:rPr>
              <a:t>X</a:t>
            </a:r>
            <a:r>
              <a:rPr lang="zh-CN" altLang="en-US" dirty="0">
                <a:latin typeface="黑体" panose="02010609060101010101" pitchFamily="49" charset="-122"/>
              </a:rPr>
              <a:t>日</a:t>
            </a:r>
            <a:endParaRPr lang="zh-CN" altLang="en-US" dirty="0">
              <a:latin typeface="黑体" panose="02010609060101010101" pitchFamily="49" charset="-122"/>
            </a:endParaRPr>
          </a:p>
          <a:p>
            <a:pPr algn="r"/>
            <a:endParaRPr lang="en-US" altLang="zh-CN" dirty="0">
              <a:latin typeface="黑体" panose="02010609060101010101" pitchFamily="49" charset="-122"/>
            </a:endParaRPr>
          </a:p>
          <a:p>
            <a:endParaRPr lang="en-US" altLang="zh-CN" dirty="0">
              <a:latin typeface="黑体" panose="02010609060101010101" pitchFamily="49" charset="-122"/>
            </a:endParaRPr>
          </a:p>
          <a:p>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评估报告书</a:t>
            </a:r>
            <a:endParaRPr lang="zh-CN" altLang="en-US" dirty="0"/>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pPr algn="ctr"/>
            <a:r>
              <a:rPr lang="zh-CN" altLang="en-US" dirty="0">
                <a:latin typeface="黑体" panose="02010609060101010101" pitchFamily="49" charset="-122"/>
              </a:rPr>
              <a:t>北京清华同衡规划设计研究院有限公司</a:t>
            </a:r>
            <a:endParaRPr lang="zh-CN" altLang="en-US" dirty="0">
              <a:latin typeface="黑体" panose="02010609060101010101" pitchFamily="49" charset="-122"/>
            </a:endParaRPr>
          </a:p>
          <a:p>
            <a:pPr algn="ctr"/>
            <a:r>
              <a:rPr lang="zh-CN" altLang="en-US" dirty="0">
                <a:latin typeface="黑体" panose="02010609060101010101" pitchFamily="49" charset="-122"/>
              </a:rPr>
              <a:t>拥有的软件著作权资产组合项目</a:t>
            </a:r>
            <a:endParaRPr lang="zh-CN" altLang="en-US" dirty="0">
              <a:latin typeface="黑体" panose="02010609060101010101" pitchFamily="49" charset="-122"/>
            </a:endParaRPr>
          </a:p>
          <a:p>
            <a:pPr algn="ctr"/>
            <a:r>
              <a:rPr lang="zh-CN" altLang="en-US" dirty="0">
                <a:latin typeface="黑体" panose="02010609060101010101" pitchFamily="49" charset="-122"/>
              </a:rPr>
              <a:t>资产评估报告书声明</a:t>
            </a:r>
            <a:endParaRPr lang="zh-CN" altLang="en-US" dirty="0">
              <a:latin typeface="黑体" panose="02010609060101010101" pitchFamily="49" charset="-122"/>
            </a:endParaRPr>
          </a:p>
          <a:p>
            <a:r>
              <a:rPr lang="zh-CN" altLang="en-US" dirty="0">
                <a:latin typeface="黑体" panose="02010609060101010101" pitchFamily="49" charset="-122"/>
              </a:rPr>
              <a:t>北京清华同衡规划设计研究院有限公司：</a:t>
            </a:r>
            <a:endParaRPr lang="zh-CN" altLang="en-US" dirty="0">
              <a:latin typeface="黑体" panose="02010609060101010101" pitchFamily="49" charset="-122"/>
            </a:endParaRPr>
          </a:p>
          <a:p>
            <a:endParaRPr lang="zh-CN" altLang="en-US" dirty="0">
              <a:latin typeface="黑体" panose="02010609060101010101" pitchFamily="49" charset="-122"/>
            </a:endParaRPr>
          </a:p>
          <a:p>
            <a:r>
              <a:rPr lang="zh-CN" altLang="en-US" dirty="0">
                <a:latin typeface="黑体" panose="02010609060101010101" pitchFamily="49" charset="-122"/>
              </a:rPr>
              <a:t>北京观复立道资产评估有限公司（以下简称“观复立道”或我公司）接受贵公司的委托，对贵公司委托评估的软件著作权资产组合于评估基准日</a:t>
            </a:r>
            <a:r>
              <a:rPr lang="en-US" altLang="zh-CN" dirty="0">
                <a:latin typeface="黑体" panose="02010609060101010101" pitchFamily="49" charset="-122"/>
              </a:rPr>
              <a:t>2023</a:t>
            </a:r>
            <a:r>
              <a:rPr lang="zh-CN" altLang="en-US" dirty="0">
                <a:latin typeface="黑体" panose="02010609060101010101" pitchFamily="49" charset="-122"/>
              </a:rPr>
              <a:t>年</a:t>
            </a:r>
            <a:r>
              <a:rPr lang="en-US" altLang="zh-CN" dirty="0">
                <a:latin typeface="黑体" panose="02010609060101010101" pitchFamily="49" charset="-122"/>
              </a:rPr>
              <a:t>12</a:t>
            </a:r>
            <a:r>
              <a:rPr lang="zh-CN" altLang="en-US" dirty="0">
                <a:latin typeface="黑体" panose="02010609060101010101" pitchFamily="49" charset="-122"/>
              </a:rPr>
              <a:t>月</a:t>
            </a:r>
            <a:r>
              <a:rPr lang="en-US" altLang="zh-CN" dirty="0">
                <a:latin typeface="黑体" panose="02010609060101010101" pitchFamily="49" charset="-122"/>
              </a:rPr>
              <a:t>31</a:t>
            </a:r>
            <a:r>
              <a:rPr lang="zh-CN" altLang="en-US" dirty="0">
                <a:latin typeface="黑体" panose="02010609060101010101" pitchFamily="49" charset="-122"/>
              </a:rPr>
              <a:t>日的市场价值进行了评估，并作如下声明：</a:t>
            </a:r>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评估报告书</a:t>
            </a:r>
            <a:endParaRPr lang="zh-CN" altLang="en-US" dirty="0"/>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（一）在注册资产评估师认知的最大能力范围内，评估报告中陈述的事项是客观的、完整的和真实的；</a:t>
            </a:r>
            <a:endParaRPr lang="zh-CN" altLang="en-US" dirty="0">
              <a:latin typeface="黑体" panose="02010609060101010101" pitchFamily="49" charset="-122"/>
            </a:endParaRPr>
          </a:p>
          <a:p>
            <a:r>
              <a:rPr lang="zh-CN" altLang="en-US" dirty="0">
                <a:latin typeface="黑体" panose="02010609060101010101" pitchFamily="49" charset="-122"/>
              </a:rPr>
              <a:t>（二）评估机构和注册资产评估师在评估对象中没有现存的或预期的利益，同时与委托方和相关当事方也没有利益冲突；</a:t>
            </a:r>
            <a:endParaRPr lang="zh-CN" altLang="en-US" dirty="0">
              <a:latin typeface="黑体" panose="02010609060101010101" pitchFamily="49" charset="-122"/>
            </a:endParaRPr>
          </a:p>
          <a:p>
            <a:r>
              <a:rPr lang="zh-CN" altLang="en-US" dirty="0">
                <a:latin typeface="黑体" panose="02010609060101010101" pitchFamily="49" charset="-122"/>
              </a:rPr>
              <a:t>（三）评估报告的分析和结论是在恪守独立、客观和公正原则基础上形成的，仅在评估报告设定的评估假设和限制条件下成立；</a:t>
            </a:r>
            <a:endParaRPr lang="zh-CN" altLang="en-US" dirty="0">
              <a:latin typeface="黑体" panose="02010609060101010101" pitchFamily="49" charset="-122"/>
            </a:endParaRPr>
          </a:p>
          <a:p>
            <a:r>
              <a:rPr lang="zh-CN" altLang="en-US" dirty="0">
                <a:latin typeface="黑体" panose="02010609060101010101" pitchFamily="49" charset="-122"/>
              </a:rPr>
              <a:t>（四）评估结论仅在评估报告载明的评估基准日有效。评估报告使用者应当根据评估基准日后的资产状况和市场变化情况合理确定评估报告使用期限；</a:t>
            </a:r>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评估报告书</a:t>
            </a:r>
            <a:endParaRPr lang="zh-CN" altLang="en-US" dirty="0"/>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（五）注册资产评估师及本评估机构具备本评估业务所需的执业资质和评估胜任能力；</a:t>
            </a:r>
            <a:endParaRPr lang="zh-CN" altLang="en-US" dirty="0">
              <a:latin typeface="黑体" panose="02010609060101010101" pitchFamily="49" charset="-122"/>
            </a:endParaRPr>
          </a:p>
          <a:p>
            <a:r>
              <a:rPr lang="zh-CN" altLang="en-US" dirty="0">
                <a:latin typeface="黑体" panose="02010609060101010101" pitchFamily="49" charset="-122"/>
              </a:rPr>
              <a:t>（六）注册资产评估师执行资产评估业务的目的是对评估对象价值进行估算并发表专业意见，并不承担相关当事人决策的责任。评估结论不应当被认为是对评估对象可实现价格的保证；</a:t>
            </a:r>
            <a:endParaRPr lang="zh-CN" altLang="en-US" dirty="0">
              <a:latin typeface="黑体" panose="02010609060101010101" pitchFamily="49" charset="-122"/>
            </a:endParaRPr>
          </a:p>
          <a:p>
            <a:r>
              <a:rPr lang="zh-CN" altLang="en-US" dirty="0">
                <a:latin typeface="黑体" panose="02010609060101010101" pitchFamily="49" charset="-122"/>
              </a:rPr>
              <a:t>（七）遵守相关法律、法规和资产评估准则，对评估对象价值进行估算并发表专业意见，是注册资产评估师的责任；提供必要的资料并保证所提供资料的真实性、合法性和完整性，恰当使用评估报告是委托方和相关当事方的责任；</a:t>
            </a:r>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评估报告书</a:t>
            </a:r>
            <a:endParaRPr lang="zh-CN" altLang="en-US" dirty="0"/>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（八）注册资产评估师对评估对象的法律权属状况给予了必要的关注，但不对评估对象的法律权属作任何形式的保证；</a:t>
            </a:r>
            <a:endParaRPr lang="zh-CN" altLang="en-US" dirty="0">
              <a:latin typeface="黑体" panose="02010609060101010101" pitchFamily="49" charset="-122"/>
            </a:endParaRPr>
          </a:p>
          <a:p>
            <a:r>
              <a:rPr lang="zh-CN" altLang="en-US" dirty="0">
                <a:latin typeface="黑体" panose="02010609060101010101" pitchFamily="49" charset="-122"/>
              </a:rPr>
              <a:t>（九）评估报告的使用仅限于评估报告中载明的评估目的，因使用不当造成的后果与签字注册资产评估师及本评估机构无关。</a:t>
            </a:r>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评估报告书</a:t>
            </a:r>
            <a:endParaRPr lang="zh-CN" altLang="en-US" dirty="0"/>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pPr algn="ctr"/>
            <a:r>
              <a:rPr lang="zh-CN" altLang="en-US" dirty="0">
                <a:latin typeface="黑体" panose="02010609060101010101" pitchFamily="49" charset="-122"/>
              </a:rPr>
              <a:t>北京清华同衡规划设计研究院有限公司</a:t>
            </a:r>
            <a:endParaRPr lang="zh-CN" altLang="en-US" dirty="0">
              <a:latin typeface="黑体" panose="02010609060101010101" pitchFamily="49" charset="-122"/>
            </a:endParaRPr>
          </a:p>
          <a:p>
            <a:pPr algn="ctr"/>
            <a:r>
              <a:rPr lang="zh-CN" altLang="en-US" dirty="0">
                <a:latin typeface="黑体" panose="02010609060101010101" pitchFamily="49" charset="-122"/>
              </a:rPr>
              <a:t>拥有的软件著作权资产组合项目</a:t>
            </a:r>
            <a:endParaRPr lang="zh-CN" altLang="en-US" dirty="0">
              <a:latin typeface="黑体" panose="02010609060101010101" pitchFamily="49" charset="-122"/>
            </a:endParaRPr>
          </a:p>
          <a:p>
            <a:pPr algn="ctr"/>
            <a:r>
              <a:rPr lang="zh-CN" altLang="en-US" dirty="0">
                <a:latin typeface="黑体" panose="02010609060101010101" pitchFamily="49" charset="-122"/>
              </a:rPr>
              <a:t>资产评估报告书摘要</a:t>
            </a:r>
            <a:endParaRPr lang="zh-CN" altLang="en-US" dirty="0">
              <a:latin typeface="黑体" panose="02010609060101010101" pitchFamily="49" charset="-122"/>
            </a:endParaRPr>
          </a:p>
          <a:p>
            <a:pPr algn="ctr"/>
            <a:r>
              <a:rPr lang="zh-CN" altLang="en-US" dirty="0">
                <a:latin typeface="黑体" panose="02010609060101010101" pitchFamily="49" charset="-122"/>
              </a:rPr>
              <a:t>立道评报字</a:t>
            </a:r>
            <a:r>
              <a:rPr lang="en-US" altLang="zh-CN" dirty="0">
                <a:latin typeface="黑体" panose="02010609060101010101" pitchFamily="49" charset="-122"/>
              </a:rPr>
              <a:t>【2024】</a:t>
            </a:r>
            <a:r>
              <a:rPr lang="zh-CN" altLang="en-US" dirty="0">
                <a:latin typeface="黑体" panose="02010609060101010101" pitchFamily="49" charset="-122"/>
              </a:rPr>
              <a:t>第 </a:t>
            </a:r>
            <a:r>
              <a:rPr lang="en-US" altLang="zh-CN" dirty="0">
                <a:latin typeface="黑体" panose="02010609060101010101" pitchFamily="49" charset="-122"/>
              </a:rPr>
              <a:t>A1072</a:t>
            </a:r>
            <a:r>
              <a:rPr lang="zh-CN" altLang="en-US" dirty="0">
                <a:latin typeface="黑体" panose="02010609060101010101" pitchFamily="49" charset="-122"/>
              </a:rPr>
              <a:t>号</a:t>
            </a:r>
            <a:endParaRPr lang="zh-CN" altLang="en-US" dirty="0">
              <a:latin typeface="黑体" panose="02010609060101010101" pitchFamily="49" charset="-122"/>
            </a:endParaRPr>
          </a:p>
          <a:p>
            <a:r>
              <a:rPr lang="zh-CN" altLang="en-US" dirty="0">
                <a:latin typeface="黑体" panose="02010609060101010101" pitchFamily="49" charset="-122"/>
              </a:rPr>
              <a:t>北京清华同衡规划设计研究院有限公司：（简称“清华同衡”）</a:t>
            </a:r>
            <a:endParaRPr lang="zh-CN" altLang="en-US" dirty="0">
              <a:latin typeface="黑体" panose="02010609060101010101" pitchFamily="49" charset="-122"/>
            </a:endParaRPr>
          </a:p>
          <a:p>
            <a:r>
              <a:rPr lang="zh-CN" altLang="en-US" dirty="0">
                <a:latin typeface="黑体" panose="02010609060101010101" pitchFamily="49" charset="-122"/>
              </a:rPr>
              <a:t>北京观复立道资产评估有限公司（以下简称“观复立道”或我公司）接受贵公司的委托，本着独立、客观、公正的原则，根据中国资产评估准则和其他相关法律、法规的要求，为“清华同衡”拟对北京清控人居环境研究院有限公司投资之经济行为，</a:t>
            </a:r>
            <a:r>
              <a:rPr lang="zh-CN" altLang="en-US" dirty="0">
                <a:latin typeface="黑体" panose="02010609060101010101" pitchFamily="49" charset="-122"/>
                <a:sym typeface="+mn-ea"/>
              </a:rPr>
              <a:t>我公司评估人员在履行了必要的评估程序后，对委托人委托评估的软件著作权</a:t>
            </a:r>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评估报告书</a:t>
            </a:r>
            <a:endParaRPr lang="zh-CN" altLang="en-US" dirty="0"/>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pPr algn="l"/>
            <a:r>
              <a:rPr lang="zh-CN" altLang="en-US" dirty="0">
                <a:latin typeface="黑体" panose="02010609060101010101" pitchFamily="49" charset="-122"/>
              </a:rPr>
              <a:t>资产组合于评估基准日</a:t>
            </a:r>
            <a:r>
              <a:rPr lang="en-US" altLang="zh-CN" dirty="0">
                <a:latin typeface="黑体" panose="02010609060101010101" pitchFamily="49" charset="-122"/>
              </a:rPr>
              <a:t>2013</a:t>
            </a:r>
            <a:r>
              <a:rPr lang="zh-CN" altLang="en-US" dirty="0">
                <a:latin typeface="黑体" panose="02010609060101010101" pitchFamily="49" charset="-122"/>
              </a:rPr>
              <a:t>年</a:t>
            </a:r>
            <a:r>
              <a:rPr lang="en-US" altLang="zh-CN" dirty="0">
                <a:latin typeface="黑体" panose="02010609060101010101" pitchFamily="49" charset="-122"/>
              </a:rPr>
              <a:t>12</a:t>
            </a:r>
            <a:r>
              <a:rPr lang="zh-CN" altLang="en-US" dirty="0">
                <a:latin typeface="黑体" panose="02010609060101010101" pitchFamily="49" charset="-122"/>
              </a:rPr>
              <a:t>月</a:t>
            </a:r>
            <a:r>
              <a:rPr lang="en-US" altLang="zh-CN" dirty="0">
                <a:latin typeface="黑体" panose="02010609060101010101" pitchFamily="49" charset="-122"/>
              </a:rPr>
              <a:t>31</a:t>
            </a:r>
            <a:r>
              <a:rPr lang="zh-CN" altLang="en-US" dirty="0">
                <a:latin typeface="黑体" panose="02010609060101010101" pitchFamily="49" charset="-122"/>
              </a:rPr>
              <a:t>日，在持续经营前提下所表现的市场价值，采用收益法进行了评估，现发表评估结论专业意见如下：</a:t>
            </a:r>
            <a:endParaRPr lang="zh-CN" altLang="en-US" dirty="0">
              <a:latin typeface="黑体" panose="02010609060101010101" pitchFamily="49" charset="-122"/>
            </a:endParaRPr>
          </a:p>
          <a:p>
            <a:r>
              <a:rPr lang="zh-CN" altLang="en-US" dirty="0">
                <a:latin typeface="黑体" panose="02010609060101010101" pitchFamily="49" charset="-122"/>
              </a:rPr>
              <a:t>于评估基准日</a:t>
            </a:r>
            <a:r>
              <a:rPr lang="en-US" altLang="zh-CN" dirty="0">
                <a:latin typeface="黑体" panose="02010609060101010101" pitchFamily="49" charset="-122"/>
              </a:rPr>
              <a:t>2013</a:t>
            </a:r>
            <a:r>
              <a:rPr lang="zh-CN" altLang="en-US" dirty="0">
                <a:latin typeface="黑体" panose="02010609060101010101" pitchFamily="49" charset="-122"/>
              </a:rPr>
              <a:t>年</a:t>
            </a:r>
            <a:r>
              <a:rPr lang="en-US" altLang="zh-CN" dirty="0">
                <a:latin typeface="黑体" panose="02010609060101010101" pitchFamily="49" charset="-122"/>
              </a:rPr>
              <a:t>12</a:t>
            </a:r>
            <a:r>
              <a:rPr lang="zh-CN" altLang="en-US" dirty="0">
                <a:latin typeface="黑体" panose="02010609060101010101" pitchFamily="49" charset="-122"/>
              </a:rPr>
              <a:t>月</a:t>
            </a:r>
            <a:r>
              <a:rPr lang="en-US" altLang="zh-CN" dirty="0">
                <a:latin typeface="黑体" panose="02010609060101010101" pitchFamily="49" charset="-122"/>
              </a:rPr>
              <a:t>31</a:t>
            </a:r>
            <a:r>
              <a:rPr lang="zh-CN" altLang="en-US" dirty="0">
                <a:latin typeface="黑体" panose="02010609060101010101" pitchFamily="49" charset="-122"/>
              </a:rPr>
              <a:t>日，北京清华同衡规划设计研究院有限公司所委托评估的软件著作权资产组合的价值为</a:t>
            </a:r>
            <a:r>
              <a:rPr lang="en-US" altLang="zh-CN" dirty="0">
                <a:latin typeface="黑体" panose="02010609060101010101" pitchFamily="49" charset="-122"/>
              </a:rPr>
              <a:t>400</a:t>
            </a:r>
            <a:r>
              <a:rPr lang="zh-CN" altLang="en-US" dirty="0">
                <a:latin typeface="黑体" panose="02010609060101010101" pitchFamily="49" charset="-122"/>
              </a:rPr>
              <a:t>万元，大写人民币肆佰万元整。</a:t>
            </a:r>
            <a:endParaRPr lang="zh-CN" altLang="en-US" dirty="0">
              <a:latin typeface="黑体" panose="02010609060101010101" pitchFamily="49" charset="-122"/>
            </a:endParaRPr>
          </a:p>
          <a:p>
            <a:r>
              <a:rPr lang="zh-CN" altLang="en-US" dirty="0">
                <a:latin typeface="黑体" panose="02010609060101010101" pitchFamily="49" charset="-122"/>
              </a:rPr>
              <a:t>其中：北京清华同衡规划设计研究院有限公司拥有该项技术的</a:t>
            </a:r>
            <a:r>
              <a:rPr lang="en-US" altLang="zh-CN" dirty="0">
                <a:latin typeface="黑体" panose="02010609060101010101" pitchFamily="49" charset="-122"/>
              </a:rPr>
              <a:t>100%</a:t>
            </a:r>
            <a:r>
              <a:rPr lang="zh-CN" altLang="en-US" dirty="0">
                <a:latin typeface="黑体" panose="02010609060101010101" pitchFamily="49" charset="-122"/>
              </a:rPr>
              <a:t>，即人民币</a:t>
            </a:r>
            <a:r>
              <a:rPr lang="en-US" altLang="zh-CN" dirty="0">
                <a:latin typeface="黑体" panose="02010609060101010101" pitchFamily="49" charset="-122"/>
              </a:rPr>
              <a:t>400</a:t>
            </a:r>
            <a:r>
              <a:rPr lang="zh-CN" altLang="en-US" dirty="0">
                <a:latin typeface="黑体" panose="02010609060101010101" pitchFamily="49" charset="-122"/>
              </a:rPr>
              <a:t>万元，大写肆佰万元整。</a:t>
            </a:r>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评估报告书</a:t>
            </a:r>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a:t>
            </a:r>
            <a:r>
              <a:rPr lang="en-US" altLang="zh-CN" dirty="0">
                <a:latin typeface="黑体" panose="02010609060101010101" pitchFamily="49" charset="-122"/>
              </a:rPr>
              <a:t>6</a:t>
            </a:r>
            <a:r>
              <a:rPr lang="zh-CN" altLang="en-US" dirty="0">
                <a:latin typeface="黑体" panose="02010609060101010101" pitchFamily="49" charset="-122"/>
              </a:rPr>
              <a:t>）转让内容因素 </a:t>
            </a:r>
            <a:endParaRPr lang="zh-CN" altLang="en-US" dirty="0">
              <a:latin typeface="黑体" panose="02010609060101010101" pitchFamily="49" charset="-122"/>
            </a:endParaRPr>
          </a:p>
          <a:p>
            <a:r>
              <a:rPr lang="zh-CN" altLang="en-US" dirty="0">
                <a:latin typeface="黑体" panose="02010609060101010101" pitchFamily="49" charset="-122"/>
              </a:rPr>
              <a:t>软件著作权在转让过程中的所有权转让和使用权转让都会影响其评估值。软件著作权在所有权转让的时候其超额收益全是购买方获得，在使用权转让的时候其超额收益部分是购买方获得，通过超额收益为购买方获得的多少可以看出，软件著作权所有权转让的价值高于软件著作权使用权转让的价值。</a:t>
            </a:r>
            <a:endParaRPr lang="zh-CN" altLang="en-US" dirty="0">
              <a:latin typeface="黑体" panose="02010609060101010101" pitchFamily="49" charset="-122"/>
            </a:endParaRPr>
          </a:p>
          <a:p>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计算机软件著作权评估</a:t>
            </a:r>
            <a:endParaRPr lang="zh-CN" altLang="en-US" dirty="0"/>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本评估报告结论的使用有效期原则上为自评估基准日起一年。如果资产状况、市场状况与评估基准日相关状况相比发生重大变化， 委托方应当委托评估机构执行评估更新业务或重新评估。</a:t>
            </a:r>
            <a:endParaRPr lang="zh-CN" altLang="en-US" dirty="0">
              <a:latin typeface="黑体" panose="02010609060101010101" pitchFamily="49" charset="-122"/>
            </a:endParaRPr>
          </a:p>
          <a:p>
            <a:r>
              <a:rPr lang="zh-CN" altLang="en-US" dirty="0">
                <a:latin typeface="黑体" panose="02010609060101010101" pitchFamily="49" charset="-122"/>
              </a:rPr>
              <a:t>本评估报告仅供委托方为本评估报告所列明的评估目的以及报送有关资产评估主管机关审查使用。委托方应按本评估报告载明的评估目的使用，任何不正确或不恰当地使用本评估报告所造成的不便或损失，将由评估报告使用者自行承担责任。</a:t>
            </a:r>
            <a:endParaRPr lang="zh-CN" altLang="en-US" dirty="0">
              <a:latin typeface="黑体" panose="02010609060101010101" pitchFamily="49" charset="-122"/>
            </a:endParaRPr>
          </a:p>
          <a:p>
            <a:r>
              <a:rPr lang="zh-CN" altLang="en-US" dirty="0">
                <a:latin typeface="黑体" panose="02010609060101010101" pitchFamily="49" charset="-122"/>
              </a:rPr>
              <a:t>以上内容摘自资产评估报告书，欲了解本系统的全面情况，应认真阅读资产评估报告书全文并特别关注本报告书特别事项说明部分。</a:t>
            </a:r>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评估报告书</a:t>
            </a:r>
            <a:endParaRPr lang="zh-CN" altLang="en-US" dirty="0"/>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latin typeface="黑体" panose="02010609060101010101" pitchFamily="49" charset="-122"/>
              </a:rPr>
              <a:t>[</a:t>
            </a:r>
            <a:r>
              <a:rPr lang="zh-CN" altLang="en-US" dirty="0">
                <a:latin typeface="黑体" panose="02010609060101010101" pitchFamily="49" charset="-122"/>
              </a:rPr>
              <a:t>此页无正文</a:t>
            </a:r>
            <a:r>
              <a:rPr lang="en-US" altLang="zh-CN" dirty="0">
                <a:latin typeface="黑体" panose="02010609060101010101" pitchFamily="49" charset="-122"/>
              </a:rPr>
              <a:t>]</a:t>
            </a:r>
            <a:endParaRPr lang="en-US" altLang="zh-CN" dirty="0">
              <a:latin typeface="黑体" panose="02010609060101010101" pitchFamily="49" charset="-122"/>
            </a:endParaRPr>
          </a:p>
          <a:p>
            <a:pPr algn="r"/>
            <a:r>
              <a:rPr lang="zh-CN" altLang="en-US" dirty="0">
                <a:latin typeface="黑体" panose="02010609060101010101" pitchFamily="49" charset="-122"/>
              </a:rPr>
              <a:t>评估机构法定代表人：</a:t>
            </a:r>
            <a:endParaRPr lang="zh-CN" altLang="en-US" dirty="0">
              <a:latin typeface="黑体" panose="02010609060101010101" pitchFamily="49" charset="-122"/>
            </a:endParaRPr>
          </a:p>
          <a:p>
            <a:pPr algn="r"/>
            <a:r>
              <a:rPr lang="zh-CN" altLang="en-US" dirty="0">
                <a:latin typeface="黑体" panose="02010609060101010101" pitchFamily="49" charset="-122"/>
              </a:rPr>
              <a:t>中国注册资产评估师：</a:t>
            </a:r>
            <a:endParaRPr lang="zh-CN" altLang="en-US" dirty="0">
              <a:latin typeface="黑体" panose="02010609060101010101" pitchFamily="49" charset="-122"/>
            </a:endParaRPr>
          </a:p>
          <a:p>
            <a:pPr algn="r"/>
            <a:r>
              <a:rPr lang="zh-CN" altLang="en-US" dirty="0">
                <a:latin typeface="黑体" panose="02010609060101010101" pitchFamily="49" charset="-122"/>
              </a:rPr>
              <a:t>中国注册资产评估师：</a:t>
            </a:r>
            <a:endParaRPr lang="zh-CN" altLang="en-US" dirty="0">
              <a:latin typeface="黑体" panose="02010609060101010101" pitchFamily="49" charset="-122"/>
            </a:endParaRPr>
          </a:p>
          <a:p>
            <a:pPr algn="r"/>
            <a:r>
              <a:rPr lang="zh-CN" altLang="en-US" dirty="0">
                <a:latin typeface="黑体" panose="02010609060101010101" pitchFamily="49" charset="-122"/>
              </a:rPr>
              <a:t>北京立道资产评估有限公司</a:t>
            </a:r>
            <a:endParaRPr lang="zh-CN" altLang="en-US" dirty="0">
              <a:latin typeface="黑体" panose="02010609060101010101" pitchFamily="49" charset="-122"/>
            </a:endParaRPr>
          </a:p>
          <a:p>
            <a:pPr algn="r"/>
            <a:r>
              <a:rPr lang="zh-CN" altLang="en-US" dirty="0">
                <a:latin typeface="黑体" panose="02010609060101010101" pitchFamily="49" charset="-122"/>
              </a:rPr>
              <a:t>二零二四年</a:t>
            </a:r>
            <a:r>
              <a:rPr lang="en-US" altLang="zh-CN" dirty="0">
                <a:latin typeface="黑体" panose="02010609060101010101" pitchFamily="49" charset="-122"/>
              </a:rPr>
              <a:t>x</a:t>
            </a:r>
            <a:r>
              <a:rPr lang="zh-CN" altLang="en-US" dirty="0">
                <a:latin typeface="黑体" panose="02010609060101010101" pitchFamily="49" charset="-122"/>
              </a:rPr>
              <a:t>月</a:t>
            </a:r>
            <a:r>
              <a:rPr lang="en-US" altLang="zh-CN" dirty="0">
                <a:latin typeface="黑体" panose="02010609060101010101" pitchFamily="49" charset="-122"/>
              </a:rPr>
              <a:t>x</a:t>
            </a:r>
            <a:r>
              <a:rPr lang="zh-CN" altLang="en-US" dirty="0">
                <a:latin typeface="黑体" panose="02010609060101010101" pitchFamily="49" charset="-122"/>
              </a:rPr>
              <a:t>日</a:t>
            </a:r>
            <a:endParaRPr lang="zh-CN" altLang="en-US" dirty="0">
              <a:latin typeface="黑体" panose="02010609060101010101" pitchFamily="49" charset="-122"/>
            </a:endParaRPr>
          </a:p>
          <a:p>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评估报告书</a:t>
            </a:r>
            <a:endParaRPr lang="zh-CN" altLang="en-US" dirty="0"/>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pPr algn="ctr"/>
            <a:r>
              <a:rPr lang="zh-CN" altLang="en-US" dirty="0">
                <a:latin typeface="黑体" panose="02010609060101010101" pitchFamily="49" charset="-122"/>
              </a:rPr>
              <a:t>北京清华同衡规划设计研究院有限公司</a:t>
            </a:r>
            <a:endParaRPr lang="zh-CN" altLang="en-US" dirty="0">
              <a:latin typeface="黑体" panose="02010609060101010101" pitchFamily="49" charset="-122"/>
            </a:endParaRPr>
          </a:p>
          <a:p>
            <a:pPr algn="ctr"/>
            <a:r>
              <a:rPr lang="zh-CN" altLang="en-US" dirty="0">
                <a:latin typeface="黑体" panose="02010609060101010101" pitchFamily="49" charset="-122"/>
              </a:rPr>
              <a:t>拥有的软件著作权资产组合项目</a:t>
            </a:r>
            <a:endParaRPr lang="zh-CN" altLang="en-US" dirty="0">
              <a:latin typeface="黑体" panose="02010609060101010101" pitchFamily="49" charset="-122"/>
            </a:endParaRPr>
          </a:p>
          <a:p>
            <a:pPr algn="ctr"/>
            <a:r>
              <a:rPr lang="zh-CN" altLang="en-US" dirty="0">
                <a:latin typeface="黑体" panose="02010609060101010101" pitchFamily="49" charset="-122"/>
              </a:rPr>
              <a:t>资产评估报告书</a:t>
            </a:r>
            <a:endParaRPr lang="zh-CN" altLang="en-US" dirty="0">
              <a:latin typeface="黑体" panose="02010609060101010101" pitchFamily="49" charset="-122"/>
            </a:endParaRPr>
          </a:p>
          <a:p>
            <a:pPr algn="ctr"/>
            <a:r>
              <a:rPr lang="zh-CN" altLang="en-US" dirty="0">
                <a:latin typeface="黑体" panose="02010609060101010101" pitchFamily="49" charset="-122"/>
              </a:rPr>
              <a:t>立道评报字</a:t>
            </a:r>
            <a:r>
              <a:rPr lang="en-US" altLang="zh-CN" dirty="0">
                <a:latin typeface="黑体" panose="02010609060101010101" pitchFamily="49" charset="-122"/>
              </a:rPr>
              <a:t>【2024】</a:t>
            </a:r>
            <a:r>
              <a:rPr lang="zh-CN" altLang="en-US" dirty="0">
                <a:latin typeface="黑体" panose="02010609060101010101" pitchFamily="49" charset="-122"/>
              </a:rPr>
              <a:t>第</a:t>
            </a:r>
            <a:r>
              <a:rPr lang="en-US" altLang="zh-CN" dirty="0">
                <a:latin typeface="黑体" panose="02010609060101010101" pitchFamily="49" charset="-122"/>
              </a:rPr>
              <a:t>A1072</a:t>
            </a:r>
            <a:r>
              <a:rPr lang="zh-CN" altLang="en-US" dirty="0">
                <a:latin typeface="黑体" panose="02010609060101010101" pitchFamily="49" charset="-122"/>
              </a:rPr>
              <a:t>号</a:t>
            </a:r>
            <a:endParaRPr lang="zh-CN" altLang="en-US" dirty="0">
              <a:latin typeface="黑体" panose="02010609060101010101" pitchFamily="49" charset="-122"/>
            </a:endParaRPr>
          </a:p>
          <a:p>
            <a:r>
              <a:rPr lang="zh-CN" altLang="en-US" dirty="0">
                <a:latin typeface="黑体" panose="02010609060101010101" pitchFamily="49" charset="-122"/>
              </a:rPr>
              <a:t>北京清华同衡规划设计研究院有限公司：（简称“清华同衡”）</a:t>
            </a:r>
            <a:endParaRPr lang="zh-CN" altLang="en-US" dirty="0">
              <a:latin typeface="黑体" panose="02010609060101010101" pitchFamily="49" charset="-122"/>
            </a:endParaRPr>
          </a:p>
          <a:p>
            <a:r>
              <a:rPr lang="zh-CN" altLang="en-US" dirty="0">
                <a:latin typeface="黑体" panose="02010609060101010101" pitchFamily="49" charset="-122"/>
              </a:rPr>
              <a:t>北京观复立道资产评估有限公司（以下简称“观复立道”或我公司）接受贵公司的委托，本着独立、客观、公正的原则，根据中国资产评估准则和其他相关法律、法规的要求，为“清华同衡”拟对北京清控人居环境研究院有限公司投资之经济行为，</a:t>
            </a:r>
            <a:r>
              <a:rPr lang="zh-CN" altLang="en-US" dirty="0">
                <a:latin typeface="黑体" panose="02010609060101010101" pitchFamily="49" charset="-122"/>
                <a:sym typeface="+mn-ea"/>
              </a:rPr>
              <a:t>我公司评估</a:t>
            </a:r>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评估报告书</a:t>
            </a:r>
            <a:endParaRPr lang="zh-CN" altLang="en-US" dirty="0"/>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人员在履行了必要的评估程序后，对委托人委托评估的软件著作权资产组合于评估基准日</a:t>
            </a:r>
            <a:r>
              <a:rPr lang="en-US" altLang="zh-CN" dirty="0">
                <a:latin typeface="黑体" panose="02010609060101010101" pitchFamily="49" charset="-122"/>
              </a:rPr>
              <a:t>2023</a:t>
            </a:r>
            <a:r>
              <a:rPr lang="zh-CN" altLang="en-US" dirty="0">
                <a:latin typeface="黑体" panose="02010609060101010101" pitchFamily="49" charset="-122"/>
              </a:rPr>
              <a:t>年</a:t>
            </a:r>
            <a:r>
              <a:rPr lang="en-US" altLang="zh-CN" dirty="0">
                <a:latin typeface="黑体" panose="02010609060101010101" pitchFamily="49" charset="-122"/>
              </a:rPr>
              <a:t>12</a:t>
            </a:r>
            <a:r>
              <a:rPr lang="zh-CN" altLang="en-US" dirty="0">
                <a:latin typeface="黑体" panose="02010609060101010101" pitchFamily="49" charset="-122"/>
              </a:rPr>
              <a:t>月</a:t>
            </a:r>
            <a:r>
              <a:rPr lang="en-US" altLang="zh-CN" dirty="0">
                <a:latin typeface="黑体" panose="02010609060101010101" pitchFamily="49" charset="-122"/>
              </a:rPr>
              <a:t>31</a:t>
            </a:r>
            <a:r>
              <a:rPr lang="zh-CN" altLang="en-US" dirty="0">
                <a:latin typeface="黑体" panose="02010609060101010101" pitchFamily="49" charset="-122"/>
              </a:rPr>
              <a:t>日，在持续经营前提下所表现的市场价值进行了评估，现将有关评估情况及评估结论报告如下：</a:t>
            </a:r>
            <a:endParaRPr lang="zh-CN" altLang="en-US" dirty="0">
              <a:latin typeface="黑体" panose="02010609060101010101" pitchFamily="49" charset="-122"/>
            </a:endParaRPr>
          </a:p>
          <a:p>
            <a:r>
              <a:rPr lang="zh-CN" altLang="en-US" dirty="0">
                <a:latin typeface="黑体" panose="02010609060101010101" pitchFamily="49" charset="-122"/>
              </a:rPr>
              <a:t>一、委托方、产权持有者和委托方以外的其他评估报告使用者</a:t>
            </a:r>
            <a:endParaRPr lang="zh-CN" altLang="en-US" dirty="0">
              <a:latin typeface="黑体" panose="02010609060101010101" pitchFamily="49" charset="-122"/>
            </a:endParaRPr>
          </a:p>
          <a:p>
            <a:r>
              <a:rPr lang="zh-CN" altLang="en-US" dirty="0">
                <a:latin typeface="黑体" panose="02010609060101010101" pitchFamily="49" charset="-122"/>
              </a:rPr>
              <a:t>本次资产评估项目的委托方为北京清华同衡规划设计研究院有限公司，委托方以外的其他评估报告使用者为北京清控人居环境研究院有限公司的股东及相关政府审核机关；产权持有者同委托方一致。</a:t>
            </a:r>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评估报告书</a:t>
            </a:r>
            <a:endParaRPr lang="zh-CN" altLang="en-US" dirty="0"/>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latin typeface="黑体" panose="02010609060101010101" pitchFamily="49" charset="-122"/>
              </a:rPr>
              <a:t>1.</a:t>
            </a:r>
            <a:r>
              <a:rPr lang="zh-CN" altLang="en-US" dirty="0">
                <a:latin typeface="黑体" panose="02010609060101010101" pitchFamily="49" charset="-122"/>
              </a:rPr>
              <a:t>委托方概况</a:t>
            </a:r>
            <a:endParaRPr lang="zh-CN" altLang="en-US" dirty="0">
              <a:latin typeface="黑体" panose="02010609060101010101" pitchFamily="49" charset="-122"/>
            </a:endParaRPr>
          </a:p>
          <a:p>
            <a:r>
              <a:rPr lang="zh-CN" altLang="en-US" dirty="0">
                <a:latin typeface="黑体" panose="02010609060101010101" pitchFamily="49" charset="-122"/>
              </a:rPr>
              <a:t>委托方：北京清华同衡规划设计研究院有限公司</a:t>
            </a:r>
            <a:endParaRPr lang="zh-CN" altLang="en-US" dirty="0">
              <a:latin typeface="黑体" panose="02010609060101010101" pitchFamily="49" charset="-122"/>
            </a:endParaRPr>
          </a:p>
          <a:p>
            <a:r>
              <a:rPr lang="zh-CN" altLang="en-US" dirty="0">
                <a:latin typeface="黑体" panose="02010609060101010101" pitchFamily="49" charset="-122"/>
              </a:rPr>
              <a:t>注册号：</a:t>
            </a:r>
            <a:r>
              <a:rPr lang="en-US" altLang="zh-CN" dirty="0">
                <a:latin typeface="黑体" panose="02010609060101010101" pitchFamily="49" charset="-122"/>
              </a:rPr>
              <a:t>110108001274816</a:t>
            </a:r>
            <a:endParaRPr lang="en-US" altLang="zh-CN" dirty="0">
              <a:latin typeface="黑体" panose="02010609060101010101" pitchFamily="49" charset="-122"/>
            </a:endParaRPr>
          </a:p>
          <a:p>
            <a:r>
              <a:rPr lang="zh-CN" altLang="en-US" dirty="0">
                <a:latin typeface="黑体" panose="02010609060101010101" pitchFamily="49" charset="-122"/>
              </a:rPr>
              <a:t>住  所：北京市海淀区清河嘉园东区甲</a:t>
            </a:r>
            <a:r>
              <a:rPr lang="en-US" altLang="zh-CN" dirty="0">
                <a:latin typeface="黑体" panose="02010609060101010101" pitchFamily="49" charset="-122"/>
              </a:rPr>
              <a:t>1</a:t>
            </a:r>
            <a:r>
              <a:rPr lang="zh-CN" altLang="en-US" dirty="0">
                <a:latin typeface="黑体" panose="02010609060101010101" pitchFamily="49" charset="-122"/>
              </a:rPr>
              <a:t>号楼</a:t>
            </a:r>
            <a:r>
              <a:rPr lang="en-US" altLang="zh-CN" dirty="0">
                <a:latin typeface="黑体" panose="02010609060101010101" pitchFamily="49" charset="-122"/>
              </a:rPr>
              <a:t>16</a:t>
            </a:r>
            <a:r>
              <a:rPr lang="zh-CN" altLang="en-US" dirty="0">
                <a:latin typeface="黑体" panose="02010609060101010101" pitchFamily="49" charset="-122"/>
              </a:rPr>
              <a:t>层</a:t>
            </a:r>
            <a:r>
              <a:rPr lang="en-US" altLang="zh-CN" dirty="0">
                <a:latin typeface="黑体" panose="02010609060101010101" pitchFamily="49" charset="-122"/>
              </a:rPr>
              <a:t>1601</a:t>
            </a:r>
            <a:endParaRPr lang="en-US" altLang="zh-CN" dirty="0">
              <a:latin typeface="黑体" panose="02010609060101010101" pitchFamily="49" charset="-122"/>
            </a:endParaRPr>
          </a:p>
          <a:p>
            <a:r>
              <a:rPr lang="zh-CN" altLang="en-US" dirty="0">
                <a:latin typeface="黑体" panose="02010609060101010101" pitchFamily="49" charset="-122"/>
              </a:rPr>
              <a:t>法定代表人姓名：童利斌</a:t>
            </a:r>
            <a:endParaRPr lang="zh-CN" altLang="en-US" dirty="0">
              <a:latin typeface="黑体" panose="02010609060101010101" pitchFamily="49" charset="-122"/>
            </a:endParaRPr>
          </a:p>
          <a:p>
            <a:r>
              <a:rPr lang="zh-CN" altLang="en-US" dirty="0">
                <a:latin typeface="黑体" panose="02010609060101010101" pitchFamily="49" charset="-122"/>
              </a:rPr>
              <a:t>注册资本：</a:t>
            </a:r>
            <a:r>
              <a:rPr lang="en-US" altLang="zh-CN" dirty="0">
                <a:latin typeface="黑体" panose="02010609060101010101" pitchFamily="49" charset="-122"/>
              </a:rPr>
              <a:t>3000</a:t>
            </a:r>
            <a:r>
              <a:rPr lang="zh-CN" altLang="en-US" dirty="0">
                <a:latin typeface="黑体" panose="02010609060101010101" pitchFamily="49" charset="-122"/>
              </a:rPr>
              <a:t>万元</a:t>
            </a:r>
            <a:endParaRPr lang="zh-CN" altLang="en-US" dirty="0">
              <a:latin typeface="黑体" panose="02010609060101010101" pitchFamily="49" charset="-122"/>
            </a:endParaRPr>
          </a:p>
          <a:p>
            <a:r>
              <a:rPr lang="zh-CN" altLang="en-US" dirty="0">
                <a:latin typeface="黑体" panose="02010609060101010101" pitchFamily="49" charset="-122"/>
              </a:rPr>
              <a:t>实收资本：</a:t>
            </a:r>
            <a:r>
              <a:rPr lang="en-US" altLang="zh-CN" dirty="0">
                <a:latin typeface="黑体" panose="02010609060101010101" pitchFamily="49" charset="-122"/>
              </a:rPr>
              <a:t>3000</a:t>
            </a:r>
            <a:r>
              <a:rPr lang="zh-CN" altLang="en-US" dirty="0">
                <a:latin typeface="黑体" panose="02010609060101010101" pitchFamily="49" charset="-122"/>
              </a:rPr>
              <a:t>万元</a:t>
            </a:r>
            <a:endParaRPr lang="zh-CN" altLang="en-US" dirty="0">
              <a:latin typeface="黑体" panose="02010609060101010101" pitchFamily="49" charset="-122"/>
            </a:endParaRPr>
          </a:p>
          <a:p>
            <a:r>
              <a:rPr lang="zh-CN" altLang="en-US" dirty="0">
                <a:latin typeface="黑体" panose="02010609060101010101" pitchFamily="49" charset="-122"/>
              </a:rPr>
              <a:t>公司类型：有限责任公司（法人独资）</a:t>
            </a:r>
            <a:endParaRPr lang="zh-CN" altLang="en-US" dirty="0">
              <a:latin typeface="黑体" panose="02010609060101010101" pitchFamily="49" charset="-122"/>
            </a:endParaRPr>
          </a:p>
          <a:p>
            <a:r>
              <a:rPr lang="zh-CN" altLang="en-US" dirty="0">
                <a:latin typeface="黑体" panose="02010609060101010101" pitchFamily="49" charset="-122"/>
              </a:rPr>
              <a:t>经营范围：</a:t>
            </a:r>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评估报告书</a:t>
            </a:r>
            <a:endParaRPr lang="zh-CN" altLang="en-US" dirty="0"/>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一般经营项目：工程和技术研究与试验发展；工程勘察设计； 技术开发、技术转让、技术咨询、技术服务；设计、制作、代理、 发布广告；会议服务；承办展览展示活动；组织文艺术交流活动（不含演出）；出租办公用房；城市园林绿化；产品设计；模型设计；展厅的布置设计；电脑动画设计；建设工程项目管理；自然科学研究与试验发展；销售计算机、软件及辅助设备。（未取得行政许可的项目除外）</a:t>
            </a:r>
            <a:endParaRPr lang="zh-CN" altLang="en-US" dirty="0">
              <a:latin typeface="黑体" panose="02010609060101010101" pitchFamily="49" charset="-122"/>
            </a:endParaRPr>
          </a:p>
          <a:p>
            <a:r>
              <a:rPr lang="zh-CN" altLang="en-US" dirty="0">
                <a:latin typeface="黑体" panose="02010609060101010101" pitchFamily="49" charset="-122"/>
              </a:rPr>
              <a:t>成立日期：</a:t>
            </a:r>
            <a:r>
              <a:rPr lang="en-US" altLang="zh-CN" dirty="0">
                <a:latin typeface="黑体" panose="02010609060101010101" pitchFamily="49" charset="-122"/>
              </a:rPr>
              <a:t>2000</a:t>
            </a:r>
            <a:r>
              <a:rPr lang="zh-CN" altLang="en-US" dirty="0">
                <a:latin typeface="黑体" panose="02010609060101010101" pitchFamily="49" charset="-122"/>
              </a:rPr>
              <a:t>年</a:t>
            </a:r>
            <a:r>
              <a:rPr lang="en-US" altLang="zh-CN" dirty="0">
                <a:latin typeface="黑体" panose="02010609060101010101" pitchFamily="49" charset="-122"/>
              </a:rPr>
              <a:t>04</a:t>
            </a:r>
            <a:r>
              <a:rPr lang="zh-CN" altLang="en-US" dirty="0">
                <a:latin typeface="黑体" panose="02010609060101010101" pitchFamily="49" charset="-122"/>
              </a:rPr>
              <a:t>月</a:t>
            </a:r>
            <a:r>
              <a:rPr lang="en-US" altLang="zh-CN" dirty="0">
                <a:latin typeface="黑体" panose="02010609060101010101" pitchFamily="49" charset="-122"/>
              </a:rPr>
              <a:t>07</a:t>
            </a:r>
            <a:r>
              <a:rPr lang="zh-CN" altLang="en-US" dirty="0">
                <a:latin typeface="黑体" panose="02010609060101010101" pitchFamily="49" charset="-122"/>
              </a:rPr>
              <a:t>日</a:t>
            </a:r>
            <a:endParaRPr lang="zh-CN" altLang="en-US" dirty="0">
              <a:latin typeface="黑体" panose="02010609060101010101" pitchFamily="49" charset="-122"/>
            </a:endParaRPr>
          </a:p>
          <a:p>
            <a:r>
              <a:rPr lang="zh-CN" altLang="en-US" dirty="0">
                <a:latin typeface="黑体" panose="02010609060101010101" pitchFamily="49" charset="-122"/>
              </a:rPr>
              <a:t>营业期限：自</a:t>
            </a:r>
            <a:r>
              <a:rPr lang="en-US" altLang="zh-CN" dirty="0">
                <a:latin typeface="黑体" panose="02010609060101010101" pitchFamily="49" charset="-122"/>
              </a:rPr>
              <a:t>2012</a:t>
            </a:r>
            <a:r>
              <a:rPr lang="zh-CN" altLang="en-US" dirty="0">
                <a:latin typeface="黑体" panose="02010609060101010101" pitchFamily="49" charset="-122"/>
              </a:rPr>
              <a:t>年</a:t>
            </a:r>
            <a:r>
              <a:rPr lang="en-US" altLang="zh-CN" dirty="0">
                <a:latin typeface="黑体" panose="02010609060101010101" pitchFamily="49" charset="-122"/>
              </a:rPr>
              <a:t>08</a:t>
            </a:r>
            <a:r>
              <a:rPr lang="zh-CN" altLang="en-US" dirty="0">
                <a:latin typeface="黑体" panose="02010609060101010101" pitchFamily="49" charset="-122"/>
              </a:rPr>
              <a:t>月</a:t>
            </a:r>
            <a:r>
              <a:rPr lang="en-US" altLang="zh-CN" dirty="0">
                <a:latin typeface="黑体" panose="02010609060101010101" pitchFamily="49" charset="-122"/>
              </a:rPr>
              <a:t>23</a:t>
            </a:r>
            <a:r>
              <a:rPr lang="zh-CN" altLang="en-US" dirty="0">
                <a:latin typeface="黑体" panose="02010609060101010101" pitchFamily="49" charset="-122"/>
              </a:rPr>
              <a:t>日至</a:t>
            </a:r>
            <a:r>
              <a:rPr lang="en-US" altLang="zh-CN" dirty="0">
                <a:latin typeface="黑体" panose="02010609060101010101" pitchFamily="49" charset="-122"/>
              </a:rPr>
              <a:t>2032</a:t>
            </a:r>
            <a:r>
              <a:rPr lang="zh-CN" altLang="en-US" dirty="0">
                <a:latin typeface="黑体" panose="02010609060101010101" pitchFamily="49" charset="-122"/>
              </a:rPr>
              <a:t>年</a:t>
            </a:r>
            <a:r>
              <a:rPr lang="en-US" altLang="zh-CN" dirty="0">
                <a:latin typeface="黑体" panose="02010609060101010101" pitchFamily="49" charset="-122"/>
              </a:rPr>
              <a:t>08</a:t>
            </a:r>
            <a:r>
              <a:rPr lang="zh-CN" altLang="en-US" dirty="0">
                <a:latin typeface="黑体" panose="02010609060101010101" pitchFamily="49" charset="-122"/>
              </a:rPr>
              <a:t>月</a:t>
            </a:r>
            <a:r>
              <a:rPr lang="en-US" altLang="zh-CN" dirty="0">
                <a:latin typeface="黑体" panose="02010609060101010101" pitchFamily="49" charset="-122"/>
              </a:rPr>
              <a:t>22</a:t>
            </a:r>
            <a:r>
              <a:rPr lang="zh-CN" altLang="en-US" dirty="0">
                <a:latin typeface="黑体" panose="02010609060101010101" pitchFamily="49" charset="-122"/>
              </a:rPr>
              <a:t>日</a:t>
            </a:r>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评估报告书</a:t>
            </a:r>
            <a:endParaRPr lang="zh-CN" altLang="en-US" dirty="0"/>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latin typeface="黑体" panose="02010609060101010101" pitchFamily="49" charset="-122"/>
              </a:rPr>
              <a:t>2.</a:t>
            </a:r>
            <a:r>
              <a:rPr lang="zh-CN" altLang="en-US" dirty="0">
                <a:latin typeface="黑体" panose="02010609060101010101" pitchFamily="49" charset="-122"/>
              </a:rPr>
              <a:t>公司介绍</a:t>
            </a:r>
            <a:endParaRPr lang="zh-CN" altLang="en-US" dirty="0">
              <a:latin typeface="黑体" panose="02010609060101010101" pitchFamily="49" charset="-122"/>
            </a:endParaRPr>
          </a:p>
          <a:p>
            <a:r>
              <a:rPr lang="zh-CN" altLang="en-US" dirty="0">
                <a:latin typeface="黑体" panose="02010609060101010101" pitchFamily="49" charset="-122"/>
              </a:rPr>
              <a:t>北京清华同衡规划设计研究院有限公司系北京市工商行政管理局海淀分局批准成立有限责任公司，法定代表人童利斌，实收资本叁仟万元整，经营范围：工程和技术研究与试验发展；工程勘察设计；技术开发、技术转让、技术咨询、技术服务；设计、制作、代理、发布广告；会议服务；承办展览展示活动；组织 文化艺术交流活动（不含演出）；出租办公用房；城市园林绿化；产品设计；模型设计；展厅的布置设计；电脑动画设计；建设工程项目管理； 自然科学研究与试验发展；销售计算机、软件及辅助设备。</a:t>
            </a:r>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评估报告书</a:t>
            </a:r>
            <a:endParaRPr lang="zh-CN" altLang="en-US" dirty="0"/>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北京清华同衡规划设计研究院有限公司成立于</a:t>
            </a:r>
            <a:r>
              <a:rPr lang="en-US" altLang="zh-CN" dirty="0">
                <a:latin typeface="黑体" panose="02010609060101010101" pitchFamily="49" charset="-122"/>
              </a:rPr>
              <a:t>1993</a:t>
            </a:r>
            <a:r>
              <a:rPr lang="zh-CN" altLang="en-US" dirty="0">
                <a:latin typeface="黑体" panose="02010609060101010101" pitchFamily="49" charset="-122"/>
              </a:rPr>
              <a:t>年（原北京清华城市规划设计研究院），</a:t>
            </a:r>
            <a:r>
              <a:rPr lang="zh-CN" altLang="en-US" dirty="0">
                <a:latin typeface="黑体" panose="02010609060101010101" pitchFamily="49" charset="-122"/>
              </a:rPr>
              <a:t>该院于</a:t>
            </a:r>
            <a:r>
              <a:rPr lang="en-US" altLang="zh-CN" dirty="0">
                <a:latin typeface="黑体" panose="02010609060101010101" pitchFamily="49" charset="-122"/>
              </a:rPr>
              <a:t>2012</a:t>
            </a:r>
            <a:r>
              <a:rPr lang="zh-CN" altLang="en-US" dirty="0">
                <a:latin typeface="黑体" panose="02010609060101010101" pitchFamily="49" charset="-122"/>
              </a:rPr>
              <a:t>年</a:t>
            </a:r>
            <a:r>
              <a:rPr lang="en-US" altLang="zh-CN" dirty="0">
                <a:latin typeface="黑体" panose="02010609060101010101" pitchFamily="49" charset="-122"/>
              </a:rPr>
              <a:t>8</a:t>
            </a:r>
            <a:r>
              <a:rPr lang="zh-CN" altLang="en-US" dirty="0">
                <a:latin typeface="黑体" panose="02010609060101010101" pitchFamily="49" charset="-122"/>
              </a:rPr>
              <a:t>月，由全民所有制改为有限责任公司，改制完成后整体划转至清华控股有限公司。北京清华同衡规划设计研究院拥有国家相关主管部门授予的城市规划设计甲级资质（证书编号</a:t>
            </a:r>
            <a:r>
              <a:rPr lang="en-US" altLang="zh-CN" dirty="0">
                <a:latin typeface="黑体" panose="02010609060101010101" pitchFamily="49" charset="-122"/>
              </a:rPr>
              <a:t>081004</a:t>
            </a:r>
            <a:r>
              <a:rPr lang="zh-CN" altLang="en-US" dirty="0">
                <a:latin typeface="黑体" panose="02010609060101010101" pitchFamily="49" charset="-122"/>
              </a:rPr>
              <a:t>），国家旅游规划设计 甲级资质（证书编号：</a:t>
            </a:r>
            <a:r>
              <a:rPr lang="en-US" altLang="zh-CN" dirty="0">
                <a:latin typeface="黑体" panose="02010609060101010101" pitchFamily="49" charset="-122"/>
              </a:rPr>
              <a:t>03-2003</a:t>
            </a:r>
            <a:r>
              <a:rPr lang="zh-CN" altLang="en-US" dirty="0">
                <a:latin typeface="黑体" panose="02010609060101010101" pitchFamily="49" charset="-122"/>
              </a:rPr>
              <a:t>），文物保护工程勘察设计甲级资质证书（证书编号：</a:t>
            </a:r>
            <a:r>
              <a:rPr lang="en-US" altLang="zh-CN" dirty="0">
                <a:latin typeface="黑体" panose="02010609060101010101" pitchFamily="49" charset="-122"/>
              </a:rPr>
              <a:t>0201SJ0025</a:t>
            </a:r>
            <a:r>
              <a:rPr lang="zh-CN" altLang="en-US" dirty="0">
                <a:latin typeface="黑体" panose="02010609060101010101" pitchFamily="49" charset="-122"/>
              </a:rPr>
              <a:t>），风景园林工程设计专项乙级资质证书（证书编号：</a:t>
            </a:r>
            <a:r>
              <a:rPr lang="en-US" altLang="zh-CN" dirty="0">
                <a:latin typeface="黑体" panose="02010609060101010101" pitchFamily="49" charset="-122"/>
              </a:rPr>
              <a:t>A211005872</a:t>
            </a:r>
            <a:r>
              <a:rPr lang="zh-CN" altLang="en-US" dirty="0">
                <a:latin typeface="黑体" panose="02010609060101010101" pitchFamily="49" charset="-122"/>
              </a:rPr>
              <a:t>）。</a:t>
            </a:r>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评估报告书</a:t>
            </a:r>
            <a:endParaRPr lang="zh-CN" altLang="en-US" dirty="0"/>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该院植根于清华大学的学习研究环境，依托于清华大学的人才优势，一直坚持城市规划工程实践与科研、教育相结合的发展思想， 通过十余年来企业化发展 逐渐形成了自己的技术优势和突出的学术特色。我院始终坚持专业所的发展架构， 目前已经形成近三十个专业所，涵盖五大规划设计方向：（</a:t>
            </a:r>
            <a:r>
              <a:rPr lang="en-US" altLang="zh-CN" dirty="0">
                <a:latin typeface="黑体" panose="02010609060101010101" pitchFamily="49" charset="-122"/>
              </a:rPr>
              <a:t>1</a:t>
            </a:r>
            <a:r>
              <a:rPr lang="zh-CN" altLang="en-US" dirty="0">
                <a:latin typeface="黑体" panose="02010609060101010101" pitchFamily="49" charset="-122"/>
              </a:rPr>
              <a:t>）城乡规划， 包括城乡总体规划、详细规划、城市发展策划、文化遗产保护、历史文化名城研究、 建筑与城市遗产研究、城市公共安全、城市更新、住区规划、乡土聚落与乡土建筑研究等；（</a:t>
            </a:r>
            <a:r>
              <a:rPr lang="en-US" altLang="zh-CN" dirty="0">
                <a:latin typeface="黑体" panose="02010609060101010101" pitchFamily="49" charset="-122"/>
              </a:rPr>
              <a:t>2</a:t>
            </a:r>
            <a:r>
              <a:rPr lang="zh-CN" altLang="en-US" dirty="0">
                <a:latin typeface="黑体" panose="02010609060101010101" pitchFamily="49" charset="-122"/>
              </a:rPr>
              <a:t>）风景园林，包括风景园林规划、风景旅游规划等；</a:t>
            </a:r>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评估报告书</a:t>
            </a:r>
            <a:endParaRPr lang="zh-CN" altLang="en-US" dirty="0"/>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a:t>
            </a:r>
            <a:r>
              <a:rPr lang="en-US" altLang="zh-CN" dirty="0">
                <a:latin typeface="黑体" panose="02010609060101010101" pitchFamily="49" charset="-122"/>
              </a:rPr>
              <a:t>3</a:t>
            </a:r>
            <a:r>
              <a:rPr lang="zh-CN" altLang="en-US" dirty="0">
                <a:latin typeface="黑体" panose="02010609060101010101" pitchFamily="49" charset="-122"/>
              </a:rPr>
              <a:t>）环境、市政与交通，包括生态环境、环境技术、市政规划、声学设计、交通规划、消防科学技术研究、光环境设计、能源规划、城市建筑环境与能源研究等；（</a:t>
            </a:r>
            <a:r>
              <a:rPr lang="en-US" altLang="zh-CN" dirty="0">
                <a:latin typeface="黑体" panose="02010609060101010101" pitchFamily="49" charset="-122"/>
              </a:rPr>
              <a:t>4</a:t>
            </a:r>
            <a:r>
              <a:rPr lang="zh-CN" altLang="en-US" dirty="0">
                <a:latin typeface="黑体" panose="02010609060101010101" pitchFamily="49" charset="-122"/>
              </a:rPr>
              <a:t>）科技与传媒，包括文化创意及传播、规划专业软件研发、数字城市及数字展示等；（</a:t>
            </a:r>
            <a:r>
              <a:rPr lang="en-US" altLang="zh-CN" dirty="0">
                <a:latin typeface="黑体" panose="02010609060101010101" pitchFamily="49" charset="-122"/>
              </a:rPr>
              <a:t>5</a:t>
            </a:r>
            <a:r>
              <a:rPr lang="zh-CN" altLang="en-US" dirty="0">
                <a:latin typeface="黑体" panose="02010609060101010101" pitchFamily="49" charset="-122"/>
              </a:rPr>
              <a:t>）建筑设计， 包括绿色建筑、结构优化、公共与居住建筑设计等。截止</a:t>
            </a:r>
            <a:r>
              <a:rPr lang="en-US" altLang="zh-CN" dirty="0">
                <a:latin typeface="黑体" panose="02010609060101010101" pitchFamily="49" charset="-122"/>
              </a:rPr>
              <a:t>2011</a:t>
            </a:r>
            <a:r>
              <a:rPr lang="zh-CN" altLang="en-US" dirty="0">
                <a:latin typeface="黑体" panose="02010609060101010101" pitchFamily="49" charset="-122"/>
              </a:rPr>
              <a:t>年底，我院共有专业技术人员</a:t>
            </a:r>
            <a:r>
              <a:rPr lang="en-US" altLang="zh-CN" dirty="0">
                <a:latin typeface="黑体" panose="02010609060101010101" pitchFamily="49" charset="-122"/>
              </a:rPr>
              <a:t>700</a:t>
            </a:r>
            <a:r>
              <a:rPr lang="zh-CN" altLang="en-US" dirty="0">
                <a:latin typeface="黑体" panose="02010609060101010101" pitchFamily="49" charset="-122"/>
              </a:rPr>
              <a:t>余人，大部分拥有硕士及以上学历。</a:t>
            </a:r>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评估报告书</a:t>
            </a:r>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a:t>
            </a:r>
            <a:r>
              <a:rPr lang="en-US" altLang="zh-CN" dirty="0">
                <a:latin typeface="黑体" panose="02010609060101010101" pitchFamily="49" charset="-122"/>
              </a:rPr>
              <a:t>7</a:t>
            </a:r>
            <a:r>
              <a:rPr lang="zh-CN" altLang="en-US" dirty="0">
                <a:latin typeface="黑体" panose="02010609060101010101" pitchFamily="49" charset="-122"/>
              </a:rPr>
              <a:t>）宏观因素和行业因素</a:t>
            </a:r>
            <a:endParaRPr lang="zh-CN" altLang="en-US" dirty="0">
              <a:latin typeface="黑体" panose="02010609060101010101" pitchFamily="49" charset="-122"/>
            </a:endParaRPr>
          </a:p>
          <a:p>
            <a:r>
              <a:rPr lang="zh-CN" altLang="en-US" dirty="0">
                <a:latin typeface="黑体" panose="02010609060101010101" pitchFamily="49" charset="-122"/>
              </a:rPr>
              <a:t>当国民经济增长速度、</a:t>
            </a:r>
            <a:r>
              <a:rPr lang="en-US" altLang="zh-CN" dirty="0">
                <a:latin typeface="黑体" panose="02010609060101010101" pitchFamily="49" charset="-122"/>
              </a:rPr>
              <a:t>GDP</a:t>
            </a:r>
            <a:r>
              <a:rPr lang="zh-CN" altLang="en-US" dirty="0">
                <a:latin typeface="黑体" panose="02010609060101010101" pitchFamily="49" charset="-122"/>
              </a:rPr>
              <a:t>、</a:t>
            </a:r>
            <a:r>
              <a:rPr lang="en-US" altLang="zh-CN" dirty="0">
                <a:latin typeface="黑体" panose="02010609060101010101" pitchFamily="49" charset="-122"/>
              </a:rPr>
              <a:t>PI</a:t>
            </a:r>
            <a:r>
              <a:rPr lang="zh-CN" altLang="en-US" dirty="0">
                <a:latin typeface="黑体" panose="02010609060101010101" pitchFamily="49" charset="-122"/>
              </a:rPr>
              <a:t>指数等这些经济数据发生变化时，软件的估价也会随之发生变化。</a:t>
            </a:r>
            <a:endParaRPr lang="zh-CN" altLang="en-US" dirty="0">
              <a:latin typeface="黑体" panose="02010609060101010101" pitchFamily="49" charset="-122"/>
            </a:endParaRPr>
          </a:p>
          <a:p>
            <a:r>
              <a:rPr lang="zh-CN" altLang="en-US" dirty="0">
                <a:latin typeface="黑体" panose="02010609060101010101" pitchFamily="49" charset="-122"/>
              </a:rPr>
              <a:t>比如在国民经济増长速度比较快、</a:t>
            </a:r>
            <a:r>
              <a:rPr lang="en-US" altLang="zh-CN" dirty="0">
                <a:latin typeface="黑体" panose="02010609060101010101" pitchFamily="49" charset="-122"/>
              </a:rPr>
              <a:t>GDP</a:t>
            </a:r>
            <a:r>
              <a:rPr lang="zh-CN" altLang="en-US" dirty="0">
                <a:latin typeface="黑体" panose="02010609060101010101" pitchFamily="49" charset="-122"/>
              </a:rPr>
              <a:t>比较大的地区，就会增加资金中用于投资和消费的部分，这样就会增加在技术和软件方面的需求，间接地提高软件的价格。</a:t>
            </a:r>
            <a:endParaRPr lang="zh-CN" altLang="en-US" dirty="0">
              <a:latin typeface="黑体" panose="02010609060101010101" pitchFamily="49" charset="-122"/>
            </a:endParaRPr>
          </a:p>
          <a:p>
            <a:r>
              <a:rPr lang="zh-CN" altLang="en-US" dirty="0">
                <a:latin typeface="黑体" panose="02010609060101010101" pitchFamily="49" charset="-122"/>
              </a:rPr>
              <a:t>当国家宏观政策和法律政策发生变化时，也会导致软件的估价发生变化。</a:t>
            </a:r>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计算机软件著作权评估</a:t>
            </a:r>
            <a:endParaRPr lang="zh-CN" altLang="en-US" dirty="0"/>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latin typeface="黑体" panose="02010609060101010101" pitchFamily="49" charset="-122"/>
              </a:rPr>
              <a:t>3.</a:t>
            </a:r>
            <a:r>
              <a:rPr lang="zh-CN" altLang="en-US" dirty="0">
                <a:latin typeface="黑体" panose="02010609060101010101" pitchFamily="49" charset="-122"/>
              </a:rPr>
              <a:t>委估资产状况</a:t>
            </a:r>
            <a:endParaRPr lang="zh-CN" altLang="en-US" dirty="0">
              <a:latin typeface="黑体" panose="02010609060101010101" pitchFamily="49" charset="-122"/>
            </a:endParaRPr>
          </a:p>
          <a:p>
            <a:r>
              <a:rPr lang="zh-CN" altLang="en-US" dirty="0">
                <a:latin typeface="黑体" panose="02010609060101010101" pitchFamily="49" charset="-122"/>
              </a:rPr>
              <a:t>软件著作权资产组合由北京清华同衡规划设计研究院有限公司开发，包括</a:t>
            </a:r>
            <a:r>
              <a:rPr lang="en-US" altLang="zh-CN" dirty="0">
                <a:latin typeface="黑体" panose="02010609060101010101" pitchFamily="49" charset="-122"/>
              </a:rPr>
              <a:t>11</a:t>
            </a:r>
            <a:r>
              <a:rPr lang="zh-CN" altLang="en-US" dirty="0">
                <a:latin typeface="黑体" panose="02010609060101010101" pitchFamily="49" charset="-122"/>
              </a:rPr>
              <a:t>项著作权，具体如下：</a:t>
            </a:r>
            <a:endParaRPr lang="zh-CN" altLang="en-US" dirty="0">
              <a:latin typeface="黑体" panose="02010609060101010101" pitchFamily="49" charset="-122"/>
            </a:endParaRPr>
          </a:p>
          <a:p>
            <a:r>
              <a:rPr lang="en-US" altLang="zh-CN" dirty="0">
                <a:latin typeface="黑体" panose="02010609060101010101" pitchFamily="49" charset="-122"/>
              </a:rPr>
              <a:t>1</a:t>
            </a:r>
            <a:r>
              <a:rPr lang="zh-CN" altLang="en-US" dirty="0">
                <a:latin typeface="黑体" panose="02010609060101010101" pitchFamily="49" charset="-122"/>
              </a:rPr>
              <a:t>）环境生态数据库管理信息系统 </a:t>
            </a:r>
            <a:r>
              <a:rPr lang="en-US" altLang="zh-CN" dirty="0">
                <a:latin typeface="黑体" panose="02010609060101010101" pitchFamily="49" charset="-122"/>
              </a:rPr>
              <a:t>V1.0</a:t>
            </a:r>
            <a:r>
              <a:rPr lang="zh-CN" altLang="en-US" dirty="0">
                <a:latin typeface="黑体" panose="02010609060101010101" pitchFamily="49" charset="-122"/>
              </a:rPr>
              <a:t>：</a:t>
            </a:r>
            <a:r>
              <a:rPr lang="en-US" altLang="zh-CN" dirty="0">
                <a:latin typeface="黑体" panose="02010609060101010101" pitchFamily="49" charset="-122"/>
              </a:rPr>
              <a:t>[</a:t>
            </a:r>
            <a:r>
              <a:rPr lang="zh-CN" altLang="en-US" dirty="0">
                <a:latin typeface="黑体" panose="02010609060101010101" pitchFamily="49" charset="-122"/>
              </a:rPr>
              <a:t>简称：</a:t>
            </a:r>
            <a:r>
              <a:rPr lang="en-US" altLang="zh-CN" dirty="0" err="1">
                <a:latin typeface="黑体" panose="02010609060101010101" pitchFamily="49" charset="-122"/>
              </a:rPr>
              <a:t>EnvDBManager</a:t>
            </a:r>
            <a:r>
              <a:rPr lang="en-US" altLang="zh-CN" dirty="0">
                <a:latin typeface="黑体" panose="02010609060101010101" pitchFamily="49" charset="-122"/>
              </a:rPr>
              <a:t>]</a:t>
            </a:r>
            <a:r>
              <a:rPr lang="zh-CN" altLang="en-US" dirty="0">
                <a:latin typeface="黑体" panose="02010609060101010101" pitchFamily="49" charset="-122"/>
              </a:rPr>
              <a:t>，</a:t>
            </a:r>
            <a:r>
              <a:rPr lang="en-US" altLang="zh-CN" dirty="0">
                <a:latin typeface="黑体" panose="02010609060101010101" pitchFamily="49" charset="-122"/>
              </a:rPr>
              <a:t>2007</a:t>
            </a:r>
            <a:r>
              <a:rPr lang="zh-CN" altLang="en-US" dirty="0">
                <a:latin typeface="黑体" panose="02010609060101010101" pitchFamily="49" charset="-122"/>
              </a:rPr>
              <a:t>年</a:t>
            </a:r>
            <a:r>
              <a:rPr lang="en-US" altLang="zh-CN" dirty="0">
                <a:latin typeface="黑体" panose="02010609060101010101" pitchFamily="49" charset="-122"/>
              </a:rPr>
              <a:t>03</a:t>
            </a:r>
            <a:r>
              <a:rPr lang="zh-CN" altLang="en-US" dirty="0">
                <a:latin typeface="黑体" panose="02010609060101010101" pitchFamily="49" charset="-122"/>
              </a:rPr>
              <a:t>月</a:t>
            </a:r>
            <a:r>
              <a:rPr lang="en-US" altLang="zh-CN" dirty="0">
                <a:latin typeface="黑体" panose="02010609060101010101" pitchFamily="49" charset="-122"/>
              </a:rPr>
              <a:t>15</a:t>
            </a:r>
            <a:r>
              <a:rPr lang="zh-CN" altLang="en-US" dirty="0">
                <a:latin typeface="黑体" panose="02010609060101010101" pitchFamily="49" charset="-122"/>
              </a:rPr>
              <a:t>日，经国家版权局批准，取得了编号为软著登字第 </a:t>
            </a:r>
            <a:r>
              <a:rPr lang="en-US" altLang="zh-CN" dirty="0">
                <a:latin typeface="黑体" panose="02010609060101010101" pitchFamily="49" charset="-122"/>
              </a:rPr>
              <a:t>BJ7225</a:t>
            </a:r>
            <a:r>
              <a:rPr lang="zh-CN" altLang="en-US" dirty="0">
                <a:latin typeface="黑体" panose="02010609060101010101" pitchFamily="49" charset="-122"/>
              </a:rPr>
              <a:t>号计算机软件著作权登记证书，软件登记号为</a:t>
            </a:r>
            <a:r>
              <a:rPr lang="en-US" altLang="zh-CN" dirty="0">
                <a:latin typeface="黑体" panose="02010609060101010101" pitchFamily="49" charset="-122"/>
              </a:rPr>
              <a:t>2007SRBJ0253</a:t>
            </a:r>
            <a:r>
              <a:rPr lang="zh-CN" altLang="en-US" dirty="0">
                <a:latin typeface="黑体" panose="02010609060101010101" pitchFamily="49" charset="-122"/>
              </a:rPr>
              <a:t>，著作权人为北京清华城市规划设计研究院。</a:t>
            </a:r>
            <a:endParaRPr lang="zh-CN" altLang="en-US" dirty="0">
              <a:latin typeface="黑体" panose="02010609060101010101" pitchFamily="49" charset="-122"/>
            </a:endParaRPr>
          </a:p>
          <a:p>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评估报告书</a:t>
            </a:r>
            <a:endParaRPr lang="zh-CN" altLang="en-US" dirty="0"/>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latin typeface="黑体" panose="02010609060101010101" pitchFamily="49" charset="-122"/>
              </a:rPr>
              <a:t>2</a:t>
            </a:r>
            <a:r>
              <a:rPr lang="zh-CN" altLang="en-US" dirty="0">
                <a:latin typeface="黑体" panose="02010609060101010101" pitchFamily="49" charset="-122"/>
              </a:rPr>
              <a:t>）化学品管道输送监控预警系统 </a:t>
            </a:r>
            <a:r>
              <a:rPr lang="en-US" altLang="zh-CN" dirty="0">
                <a:latin typeface="黑体" panose="02010609060101010101" pitchFamily="49" charset="-122"/>
              </a:rPr>
              <a:t>V1.0</a:t>
            </a:r>
            <a:r>
              <a:rPr lang="zh-CN" altLang="en-US" dirty="0">
                <a:latin typeface="黑体" panose="02010609060101010101" pitchFamily="49" charset="-122"/>
              </a:rPr>
              <a:t>：</a:t>
            </a:r>
            <a:r>
              <a:rPr lang="en-US" altLang="zh-CN" dirty="0">
                <a:latin typeface="黑体" panose="02010609060101010101" pitchFamily="49" charset="-122"/>
              </a:rPr>
              <a:t>[</a:t>
            </a:r>
            <a:r>
              <a:rPr lang="zh-CN" altLang="en-US" dirty="0">
                <a:latin typeface="黑体" panose="02010609060101010101" pitchFamily="49" charset="-122"/>
              </a:rPr>
              <a:t>简称：</a:t>
            </a:r>
            <a:r>
              <a:rPr lang="en-US" altLang="zh-CN" dirty="0" err="1">
                <a:latin typeface="黑体" panose="02010609060101010101" pitchFamily="49" charset="-122"/>
              </a:rPr>
              <a:t>DigitalGallery</a:t>
            </a:r>
            <a:r>
              <a:rPr lang="en-US" altLang="zh-CN" dirty="0">
                <a:latin typeface="黑体" panose="02010609060101010101" pitchFamily="49" charset="-122"/>
              </a:rPr>
              <a:t>]</a:t>
            </a:r>
            <a:r>
              <a:rPr lang="zh-CN" altLang="en-US" dirty="0">
                <a:latin typeface="黑体" panose="02010609060101010101" pitchFamily="49" charset="-122"/>
              </a:rPr>
              <a:t>，</a:t>
            </a:r>
            <a:r>
              <a:rPr lang="en-US" altLang="zh-CN" dirty="0">
                <a:latin typeface="黑体" panose="02010609060101010101" pitchFamily="49" charset="-122"/>
              </a:rPr>
              <a:t>2010</a:t>
            </a:r>
            <a:r>
              <a:rPr lang="zh-CN" altLang="en-US" dirty="0">
                <a:latin typeface="黑体" panose="02010609060101010101" pitchFamily="49" charset="-122"/>
              </a:rPr>
              <a:t>年</a:t>
            </a:r>
            <a:r>
              <a:rPr lang="en-US" altLang="zh-CN" dirty="0">
                <a:latin typeface="黑体" panose="02010609060101010101" pitchFamily="49" charset="-122"/>
              </a:rPr>
              <a:t>04</a:t>
            </a:r>
            <a:r>
              <a:rPr lang="zh-CN" altLang="en-US" dirty="0">
                <a:latin typeface="黑体" panose="02010609060101010101" pitchFamily="49" charset="-122"/>
              </a:rPr>
              <a:t>月</a:t>
            </a:r>
            <a:r>
              <a:rPr lang="en-US" altLang="zh-CN" dirty="0">
                <a:latin typeface="黑体" panose="02010609060101010101" pitchFamily="49" charset="-122"/>
              </a:rPr>
              <a:t>09</a:t>
            </a:r>
            <a:r>
              <a:rPr lang="zh-CN" altLang="en-US" dirty="0">
                <a:latin typeface="黑体" panose="02010609060101010101" pitchFamily="49" charset="-122"/>
              </a:rPr>
              <a:t>日，经国家版权局批准，取得了编号为软著登字第</a:t>
            </a:r>
            <a:r>
              <a:rPr lang="en-US" altLang="zh-CN" dirty="0">
                <a:latin typeface="黑体" panose="02010609060101010101" pitchFamily="49" charset="-122"/>
              </a:rPr>
              <a:t>BJ26760</a:t>
            </a:r>
            <a:r>
              <a:rPr lang="zh-CN" altLang="en-US" dirty="0">
                <a:latin typeface="黑体" panose="02010609060101010101" pitchFamily="49" charset="-122"/>
              </a:rPr>
              <a:t>号计算机软 件著作权登记证书，软件登记号为</a:t>
            </a:r>
            <a:r>
              <a:rPr lang="en-US" altLang="zh-CN" dirty="0">
                <a:latin typeface="黑体" panose="02010609060101010101" pitchFamily="49" charset="-122"/>
              </a:rPr>
              <a:t>2010SRBJ1377</a:t>
            </a:r>
            <a:r>
              <a:rPr lang="zh-CN" altLang="en-US" dirty="0">
                <a:latin typeface="黑体" panose="02010609060101010101" pitchFamily="49" charset="-122"/>
              </a:rPr>
              <a:t>，著作权人为北京清华城市规划设计研究院。</a:t>
            </a:r>
            <a:endParaRPr lang="zh-CN" altLang="en-US" dirty="0">
              <a:latin typeface="黑体" panose="02010609060101010101" pitchFamily="49" charset="-122"/>
            </a:endParaRPr>
          </a:p>
          <a:p>
            <a:r>
              <a:rPr lang="en-US" altLang="zh-CN" dirty="0">
                <a:latin typeface="黑体" panose="02010609060101010101" pitchFamily="49" charset="-122"/>
              </a:rPr>
              <a:t>3</a:t>
            </a:r>
            <a:r>
              <a:rPr lang="zh-CN" altLang="en-US" dirty="0">
                <a:latin typeface="黑体" panose="02010609060101010101" pitchFamily="49" charset="-122"/>
              </a:rPr>
              <a:t>）河网地区城市排水系统运行管理决策支持系统 </a:t>
            </a:r>
            <a:r>
              <a:rPr lang="en-US" altLang="zh-CN" dirty="0">
                <a:latin typeface="黑体" panose="02010609060101010101" pitchFamily="49" charset="-122"/>
              </a:rPr>
              <a:t>V1.0</a:t>
            </a:r>
            <a:r>
              <a:rPr lang="zh-CN" altLang="en-US" dirty="0">
                <a:latin typeface="黑体" panose="02010609060101010101" pitchFamily="49" charset="-122"/>
              </a:rPr>
              <a:t>：</a:t>
            </a:r>
            <a:r>
              <a:rPr lang="en-US" altLang="zh-CN" dirty="0">
                <a:latin typeface="黑体" panose="02010609060101010101" pitchFamily="49" charset="-122"/>
              </a:rPr>
              <a:t>[</a:t>
            </a:r>
            <a:r>
              <a:rPr lang="zh-CN" altLang="en-US" dirty="0">
                <a:latin typeface="黑体" panose="02010609060101010101" pitchFamily="49" charset="-122"/>
              </a:rPr>
              <a:t>简称</a:t>
            </a:r>
            <a:r>
              <a:rPr lang="en-US" altLang="zh-CN" dirty="0" err="1">
                <a:latin typeface="黑体" panose="02010609060101010101" pitchFamily="49" charset="-122"/>
              </a:rPr>
              <a:t>HWDrainage</a:t>
            </a:r>
            <a:r>
              <a:rPr lang="en-US" altLang="zh-CN" dirty="0">
                <a:latin typeface="黑体" panose="02010609060101010101" pitchFamily="49" charset="-122"/>
              </a:rPr>
              <a:t> Info]</a:t>
            </a:r>
            <a:r>
              <a:rPr lang="zh-CN" altLang="en-US" dirty="0">
                <a:latin typeface="黑体" panose="02010609060101010101" pitchFamily="49" charset="-122"/>
              </a:rPr>
              <a:t>，</a:t>
            </a:r>
            <a:r>
              <a:rPr lang="en-US" altLang="zh-CN" dirty="0">
                <a:latin typeface="黑体" panose="02010609060101010101" pitchFamily="49" charset="-122"/>
              </a:rPr>
              <a:t>2010</a:t>
            </a:r>
            <a:r>
              <a:rPr lang="zh-CN" altLang="en-US" dirty="0">
                <a:latin typeface="黑体" panose="02010609060101010101" pitchFamily="49" charset="-122"/>
              </a:rPr>
              <a:t>年</a:t>
            </a:r>
            <a:r>
              <a:rPr lang="en-US" altLang="zh-CN" dirty="0">
                <a:latin typeface="黑体" panose="02010609060101010101" pitchFamily="49" charset="-122"/>
              </a:rPr>
              <a:t>08</a:t>
            </a:r>
            <a:r>
              <a:rPr lang="zh-CN" altLang="en-US" dirty="0">
                <a:latin typeface="黑体" panose="02010609060101010101" pitchFamily="49" charset="-122"/>
              </a:rPr>
              <a:t>月</a:t>
            </a:r>
            <a:r>
              <a:rPr lang="en-US" altLang="zh-CN" dirty="0">
                <a:latin typeface="黑体" panose="02010609060101010101" pitchFamily="49" charset="-122"/>
              </a:rPr>
              <a:t>03</a:t>
            </a:r>
            <a:r>
              <a:rPr lang="zh-CN" altLang="en-US" dirty="0">
                <a:latin typeface="黑体" panose="02010609060101010101" pitchFamily="49" charset="-122"/>
              </a:rPr>
              <a:t>日，经国家版权局批准，取得了编号为软著登字第</a:t>
            </a:r>
            <a:r>
              <a:rPr lang="en-US" altLang="zh-CN" dirty="0">
                <a:latin typeface="黑体" panose="02010609060101010101" pitchFamily="49" charset="-122"/>
              </a:rPr>
              <a:t>BJ28703</a:t>
            </a:r>
            <a:r>
              <a:rPr lang="zh-CN" altLang="en-US" dirty="0">
                <a:latin typeface="黑体" panose="02010609060101010101" pitchFamily="49" charset="-122"/>
              </a:rPr>
              <a:t>号计算机软件著作权登记证书，软件登记号为</a:t>
            </a:r>
            <a:r>
              <a:rPr lang="en-US" altLang="zh-CN" dirty="0">
                <a:latin typeface="黑体" panose="02010609060101010101" pitchFamily="49" charset="-122"/>
              </a:rPr>
              <a:t>2010SRBJ3320</a:t>
            </a:r>
            <a:r>
              <a:rPr lang="zh-CN" altLang="en-US" dirty="0">
                <a:latin typeface="黑体" panose="02010609060101010101" pitchFamily="49" charset="-122"/>
              </a:rPr>
              <a:t>，著作权人为北京清华城市规划设计研究院。</a:t>
            </a:r>
            <a:endParaRPr lang="zh-CN" altLang="en-US" dirty="0">
              <a:latin typeface="黑体" panose="02010609060101010101" pitchFamily="49" charset="-122"/>
            </a:endParaRPr>
          </a:p>
          <a:p>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评估报告书</a:t>
            </a:r>
            <a:endParaRPr lang="zh-CN" altLang="en-US" dirty="0"/>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latin typeface="黑体" panose="02010609060101010101" pitchFamily="49" charset="-122"/>
              </a:rPr>
              <a:t>4</a:t>
            </a:r>
            <a:r>
              <a:rPr lang="zh-CN" altLang="en-US" dirty="0">
                <a:latin typeface="黑体" panose="02010609060101010101" pitchFamily="49" charset="-122"/>
              </a:rPr>
              <a:t>）城市水环境安全监管信息平台 </a:t>
            </a:r>
            <a:r>
              <a:rPr lang="en-US" altLang="zh-CN" dirty="0">
                <a:latin typeface="黑体" panose="02010609060101010101" pitchFamily="49" charset="-122"/>
              </a:rPr>
              <a:t>V1.0</a:t>
            </a:r>
            <a:r>
              <a:rPr lang="zh-CN" altLang="en-US" dirty="0">
                <a:latin typeface="黑体" panose="02010609060101010101" pitchFamily="49" charset="-122"/>
              </a:rPr>
              <a:t>：</a:t>
            </a:r>
            <a:r>
              <a:rPr lang="en-US" altLang="zh-CN" dirty="0">
                <a:latin typeface="黑体" panose="02010609060101010101" pitchFamily="49" charset="-122"/>
              </a:rPr>
              <a:t>[</a:t>
            </a:r>
            <a:r>
              <a:rPr lang="zh-CN" altLang="en-US" dirty="0">
                <a:latin typeface="黑体" panose="02010609060101010101" pitchFamily="49" charset="-122"/>
              </a:rPr>
              <a:t>简称：</a:t>
            </a:r>
            <a:r>
              <a:rPr lang="en-US" altLang="zh-CN" dirty="0">
                <a:latin typeface="黑体" panose="02010609060101010101" pitchFamily="49" charset="-122"/>
              </a:rPr>
              <a:t>Env Info]</a:t>
            </a:r>
            <a:r>
              <a:rPr lang="zh-CN" altLang="en-US" dirty="0">
                <a:latin typeface="黑体" panose="02010609060101010101" pitchFamily="49" charset="-122"/>
              </a:rPr>
              <a:t>，</a:t>
            </a:r>
            <a:r>
              <a:rPr lang="en-US" altLang="zh-CN" dirty="0">
                <a:latin typeface="黑体" panose="02010609060101010101" pitchFamily="49" charset="-122"/>
              </a:rPr>
              <a:t>2010</a:t>
            </a:r>
            <a:r>
              <a:rPr lang="zh-CN" altLang="en-US" dirty="0">
                <a:latin typeface="黑体" panose="02010609060101010101" pitchFamily="49" charset="-122"/>
              </a:rPr>
              <a:t>年</a:t>
            </a:r>
            <a:r>
              <a:rPr lang="en-US" altLang="zh-CN" dirty="0">
                <a:latin typeface="黑体" panose="02010609060101010101" pitchFamily="49" charset="-122"/>
              </a:rPr>
              <a:t>08</a:t>
            </a:r>
            <a:r>
              <a:rPr lang="zh-CN" altLang="en-US" dirty="0">
                <a:latin typeface="黑体" panose="02010609060101010101" pitchFamily="49" charset="-122"/>
              </a:rPr>
              <a:t>月</a:t>
            </a:r>
            <a:r>
              <a:rPr lang="en-US" altLang="zh-CN" dirty="0">
                <a:latin typeface="黑体" panose="02010609060101010101" pitchFamily="49" charset="-122"/>
              </a:rPr>
              <a:t>03</a:t>
            </a:r>
            <a:r>
              <a:rPr lang="zh-CN" altLang="en-US" dirty="0">
                <a:latin typeface="黑体" panose="02010609060101010101" pitchFamily="49" charset="-122"/>
              </a:rPr>
              <a:t>日，经国家版权局批准，取得了编号为软著登字第</a:t>
            </a:r>
            <a:r>
              <a:rPr lang="en-US" altLang="zh-CN" dirty="0">
                <a:latin typeface="黑体" panose="02010609060101010101" pitchFamily="49" charset="-122"/>
              </a:rPr>
              <a:t>BJ28701</a:t>
            </a:r>
            <a:r>
              <a:rPr lang="zh-CN" altLang="en-US" dirty="0">
                <a:latin typeface="黑体" panose="02010609060101010101" pitchFamily="49" charset="-122"/>
              </a:rPr>
              <a:t>号计算机软件著 作权登记证书，软件登记号为 </a:t>
            </a:r>
            <a:r>
              <a:rPr lang="en-US" altLang="zh-CN" dirty="0">
                <a:latin typeface="黑体" panose="02010609060101010101" pitchFamily="49" charset="-122"/>
              </a:rPr>
              <a:t>2010SRBJ3318</a:t>
            </a:r>
            <a:r>
              <a:rPr lang="zh-CN" altLang="en-US" dirty="0">
                <a:latin typeface="黑体" panose="02010609060101010101" pitchFamily="49" charset="-122"/>
              </a:rPr>
              <a:t>，著作权人为北京清华城市规划设计研究院。</a:t>
            </a:r>
            <a:endParaRPr lang="zh-CN" altLang="en-US" dirty="0">
              <a:latin typeface="黑体" panose="02010609060101010101" pitchFamily="49" charset="-122"/>
            </a:endParaRPr>
          </a:p>
          <a:p>
            <a:r>
              <a:rPr lang="en-US" altLang="zh-CN" dirty="0">
                <a:latin typeface="黑体" panose="02010609060101010101" pitchFamily="49" charset="-122"/>
              </a:rPr>
              <a:t>5</a:t>
            </a:r>
            <a:r>
              <a:rPr lang="zh-CN" altLang="en-US" dirty="0">
                <a:latin typeface="黑体" panose="02010609060101010101" pitchFamily="49" charset="-122"/>
              </a:rPr>
              <a:t>）城市水环境安全决策支持系统 </a:t>
            </a:r>
            <a:r>
              <a:rPr lang="en-US" altLang="zh-CN" dirty="0">
                <a:latin typeface="黑体" panose="02010609060101010101" pitchFamily="49" charset="-122"/>
              </a:rPr>
              <a:t>V1.0</a:t>
            </a:r>
            <a:r>
              <a:rPr lang="zh-CN" altLang="en-US" dirty="0">
                <a:latin typeface="黑体" panose="02010609060101010101" pitchFamily="49" charset="-122"/>
              </a:rPr>
              <a:t>：</a:t>
            </a:r>
            <a:r>
              <a:rPr lang="en-US" altLang="zh-CN" dirty="0">
                <a:latin typeface="黑体" panose="02010609060101010101" pitchFamily="49" charset="-122"/>
              </a:rPr>
              <a:t>[</a:t>
            </a:r>
            <a:r>
              <a:rPr lang="zh-CN" altLang="en-US" dirty="0">
                <a:latin typeface="黑体" panose="02010609060101010101" pitchFamily="49" charset="-122"/>
              </a:rPr>
              <a:t>简称：</a:t>
            </a:r>
            <a:r>
              <a:rPr lang="en-US" altLang="zh-CN" dirty="0">
                <a:latin typeface="黑体" panose="02010609060101010101" pitchFamily="49" charset="-122"/>
              </a:rPr>
              <a:t>Env Decision]</a:t>
            </a:r>
            <a:r>
              <a:rPr lang="zh-CN" altLang="en-US" dirty="0">
                <a:latin typeface="黑体" panose="02010609060101010101" pitchFamily="49" charset="-122"/>
              </a:rPr>
              <a:t>，</a:t>
            </a:r>
            <a:r>
              <a:rPr lang="en-US" altLang="zh-CN" dirty="0">
                <a:latin typeface="黑体" panose="02010609060101010101" pitchFamily="49" charset="-122"/>
              </a:rPr>
              <a:t>2010</a:t>
            </a:r>
            <a:r>
              <a:rPr lang="zh-CN" altLang="en-US" dirty="0">
                <a:latin typeface="黑体" panose="02010609060101010101" pitchFamily="49" charset="-122"/>
              </a:rPr>
              <a:t>年</a:t>
            </a:r>
            <a:r>
              <a:rPr lang="en-US" altLang="zh-CN" dirty="0">
                <a:latin typeface="黑体" panose="02010609060101010101" pitchFamily="49" charset="-122"/>
              </a:rPr>
              <a:t>08</a:t>
            </a:r>
            <a:r>
              <a:rPr lang="zh-CN" altLang="en-US" dirty="0">
                <a:latin typeface="黑体" panose="02010609060101010101" pitchFamily="49" charset="-122"/>
              </a:rPr>
              <a:t>月</a:t>
            </a:r>
            <a:r>
              <a:rPr lang="en-US" altLang="zh-CN" dirty="0">
                <a:latin typeface="黑体" panose="02010609060101010101" pitchFamily="49" charset="-122"/>
              </a:rPr>
              <a:t>03</a:t>
            </a:r>
            <a:r>
              <a:rPr lang="zh-CN" altLang="en-US" dirty="0">
                <a:latin typeface="黑体" panose="02010609060101010101" pitchFamily="49" charset="-122"/>
              </a:rPr>
              <a:t>日，经国家版权局批准，取得了编号为软著登字第</a:t>
            </a:r>
            <a:r>
              <a:rPr lang="en-US" altLang="zh-CN" dirty="0">
                <a:latin typeface="黑体" panose="02010609060101010101" pitchFamily="49" charset="-122"/>
              </a:rPr>
              <a:t>BJ28702</a:t>
            </a:r>
            <a:r>
              <a:rPr lang="zh-CN" altLang="en-US" dirty="0">
                <a:latin typeface="黑体" panose="02010609060101010101" pitchFamily="49" charset="-122"/>
              </a:rPr>
              <a:t>号计算机软件 著作权登记证书，软件登记号为 </a:t>
            </a:r>
            <a:r>
              <a:rPr lang="en-US" altLang="zh-CN" dirty="0">
                <a:latin typeface="黑体" panose="02010609060101010101" pitchFamily="49" charset="-122"/>
              </a:rPr>
              <a:t>2010SRBJ3319</a:t>
            </a:r>
            <a:r>
              <a:rPr lang="zh-CN" altLang="en-US" dirty="0">
                <a:latin typeface="黑体" panose="02010609060101010101" pitchFamily="49" charset="-122"/>
              </a:rPr>
              <a:t>，著作权人为北京清华城市规划设计研究院。</a:t>
            </a:r>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评估报告书</a:t>
            </a:r>
            <a:endParaRPr lang="zh-CN" altLang="en-US" dirty="0"/>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latin typeface="黑体" panose="02010609060101010101" pitchFamily="49" charset="-122"/>
              </a:rPr>
              <a:t>6</a:t>
            </a:r>
            <a:r>
              <a:rPr lang="zh-CN" altLang="en-US" dirty="0">
                <a:latin typeface="黑体" panose="02010609060101010101" pitchFamily="49" charset="-122"/>
              </a:rPr>
              <a:t>）城市水环境信息发布与关联性管理系统</a:t>
            </a:r>
            <a:r>
              <a:rPr lang="en-US" altLang="zh-CN" dirty="0">
                <a:latin typeface="黑体" panose="02010609060101010101" pitchFamily="49" charset="-122"/>
              </a:rPr>
              <a:t>V1.0</a:t>
            </a:r>
            <a:r>
              <a:rPr lang="zh-CN" altLang="en-US" dirty="0">
                <a:latin typeface="黑体" panose="02010609060101010101" pitchFamily="49" charset="-122"/>
              </a:rPr>
              <a:t>：</a:t>
            </a:r>
            <a:r>
              <a:rPr lang="en-US" altLang="zh-CN" dirty="0">
                <a:latin typeface="黑体" panose="02010609060101010101" pitchFamily="49" charset="-122"/>
              </a:rPr>
              <a:t>[</a:t>
            </a:r>
            <a:r>
              <a:rPr lang="zh-CN" altLang="en-US" dirty="0">
                <a:latin typeface="黑体" panose="02010609060101010101" pitchFamily="49" charset="-122"/>
              </a:rPr>
              <a:t>简</a:t>
            </a:r>
            <a:r>
              <a:rPr lang="en-US" altLang="zh-CN" dirty="0" err="1">
                <a:latin typeface="黑体" panose="02010609060101010101" pitchFamily="49" charset="-122"/>
              </a:rPr>
              <a:t>WIRelateInfo</a:t>
            </a:r>
            <a:r>
              <a:rPr lang="en-US" altLang="zh-CN" dirty="0">
                <a:latin typeface="黑体" panose="02010609060101010101" pitchFamily="49" charset="-122"/>
              </a:rPr>
              <a:t>]</a:t>
            </a:r>
            <a:r>
              <a:rPr lang="zh-CN" altLang="en-US" dirty="0">
                <a:latin typeface="黑体" panose="02010609060101010101" pitchFamily="49" charset="-122"/>
              </a:rPr>
              <a:t>，</a:t>
            </a:r>
            <a:r>
              <a:rPr lang="en-US" altLang="zh-CN" dirty="0">
                <a:latin typeface="黑体" panose="02010609060101010101" pitchFamily="49" charset="-122"/>
              </a:rPr>
              <a:t>2010</a:t>
            </a:r>
            <a:r>
              <a:rPr lang="zh-CN" altLang="en-US" dirty="0">
                <a:latin typeface="黑体" panose="02010609060101010101" pitchFamily="49" charset="-122"/>
              </a:rPr>
              <a:t>年</a:t>
            </a:r>
            <a:r>
              <a:rPr lang="en-US" altLang="zh-CN" dirty="0">
                <a:latin typeface="黑体" panose="02010609060101010101" pitchFamily="49" charset="-122"/>
              </a:rPr>
              <a:t>09</a:t>
            </a:r>
            <a:r>
              <a:rPr lang="zh-CN" altLang="en-US" dirty="0">
                <a:latin typeface="黑体" panose="02010609060101010101" pitchFamily="49" charset="-122"/>
              </a:rPr>
              <a:t>月</a:t>
            </a:r>
            <a:r>
              <a:rPr lang="en-US" altLang="zh-CN" dirty="0">
                <a:latin typeface="黑体" panose="02010609060101010101" pitchFamily="49" charset="-122"/>
              </a:rPr>
              <a:t>30</a:t>
            </a:r>
            <a:r>
              <a:rPr lang="zh-CN" altLang="en-US" dirty="0">
                <a:latin typeface="黑体" panose="02010609060101010101" pitchFamily="49" charset="-122"/>
              </a:rPr>
              <a:t>日，经国家版权局批准，取得了编号为软著登字第</a:t>
            </a:r>
            <a:r>
              <a:rPr lang="en-US" altLang="zh-CN" dirty="0">
                <a:latin typeface="黑体" panose="02010609060101010101" pitchFamily="49" charset="-122"/>
              </a:rPr>
              <a:t>BJ29881</a:t>
            </a:r>
            <a:r>
              <a:rPr lang="zh-CN" altLang="en-US" dirty="0">
                <a:latin typeface="黑体" panose="02010609060101010101" pitchFamily="49" charset="-122"/>
              </a:rPr>
              <a:t>号计算机 软件著作权登记证书，软件登记号为 </a:t>
            </a:r>
            <a:r>
              <a:rPr lang="en-US" altLang="zh-CN" dirty="0">
                <a:latin typeface="黑体" panose="02010609060101010101" pitchFamily="49" charset="-122"/>
              </a:rPr>
              <a:t>2010SRBJ4498</a:t>
            </a:r>
            <a:r>
              <a:rPr lang="zh-CN" altLang="en-US" dirty="0">
                <a:latin typeface="黑体" panose="02010609060101010101" pitchFamily="49" charset="-122"/>
              </a:rPr>
              <a:t>，著作权人为北京清华城市规划设计研究院。</a:t>
            </a:r>
            <a:endParaRPr lang="zh-CN" altLang="en-US" dirty="0">
              <a:latin typeface="黑体" panose="02010609060101010101" pitchFamily="49" charset="-122"/>
            </a:endParaRPr>
          </a:p>
          <a:p>
            <a:r>
              <a:rPr lang="en-US" altLang="zh-CN" dirty="0">
                <a:latin typeface="黑体" panose="02010609060101010101" pitchFamily="49" charset="-122"/>
              </a:rPr>
              <a:t>7</a:t>
            </a:r>
            <a:r>
              <a:rPr lang="zh-CN" altLang="en-US" dirty="0">
                <a:latin typeface="黑体" panose="02010609060101010101" pitchFamily="49" charset="-122"/>
              </a:rPr>
              <a:t>）城市水环境信息合作记录与管理系统 </a:t>
            </a:r>
            <a:r>
              <a:rPr lang="en-US" altLang="zh-CN" dirty="0">
                <a:latin typeface="黑体" panose="02010609060101010101" pitchFamily="49" charset="-122"/>
              </a:rPr>
              <a:t>V1.0</a:t>
            </a:r>
            <a:r>
              <a:rPr lang="zh-CN" altLang="en-US" dirty="0">
                <a:latin typeface="黑体" panose="02010609060101010101" pitchFamily="49" charset="-122"/>
              </a:rPr>
              <a:t>：</a:t>
            </a:r>
            <a:r>
              <a:rPr lang="en-US" altLang="zh-CN" dirty="0">
                <a:latin typeface="黑体" panose="02010609060101010101" pitchFamily="49" charset="-122"/>
              </a:rPr>
              <a:t>[</a:t>
            </a:r>
            <a:r>
              <a:rPr lang="zh-CN" altLang="en-US" dirty="0">
                <a:latin typeface="黑体" panose="02010609060101010101" pitchFamily="49" charset="-122"/>
              </a:rPr>
              <a:t>简称： </a:t>
            </a:r>
            <a:r>
              <a:rPr lang="en-US" altLang="zh-CN" dirty="0" err="1">
                <a:latin typeface="黑体" panose="02010609060101010101" pitchFamily="49" charset="-122"/>
              </a:rPr>
              <a:t>WICorpLog</a:t>
            </a:r>
            <a:r>
              <a:rPr lang="en-US" altLang="zh-CN" dirty="0">
                <a:latin typeface="黑体" panose="02010609060101010101" pitchFamily="49" charset="-122"/>
              </a:rPr>
              <a:t>]</a:t>
            </a:r>
            <a:r>
              <a:rPr lang="zh-CN" altLang="en-US" dirty="0">
                <a:latin typeface="黑体" panose="02010609060101010101" pitchFamily="49" charset="-122"/>
              </a:rPr>
              <a:t>，</a:t>
            </a:r>
            <a:r>
              <a:rPr lang="en-US" altLang="zh-CN" dirty="0">
                <a:latin typeface="黑体" panose="02010609060101010101" pitchFamily="49" charset="-122"/>
              </a:rPr>
              <a:t>2010</a:t>
            </a:r>
            <a:r>
              <a:rPr lang="zh-CN" altLang="en-US" dirty="0">
                <a:latin typeface="黑体" panose="02010609060101010101" pitchFamily="49" charset="-122"/>
              </a:rPr>
              <a:t>年</a:t>
            </a:r>
            <a:r>
              <a:rPr lang="en-US" altLang="zh-CN" dirty="0">
                <a:latin typeface="黑体" panose="02010609060101010101" pitchFamily="49" charset="-122"/>
              </a:rPr>
              <a:t>09</a:t>
            </a:r>
            <a:r>
              <a:rPr lang="zh-CN" altLang="en-US" dirty="0">
                <a:latin typeface="黑体" panose="02010609060101010101" pitchFamily="49" charset="-122"/>
              </a:rPr>
              <a:t>月</a:t>
            </a:r>
            <a:r>
              <a:rPr lang="en-US" altLang="zh-CN" dirty="0">
                <a:latin typeface="黑体" panose="02010609060101010101" pitchFamily="49" charset="-122"/>
              </a:rPr>
              <a:t>30</a:t>
            </a:r>
            <a:r>
              <a:rPr lang="zh-CN" altLang="en-US" dirty="0">
                <a:latin typeface="黑体" panose="02010609060101010101" pitchFamily="49" charset="-122"/>
              </a:rPr>
              <a:t>日，经国家版权局批准，取得了编号为软著登字第</a:t>
            </a:r>
            <a:r>
              <a:rPr lang="en-US" altLang="zh-CN" dirty="0">
                <a:latin typeface="黑体" panose="02010609060101010101" pitchFamily="49" charset="-122"/>
              </a:rPr>
              <a:t>BJ29884</a:t>
            </a:r>
            <a:r>
              <a:rPr lang="zh-CN" altLang="en-US" dirty="0">
                <a:latin typeface="黑体" panose="02010609060101010101" pitchFamily="49" charset="-122"/>
              </a:rPr>
              <a:t>号计算机软件著作权登记证书，软件登记号为 </a:t>
            </a:r>
            <a:r>
              <a:rPr lang="en-US" altLang="zh-CN" dirty="0">
                <a:latin typeface="黑体" panose="02010609060101010101" pitchFamily="49" charset="-122"/>
              </a:rPr>
              <a:t>2010SRBJ4501</a:t>
            </a:r>
            <a:r>
              <a:rPr lang="zh-CN" altLang="en-US" dirty="0">
                <a:latin typeface="黑体" panose="02010609060101010101" pitchFamily="49" charset="-122"/>
              </a:rPr>
              <a:t>，著作权人为北京清华城市规划设计研究院。</a:t>
            </a:r>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评估报告书</a:t>
            </a:r>
            <a:endParaRPr lang="zh-CN" altLang="en-US" dirty="0"/>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latin typeface="黑体" panose="02010609060101010101" pitchFamily="49" charset="-122"/>
              </a:rPr>
              <a:t>8</a:t>
            </a:r>
            <a:r>
              <a:rPr lang="zh-CN" altLang="en-US" dirty="0">
                <a:latin typeface="黑体" panose="02010609060101010101" pitchFamily="49" charset="-122"/>
              </a:rPr>
              <a:t>）城市水环境多类型用户注册与管理系统</a:t>
            </a:r>
            <a:r>
              <a:rPr lang="en-US" altLang="zh-CN" dirty="0">
                <a:latin typeface="黑体" panose="02010609060101010101" pitchFamily="49" charset="-122"/>
              </a:rPr>
              <a:t>V1.0</a:t>
            </a:r>
            <a:r>
              <a:rPr lang="zh-CN" altLang="en-US" dirty="0">
                <a:latin typeface="黑体" panose="02010609060101010101" pitchFamily="49" charset="-122"/>
              </a:rPr>
              <a:t>：</a:t>
            </a:r>
            <a:r>
              <a:rPr lang="en-US" altLang="zh-CN" dirty="0">
                <a:latin typeface="黑体" panose="02010609060101010101" pitchFamily="49" charset="-122"/>
              </a:rPr>
              <a:t>[</a:t>
            </a:r>
            <a:r>
              <a:rPr lang="zh-CN" altLang="en-US" dirty="0">
                <a:latin typeface="黑体" panose="02010609060101010101" pitchFamily="49" charset="-122"/>
              </a:rPr>
              <a:t>简称： </a:t>
            </a:r>
            <a:r>
              <a:rPr lang="en-US" altLang="zh-CN" dirty="0" err="1">
                <a:latin typeface="黑体" panose="02010609060101010101" pitchFamily="49" charset="-122"/>
              </a:rPr>
              <a:t>WIUser</a:t>
            </a:r>
            <a:r>
              <a:rPr lang="en-US" altLang="zh-CN" dirty="0">
                <a:latin typeface="黑体" panose="02010609060101010101" pitchFamily="49" charset="-122"/>
              </a:rPr>
              <a:t>]</a:t>
            </a:r>
            <a:r>
              <a:rPr lang="zh-CN" altLang="en-US" dirty="0">
                <a:latin typeface="黑体" panose="02010609060101010101" pitchFamily="49" charset="-122"/>
              </a:rPr>
              <a:t>，</a:t>
            </a:r>
            <a:r>
              <a:rPr lang="en-US" altLang="zh-CN" dirty="0">
                <a:latin typeface="黑体" panose="02010609060101010101" pitchFamily="49" charset="-122"/>
              </a:rPr>
              <a:t>2010</a:t>
            </a:r>
            <a:r>
              <a:rPr lang="zh-CN" altLang="en-US" dirty="0">
                <a:latin typeface="黑体" panose="02010609060101010101" pitchFamily="49" charset="-122"/>
              </a:rPr>
              <a:t>年</a:t>
            </a:r>
            <a:r>
              <a:rPr lang="en-US" altLang="zh-CN" dirty="0">
                <a:latin typeface="黑体" panose="02010609060101010101" pitchFamily="49" charset="-122"/>
              </a:rPr>
              <a:t>09</a:t>
            </a:r>
            <a:r>
              <a:rPr lang="zh-CN" altLang="en-US" dirty="0">
                <a:latin typeface="黑体" panose="02010609060101010101" pitchFamily="49" charset="-122"/>
              </a:rPr>
              <a:t>月</a:t>
            </a:r>
            <a:r>
              <a:rPr lang="en-US" altLang="zh-CN" dirty="0">
                <a:latin typeface="黑体" panose="02010609060101010101" pitchFamily="49" charset="-122"/>
              </a:rPr>
              <a:t>30</a:t>
            </a:r>
            <a:r>
              <a:rPr lang="zh-CN" altLang="en-US" dirty="0">
                <a:latin typeface="黑体" panose="02010609060101010101" pitchFamily="49" charset="-122"/>
              </a:rPr>
              <a:t>日，经国家版权局批准，取得了编号为软著登字第</a:t>
            </a:r>
            <a:r>
              <a:rPr lang="en-US" altLang="zh-CN" dirty="0">
                <a:latin typeface="黑体" panose="02010609060101010101" pitchFamily="49" charset="-122"/>
              </a:rPr>
              <a:t>BJ29885</a:t>
            </a:r>
            <a:r>
              <a:rPr lang="zh-CN" altLang="en-US" dirty="0">
                <a:latin typeface="黑体" panose="02010609060101010101" pitchFamily="49" charset="-122"/>
              </a:rPr>
              <a:t>号计算机软件著作权登记证书，软件登记号为 </a:t>
            </a:r>
            <a:r>
              <a:rPr lang="en-US" altLang="zh-CN" dirty="0">
                <a:latin typeface="黑体" panose="02010609060101010101" pitchFamily="49" charset="-122"/>
              </a:rPr>
              <a:t>2010SRBJ4502</a:t>
            </a:r>
            <a:r>
              <a:rPr lang="zh-CN" altLang="en-US" dirty="0">
                <a:latin typeface="黑体" panose="02010609060101010101" pitchFamily="49" charset="-122"/>
              </a:rPr>
              <a:t>，著作权人为北京清华城市规划设计研究院。</a:t>
            </a:r>
            <a:endParaRPr lang="zh-CN" altLang="en-US" dirty="0">
              <a:latin typeface="黑体" panose="02010609060101010101" pitchFamily="49" charset="-122"/>
            </a:endParaRPr>
          </a:p>
          <a:p>
            <a:r>
              <a:rPr lang="en-US" altLang="zh-CN" dirty="0">
                <a:latin typeface="黑体" panose="02010609060101010101" pitchFamily="49" charset="-122"/>
              </a:rPr>
              <a:t>9</a:t>
            </a:r>
            <a:r>
              <a:rPr lang="zh-CN" altLang="en-US" dirty="0">
                <a:latin typeface="黑体" panose="02010609060101010101" pitchFamily="49" charset="-122"/>
              </a:rPr>
              <a:t>）城市给水管网智能管理优化调度分析软件</a:t>
            </a:r>
            <a:r>
              <a:rPr lang="en-US" altLang="zh-CN" dirty="0">
                <a:latin typeface="黑体" panose="02010609060101010101" pitchFamily="49" charset="-122"/>
              </a:rPr>
              <a:t>V1.0</a:t>
            </a:r>
            <a:r>
              <a:rPr lang="zh-CN" altLang="en-US" dirty="0">
                <a:latin typeface="黑体" panose="02010609060101010101" pitchFamily="49" charset="-122"/>
              </a:rPr>
              <a:t>：</a:t>
            </a:r>
            <a:r>
              <a:rPr lang="en-US" altLang="zh-CN" dirty="0">
                <a:latin typeface="黑体" panose="02010609060101010101" pitchFamily="49" charset="-122"/>
              </a:rPr>
              <a:t>[</a:t>
            </a:r>
            <a:r>
              <a:rPr lang="zh-CN" altLang="en-US" dirty="0">
                <a:latin typeface="黑体" panose="02010609060101010101" pitchFamily="49" charset="-122"/>
              </a:rPr>
              <a:t>简称：</a:t>
            </a:r>
            <a:r>
              <a:rPr lang="en-US" altLang="zh-CN" dirty="0" err="1">
                <a:latin typeface="黑体" panose="02010609060101010101" pitchFamily="49" charset="-122"/>
              </a:rPr>
              <a:t>DWSSOptimizer</a:t>
            </a:r>
            <a:r>
              <a:rPr lang="en-US" altLang="zh-CN" dirty="0">
                <a:latin typeface="黑体" panose="02010609060101010101" pitchFamily="49" charset="-122"/>
              </a:rPr>
              <a:t>]</a:t>
            </a:r>
            <a:r>
              <a:rPr lang="zh-CN" altLang="en-US" dirty="0">
                <a:latin typeface="黑体" panose="02010609060101010101" pitchFamily="49" charset="-122"/>
              </a:rPr>
              <a:t>，</a:t>
            </a:r>
            <a:r>
              <a:rPr lang="en-US" altLang="zh-CN" dirty="0">
                <a:latin typeface="黑体" panose="02010609060101010101" pitchFamily="49" charset="-122"/>
              </a:rPr>
              <a:t>2011</a:t>
            </a:r>
            <a:r>
              <a:rPr lang="zh-CN" altLang="en-US" dirty="0">
                <a:latin typeface="黑体" panose="02010609060101010101" pitchFamily="49" charset="-122"/>
              </a:rPr>
              <a:t>年</a:t>
            </a:r>
            <a:r>
              <a:rPr lang="en-US" altLang="zh-CN" dirty="0">
                <a:latin typeface="黑体" panose="02010609060101010101" pitchFamily="49" charset="-122"/>
              </a:rPr>
              <a:t>11</a:t>
            </a:r>
            <a:r>
              <a:rPr lang="zh-CN" altLang="en-US" dirty="0">
                <a:latin typeface="黑体" panose="02010609060101010101" pitchFamily="49" charset="-122"/>
              </a:rPr>
              <a:t>月</a:t>
            </a:r>
            <a:r>
              <a:rPr lang="en-US" altLang="zh-CN" dirty="0">
                <a:latin typeface="黑体" panose="02010609060101010101" pitchFamily="49" charset="-122"/>
              </a:rPr>
              <a:t>03</a:t>
            </a:r>
            <a:r>
              <a:rPr lang="zh-CN" altLang="en-US" dirty="0">
                <a:latin typeface="黑体" panose="02010609060101010101" pitchFamily="49" charset="-122"/>
              </a:rPr>
              <a:t>日，经国家版权局批准，取得了编号为软著登字第</a:t>
            </a:r>
            <a:r>
              <a:rPr lang="en-US" altLang="zh-CN" dirty="0">
                <a:latin typeface="黑体" panose="02010609060101010101" pitchFamily="49" charset="-122"/>
              </a:rPr>
              <a:t>BJ36518</a:t>
            </a:r>
            <a:r>
              <a:rPr lang="zh-CN" altLang="en-US" dirty="0">
                <a:latin typeface="黑体" panose="02010609060101010101" pitchFamily="49" charset="-122"/>
              </a:rPr>
              <a:t>号计算机软件著作权登记证书，软件登记号为</a:t>
            </a:r>
            <a:r>
              <a:rPr lang="en-US" altLang="zh-CN" dirty="0">
                <a:latin typeface="黑体" panose="02010609060101010101" pitchFamily="49" charset="-122"/>
              </a:rPr>
              <a:t>2011SRBJ4397</a:t>
            </a:r>
            <a:r>
              <a:rPr lang="zh-CN" altLang="en-US" dirty="0">
                <a:latin typeface="黑体" panose="02010609060101010101" pitchFamily="49" charset="-122"/>
              </a:rPr>
              <a:t>，著作权人为北京清华城市规划设计研究院。</a:t>
            </a:r>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评估报告书</a:t>
            </a:r>
            <a:endParaRPr lang="zh-CN" altLang="en-US" dirty="0"/>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latin typeface="黑体" panose="02010609060101010101" pitchFamily="49" charset="-122"/>
              </a:rPr>
              <a:t>10</a:t>
            </a:r>
            <a:r>
              <a:rPr lang="zh-CN" altLang="en-US" dirty="0">
                <a:latin typeface="黑体" panose="02010609060101010101" pitchFamily="49" charset="-122"/>
              </a:rPr>
              <a:t>）城市排水管网数字化管理网络查询分析系统</a:t>
            </a:r>
            <a:r>
              <a:rPr lang="en-US" altLang="zh-CN" dirty="0">
                <a:latin typeface="黑体" panose="02010609060101010101" pitchFamily="49" charset="-122"/>
              </a:rPr>
              <a:t>V1.0</a:t>
            </a:r>
            <a:r>
              <a:rPr lang="zh-CN" altLang="en-US" dirty="0">
                <a:latin typeface="黑体" panose="02010609060101010101" pitchFamily="49" charset="-122"/>
              </a:rPr>
              <a:t>：</a:t>
            </a:r>
            <a:r>
              <a:rPr lang="en-US" altLang="zh-CN" dirty="0">
                <a:latin typeface="黑体" panose="02010609060101010101" pitchFamily="49" charset="-122"/>
              </a:rPr>
              <a:t>[</a:t>
            </a:r>
            <a:r>
              <a:rPr lang="zh-CN" altLang="en-US" dirty="0">
                <a:latin typeface="黑体" panose="02010609060101010101" pitchFamily="49" charset="-122"/>
              </a:rPr>
              <a:t>简称</a:t>
            </a:r>
            <a:r>
              <a:rPr lang="en-US" altLang="zh-CN" dirty="0" err="1">
                <a:latin typeface="黑体" panose="02010609060101010101" pitchFamily="49" charset="-122"/>
              </a:rPr>
              <a:t>DWDSWebQuerier</a:t>
            </a:r>
            <a:r>
              <a:rPr lang="en-US" altLang="zh-CN" dirty="0">
                <a:latin typeface="黑体" panose="02010609060101010101" pitchFamily="49" charset="-122"/>
              </a:rPr>
              <a:t>]</a:t>
            </a:r>
            <a:r>
              <a:rPr lang="zh-CN" altLang="en-US" dirty="0">
                <a:latin typeface="黑体" panose="02010609060101010101" pitchFamily="49" charset="-122"/>
              </a:rPr>
              <a:t>，</a:t>
            </a:r>
            <a:r>
              <a:rPr lang="en-US" altLang="zh-CN" dirty="0">
                <a:latin typeface="黑体" panose="02010609060101010101" pitchFamily="49" charset="-122"/>
              </a:rPr>
              <a:t>2011</a:t>
            </a:r>
            <a:r>
              <a:rPr lang="zh-CN" altLang="en-US" dirty="0">
                <a:latin typeface="黑体" panose="02010609060101010101" pitchFamily="49" charset="-122"/>
              </a:rPr>
              <a:t>年</a:t>
            </a:r>
            <a:r>
              <a:rPr lang="en-US" altLang="zh-CN" dirty="0">
                <a:latin typeface="黑体" panose="02010609060101010101" pitchFamily="49" charset="-122"/>
              </a:rPr>
              <a:t>11</a:t>
            </a:r>
            <a:r>
              <a:rPr lang="zh-CN" altLang="en-US" dirty="0">
                <a:latin typeface="黑体" panose="02010609060101010101" pitchFamily="49" charset="-122"/>
              </a:rPr>
              <a:t>月</a:t>
            </a:r>
            <a:r>
              <a:rPr lang="en-US" altLang="zh-CN" dirty="0">
                <a:latin typeface="黑体" panose="02010609060101010101" pitchFamily="49" charset="-122"/>
              </a:rPr>
              <a:t>03</a:t>
            </a:r>
            <a:r>
              <a:rPr lang="zh-CN" altLang="en-US" dirty="0">
                <a:latin typeface="黑体" panose="02010609060101010101" pitchFamily="49" charset="-122"/>
              </a:rPr>
              <a:t>日，经国家版权局批准，取得了编号为软著登字第</a:t>
            </a:r>
            <a:r>
              <a:rPr lang="en-US" altLang="zh-CN" dirty="0">
                <a:latin typeface="黑体" panose="02010609060101010101" pitchFamily="49" charset="-122"/>
              </a:rPr>
              <a:t>BJ36521</a:t>
            </a:r>
            <a:r>
              <a:rPr lang="zh-CN" altLang="en-US" dirty="0">
                <a:latin typeface="黑体" panose="02010609060101010101" pitchFamily="49" charset="-122"/>
              </a:rPr>
              <a:t>号计算机软件著作权登记证书，软件登记号为</a:t>
            </a:r>
            <a:r>
              <a:rPr lang="en-US" altLang="zh-CN" dirty="0">
                <a:latin typeface="黑体" panose="02010609060101010101" pitchFamily="49" charset="-122"/>
              </a:rPr>
              <a:t>2011SRBJ4400</a:t>
            </a:r>
            <a:r>
              <a:rPr lang="zh-CN" altLang="en-US" dirty="0">
                <a:latin typeface="黑体" panose="02010609060101010101" pitchFamily="49" charset="-122"/>
              </a:rPr>
              <a:t>，著作权人为北京清华城市规划设计研究院。</a:t>
            </a:r>
            <a:endParaRPr lang="zh-CN" altLang="en-US" dirty="0">
              <a:latin typeface="黑体" panose="02010609060101010101" pitchFamily="49" charset="-122"/>
            </a:endParaRPr>
          </a:p>
          <a:p>
            <a:r>
              <a:rPr lang="en-US" altLang="zh-CN" dirty="0">
                <a:latin typeface="黑体" panose="02010609060101010101" pitchFamily="49" charset="-122"/>
              </a:rPr>
              <a:t>11</a:t>
            </a:r>
            <a:r>
              <a:rPr lang="zh-CN" altLang="en-US" dirty="0">
                <a:latin typeface="黑体" panose="02010609060101010101" pitchFamily="49" charset="-122"/>
              </a:rPr>
              <a:t>）排水规划与辅助支持系统</a:t>
            </a:r>
            <a:r>
              <a:rPr lang="en-US" altLang="zh-CN" dirty="0">
                <a:latin typeface="黑体" panose="02010609060101010101" pitchFamily="49" charset="-122"/>
              </a:rPr>
              <a:t>V1.0</a:t>
            </a:r>
            <a:r>
              <a:rPr lang="zh-CN" altLang="en-US" dirty="0">
                <a:latin typeface="黑体" panose="02010609060101010101" pitchFamily="49" charset="-122"/>
              </a:rPr>
              <a:t>：</a:t>
            </a:r>
            <a:r>
              <a:rPr lang="en-US" altLang="zh-CN" dirty="0">
                <a:latin typeface="黑体" panose="02010609060101010101" pitchFamily="49" charset="-122"/>
              </a:rPr>
              <a:t>[</a:t>
            </a:r>
            <a:r>
              <a:rPr lang="zh-CN" altLang="en-US" dirty="0">
                <a:latin typeface="黑体" panose="02010609060101010101" pitchFamily="49" charset="-122"/>
              </a:rPr>
              <a:t>简称：</a:t>
            </a:r>
            <a:r>
              <a:rPr lang="en-US" altLang="zh-CN" dirty="0" err="1">
                <a:latin typeface="黑体" panose="02010609060101010101" pitchFamily="49" charset="-122"/>
              </a:rPr>
              <a:t>DrainageAidSoft</a:t>
            </a:r>
            <a:r>
              <a:rPr lang="en-US" altLang="zh-CN" dirty="0">
                <a:latin typeface="黑体" panose="02010609060101010101" pitchFamily="49" charset="-122"/>
              </a:rPr>
              <a:t>]</a:t>
            </a:r>
            <a:r>
              <a:rPr lang="zh-CN" altLang="en-US" dirty="0">
                <a:latin typeface="黑体" panose="02010609060101010101" pitchFamily="49" charset="-122"/>
              </a:rPr>
              <a:t>，</a:t>
            </a:r>
            <a:r>
              <a:rPr lang="en-US" altLang="zh-CN" dirty="0">
                <a:latin typeface="黑体" panose="02010609060101010101" pitchFamily="49" charset="-122"/>
              </a:rPr>
              <a:t>2007</a:t>
            </a:r>
            <a:r>
              <a:rPr lang="zh-CN" altLang="en-US" dirty="0">
                <a:latin typeface="黑体" panose="02010609060101010101" pitchFamily="49" charset="-122"/>
              </a:rPr>
              <a:t>年</a:t>
            </a:r>
            <a:r>
              <a:rPr lang="en-US" altLang="zh-CN" dirty="0">
                <a:latin typeface="黑体" panose="02010609060101010101" pitchFamily="49" charset="-122"/>
              </a:rPr>
              <a:t>08</a:t>
            </a:r>
            <a:r>
              <a:rPr lang="zh-CN" altLang="en-US" dirty="0">
                <a:latin typeface="黑体" panose="02010609060101010101" pitchFamily="49" charset="-122"/>
              </a:rPr>
              <a:t>月</a:t>
            </a:r>
            <a:r>
              <a:rPr lang="en-US" altLang="zh-CN" dirty="0">
                <a:latin typeface="黑体" panose="02010609060101010101" pitchFamily="49" charset="-122"/>
              </a:rPr>
              <a:t>29</a:t>
            </a:r>
            <a:r>
              <a:rPr lang="zh-CN" altLang="en-US" dirty="0">
                <a:latin typeface="黑体" panose="02010609060101010101" pitchFamily="49" charset="-122"/>
              </a:rPr>
              <a:t>日，经国家版权局批准，取得了编号为软著登字第</a:t>
            </a:r>
            <a:r>
              <a:rPr lang="en-US" altLang="zh-CN" dirty="0">
                <a:latin typeface="黑体" panose="02010609060101010101" pitchFamily="49" charset="-122"/>
              </a:rPr>
              <a:t>BJ9024</a:t>
            </a:r>
            <a:r>
              <a:rPr lang="zh-CN" altLang="en-US" dirty="0">
                <a:latin typeface="黑体" panose="02010609060101010101" pitchFamily="49" charset="-122"/>
              </a:rPr>
              <a:t>号计算机软件著作权登记证书，软件登记号为</a:t>
            </a:r>
            <a:r>
              <a:rPr lang="en-US" altLang="zh-CN" dirty="0">
                <a:latin typeface="黑体" panose="02010609060101010101" pitchFamily="49" charset="-122"/>
              </a:rPr>
              <a:t>2007SRBJ2052</a:t>
            </a:r>
            <a:r>
              <a:rPr lang="zh-CN" altLang="en-US" dirty="0">
                <a:latin typeface="黑体" panose="02010609060101010101" pitchFamily="49" charset="-122"/>
              </a:rPr>
              <a:t>，著作权人为北京清华城市规划设计研究院、北京清大仿通科技有限公司。</a:t>
            </a:r>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评估报告书</a:t>
            </a:r>
            <a:endParaRPr lang="zh-CN" altLang="en-US" dirty="0"/>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上述除第</a:t>
            </a:r>
            <a:r>
              <a:rPr lang="en-US" altLang="zh-CN" dirty="0">
                <a:latin typeface="黑体" panose="02010609060101010101" pitchFamily="49" charset="-122"/>
              </a:rPr>
              <a:t>11</a:t>
            </a:r>
            <a:r>
              <a:rPr lang="zh-CN" altLang="en-US" dirty="0">
                <a:latin typeface="黑体" panose="02010609060101010101" pitchFamily="49" charset="-122"/>
              </a:rPr>
              <a:t>项软件著作权“排水规划与辅助支持系统</a:t>
            </a:r>
            <a:r>
              <a:rPr lang="en-US" altLang="zh-CN" dirty="0">
                <a:latin typeface="黑体" panose="02010609060101010101" pitchFamily="49" charset="-122"/>
              </a:rPr>
              <a:t>V1.0”</a:t>
            </a:r>
            <a:r>
              <a:rPr lang="zh-CN" altLang="en-US" dirty="0">
                <a:latin typeface="黑体" panose="02010609060101010101" pitchFamily="49" charset="-122"/>
              </a:rPr>
              <a:t>由北京清华城市规划设计研究院、北京清大仿通科技有限公司共同持有，其他</a:t>
            </a:r>
            <a:r>
              <a:rPr lang="en-US" altLang="zh-CN" dirty="0">
                <a:latin typeface="黑体" panose="02010609060101010101" pitchFamily="49" charset="-122"/>
              </a:rPr>
              <a:t>10</a:t>
            </a:r>
            <a:r>
              <a:rPr lang="zh-CN" altLang="en-US" dirty="0">
                <a:latin typeface="黑体" panose="02010609060101010101" pitchFamily="49" charset="-122"/>
              </a:rPr>
              <a:t>项软件著作权均由北京清华城市规划设计研究院</a:t>
            </a:r>
            <a:r>
              <a:rPr lang="en-US" altLang="zh-CN" dirty="0">
                <a:latin typeface="黑体" panose="02010609060101010101" pitchFamily="49" charset="-122"/>
              </a:rPr>
              <a:t>100%</a:t>
            </a:r>
            <a:r>
              <a:rPr lang="zh-CN" altLang="en-US" dirty="0">
                <a:latin typeface="黑体" panose="02010609060101010101" pitchFamily="49" charset="-122"/>
              </a:rPr>
              <a:t>持有。</a:t>
            </a:r>
            <a:endParaRPr lang="en-US" altLang="zh-CN" dirty="0">
              <a:latin typeface="黑体" panose="02010609060101010101" pitchFamily="49" charset="-122"/>
            </a:endParaRPr>
          </a:p>
          <a:p>
            <a:r>
              <a:rPr lang="zh-CN" altLang="en-US" dirty="0">
                <a:latin typeface="黑体" panose="02010609060101010101" pitchFamily="49" charset="-122"/>
              </a:rPr>
              <a:t>二、评估目的</a:t>
            </a:r>
            <a:endParaRPr lang="zh-CN" altLang="en-US" dirty="0">
              <a:latin typeface="黑体" panose="02010609060101010101" pitchFamily="49" charset="-122"/>
            </a:endParaRPr>
          </a:p>
          <a:p>
            <a:r>
              <a:rPr lang="zh-CN" altLang="en-US" dirty="0">
                <a:latin typeface="黑体" panose="02010609060101010101" pitchFamily="49" charset="-122"/>
              </a:rPr>
              <a:t>确定委托评估资产价值，为委托方北京清华同衡规划设计研究院有限公司将其拥有的软件著作权资产组合对北京清控人居环境研究院有限公司进行投资提供价值依据。</a:t>
            </a:r>
            <a:endParaRPr lang="zh-CN" altLang="en-US" dirty="0">
              <a:latin typeface="黑体" panose="02010609060101010101" pitchFamily="49" charset="-122"/>
            </a:endParaRPr>
          </a:p>
          <a:p>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评估报告书</a:t>
            </a:r>
            <a:endParaRPr lang="zh-CN" altLang="en-US" dirty="0"/>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三、评估对象及评估范围</a:t>
            </a:r>
            <a:endParaRPr lang="zh-CN" altLang="en-US" dirty="0">
              <a:latin typeface="黑体" panose="02010609060101010101" pitchFamily="49" charset="-122"/>
            </a:endParaRPr>
          </a:p>
          <a:p>
            <a:r>
              <a:rPr lang="zh-CN" altLang="en-US" dirty="0">
                <a:latin typeface="黑体" panose="02010609060101010101" pitchFamily="49" charset="-122"/>
              </a:rPr>
              <a:t>（一）本次评估对象为：软件著作权资产组合价值。</a:t>
            </a:r>
            <a:endParaRPr lang="zh-CN" altLang="en-US" dirty="0">
              <a:latin typeface="黑体" panose="02010609060101010101" pitchFamily="49" charset="-122"/>
            </a:endParaRPr>
          </a:p>
          <a:p>
            <a:r>
              <a:rPr lang="zh-CN" altLang="en-US" dirty="0">
                <a:latin typeface="黑体" panose="02010609060101010101" pitchFamily="49" charset="-122"/>
              </a:rPr>
              <a:t>（二）本次评估范围包括著作权 “环境生态数据库管理信息系统</a:t>
            </a:r>
            <a:r>
              <a:rPr lang="en-US" altLang="zh-CN" dirty="0">
                <a:latin typeface="黑体" panose="02010609060101010101" pitchFamily="49" charset="-122"/>
              </a:rPr>
              <a:t>V1.0”</a:t>
            </a:r>
            <a:r>
              <a:rPr lang="zh-CN" altLang="en-US" dirty="0">
                <a:latin typeface="黑体" panose="02010609060101010101" pitchFamily="49" charset="-122"/>
              </a:rPr>
              <a:t>、“化学品管道输送监控预警系统</a:t>
            </a:r>
            <a:r>
              <a:rPr lang="en-US" altLang="zh-CN" dirty="0">
                <a:latin typeface="黑体" panose="02010609060101010101" pitchFamily="49" charset="-122"/>
              </a:rPr>
              <a:t>V1.0”</a:t>
            </a:r>
            <a:r>
              <a:rPr lang="zh-CN" altLang="en-US" dirty="0">
                <a:latin typeface="黑体" panose="02010609060101010101" pitchFamily="49" charset="-122"/>
              </a:rPr>
              <a:t>、“河网地区城市排水系统运行管理决策支持系统</a:t>
            </a:r>
            <a:r>
              <a:rPr lang="en-US" altLang="zh-CN" dirty="0">
                <a:latin typeface="黑体" panose="02010609060101010101" pitchFamily="49" charset="-122"/>
              </a:rPr>
              <a:t>V1.0”</a:t>
            </a:r>
            <a:r>
              <a:rPr lang="zh-CN" altLang="en-US" dirty="0">
                <a:latin typeface="黑体" panose="02010609060101010101" pitchFamily="49" charset="-122"/>
              </a:rPr>
              <a:t>、“城市水环境安全监管信息平台</a:t>
            </a:r>
            <a:r>
              <a:rPr lang="en-US" altLang="zh-CN" dirty="0">
                <a:latin typeface="黑体" panose="02010609060101010101" pitchFamily="49" charset="-122"/>
              </a:rPr>
              <a:t>V1.0”</a:t>
            </a:r>
            <a:r>
              <a:rPr lang="zh-CN" altLang="en-US" dirty="0">
                <a:latin typeface="黑体" panose="02010609060101010101" pitchFamily="49" charset="-122"/>
              </a:rPr>
              <a:t>、“城市水环境安全决策支持系统</a:t>
            </a:r>
            <a:r>
              <a:rPr lang="en-US" altLang="zh-CN" dirty="0">
                <a:latin typeface="黑体" panose="02010609060101010101" pitchFamily="49" charset="-122"/>
              </a:rPr>
              <a:t>V1.0”</a:t>
            </a:r>
            <a:r>
              <a:rPr lang="zh-CN" altLang="en-US" dirty="0">
                <a:latin typeface="黑体" panose="02010609060101010101" pitchFamily="49" charset="-122"/>
              </a:rPr>
              <a:t>、“城市水环境信息发布与关联性管理系统</a:t>
            </a:r>
            <a:r>
              <a:rPr lang="en-US" altLang="zh-CN" dirty="0">
                <a:latin typeface="黑体" panose="02010609060101010101" pitchFamily="49" charset="-122"/>
              </a:rPr>
              <a:t>V1.0”</a:t>
            </a:r>
            <a:r>
              <a:rPr lang="zh-CN" altLang="en-US" dirty="0">
                <a:latin typeface="黑体" panose="02010609060101010101" pitchFamily="49" charset="-122"/>
              </a:rPr>
              <a:t>、“城市水环境信息合作记录与管理系统</a:t>
            </a:r>
            <a:r>
              <a:rPr lang="en-US" altLang="zh-CN" dirty="0">
                <a:latin typeface="黑体" panose="02010609060101010101" pitchFamily="49" charset="-122"/>
              </a:rPr>
              <a:t>V1.0”</a:t>
            </a:r>
            <a:r>
              <a:rPr lang="zh-CN" altLang="en-US" dirty="0">
                <a:latin typeface="黑体" panose="02010609060101010101" pitchFamily="49" charset="-122"/>
              </a:rPr>
              <a:t>、“城市水环境多类型用户注册与管理系统</a:t>
            </a:r>
            <a:r>
              <a:rPr lang="en-US" altLang="zh-CN" dirty="0">
                <a:latin typeface="黑体" panose="02010609060101010101" pitchFamily="49" charset="-122"/>
              </a:rPr>
              <a:t>V1.0”</a:t>
            </a:r>
            <a:r>
              <a:rPr lang="zh-CN" altLang="en-US" dirty="0">
                <a:latin typeface="黑体" panose="02010609060101010101" pitchFamily="49" charset="-122"/>
              </a:rPr>
              <a:t>、“城市给水管网智能管理优化调度分析软件</a:t>
            </a:r>
            <a:r>
              <a:rPr lang="en-US" altLang="zh-CN" dirty="0">
                <a:latin typeface="黑体" panose="02010609060101010101" pitchFamily="49" charset="-122"/>
              </a:rPr>
              <a:t>V1.0”</a:t>
            </a:r>
            <a:r>
              <a:rPr lang="zh-CN" altLang="en-US" dirty="0">
                <a:latin typeface="黑体" panose="02010609060101010101" pitchFamily="49" charset="-122"/>
              </a:rPr>
              <a:t>、</a:t>
            </a:r>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评估报告书</a:t>
            </a:r>
            <a:endParaRPr lang="zh-CN" altLang="en-US" dirty="0"/>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“城市排水管网数字化管理网络查询分析系统</a:t>
            </a:r>
            <a:r>
              <a:rPr lang="en-US" altLang="zh-CN" dirty="0">
                <a:latin typeface="黑体" panose="02010609060101010101" pitchFamily="49" charset="-122"/>
              </a:rPr>
              <a:t>V1.0”</a:t>
            </a:r>
            <a:r>
              <a:rPr lang="zh-CN" altLang="en-US" dirty="0">
                <a:latin typeface="黑体" panose="02010609060101010101" pitchFamily="49" charset="-122"/>
              </a:rPr>
              <a:t>、“排水规划与辅助支持系统</a:t>
            </a:r>
            <a:r>
              <a:rPr lang="en-US" altLang="zh-CN" dirty="0">
                <a:latin typeface="黑体" panose="02010609060101010101" pitchFamily="49" charset="-122"/>
              </a:rPr>
              <a:t>V1.0”</a:t>
            </a:r>
            <a:r>
              <a:rPr lang="zh-CN" altLang="en-US" dirty="0">
                <a:latin typeface="黑体" panose="02010609060101010101" pitchFamily="49" charset="-122"/>
              </a:rPr>
              <a:t>，共计</a:t>
            </a:r>
            <a:r>
              <a:rPr lang="en-US" altLang="zh-CN" dirty="0">
                <a:latin typeface="黑体" panose="02010609060101010101" pitchFamily="49" charset="-122"/>
              </a:rPr>
              <a:t>11</a:t>
            </a:r>
            <a:r>
              <a:rPr lang="zh-CN" altLang="en-US" dirty="0">
                <a:latin typeface="黑体" panose="02010609060101010101" pitchFamily="49" charset="-122"/>
              </a:rPr>
              <a:t>项。</a:t>
            </a:r>
            <a:endParaRPr lang="zh-CN" altLang="en-US" dirty="0">
              <a:latin typeface="黑体" panose="02010609060101010101" pitchFamily="49" charset="-122"/>
            </a:endParaRPr>
          </a:p>
          <a:p>
            <a:r>
              <a:rPr lang="en-US" altLang="zh-CN" dirty="0">
                <a:latin typeface="黑体" panose="02010609060101010101" pitchFamily="49" charset="-122"/>
              </a:rPr>
              <a:t>1.</a:t>
            </a:r>
            <a:r>
              <a:rPr lang="zh-CN" altLang="en-US" dirty="0">
                <a:latin typeface="黑体" panose="02010609060101010101" pitchFamily="49" charset="-122"/>
              </a:rPr>
              <a:t>委估软件著作权的权利</a:t>
            </a:r>
            <a:endParaRPr lang="zh-CN" altLang="en-US" dirty="0">
              <a:latin typeface="黑体" panose="02010609060101010101" pitchFamily="49" charset="-122"/>
            </a:endParaRPr>
          </a:p>
          <a:p>
            <a:r>
              <a:rPr lang="zh-CN" altLang="en-US" dirty="0">
                <a:latin typeface="黑体" panose="02010609060101010101" pitchFamily="49" charset="-122"/>
              </a:rPr>
              <a:t>根据国内软件著作权保护条例和其他有关知识产权法律、法规的规定， 软件著作权拥有修改权、复制权、发行权、出租权、信息网络传播权、翻译权、许可权及转让权等</a:t>
            </a:r>
            <a:r>
              <a:rPr lang="en-US" altLang="zh-CN" dirty="0">
                <a:latin typeface="黑体" panose="02010609060101010101" pitchFamily="49" charset="-122"/>
              </a:rPr>
              <a:t>8</a:t>
            </a:r>
            <a:r>
              <a:rPr lang="zh-CN" altLang="en-US" dirty="0">
                <a:latin typeface="黑体" panose="02010609060101010101" pitchFamily="49" charset="-122"/>
              </a:rPr>
              <a:t>项权利，并且，在北京清华同衡规划设计研究院有限公司转让上述软件著作权后，不再享有</a:t>
            </a:r>
            <a:r>
              <a:rPr lang="en-US" altLang="zh-CN" dirty="0">
                <a:latin typeface="黑体" panose="02010609060101010101" pitchFamily="49" charset="-122"/>
              </a:rPr>
              <a:t>8</a:t>
            </a:r>
            <a:r>
              <a:rPr lang="zh-CN" altLang="en-US" dirty="0">
                <a:latin typeface="黑体" panose="02010609060101010101" pitchFamily="49" charset="-122"/>
              </a:rPr>
              <a:t>项权利，软件著作权的权利具体如下：</a:t>
            </a:r>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评估报告书</a:t>
            </a:r>
            <a:endParaRPr lang="zh-CN" altLang="en-US" dirty="0"/>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a:t>
            </a:r>
            <a:r>
              <a:rPr lang="en-US" altLang="zh-CN" dirty="0">
                <a:latin typeface="黑体" panose="02010609060101010101" pitchFamily="49" charset="-122"/>
              </a:rPr>
              <a:t>1</a:t>
            </a:r>
            <a:r>
              <a:rPr lang="zh-CN" altLang="en-US" dirty="0">
                <a:latin typeface="黑体" panose="02010609060101010101" pitchFamily="49" charset="-122"/>
              </a:rPr>
              <a:t>）修改权， 即对软件进行增补、删节， 或者改变指令、语句顺序的权利；</a:t>
            </a:r>
            <a:endParaRPr lang="zh-CN" altLang="en-US" dirty="0">
              <a:latin typeface="黑体" panose="02010609060101010101" pitchFamily="49" charset="-122"/>
            </a:endParaRPr>
          </a:p>
          <a:p>
            <a:r>
              <a:rPr lang="zh-CN" altLang="en-US" dirty="0">
                <a:latin typeface="黑体" panose="02010609060101010101" pitchFamily="49" charset="-122"/>
              </a:rPr>
              <a:t>（</a:t>
            </a:r>
            <a:r>
              <a:rPr lang="en-US" altLang="zh-CN" dirty="0">
                <a:latin typeface="黑体" panose="02010609060101010101" pitchFamily="49" charset="-122"/>
              </a:rPr>
              <a:t>2</a:t>
            </a:r>
            <a:r>
              <a:rPr lang="zh-CN" altLang="en-US" dirty="0">
                <a:latin typeface="黑体" panose="02010609060101010101" pitchFamily="49" charset="-122"/>
              </a:rPr>
              <a:t>）复制权，即将软件制作一份或者多份的权利；</a:t>
            </a:r>
            <a:endParaRPr lang="zh-CN" altLang="en-US" dirty="0">
              <a:latin typeface="黑体" panose="02010609060101010101" pitchFamily="49" charset="-122"/>
            </a:endParaRPr>
          </a:p>
          <a:p>
            <a:r>
              <a:rPr lang="zh-CN" altLang="en-US" dirty="0">
                <a:latin typeface="黑体" panose="02010609060101010101" pitchFamily="49" charset="-122"/>
              </a:rPr>
              <a:t>（</a:t>
            </a:r>
            <a:r>
              <a:rPr lang="en-US" altLang="zh-CN" dirty="0">
                <a:latin typeface="黑体" panose="02010609060101010101" pitchFamily="49" charset="-122"/>
              </a:rPr>
              <a:t>3</a:t>
            </a:r>
            <a:r>
              <a:rPr lang="zh-CN" altLang="en-US" dirty="0">
                <a:latin typeface="黑体" panose="02010609060101010101" pitchFamily="49" charset="-122"/>
              </a:rPr>
              <a:t>）发行权，即以出售或者赠与方式向公众提供软件的原件或者复印件的权利；</a:t>
            </a:r>
            <a:endParaRPr lang="zh-CN" altLang="en-US" dirty="0">
              <a:latin typeface="黑体" panose="02010609060101010101" pitchFamily="49" charset="-122"/>
            </a:endParaRPr>
          </a:p>
          <a:p>
            <a:r>
              <a:rPr lang="zh-CN" altLang="en-US" dirty="0">
                <a:latin typeface="黑体" panose="02010609060101010101" pitchFamily="49" charset="-122"/>
              </a:rPr>
              <a:t>（</a:t>
            </a:r>
            <a:r>
              <a:rPr lang="en-US" altLang="zh-CN" dirty="0">
                <a:latin typeface="黑体" panose="02010609060101010101" pitchFamily="49" charset="-122"/>
              </a:rPr>
              <a:t>4</a:t>
            </a:r>
            <a:r>
              <a:rPr lang="zh-CN" altLang="en-US" dirty="0">
                <a:latin typeface="黑体" panose="02010609060101010101" pitchFamily="49" charset="-122"/>
              </a:rPr>
              <a:t>）出租权，即有偿许可他人临时使用软件的权利，但是软件不是出租的主要标的情况除外；</a:t>
            </a:r>
            <a:endParaRPr lang="zh-CN" altLang="en-US" dirty="0">
              <a:latin typeface="黑体" panose="02010609060101010101" pitchFamily="49" charset="-122"/>
            </a:endParaRPr>
          </a:p>
          <a:p>
            <a:r>
              <a:rPr lang="zh-CN" altLang="en-US" dirty="0">
                <a:latin typeface="黑体" panose="02010609060101010101" pitchFamily="49" charset="-122"/>
              </a:rPr>
              <a:t>（</a:t>
            </a:r>
            <a:r>
              <a:rPr lang="en-US" altLang="zh-CN" dirty="0">
                <a:latin typeface="黑体" panose="02010609060101010101" pitchFamily="49" charset="-122"/>
              </a:rPr>
              <a:t>5</a:t>
            </a:r>
            <a:r>
              <a:rPr lang="zh-CN" altLang="en-US" dirty="0">
                <a:latin typeface="黑体" panose="02010609060101010101" pitchFamily="49" charset="-122"/>
              </a:rPr>
              <a:t>）信息网络传播权，即以有线或者无线方式向公众提供软件， 使公众可在其个人选定的时间和地点获得软件的权利；</a:t>
            </a:r>
            <a:endParaRPr lang="zh-CN" altLang="en-US" dirty="0">
              <a:latin typeface="黑体" panose="02010609060101010101" pitchFamily="49" charset="-122"/>
            </a:endParaRPr>
          </a:p>
          <a:p>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评估报告书</a:t>
            </a:r>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比如国家制定的宏观政策能够对某一行业的进步起到促进作用，则会对该行业所涉及到的软件，它的需求上升，从而提高软件价格；</a:t>
            </a:r>
            <a:endParaRPr lang="zh-CN" altLang="en-US" dirty="0">
              <a:latin typeface="黑体" panose="02010609060101010101" pitchFamily="49" charset="-122"/>
            </a:endParaRPr>
          </a:p>
          <a:p>
            <a:r>
              <a:rPr lang="zh-CN" altLang="en-US" dirty="0">
                <a:latin typeface="黑体" panose="02010609060101010101" pitchFamily="49" charset="-122"/>
              </a:rPr>
              <a:t>比如国家制定的宏观政策对某一行业的进步起到抑制作用，减少资金对该行业的投入，则会对该行业所涉及的软件，它的需求下降，从而降低软件价格。</a:t>
            </a:r>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计算机软件著作权评估</a:t>
            </a:r>
            <a:endParaRPr lang="zh-CN" altLang="en-US" dirty="0"/>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a:t>
            </a:r>
            <a:r>
              <a:rPr lang="en-US" altLang="zh-CN" dirty="0">
                <a:latin typeface="黑体" panose="02010609060101010101" pitchFamily="49" charset="-122"/>
              </a:rPr>
              <a:t>6</a:t>
            </a:r>
            <a:r>
              <a:rPr lang="zh-CN" altLang="en-US" dirty="0">
                <a:latin typeface="黑体" panose="02010609060101010101" pitchFamily="49" charset="-122"/>
              </a:rPr>
              <a:t>）翻译权，即将原软件从一种自然语言文字转换成另一种自然文字的权利；</a:t>
            </a:r>
            <a:endParaRPr lang="zh-CN" altLang="en-US" dirty="0">
              <a:latin typeface="黑体" panose="02010609060101010101" pitchFamily="49" charset="-122"/>
            </a:endParaRPr>
          </a:p>
          <a:p>
            <a:r>
              <a:rPr lang="zh-CN" altLang="en-US" dirty="0">
                <a:latin typeface="黑体" panose="02010609060101010101" pitchFamily="49" charset="-122"/>
              </a:rPr>
              <a:t>（</a:t>
            </a:r>
            <a:r>
              <a:rPr lang="en-US" altLang="zh-CN" dirty="0">
                <a:latin typeface="黑体" panose="02010609060101010101" pitchFamily="49" charset="-122"/>
              </a:rPr>
              <a:t>7</a:t>
            </a:r>
            <a:r>
              <a:rPr lang="zh-CN" altLang="en-US" dirty="0">
                <a:latin typeface="黑体" panose="02010609060101010101" pitchFamily="49" charset="-122"/>
              </a:rPr>
              <a:t>）许可权，即许可他人行使上述</a:t>
            </a:r>
            <a:r>
              <a:rPr lang="en-US" altLang="zh-CN" dirty="0">
                <a:latin typeface="黑体" panose="02010609060101010101" pitchFamily="49" charset="-122"/>
              </a:rPr>
              <a:t>1-6</a:t>
            </a:r>
            <a:r>
              <a:rPr lang="zh-CN" altLang="en-US" dirty="0">
                <a:latin typeface="黑体" panose="02010609060101010101" pitchFamily="49" charset="-122"/>
              </a:rPr>
              <a:t>项的权利，并获得报酬的权利；</a:t>
            </a:r>
            <a:endParaRPr lang="zh-CN" altLang="en-US" dirty="0">
              <a:latin typeface="黑体" panose="02010609060101010101" pitchFamily="49" charset="-122"/>
            </a:endParaRPr>
          </a:p>
          <a:p>
            <a:r>
              <a:rPr lang="zh-CN" altLang="en-US" dirty="0">
                <a:latin typeface="黑体" panose="02010609060101010101" pitchFamily="49" charset="-122"/>
              </a:rPr>
              <a:t>（</a:t>
            </a:r>
            <a:r>
              <a:rPr lang="en-US" altLang="zh-CN" dirty="0">
                <a:latin typeface="黑体" panose="02010609060101010101" pitchFamily="49" charset="-122"/>
              </a:rPr>
              <a:t>8</a:t>
            </a:r>
            <a:r>
              <a:rPr lang="zh-CN" altLang="en-US" dirty="0">
                <a:latin typeface="黑体" panose="02010609060101010101" pitchFamily="49" charset="-122"/>
              </a:rPr>
              <a:t>）转让权， 即全部或者部分转让上述</a:t>
            </a:r>
            <a:r>
              <a:rPr lang="en-US" altLang="zh-CN" dirty="0">
                <a:latin typeface="黑体" panose="02010609060101010101" pitchFamily="49" charset="-122"/>
              </a:rPr>
              <a:t>1-7</a:t>
            </a:r>
            <a:r>
              <a:rPr lang="zh-CN" altLang="en-US" dirty="0">
                <a:latin typeface="黑体" panose="02010609060101010101" pitchFamily="49" charset="-122"/>
              </a:rPr>
              <a:t>项的权利，并获得报酬的权利。</a:t>
            </a:r>
            <a:endParaRPr lang="zh-CN" altLang="en-US" dirty="0">
              <a:latin typeface="黑体" panose="02010609060101010101" pitchFamily="49" charset="-122"/>
            </a:endParaRPr>
          </a:p>
          <a:p>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评估报告书</a:t>
            </a:r>
            <a:endParaRPr lang="zh-CN" altLang="en-US" dirty="0"/>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latin typeface="黑体" panose="02010609060101010101" pitchFamily="49" charset="-122"/>
              </a:rPr>
              <a:t>2.</a:t>
            </a:r>
            <a:r>
              <a:rPr lang="zh-CN" altLang="en-US" dirty="0">
                <a:latin typeface="黑体" panose="02010609060101010101" pitchFamily="49" charset="-122"/>
              </a:rPr>
              <a:t>软件著作权的内容</a:t>
            </a:r>
            <a:endParaRPr lang="zh-CN" altLang="en-US" dirty="0">
              <a:latin typeface="黑体" panose="02010609060101010101" pitchFamily="49" charset="-122"/>
            </a:endParaRPr>
          </a:p>
          <a:p>
            <a:r>
              <a:rPr lang="zh-CN" altLang="en-US" dirty="0">
                <a:latin typeface="黑体" panose="02010609060101010101" pitchFamily="49" charset="-122"/>
              </a:rPr>
              <a:t>（</a:t>
            </a:r>
            <a:r>
              <a:rPr lang="en-US" altLang="zh-CN" dirty="0">
                <a:latin typeface="黑体" panose="02010609060101010101" pitchFamily="49" charset="-122"/>
              </a:rPr>
              <a:t>1</a:t>
            </a:r>
            <a:r>
              <a:rPr lang="zh-CN" altLang="en-US" dirty="0">
                <a:latin typeface="黑体" panose="02010609060101010101" pitchFamily="49" charset="-122"/>
              </a:rPr>
              <a:t>）软件程序的源程序和目标程序；</a:t>
            </a:r>
            <a:endParaRPr lang="zh-CN" altLang="en-US" dirty="0">
              <a:latin typeface="黑体" panose="02010609060101010101" pitchFamily="49" charset="-122"/>
            </a:endParaRPr>
          </a:p>
          <a:p>
            <a:r>
              <a:rPr lang="zh-CN" altLang="en-US" dirty="0">
                <a:latin typeface="黑体" panose="02010609060101010101" pitchFamily="49" charset="-122"/>
              </a:rPr>
              <a:t>（</a:t>
            </a:r>
            <a:r>
              <a:rPr lang="en-US" altLang="zh-CN" dirty="0">
                <a:latin typeface="黑体" panose="02010609060101010101" pitchFamily="49" charset="-122"/>
              </a:rPr>
              <a:t>2</a:t>
            </a:r>
            <a:r>
              <a:rPr lang="zh-CN" altLang="en-US" dirty="0">
                <a:latin typeface="黑体" panose="02010609060101010101" pitchFamily="49" charset="-122"/>
              </a:rPr>
              <a:t>）相关文档。即指用来描述程序内容、组成、设计、功能规格、开发情况、测试结果及使用方法的文字资料和图表等，包括程序设计说明书、流程图、用户手册等。北京清华同衡规划设计研究院有限公司转让软件著作权包含将软件的源程序和相关文档一并交与受让方。</a:t>
            </a:r>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评估报告书</a:t>
            </a:r>
            <a:endParaRPr lang="zh-CN" altLang="en-US" dirty="0"/>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四、价值类型和定义</a:t>
            </a:r>
            <a:endParaRPr lang="zh-CN" altLang="en-US" dirty="0">
              <a:latin typeface="黑体" panose="02010609060101010101" pitchFamily="49" charset="-122"/>
            </a:endParaRPr>
          </a:p>
          <a:p>
            <a:r>
              <a:rPr lang="zh-CN" altLang="en-US" dirty="0">
                <a:latin typeface="黑体" panose="02010609060101010101" pitchFamily="49" charset="-122"/>
              </a:rPr>
              <a:t>本次评估采用持续经营前提下的市场价值作为选定的价值类型， 具体定义如下：市场价值是指自愿买方和自愿卖方在各自理性行事且未受任何强迫的情况下，评估对象在评估基准日进行正常公平交易的价值估计数额。</a:t>
            </a:r>
            <a:endParaRPr lang="zh-CN" altLang="en-US" dirty="0">
              <a:latin typeface="黑体" panose="02010609060101010101" pitchFamily="49" charset="-122"/>
            </a:endParaRPr>
          </a:p>
          <a:p>
            <a:r>
              <a:rPr lang="zh-CN" altLang="en-US" dirty="0">
                <a:latin typeface="黑体" panose="02010609060101010101" pitchFamily="49" charset="-122"/>
              </a:rPr>
              <a:t>注册资产评估师执行评估业务的目的仅是对评估对象价值进行估算并发表专业意见。评估结论系指评估对象在评估基准日的经济环境与市场状况以及其他评估师所依据的评估前提和假设没有重大变化的情况下，为满足评估目的而提出的价值估算成果，不能理解为评估对象价值实现的保证或承诺。</a:t>
            </a:r>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评估报告书</a:t>
            </a:r>
            <a:endParaRPr lang="zh-CN" altLang="en-US" dirty="0"/>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五、评估基准日 </a:t>
            </a:r>
            <a:r>
              <a:rPr lang="en-US" altLang="zh-CN" dirty="0">
                <a:latin typeface="黑体" panose="02010609060101010101" pitchFamily="49" charset="-122"/>
              </a:rPr>
              <a:t>18056209017</a:t>
            </a:r>
            <a:endParaRPr lang="en-US" altLang="zh-CN" dirty="0">
              <a:latin typeface="黑体" panose="02010609060101010101" pitchFamily="49" charset="-122"/>
            </a:endParaRPr>
          </a:p>
          <a:p>
            <a:r>
              <a:rPr lang="zh-CN" altLang="en-US" dirty="0">
                <a:latin typeface="黑体" panose="02010609060101010101" pitchFamily="49" charset="-122"/>
              </a:rPr>
              <a:t>本次资产评估的基准日为 </a:t>
            </a:r>
            <a:r>
              <a:rPr lang="en-US" altLang="zh-CN" dirty="0">
                <a:latin typeface="黑体" panose="02010609060101010101" pitchFamily="49" charset="-122"/>
              </a:rPr>
              <a:t>2013</a:t>
            </a:r>
            <a:r>
              <a:rPr lang="zh-CN" altLang="en-US" dirty="0">
                <a:latin typeface="黑体" panose="02010609060101010101" pitchFamily="49" charset="-122"/>
              </a:rPr>
              <a:t>年</a:t>
            </a:r>
            <a:r>
              <a:rPr lang="en-US" altLang="zh-CN" dirty="0">
                <a:latin typeface="黑体" panose="02010609060101010101" pitchFamily="49" charset="-122"/>
              </a:rPr>
              <a:t>12</a:t>
            </a:r>
            <a:r>
              <a:rPr lang="zh-CN" altLang="en-US" dirty="0">
                <a:latin typeface="黑体" panose="02010609060101010101" pitchFamily="49" charset="-122"/>
              </a:rPr>
              <a:t>月</a:t>
            </a:r>
            <a:r>
              <a:rPr lang="en-US" altLang="zh-CN" dirty="0">
                <a:latin typeface="黑体" panose="02010609060101010101" pitchFamily="49" charset="-122"/>
              </a:rPr>
              <a:t>31</a:t>
            </a:r>
            <a:r>
              <a:rPr lang="zh-CN" altLang="en-US" dirty="0">
                <a:latin typeface="黑体" panose="02010609060101010101" pitchFamily="49" charset="-122"/>
              </a:rPr>
              <a:t>日。</a:t>
            </a:r>
            <a:endParaRPr lang="zh-CN" altLang="en-US" dirty="0">
              <a:latin typeface="黑体" panose="02010609060101010101" pitchFamily="49" charset="-122"/>
            </a:endParaRPr>
          </a:p>
          <a:p>
            <a:r>
              <a:rPr lang="zh-CN" altLang="en-US" dirty="0">
                <a:latin typeface="黑体" panose="02010609060101010101" pitchFamily="49" charset="-122"/>
              </a:rPr>
              <a:t>以上评估基准日是为保证评估所需资料的真实性、完整性、公允性，经由委托方、产权持有方及评估机构商定确定的。</a:t>
            </a:r>
            <a:endParaRPr lang="zh-CN" altLang="en-US" dirty="0">
              <a:latin typeface="黑体" panose="02010609060101010101" pitchFamily="49" charset="-122"/>
            </a:endParaRPr>
          </a:p>
          <a:p>
            <a:r>
              <a:rPr lang="zh-CN" altLang="en-US" dirty="0">
                <a:latin typeface="黑体" panose="02010609060101010101" pitchFamily="49" charset="-122"/>
              </a:rPr>
              <a:t>六、评估依据</a:t>
            </a:r>
            <a:endParaRPr lang="zh-CN" altLang="en-US" dirty="0">
              <a:latin typeface="黑体" panose="02010609060101010101" pitchFamily="49" charset="-122"/>
            </a:endParaRPr>
          </a:p>
          <a:p>
            <a:r>
              <a:rPr lang="en-US" altLang="zh-CN" dirty="0">
                <a:latin typeface="黑体" panose="02010609060101010101" pitchFamily="49" charset="-122"/>
              </a:rPr>
              <a:t>(</a:t>
            </a:r>
            <a:r>
              <a:rPr lang="zh-CN" altLang="en-US" dirty="0">
                <a:latin typeface="黑体" panose="02010609060101010101" pitchFamily="49" charset="-122"/>
              </a:rPr>
              <a:t>一</a:t>
            </a:r>
            <a:r>
              <a:rPr lang="en-US" altLang="zh-CN" dirty="0">
                <a:latin typeface="黑体" panose="02010609060101010101" pitchFamily="49" charset="-122"/>
              </a:rPr>
              <a:t>)</a:t>
            </a:r>
            <a:r>
              <a:rPr lang="zh-CN" altLang="en-US" dirty="0">
                <a:latin typeface="黑体" panose="02010609060101010101" pitchFamily="49" charset="-122"/>
              </a:rPr>
              <a:t>经济行为依据</a:t>
            </a:r>
            <a:endParaRPr lang="zh-CN" altLang="en-US" dirty="0">
              <a:latin typeface="黑体" panose="02010609060101010101" pitchFamily="49" charset="-122"/>
            </a:endParaRPr>
          </a:p>
          <a:p>
            <a:r>
              <a:rPr lang="zh-CN" altLang="en-US" dirty="0">
                <a:latin typeface="黑体" panose="02010609060101010101" pitchFamily="49" charset="-122"/>
              </a:rPr>
              <a:t>（</a:t>
            </a:r>
            <a:r>
              <a:rPr lang="en-US" altLang="zh-CN" dirty="0">
                <a:latin typeface="黑体" panose="02010609060101010101" pitchFamily="49" charset="-122"/>
              </a:rPr>
              <a:t>1</a:t>
            </a:r>
            <a:r>
              <a:rPr lang="zh-CN" altLang="en-US" dirty="0">
                <a:latin typeface="黑体" panose="02010609060101010101" pitchFamily="49" charset="-122"/>
              </a:rPr>
              <a:t>）委托方与受托方签订的资产评估业务委托协议书；</a:t>
            </a:r>
            <a:endParaRPr lang="en-US" altLang="zh-CN" dirty="0">
              <a:latin typeface="黑体" panose="02010609060101010101" pitchFamily="49" charset="-122"/>
            </a:endParaRPr>
          </a:p>
          <a:p>
            <a:r>
              <a:rPr lang="en-US" altLang="zh-CN" dirty="0">
                <a:latin typeface="黑体" panose="02010609060101010101" pitchFamily="49" charset="-122"/>
              </a:rPr>
              <a:t>(</a:t>
            </a:r>
            <a:r>
              <a:rPr lang="zh-CN" altLang="en-US" dirty="0">
                <a:latin typeface="黑体" panose="02010609060101010101" pitchFamily="49" charset="-122"/>
              </a:rPr>
              <a:t>二</a:t>
            </a:r>
            <a:r>
              <a:rPr lang="en-US" altLang="zh-CN" dirty="0">
                <a:latin typeface="黑体" panose="02010609060101010101" pitchFamily="49" charset="-122"/>
              </a:rPr>
              <a:t>)</a:t>
            </a:r>
            <a:r>
              <a:rPr lang="zh-CN" altLang="en-US" dirty="0">
                <a:latin typeface="黑体" panose="02010609060101010101" pitchFamily="49" charset="-122"/>
              </a:rPr>
              <a:t>法律法规依据</a:t>
            </a:r>
            <a:endParaRPr lang="zh-CN" altLang="en-US" dirty="0">
              <a:latin typeface="黑体" panose="02010609060101010101" pitchFamily="49" charset="-122"/>
            </a:endParaRPr>
          </a:p>
          <a:p>
            <a:r>
              <a:rPr lang="en-US" altLang="zh-CN" dirty="0">
                <a:latin typeface="黑体" panose="02010609060101010101" pitchFamily="49" charset="-122"/>
              </a:rPr>
              <a:t>1.《</a:t>
            </a:r>
            <a:r>
              <a:rPr lang="zh-CN" altLang="en-US" dirty="0">
                <a:latin typeface="黑体" panose="02010609060101010101" pitchFamily="49" charset="-122"/>
              </a:rPr>
              <a:t>中华人民共和国公司法</a:t>
            </a:r>
            <a:r>
              <a:rPr lang="en-US" altLang="zh-CN" dirty="0">
                <a:latin typeface="黑体" panose="02010609060101010101" pitchFamily="49" charset="-122"/>
              </a:rPr>
              <a:t>》</a:t>
            </a:r>
            <a:r>
              <a:rPr lang="zh-CN" altLang="en-US" dirty="0">
                <a:latin typeface="黑体" panose="02010609060101010101" pitchFamily="49" charset="-122"/>
              </a:rPr>
              <a:t>（</a:t>
            </a:r>
            <a:r>
              <a:rPr lang="en-US" altLang="zh-CN" dirty="0">
                <a:latin typeface="黑体" panose="02010609060101010101" pitchFamily="49" charset="-122"/>
              </a:rPr>
              <a:t>2005</a:t>
            </a:r>
            <a:r>
              <a:rPr lang="zh-CN" altLang="en-US" dirty="0">
                <a:latin typeface="黑体" panose="02010609060101010101" pitchFamily="49" charset="-122"/>
              </a:rPr>
              <a:t>年</a:t>
            </a:r>
            <a:r>
              <a:rPr lang="en-US" altLang="zh-CN" dirty="0">
                <a:latin typeface="黑体" panose="02010609060101010101" pitchFamily="49" charset="-122"/>
              </a:rPr>
              <a:t>10</a:t>
            </a:r>
            <a:r>
              <a:rPr lang="zh-CN" altLang="en-US" dirty="0">
                <a:latin typeface="黑体" panose="02010609060101010101" pitchFamily="49" charset="-122"/>
              </a:rPr>
              <a:t>月</a:t>
            </a:r>
            <a:r>
              <a:rPr lang="en-US" altLang="zh-CN" dirty="0">
                <a:latin typeface="黑体" panose="02010609060101010101" pitchFamily="49" charset="-122"/>
              </a:rPr>
              <a:t>27</a:t>
            </a:r>
            <a:r>
              <a:rPr lang="zh-CN" altLang="en-US" dirty="0">
                <a:latin typeface="黑体" panose="02010609060101010101" pitchFamily="49" charset="-122"/>
              </a:rPr>
              <a:t>日第十届全国人民代表大会常务委员会第十八次会议通过）；</a:t>
            </a:r>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评估报告书</a:t>
            </a:r>
            <a:endParaRPr lang="zh-CN" altLang="en-US" dirty="0"/>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latin typeface="黑体" panose="02010609060101010101" pitchFamily="49" charset="-122"/>
              </a:rPr>
              <a:t>2.《</a:t>
            </a:r>
            <a:r>
              <a:rPr lang="zh-CN" altLang="en-US" dirty="0">
                <a:latin typeface="黑体" panose="02010609060101010101" pitchFamily="49" charset="-122"/>
              </a:rPr>
              <a:t>中华人民共和国增值税暂行条例实施细则</a:t>
            </a:r>
            <a:r>
              <a:rPr lang="en-US" altLang="zh-CN" dirty="0">
                <a:latin typeface="黑体" panose="02010609060101010101" pitchFamily="49" charset="-122"/>
              </a:rPr>
              <a:t>》</a:t>
            </a:r>
            <a:r>
              <a:rPr lang="zh-CN" altLang="en-US" dirty="0">
                <a:latin typeface="黑体" panose="02010609060101010101" pitchFamily="49" charset="-122"/>
              </a:rPr>
              <a:t>（财政部、国家税务总局令第</a:t>
            </a:r>
            <a:r>
              <a:rPr lang="en-US" altLang="zh-CN" dirty="0">
                <a:latin typeface="黑体" panose="02010609060101010101" pitchFamily="49" charset="-122"/>
              </a:rPr>
              <a:t>50</a:t>
            </a:r>
            <a:r>
              <a:rPr lang="zh-CN" altLang="en-US" dirty="0">
                <a:latin typeface="黑体" panose="02010609060101010101" pitchFamily="49" charset="-122"/>
              </a:rPr>
              <a:t>号）；</a:t>
            </a:r>
            <a:endParaRPr lang="zh-CN" altLang="en-US" dirty="0">
              <a:latin typeface="黑体" panose="02010609060101010101" pitchFamily="49" charset="-122"/>
            </a:endParaRPr>
          </a:p>
          <a:p>
            <a:r>
              <a:rPr lang="en-US" altLang="zh-CN" dirty="0">
                <a:latin typeface="黑体" panose="02010609060101010101" pitchFamily="49" charset="-122"/>
              </a:rPr>
              <a:t>3.《</a:t>
            </a:r>
            <a:r>
              <a:rPr lang="zh-CN" altLang="en-US" dirty="0">
                <a:latin typeface="黑体" panose="02010609060101010101" pitchFamily="49" charset="-122"/>
              </a:rPr>
              <a:t>中华人民共和国企业所得税法</a:t>
            </a:r>
            <a:r>
              <a:rPr lang="en-US" altLang="zh-CN" dirty="0">
                <a:latin typeface="黑体" panose="02010609060101010101" pitchFamily="49" charset="-122"/>
              </a:rPr>
              <a:t>》</a:t>
            </a:r>
            <a:r>
              <a:rPr lang="zh-CN" altLang="en-US" dirty="0">
                <a:latin typeface="黑体" panose="02010609060101010101" pitchFamily="49" charset="-122"/>
              </a:rPr>
              <a:t>（中华人民共和国主席令第</a:t>
            </a:r>
            <a:r>
              <a:rPr lang="en-US" altLang="zh-CN" dirty="0">
                <a:latin typeface="黑体" panose="02010609060101010101" pitchFamily="49" charset="-122"/>
              </a:rPr>
              <a:t>63</a:t>
            </a:r>
            <a:r>
              <a:rPr lang="zh-CN" altLang="en-US" dirty="0">
                <a:latin typeface="黑体" panose="02010609060101010101" pitchFamily="49" charset="-122"/>
              </a:rPr>
              <a:t>号）；</a:t>
            </a:r>
            <a:endParaRPr lang="zh-CN" altLang="en-US" dirty="0">
              <a:latin typeface="黑体" panose="02010609060101010101" pitchFamily="49" charset="-122"/>
            </a:endParaRPr>
          </a:p>
          <a:p>
            <a:r>
              <a:rPr lang="en-US" altLang="zh-CN" dirty="0">
                <a:latin typeface="黑体" panose="02010609060101010101" pitchFamily="49" charset="-122"/>
              </a:rPr>
              <a:t>4.《</a:t>
            </a:r>
            <a:r>
              <a:rPr lang="zh-CN" altLang="en-US" dirty="0">
                <a:latin typeface="黑体" panose="02010609060101010101" pitchFamily="49" charset="-122"/>
              </a:rPr>
              <a:t>中华人民共和国企业所得税法实施条例</a:t>
            </a:r>
            <a:r>
              <a:rPr lang="en-US" altLang="zh-CN" dirty="0">
                <a:latin typeface="黑体" panose="02010609060101010101" pitchFamily="49" charset="-122"/>
              </a:rPr>
              <a:t>》</a:t>
            </a:r>
            <a:r>
              <a:rPr lang="zh-CN" altLang="en-US" dirty="0">
                <a:latin typeface="黑体" panose="02010609060101010101" pitchFamily="49" charset="-122"/>
              </a:rPr>
              <a:t>（中华人民共和国国务院令第</a:t>
            </a:r>
            <a:r>
              <a:rPr lang="en-US" altLang="zh-CN" dirty="0">
                <a:latin typeface="黑体" panose="02010609060101010101" pitchFamily="49" charset="-122"/>
              </a:rPr>
              <a:t>512</a:t>
            </a:r>
            <a:r>
              <a:rPr lang="zh-CN" altLang="en-US" dirty="0">
                <a:latin typeface="黑体" panose="02010609060101010101" pitchFamily="49" charset="-122"/>
              </a:rPr>
              <a:t>号）；</a:t>
            </a:r>
            <a:endParaRPr lang="zh-CN" altLang="en-US" dirty="0">
              <a:latin typeface="黑体" panose="02010609060101010101" pitchFamily="49" charset="-122"/>
            </a:endParaRPr>
          </a:p>
          <a:p>
            <a:r>
              <a:rPr lang="en-US" altLang="zh-CN" dirty="0">
                <a:latin typeface="黑体" panose="02010609060101010101" pitchFamily="49" charset="-122"/>
              </a:rPr>
              <a:t>5.《</a:t>
            </a:r>
            <a:r>
              <a:rPr lang="zh-CN" altLang="en-US" dirty="0">
                <a:latin typeface="黑体" panose="02010609060101010101" pitchFamily="49" charset="-122"/>
              </a:rPr>
              <a:t>中华人民共和国著作权法</a:t>
            </a:r>
            <a:r>
              <a:rPr lang="en-US" altLang="zh-CN" dirty="0">
                <a:latin typeface="黑体" panose="02010609060101010101" pitchFamily="49" charset="-122"/>
              </a:rPr>
              <a:t>》</a:t>
            </a:r>
            <a:r>
              <a:rPr lang="zh-CN" altLang="en-US" dirty="0">
                <a:latin typeface="黑体" panose="02010609060101010101" pitchFamily="49" charset="-122"/>
              </a:rPr>
              <a:t>（中华人民共和国主席令第</a:t>
            </a:r>
            <a:r>
              <a:rPr lang="en-US" altLang="zh-CN" dirty="0">
                <a:latin typeface="黑体" panose="02010609060101010101" pitchFamily="49" charset="-122"/>
              </a:rPr>
              <a:t>26</a:t>
            </a:r>
            <a:r>
              <a:rPr lang="zh-CN" altLang="en-US" dirty="0">
                <a:latin typeface="黑体" panose="02010609060101010101" pitchFamily="49" charset="-122"/>
              </a:rPr>
              <a:t>号）；</a:t>
            </a:r>
            <a:endParaRPr lang="zh-CN" altLang="en-US" dirty="0">
              <a:latin typeface="黑体" panose="02010609060101010101" pitchFamily="49" charset="-122"/>
            </a:endParaRPr>
          </a:p>
          <a:p>
            <a:r>
              <a:rPr lang="en-US" altLang="zh-CN" dirty="0">
                <a:latin typeface="黑体" panose="02010609060101010101" pitchFamily="49" charset="-122"/>
              </a:rPr>
              <a:t>6.</a:t>
            </a:r>
            <a:r>
              <a:rPr lang="zh-CN" altLang="en-US" dirty="0">
                <a:latin typeface="黑体" panose="02010609060101010101" pitchFamily="49" charset="-122"/>
              </a:rPr>
              <a:t>有关其他法律、法规、通知文件等。</a:t>
            </a:r>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评估报告书</a:t>
            </a:r>
            <a:endParaRPr lang="zh-CN" altLang="en-US" dirty="0"/>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latin typeface="黑体" panose="02010609060101010101" pitchFamily="49" charset="-122"/>
              </a:rPr>
              <a:t>(</a:t>
            </a:r>
            <a:r>
              <a:rPr lang="zh-CN" altLang="en-US" dirty="0">
                <a:latin typeface="黑体" panose="02010609060101010101" pitchFamily="49" charset="-122"/>
              </a:rPr>
              <a:t>三</a:t>
            </a:r>
            <a:r>
              <a:rPr lang="en-US" altLang="zh-CN" dirty="0">
                <a:latin typeface="黑体" panose="02010609060101010101" pitchFamily="49" charset="-122"/>
              </a:rPr>
              <a:t>)</a:t>
            </a:r>
            <a:r>
              <a:rPr lang="zh-CN" altLang="en-US" dirty="0">
                <a:latin typeface="黑体" panose="02010609060101010101" pitchFamily="49" charset="-122"/>
              </a:rPr>
              <a:t>评估准则依据</a:t>
            </a:r>
            <a:endParaRPr lang="zh-CN" altLang="en-US" dirty="0">
              <a:latin typeface="黑体" panose="02010609060101010101" pitchFamily="49" charset="-122"/>
            </a:endParaRPr>
          </a:p>
          <a:p>
            <a:r>
              <a:rPr lang="en-US" altLang="zh-CN" dirty="0">
                <a:latin typeface="黑体" panose="02010609060101010101" pitchFamily="49" charset="-122"/>
              </a:rPr>
              <a:t>1.《</a:t>
            </a:r>
            <a:r>
              <a:rPr lang="zh-CN" altLang="en-US" dirty="0">
                <a:latin typeface="黑体" panose="02010609060101010101" pitchFamily="49" charset="-122"/>
              </a:rPr>
              <a:t>资产评估准则</a:t>
            </a:r>
            <a:r>
              <a:rPr lang="en-US" altLang="zh-CN" dirty="0">
                <a:latin typeface="黑体" panose="02010609060101010101" pitchFamily="49" charset="-122"/>
              </a:rPr>
              <a:t>—</a:t>
            </a:r>
            <a:r>
              <a:rPr lang="zh-CN" altLang="en-US" dirty="0">
                <a:latin typeface="黑体" panose="02010609060101010101" pitchFamily="49" charset="-122"/>
              </a:rPr>
              <a:t>基本准则</a:t>
            </a:r>
            <a:r>
              <a:rPr lang="en-US" altLang="zh-CN" dirty="0">
                <a:latin typeface="黑体" panose="02010609060101010101" pitchFamily="49" charset="-122"/>
              </a:rPr>
              <a:t>》</a:t>
            </a:r>
            <a:r>
              <a:rPr lang="zh-CN" altLang="en-US" dirty="0">
                <a:latin typeface="黑体" panose="02010609060101010101" pitchFamily="49" charset="-122"/>
              </a:rPr>
              <a:t>（财企</a:t>
            </a:r>
            <a:r>
              <a:rPr lang="en-US" altLang="zh-CN" dirty="0">
                <a:latin typeface="黑体" panose="02010609060101010101" pitchFamily="49" charset="-122"/>
              </a:rPr>
              <a:t>【2004】20</a:t>
            </a:r>
            <a:r>
              <a:rPr lang="zh-CN" altLang="en-US" dirty="0">
                <a:latin typeface="黑体" panose="02010609060101010101" pitchFamily="49" charset="-122"/>
              </a:rPr>
              <a:t>号）；</a:t>
            </a:r>
            <a:endParaRPr lang="zh-CN" altLang="en-US" dirty="0">
              <a:latin typeface="黑体" panose="02010609060101010101" pitchFamily="49" charset="-122"/>
            </a:endParaRPr>
          </a:p>
          <a:p>
            <a:r>
              <a:rPr lang="en-US" altLang="zh-CN" dirty="0">
                <a:latin typeface="黑体" panose="02010609060101010101" pitchFamily="49" charset="-122"/>
              </a:rPr>
              <a:t>2.《</a:t>
            </a:r>
            <a:r>
              <a:rPr lang="zh-CN" altLang="en-US" dirty="0">
                <a:latin typeface="黑体" panose="02010609060101010101" pitchFamily="49" charset="-122"/>
              </a:rPr>
              <a:t>资产评估职业道德准则</a:t>
            </a:r>
            <a:r>
              <a:rPr lang="en-US" altLang="zh-CN" dirty="0">
                <a:latin typeface="黑体" panose="02010609060101010101" pitchFamily="49" charset="-122"/>
              </a:rPr>
              <a:t>—</a:t>
            </a:r>
            <a:r>
              <a:rPr lang="zh-CN" altLang="en-US" dirty="0">
                <a:latin typeface="黑体" panose="02010609060101010101" pitchFamily="49" charset="-122"/>
              </a:rPr>
              <a:t>基本准则</a:t>
            </a:r>
            <a:r>
              <a:rPr lang="en-US" altLang="zh-CN" dirty="0">
                <a:latin typeface="黑体" panose="02010609060101010101" pitchFamily="49" charset="-122"/>
              </a:rPr>
              <a:t>》</a:t>
            </a:r>
            <a:r>
              <a:rPr lang="zh-CN" altLang="en-US" dirty="0">
                <a:latin typeface="黑体" panose="02010609060101010101" pitchFamily="49" charset="-122"/>
              </a:rPr>
              <a:t>（财企</a:t>
            </a:r>
            <a:r>
              <a:rPr lang="en-US" altLang="zh-CN" dirty="0">
                <a:latin typeface="黑体" panose="02010609060101010101" pitchFamily="49" charset="-122"/>
              </a:rPr>
              <a:t>【2004】20 </a:t>
            </a:r>
            <a:r>
              <a:rPr lang="zh-CN" altLang="en-US" dirty="0">
                <a:latin typeface="黑体" panose="02010609060101010101" pitchFamily="49" charset="-122"/>
              </a:rPr>
              <a:t>号）；</a:t>
            </a:r>
            <a:endParaRPr lang="zh-CN" altLang="en-US" dirty="0">
              <a:latin typeface="黑体" panose="02010609060101010101" pitchFamily="49" charset="-122"/>
            </a:endParaRPr>
          </a:p>
          <a:p>
            <a:r>
              <a:rPr lang="en-US" altLang="zh-CN" dirty="0">
                <a:latin typeface="黑体" panose="02010609060101010101" pitchFamily="49" charset="-122"/>
              </a:rPr>
              <a:t>3.《</a:t>
            </a:r>
            <a:r>
              <a:rPr lang="zh-CN" altLang="en-US" dirty="0">
                <a:latin typeface="黑体" panose="02010609060101010101" pitchFamily="49" charset="-122"/>
              </a:rPr>
              <a:t>资产评估准则</a:t>
            </a:r>
            <a:r>
              <a:rPr lang="en-US" altLang="zh-CN" dirty="0">
                <a:latin typeface="黑体" panose="02010609060101010101" pitchFamily="49" charset="-122"/>
              </a:rPr>
              <a:t>—</a:t>
            </a:r>
            <a:r>
              <a:rPr lang="zh-CN" altLang="en-US" dirty="0">
                <a:latin typeface="黑体" panose="02010609060101010101" pitchFamily="49" charset="-122"/>
              </a:rPr>
              <a:t>业务约定书</a:t>
            </a:r>
            <a:r>
              <a:rPr lang="en-US" altLang="zh-CN" dirty="0">
                <a:latin typeface="黑体" panose="02010609060101010101" pitchFamily="49" charset="-122"/>
              </a:rPr>
              <a:t>》</a:t>
            </a:r>
            <a:r>
              <a:rPr lang="zh-CN" altLang="en-US" dirty="0">
                <a:latin typeface="黑体" panose="02010609060101010101" pitchFamily="49" charset="-122"/>
              </a:rPr>
              <a:t>（中评协</a:t>
            </a:r>
            <a:r>
              <a:rPr lang="en-US" altLang="zh-CN" dirty="0">
                <a:latin typeface="黑体" panose="02010609060101010101" pitchFamily="49" charset="-122"/>
              </a:rPr>
              <a:t>【2007】189</a:t>
            </a:r>
            <a:r>
              <a:rPr lang="zh-CN" altLang="en-US" dirty="0">
                <a:latin typeface="黑体" panose="02010609060101010101" pitchFamily="49" charset="-122"/>
              </a:rPr>
              <a:t>号）；</a:t>
            </a:r>
            <a:endParaRPr lang="zh-CN" altLang="en-US" dirty="0">
              <a:latin typeface="黑体" panose="02010609060101010101" pitchFamily="49" charset="-122"/>
            </a:endParaRPr>
          </a:p>
          <a:p>
            <a:r>
              <a:rPr lang="en-US" altLang="zh-CN" dirty="0">
                <a:latin typeface="黑体" panose="02010609060101010101" pitchFamily="49" charset="-122"/>
              </a:rPr>
              <a:t>4.《</a:t>
            </a:r>
            <a:r>
              <a:rPr lang="zh-CN" altLang="en-US" dirty="0">
                <a:latin typeface="黑体" panose="02010609060101010101" pitchFamily="49" charset="-122"/>
              </a:rPr>
              <a:t>资产评估准则</a:t>
            </a:r>
            <a:r>
              <a:rPr lang="en-US" altLang="zh-CN" dirty="0">
                <a:latin typeface="黑体" panose="02010609060101010101" pitchFamily="49" charset="-122"/>
              </a:rPr>
              <a:t>—</a:t>
            </a:r>
            <a:r>
              <a:rPr lang="zh-CN" altLang="en-US" dirty="0">
                <a:latin typeface="黑体" panose="02010609060101010101" pitchFamily="49" charset="-122"/>
              </a:rPr>
              <a:t>工作底稿</a:t>
            </a:r>
            <a:r>
              <a:rPr lang="en-US" altLang="zh-CN" dirty="0">
                <a:latin typeface="黑体" panose="02010609060101010101" pitchFamily="49" charset="-122"/>
              </a:rPr>
              <a:t>》</a:t>
            </a:r>
            <a:r>
              <a:rPr lang="zh-CN" altLang="en-US" dirty="0">
                <a:latin typeface="黑体" panose="02010609060101010101" pitchFamily="49" charset="-122"/>
              </a:rPr>
              <a:t>（</a:t>
            </a:r>
            <a:r>
              <a:rPr lang="en-US" altLang="zh-CN" dirty="0">
                <a:latin typeface="黑体" panose="02010609060101010101" pitchFamily="49" charset="-122"/>
              </a:rPr>
              <a:t>【2007】189</a:t>
            </a:r>
            <a:r>
              <a:rPr lang="zh-CN" altLang="en-US" dirty="0">
                <a:latin typeface="黑体" panose="02010609060101010101" pitchFamily="49" charset="-122"/>
              </a:rPr>
              <a:t>号）；</a:t>
            </a:r>
            <a:endParaRPr lang="zh-CN" altLang="en-US" dirty="0">
              <a:latin typeface="黑体" panose="02010609060101010101" pitchFamily="49" charset="-122"/>
            </a:endParaRPr>
          </a:p>
          <a:p>
            <a:r>
              <a:rPr lang="en-US" altLang="zh-CN" dirty="0">
                <a:latin typeface="黑体" panose="02010609060101010101" pitchFamily="49" charset="-122"/>
              </a:rPr>
              <a:t>5.《</a:t>
            </a:r>
            <a:r>
              <a:rPr lang="zh-CN" altLang="en-US" dirty="0">
                <a:latin typeface="黑体" panose="02010609060101010101" pitchFamily="49" charset="-122"/>
              </a:rPr>
              <a:t>评估机构业务质量控制指南</a:t>
            </a:r>
            <a:r>
              <a:rPr lang="en-US" altLang="zh-CN" dirty="0">
                <a:latin typeface="黑体" panose="02010609060101010101" pitchFamily="49" charset="-122"/>
              </a:rPr>
              <a:t>》</a:t>
            </a:r>
            <a:r>
              <a:rPr lang="zh-CN" altLang="en-US" dirty="0">
                <a:latin typeface="黑体" panose="02010609060101010101" pitchFamily="49" charset="-122"/>
              </a:rPr>
              <a:t>（中评协</a:t>
            </a:r>
            <a:r>
              <a:rPr lang="en-US" altLang="zh-CN" dirty="0">
                <a:latin typeface="黑体" panose="02010609060101010101" pitchFamily="49" charset="-122"/>
              </a:rPr>
              <a:t>【2010】214</a:t>
            </a:r>
            <a:r>
              <a:rPr lang="zh-CN" altLang="en-US" dirty="0">
                <a:latin typeface="黑体" panose="02010609060101010101" pitchFamily="49" charset="-122"/>
              </a:rPr>
              <a:t>号）；</a:t>
            </a:r>
            <a:endParaRPr lang="zh-CN" altLang="en-US" dirty="0">
              <a:latin typeface="黑体" panose="02010609060101010101" pitchFamily="49" charset="-122"/>
            </a:endParaRPr>
          </a:p>
          <a:p>
            <a:r>
              <a:rPr lang="en-US" altLang="zh-CN" dirty="0">
                <a:latin typeface="黑体" panose="02010609060101010101" pitchFamily="49" charset="-122"/>
              </a:rPr>
              <a:t>6.《</a:t>
            </a:r>
            <a:r>
              <a:rPr lang="zh-CN" altLang="en-US" dirty="0">
                <a:latin typeface="黑体" panose="02010609060101010101" pitchFamily="49" charset="-122"/>
              </a:rPr>
              <a:t>著作权资产评估指导意见</a:t>
            </a:r>
            <a:r>
              <a:rPr lang="en-US" altLang="zh-CN" dirty="0">
                <a:latin typeface="黑体" panose="02010609060101010101" pitchFamily="49" charset="-122"/>
              </a:rPr>
              <a:t>》</a:t>
            </a:r>
            <a:r>
              <a:rPr lang="zh-CN" altLang="en-US" dirty="0">
                <a:latin typeface="黑体" panose="02010609060101010101" pitchFamily="49" charset="-122"/>
              </a:rPr>
              <a:t>（中评协</a:t>
            </a:r>
            <a:r>
              <a:rPr lang="en-US" altLang="zh-CN" dirty="0">
                <a:latin typeface="黑体" panose="02010609060101010101" pitchFamily="49" charset="-122"/>
              </a:rPr>
              <a:t>【2010】215</a:t>
            </a:r>
            <a:r>
              <a:rPr lang="zh-CN" altLang="en-US" dirty="0">
                <a:latin typeface="黑体" panose="02010609060101010101" pitchFamily="49" charset="-122"/>
              </a:rPr>
              <a:t>号）；</a:t>
            </a:r>
            <a:endParaRPr lang="zh-CN" altLang="en-US" dirty="0">
              <a:latin typeface="黑体" panose="02010609060101010101" pitchFamily="49" charset="-122"/>
            </a:endParaRPr>
          </a:p>
          <a:p>
            <a:r>
              <a:rPr lang="en-US" altLang="zh-CN" dirty="0">
                <a:latin typeface="黑体" panose="02010609060101010101" pitchFamily="49" charset="-122"/>
              </a:rPr>
              <a:t>7.</a:t>
            </a:r>
            <a:r>
              <a:rPr lang="zh-CN" altLang="en-US" dirty="0">
                <a:latin typeface="黑体" panose="02010609060101010101" pitchFamily="49" charset="-122"/>
              </a:rPr>
              <a:t>中国注册会计师协会</a:t>
            </a:r>
            <a:r>
              <a:rPr lang="en-US" altLang="zh-CN" dirty="0">
                <a:latin typeface="黑体" panose="02010609060101010101" pitchFamily="49" charset="-122"/>
              </a:rPr>
              <a:t>《</a:t>
            </a:r>
            <a:r>
              <a:rPr lang="zh-CN" altLang="en-US" dirty="0">
                <a:latin typeface="黑体" panose="02010609060101010101" pitchFamily="49" charset="-122"/>
              </a:rPr>
              <a:t>注册资产评估值关注评估对象法律权属指导意见（会协</a:t>
            </a:r>
            <a:r>
              <a:rPr lang="en-US" altLang="zh-CN" dirty="0">
                <a:latin typeface="黑体" panose="02010609060101010101" pitchFamily="49" charset="-122"/>
              </a:rPr>
              <a:t>【2003】18</a:t>
            </a:r>
            <a:r>
              <a:rPr lang="zh-CN" altLang="en-US" dirty="0">
                <a:latin typeface="黑体" panose="02010609060101010101" pitchFamily="49" charset="-122"/>
              </a:rPr>
              <a:t>号）；</a:t>
            </a:r>
            <a:r>
              <a:rPr lang="en-US" altLang="zh-CN" dirty="0">
                <a:latin typeface="黑体" panose="02010609060101010101" pitchFamily="49" charset="-122"/>
              </a:rPr>
              <a:t>8.</a:t>
            </a:r>
            <a:r>
              <a:rPr lang="zh-CN" altLang="en-US" dirty="0">
                <a:latin typeface="黑体" panose="02010609060101010101" pitchFamily="49" charset="-122"/>
              </a:rPr>
              <a:t>其他准则。</a:t>
            </a:r>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评估报告书</a:t>
            </a:r>
            <a:endParaRPr lang="zh-CN" altLang="en-US" dirty="0"/>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latin typeface="黑体" panose="02010609060101010101" pitchFamily="49" charset="-122"/>
              </a:rPr>
              <a:t>(</a:t>
            </a:r>
            <a:r>
              <a:rPr lang="zh-CN" altLang="en-US" dirty="0">
                <a:latin typeface="黑体" panose="02010609060101010101" pitchFamily="49" charset="-122"/>
              </a:rPr>
              <a:t>四</a:t>
            </a:r>
            <a:r>
              <a:rPr lang="en-US" altLang="zh-CN" dirty="0">
                <a:latin typeface="黑体" panose="02010609060101010101" pitchFamily="49" charset="-122"/>
              </a:rPr>
              <a:t>)</a:t>
            </a:r>
            <a:r>
              <a:rPr lang="zh-CN" altLang="en-US" dirty="0">
                <a:latin typeface="黑体" panose="02010609060101010101" pitchFamily="49" charset="-122"/>
              </a:rPr>
              <a:t>产权依据</a:t>
            </a:r>
            <a:endParaRPr lang="zh-CN" altLang="en-US" dirty="0">
              <a:latin typeface="黑体" panose="02010609060101010101" pitchFamily="49" charset="-122"/>
            </a:endParaRPr>
          </a:p>
          <a:p>
            <a:r>
              <a:rPr lang="en-US" altLang="zh-CN" dirty="0">
                <a:latin typeface="黑体" panose="02010609060101010101" pitchFamily="49" charset="-122"/>
              </a:rPr>
              <a:t>1.</a:t>
            </a:r>
            <a:r>
              <a:rPr lang="zh-CN" altLang="en-US" dirty="0">
                <a:latin typeface="黑体" panose="02010609060101010101" pitchFamily="49" charset="-122"/>
              </a:rPr>
              <a:t>计算机软件著作权登记证书；</a:t>
            </a:r>
            <a:endParaRPr lang="zh-CN" altLang="en-US" dirty="0">
              <a:latin typeface="黑体" panose="02010609060101010101" pitchFamily="49" charset="-122"/>
            </a:endParaRPr>
          </a:p>
          <a:p>
            <a:r>
              <a:rPr lang="en-US" altLang="zh-CN" dirty="0">
                <a:latin typeface="黑体" panose="02010609060101010101" pitchFamily="49" charset="-122"/>
              </a:rPr>
              <a:t>2.</a:t>
            </a:r>
            <a:r>
              <a:rPr lang="zh-CN" altLang="en-US" dirty="0">
                <a:latin typeface="黑体" panose="02010609060101010101" pitchFamily="49" charset="-122"/>
              </a:rPr>
              <a:t>委托方提供的其他相关产权依据。</a:t>
            </a:r>
            <a:endParaRPr lang="zh-CN" altLang="en-US" dirty="0">
              <a:latin typeface="黑体" panose="02010609060101010101" pitchFamily="49" charset="-122"/>
            </a:endParaRPr>
          </a:p>
          <a:p>
            <a:r>
              <a:rPr lang="en-US" altLang="zh-CN" dirty="0">
                <a:latin typeface="黑体" panose="02010609060101010101" pitchFamily="49" charset="-122"/>
              </a:rPr>
              <a:t>(</a:t>
            </a:r>
            <a:r>
              <a:rPr lang="zh-CN" altLang="en-US" dirty="0">
                <a:latin typeface="黑体" panose="02010609060101010101" pitchFamily="49" charset="-122"/>
              </a:rPr>
              <a:t>五</a:t>
            </a:r>
            <a:r>
              <a:rPr lang="en-US" altLang="zh-CN" dirty="0">
                <a:latin typeface="黑体" panose="02010609060101010101" pitchFamily="49" charset="-122"/>
              </a:rPr>
              <a:t>)</a:t>
            </a:r>
            <a:r>
              <a:rPr lang="zh-CN" altLang="en-US" dirty="0">
                <a:latin typeface="黑体" panose="02010609060101010101" pitchFamily="49" charset="-122"/>
              </a:rPr>
              <a:t>、取价依据及参考依据</a:t>
            </a:r>
            <a:endParaRPr lang="zh-CN" altLang="en-US" dirty="0">
              <a:latin typeface="黑体" panose="02010609060101010101" pitchFamily="49" charset="-122"/>
            </a:endParaRPr>
          </a:p>
          <a:p>
            <a:r>
              <a:rPr lang="en-US" altLang="zh-CN" dirty="0">
                <a:latin typeface="黑体" panose="02010609060101010101" pitchFamily="49" charset="-122"/>
              </a:rPr>
              <a:t>1.</a:t>
            </a:r>
            <a:r>
              <a:rPr lang="zh-CN" altLang="en-US" dirty="0">
                <a:latin typeface="黑体" panose="02010609060101010101" pitchFamily="49" charset="-122"/>
              </a:rPr>
              <a:t>委托方提供的其他相关资料；</a:t>
            </a:r>
            <a:endParaRPr lang="zh-CN" altLang="en-US" dirty="0">
              <a:latin typeface="黑体" panose="02010609060101010101" pitchFamily="49" charset="-122"/>
            </a:endParaRPr>
          </a:p>
          <a:p>
            <a:r>
              <a:rPr lang="en-US" altLang="zh-CN" dirty="0">
                <a:latin typeface="黑体" panose="02010609060101010101" pitchFamily="49" charset="-122"/>
              </a:rPr>
              <a:t>2.</a:t>
            </a:r>
            <a:r>
              <a:rPr lang="zh-CN" altLang="en-US" dirty="0">
                <a:latin typeface="黑体" panose="02010609060101010101" pitchFamily="49" charset="-122"/>
              </a:rPr>
              <a:t>评估人员收集的市场资料及其他资料。</a:t>
            </a:r>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评估报告书</a:t>
            </a:r>
            <a:endParaRPr lang="zh-CN" altLang="en-US" dirty="0"/>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七、评估方法</a:t>
            </a:r>
            <a:endParaRPr lang="zh-CN" altLang="en-US" dirty="0">
              <a:latin typeface="黑体" panose="02010609060101010101" pitchFamily="49" charset="-122"/>
            </a:endParaRPr>
          </a:p>
          <a:p>
            <a:r>
              <a:rPr lang="zh-CN" altLang="en-US" dirty="0">
                <a:latin typeface="黑体" panose="02010609060101010101" pitchFamily="49" charset="-122"/>
              </a:rPr>
              <a:t>技术的评估方法有三种，即重置成本法、市场比较法和收益现值法。</a:t>
            </a:r>
            <a:endParaRPr lang="zh-CN" altLang="en-US" dirty="0">
              <a:latin typeface="黑体" panose="02010609060101010101" pitchFamily="49" charset="-122"/>
            </a:endParaRPr>
          </a:p>
          <a:p>
            <a:r>
              <a:rPr lang="zh-CN" altLang="en-US" dirty="0">
                <a:latin typeface="黑体" panose="02010609060101010101" pitchFamily="49" charset="-122"/>
              </a:rPr>
              <a:t>一般认为技术的价值特别是高科技成果的价值用重置成本是很难反映其价值。因为该类资产的价值通常主要表现在高科技人才的创造性智力劳动，该等劳动的成果很难以劳动力成本来衡量。基于以上原因，本次评估我们没有用重置成本法。</a:t>
            </a:r>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评估报告书</a:t>
            </a:r>
            <a:endParaRPr lang="zh-CN" altLang="en-US" dirty="0"/>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市场比较法在资产评估中，不管是对有形资产还是无形资产的评估都是可以采用的，采用市场比较法的前提条件是要有相同或相似的交易案例，且交易行为应该是公平交易。结合本次评估技术的自身特点及市场交易情况，据我们的市场调查及有关业内人士的介绍，目前国内没有类似技术的转让案例，本次评估由于无法找到可对比的历史交易案例及交易价格数据，故市场发也不适用本次评估。</a:t>
            </a:r>
            <a:endParaRPr lang="zh-CN" altLang="en-US" dirty="0">
              <a:latin typeface="黑体" panose="02010609060101010101" pitchFamily="49" charset="-122"/>
            </a:endParaRPr>
          </a:p>
          <a:p>
            <a:r>
              <a:rPr lang="zh-CN" altLang="en-US" dirty="0">
                <a:latin typeface="黑体" panose="02010609060101010101" pitchFamily="49" charset="-122"/>
              </a:rPr>
              <a:t>由于以上评估方法的局限性，本次对北京清华同衡规划设计研究院有限公司拥有的软件著作权资产组合的评估采用收益法中的分成率法。</a:t>
            </a:r>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评估报告书</a:t>
            </a:r>
            <a:endParaRPr lang="zh-CN" altLang="en-US" dirty="0"/>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在本次评估所依据的基本假设前提下，鉴于评估对象软件著作权资产组合，能用货币衡量其未来期望收益及承担的风险，因此采用收益现值法中的分成率法 进行评估。即：根据相关行业和国内外宏观经济环境的综合分析，合理预测企业将软件著作权资产组合投入市场后，预计所产生的未来收益情况；在依据相关行业特点及企业发展计划确定预测期，分析风险因素确定折现率；最后评估人员综合考虑该非专利技术对于整个收益额的贡献程度，采用利润分成率测算该非专利技术的收益额，即以非专利技术投资产生的收益为基础，按一定比例（利润分成率）分成确定非专利技术的收益，然后将收益折现，计算该非专利技术的价值。</a:t>
            </a:r>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评估报告书</a:t>
            </a: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2"/>
          <p:cNvSpPr txBox="1"/>
          <p:nvPr/>
        </p:nvSpPr>
        <p:spPr>
          <a:xfrm>
            <a:off x="259080" y="1072664"/>
            <a:ext cx="6198871" cy="3459475"/>
          </a:xfrm>
          <a:prstGeom prst="rect">
            <a:avLst/>
          </a:prstGeom>
        </p:spPr>
        <p:txBody>
          <a:bodyPr vert="horz" lIns="91440" tIns="45720" rIns="91440" bIns="45720" rtlCol="0">
            <a:noAutofit/>
          </a:bodyPr>
          <a:lstStyle/>
          <a:p>
            <a:pPr marL="0" marR="0" lvl="0" indent="381635" algn="l" defTabSz="6858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rgbClr val="C00000"/>
                </a:solidFill>
                <a:effectLst/>
                <a:uLnTx/>
                <a:uFillTx/>
                <a:latin typeface="黑体" panose="02010609060101010101" pitchFamily="49" charset="-122"/>
                <a:ea typeface="黑体" panose="02010609060101010101" pitchFamily="49" charset="-122"/>
              </a:rPr>
              <a:t>1</a:t>
            </a:r>
            <a:r>
              <a:rPr lang="en-US" altLang="zh-CN" sz="1600" dirty="0">
                <a:solidFill>
                  <a:srgbClr val="C00000"/>
                </a:solidFill>
                <a:latin typeface="黑体" panose="02010609060101010101" pitchFamily="49" charset="-122"/>
                <a:ea typeface="黑体" panose="02010609060101010101" pitchFamily="49" charset="-122"/>
              </a:rPr>
              <a:t>.</a:t>
            </a:r>
            <a:r>
              <a:rPr kumimoji="0" lang="zh-CN" altLang="en-US" sz="1600" b="0" i="0" u="none" strike="noStrike" kern="1200" cap="none" spc="0" normalizeH="0" baseline="0" noProof="0" dirty="0">
                <a:ln>
                  <a:noFill/>
                </a:ln>
                <a:solidFill>
                  <a:srgbClr val="C00000"/>
                </a:solidFill>
                <a:effectLst/>
                <a:uLnTx/>
                <a:uFillTx/>
                <a:latin typeface="黑体" panose="02010609060101010101" pitchFamily="49" charset="-122"/>
                <a:ea typeface="黑体" panose="02010609060101010101" pitchFamily="49" charset="-122"/>
              </a:rPr>
              <a:t>软件著作权价值评估的涵义</a:t>
            </a:r>
            <a:endParaRPr kumimoji="0" lang="zh-CN" altLang="en-US" sz="1600" b="0" i="0" u="none" strike="noStrike" kern="1200" cap="none" spc="0" normalizeH="0" baseline="0" noProof="0" dirty="0">
              <a:ln>
                <a:noFill/>
              </a:ln>
              <a:solidFill>
                <a:srgbClr val="C00000"/>
              </a:solidFill>
              <a:effectLst/>
              <a:uLnTx/>
              <a:uFillTx/>
              <a:latin typeface="黑体" panose="02010609060101010101" pitchFamily="49" charset="-122"/>
              <a:ea typeface="黑体" panose="02010609060101010101" pitchFamily="49" charset="-122"/>
            </a:endParaRPr>
          </a:p>
          <a:p>
            <a:pPr marL="0" marR="0" lvl="0" indent="381635" algn="l" defTabSz="6858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软件著作权价值评估是指具有专业评估资格的主体，依据国家法律法规、行业准则和有关资料，按照软件著作权的评估目的，遵循评估原则，选择适用的价值类型，确定评估方法，依据评估程序对软件著作权在某一评估基准日进行确认、评价、估算和报告，为软件著作权业务当事人提供价值尺度的一种社会经济活动。软件著作权价值评估应该结合软件著作权评估的影响因素和企业的经营特点及资本流动性，综合评估软件著作权的价值。 </a:t>
            </a:r>
            <a:endPar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endParaRPr>
          </a:p>
        </p:txBody>
      </p:sp>
      <p:sp>
        <p:nvSpPr>
          <p:cNvPr id="10" name="文本框 3"/>
          <p:cNvSpPr txBox="1"/>
          <p:nvPr/>
        </p:nvSpPr>
        <p:spPr>
          <a:xfrm>
            <a:off x="259080" y="703332"/>
            <a:ext cx="3921065" cy="369332"/>
          </a:xfrm>
          <a:prstGeom prst="rect">
            <a:avLst/>
          </a:prstGeom>
          <a:noFill/>
        </p:spPr>
        <p:txBody>
          <a:bodyPr wrap="square" rtlCol="0">
            <a:spAutoFit/>
          </a:bodyPr>
          <a:lstStyle/>
          <a:p>
            <a:r>
              <a:rPr lang="zh-CN" altLang="en-US" sz="1800" dirty="0">
                <a:solidFill>
                  <a:srgbClr val="0070C0"/>
                </a:solidFill>
                <a:latin typeface="黑体" panose="02010609060101010101" pitchFamily="49" charset="-122"/>
                <a:ea typeface="黑体" panose="02010609060101010101" pitchFamily="49" charset="-122"/>
              </a:rPr>
              <a:t>三、软件著作权价值评估概述 </a:t>
            </a:r>
            <a:endParaRPr lang="zh-CN" altLang="en-US" sz="1800" dirty="0">
              <a:solidFill>
                <a:srgbClr val="0070C0"/>
              </a:solidFill>
              <a:latin typeface="黑体" panose="02010609060101010101" pitchFamily="49" charset="-122"/>
              <a:ea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3" name="标题 2"/>
          <p:cNvSpPr>
            <a:spLocks noGrp="1"/>
          </p:cNvSpPr>
          <p:nvPr>
            <p:ph type="title"/>
          </p:nvPr>
        </p:nvSpPr>
        <p:spPr>
          <a:xfrm>
            <a:off x="495283" y="82099"/>
            <a:ext cx="5716299" cy="350759"/>
          </a:xfrm>
          <a:prstGeom prst="rect">
            <a:avLst/>
          </a:prstGeom>
        </p:spPr>
        <p:txBody>
          <a:bodyPr/>
          <a:lstStyle/>
          <a:p>
            <a:r>
              <a:rPr lang="zh-CN" altLang="en-US" dirty="0"/>
              <a:t>计算机软件著作权评估</a:t>
            </a:r>
            <a:endParaRPr lang="zh-CN" altLang="en-US" dirty="0"/>
          </a:p>
        </p:txBody>
      </p:sp>
      <p:sp>
        <p:nvSpPr>
          <p:cNvPr id="4" name="矩形 3"/>
          <p:cNvSpPr/>
          <p:nvPr/>
        </p:nvSpPr>
        <p:spPr>
          <a:xfrm>
            <a:off x="-1905000" y="1"/>
            <a:ext cx="1823918" cy="51435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rPr>
              <a:t>根据</a:t>
            </a:r>
            <a:r>
              <a:rPr lang="zh-CN" altLang="en-US" b="1">
                <a:solidFill>
                  <a:schemeClr val="tx1"/>
                </a:solidFill>
              </a:rPr>
              <a:t>实际情况添加不同层级标题</a:t>
            </a:r>
            <a:endParaRPr lang="zh-CN" altLang="en-US" b="1" dirty="0">
              <a:solidFill>
                <a:schemeClr val="tx1"/>
              </a:solidFill>
            </a:endParaRPr>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endParaRPr lang="en-US" altLang="zh-CN" dirty="0">
              <a:latin typeface="黑体" panose="02010609060101010101" pitchFamily="49" charset="-122"/>
            </a:endParaRPr>
          </a:p>
          <a:p>
            <a:r>
              <a:rPr lang="zh-CN" altLang="en-US" dirty="0">
                <a:latin typeface="黑体" panose="02010609060101010101" pitchFamily="49" charset="-122"/>
              </a:rPr>
              <a:t>式中：</a:t>
            </a:r>
            <a:endParaRPr lang="zh-CN" altLang="en-US" dirty="0">
              <a:latin typeface="黑体" panose="02010609060101010101" pitchFamily="49" charset="-122"/>
            </a:endParaRPr>
          </a:p>
          <a:p>
            <a:r>
              <a:rPr lang="en-US" altLang="zh-CN" dirty="0">
                <a:latin typeface="黑体" panose="02010609060101010101" pitchFamily="49" charset="-122"/>
              </a:rPr>
              <a:t>P</a:t>
            </a:r>
            <a:r>
              <a:rPr lang="zh-CN" altLang="en-US" dirty="0">
                <a:latin typeface="黑体" panose="02010609060101010101" pitchFamily="49" charset="-122"/>
              </a:rPr>
              <a:t>：待评估软件著作权的评估价值；</a:t>
            </a:r>
            <a:endParaRPr lang="zh-CN" altLang="en-US" dirty="0">
              <a:latin typeface="黑体" panose="02010609060101010101" pitchFamily="49" charset="-122"/>
            </a:endParaRPr>
          </a:p>
          <a:p>
            <a:r>
              <a:rPr lang="en-US" altLang="zh-CN" dirty="0">
                <a:latin typeface="黑体" panose="02010609060101010101" pitchFamily="49" charset="-122"/>
              </a:rPr>
              <a:t>R</a:t>
            </a:r>
            <a:r>
              <a:rPr lang="en-US" altLang="zh-CN" baseline="-25000" dirty="0">
                <a:latin typeface="黑体" panose="02010609060101010101" pitchFamily="49" charset="-122"/>
              </a:rPr>
              <a:t>i</a:t>
            </a:r>
            <a:r>
              <a:rPr lang="zh-CN" altLang="en-US" dirty="0">
                <a:latin typeface="黑体" panose="02010609060101010101" pitchFamily="49" charset="-122"/>
              </a:rPr>
              <a:t>：基准日后第</a:t>
            </a:r>
            <a:r>
              <a:rPr lang="en-US" altLang="zh-CN" dirty="0" err="1">
                <a:latin typeface="黑体" panose="02010609060101010101" pitchFamily="49" charset="-122"/>
              </a:rPr>
              <a:t>i</a:t>
            </a:r>
            <a:r>
              <a:rPr lang="zh-CN" altLang="en-US" dirty="0">
                <a:latin typeface="黑体" panose="02010609060101010101" pitchFamily="49" charset="-122"/>
              </a:rPr>
              <a:t>年预期软件著作权收益；</a:t>
            </a:r>
            <a:endParaRPr lang="zh-CN" altLang="en-US" dirty="0">
              <a:latin typeface="黑体" panose="02010609060101010101" pitchFamily="49" charset="-122"/>
            </a:endParaRPr>
          </a:p>
          <a:p>
            <a:r>
              <a:rPr lang="en-US" altLang="zh-CN" dirty="0">
                <a:latin typeface="黑体" panose="02010609060101010101" pitchFamily="49" charset="-122"/>
              </a:rPr>
              <a:t>K</a:t>
            </a:r>
            <a:r>
              <a:rPr lang="zh-CN" altLang="en-US" dirty="0">
                <a:latin typeface="黑体" panose="02010609060101010101" pitchFamily="49" charset="-122"/>
              </a:rPr>
              <a:t>：软件技术综合分成率；</a:t>
            </a:r>
            <a:endParaRPr lang="zh-CN" altLang="en-US" dirty="0">
              <a:latin typeface="黑体" panose="02010609060101010101" pitchFamily="49" charset="-122"/>
            </a:endParaRPr>
          </a:p>
          <a:p>
            <a:r>
              <a:rPr lang="en-US" altLang="zh-CN" dirty="0">
                <a:latin typeface="黑体" panose="02010609060101010101" pitchFamily="49" charset="-122"/>
              </a:rPr>
              <a:t>n</a:t>
            </a:r>
            <a:r>
              <a:rPr lang="zh-CN" altLang="en-US" dirty="0">
                <a:latin typeface="黑体" panose="02010609060101010101" pitchFamily="49" charset="-122"/>
              </a:rPr>
              <a:t>：待评估软件著作权的未来收益期；</a:t>
            </a:r>
            <a:endParaRPr lang="zh-CN" altLang="en-US" dirty="0">
              <a:latin typeface="黑体" panose="02010609060101010101" pitchFamily="49" charset="-122"/>
            </a:endParaRPr>
          </a:p>
          <a:p>
            <a:r>
              <a:rPr lang="en-US" altLang="zh-CN" dirty="0" err="1">
                <a:latin typeface="黑体" panose="02010609060101010101" pitchFamily="49" charset="-122"/>
              </a:rPr>
              <a:t>i</a:t>
            </a:r>
            <a:r>
              <a:rPr lang="zh-CN" altLang="en-US" dirty="0">
                <a:latin typeface="黑体" panose="02010609060101010101" pitchFamily="49" charset="-122"/>
              </a:rPr>
              <a:t>：折现期；</a:t>
            </a:r>
            <a:endParaRPr lang="zh-CN" altLang="en-US" dirty="0">
              <a:latin typeface="黑体" panose="02010609060101010101" pitchFamily="49" charset="-122"/>
            </a:endParaRPr>
          </a:p>
          <a:p>
            <a:r>
              <a:rPr lang="en-US" altLang="zh-CN" dirty="0">
                <a:latin typeface="黑体" panose="02010609060101010101" pitchFamily="49" charset="-122"/>
              </a:rPr>
              <a:t>r</a:t>
            </a:r>
            <a:r>
              <a:rPr lang="zh-CN" altLang="en-US" dirty="0">
                <a:latin typeface="黑体" panose="02010609060101010101" pitchFamily="49" charset="-122"/>
              </a:rPr>
              <a:t>：折现率。</a:t>
            </a:r>
            <a:endParaRPr lang="zh-CN" altLang="en-US" dirty="0">
              <a:latin typeface="黑体" panose="02010609060101010101" pitchFamily="49" charset="-122"/>
            </a:endParaRPr>
          </a:p>
          <a:p>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评估报告书</a:t>
            </a:r>
            <a:endParaRPr lang="zh-CN" altLang="en-US" dirty="0"/>
          </a:p>
        </p:txBody>
      </p:sp>
      <p:pic>
        <p:nvPicPr>
          <p:cNvPr id="5" name="图片 4"/>
          <p:cNvPicPr>
            <a:picLocks noChangeAspect="1"/>
          </p:cNvPicPr>
          <p:nvPr/>
        </p:nvPicPr>
        <p:blipFill>
          <a:blip r:embed="rId1"/>
          <a:stretch>
            <a:fillRect/>
          </a:stretch>
        </p:blipFill>
        <p:spPr>
          <a:xfrm>
            <a:off x="2434269" y="927259"/>
            <a:ext cx="1838325" cy="695325"/>
          </a:xfrm>
          <a:prstGeom prst="rect">
            <a:avLst/>
          </a:prstGeom>
        </p:spPr>
      </p:pic>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八、评估程序实施过程和情况</a:t>
            </a:r>
            <a:endParaRPr lang="zh-CN" altLang="en-US" dirty="0">
              <a:latin typeface="黑体" panose="02010609060101010101" pitchFamily="49" charset="-122"/>
            </a:endParaRPr>
          </a:p>
          <a:p>
            <a:r>
              <a:rPr lang="zh-CN" altLang="en-US" dirty="0">
                <a:latin typeface="黑体" panose="02010609060101010101" pitchFamily="49" charset="-122"/>
              </a:rPr>
              <a:t>（一）资产评估前期准备工作阶段</a:t>
            </a:r>
            <a:endParaRPr lang="zh-CN" altLang="en-US" dirty="0">
              <a:latin typeface="黑体" panose="02010609060101010101" pitchFamily="49" charset="-122"/>
            </a:endParaRPr>
          </a:p>
          <a:p>
            <a:r>
              <a:rPr lang="zh-CN" altLang="en-US" dirty="0">
                <a:latin typeface="黑体" panose="02010609060101010101" pitchFamily="49" charset="-122"/>
              </a:rPr>
              <a:t>本阶段主要工作是接受委托，明确评估目的和评估范围及对象，选定评估基准日，拟定评估工作方案，制定工作计划。</a:t>
            </a:r>
            <a:endParaRPr lang="zh-CN" altLang="en-US" dirty="0">
              <a:latin typeface="黑体" panose="02010609060101010101" pitchFamily="49" charset="-122"/>
            </a:endParaRPr>
          </a:p>
          <a:p>
            <a:r>
              <a:rPr lang="zh-CN" altLang="en-US" dirty="0">
                <a:latin typeface="黑体" panose="02010609060101010101" pitchFamily="49" charset="-122"/>
              </a:rPr>
              <a:t>（二）确定评估方法，搜集相关资料</a:t>
            </a:r>
            <a:endParaRPr lang="zh-CN" altLang="en-US" dirty="0">
              <a:latin typeface="黑体" panose="02010609060101010101" pitchFamily="49" charset="-122"/>
            </a:endParaRPr>
          </a:p>
          <a:p>
            <a:r>
              <a:rPr lang="en-US" altLang="zh-CN" dirty="0">
                <a:latin typeface="黑体" panose="02010609060101010101" pitchFamily="49" charset="-122"/>
              </a:rPr>
              <a:t>1.</a:t>
            </a:r>
            <a:r>
              <a:rPr lang="zh-CN" altLang="en-US" dirty="0">
                <a:latin typeface="黑体" panose="02010609060101010101" pitchFamily="49" charset="-122"/>
              </a:rPr>
              <a:t>组成专业评估小组，听取资产评估委托方和资产占有方关于委估资产的开发经过及技术先进性和特点、技术的成熟性和可靠性、历史业绩和成本费用等的详细介绍；</a:t>
            </a:r>
            <a:endParaRPr lang="zh-CN" altLang="en-US" dirty="0">
              <a:latin typeface="黑体" panose="02010609060101010101" pitchFamily="49" charset="-122"/>
            </a:endParaRPr>
          </a:p>
          <a:p>
            <a:r>
              <a:rPr lang="en-US" altLang="zh-CN" dirty="0">
                <a:latin typeface="黑体" panose="02010609060101010101" pitchFamily="49" charset="-122"/>
              </a:rPr>
              <a:t>2.</a:t>
            </a:r>
            <a:r>
              <a:rPr lang="zh-CN" altLang="en-US" dirty="0">
                <a:latin typeface="黑体" panose="02010609060101010101" pitchFamily="49" charset="-122"/>
              </a:rPr>
              <a:t>对委托方提供的原始资料进行鉴别、分析、整理；</a:t>
            </a:r>
            <a:endParaRPr lang="zh-CN" altLang="en-US" dirty="0">
              <a:latin typeface="黑体" panose="02010609060101010101" pitchFamily="49" charset="-122"/>
            </a:endParaRPr>
          </a:p>
          <a:p>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评估报告书</a:t>
            </a:r>
            <a:endParaRPr lang="zh-CN" altLang="en-US" dirty="0"/>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latin typeface="黑体" panose="02010609060101010101" pitchFamily="49" charset="-122"/>
              </a:rPr>
              <a:t>3.</a:t>
            </a:r>
            <a:r>
              <a:rPr lang="zh-CN" altLang="en-US" dirty="0">
                <a:latin typeface="黑体" panose="02010609060101010101" pitchFamily="49" charset="-122"/>
              </a:rPr>
              <a:t>了解委托方拟将委估的知识产权市场规划和设想以及委托方对未来经营情况的预测；</a:t>
            </a:r>
            <a:endParaRPr lang="zh-CN" altLang="en-US" dirty="0">
              <a:latin typeface="黑体" panose="02010609060101010101" pitchFamily="49" charset="-122"/>
            </a:endParaRPr>
          </a:p>
          <a:p>
            <a:r>
              <a:rPr lang="en-US" altLang="zh-CN" dirty="0">
                <a:latin typeface="黑体" panose="02010609060101010101" pitchFamily="49" charset="-122"/>
              </a:rPr>
              <a:t>4.</a:t>
            </a:r>
            <a:r>
              <a:rPr lang="zh-CN" altLang="en-US" dirty="0">
                <a:latin typeface="黑体" panose="02010609060101010101" pitchFamily="49" charset="-122"/>
              </a:rPr>
              <a:t>根据对该知识产权的市场现状及未来需求进行的市场调查及咨询，对其市场需求进行了分析预测；</a:t>
            </a:r>
            <a:endParaRPr lang="zh-CN" altLang="en-US" dirty="0">
              <a:latin typeface="黑体" panose="02010609060101010101" pitchFamily="49" charset="-122"/>
            </a:endParaRPr>
          </a:p>
          <a:p>
            <a:r>
              <a:rPr lang="en-US" altLang="zh-CN" dirty="0">
                <a:latin typeface="黑体" panose="02010609060101010101" pitchFamily="49" charset="-122"/>
              </a:rPr>
              <a:t>5.</a:t>
            </a:r>
            <a:r>
              <a:rPr lang="zh-CN" altLang="en-US" dirty="0">
                <a:latin typeface="黑体" panose="02010609060101010101" pitchFamily="49" charset="-122"/>
              </a:rPr>
              <a:t>根据委托评估知识产权的实际状况和特点，选用相适应的评估方法，并搜集必要的相关资料。</a:t>
            </a:r>
            <a:endParaRPr lang="zh-CN" altLang="en-US" dirty="0">
              <a:latin typeface="黑体" panose="02010609060101010101" pitchFamily="49" charset="-122"/>
            </a:endParaRPr>
          </a:p>
          <a:p>
            <a:r>
              <a:rPr lang="zh-CN" altLang="en-US" dirty="0">
                <a:latin typeface="黑体" panose="02010609060101010101" pitchFamily="49" charset="-122"/>
              </a:rPr>
              <a:t>（三）评定估算、分析整理、撰写并提交报告</a:t>
            </a:r>
            <a:endParaRPr lang="zh-CN" altLang="en-US" dirty="0">
              <a:latin typeface="黑体" panose="02010609060101010101" pitchFamily="49" charset="-122"/>
            </a:endParaRPr>
          </a:p>
          <a:p>
            <a:r>
              <a:rPr lang="zh-CN" altLang="en-US" dirty="0">
                <a:latin typeface="黑体" panose="02010609060101010101" pitchFamily="49" charset="-122"/>
              </a:rPr>
              <a:t>本阶段工作主要是由评估人员进行评定估算，汇总、分析、复核评估结果，项目负责人提出报告初稿，部门经理复核，机构负责人审核定稿，出具知识产权评估报告书。</a:t>
            </a:r>
            <a:endParaRPr lang="zh-CN" altLang="en-US" dirty="0">
              <a:latin typeface="黑体" panose="02010609060101010101" pitchFamily="49" charset="-122"/>
            </a:endParaRPr>
          </a:p>
          <a:p>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评估报告书</a:t>
            </a:r>
            <a:endParaRPr lang="zh-CN" altLang="en-US" dirty="0"/>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九、评估假设</a:t>
            </a:r>
            <a:endParaRPr lang="zh-CN" altLang="en-US" dirty="0">
              <a:latin typeface="黑体" panose="02010609060101010101" pitchFamily="49" charset="-122"/>
            </a:endParaRPr>
          </a:p>
          <a:p>
            <a:r>
              <a:rPr lang="zh-CN" altLang="en-US" dirty="0">
                <a:latin typeface="黑体" panose="02010609060101010101" pitchFamily="49" charset="-122"/>
              </a:rPr>
              <a:t>在资产评估中，评估人员基于以下假设及限制条件作出了专业判断：</a:t>
            </a:r>
            <a:endParaRPr lang="zh-CN" altLang="en-US" dirty="0">
              <a:latin typeface="黑体" panose="02010609060101010101" pitchFamily="49" charset="-122"/>
            </a:endParaRPr>
          </a:p>
          <a:p>
            <a:r>
              <a:rPr lang="zh-CN" altLang="en-US" dirty="0">
                <a:latin typeface="黑体" panose="02010609060101010101" pitchFamily="49" charset="-122"/>
              </a:rPr>
              <a:t>（一）一般假设</a:t>
            </a:r>
            <a:endParaRPr lang="zh-CN" altLang="en-US" dirty="0">
              <a:latin typeface="黑体" panose="02010609060101010101" pitchFamily="49" charset="-122"/>
            </a:endParaRPr>
          </a:p>
          <a:p>
            <a:r>
              <a:rPr lang="en-US" altLang="zh-CN" dirty="0">
                <a:latin typeface="黑体" panose="02010609060101010101" pitchFamily="49" charset="-122"/>
              </a:rPr>
              <a:t>1.</a:t>
            </a:r>
            <a:r>
              <a:rPr lang="zh-CN" altLang="en-US" dirty="0">
                <a:latin typeface="黑体" panose="02010609060101010101" pitchFamily="49" charset="-122"/>
              </a:rPr>
              <a:t>假设委托评估对象在</a:t>
            </a:r>
            <a:r>
              <a:rPr lang="en-US" altLang="zh-CN" dirty="0">
                <a:latin typeface="黑体" panose="02010609060101010101" pitchFamily="49" charset="-122"/>
              </a:rPr>
              <a:t>2013</a:t>
            </a:r>
            <a:r>
              <a:rPr lang="zh-CN" altLang="en-US" dirty="0">
                <a:latin typeface="黑体" panose="02010609060101010101" pitchFamily="49" charset="-122"/>
              </a:rPr>
              <a:t>年</a:t>
            </a:r>
            <a:r>
              <a:rPr lang="en-US" altLang="zh-CN" dirty="0">
                <a:latin typeface="黑体" panose="02010609060101010101" pitchFamily="49" charset="-122"/>
              </a:rPr>
              <a:t>12</a:t>
            </a:r>
            <a:r>
              <a:rPr lang="zh-CN" altLang="en-US" dirty="0">
                <a:latin typeface="黑体" panose="02010609060101010101" pitchFamily="49" charset="-122"/>
              </a:rPr>
              <a:t>月</a:t>
            </a:r>
            <a:r>
              <a:rPr lang="en-US" altLang="zh-CN" dirty="0">
                <a:latin typeface="黑体" panose="02010609060101010101" pitchFamily="49" charset="-122"/>
              </a:rPr>
              <a:t>31</a:t>
            </a:r>
            <a:r>
              <a:rPr lang="zh-CN" altLang="en-US" dirty="0">
                <a:latin typeface="黑体" panose="02010609060101010101" pitchFamily="49" charset="-122"/>
              </a:rPr>
              <a:t>日后不改变用途仍继续使用， 通过生产、销售、经营技术产品产生经济效益；</a:t>
            </a:r>
            <a:endParaRPr lang="zh-CN" altLang="en-US" dirty="0">
              <a:latin typeface="黑体" panose="02010609060101010101" pitchFamily="49" charset="-122"/>
            </a:endParaRPr>
          </a:p>
          <a:p>
            <a:r>
              <a:rPr lang="en-US" altLang="zh-CN" dirty="0">
                <a:latin typeface="黑体" panose="02010609060101010101" pitchFamily="49" charset="-122"/>
              </a:rPr>
              <a:t>2.</a:t>
            </a:r>
            <a:r>
              <a:rPr lang="zh-CN" altLang="en-US" dirty="0">
                <a:latin typeface="黑体" panose="02010609060101010101" pitchFamily="49" charset="-122"/>
              </a:rPr>
              <a:t>假设未来该技术项目的经营者是负责的， 且其管理层有能力担当其职务； </a:t>
            </a:r>
            <a:endParaRPr lang="zh-CN" altLang="en-US" dirty="0">
              <a:latin typeface="黑体" panose="02010609060101010101" pitchFamily="49" charset="-122"/>
            </a:endParaRPr>
          </a:p>
          <a:p>
            <a:r>
              <a:rPr lang="en-US" altLang="zh-CN" dirty="0">
                <a:latin typeface="黑体" panose="02010609060101010101" pitchFamily="49" charset="-122"/>
              </a:rPr>
              <a:t>3.</a:t>
            </a:r>
            <a:r>
              <a:rPr lang="zh-CN" altLang="en-US" dirty="0">
                <a:latin typeface="黑体" panose="02010609060101010101" pitchFamily="49" charset="-122"/>
              </a:rPr>
              <a:t>除非另有说明， 假设该技术项目未来公司完全遵守所有有关法律和法规；</a:t>
            </a:r>
            <a:endParaRPr lang="zh-CN" altLang="en-US" dirty="0">
              <a:latin typeface="黑体" panose="02010609060101010101" pitchFamily="49" charset="-122"/>
            </a:endParaRPr>
          </a:p>
          <a:p>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评估报告书</a:t>
            </a:r>
            <a:endParaRPr lang="zh-CN" altLang="en-US" dirty="0"/>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latin typeface="黑体" panose="02010609060101010101" pitchFamily="49" charset="-122"/>
              </a:rPr>
              <a:t>4.</a:t>
            </a:r>
            <a:r>
              <a:rPr lang="zh-CN" altLang="en-US" dirty="0">
                <a:latin typeface="黑体" panose="02010609060101010101" pitchFamily="49" charset="-122"/>
              </a:rPr>
              <a:t>运用该技术产生的产品能达到预期质量保证及预期销售量；</a:t>
            </a:r>
            <a:endParaRPr lang="zh-CN" altLang="en-US" dirty="0">
              <a:latin typeface="黑体" panose="02010609060101010101" pitchFamily="49" charset="-122"/>
            </a:endParaRPr>
          </a:p>
          <a:p>
            <a:r>
              <a:rPr lang="en-US" altLang="zh-CN" dirty="0">
                <a:latin typeface="黑体" panose="02010609060101010101" pitchFamily="49" charset="-122"/>
              </a:rPr>
              <a:t>5.</a:t>
            </a:r>
            <a:r>
              <a:rPr lang="zh-CN" altLang="en-US" dirty="0">
                <a:latin typeface="黑体" panose="02010609060101010101" pitchFamily="49" charset="-122"/>
              </a:rPr>
              <a:t>本评估报告中有关专有技术的内涵及有关经济技术指标的比较资料均由北京清华同衡规划设计研究院有限公司提供，我们的责任是对其进行审核并按评估惯例发表专业意见；</a:t>
            </a:r>
            <a:endParaRPr lang="zh-CN" altLang="en-US" dirty="0">
              <a:latin typeface="黑体" panose="02010609060101010101" pitchFamily="49" charset="-122"/>
            </a:endParaRPr>
          </a:p>
          <a:p>
            <a:r>
              <a:rPr lang="en-US" altLang="zh-CN" dirty="0">
                <a:latin typeface="黑体" panose="02010609060101010101" pitchFamily="49" charset="-122"/>
              </a:rPr>
              <a:t>6.</a:t>
            </a:r>
            <a:r>
              <a:rPr lang="zh-CN" altLang="en-US" dirty="0">
                <a:latin typeface="黑体" panose="02010609060101010101" pitchFamily="49" charset="-122"/>
              </a:rPr>
              <a:t>根据评估委托，本评估报告书的评估结果是对已经由北京清华同衡规划设计研究院有限公司试用成功的专有技术而进行的，未对开发中技术是否存在价值做出判断；</a:t>
            </a:r>
            <a:endParaRPr lang="zh-CN" altLang="en-US" dirty="0">
              <a:latin typeface="黑体" panose="02010609060101010101" pitchFamily="49" charset="-122"/>
            </a:endParaRPr>
          </a:p>
          <a:p>
            <a:r>
              <a:rPr lang="en-US" altLang="zh-CN" dirty="0">
                <a:latin typeface="黑体" panose="02010609060101010101" pitchFamily="49" charset="-122"/>
              </a:rPr>
              <a:t>7.</a:t>
            </a:r>
            <a:r>
              <a:rPr lang="zh-CN" altLang="en-US" dirty="0">
                <a:latin typeface="黑体" panose="02010609060101010101" pitchFamily="49" charset="-122"/>
              </a:rPr>
              <a:t>预测收益时已经考虑了运用相关技术对成本的影响，因此我们在预测有关技术的收益时仅对北京清控人居环境研究院有限公司因使用有关技术而追加产生的利润进行估算。</a:t>
            </a:r>
            <a:endParaRPr lang="zh-CN" altLang="en-US" dirty="0">
              <a:latin typeface="黑体" panose="02010609060101010101" pitchFamily="49" charset="-122"/>
            </a:endParaRPr>
          </a:p>
          <a:p>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评估报告书</a:t>
            </a:r>
            <a:endParaRPr lang="zh-CN" altLang="en-US" dirty="0"/>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（二）特殊假设</a:t>
            </a:r>
            <a:endParaRPr lang="zh-CN" altLang="en-US" dirty="0">
              <a:latin typeface="黑体" panose="02010609060101010101" pitchFamily="49" charset="-122"/>
            </a:endParaRPr>
          </a:p>
          <a:p>
            <a:r>
              <a:rPr lang="en-US" altLang="zh-CN" dirty="0">
                <a:latin typeface="黑体" panose="02010609060101010101" pitchFamily="49" charset="-122"/>
              </a:rPr>
              <a:t>1.</a:t>
            </a:r>
            <a:r>
              <a:rPr lang="zh-CN" altLang="en-US" dirty="0">
                <a:latin typeface="黑体" panose="02010609060101010101" pitchFamily="49" charset="-122"/>
              </a:rPr>
              <a:t>该项目相关的地区及国家的社会经济环境不产生重大的变更，所遵循的国家现行法律、法规、制度及社会政治和经济政策与现时无重大变化；</a:t>
            </a:r>
            <a:endParaRPr lang="zh-CN" altLang="en-US" dirty="0">
              <a:latin typeface="黑体" panose="02010609060101010101" pitchFamily="49" charset="-122"/>
            </a:endParaRPr>
          </a:p>
          <a:p>
            <a:r>
              <a:rPr lang="en-US" altLang="zh-CN" dirty="0">
                <a:latin typeface="黑体" panose="02010609060101010101" pitchFamily="49" charset="-122"/>
              </a:rPr>
              <a:t>2.</a:t>
            </a:r>
            <a:r>
              <a:rPr lang="zh-CN" altLang="en-US" dirty="0">
                <a:latin typeface="黑体" panose="02010609060101010101" pitchFamily="49" charset="-122"/>
              </a:rPr>
              <a:t>有关信贷利率、汇率、赋税基准及税率，政策性征收费用等不发生重大变化；</a:t>
            </a:r>
            <a:endParaRPr lang="zh-CN" altLang="en-US" dirty="0">
              <a:latin typeface="黑体" panose="02010609060101010101" pitchFamily="49" charset="-122"/>
            </a:endParaRPr>
          </a:p>
          <a:p>
            <a:r>
              <a:rPr lang="en-US" altLang="zh-CN" dirty="0">
                <a:latin typeface="黑体" panose="02010609060101010101" pitchFamily="49" charset="-122"/>
              </a:rPr>
              <a:t>3.</a:t>
            </a:r>
            <a:r>
              <a:rPr lang="zh-CN" altLang="en-US" dirty="0">
                <a:latin typeface="黑体" panose="02010609060101010101" pitchFamily="49" charset="-122"/>
              </a:rPr>
              <a:t>项目将保持持续性经营，并在经营范围、方式上与现时方向保持一致；</a:t>
            </a:r>
            <a:endParaRPr lang="zh-CN" altLang="en-US" dirty="0">
              <a:latin typeface="黑体" panose="02010609060101010101" pitchFamily="49" charset="-122"/>
            </a:endParaRPr>
          </a:p>
          <a:p>
            <a:r>
              <a:rPr lang="en-US" altLang="zh-CN" dirty="0">
                <a:latin typeface="黑体" panose="02010609060101010101" pitchFamily="49" charset="-122"/>
              </a:rPr>
              <a:t>4.</a:t>
            </a:r>
            <a:r>
              <a:rPr lang="zh-CN" altLang="en-US" dirty="0">
                <a:latin typeface="黑体" panose="02010609060101010101" pitchFamily="49" charset="-122"/>
              </a:rPr>
              <a:t>产成品社会需求将保持一定幅度增长；</a:t>
            </a:r>
            <a:endParaRPr lang="zh-CN" altLang="en-US" dirty="0">
              <a:latin typeface="黑体" panose="02010609060101010101" pitchFamily="49" charset="-122"/>
            </a:endParaRPr>
          </a:p>
          <a:p>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评估报告书</a:t>
            </a:r>
            <a:endParaRPr lang="zh-CN" altLang="en-US" dirty="0"/>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latin typeface="黑体" panose="02010609060101010101" pitchFamily="49" charset="-122"/>
              </a:rPr>
              <a:t>5.</a:t>
            </a:r>
            <a:r>
              <a:rPr lang="zh-CN" altLang="en-US" dirty="0">
                <a:latin typeface="黑体" panose="02010609060101010101" pitchFamily="49" charset="-122"/>
              </a:rPr>
              <a:t>假设折现年限内不会遇到重大的销售货款回收方面的问题（即坏账情况）；</a:t>
            </a:r>
            <a:endParaRPr lang="zh-CN" altLang="en-US" dirty="0">
              <a:latin typeface="黑体" panose="02010609060101010101" pitchFamily="49" charset="-122"/>
            </a:endParaRPr>
          </a:p>
          <a:p>
            <a:r>
              <a:rPr lang="en-US" altLang="zh-CN" dirty="0">
                <a:latin typeface="黑体" panose="02010609060101010101" pitchFamily="49" charset="-122"/>
              </a:rPr>
              <a:t>6.</a:t>
            </a:r>
            <a:r>
              <a:rPr lang="zh-CN" altLang="en-US" dirty="0">
                <a:latin typeface="黑体" panose="02010609060101010101" pitchFamily="49" charset="-122"/>
              </a:rPr>
              <a:t>无其他人力不可抗拒因素及不可预见因素，造成对企业重大不利影响；当这些前提条件因未来经济环境发生较大变化等原因改变时，评估人员将不承担由于前提条件而推倒出不同评估结果的责任。</a:t>
            </a:r>
            <a:endParaRPr lang="zh-CN" altLang="en-US" dirty="0">
              <a:latin typeface="黑体" panose="02010609060101010101" pitchFamily="49" charset="-122"/>
            </a:endParaRPr>
          </a:p>
          <a:p>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评估报告书</a:t>
            </a:r>
            <a:endParaRPr lang="zh-CN" altLang="en-US" dirty="0"/>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十、评估结论</a:t>
            </a:r>
            <a:endParaRPr lang="zh-CN" altLang="en-US" dirty="0">
              <a:latin typeface="黑体" panose="02010609060101010101" pitchFamily="49" charset="-122"/>
            </a:endParaRPr>
          </a:p>
          <a:p>
            <a:r>
              <a:rPr lang="zh-CN" altLang="en-US" dirty="0">
                <a:latin typeface="黑体" panose="02010609060101010101" pitchFamily="49" charset="-122"/>
              </a:rPr>
              <a:t>本公司评估人员根据评估目的，坚持客观、公正、合理的原则， 并按照评估程序采用了科学的评估方法，在认真分析现有资料的基础上，经过周密的计算，于评估基准日</a:t>
            </a:r>
            <a:r>
              <a:rPr lang="en-US" altLang="zh-CN" dirty="0">
                <a:latin typeface="黑体" panose="02010609060101010101" pitchFamily="49" charset="-122"/>
              </a:rPr>
              <a:t>2023</a:t>
            </a:r>
            <a:r>
              <a:rPr lang="zh-CN" altLang="en-US" dirty="0">
                <a:latin typeface="黑体" panose="02010609060101010101" pitchFamily="49" charset="-122"/>
              </a:rPr>
              <a:t>年</a:t>
            </a:r>
            <a:r>
              <a:rPr lang="en-US" altLang="zh-CN" dirty="0">
                <a:latin typeface="黑体" panose="02010609060101010101" pitchFamily="49" charset="-122"/>
              </a:rPr>
              <a:t>12</a:t>
            </a:r>
            <a:r>
              <a:rPr lang="zh-CN" altLang="en-US" dirty="0">
                <a:latin typeface="黑体" panose="02010609060101010101" pitchFamily="49" charset="-122"/>
              </a:rPr>
              <a:t>月</a:t>
            </a:r>
            <a:r>
              <a:rPr lang="en-US" altLang="zh-CN" dirty="0">
                <a:latin typeface="黑体" panose="02010609060101010101" pitchFamily="49" charset="-122"/>
              </a:rPr>
              <a:t>31</a:t>
            </a:r>
            <a:r>
              <a:rPr lang="zh-CN" altLang="en-US" dirty="0">
                <a:latin typeface="黑体" panose="02010609060101010101" pitchFamily="49" charset="-122"/>
              </a:rPr>
              <a:t>日，北京清华同衡规划设计研究院有限公司所委托评估的软件著作权资产组合的价值为</a:t>
            </a:r>
            <a:r>
              <a:rPr lang="en-US" altLang="zh-CN" dirty="0">
                <a:latin typeface="黑体" panose="02010609060101010101" pitchFamily="49" charset="-122"/>
              </a:rPr>
              <a:t>400</a:t>
            </a:r>
            <a:r>
              <a:rPr lang="zh-CN" altLang="en-US" dirty="0">
                <a:latin typeface="黑体" panose="02010609060101010101" pitchFamily="49" charset="-122"/>
              </a:rPr>
              <a:t>万元，大写人民币肆佰万元整。其中：北京清华同衡规划设计研究院有限公司拥有该项技术的</a:t>
            </a:r>
            <a:r>
              <a:rPr lang="en-US" altLang="zh-CN" dirty="0">
                <a:latin typeface="黑体" panose="02010609060101010101" pitchFamily="49" charset="-122"/>
              </a:rPr>
              <a:t>100%</a:t>
            </a:r>
            <a:r>
              <a:rPr lang="zh-CN" altLang="en-US" dirty="0">
                <a:latin typeface="黑体" panose="02010609060101010101" pitchFamily="49" charset="-122"/>
              </a:rPr>
              <a:t>，即人民币</a:t>
            </a:r>
            <a:r>
              <a:rPr lang="en-US" altLang="zh-CN" dirty="0">
                <a:latin typeface="黑体" panose="02010609060101010101" pitchFamily="49" charset="-122"/>
              </a:rPr>
              <a:t>400</a:t>
            </a:r>
            <a:r>
              <a:rPr lang="zh-CN" altLang="en-US" dirty="0">
                <a:latin typeface="黑体" panose="02010609060101010101" pitchFamily="49" charset="-122"/>
              </a:rPr>
              <a:t>万元，大写肆佰万元整。</a:t>
            </a:r>
            <a:endParaRPr lang="zh-CN" altLang="en-US" dirty="0">
              <a:latin typeface="黑体" panose="02010609060101010101" pitchFamily="49" charset="-122"/>
            </a:endParaRPr>
          </a:p>
          <a:p>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评估报告书</a:t>
            </a:r>
            <a:endParaRPr lang="zh-CN" altLang="en-US" dirty="0"/>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十一、特别事项说明</a:t>
            </a:r>
            <a:endParaRPr lang="zh-CN" altLang="en-US" dirty="0">
              <a:latin typeface="黑体" panose="02010609060101010101" pitchFamily="49" charset="-122"/>
            </a:endParaRPr>
          </a:p>
          <a:p>
            <a:r>
              <a:rPr lang="zh-CN" altLang="en-US" dirty="0">
                <a:latin typeface="黑体" panose="02010609060101010101" pitchFamily="49" charset="-122"/>
              </a:rPr>
              <a:t>本评估报告使用者应注意特别事项对评估结论的影响。</a:t>
            </a:r>
            <a:endParaRPr lang="zh-CN" altLang="en-US" dirty="0">
              <a:latin typeface="黑体" panose="02010609060101010101" pitchFamily="49" charset="-122"/>
            </a:endParaRPr>
          </a:p>
          <a:p>
            <a:r>
              <a:rPr lang="en-US" altLang="zh-CN" dirty="0">
                <a:latin typeface="黑体" panose="02010609060101010101" pitchFamily="49" charset="-122"/>
              </a:rPr>
              <a:t>1.</a:t>
            </a:r>
            <a:r>
              <a:rPr lang="zh-CN" altLang="en-US" dirty="0">
                <a:latin typeface="黑体" panose="02010609060101010101" pitchFamily="49" charset="-122"/>
              </a:rPr>
              <a:t>对评估对象北京清华同衡规划设计研究院有限公司拥有的软件著作权资产组合价值方面的描述多基于委托方</a:t>
            </a:r>
            <a:r>
              <a:rPr lang="en-US" altLang="zh-CN" dirty="0">
                <a:latin typeface="黑体" panose="02010609060101010101" pitchFamily="49" charset="-122"/>
              </a:rPr>
              <a:t>/</a:t>
            </a:r>
            <a:r>
              <a:rPr lang="zh-CN" altLang="en-US" dirty="0">
                <a:latin typeface="黑体" panose="02010609060101010101" pitchFamily="49" charset="-122"/>
              </a:rPr>
              <a:t>资产占有方提供的资料；评估测算参考了委托方</a:t>
            </a:r>
            <a:r>
              <a:rPr lang="en-US" altLang="zh-CN" dirty="0">
                <a:latin typeface="黑体" panose="02010609060101010101" pitchFamily="49" charset="-122"/>
              </a:rPr>
              <a:t>/</a:t>
            </a:r>
            <a:r>
              <a:rPr lang="zh-CN" altLang="en-US" dirty="0">
                <a:latin typeface="黑体" panose="02010609060101010101" pitchFamily="49" charset="-122"/>
              </a:rPr>
              <a:t>资产占有方提供的项目分析报告、收益预测等资料，结合技术产品已经进入市场及市场未来需求的情况，按照评估行业的规范和评估人员的职业判断，对部分数据进行了修正。鉴于评估时间和评估人员的技术能力限制，未对委估技术产品的性能做专业化技术测试。</a:t>
            </a:r>
            <a:endParaRPr lang="zh-CN" altLang="en-US" dirty="0">
              <a:latin typeface="黑体" panose="02010609060101010101" pitchFamily="49" charset="-122"/>
            </a:endParaRPr>
          </a:p>
          <a:p>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评估报告书</a:t>
            </a:r>
            <a:endParaRPr lang="zh-CN" altLang="en-US" dirty="0"/>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latin typeface="黑体" panose="02010609060101010101" pitchFamily="49" charset="-122"/>
              </a:rPr>
              <a:t>2.</a:t>
            </a:r>
            <a:r>
              <a:rPr lang="zh-CN" altLang="en-US" dirty="0">
                <a:latin typeface="黑体" panose="02010609060101010101" pitchFamily="49" charset="-122"/>
              </a:rPr>
              <a:t>本次评估结论系根据上述原则、依据、前提、方法、程序得出的，仅为本评估目的服务， 是对评估基准日资产公允价值的反映， 只有在上述原则、依据、前提存在的条件下成立。</a:t>
            </a:r>
            <a:endParaRPr lang="zh-CN" altLang="en-US" dirty="0">
              <a:latin typeface="黑体" panose="02010609060101010101" pitchFamily="49" charset="-122"/>
            </a:endParaRPr>
          </a:p>
          <a:p>
            <a:r>
              <a:rPr lang="en-US" altLang="zh-CN" dirty="0">
                <a:latin typeface="黑体" panose="02010609060101010101" pitchFamily="49" charset="-122"/>
              </a:rPr>
              <a:t>3.</a:t>
            </a:r>
            <a:r>
              <a:rPr lang="zh-CN" altLang="en-US" dirty="0">
                <a:latin typeface="黑体" panose="02010609060101010101" pitchFamily="49" charset="-122"/>
              </a:rPr>
              <a:t>本公司及评估人员对该非专有技术的产权界定是依据资产占有方出具的 知识产权证明。委托方和资产占有方对所提供的产权资料的真实性、合法性、完整性承担责任。</a:t>
            </a:r>
            <a:endParaRPr lang="zh-CN" altLang="en-US" dirty="0">
              <a:latin typeface="黑体" panose="02010609060101010101" pitchFamily="49" charset="-122"/>
            </a:endParaRPr>
          </a:p>
          <a:p>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评估报告书</a:t>
            </a: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solidFill>
                  <a:srgbClr val="C00000"/>
                </a:solidFill>
                <a:latin typeface="黑体" panose="02010609060101010101" pitchFamily="49" charset="-122"/>
              </a:rPr>
              <a:t>2.</a:t>
            </a:r>
            <a:r>
              <a:rPr lang="zh-CN" altLang="en-US" dirty="0">
                <a:solidFill>
                  <a:srgbClr val="C00000"/>
                </a:solidFill>
                <a:latin typeface="黑体" panose="02010609060101010101" pitchFamily="49" charset="-122"/>
              </a:rPr>
              <a:t>软件著作权价值评估的主要基本要素</a:t>
            </a:r>
            <a:endParaRPr lang="zh-CN" altLang="en-US" dirty="0">
              <a:solidFill>
                <a:srgbClr val="C00000"/>
              </a:solidFill>
              <a:latin typeface="黑体" panose="02010609060101010101" pitchFamily="49" charset="-122"/>
            </a:endParaRPr>
          </a:p>
          <a:p>
            <a:r>
              <a:rPr lang="zh-CN" altLang="en-US" dirty="0">
                <a:latin typeface="黑体" panose="02010609060101010101" pitchFamily="49" charset="-122"/>
              </a:rPr>
              <a:t>（</a:t>
            </a:r>
            <a:r>
              <a:rPr lang="en-US" altLang="zh-CN" dirty="0">
                <a:latin typeface="黑体" panose="02010609060101010101" pitchFamily="49" charset="-122"/>
              </a:rPr>
              <a:t>1</a:t>
            </a:r>
            <a:r>
              <a:rPr lang="zh-CN" altLang="en-US" dirty="0">
                <a:latin typeface="黑体" panose="02010609060101010101" pitchFamily="49" charset="-122"/>
              </a:rPr>
              <a:t>）价值评估的目的 </a:t>
            </a:r>
            <a:endParaRPr lang="zh-CN" altLang="en-US" dirty="0">
              <a:latin typeface="黑体" panose="02010609060101010101" pitchFamily="49" charset="-122"/>
            </a:endParaRPr>
          </a:p>
          <a:p>
            <a:r>
              <a:rPr lang="zh-CN" altLang="en-US" dirty="0">
                <a:latin typeface="黑体" panose="02010609060101010101" pitchFamily="49" charset="-122"/>
              </a:rPr>
              <a:t>①用于投资分析 </a:t>
            </a:r>
            <a:endParaRPr lang="zh-CN" altLang="en-US" dirty="0">
              <a:latin typeface="黑体" panose="02010609060101010101" pitchFamily="49" charset="-122"/>
            </a:endParaRPr>
          </a:p>
          <a:p>
            <a:r>
              <a:rPr lang="zh-CN" altLang="en-US" dirty="0">
                <a:latin typeface="黑体" panose="02010609060101010101" pitchFamily="49" charset="-122"/>
              </a:rPr>
              <a:t>在经济市场上，风险投资尤其高新技术的投资日趋增多，风险投资在稳定性上存在波动性，形式上存在多变性，导致投资存在着一系列的风险，所以，做好价值评估的投资分析有助于项目相关者理性投资，规避风险，追求利益最大化。       </a:t>
            </a:r>
            <a:endParaRPr lang="zh-CN" altLang="en-US" dirty="0">
              <a:latin typeface="黑体" panose="02010609060101010101" pitchFamily="49" charset="-122"/>
            </a:endParaRPr>
          </a:p>
          <a:p>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计算机软件著作权评估</a:t>
            </a:r>
            <a:endParaRPr lang="zh-CN" altLang="en-US" dirty="0"/>
          </a:p>
        </p:txBody>
      </p:sp>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latin typeface="黑体" panose="02010609060101010101" pitchFamily="49" charset="-122"/>
              </a:rPr>
              <a:t>4.</a:t>
            </a:r>
            <a:r>
              <a:rPr lang="zh-CN" altLang="en-US" dirty="0">
                <a:latin typeface="黑体" panose="02010609060101010101" pitchFamily="49" charset="-122"/>
              </a:rPr>
              <a:t>截止评估基准日</a:t>
            </a:r>
            <a:r>
              <a:rPr lang="en-US" altLang="zh-CN" dirty="0">
                <a:latin typeface="黑体" panose="02010609060101010101" pitchFamily="49" charset="-122"/>
              </a:rPr>
              <a:t>2023</a:t>
            </a:r>
            <a:r>
              <a:rPr lang="zh-CN" altLang="en-US" dirty="0">
                <a:latin typeface="黑体" panose="02010609060101010101" pitchFamily="49" charset="-122"/>
              </a:rPr>
              <a:t>年</a:t>
            </a:r>
            <a:r>
              <a:rPr lang="en-US" altLang="zh-CN" dirty="0">
                <a:latin typeface="黑体" panose="02010609060101010101" pitchFamily="49" charset="-122"/>
              </a:rPr>
              <a:t>12</a:t>
            </a:r>
            <a:r>
              <a:rPr lang="zh-CN" altLang="en-US" dirty="0">
                <a:latin typeface="黑体" panose="02010609060101010101" pitchFamily="49" charset="-122"/>
              </a:rPr>
              <a:t>月</a:t>
            </a:r>
            <a:r>
              <a:rPr lang="en-US" altLang="zh-CN" dirty="0">
                <a:latin typeface="黑体" panose="02010609060101010101" pitchFamily="49" charset="-122"/>
              </a:rPr>
              <a:t>31</a:t>
            </a:r>
            <a:r>
              <a:rPr lang="zh-CN" altLang="en-US" dirty="0">
                <a:latin typeface="黑体" panose="02010609060101010101" pitchFamily="49" charset="-122"/>
              </a:rPr>
              <a:t>日，北京清华同衡规划设计研究院有限公司拥有的著作权“环境生态数据库管理信息系统</a:t>
            </a:r>
            <a:r>
              <a:rPr lang="en-US" altLang="zh-CN" dirty="0">
                <a:latin typeface="黑体" panose="02010609060101010101" pitchFamily="49" charset="-122"/>
              </a:rPr>
              <a:t>V1.0”</a:t>
            </a:r>
            <a:r>
              <a:rPr lang="zh-CN" altLang="en-US" dirty="0">
                <a:latin typeface="黑体" panose="02010609060101010101" pitchFamily="49" charset="-122"/>
              </a:rPr>
              <a:t>、“化学品管道输送监控预警系统</a:t>
            </a:r>
            <a:r>
              <a:rPr lang="en-US" altLang="zh-CN" dirty="0">
                <a:latin typeface="黑体" panose="02010609060101010101" pitchFamily="49" charset="-122"/>
              </a:rPr>
              <a:t>V1.0”</a:t>
            </a:r>
            <a:r>
              <a:rPr lang="zh-CN" altLang="en-US" dirty="0">
                <a:latin typeface="黑体" panose="02010609060101010101" pitchFamily="49" charset="-122"/>
              </a:rPr>
              <a:t>、“河网地区城市排水系统运行管理决策支持系统</a:t>
            </a:r>
            <a:r>
              <a:rPr lang="en-US" altLang="zh-CN" dirty="0">
                <a:latin typeface="黑体" panose="02010609060101010101" pitchFamily="49" charset="-122"/>
              </a:rPr>
              <a:t>V1.0”</a:t>
            </a:r>
            <a:r>
              <a:rPr lang="zh-CN" altLang="en-US" dirty="0">
                <a:latin typeface="黑体" panose="02010609060101010101" pitchFamily="49" charset="-122"/>
              </a:rPr>
              <a:t>、“城市水环境安全监管信息平台</a:t>
            </a:r>
            <a:r>
              <a:rPr lang="en-US" altLang="zh-CN" dirty="0">
                <a:latin typeface="黑体" panose="02010609060101010101" pitchFamily="49" charset="-122"/>
              </a:rPr>
              <a:t>V1.0”</a:t>
            </a:r>
            <a:r>
              <a:rPr lang="zh-CN" altLang="en-US" dirty="0">
                <a:latin typeface="黑体" panose="02010609060101010101" pitchFamily="49" charset="-122"/>
              </a:rPr>
              <a:t>、“城市水环境安全决策支持系统</a:t>
            </a:r>
            <a:r>
              <a:rPr lang="en-US" altLang="zh-CN" dirty="0">
                <a:latin typeface="黑体" panose="02010609060101010101" pitchFamily="49" charset="-122"/>
              </a:rPr>
              <a:t>V1.0”</a:t>
            </a:r>
            <a:r>
              <a:rPr lang="zh-CN" altLang="en-US" dirty="0">
                <a:latin typeface="黑体" panose="02010609060101010101" pitchFamily="49" charset="-122"/>
              </a:rPr>
              <a:t>、“城市水环境信息发布与关联性管理系统</a:t>
            </a:r>
            <a:r>
              <a:rPr lang="en-US" altLang="zh-CN" dirty="0">
                <a:latin typeface="黑体" panose="02010609060101010101" pitchFamily="49" charset="-122"/>
              </a:rPr>
              <a:t>V1.0”</a:t>
            </a:r>
            <a:r>
              <a:rPr lang="zh-CN" altLang="en-US" dirty="0">
                <a:latin typeface="黑体" panose="02010609060101010101" pitchFamily="49" charset="-122"/>
              </a:rPr>
              <a:t>、“城市水环境信息合作记录与管理系统</a:t>
            </a:r>
            <a:r>
              <a:rPr lang="en-US" altLang="zh-CN" dirty="0">
                <a:latin typeface="黑体" panose="02010609060101010101" pitchFamily="49" charset="-122"/>
              </a:rPr>
              <a:t>V1.0”</a:t>
            </a:r>
            <a:r>
              <a:rPr lang="zh-CN" altLang="en-US" dirty="0">
                <a:latin typeface="黑体" panose="02010609060101010101" pitchFamily="49" charset="-122"/>
              </a:rPr>
              <a:t>、“城市水环境多类型用户注册与管理系统</a:t>
            </a:r>
            <a:r>
              <a:rPr lang="en-US" altLang="zh-CN" dirty="0">
                <a:latin typeface="黑体" panose="02010609060101010101" pitchFamily="49" charset="-122"/>
              </a:rPr>
              <a:t>V1.0”</a:t>
            </a:r>
            <a:r>
              <a:rPr lang="zh-CN" altLang="en-US" dirty="0">
                <a:latin typeface="黑体" panose="02010609060101010101" pitchFamily="49" charset="-122"/>
              </a:rPr>
              <a:t>、“城市给水管网智能管理优化调度分析软件</a:t>
            </a:r>
            <a:r>
              <a:rPr lang="en-US" altLang="zh-CN" dirty="0">
                <a:latin typeface="黑体" panose="02010609060101010101" pitchFamily="49" charset="-122"/>
              </a:rPr>
              <a:t>V1.0”</a:t>
            </a:r>
            <a:r>
              <a:rPr lang="zh-CN" altLang="en-US" dirty="0">
                <a:latin typeface="黑体" panose="02010609060101010101" pitchFamily="49" charset="-122"/>
              </a:rPr>
              <a:t>、“城市排水管网数字化管理网络查询分析系统</a:t>
            </a:r>
            <a:r>
              <a:rPr lang="en-US" altLang="zh-CN" dirty="0">
                <a:latin typeface="黑体" panose="02010609060101010101" pitchFamily="49" charset="-122"/>
              </a:rPr>
              <a:t>V1.0”</a:t>
            </a:r>
            <a:r>
              <a:rPr lang="zh-CN" altLang="en-US" dirty="0">
                <a:latin typeface="黑体" panose="02010609060101010101" pitchFamily="49" charset="-122"/>
              </a:rPr>
              <a:t>、“排水规划与辅助支持系统 </a:t>
            </a:r>
            <a:r>
              <a:rPr lang="en-US" altLang="zh-CN" dirty="0">
                <a:latin typeface="黑体" panose="02010609060101010101" pitchFamily="49" charset="-122"/>
              </a:rPr>
              <a:t>V1.0”</a:t>
            </a:r>
            <a:r>
              <a:rPr lang="zh-CN" altLang="en-US" dirty="0">
                <a:latin typeface="黑体" panose="02010609060101010101" pitchFamily="49" charset="-122"/>
              </a:rPr>
              <a:t>，共计</a:t>
            </a:r>
            <a:r>
              <a:rPr lang="en-US" altLang="zh-CN" dirty="0">
                <a:latin typeface="黑体" panose="02010609060101010101" pitchFamily="49" charset="-122"/>
              </a:rPr>
              <a:t>11</a:t>
            </a:r>
            <a:r>
              <a:rPr lang="zh-CN" altLang="en-US" dirty="0">
                <a:latin typeface="黑体" panose="02010609060101010101" pitchFamily="49" charset="-122"/>
              </a:rPr>
              <a:t>项，均已取得</a:t>
            </a:r>
            <a:r>
              <a:rPr lang="en-US" altLang="zh-CN" dirty="0">
                <a:latin typeface="黑体" panose="02010609060101010101" pitchFamily="49" charset="-122"/>
              </a:rPr>
              <a:t>《</a:t>
            </a:r>
            <a:r>
              <a:rPr lang="zh-CN" altLang="en-US" dirty="0">
                <a:latin typeface="黑体" panose="02010609060101010101" pitchFamily="49" charset="-122"/>
              </a:rPr>
              <a:t>计算机软件著作权登记证书</a:t>
            </a:r>
            <a:r>
              <a:rPr lang="en-US" altLang="zh-CN" dirty="0">
                <a:latin typeface="黑体" panose="02010609060101010101" pitchFamily="49" charset="-122"/>
              </a:rPr>
              <a:t>》</a:t>
            </a:r>
            <a:r>
              <a:rPr lang="zh-CN" altLang="en-US" dirty="0">
                <a:latin typeface="黑体" panose="02010609060101010101" pitchFamily="49" charset="-122"/>
              </a:rPr>
              <a:t>。</a:t>
            </a:r>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评估报告书</a:t>
            </a:r>
            <a:endParaRPr lang="zh-CN" altLang="en-US" dirty="0"/>
          </a:p>
        </p:txBody>
      </p:sp>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上述除第</a:t>
            </a:r>
            <a:r>
              <a:rPr lang="en-US" altLang="zh-CN" dirty="0">
                <a:latin typeface="黑体" panose="02010609060101010101" pitchFamily="49" charset="-122"/>
              </a:rPr>
              <a:t>11</a:t>
            </a:r>
            <a:r>
              <a:rPr lang="zh-CN" altLang="en-US" dirty="0">
                <a:latin typeface="黑体" panose="02010609060101010101" pitchFamily="49" charset="-122"/>
              </a:rPr>
              <a:t>项软件著作权“排水规划与辅助支持系统</a:t>
            </a:r>
            <a:r>
              <a:rPr lang="en-US" altLang="zh-CN" dirty="0">
                <a:latin typeface="黑体" panose="02010609060101010101" pitchFamily="49" charset="-122"/>
              </a:rPr>
              <a:t>V1.0”</a:t>
            </a:r>
            <a:r>
              <a:rPr lang="zh-CN" altLang="en-US" dirty="0">
                <a:latin typeface="黑体" panose="02010609060101010101" pitchFamily="49" charset="-122"/>
              </a:rPr>
              <a:t>由北京清华城市规划设计研究院、北京清大仿通科技有限公司共同持有，其他</a:t>
            </a:r>
            <a:r>
              <a:rPr lang="en-US" altLang="zh-CN" dirty="0">
                <a:latin typeface="黑体" panose="02010609060101010101" pitchFamily="49" charset="-122"/>
              </a:rPr>
              <a:t>10</a:t>
            </a:r>
            <a:r>
              <a:rPr lang="zh-CN" altLang="en-US" dirty="0">
                <a:latin typeface="黑体" panose="02010609060101010101" pitchFamily="49" charset="-122"/>
              </a:rPr>
              <a:t>项软件著作权均由北京清华城市规划设计研究院</a:t>
            </a:r>
            <a:r>
              <a:rPr lang="en-US" altLang="zh-CN" dirty="0">
                <a:latin typeface="黑体" panose="02010609060101010101" pitchFamily="49" charset="-122"/>
              </a:rPr>
              <a:t>100%</a:t>
            </a:r>
            <a:r>
              <a:rPr lang="zh-CN" altLang="en-US" dirty="0">
                <a:latin typeface="黑体" panose="02010609060101010101" pitchFamily="49" charset="-122"/>
              </a:rPr>
              <a:t>持有。</a:t>
            </a:r>
            <a:endParaRPr lang="zh-CN" altLang="en-US" dirty="0">
              <a:latin typeface="黑体" panose="02010609060101010101" pitchFamily="49" charset="-122"/>
            </a:endParaRPr>
          </a:p>
          <a:p>
            <a:r>
              <a:rPr lang="en-US" altLang="zh-CN" dirty="0">
                <a:latin typeface="黑体" panose="02010609060101010101" pitchFamily="49" charset="-122"/>
              </a:rPr>
              <a:t>5.</a:t>
            </a:r>
            <a:r>
              <a:rPr lang="zh-CN" altLang="en-US" dirty="0">
                <a:latin typeface="黑体" panose="02010609060101010101" pitchFamily="49" charset="-122"/>
              </a:rPr>
              <a:t>本报告所称的“评估值”是指所评估的资产在基准日之状态和外部经济前提下，为本报告所列明的目的而提出的公允估值意见。</a:t>
            </a:r>
            <a:endParaRPr lang="zh-CN" altLang="en-US" dirty="0">
              <a:latin typeface="黑体" panose="02010609060101010101" pitchFamily="49" charset="-122"/>
            </a:endParaRPr>
          </a:p>
          <a:p>
            <a:r>
              <a:rPr lang="en-US" altLang="zh-CN" dirty="0">
                <a:latin typeface="黑体" panose="02010609060101010101" pitchFamily="49" charset="-122"/>
              </a:rPr>
              <a:t>6.</a:t>
            </a:r>
            <a:r>
              <a:rPr lang="zh-CN" altLang="en-US" dirty="0">
                <a:latin typeface="黑体" panose="02010609060101010101" pitchFamily="49" charset="-122"/>
              </a:rPr>
              <a:t>本报告所涉及的有关法律证明文件、相关数据资料由委托方与资产占有方提供，其真实性和可靠性由委托方及资产占有方负责， 并承担相应的法律责任。</a:t>
            </a:r>
            <a:endParaRPr lang="zh-CN" altLang="en-US" dirty="0">
              <a:latin typeface="黑体" panose="02010609060101010101" pitchFamily="49" charset="-122"/>
            </a:endParaRPr>
          </a:p>
          <a:p>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评估报告书</a:t>
            </a:r>
            <a:endParaRPr lang="zh-CN" altLang="en-US" dirty="0"/>
          </a:p>
        </p:txBody>
      </p:sp>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latin typeface="黑体" panose="02010609060101010101" pitchFamily="49" charset="-122"/>
              </a:rPr>
              <a:t>7.</a:t>
            </a:r>
            <a:r>
              <a:rPr lang="zh-CN" altLang="en-US" dirty="0">
                <a:latin typeface="黑体" panose="02010609060101010101" pitchFamily="49" charset="-122"/>
              </a:rPr>
              <a:t>基于该项目的保密性， 本次评估对于该项技术的描述未能做更详尽说明，在此请报告使用者给予谅解。</a:t>
            </a:r>
            <a:endParaRPr lang="zh-CN" altLang="en-US" dirty="0">
              <a:latin typeface="黑体" panose="02010609060101010101" pitchFamily="49" charset="-122"/>
            </a:endParaRPr>
          </a:p>
          <a:p>
            <a:r>
              <a:rPr lang="en-US" altLang="zh-CN" dirty="0">
                <a:latin typeface="黑体" panose="02010609060101010101" pitchFamily="49" charset="-122"/>
              </a:rPr>
              <a:t>8.</a:t>
            </a:r>
            <a:r>
              <a:rPr lang="zh-CN" altLang="en-US" dirty="0">
                <a:latin typeface="黑体" panose="02010609060101010101" pitchFamily="49" charset="-122"/>
              </a:rPr>
              <a:t>监于该技术的保密性，使得任何专有技术均没公开的法定产权证明，基于这一特性，评估调查局限于对委托方及资产占有方可能进行的必要核查程序和产权追溯。</a:t>
            </a:r>
            <a:endParaRPr lang="zh-CN" altLang="en-US" dirty="0">
              <a:latin typeface="黑体" panose="02010609060101010101" pitchFamily="49" charset="-122"/>
            </a:endParaRPr>
          </a:p>
          <a:p>
            <a:r>
              <a:rPr lang="en-US" altLang="zh-CN" dirty="0">
                <a:latin typeface="黑体" panose="02010609060101010101" pitchFamily="49" charset="-122"/>
              </a:rPr>
              <a:t>9.</a:t>
            </a:r>
            <a:r>
              <a:rPr lang="zh-CN" altLang="en-US" dirty="0">
                <a:latin typeface="黑体" panose="02010609060101010101" pitchFamily="49" charset="-122"/>
              </a:rPr>
              <a:t>由于该技术尚未进行大规模的工业化生产（使用），评估现场也不具备现 场演示的条件，对该技术的清查核实仅局限于对委托方及资产占有方相关工程人员调查了解和对委托方及资产占有方提供的书面技术材料、可行性研究报告进行的核查。</a:t>
            </a:r>
            <a:endParaRPr lang="zh-CN" altLang="en-US" dirty="0">
              <a:latin typeface="黑体" panose="02010609060101010101" pitchFamily="49" charset="-122"/>
            </a:endParaRPr>
          </a:p>
          <a:p>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评估报告书</a:t>
            </a:r>
            <a:endParaRPr lang="zh-CN" altLang="en-US" dirty="0"/>
          </a:p>
        </p:txBody>
      </p:sp>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latin typeface="黑体" panose="02010609060101010101" pitchFamily="49" charset="-122"/>
              </a:rPr>
              <a:t>10.</a:t>
            </a:r>
            <a:r>
              <a:rPr lang="zh-CN" altLang="en-US" dirty="0">
                <a:latin typeface="黑体" panose="02010609060101010101" pitchFamily="49" charset="-122"/>
              </a:rPr>
              <a:t>本报告含有若干附件，附件是构成报告之重要组成部分， 与本报告正文具有同等法律效力。</a:t>
            </a:r>
            <a:endParaRPr lang="zh-CN" altLang="en-US" dirty="0">
              <a:latin typeface="黑体" panose="02010609060101010101" pitchFamily="49" charset="-122"/>
            </a:endParaRPr>
          </a:p>
          <a:p>
            <a:r>
              <a:rPr lang="en-US" altLang="zh-CN" dirty="0">
                <a:latin typeface="黑体" panose="02010609060101010101" pitchFamily="49" charset="-122"/>
              </a:rPr>
              <a:t>11.</a:t>
            </a:r>
            <a:r>
              <a:rPr lang="zh-CN" altLang="en-US" dirty="0">
                <a:latin typeface="黑体" panose="02010609060101010101" pitchFamily="49" charset="-122"/>
              </a:rPr>
              <a:t>本报告未考虑通货膨胀、所得税及可能发生的相关税种及税率变化等因素对评估结果的影响。</a:t>
            </a:r>
            <a:endParaRPr lang="zh-CN" altLang="en-US" dirty="0">
              <a:latin typeface="黑体" panose="02010609060101010101" pitchFamily="49" charset="-122"/>
            </a:endParaRPr>
          </a:p>
          <a:p>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评估报告书</a:t>
            </a:r>
            <a:endParaRPr lang="zh-CN" altLang="en-US" dirty="0"/>
          </a:p>
        </p:txBody>
      </p:sp>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十二、评估报告使用限制说明</a:t>
            </a:r>
            <a:endParaRPr lang="zh-CN" altLang="en-US" dirty="0">
              <a:latin typeface="黑体" panose="02010609060101010101" pitchFamily="49" charset="-122"/>
            </a:endParaRPr>
          </a:p>
          <a:p>
            <a:r>
              <a:rPr lang="zh-CN" altLang="en-US" dirty="0">
                <a:latin typeface="黑体" panose="02010609060101010101" pitchFamily="49" charset="-122"/>
              </a:rPr>
              <a:t>本评估报告有如下使用限制：</a:t>
            </a:r>
            <a:endParaRPr lang="zh-CN" altLang="en-US" dirty="0">
              <a:latin typeface="黑体" panose="02010609060101010101" pitchFamily="49" charset="-122"/>
            </a:endParaRPr>
          </a:p>
          <a:p>
            <a:r>
              <a:rPr lang="en-US" altLang="zh-CN" dirty="0">
                <a:latin typeface="黑体" panose="02010609060101010101" pitchFamily="49" charset="-122"/>
              </a:rPr>
              <a:t>1.</a:t>
            </a:r>
            <a:r>
              <a:rPr lang="zh-CN" altLang="en-US" dirty="0">
                <a:latin typeface="黑体" panose="02010609060101010101" pitchFamily="49" charset="-122"/>
              </a:rPr>
              <a:t>本评估报告只能由评估报告载明的评估报告使用者使用，且只能用于本 评估报告载明的评估目的和用途。评估报告使用者应按有关法律、法规，以及资产评估业务约定书的要求正确、恰当地使用本评估报告，任何不正确或不恰当地使用报告所造成的不便或损失，将由报告使用者自行承担责任。</a:t>
            </a:r>
            <a:endParaRPr lang="zh-CN" altLang="en-US" dirty="0">
              <a:latin typeface="黑体" panose="02010609060101010101" pitchFamily="49" charset="-122"/>
            </a:endParaRPr>
          </a:p>
          <a:p>
            <a:r>
              <a:rPr lang="en-US" altLang="zh-CN" dirty="0">
                <a:latin typeface="黑体" panose="02010609060101010101" pitchFamily="49" charset="-122"/>
              </a:rPr>
              <a:t>2.</a:t>
            </a:r>
            <a:r>
              <a:rPr lang="zh-CN" altLang="en-US" dirty="0">
                <a:latin typeface="黑体" panose="02010609060101010101" pitchFamily="49" charset="-122"/>
              </a:rPr>
              <a:t>本评估报告结论的使用有效期原则上为自评估基准日起一年。如果资产状况、市场状况与评估基准日相关状况相比发生重大变化， 委托方应当委托评估机构执行评估更新业务或重新评估。</a:t>
            </a:r>
            <a:endParaRPr lang="zh-CN" altLang="en-US" dirty="0">
              <a:latin typeface="黑体" panose="02010609060101010101" pitchFamily="49" charset="-122"/>
            </a:endParaRPr>
          </a:p>
          <a:p>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评估报告书</a:t>
            </a:r>
            <a:endParaRPr lang="zh-CN" altLang="en-US" dirty="0"/>
          </a:p>
        </p:txBody>
      </p:sp>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十三、评估报告日</a:t>
            </a:r>
            <a:endParaRPr lang="zh-CN" altLang="en-US" dirty="0">
              <a:latin typeface="黑体" panose="02010609060101010101" pitchFamily="49" charset="-122"/>
            </a:endParaRPr>
          </a:p>
          <a:p>
            <a:r>
              <a:rPr lang="zh-CN" altLang="en-US" dirty="0">
                <a:latin typeface="黑体" panose="02010609060101010101" pitchFamily="49" charset="-122"/>
              </a:rPr>
              <a:t>本评估报告正式提出日期为二零二四年</a:t>
            </a:r>
            <a:r>
              <a:rPr lang="en-US" altLang="zh-CN" dirty="0">
                <a:latin typeface="黑体" panose="02010609060101010101" pitchFamily="49" charset="-122"/>
              </a:rPr>
              <a:t>X</a:t>
            </a:r>
            <a:r>
              <a:rPr lang="zh-CN" altLang="en-US" dirty="0">
                <a:latin typeface="黑体" panose="02010609060101010101" pitchFamily="49" charset="-122"/>
              </a:rPr>
              <a:t>月</a:t>
            </a:r>
            <a:r>
              <a:rPr lang="en-US" altLang="zh-CN" dirty="0">
                <a:latin typeface="黑体" panose="02010609060101010101" pitchFamily="49" charset="-122"/>
              </a:rPr>
              <a:t>X</a:t>
            </a:r>
            <a:r>
              <a:rPr lang="zh-CN" altLang="en-US" dirty="0">
                <a:latin typeface="黑体" panose="02010609060101010101" pitchFamily="49" charset="-122"/>
              </a:rPr>
              <a:t>日。</a:t>
            </a:r>
            <a:endParaRPr lang="en-US" altLang="zh-CN" dirty="0">
              <a:latin typeface="黑体" panose="02010609060101010101" pitchFamily="49" charset="-122"/>
            </a:endParaRPr>
          </a:p>
          <a:p>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评估报告书</a:t>
            </a:r>
            <a:endParaRPr lang="zh-CN" altLang="en-US" dirty="0"/>
          </a:p>
        </p:txBody>
      </p:sp>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[此页无正文]</a:t>
            </a:r>
            <a:endParaRPr lang="zh-CN" altLang="en-US" dirty="0">
              <a:latin typeface="黑体" panose="02010609060101010101" pitchFamily="49" charset="-122"/>
            </a:endParaRPr>
          </a:p>
          <a:p>
            <a:endParaRPr lang="zh-CN" altLang="en-US" dirty="0">
              <a:latin typeface="黑体" panose="02010609060101010101" pitchFamily="49" charset="-122"/>
            </a:endParaRPr>
          </a:p>
          <a:p>
            <a:endParaRPr lang="zh-CN" altLang="en-US" dirty="0">
              <a:latin typeface="黑体" panose="02010609060101010101" pitchFamily="49" charset="-122"/>
            </a:endParaRPr>
          </a:p>
          <a:p>
            <a:endParaRPr lang="zh-CN" altLang="en-US" dirty="0">
              <a:latin typeface="黑体" panose="02010609060101010101" pitchFamily="49" charset="-122"/>
            </a:endParaRPr>
          </a:p>
          <a:p>
            <a:pPr algn="r"/>
            <a:r>
              <a:rPr lang="zh-CN" altLang="en-US" dirty="0">
                <a:latin typeface="黑体" panose="02010609060101010101" pitchFamily="49" charset="-122"/>
              </a:rPr>
              <a:t>评估机构法定代表人：</a:t>
            </a:r>
            <a:endParaRPr lang="zh-CN" altLang="en-US" dirty="0">
              <a:latin typeface="黑体" panose="02010609060101010101" pitchFamily="49" charset="-122"/>
            </a:endParaRPr>
          </a:p>
          <a:p>
            <a:pPr algn="r"/>
            <a:r>
              <a:rPr lang="zh-CN" altLang="en-US" dirty="0">
                <a:latin typeface="黑体" panose="02010609060101010101" pitchFamily="49" charset="-122"/>
              </a:rPr>
              <a:t>中国注册资产评估师：</a:t>
            </a:r>
            <a:endParaRPr lang="zh-CN" altLang="en-US" dirty="0">
              <a:latin typeface="黑体" panose="02010609060101010101" pitchFamily="49" charset="-122"/>
            </a:endParaRPr>
          </a:p>
          <a:p>
            <a:pPr algn="r"/>
            <a:r>
              <a:rPr lang="zh-CN" altLang="en-US" dirty="0">
                <a:latin typeface="黑体" panose="02010609060101010101" pitchFamily="49" charset="-122"/>
              </a:rPr>
              <a:t>中国注册资产评估师：</a:t>
            </a:r>
            <a:endParaRPr lang="zh-CN" altLang="en-US" dirty="0">
              <a:latin typeface="黑体" panose="02010609060101010101" pitchFamily="49" charset="-122"/>
            </a:endParaRPr>
          </a:p>
          <a:p>
            <a:pPr algn="r"/>
            <a:r>
              <a:rPr lang="zh-CN" altLang="en-US" dirty="0">
                <a:latin typeface="黑体" panose="02010609060101010101" pitchFamily="49" charset="-122"/>
              </a:rPr>
              <a:t>北京立道资产评估有限公司</a:t>
            </a:r>
            <a:endParaRPr lang="zh-CN" altLang="en-US" dirty="0">
              <a:latin typeface="黑体" panose="02010609060101010101" pitchFamily="49" charset="-122"/>
            </a:endParaRPr>
          </a:p>
          <a:p>
            <a:pPr algn="r"/>
            <a:r>
              <a:rPr lang="zh-CN" altLang="en-US" dirty="0">
                <a:latin typeface="黑体" panose="02010609060101010101" pitchFamily="49" charset="-122"/>
              </a:rPr>
              <a:t>二零二四年X月X日</a:t>
            </a:r>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评估报告书</a:t>
            </a:r>
            <a:endParaRPr lang="zh-CN" altLang="en-US" dirty="0"/>
          </a:p>
        </p:txBody>
      </p:sp>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539317" y="1987734"/>
            <a:ext cx="1173368" cy="1168031"/>
            <a:chOff x="807832" y="1923512"/>
            <a:chExt cx="1611172" cy="1584459"/>
          </a:xfrm>
        </p:grpSpPr>
        <p:grpSp>
          <p:nvGrpSpPr>
            <p:cNvPr id="23" name="组合 22"/>
            <p:cNvGrpSpPr/>
            <p:nvPr/>
          </p:nvGrpSpPr>
          <p:grpSpPr>
            <a:xfrm>
              <a:off x="807832" y="1923512"/>
              <a:ext cx="1611172" cy="1584459"/>
              <a:chOff x="1757053" y="3600450"/>
              <a:chExt cx="6589662" cy="6589662"/>
            </a:xfrm>
          </p:grpSpPr>
          <p:sp>
            <p:nvSpPr>
              <p:cNvPr id="24" name="椭圆 23"/>
              <p:cNvSpPr/>
              <p:nvPr userDrawn="1"/>
            </p:nvSpPr>
            <p:spPr>
              <a:xfrm>
                <a:off x="2044638" y="3847279"/>
                <a:ext cx="6096002" cy="609599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26" name="椭圆 25"/>
              <p:cNvSpPr/>
              <p:nvPr userDrawn="1"/>
            </p:nvSpPr>
            <p:spPr>
              <a:xfrm>
                <a:off x="1757053" y="3600450"/>
                <a:ext cx="6589662" cy="6589662"/>
              </a:xfrm>
              <a:prstGeom prst="ellipse">
                <a:avLst/>
              </a:prstGeom>
              <a:noFill/>
              <a:ln w="762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sp>
          <p:nvSpPr>
            <p:cNvPr id="13" name="标题 1"/>
            <p:cNvSpPr txBox="1"/>
            <p:nvPr/>
          </p:nvSpPr>
          <p:spPr>
            <a:xfrm>
              <a:off x="1082771" y="2218654"/>
              <a:ext cx="1061293" cy="994171"/>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1800" b="1" spc="100" dirty="0">
                  <a:solidFill>
                    <a:schemeClr val="bg1"/>
                  </a:solidFill>
                  <a:latin typeface="Times New Roman" panose="02020603050405020304" pitchFamily="18" charset="0"/>
                  <a:ea typeface="黑体" panose="02010609060101010101" pitchFamily="49" charset="-122"/>
                </a:rPr>
                <a:t>课程回顾</a:t>
              </a:r>
              <a:endParaRPr lang="zh-CN" altLang="en-US" sz="1800" b="1" spc="100" dirty="0">
                <a:solidFill>
                  <a:schemeClr val="bg1"/>
                </a:solidFill>
                <a:latin typeface="Times New Roman" panose="02020603050405020304" pitchFamily="18" charset="0"/>
                <a:ea typeface="黑体" panose="02010609060101010101" pitchFamily="49" charset="-122"/>
              </a:endParaRPr>
            </a:p>
          </p:txBody>
        </p:sp>
      </p:grpSp>
      <p:sp>
        <p:nvSpPr>
          <p:cNvPr id="2" name="内容占位符 2"/>
          <p:cNvSpPr txBox="1"/>
          <p:nvPr/>
        </p:nvSpPr>
        <p:spPr>
          <a:xfrm>
            <a:off x="1893570" y="1263650"/>
            <a:ext cx="4248150" cy="2074545"/>
          </a:xfrm>
          <a:prstGeom prst="rect">
            <a:avLst/>
          </a:prstGeom>
        </p:spPr>
        <p:txBody>
          <a:bodyPr vert="horz" lIns="91440" tIns="45720" rIns="91440" bIns="45720" rtlCol="0">
            <a:noAutofit/>
          </a:bodyPr>
          <a:lstStyle/>
          <a:p>
            <a:pPr marL="0" marR="0" lvl="0" indent="381635" algn="l" defTabSz="6858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1</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、计算机软件著作权评估价值影响</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因素；</a:t>
            </a:r>
            <a:endPar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endParaRPr>
          </a:p>
          <a:p>
            <a:pPr marL="0" marR="0" lvl="0" indent="381635" algn="l" defTabSz="6858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2</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a:t>
            </a:r>
            <a:r>
              <a:rPr lang="zh-CN" altLang="en-US" sz="1600" noProof="0" dirty="0">
                <a:ln>
                  <a:noFill/>
                </a:ln>
                <a:effectLst/>
                <a:uLnTx/>
                <a:uFillTx/>
                <a:latin typeface="黑体" panose="02010609060101010101" pitchFamily="49" charset="-122"/>
                <a:ea typeface="黑体" panose="02010609060101010101" pitchFamily="49" charset="-122"/>
                <a:sym typeface="+mn-ea"/>
              </a:rPr>
              <a:t>计算机软件著作权评估</a:t>
            </a:r>
            <a:r>
              <a:rPr lang="zh-CN" altLang="en-US" sz="1600" noProof="0" dirty="0">
                <a:ln>
                  <a:noFill/>
                </a:ln>
                <a:effectLst/>
                <a:uLnTx/>
                <a:uFillTx/>
                <a:latin typeface="黑体" panose="02010609060101010101" pitchFamily="49" charset="-122"/>
                <a:ea typeface="黑体" panose="02010609060101010101" pitchFamily="49" charset="-122"/>
                <a:sym typeface="+mn-ea"/>
              </a:rPr>
              <a:t>方法，主要以收益法为主；</a:t>
            </a:r>
            <a:endParaRPr lang="zh-CN" altLang="en-US" sz="1600" noProof="0" dirty="0">
              <a:ln>
                <a:noFill/>
              </a:ln>
              <a:effectLst/>
              <a:uLnTx/>
              <a:uFillTx/>
              <a:latin typeface="黑体" panose="02010609060101010101" pitchFamily="49" charset="-122"/>
              <a:ea typeface="黑体" panose="02010609060101010101" pitchFamily="49" charset="-122"/>
              <a:sym typeface="+mn-ea"/>
            </a:endParaRPr>
          </a:p>
          <a:p>
            <a:pPr marL="0" marR="0" lvl="0" indent="381635" algn="l" defTabSz="685800" rtl="0" eaLnBrk="1" fontAlgn="auto" latinLnBrk="0" hangingPunct="1">
              <a:lnSpc>
                <a:spcPct val="150000"/>
              </a:lnSpc>
              <a:spcBef>
                <a:spcPts val="0"/>
              </a:spcBef>
              <a:spcAft>
                <a:spcPts val="0"/>
              </a:spcAft>
              <a:buClrTx/>
              <a:buSzTx/>
              <a:buFontTx/>
              <a:buNone/>
              <a:defRPr/>
            </a:pPr>
            <a:r>
              <a:rPr lang="en-US" altLang="zh-CN" sz="1600" noProof="0" dirty="0">
                <a:ln>
                  <a:noFill/>
                </a:ln>
                <a:effectLst/>
                <a:uLnTx/>
                <a:uFillTx/>
                <a:latin typeface="黑体" panose="02010609060101010101" pitchFamily="49" charset="-122"/>
                <a:ea typeface="黑体" panose="02010609060101010101" pitchFamily="49" charset="-122"/>
                <a:sym typeface="+mn-ea"/>
              </a:rPr>
              <a:t>3</a:t>
            </a:r>
            <a:r>
              <a:rPr lang="zh-CN" altLang="en-US" sz="1600" noProof="0" dirty="0">
                <a:ln>
                  <a:noFill/>
                </a:ln>
                <a:effectLst/>
                <a:uLnTx/>
                <a:uFillTx/>
                <a:latin typeface="黑体" panose="02010609060101010101" pitchFamily="49" charset="-122"/>
                <a:ea typeface="黑体" panose="02010609060101010101" pitchFamily="49" charset="-122"/>
                <a:sym typeface="+mn-ea"/>
              </a:rPr>
              <a:t>、案例分析，注意参数支撑</a:t>
            </a:r>
            <a:r>
              <a:rPr lang="zh-CN" altLang="en-US" sz="1600" noProof="0" dirty="0">
                <a:ln>
                  <a:noFill/>
                </a:ln>
                <a:effectLst/>
                <a:uLnTx/>
                <a:uFillTx/>
                <a:latin typeface="黑体" panose="02010609060101010101" pitchFamily="49" charset="-122"/>
                <a:ea typeface="黑体" panose="02010609060101010101" pitchFamily="49" charset="-122"/>
                <a:sym typeface="+mn-ea"/>
              </a:rPr>
              <a:t>依据；</a:t>
            </a:r>
            <a:endParaRPr lang="zh-CN" altLang="en-US" sz="1600" noProof="0" dirty="0">
              <a:ln>
                <a:noFill/>
              </a:ln>
              <a:effectLst/>
              <a:uLnTx/>
              <a:uFillTx/>
              <a:latin typeface="黑体" panose="02010609060101010101" pitchFamily="49" charset="-122"/>
              <a:ea typeface="黑体" panose="02010609060101010101" pitchFamily="49" charset="-122"/>
              <a:sym typeface="+mn-ea"/>
            </a:endParaRPr>
          </a:p>
          <a:p>
            <a:pPr marL="0" marR="0" lvl="0" indent="381635" algn="l" defTabSz="685800" rtl="0" eaLnBrk="1" fontAlgn="auto" latinLnBrk="0" hangingPunct="1">
              <a:lnSpc>
                <a:spcPct val="150000"/>
              </a:lnSpc>
              <a:spcBef>
                <a:spcPts val="0"/>
              </a:spcBef>
              <a:spcAft>
                <a:spcPts val="0"/>
              </a:spcAft>
              <a:buClrTx/>
              <a:buSzTx/>
              <a:buFontTx/>
              <a:buNone/>
              <a:defRPr/>
            </a:pPr>
            <a:r>
              <a:rPr lang="en-US" altLang="zh-CN" sz="1600" noProof="0" dirty="0">
                <a:ln>
                  <a:noFill/>
                </a:ln>
                <a:effectLst/>
                <a:uLnTx/>
                <a:uFillTx/>
                <a:latin typeface="黑体" panose="02010609060101010101" pitchFamily="49" charset="-122"/>
                <a:ea typeface="黑体" panose="02010609060101010101" pitchFamily="49" charset="-122"/>
                <a:sym typeface="+mn-ea"/>
              </a:rPr>
              <a:t>4</a:t>
            </a:r>
            <a:r>
              <a:rPr lang="zh-CN" altLang="en-US" sz="1600" noProof="0" dirty="0">
                <a:ln>
                  <a:noFill/>
                </a:ln>
                <a:effectLst/>
                <a:uLnTx/>
                <a:uFillTx/>
                <a:latin typeface="黑体" panose="02010609060101010101" pitchFamily="49" charset="-122"/>
                <a:ea typeface="黑体" panose="02010609060101010101" pitchFamily="49" charset="-122"/>
                <a:sym typeface="+mn-ea"/>
              </a:rPr>
              <a:t>、评估报告注意事项；</a:t>
            </a:r>
            <a:endPar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endParaRPr>
          </a:p>
          <a:p>
            <a:pPr marL="0" marR="0" lvl="0" indent="381635" algn="l" defTabSz="685800" rtl="0" eaLnBrk="1" fontAlgn="auto" latinLnBrk="0" hangingPunct="1">
              <a:lnSpc>
                <a:spcPct val="15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endParaRPr>
          </a:p>
          <a:p>
            <a:pPr marL="0" marR="0" lvl="0" indent="381635" algn="l" defTabSz="685800" rtl="0" eaLnBrk="1" fontAlgn="auto" latinLnBrk="0" hangingPunct="1">
              <a:lnSpc>
                <a:spcPct val="150000"/>
              </a:lnSpc>
              <a:spcBef>
                <a:spcPts val="0"/>
              </a:spcBef>
              <a:spcAft>
                <a:spcPts val="0"/>
              </a:spcAft>
              <a:buClrTx/>
              <a:buSzTx/>
              <a:buFontTx/>
              <a:buNone/>
              <a:defRPr/>
            </a:pPr>
            <a:endPar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endParaRPr>
          </a:p>
        </p:txBody>
      </p:sp>
      <p:sp>
        <p:nvSpPr>
          <p:cNvPr id="3" name="矩形 2"/>
          <p:cNvSpPr/>
          <p:nvPr/>
        </p:nvSpPr>
        <p:spPr>
          <a:xfrm>
            <a:off x="-1905000" y="1"/>
            <a:ext cx="1823918" cy="51435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0" lang="zh-CN" altLang="en-US" sz="1400" b="0" i="0" u="none" strike="noStrike" kern="1200" cap="none" spc="0" normalizeH="0" baseline="0" noProof="0" dirty="0">
                <a:ln>
                  <a:noFill/>
                </a:ln>
                <a:solidFill>
                  <a:schemeClr val="tx1"/>
                </a:solidFill>
                <a:effectLst/>
                <a:uLnTx/>
                <a:uFillTx/>
                <a:latin typeface="Times New Roman" panose="02020603050405020304" pitchFamily="18" charset="0"/>
                <a:ea typeface="黑体" panose="02010609060101010101" pitchFamily="49" charset="-122"/>
                <a:cs typeface="+mn-cs"/>
              </a:rPr>
              <a:t>课程回顾与章节回顾任选一种，课时较长时，章节回顾和课程回顾可以都有</a:t>
            </a:r>
            <a:endParaRPr lang="zh-CN" altLang="en-US" dirty="0"/>
          </a:p>
        </p:txBody>
      </p:sp>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1302953" y="1502311"/>
            <a:ext cx="3097530" cy="994172"/>
          </a:xfrm>
        </p:spPr>
        <p:txBody>
          <a:bodyPr/>
          <a:lstStyle/>
          <a:p>
            <a:r>
              <a:rPr lang="zh-CN" altLang="en-US" dirty="0">
                <a:solidFill>
                  <a:schemeClr val="accent2"/>
                </a:solidFill>
              </a:rPr>
              <a:t>谢 谢 大 家 ！</a:t>
            </a:r>
            <a:endParaRPr lang="zh-CN" altLang="en-US" dirty="0">
              <a:solidFill>
                <a:schemeClr val="accent2"/>
              </a:solidFill>
            </a:endParaRPr>
          </a:p>
        </p:txBody>
      </p:sp>
      <p:sp>
        <p:nvSpPr>
          <p:cNvPr id="6" name="文本框 5"/>
          <p:cNvSpPr txBox="1"/>
          <p:nvPr/>
        </p:nvSpPr>
        <p:spPr>
          <a:xfrm>
            <a:off x="335097" y="2566340"/>
            <a:ext cx="4600123" cy="666914"/>
          </a:xfrm>
          <a:prstGeom prst="rect">
            <a:avLst/>
          </a:prstGeom>
          <a:noFill/>
        </p:spPr>
        <p:txBody>
          <a:bodyPr wrap="square" rtlCol="0">
            <a:spAutoFit/>
          </a:bodyPr>
          <a:lstStyle/>
          <a:p>
            <a:pPr>
              <a:lnSpc>
                <a:spcPct val="150000"/>
              </a:lnSpc>
            </a:pPr>
            <a:r>
              <a:rPr lang="zh-CN" altLang="en-US" dirty="0">
                <a:solidFill>
                  <a:srgbClr val="4C4B50"/>
                </a:solidFill>
                <a:latin typeface="黑体" panose="02010609060101010101" pitchFamily="49" charset="-122"/>
                <a:ea typeface="黑体" panose="02010609060101010101" pitchFamily="49" charset="-122"/>
              </a:rPr>
              <a:t>复制此页在</a:t>
            </a:r>
            <a:r>
              <a:rPr lang="en-US" altLang="zh-CN" dirty="0">
                <a:solidFill>
                  <a:srgbClr val="4C4B50"/>
                </a:solidFill>
                <a:latin typeface="黑体" panose="02010609060101010101" pitchFamily="49" charset="-122"/>
                <a:ea typeface="黑体" panose="02010609060101010101" pitchFamily="49" charset="-122"/>
              </a:rPr>
              <a:t>PPT</a:t>
            </a:r>
            <a:r>
              <a:rPr lang="zh-CN" altLang="en-US" dirty="0">
                <a:solidFill>
                  <a:srgbClr val="4C4B50"/>
                </a:solidFill>
                <a:latin typeface="黑体" panose="02010609060101010101" pitchFamily="49" charset="-122"/>
                <a:ea typeface="黑体" panose="02010609060101010101" pitchFamily="49" charset="-122"/>
              </a:rPr>
              <a:t>最后一页，为提醒老师本课题结束和总结用，此行文字定稿后请删除，谢谢</a:t>
            </a:r>
            <a:endParaRPr lang="zh-CN" altLang="en-US" dirty="0">
              <a:solidFill>
                <a:srgbClr val="4C4B50"/>
              </a:solidFill>
              <a:latin typeface="黑体" panose="02010609060101010101" pitchFamily="49" charset="-122"/>
              <a:ea typeface="黑体" panose="02010609060101010101" pitchFamily="49" charset="-122"/>
            </a:endParaRPr>
          </a:p>
        </p:txBody>
      </p:sp>
      <p:sp>
        <p:nvSpPr>
          <p:cNvPr id="7" name="椭圆 6"/>
          <p:cNvSpPr/>
          <p:nvPr/>
        </p:nvSpPr>
        <p:spPr>
          <a:xfrm>
            <a:off x="5018314" y="1244147"/>
            <a:ext cx="2677886" cy="2655207"/>
          </a:xfrm>
          <a:prstGeom prst="ellipse">
            <a:avLst/>
          </a:prstGeom>
          <a:solidFill>
            <a:srgbClr val="0070C0">
              <a:alpha val="31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rcRect l="5189" t="833" r="31107" b="3611"/>
          <a:stretch>
            <a:fillRect/>
          </a:stretch>
        </p:blipFill>
        <p:spPr>
          <a:xfrm>
            <a:off x="5165271" y="1382551"/>
            <a:ext cx="2400299" cy="2367578"/>
          </a:xfrm>
          <a:custGeom>
            <a:avLst/>
            <a:gdLst>
              <a:gd name="connsiteX0" fmla="*/ 3276600 w 6553200"/>
              <a:gd name="connsiteY0" fmla="*/ 0 h 6553200"/>
              <a:gd name="connsiteX1" fmla="*/ 6553200 w 6553200"/>
              <a:gd name="connsiteY1" fmla="*/ 3276600 h 6553200"/>
              <a:gd name="connsiteX2" fmla="*/ 3276600 w 6553200"/>
              <a:gd name="connsiteY2" fmla="*/ 6553200 h 6553200"/>
              <a:gd name="connsiteX3" fmla="*/ 0 w 6553200"/>
              <a:gd name="connsiteY3" fmla="*/ 3276600 h 6553200"/>
              <a:gd name="connsiteX4" fmla="*/ 3276600 w 6553200"/>
              <a:gd name="connsiteY4" fmla="*/ 0 h 655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53200" h="6553200">
                <a:moveTo>
                  <a:pt x="3276600" y="0"/>
                </a:moveTo>
                <a:cubicBezTo>
                  <a:pt x="5086216" y="0"/>
                  <a:pt x="6553200" y="1466984"/>
                  <a:pt x="6553200" y="3276600"/>
                </a:cubicBezTo>
                <a:cubicBezTo>
                  <a:pt x="6553200" y="5086216"/>
                  <a:pt x="5086216" y="6553200"/>
                  <a:pt x="3276600" y="6553200"/>
                </a:cubicBezTo>
                <a:cubicBezTo>
                  <a:pt x="1466984" y="6553200"/>
                  <a:pt x="0" y="5086216"/>
                  <a:pt x="0" y="3276600"/>
                </a:cubicBezTo>
                <a:cubicBezTo>
                  <a:pt x="0" y="1466984"/>
                  <a:pt x="1466984" y="0"/>
                  <a:pt x="3276600" y="0"/>
                </a:cubicBezTo>
                <a:close/>
              </a:path>
            </a:pathLst>
          </a:cu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企业投资者在对项目的投融资方案进行分析以及未来收益预测过程中，也就是合理的软件著作权评估价值会对投融资方案的优化起到一定的作用，具有参考意义的项目投资评估报告能够实现企业价值最大化的目的。 </a:t>
            </a:r>
            <a:endParaRPr lang="zh-CN" altLang="en-US" dirty="0">
              <a:latin typeface="黑体" panose="02010609060101010101" pitchFamily="49" charset="-122"/>
            </a:endParaRPr>
          </a:p>
          <a:p>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计算机软件著作权评估</a:t>
            </a: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②用于企业战略分析和决策 </a:t>
            </a:r>
            <a:endParaRPr lang="zh-CN" altLang="en-US" dirty="0">
              <a:latin typeface="黑体" panose="02010609060101010101" pitchFamily="49" charset="-122"/>
            </a:endParaRPr>
          </a:p>
          <a:p>
            <a:r>
              <a:rPr lang="zh-CN" altLang="en-US" dirty="0">
                <a:latin typeface="黑体" panose="02010609060101010101" pitchFamily="49" charset="-122"/>
              </a:rPr>
              <a:t>软件著作权价值评估，分析并发现企业战略决策的机遇。</a:t>
            </a:r>
            <a:endParaRPr lang="zh-CN" altLang="en-US" dirty="0">
              <a:latin typeface="黑体" panose="02010609060101010101" pitchFamily="49" charset="-122"/>
            </a:endParaRPr>
          </a:p>
          <a:p>
            <a:r>
              <a:rPr lang="zh-CN" altLang="en-US" dirty="0">
                <a:latin typeface="黑体" panose="02010609060101010101" pitchFamily="49" charset="-122"/>
              </a:rPr>
              <a:t>它一方面检查战略的可行性研究，另一方面通过勘察外部环境，判定软件著作权的新机遇。软件著作权价值修正评估以后，企业根据现行战略和绩效的分析，比较不同战略方案，改进资本结构，提高软件著作权领域的经营管理水平和获利能力。 </a:t>
            </a:r>
            <a:endParaRPr lang="zh-CN" altLang="en-US" dirty="0">
              <a:latin typeface="黑体" panose="02010609060101010101" pitchFamily="49" charset="-122"/>
            </a:endParaRPr>
          </a:p>
          <a:p>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计算机软件著作权评估</a:t>
            </a: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③促进财务状况动态化 </a:t>
            </a:r>
            <a:endParaRPr lang="zh-CN" altLang="en-US" dirty="0">
              <a:latin typeface="黑体" panose="02010609060101010101" pitchFamily="49" charset="-122"/>
            </a:endParaRPr>
          </a:p>
          <a:p>
            <a:r>
              <a:rPr lang="zh-CN" altLang="en-US" dirty="0">
                <a:latin typeface="黑体" panose="02010609060101010101" pitchFamily="49" charset="-122"/>
              </a:rPr>
              <a:t>价值评估过程中的财务分析，主要是在分析软件著作权所在企业现有经营规模和财务状况的基础上，预测经营企业未来的获利能力，同时，依据评估价值理论和企业财务报表提供的数据，能够充分掌握软件著作权对企业未来财务状况的贡献度并做出实质判断的动态过程。 </a:t>
            </a:r>
            <a:endParaRPr lang="zh-CN" altLang="en-US" dirty="0">
              <a:latin typeface="黑体" panose="02010609060101010101" pitchFamily="49" charset="-122"/>
            </a:endParaRPr>
          </a:p>
          <a:p>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计算机软件著作权评估</a:t>
            </a:r>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a:t>
            </a:r>
            <a:r>
              <a:rPr lang="en-US" altLang="zh-CN" dirty="0">
                <a:latin typeface="黑体" panose="02010609060101010101" pitchFamily="49" charset="-122"/>
              </a:rPr>
              <a:t>2</a:t>
            </a:r>
            <a:r>
              <a:rPr lang="zh-CN" altLang="en-US" dirty="0">
                <a:latin typeface="黑体" panose="02010609060101010101" pitchFamily="49" charset="-122"/>
              </a:rPr>
              <a:t>）价值评估的假设 </a:t>
            </a:r>
            <a:endParaRPr lang="zh-CN" altLang="en-US" dirty="0">
              <a:latin typeface="黑体" panose="02010609060101010101" pitchFamily="49" charset="-122"/>
            </a:endParaRPr>
          </a:p>
          <a:p>
            <a:r>
              <a:rPr lang="zh-CN" altLang="en-US" dirty="0">
                <a:latin typeface="黑体" panose="02010609060101010101" pitchFamily="49" charset="-122"/>
              </a:rPr>
              <a:t>资产评估假设是指资产评估的过程中存在着一部分需要假定说明进一步确认的事物，按照客观条件或科学预测进行事物的说明判断，软件著作权的评估假设分别从以下四点阐述： </a:t>
            </a:r>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计算机软件著作权评估</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custDataLst>
              <p:tags r:id="rId1"/>
            </p:custDataLst>
          </p:nvPr>
        </p:nvGrpSpPr>
        <p:grpSpPr>
          <a:xfrm>
            <a:off x="1042535" y="1231501"/>
            <a:ext cx="4784011" cy="379427"/>
            <a:chOff x="1051395" y="1232278"/>
            <a:chExt cx="6976321" cy="553302"/>
          </a:xfrm>
        </p:grpSpPr>
        <p:grpSp>
          <p:nvGrpSpPr>
            <p:cNvPr id="3" name="组合 41"/>
            <p:cNvGrpSpPr/>
            <p:nvPr/>
          </p:nvGrpSpPr>
          <p:grpSpPr bwMode="auto">
            <a:xfrm>
              <a:off x="1051395" y="1232701"/>
              <a:ext cx="626626" cy="552877"/>
              <a:chOff x="2727102" y="1809520"/>
              <a:chExt cx="805771" cy="711133"/>
            </a:xfrm>
          </p:grpSpPr>
          <p:grpSp>
            <p:nvGrpSpPr>
              <p:cNvPr id="9" name="组合 35"/>
              <p:cNvGrpSpPr/>
              <p:nvPr/>
            </p:nvGrpSpPr>
            <p:grpSpPr bwMode="auto">
              <a:xfrm>
                <a:off x="2727102" y="1809520"/>
                <a:ext cx="789301" cy="711133"/>
                <a:chOff x="3696385" y="1762464"/>
                <a:chExt cx="2543112" cy="2379436"/>
              </a:xfrm>
            </p:grpSpPr>
            <p:sp>
              <p:nvSpPr>
                <p:cNvPr id="11" name="矩形 10"/>
                <p:cNvSpPr/>
                <p:nvPr>
                  <p:custDataLst>
                    <p:tags r:id="rId2"/>
                  </p:custDataLst>
                </p:nvPr>
              </p:nvSpPr>
              <p:spPr>
                <a:xfrm>
                  <a:off x="3855008" y="1760639"/>
                  <a:ext cx="2379374" cy="2381261"/>
                </a:xfrm>
                <a:prstGeom prst="rect">
                  <a:avLst/>
                </a:prstGeom>
                <a:solidFill>
                  <a:schemeClr val="accent2">
                    <a:alpha val="89000"/>
                  </a:schemeClr>
                </a:solidFill>
                <a:ln w="9525">
                  <a:solidFill>
                    <a:schemeClr val="bg1"/>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印品黑体" panose="00000500000000000000" pitchFamily="2" charset="-122"/>
                  </a:endParaRPr>
                </a:p>
              </p:txBody>
            </p:sp>
            <p:sp>
              <p:nvSpPr>
                <p:cNvPr id="12" name="矩形 34"/>
                <p:cNvSpPr/>
                <p:nvPr>
                  <p:custDataLst>
                    <p:tags r:id="rId3"/>
                  </p:custDataLst>
                </p:nvPr>
              </p:nvSpPr>
              <p:spPr>
                <a:xfrm>
                  <a:off x="3696385" y="1803162"/>
                  <a:ext cx="2543112" cy="1041802"/>
                </a:xfrm>
                <a:custGeom>
                  <a:avLst/>
                  <a:gdLst>
                    <a:gd name="connsiteX0" fmla="*/ 0 w 658424"/>
                    <a:gd name="connsiteY0" fmla="*/ 0 h 286509"/>
                    <a:gd name="connsiteX1" fmla="*/ 658424 w 658424"/>
                    <a:gd name="connsiteY1" fmla="*/ 0 h 286509"/>
                    <a:gd name="connsiteX2" fmla="*/ 658424 w 658424"/>
                    <a:gd name="connsiteY2" fmla="*/ 286509 h 286509"/>
                    <a:gd name="connsiteX3" fmla="*/ 0 w 658424"/>
                    <a:gd name="connsiteY3" fmla="*/ 286509 h 286509"/>
                    <a:gd name="connsiteX4" fmla="*/ 0 w 658424"/>
                    <a:gd name="connsiteY4" fmla="*/ 0 h 286509"/>
                    <a:gd name="connsiteX0-1" fmla="*/ 0 w 658424"/>
                    <a:gd name="connsiteY0-2" fmla="*/ 0 h 286509"/>
                    <a:gd name="connsiteX1-3" fmla="*/ 658424 w 658424"/>
                    <a:gd name="connsiteY1-4" fmla="*/ 0 h 286509"/>
                    <a:gd name="connsiteX2-5" fmla="*/ 658424 w 658424"/>
                    <a:gd name="connsiteY2-6" fmla="*/ 286509 h 286509"/>
                    <a:gd name="connsiteX3-7" fmla="*/ 0 w 658424"/>
                    <a:gd name="connsiteY3-8" fmla="*/ 286509 h 286509"/>
                    <a:gd name="connsiteX4-9" fmla="*/ 0 w 658424"/>
                    <a:gd name="connsiteY4-10" fmla="*/ 0 h 286509"/>
                    <a:gd name="connsiteX0-11" fmla="*/ 0 w 658424"/>
                    <a:gd name="connsiteY0-12" fmla="*/ 0 h 410686"/>
                    <a:gd name="connsiteX1-13" fmla="*/ 658424 w 658424"/>
                    <a:gd name="connsiteY1-14" fmla="*/ 0 h 410686"/>
                    <a:gd name="connsiteX2-15" fmla="*/ 658424 w 658424"/>
                    <a:gd name="connsiteY2-16" fmla="*/ 286509 h 410686"/>
                    <a:gd name="connsiteX3-17" fmla="*/ 0 w 658424"/>
                    <a:gd name="connsiteY3-18" fmla="*/ 286509 h 410686"/>
                    <a:gd name="connsiteX4-19" fmla="*/ 0 w 658424"/>
                    <a:gd name="connsiteY4-20" fmla="*/ 0 h 410686"/>
                    <a:gd name="connsiteX0-21" fmla="*/ 0 w 658424"/>
                    <a:gd name="connsiteY0-22" fmla="*/ 0 h 410686"/>
                    <a:gd name="connsiteX1-23" fmla="*/ 658424 w 658424"/>
                    <a:gd name="connsiteY1-24" fmla="*/ 0 h 410686"/>
                    <a:gd name="connsiteX2-25" fmla="*/ 658424 w 658424"/>
                    <a:gd name="connsiteY2-26" fmla="*/ 286509 h 410686"/>
                    <a:gd name="connsiteX3-27" fmla="*/ 0 w 658424"/>
                    <a:gd name="connsiteY3-28" fmla="*/ 286509 h 410686"/>
                    <a:gd name="connsiteX4-29" fmla="*/ 0 w 658424"/>
                    <a:gd name="connsiteY4-30" fmla="*/ 0 h 410686"/>
                    <a:gd name="connsiteX0-31" fmla="*/ 0 w 658424"/>
                    <a:gd name="connsiteY0-32" fmla="*/ 0 h 393753"/>
                    <a:gd name="connsiteX1-33" fmla="*/ 658424 w 658424"/>
                    <a:gd name="connsiteY1-34" fmla="*/ 0 h 393753"/>
                    <a:gd name="connsiteX2-35" fmla="*/ 658424 w 658424"/>
                    <a:gd name="connsiteY2-36" fmla="*/ 286509 h 393753"/>
                    <a:gd name="connsiteX3-37" fmla="*/ 0 w 658424"/>
                    <a:gd name="connsiteY3-38" fmla="*/ 286509 h 393753"/>
                    <a:gd name="connsiteX4-39" fmla="*/ 0 w 658424"/>
                    <a:gd name="connsiteY4-40" fmla="*/ 0 h 393753"/>
                    <a:gd name="connsiteX0-41" fmla="*/ 45292 w 703716"/>
                    <a:gd name="connsiteY0-42" fmla="*/ 0 h 371837"/>
                    <a:gd name="connsiteX1-43" fmla="*/ 703716 w 703716"/>
                    <a:gd name="connsiteY1-44" fmla="*/ 0 h 371837"/>
                    <a:gd name="connsiteX2-45" fmla="*/ 703716 w 703716"/>
                    <a:gd name="connsiteY2-46" fmla="*/ 286509 h 371837"/>
                    <a:gd name="connsiteX3-47" fmla="*/ 0 w 703716"/>
                    <a:gd name="connsiteY3-48" fmla="*/ 180681 h 371837"/>
                    <a:gd name="connsiteX4-49" fmla="*/ 45292 w 703716"/>
                    <a:gd name="connsiteY4-50" fmla="*/ 0 h 37183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03716" h="371837">
                      <a:moveTo>
                        <a:pt x="45292" y="0"/>
                      </a:moveTo>
                      <a:lnTo>
                        <a:pt x="703716" y="0"/>
                      </a:lnTo>
                      <a:lnTo>
                        <a:pt x="703716" y="286509"/>
                      </a:lnTo>
                      <a:cubicBezTo>
                        <a:pt x="458841" y="527809"/>
                        <a:pt x="219475" y="180681"/>
                        <a:pt x="0" y="180681"/>
                      </a:cubicBezTo>
                      <a:lnTo>
                        <a:pt x="45292" y="0"/>
                      </a:lnTo>
                      <a:close/>
                    </a:path>
                  </a:pathLst>
                </a:custGeom>
                <a:solidFill>
                  <a:schemeClr val="accent2">
                    <a:lumMod val="40000"/>
                    <a:lumOff val="60000"/>
                    <a:alpha val="18000"/>
                  </a:scheme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印品黑体" panose="00000500000000000000" pitchFamily="2" charset="-122"/>
                  </a:endParaRPr>
                </a:p>
              </p:txBody>
            </p:sp>
          </p:grpSp>
          <p:sp>
            <p:nvSpPr>
              <p:cNvPr id="10" name="文本框 39"/>
              <p:cNvSpPr txBox="1">
                <a:spLocks noChangeArrowheads="1"/>
              </p:cNvSpPr>
              <p:nvPr>
                <p:custDataLst>
                  <p:tags r:id="rId4"/>
                </p:custDataLst>
              </p:nvPr>
            </p:nvSpPr>
            <p:spPr bwMode="auto">
              <a:xfrm>
                <a:off x="2759762" y="1858544"/>
                <a:ext cx="773111" cy="635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1600" b="1" dirty="0">
                    <a:solidFill>
                      <a:schemeClr val="bg1"/>
                    </a:solidFill>
                    <a:ea typeface="黑体" panose="02010609060101010101" pitchFamily="49" charset="-122"/>
                    <a:cs typeface="Arial" panose="020B0604020202020204" pitchFamily="34" charset="0"/>
                  </a:rPr>
                  <a:t>01</a:t>
                </a:r>
                <a:endParaRPr lang="zh-CN" altLang="en-US" sz="1600" b="1" dirty="0">
                  <a:solidFill>
                    <a:schemeClr val="bg1"/>
                  </a:solidFill>
                  <a:ea typeface="黑体" panose="02010609060101010101" pitchFamily="49" charset="-122"/>
                  <a:cs typeface="Arial" panose="020B0604020202020204" pitchFamily="34" charset="0"/>
                </a:endParaRPr>
              </a:p>
            </p:txBody>
          </p:sp>
        </p:grpSp>
        <p:grpSp>
          <p:nvGrpSpPr>
            <p:cNvPr id="4" name="组合 42"/>
            <p:cNvGrpSpPr/>
            <p:nvPr/>
          </p:nvGrpSpPr>
          <p:grpSpPr bwMode="auto">
            <a:xfrm>
              <a:off x="1940132" y="1232278"/>
              <a:ext cx="6087584" cy="553302"/>
              <a:chOff x="3859762" y="1809870"/>
              <a:chExt cx="7824900" cy="710785"/>
            </a:xfrm>
          </p:grpSpPr>
          <p:grpSp>
            <p:nvGrpSpPr>
              <p:cNvPr id="5" name="组合 36"/>
              <p:cNvGrpSpPr/>
              <p:nvPr/>
            </p:nvGrpSpPr>
            <p:grpSpPr bwMode="auto">
              <a:xfrm>
                <a:off x="3859762" y="1809870"/>
                <a:ext cx="7824900" cy="710785"/>
                <a:chOff x="3856314" y="1763630"/>
                <a:chExt cx="3644670" cy="2378270"/>
              </a:xfrm>
            </p:grpSpPr>
            <p:sp>
              <p:nvSpPr>
                <p:cNvPr id="7" name="矩形 6"/>
                <p:cNvSpPr/>
                <p:nvPr>
                  <p:custDataLst>
                    <p:tags r:id="rId5"/>
                  </p:custDataLst>
                </p:nvPr>
              </p:nvSpPr>
              <p:spPr>
                <a:xfrm>
                  <a:off x="3856314" y="1763630"/>
                  <a:ext cx="3644670" cy="2378270"/>
                </a:xfrm>
                <a:prstGeom prst="rect">
                  <a:avLst/>
                </a:prstGeom>
                <a:solidFill>
                  <a:schemeClr val="accent2">
                    <a:alpha val="89000"/>
                  </a:schemeClr>
                </a:solidFill>
                <a:ln w="9525">
                  <a:solidFill>
                    <a:schemeClr val="bg1"/>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印品黑体" panose="00000500000000000000" pitchFamily="2" charset="-122"/>
                  </a:endParaRPr>
                </a:p>
              </p:txBody>
            </p:sp>
            <p:sp>
              <p:nvSpPr>
                <p:cNvPr id="8" name="矩形 34"/>
                <p:cNvSpPr/>
                <p:nvPr>
                  <p:custDataLst>
                    <p:tags r:id="rId6"/>
                  </p:custDataLst>
                </p:nvPr>
              </p:nvSpPr>
              <p:spPr>
                <a:xfrm>
                  <a:off x="3860011" y="1806102"/>
                  <a:ext cx="3640973" cy="1576661"/>
                </a:xfrm>
                <a:custGeom>
                  <a:avLst/>
                  <a:gdLst>
                    <a:gd name="connsiteX0" fmla="*/ 0 w 658424"/>
                    <a:gd name="connsiteY0" fmla="*/ 0 h 286509"/>
                    <a:gd name="connsiteX1" fmla="*/ 658424 w 658424"/>
                    <a:gd name="connsiteY1" fmla="*/ 0 h 286509"/>
                    <a:gd name="connsiteX2" fmla="*/ 658424 w 658424"/>
                    <a:gd name="connsiteY2" fmla="*/ 286509 h 286509"/>
                    <a:gd name="connsiteX3" fmla="*/ 0 w 658424"/>
                    <a:gd name="connsiteY3" fmla="*/ 286509 h 286509"/>
                    <a:gd name="connsiteX4" fmla="*/ 0 w 658424"/>
                    <a:gd name="connsiteY4" fmla="*/ 0 h 286509"/>
                    <a:gd name="connsiteX0-1" fmla="*/ 0 w 658424"/>
                    <a:gd name="connsiteY0-2" fmla="*/ 0 h 286509"/>
                    <a:gd name="connsiteX1-3" fmla="*/ 658424 w 658424"/>
                    <a:gd name="connsiteY1-4" fmla="*/ 0 h 286509"/>
                    <a:gd name="connsiteX2-5" fmla="*/ 658424 w 658424"/>
                    <a:gd name="connsiteY2-6" fmla="*/ 286509 h 286509"/>
                    <a:gd name="connsiteX3-7" fmla="*/ 0 w 658424"/>
                    <a:gd name="connsiteY3-8" fmla="*/ 286509 h 286509"/>
                    <a:gd name="connsiteX4-9" fmla="*/ 0 w 658424"/>
                    <a:gd name="connsiteY4-10" fmla="*/ 0 h 286509"/>
                    <a:gd name="connsiteX0-11" fmla="*/ 0 w 658424"/>
                    <a:gd name="connsiteY0-12" fmla="*/ 0 h 410686"/>
                    <a:gd name="connsiteX1-13" fmla="*/ 658424 w 658424"/>
                    <a:gd name="connsiteY1-14" fmla="*/ 0 h 410686"/>
                    <a:gd name="connsiteX2-15" fmla="*/ 658424 w 658424"/>
                    <a:gd name="connsiteY2-16" fmla="*/ 286509 h 410686"/>
                    <a:gd name="connsiteX3-17" fmla="*/ 0 w 658424"/>
                    <a:gd name="connsiteY3-18" fmla="*/ 286509 h 410686"/>
                    <a:gd name="connsiteX4-19" fmla="*/ 0 w 658424"/>
                    <a:gd name="connsiteY4-20" fmla="*/ 0 h 410686"/>
                    <a:gd name="connsiteX0-21" fmla="*/ 0 w 658424"/>
                    <a:gd name="connsiteY0-22" fmla="*/ 0 h 410686"/>
                    <a:gd name="connsiteX1-23" fmla="*/ 658424 w 658424"/>
                    <a:gd name="connsiteY1-24" fmla="*/ 0 h 410686"/>
                    <a:gd name="connsiteX2-25" fmla="*/ 658424 w 658424"/>
                    <a:gd name="connsiteY2-26" fmla="*/ 286509 h 410686"/>
                    <a:gd name="connsiteX3-27" fmla="*/ 0 w 658424"/>
                    <a:gd name="connsiteY3-28" fmla="*/ 286509 h 410686"/>
                    <a:gd name="connsiteX4-29" fmla="*/ 0 w 658424"/>
                    <a:gd name="connsiteY4-30" fmla="*/ 0 h 410686"/>
                    <a:gd name="connsiteX0-31" fmla="*/ 0 w 658424"/>
                    <a:gd name="connsiteY0-32" fmla="*/ 0 h 393753"/>
                    <a:gd name="connsiteX1-33" fmla="*/ 658424 w 658424"/>
                    <a:gd name="connsiteY1-34" fmla="*/ 0 h 393753"/>
                    <a:gd name="connsiteX2-35" fmla="*/ 658424 w 658424"/>
                    <a:gd name="connsiteY2-36" fmla="*/ 286509 h 393753"/>
                    <a:gd name="connsiteX3-37" fmla="*/ 0 w 658424"/>
                    <a:gd name="connsiteY3-38" fmla="*/ 286509 h 393753"/>
                    <a:gd name="connsiteX4-39" fmla="*/ 0 w 658424"/>
                    <a:gd name="connsiteY4-40" fmla="*/ 0 h 393753"/>
                    <a:gd name="connsiteX0-41" fmla="*/ 45292 w 703716"/>
                    <a:gd name="connsiteY0-42" fmla="*/ 0 h 371837"/>
                    <a:gd name="connsiteX1-43" fmla="*/ 703716 w 703716"/>
                    <a:gd name="connsiteY1-44" fmla="*/ 0 h 371837"/>
                    <a:gd name="connsiteX2-45" fmla="*/ 703716 w 703716"/>
                    <a:gd name="connsiteY2-46" fmla="*/ 286509 h 371837"/>
                    <a:gd name="connsiteX3-47" fmla="*/ 0 w 703716"/>
                    <a:gd name="connsiteY3-48" fmla="*/ 180681 h 371837"/>
                    <a:gd name="connsiteX4-49" fmla="*/ 45292 w 703716"/>
                    <a:gd name="connsiteY4-50" fmla="*/ 0 h 371837"/>
                    <a:gd name="connsiteX0-51" fmla="*/ 45292 w 703716"/>
                    <a:gd name="connsiteY0-52" fmla="*/ 0 h 525639"/>
                    <a:gd name="connsiteX1-53" fmla="*/ 703716 w 703716"/>
                    <a:gd name="connsiteY1-54" fmla="*/ 0 h 525639"/>
                    <a:gd name="connsiteX2-55" fmla="*/ 703716 w 703716"/>
                    <a:gd name="connsiteY2-56" fmla="*/ 286509 h 525639"/>
                    <a:gd name="connsiteX3-57" fmla="*/ 0 w 703716"/>
                    <a:gd name="connsiteY3-58" fmla="*/ 180681 h 525639"/>
                    <a:gd name="connsiteX4-59" fmla="*/ 45292 w 703716"/>
                    <a:gd name="connsiteY4-60" fmla="*/ 0 h 525639"/>
                    <a:gd name="connsiteX0-61" fmla="*/ 45292 w 703716"/>
                    <a:gd name="connsiteY0-62" fmla="*/ 0 h 286509"/>
                    <a:gd name="connsiteX1-63" fmla="*/ 703716 w 703716"/>
                    <a:gd name="connsiteY1-64" fmla="*/ 0 h 286509"/>
                    <a:gd name="connsiteX2-65" fmla="*/ 703716 w 703716"/>
                    <a:gd name="connsiteY2-66" fmla="*/ 286509 h 286509"/>
                    <a:gd name="connsiteX3-67" fmla="*/ 0 w 703716"/>
                    <a:gd name="connsiteY3-68" fmla="*/ 180681 h 286509"/>
                    <a:gd name="connsiteX4-69" fmla="*/ 45292 w 703716"/>
                    <a:gd name="connsiteY4-70" fmla="*/ 0 h 286509"/>
                    <a:gd name="connsiteX0-71" fmla="*/ 0 w 658424"/>
                    <a:gd name="connsiteY0-72" fmla="*/ 0 h 474648"/>
                    <a:gd name="connsiteX1-73" fmla="*/ 658424 w 658424"/>
                    <a:gd name="connsiteY1-74" fmla="*/ 0 h 474648"/>
                    <a:gd name="connsiteX2-75" fmla="*/ 658424 w 658424"/>
                    <a:gd name="connsiteY2-76" fmla="*/ 286509 h 474648"/>
                    <a:gd name="connsiteX3-77" fmla="*/ 2177 w 658424"/>
                    <a:gd name="connsiteY3-78" fmla="*/ 474648 h 474648"/>
                    <a:gd name="connsiteX4-79" fmla="*/ 0 w 658424"/>
                    <a:gd name="connsiteY4-80" fmla="*/ 0 h 474648"/>
                    <a:gd name="connsiteX0-81" fmla="*/ 0 w 658424"/>
                    <a:gd name="connsiteY0-82" fmla="*/ 0 h 474648"/>
                    <a:gd name="connsiteX1-83" fmla="*/ 658424 w 658424"/>
                    <a:gd name="connsiteY1-84" fmla="*/ 0 h 474648"/>
                    <a:gd name="connsiteX2-85" fmla="*/ 658424 w 658424"/>
                    <a:gd name="connsiteY2-86" fmla="*/ 286509 h 474648"/>
                    <a:gd name="connsiteX3-87" fmla="*/ 2177 w 658424"/>
                    <a:gd name="connsiteY3-88" fmla="*/ 474648 h 474648"/>
                    <a:gd name="connsiteX4-89" fmla="*/ 0 w 658424"/>
                    <a:gd name="connsiteY4-90" fmla="*/ 0 h 474648"/>
                    <a:gd name="connsiteX0-91" fmla="*/ 0 w 658424"/>
                    <a:gd name="connsiteY0-92" fmla="*/ 0 h 478579"/>
                    <a:gd name="connsiteX1-93" fmla="*/ 658424 w 658424"/>
                    <a:gd name="connsiteY1-94" fmla="*/ 0 h 478579"/>
                    <a:gd name="connsiteX2-95" fmla="*/ 658424 w 658424"/>
                    <a:gd name="connsiteY2-96" fmla="*/ 286509 h 478579"/>
                    <a:gd name="connsiteX3-97" fmla="*/ 2177 w 658424"/>
                    <a:gd name="connsiteY3-98" fmla="*/ 474648 h 478579"/>
                    <a:gd name="connsiteX4-99" fmla="*/ 0 w 658424"/>
                    <a:gd name="connsiteY4-100" fmla="*/ 0 h 478579"/>
                    <a:gd name="connsiteX0-101" fmla="*/ 0 w 658424"/>
                    <a:gd name="connsiteY0-102" fmla="*/ 0 h 477010"/>
                    <a:gd name="connsiteX1-103" fmla="*/ 658424 w 658424"/>
                    <a:gd name="connsiteY1-104" fmla="*/ 0 h 477010"/>
                    <a:gd name="connsiteX2-105" fmla="*/ 658424 w 658424"/>
                    <a:gd name="connsiteY2-106" fmla="*/ 286509 h 477010"/>
                    <a:gd name="connsiteX3-107" fmla="*/ 2177 w 658424"/>
                    <a:gd name="connsiteY3-108" fmla="*/ 474648 h 477010"/>
                    <a:gd name="connsiteX4-109" fmla="*/ 0 w 658424"/>
                    <a:gd name="connsiteY4-110" fmla="*/ 0 h 477010"/>
                    <a:gd name="connsiteX0-111" fmla="*/ 0 w 658424"/>
                    <a:gd name="connsiteY0-112" fmla="*/ 0 h 505769"/>
                    <a:gd name="connsiteX1-113" fmla="*/ 658424 w 658424"/>
                    <a:gd name="connsiteY1-114" fmla="*/ 0 h 505769"/>
                    <a:gd name="connsiteX2-115" fmla="*/ 658424 w 658424"/>
                    <a:gd name="connsiteY2-116" fmla="*/ 286509 h 505769"/>
                    <a:gd name="connsiteX3-117" fmla="*/ 2177 w 658424"/>
                    <a:gd name="connsiteY3-118" fmla="*/ 474648 h 505769"/>
                    <a:gd name="connsiteX4-119" fmla="*/ 0 w 658424"/>
                    <a:gd name="connsiteY4-120" fmla="*/ 0 h 505769"/>
                    <a:gd name="connsiteX0-121" fmla="*/ 0 w 658424"/>
                    <a:gd name="connsiteY0-122" fmla="*/ 0 h 525981"/>
                    <a:gd name="connsiteX1-123" fmla="*/ 658424 w 658424"/>
                    <a:gd name="connsiteY1-124" fmla="*/ 0 h 525981"/>
                    <a:gd name="connsiteX2-125" fmla="*/ 658424 w 658424"/>
                    <a:gd name="connsiteY2-126" fmla="*/ 286509 h 525981"/>
                    <a:gd name="connsiteX3-127" fmla="*/ 2177 w 658424"/>
                    <a:gd name="connsiteY3-128" fmla="*/ 474648 h 525981"/>
                    <a:gd name="connsiteX4-129" fmla="*/ 0 w 658424"/>
                    <a:gd name="connsiteY4-130" fmla="*/ 0 h 525981"/>
                    <a:gd name="connsiteX0-131" fmla="*/ 0 w 658424"/>
                    <a:gd name="connsiteY0-132" fmla="*/ 0 h 436868"/>
                    <a:gd name="connsiteX1-133" fmla="*/ 658424 w 658424"/>
                    <a:gd name="connsiteY1-134" fmla="*/ 0 h 436868"/>
                    <a:gd name="connsiteX2-135" fmla="*/ 658424 w 658424"/>
                    <a:gd name="connsiteY2-136" fmla="*/ 286509 h 436868"/>
                    <a:gd name="connsiteX3-137" fmla="*/ 2177 w 658424"/>
                    <a:gd name="connsiteY3-138" fmla="*/ 251233 h 436868"/>
                    <a:gd name="connsiteX4-139" fmla="*/ 0 w 658424"/>
                    <a:gd name="connsiteY4-140" fmla="*/ 0 h 43686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58424" h="436868">
                      <a:moveTo>
                        <a:pt x="0" y="0"/>
                      </a:moveTo>
                      <a:lnTo>
                        <a:pt x="658424" y="0"/>
                      </a:lnTo>
                      <a:lnTo>
                        <a:pt x="658424" y="286509"/>
                      </a:lnTo>
                      <a:cubicBezTo>
                        <a:pt x="356259" y="621878"/>
                        <a:pt x="90702" y="298268"/>
                        <a:pt x="2177" y="251233"/>
                      </a:cubicBezTo>
                      <a:cubicBezTo>
                        <a:pt x="1451" y="93017"/>
                        <a:pt x="726" y="158216"/>
                        <a:pt x="0" y="0"/>
                      </a:cubicBezTo>
                      <a:close/>
                    </a:path>
                  </a:pathLst>
                </a:custGeom>
                <a:solidFill>
                  <a:schemeClr val="bg1">
                    <a:alpha val="18000"/>
                  </a:scheme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印品黑体" panose="00000500000000000000" pitchFamily="2" charset="-122"/>
                  </a:endParaRPr>
                </a:p>
              </p:txBody>
            </p:sp>
          </p:grpSp>
          <p:sp>
            <p:nvSpPr>
              <p:cNvPr id="6" name="矩形 5"/>
              <p:cNvSpPr/>
              <p:nvPr>
                <p:custDataLst>
                  <p:tags r:id="rId7"/>
                </p:custDataLst>
              </p:nvPr>
            </p:nvSpPr>
            <p:spPr>
              <a:xfrm>
                <a:off x="3864647" y="1851592"/>
                <a:ext cx="4192170" cy="634217"/>
              </a:xfrm>
              <a:prstGeom prst="rect">
                <a:avLst/>
              </a:prstGeom>
            </p:spPr>
            <p:txBody>
              <a:bodyPr wrap="none">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计算机软件著作权评估</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grpSp>
        <p:nvGrpSpPr>
          <p:cNvPr id="13" name="组合 12"/>
          <p:cNvGrpSpPr/>
          <p:nvPr>
            <p:custDataLst>
              <p:tags r:id="rId8"/>
            </p:custDataLst>
          </p:nvPr>
        </p:nvGrpSpPr>
        <p:grpSpPr>
          <a:xfrm>
            <a:off x="1042536" y="1837029"/>
            <a:ext cx="4784010" cy="379427"/>
            <a:chOff x="1051396" y="1232278"/>
            <a:chExt cx="6976320" cy="553302"/>
          </a:xfrm>
        </p:grpSpPr>
        <p:grpSp>
          <p:nvGrpSpPr>
            <p:cNvPr id="14" name="组合 41"/>
            <p:cNvGrpSpPr/>
            <p:nvPr/>
          </p:nvGrpSpPr>
          <p:grpSpPr bwMode="auto">
            <a:xfrm>
              <a:off x="1051396" y="1232701"/>
              <a:ext cx="613818" cy="552877"/>
              <a:chOff x="2727102" y="1809520"/>
              <a:chExt cx="789301" cy="711133"/>
            </a:xfrm>
          </p:grpSpPr>
          <p:grpSp>
            <p:nvGrpSpPr>
              <p:cNvPr id="20" name="组合 35"/>
              <p:cNvGrpSpPr/>
              <p:nvPr/>
            </p:nvGrpSpPr>
            <p:grpSpPr bwMode="auto">
              <a:xfrm>
                <a:off x="2727102" y="1809520"/>
                <a:ext cx="789301" cy="711133"/>
                <a:chOff x="3696385" y="1762464"/>
                <a:chExt cx="2543112" cy="2379436"/>
              </a:xfrm>
            </p:grpSpPr>
            <p:sp>
              <p:nvSpPr>
                <p:cNvPr id="27" name="矩形 26"/>
                <p:cNvSpPr/>
                <p:nvPr>
                  <p:custDataLst>
                    <p:tags r:id="rId9"/>
                  </p:custDataLst>
                </p:nvPr>
              </p:nvSpPr>
              <p:spPr>
                <a:xfrm>
                  <a:off x="3855008" y="1760639"/>
                  <a:ext cx="2379374" cy="2381261"/>
                </a:xfrm>
                <a:prstGeom prst="rect">
                  <a:avLst/>
                </a:prstGeom>
                <a:solidFill>
                  <a:schemeClr val="accent2">
                    <a:alpha val="89000"/>
                  </a:schemeClr>
                </a:solidFill>
                <a:ln w="9525">
                  <a:solidFill>
                    <a:schemeClr val="bg1"/>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印品黑体" panose="00000500000000000000" pitchFamily="2" charset="-122"/>
                  </a:endParaRPr>
                </a:p>
              </p:txBody>
            </p:sp>
            <p:sp>
              <p:nvSpPr>
                <p:cNvPr id="28" name="矩形 34"/>
                <p:cNvSpPr/>
                <p:nvPr>
                  <p:custDataLst>
                    <p:tags r:id="rId10"/>
                  </p:custDataLst>
                </p:nvPr>
              </p:nvSpPr>
              <p:spPr>
                <a:xfrm>
                  <a:off x="3696385" y="1803162"/>
                  <a:ext cx="2543112" cy="1041802"/>
                </a:xfrm>
                <a:custGeom>
                  <a:avLst/>
                  <a:gdLst>
                    <a:gd name="connsiteX0" fmla="*/ 0 w 658424"/>
                    <a:gd name="connsiteY0" fmla="*/ 0 h 286509"/>
                    <a:gd name="connsiteX1" fmla="*/ 658424 w 658424"/>
                    <a:gd name="connsiteY1" fmla="*/ 0 h 286509"/>
                    <a:gd name="connsiteX2" fmla="*/ 658424 w 658424"/>
                    <a:gd name="connsiteY2" fmla="*/ 286509 h 286509"/>
                    <a:gd name="connsiteX3" fmla="*/ 0 w 658424"/>
                    <a:gd name="connsiteY3" fmla="*/ 286509 h 286509"/>
                    <a:gd name="connsiteX4" fmla="*/ 0 w 658424"/>
                    <a:gd name="connsiteY4" fmla="*/ 0 h 286509"/>
                    <a:gd name="connsiteX0-1" fmla="*/ 0 w 658424"/>
                    <a:gd name="connsiteY0-2" fmla="*/ 0 h 286509"/>
                    <a:gd name="connsiteX1-3" fmla="*/ 658424 w 658424"/>
                    <a:gd name="connsiteY1-4" fmla="*/ 0 h 286509"/>
                    <a:gd name="connsiteX2-5" fmla="*/ 658424 w 658424"/>
                    <a:gd name="connsiteY2-6" fmla="*/ 286509 h 286509"/>
                    <a:gd name="connsiteX3-7" fmla="*/ 0 w 658424"/>
                    <a:gd name="connsiteY3-8" fmla="*/ 286509 h 286509"/>
                    <a:gd name="connsiteX4-9" fmla="*/ 0 w 658424"/>
                    <a:gd name="connsiteY4-10" fmla="*/ 0 h 286509"/>
                    <a:gd name="connsiteX0-11" fmla="*/ 0 w 658424"/>
                    <a:gd name="connsiteY0-12" fmla="*/ 0 h 410686"/>
                    <a:gd name="connsiteX1-13" fmla="*/ 658424 w 658424"/>
                    <a:gd name="connsiteY1-14" fmla="*/ 0 h 410686"/>
                    <a:gd name="connsiteX2-15" fmla="*/ 658424 w 658424"/>
                    <a:gd name="connsiteY2-16" fmla="*/ 286509 h 410686"/>
                    <a:gd name="connsiteX3-17" fmla="*/ 0 w 658424"/>
                    <a:gd name="connsiteY3-18" fmla="*/ 286509 h 410686"/>
                    <a:gd name="connsiteX4-19" fmla="*/ 0 w 658424"/>
                    <a:gd name="connsiteY4-20" fmla="*/ 0 h 410686"/>
                    <a:gd name="connsiteX0-21" fmla="*/ 0 w 658424"/>
                    <a:gd name="connsiteY0-22" fmla="*/ 0 h 410686"/>
                    <a:gd name="connsiteX1-23" fmla="*/ 658424 w 658424"/>
                    <a:gd name="connsiteY1-24" fmla="*/ 0 h 410686"/>
                    <a:gd name="connsiteX2-25" fmla="*/ 658424 w 658424"/>
                    <a:gd name="connsiteY2-26" fmla="*/ 286509 h 410686"/>
                    <a:gd name="connsiteX3-27" fmla="*/ 0 w 658424"/>
                    <a:gd name="connsiteY3-28" fmla="*/ 286509 h 410686"/>
                    <a:gd name="connsiteX4-29" fmla="*/ 0 w 658424"/>
                    <a:gd name="connsiteY4-30" fmla="*/ 0 h 410686"/>
                    <a:gd name="connsiteX0-31" fmla="*/ 0 w 658424"/>
                    <a:gd name="connsiteY0-32" fmla="*/ 0 h 393753"/>
                    <a:gd name="connsiteX1-33" fmla="*/ 658424 w 658424"/>
                    <a:gd name="connsiteY1-34" fmla="*/ 0 h 393753"/>
                    <a:gd name="connsiteX2-35" fmla="*/ 658424 w 658424"/>
                    <a:gd name="connsiteY2-36" fmla="*/ 286509 h 393753"/>
                    <a:gd name="connsiteX3-37" fmla="*/ 0 w 658424"/>
                    <a:gd name="connsiteY3-38" fmla="*/ 286509 h 393753"/>
                    <a:gd name="connsiteX4-39" fmla="*/ 0 w 658424"/>
                    <a:gd name="connsiteY4-40" fmla="*/ 0 h 393753"/>
                    <a:gd name="connsiteX0-41" fmla="*/ 45292 w 703716"/>
                    <a:gd name="connsiteY0-42" fmla="*/ 0 h 371837"/>
                    <a:gd name="connsiteX1-43" fmla="*/ 703716 w 703716"/>
                    <a:gd name="connsiteY1-44" fmla="*/ 0 h 371837"/>
                    <a:gd name="connsiteX2-45" fmla="*/ 703716 w 703716"/>
                    <a:gd name="connsiteY2-46" fmla="*/ 286509 h 371837"/>
                    <a:gd name="connsiteX3-47" fmla="*/ 0 w 703716"/>
                    <a:gd name="connsiteY3-48" fmla="*/ 180681 h 371837"/>
                    <a:gd name="connsiteX4-49" fmla="*/ 45292 w 703716"/>
                    <a:gd name="connsiteY4-50" fmla="*/ 0 h 37183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03716" h="371837">
                      <a:moveTo>
                        <a:pt x="45292" y="0"/>
                      </a:moveTo>
                      <a:lnTo>
                        <a:pt x="703716" y="0"/>
                      </a:lnTo>
                      <a:lnTo>
                        <a:pt x="703716" y="286509"/>
                      </a:lnTo>
                      <a:cubicBezTo>
                        <a:pt x="458841" y="527809"/>
                        <a:pt x="219475" y="180681"/>
                        <a:pt x="0" y="180681"/>
                      </a:cubicBezTo>
                      <a:lnTo>
                        <a:pt x="45292" y="0"/>
                      </a:lnTo>
                      <a:close/>
                    </a:path>
                  </a:pathLst>
                </a:custGeom>
                <a:solidFill>
                  <a:schemeClr val="bg1">
                    <a:alpha val="18000"/>
                  </a:scheme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印品黑体" panose="00000500000000000000" pitchFamily="2" charset="-122"/>
                  </a:endParaRPr>
                </a:p>
              </p:txBody>
            </p:sp>
          </p:grpSp>
          <p:sp>
            <p:nvSpPr>
              <p:cNvPr id="21" name="文本框 39"/>
              <p:cNvSpPr txBox="1">
                <a:spLocks noChangeArrowheads="1"/>
              </p:cNvSpPr>
              <p:nvPr>
                <p:custDataLst>
                  <p:tags r:id="rId11"/>
                </p:custDataLst>
              </p:nvPr>
            </p:nvSpPr>
            <p:spPr bwMode="auto">
              <a:xfrm>
                <a:off x="2737995" y="1848778"/>
                <a:ext cx="773113" cy="635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1600" b="1" dirty="0">
                    <a:solidFill>
                      <a:schemeClr val="bg1"/>
                    </a:solidFill>
                    <a:ea typeface="黑体" panose="02010609060101010101" pitchFamily="49" charset="-122"/>
                    <a:cs typeface="Arial" panose="020B0604020202020204" pitchFamily="34" charset="0"/>
                  </a:rPr>
                  <a:t>02</a:t>
                </a:r>
                <a:endParaRPr lang="zh-CN" altLang="en-US" sz="1600" b="1" dirty="0">
                  <a:solidFill>
                    <a:schemeClr val="bg1"/>
                  </a:solidFill>
                  <a:ea typeface="黑体" panose="02010609060101010101" pitchFamily="49" charset="-122"/>
                  <a:cs typeface="Arial" panose="020B0604020202020204" pitchFamily="34" charset="0"/>
                </a:endParaRPr>
              </a:p>
            </p:txBody>
          </p:sp>
        </p:grpSp>
        <p:grpSp>
          <p:nvGrpSpPr>
            <p:cNvPr id="15" name="组合 42"/>
            <p:cNvGrpSpPr/>
            <p:nvPr/>
          </p:nvGrpSpPr>
          <p:grpSpPr bwMode="auto">
            <a:xfrm>
              <a:off x="1940132" y="1232278"/>
              <a:ext cx="6087584" cy="553302"/>
              <a:chOff x="3859762" y="1809870"/>
              <a:chExt cx="7824900" cy="710785"/>
            </a:xfrm>
          </p:grpSpPr>
          <p:grpSp>
            <p:nvGrpSpPr>
              <p:cNvPr id="16" name="组合 36"/>
              <p:cNvGrpSpPr/>
              <p:nvPr/>
            </p:nvGrpSpPr>
            <p:grpSpPr bwMode="auto">
              <a:xfrm>
                <a:off x="3859762" y="1809870"/>
                <a:ext cx="7824900" cy="710785"/>
                <a:chOff x="3856314" y="1763630"/>
                <a:chExt cx="3644670" cy="2378270"/>
              </a:xfrm>
            </p:grpSpPr>
            <p:sp>
              <p:nvSpPr>
                <p:cNvPr id="18" name="矩形 17"/>
                <p:cNvSpPr/>
                <p:nvPr>
                  <p:custDataLst>
                    <p:tags r:id="rId12"/>
                  </p:custDataLst>
                </p:nvPr>
              </p:nvSpPr>
              <p:spPr>
                <a:xfrm>
                  <a:off x="3856314" y="1763630"/>
                  <a:ext cx="3644670" cy="2378270"/>
                </a:xfrm>
                <a:prstGeom prst="rect">
                  <a:avLst/>
                </a:prstGeom>
                <a:solidFill>
                  <a:schemeClr val="accent2">
                    <a:alpha val="89000"/>
                  </a:schemeClr>
                </a:solidFill>
                <a:ln w="9525">
                  <a:solidFill>
                    <a:schemeClr val="bg1"/>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印品黑体" panose="00000500000000000000" pitchFamily="2" charset="-122"/>
                  </a:endParaRPr>
                </a:p>
              </p:txBody>
            </p:sp>
            <p:sp>
              <p:nvSpPr>
                <p:cNvPr id="19" name="矩形 34"/>
                <p:cNvSpPr/>
                <p:nvPr>
                  <p:custDataLst>
                    <p:tags r:id="rId13"/>
                  </p:custDataLst>
                </p:nvPr>
              </p:nvSpPr>
              <p:spPr>
                <a:xfrm>
                  <a:off x="3860011" y="1806102"/>
                  <a:ext cx="3640973" cy="1576661"/>
                </a:xfrm>
                <a:custGeom>
                  <a:avLst/>
                  <a:gdLst>
                    <a:gd name="connsiteX0" fmla="*/ 0 w 658424"/>
                    <a:gd name="connsiteY0" fmla="*/ 0 h 286509"/>
                    <a:gd name="connsiteX1" fmla="*/ 658424 w 658424"/>
                    <a:gd name="connsiteY1" fmla="*/ 0 h 286509"/>
                    <a:gd name="connsiteX2" fmla="*/ 658424 w 658424"/>
                    <a:gd name="connsiteY2" fmla="*/ 286509 h 286509"/>
                    <a:gd name="connsiteX3" fmla="*/ 0 w 658424"/>
                    <a:gd name="connsiteY3" fmla="*/ 286509 h 286509"/>
                    <a:gd name="connsiteX4" fmla="*/ 0 w 658424"/>
                    <a:gd name="connsiteY4" fmla="*/ 0 h 286509"/>
                    <a:gd name="connsiteX0-1" fmla="*/ 0 w 658424"/>
                    <a:gd name="connsiteY0-2" fmla="*/ 0 h 286509"/>
                    <a:gd name="connsiteX1-3" fmla="*/ 658424 w 658424"/>
                    <a:gd name="connsiteY1-4" fmla="*/ 0 h 286509"/>
                    <a:gd name="connsiteX2-5" fmla="*/ 658424 w 658424"/>
                    <a:gd name="connsiteY2-6" fmla="*/ 286509 h 286509"/>
                    <a:gd name="connsiteX3-7" fmla="*/ 0 w 658424"/>
                    <a:gd name="connsiteY3-8" fmla="*/ 286509 h 286509"/>
                    <a:gd name="connsiteX4-9" fmla="*/ 0 w 658424"/>
                    <a:gd name="connsiteY4-10" fmla="*/ 0 h 286509"/>
                    <a:gd name="connsiteX0-11" fmla="*/ 0 w 658424"/>
                    <a:gd name="connsiteY0-12" fmla="*/ 0 h 410686"/>
                    <a:gd name="connsiteX1-13" fmla="*/ 658424 w 658424"/>
                    <a:gd name="connsiteY1-14" fmla="*/ 0 h 410686"/>
                    <a:gd name="connsiteX2-15" fmla="*/ 658424 w 658424"/>
                    <a:gd name="connsiteY2-16" fmla="*/ 286509 h 410686"/>
                    <a:gd name="connsiteX3-17" fmla="*/ 0 w 658424"/>
                    <a:gd name="connsiteY3-18" fmla="*/ 286509 h 410686"/>
                    <a:gd name="connsiteX4-19" fmla="*/ 0 w 658424"/>
                    <a:gd name="connsiteY4-20" fmla="*/ 0 h 410686"/>
                    <a:gd name="connsiteX0-21" fmla="*/ 0 w 658424"/>
                    <a:gd name="connsiteY0-22" fmla="*/ 0 h 410686"/>
                    <a:gd name="connsiteX1-23" fmla="*/ 658424 w 658424"/>
                    <a:gd name="connsiteY1-24" fmla="*/ 0 h 410686"/>
                    <a:gd name="connsiteX2-25" fmla="*/ 658424 w 658424"/>
                    <a:gd name="connsiteY2-26" fmla="*/ 286509 h 410686"/>
                    <a:gd name="connsiteX3-27" fmla="*/ 0 w 658424"/>
                    <a:gd name="connsiteY3-28" fmla="*/ 286509 h 410686"/>
                    <a:gd name="connsiteX4-29" fmla="*/ 0 w 658424"/>
                    <a:gd name="connsiteY4-30" fmla="*/ 0 h 410686"/>
                    <a:gd name="connsiteX0-31" fmla="*/ 0 w 658424"/>
                    <a:gd name="connsiteY0-32" fmla="*/ 0 h 393753"/>
                    <a:gd name="connsiteX1-33" fmla="*/ 658424 w 658424"/>
                    <a:gd name="connsiteY1-34" fmla="*/ 0 h 393753"/>
                    <a:gd name="connsiteX2-35" fmla="*/ 658424 w 658424"/>
                    <a:gd name="connsiteY2-36" fmla="*/ 286509 h 393753"/>
                    <a:gd name="connsiteX3-37" fmla="*/ 0 w 658424"/>
                    <a:gd name="connsiteY3-38" fmla="*/ 286509 h 393753"/>
                    <a:gd name="connsiteX4-39" fmla="*/ 0 w 658424"/>
                    <a:gd name="connsiteY4-40" fmla="*/ 0 h 393753"/>
                    <a:gd name="connsiteX0-41" fmla="*/ 45292 w 703716"/>
                    <a:gd name="connsiteY0-42" fmla="*/ 0 h 371837"/>
                    <a:gd name="connsiteX1-43" fmla="*/ 703716 w 703716"/>
                    <a:gd name="connsiteY1-44" fmla="*/ 0 h 371837"/>
                    <a:gd name="connsiteX2-45" fmla="*/ 703716 w 703716"/>
                    <a:gd name="connsiteY2-46" fmla="*/ 286509 h 371837"/>
                    <a:gd name="connsiteX3-47" fmla="*/ 0 w 703716"/>
                    <a:gd name="connsiteY3-48" fmla="*/ 180681 h 371837"/>
                    <a:gd name="connsiteX4-49" fmla="*/ 45292 w 703716"/>
                    <a:gd name="connsiteY4-50" fmla="*/ 0 h 371837"/>
                    <a:gd name="connsiteX0-51" fmla="*/ 45292 w 703716"/>
                    <a:gd name="connsiteY0-52" fmla="*/ 0 h 525639"/>
                    <a:gd name="connsiteX1-53" fmla="*/ 703716 w 703716"/>
                    <a:gd name="connsiteY1-54" fmla="*/ 0 h 525639"/>
                    <a:gd name="connsiteX2-55" fmla="*/ 703716 w 703716"/>
                    <a:gd name="connsiteY2-56" fmla="*/ 286509 h 525639"/>
                    <a:gd name="connsiteX3-57" fmla="*/ 0 w 703716"/>
                    <a:gd name="connsiteY3-58" fmla="*/ 180681 h 525639"/>
                    <a:gd name="connsiteX4-59" fmla="*/ 45292 w 703716"/>
                    <a:gd name="connsiteY4-60" fmla="*/ 0 h 525639"/>
                    <a:gd name="connsiteX0-61" fmla="*/ 45292 w 703716"/>
                    <a:gd name="connsiteY0-62" fmla="*/ 0 h 286509"/>
                    <a:gd name="connsiteX1-63" fmla="*/ 703716 w 703716"/>
                    <a:gd name="connsiteY1-64" fmla="*/ 0 h 286509"/>
                    <a:gd name="connsiteX2-65" fmla="*/ 703716 w 703716"/>
                    <a:gd name="connsiteY2-66" fmla="*/ 286509 h 286509"/>
                    <a:gd name="connsiteX3-67" fmla="*/ 0 w 703716"/>
                    <a:gd name="connsiteY3-68" fmla="*/ 180681 h 286509"/>
                    <a:gd name="connsiteX4-69" fmla="*/ 45292 w 703716"/>
                    <a:gd name="connsiteY4-70" fmla="*/ 0 h 286509"/>
                    <a:gd name="connsiteX0-71" fmla="*/ 0 w 658424"/>
                    <a:gd name="connsiteY0-72" fmla="*/ 0 h 474648"/>
                    <a:gd name="connsiteX1-73" fmla="*/ 658424 w 658424"/>
                    <a:gd name="connsiteY1-74" fmla="*/ 0 h 474648"/>
                    <a:gd name="connsiteX2-75" fmla="*/ 658424 w 658424"/>
                    <a:gd name="connsiteY2-76" fmla="*/ 286509 h 474648"/>
                    <a:gd name="connsiteX3-77" fmla="*/ 2177 w 658424"/>
                    <a:gd name="connsiteY3-78" fmla="*/ 474648 h 474648"/>
                    <a:gd name="connsiteX4-79" fmla="*/ 0 w 658424"/>
                    <a:gd name="connsiteY4-80" fmla="*/ 0 h 474648"/>
                    <a:gd name="connsiteX0-81" fmla="*/ 0 w 658424"/>
                    <a:gd name="connsiteY0-82" fmla="*/ 0 h 474648"/>
                    <a:gd name="connsiteX1-83" fmla="*/ 658424 w 658424"/>
                    <a:gd name="connsiteY1-84" fmla="*/ 0 h 474648"/>
                    <a:gd name="connsiteX2-85" fmla="*/ 658424 w 658424"/>
                    <a:gd name="connsiteY2-86" fmla="*/ 286509 h 474648"/>
                    <a:gd name="connsiteX3-87" fmla="*/ 2177 w 658424"/>
                    <a:gd name="connsiteY3-88" fmla="*/ 474648 h 474648"/>
                    <a:gd name="connsiteX4-89" fmla="*/ 0 w 658424"/>
                    <a:gd name="connsiteY4-90" fmla="*/ 0 h 474648"/>
                    <a:gd name="connsiteX0-91" fmla="*/ 0 w 658424"/>
                    <a:gd name="connsiteY0-92" fmla="*/ 0 h 478579"/>
                    <a:gd name="connsiteX1-93" fmla="*/ 658424 w 658424"/>
                    <a:gd name="connsiteY1-94" fmla="*/ 0 h 478579"/>
                    <a:gd name="connsiteX2-95" fmla="*/ 658424 w 658424"/>
                    <a:gd name="connsiteY2-96" fmla="*/ 286509 h 478579"/>
                    <a:gd name="connsiteX3-97" fmla="*/ 2177 w 658424"/>
                    <a:gd name="connsiteY3-98" fmla="*/ 474648 h 478579"/>
                    <a:gd name="connsiteX4-99" fmla="*/ 0 w 658424"/>
                    <a:gd name="connsiteY4-100" fmla="*/ 0 h 478579"/>
                    <a:gd name="connsiteX0-101" fmla="*/ 0 w 658424"/>
                    <a:gd name="connsiteY0-102" fmla="*/ 0 h 477010"/>
                    <a:gd name="connsiteX1-103" fmla="*/ 658424 w 658424"/>
                    <a:gd name="connsiteY1-104" fmla="*/ 0 h 477010"/>
                    <a:gd name="connsiteX2-105" fmla="*/ 658424 w 658424"/>
                    <a:gd name="connsiteY2-106" fmla="*/ 286509 h 477010"/>
                    <a:gd name="connsiteX3-107" fmla="*/ 2177 w 658424"/>
                    <a:gd name="connsiteY3-108" fmla="*/ 474648 h 477010"/>
                    <a:gd name="connsiteX4-109" fmla="*/ 0 w 658424"/>
                    <a:gd name="connsiteY4-110" fmla="*/ 0 h 477010"/>
                    <a:gd name="connsiteX0-111" fmla="*/ 0 w 658424"/>
                    <a:gd name="connsiteY0-112" fmla="*/ 0 h 505769"/>
                    <a:gd name="connsiteX1-113" fmla="*/ 658424 w 658424"/>
                    <a:gd name="connsiteY1-114" fmla="*/ 0 h 505769"/>
                    <a:gd name="connsiteX2-115" fmla="*/ 658424 w 658424"/>
                    <a:gd name="connsiteY2-116" fmla="*/ 286509 h 505769"/>
                    <a:gd name="connsiteX3-117" fmla="*/ 2177 w 658424"/>
                    <a:gd name="connsiteY3-118" fmla="*/ 474648 h 505769"/>
                    <a:gd name="connsiteX4-119" fmla="*/ 0 w 658424"/>
                    <a:gd name="connsiteY4-120" fmla="*/ 0 h 505769"/>
                    <a:gd name="connsiteX0-121" fmla="*/ 0 w 658424"/>
                    <a:gd name="connsiteY0-122" fmla="*/ 0 h 525981"/>
                    <a:gd name="connsiteX1-123" fmla="*/ 658424 w 658424"/>
                    <a:gd name="connsiteY1-124" fmla="*/ 0 h 525981"/>
                    <a:gd name="connsiteX2-125" fmla="*/ 658424 w 658424"/>
                    <a:gd name="connsiteY2-126" fmla="*/ 286509 h 525981"/>
                    <a:gd name="connsiteX3-127" fmla="*/ 2177 w 658424"/>
                    <a:gd name="connsiteY3-128" fmla="*/ 474648 h 525981"/>
                    <a:gd name="connsiteX4-129" fmla="*/ 0 w 658424"/>
                    <a:gd name="connsiteY4-130" fmla="*/ 0 h 525981"/>
                    <a:gd name="connsiteX0-131" fmla="*/ 0 w 658424"/>
                    <a:gd name="connsiteY0-132" fmla="*/ 0 h 436868"/>
                    <a:gd name="connsiteX1-133" fmla="*/ 658424 w 658424"/>
                    <a:gd name="connsiteY1-134" fmla="*/ 0 h 436868"/>
                    <a:gd name="connsiteX2-135" fmla="*/ 658424 w 658424"/>
                    <a:gd name="connsiteY2-136" fmla="*/ 286509 h 436868"/>
                    <a:gd name="connsiteX3-137" fmla="*/ 2177 w 658424"/>
                    <a:gd name="connsiteY3-138" fmla="*/ 251233 h 436868"/>
                    <a:gd name="connsiteX4-139" fmla="*/ 0 w 658424"/>
                    <a:gd name="connsiteY4-140" fmla="*/ 0 h 43686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58424" h="436868">
                      <a:moveTo>
                        <a:pt x="0" y="0"/>
                      </a:moveTo>
                      <a:lnTo>
                        <a:pt x="658424" y="0"/>
                      </a:lnTo>
                      <a:lnTo>
                        <a:pt x="658424" y="286509"/>
                      </a:lnTo>
                      <a:cubicBezTo>
                        <a:pt x="356259" y="621878"/>
                        <a:pt x="90702" y="298268"/>
                        <a:pt x="2177" y="251233"/>
                      </a:cubicBezTo>
                      <a:cubicBezTo>
                        <a:pt x="1451" y="93017"/>
                        <a:pt x="726" y="158216"/>
                        <a:pt x="0" y="0"/>
                      </a:cubicBezTo>
                      <a:close/>
                    </a:path>
                  </a:pathLst>
                </a:custGeom>
                <a:solidFill>
                  <a:schemeClr val="bg1">
                    <a:alpha val="18000"/>
                  </a:scheme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印品黑体" panose="00000500000000000000" pitchFamily="2" charset="-122"/>
                  </a:endParaRPr>
                </a:p>
              </p:txBody>
            </p:sp>
          </p:grpSp>
          <p:sp>
            <p:nvSpPr>
              <p:cNvPr id="17" name="矩形 16"/>
              <p:cNvSpPr/>
              <p:nvPr>
                <p:custDataLst>
                  <p:tags r:id="rId14"/>
                </p:custDataLst>
              </p:nvPr>
            </p:nvSpPr>
            <p:spPr>
              <a:xfrm>
                <a:off x="3864647" y="1851592"/>
                <a:ext cx="1884553" cy="634217"/>
              </a:xfrm>
              <a:prstGeom prst="rect">
                <a:avLst/>
              </a:prstGeom>
            </p:spPr>
            <p:txBody>
              <a:bodyPr wrap="none">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案例分析</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grpSp>
        <p:nvGrpSpPr>
          <p:cNvPr id="29" name="组合 28"/>
          <p:cNvGrpSpPr/>
          <p:nvPr>
            <p:custDataLst>
              <p:tags r:id="rId15"/>
            </p:custDataLst>
          </p:nvPr>
        </p:nvGrpSpPr>
        <p:grpSpPr>
          <a:xfrm>
            <a:off x="1042537" y="2442557"/>
            <a:ext cx="4784009" cy="379427"/>
            <a:chOff x="1051397" y="1232278"/>
            <a:chExt cx="6976319" cy="553302"/>
          </a:xfrm>
        </p:grpSpPr>
        <p:grpSp>
          <p:nvGrpSpPr>
            <p:cNvPr id="30" name="组合 41"/>
            <p:cNvGrpSpPr/>
            <p:nvPr/>
          </p:nvGrpSpPr>
          <p:grpSpPr bwMode="auto">
            <a:xfrm>
              <a:off x="1051397" y="1232278"/>
              <a:ext cx="619993" cy="553302"/>
              <a:chOff x="2727102" y="1808974"/>
              <a:chExt cx="797241" cy="711679"/>
            </a:xfrm>
          </p:grpSpPr>
          <p:grpSp>
            <p:nvGrpSpPr>
              <p:cNvPr id="46" name="组合 35"/>
              <p:cNvGrpSpPr/>
              <p:nvPr/>
            </p:nvGrpSpPr>
            <p:grpSpPr bwMode="auto">
              <a:xfrm>
                <a:off x="2727102" y="1808974"/>
                <a:ext cx="789301" cy="711679"/>
                <a:chOff x="3696385" y="1760638"/>
                <a:chExt cx="2543112" cy="2381263"/>
              </a:xfrm>
            </p:grpSpPr>
            <p:sp>
              <p:nvSpPr>
                <p:cNvPr id="48" name="矩形 47"/>
                <p:cNvSpPr/>
                <p:nvPr>
                  <p:custDataLst>
                    <p:tags r:id="rId16"/>
                  </p:custDataLst>
                </p:nvPr>
              </p:nvSpPr>
              <p:spPr>
                <a:xfrm>
                  <a:off x="3855004" y="1760638"/>
                  <a:ext cx="2379376" cy="2381263"/>
                </a:xfrm>
                <a:prstGeom prst="rect">
                  <a:avLst/>
                </a:prstGeom>
                <a:solidFill>
                  <a:schemeClr val="accent2">
                    <a:alpha val="89000"/>
                  </a:schemeClr>
                </a:solidFill>
                <a:ln w="9525">
                  <a:solidFill>
                    <a:schemeClr val="bg1"/>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印品黑体" panose="00000500000000000000" pitchFamily="2" charset="-122"/>
                  </a:endParaRPr>
                </a:p>
              </p:txBody>
            </p:sp>
            <p:sp>
              <p:nvSpPr>
                <p:cNvPr id="49" name="矩形 34"/>
                <p:cNvSpPr/>
                <p:nvPr>
                  <p:custDataLst>
                    <p:tags r:id="rId17"/>
                  </p:custDataLst>
                </p:nvPr>
              </p:nvSpPr>
              <p:spPr>
                <a:xfrm>
                  <a:off x="3696385" y="1803162"/>
                  <a:ext cx="2543112" cy="1041802"/>
                </a:xfrm>
                <a:custGeom>
                  <a:avLst/>
                  <a:gdLst>
                    <a:gd name="connsiteX0" fmla="*/ 0 w 658424"/>
                    <a:gd name="connsiteY0" fmla="*/ 0 h 286509"/>
                    <a:gd name="connsiteX1" fmla="*/ 658424 w 658424"/>
                    <a:gd name="connsiteY1" fmla="*/ 0 h 286509"/>
                    <a:gd name="connsiteX2" fmla="*/ 658424 w 658424"/>
                    <a:gd name="connsiteY2" fmla="*/ 286509 h 286509"/>
                    <a:gd name="connsiteX3" fmla="*/ 0 w 658424"/>
                    <a:gd name="connsiteY3" fmla="*/ 286509 h 286509"/>
                    <a:gd name="connsiteX4" fmla="*/ 0 w 658424"/>
                    <a:gd name="connsiteY4" fmla="*/ 0 h 286509"/>
                    <a:gd name="connsiteX0-1" fmla="*/ 0 w 658424"/>
                    <a:gd name="connsiteY0-2" fmla="*/ 0 h 286509"/>
                    <a:gd name="connsiteX1-3" fmla="*/ 658424 w 658424"/>
                    <a:gd name="connsiteY1-4" fmla="*/ 0 h 286509"/>
                    <a:gd name="connsiteX2-5" fmla="*/ 658424 w 658424"/>
                    <a:gd name="connsiteY2-6" fmla="*/ 286509 h 286509"/>
                    <a:gd name="connsiteX3-7" fmla="*/ 0 w 658424"/>
                    <a:gd name="connsiteY3-8" fmla="*/ 286509 h 286509"/>
                    <a:gd name="connsiteX4-9" fmla="*/ 0 w 658424"/>
                    <a:gd name="connsiteY4-10" fmla="*/ 0 h 286509"/>
                    <a:gd name="connsiteX0-11" fmla="*/ 0 w 658424"/>
                    <a:gd name="connsiteY0-12" fmla="*/ 0 h 410686"/>
                    <a:gd name="connsiteX1-13" fmla="*/ 658424 w 658424"/>
                    <a:gd name="connsiteY1-14" fmla="*/ 0 h 410686"/>
                    <a:gd name="connsiteX2-15" fmla="*/ 658424 w 658424"/>
                    <a:gd name="connsiteY2-16" fmla="*/ 286509 h 410686"/>
                    <a:gd name="connsiteX3-17" fmla="*/ 0 w 658424"/>
                    <a:gd name="connsiteY3-18" fmla="*/ 286509 h 410686"/>
                    <a:gd name="connsiteX4-19" fmla="*/ 0 w 658424"/>
                    <a:gd name="connsiteY4-20" fmla="*/ 0 h 410686"/>
                    <a:gd name="connsiteX0-21" fmla="*/ 0 w 658424"/>
                    <a:gd name="connsiteY0-22" fmla="*/ 0 h 410686"/>
                    <a:gd name="connsiteX1-23" fmla="*/ 658424 w 658424"/>
                    <a:gd name="connsiteY1-24" fmla="*/ 0 h 410686"/>
                    <a:gd name="connsiteX2-25" fmla="*/ 658424 w 658424"/>
                    <a:gd name="connsiteY2-26" fmla="*/ 286509 h 410686"/>
                    <a:gd name="connsiteX3-27" fmla="*/ 0 w 658424"/>
                    <a:gd name="connsiteY3-28" fmla="*/ 286509 h 410686"/>
                    <a:gd name="connsiteX4-29" fmla="*/ 0 w 658424"/>
                    <a:gd name="connsiteY4-30" fmla="*/ 0 h 410686"/>
                    <a:gd name="connsiteX0-31" fmla="*/ 0 w 658424"/>
                    <a:gd name="connsiteY0-32" fmla="*/ 0 h 393753"/>
                    <a:gd name="connsiteX1-33" fmla="*/ 658424 w 658424"/>
                    <a:gd name="connsiteY1-34" fmla="*/ 0 h 393753"/>
                    <a:gd name="connsiteX2-35" fmla="*/ 658424 w 658424"/>
                    <a:gd name="connsiteY2-36" fmla="*/ 286509 h 393753"/>
                    <a:gd name="connsiteX3-37" fmla="*/ 0 w 658424"/>
                    <a:gd name="connsiteY3-38" fmla="*/ 286509 h 393753"/>
                    <a:gd name="connsiteX4-39" fmla="*/ 0 w 658424"/>
                    <a:gd name="connsiteY4-40" fmla="*/ 0 h 393753"/>
                    <a:gd name="connsiteX0-41" fmla="*/ 45292 w 703716"/>
                    <a:gd name="connsiteY0-42" fmla="*/ 0 h 371837"/>
                    <a:gd name="connsiteX1-43" fmla="*/ 703716 w 703716"/>
                    <a:gd name="connsiteY1-44" fmla="*/ 0 h 371837"/>
                    <a:gd name="connsiteX2-45" fmla="*/ 703716 w 703716"/>
                    <a:gd name="connsiteY2-46" fmla="*/ 286509 h 371837"/>
                    <a:gd name="connsiteX3-47" fmla="*/ 0 w 703716"/>
                    <a:gd name="connsiteY3-48" fmla="*/ 180681 h 371837"/>
                    <a:gd name="connsiteX4-49" fmla="*/ 45292 w 703716"/>
                    <a:gd name="connsiteY4-50" fmla="*/ 0 h 37183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03716" h="371837">
                      <a:moveTo>
                        <a:pt x="45292" y="0"/>
                      </a:moveTo>
                      <a:lnTo>
                        <a:pt x="703716" y="0"/>
                      </a:lnTo>
                      <a:lnTo>
                        <a:pt x="703716" y="286509"/>
                      </a:lnTo>
                      <a:cubicBezTo>
                        <a:pt x="458841" y="527809"/>
                        <a:pt x="219475" y="180681"/>
                        <a:pt x="0" y="180681"/>
                      </a:cubicBezTo>
                      <a:lnTo>
                        <a:pt x="45292" y="0"/>
                      </a:lnTo>
                      <a:close/>
                    </a:path>
                  </a:pathLst>
                </a:custGeom>
                <a:solidFill>
                  <a:schemeClr val="bg1">
                    <a:alpha val="18000"/>
                  </a:scheme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印品黑体" panose="00000500000000000000" pitchFamily="2" charset="-122"/>
                  </a:endParaRPr>
                </a:p>
              </p:txBody>
            </p:sp>
          </p:grpSp>
          <p:sp>
            <p:nvSpPr>
              <p:cNvPr id="47" name="文本框 39"/>
              <p:cNvSpPr txBox="1">
                <a:spLocks noChangeArrowheads="1"/>
              </p:cNvSpPr>
              <p:nvPr>
                <p:custDataLst>
                  <p:tags r:id="rId18"/>
                </p:custDataLst>
              </p:nvPr>
            </p:nvSpPr>
            <p:spPr bwMode="auto">
              <a:xfrm>
                <a:off x="2751230" y="1848778"/>
                <a:ext cx="773113" cy="635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1600" b="1" dirty="0">
                    <a:solidFill>
                      <a:schemeClr val="bg1"/>
                    </a:solidFill>
                    <a:ea typeface="黑体" panose="02010609060101010101" pitchFamily="49" charset="-122"/>
                    <a:cs typeface="Arial" panose="020B0604020202020204" pitchFamily="34" charset="0"/>
                  </a:rPr>
                  <a:t>03</a:t>
                </a:r>
                <a:endParaRPr lang="zh-CN" altLang="en-US" sz="1600" b="1" dirty="0">
                  <a:solidFill>
                    <a:schemeClr val="bg1"/>
                  </a:solidFill>
                  <a:ea typeface="黑体" panose="02010609060101010101" pitchFamily="49" charset="-122"/>
                  <a:cs typeface="Arial" panose="020B0604020202020204" pitchFamily="34" charset="0"/>
                </a:endParaRPr>
              </a:p>
            </p:txBody>
          </p:sp>
        </p:grpSp>
        <p:grpSp>
          <p:nvGrpSpPr>
            <p:cNvPr id="41" name="组合 42"/>
            <p:cNvGrpSpPr/>
            <p:nvPr/>
          </p:nvGrpSpPr>
          <p:grpSpPr bwMode="auto">
            <a:xfrm>
              <a:off x="1940132" y="1232278"/>
              <a:ext cx="6087584" cy="553302"/>
              <a:chOff x="3859762" y="1809870"/>
              <a:chExt cx="7824900" cy="710785"/>
            </a:xfrm>
          </p:grpSpPr>
          <p:grpSp>
            <p:nvGrpSpPr>
              <p:cNvPr id="42" name="组合 36"/>
              <p:cNvGrpSpPr/>
              <p:nvPr/>
            </p:nvGrpSpPr>
            <p:grpSpPr bwMode="auto">
              <a:xfrm>
                <a:off x="3859762" y="1809870"/>
                <a:ext cx="7824900" cy="710785"/>
                <a:chOff x="3856314" y="1763630"/>
                <a:chExt cx="3644670" cy="2378270"/>
              </a:xfrm>
            </p:grpSpPr>
            <p:sp>
              <p:nvSpPr>
                <p:cNvPr id="44" name="矩形 43"/>
                <p:cNvSpPr/>
                <p:nvPr>
                  <p:custDataLst>
                    <p:tags r:id="rId19"/>
                  </p:custDataLst>
                </p:nvPr>
              </p:nvSpPr>
              <p:spPr>
                <a:xfrm>
                  <a:off x="3856314" y="1763630"/>
                  <a:ext cx="3644670" cy="2378270"/>
                </a:xfrm>
                <a:prstGeom prst="rect">
                  <a:avLst/>
                </a:prstGeom>
                <a:solidFill>
                  <a:schemeClr val="accent2">
                    <a:alpha val="89000"/>
                  </a:schemeClr>
                </a:solidFill>
                <a:ln w="9525">
                  <a:solidFill>
                    <a:schemeClr val="bg1"/>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印品黑体" panose="00000500000000000000" pitchFamily="2" charset="-122"/>
                  </a:endParaRPr>
                </a:p>
              </p:txBody>
            </p:sp>
            <p:sp>
              <p:nvSpPr>
                <p:cNvPr id="45" name="矩形 34"/>
                <p:cNvSpPr/>
                <p:nvPr>
                  <p:custDataLst>
                    <p:tags r:id="rId20"/>
                  </p:custDataLst>
                </p:nvPr>
              </p:nvSpPr>
              <p:spPr>
                <a:xfrm>
                  <a:off x="3860011" y="1806102"/>
                  <a:ext cx="3640973" cy="1576661"/>
                </a:xfrm>
                <a:custGeom>
                  <a:avLst/>
                  <a:gdLst>
                    <a:gd name="connsiteX0" fmla="*/ 0 w 658424"/>
                    <a:gd name="connsiteY0" fmla="*/ 0 h 286509"/>
                    <a:gd name="connsiteX1" fmla="*/ 658424 w 658424"/>
                    <a:gd name="connsiteY1" fmla="*/ 0 h 286509"/>
                    <a:gd name="connsiteX2" fmla="*/ 658424 w 658424"/>
                    <a:gd name="connsiteY2" fmla="*/ 286509 h 286509"/>
                    <a:gd name="connsiteX3" fmla="*/ 0 w 658424"/>
                    <a:gd name="connsiteY3" fmla="*/ 286509 h 286509"/>
                    <a:gd name="connsiteX4" fmla="*/ 0 w 658424"/>
                    <a:gd name="connsiteY4" fmla="*/ 0 h 286509"/>
                    <a:gd name="connsiteX0-1" fmla="*/ 0 w 658424"/>
                    <a:gd name="connsiteY0-2" fmla="*/ 0 h 286509"/>
                    <a:gd name="connsiteX1-3" fmla="*/ 658424 w 658424"/>
                    <a:gd name="connsiteY1-4" fmla="*/ 0 h 286509"/>
                    <a:gd name="connsiteX2-5" fmla="*/ 658424 w 658424"/>
                    <a:gd name="connsiteY2-6" fmla="*/ 286509 h 286509"/>
                    <a:gd name="connsiteX3-7" fmla="*/ 0 w 658424"/>
                    <a:gd name="connsiteY3-8" fmla="*/ 286509 h 286509"/>
                    <a:gd name="connsiteX4-9" fmla="*/ 0 w 658424"/>
                    <a:gd name="connsiteY4-10" fmla="*/ 0 h 286509"/>
                    <a:gd name="connsiteX0-11" fmla="*/ 0 w 658424"/>
                    <a:gd name="connsiteY0-12" fmla="*/ 0 h 410686"/>
                    <a:gd name="connsiteX1-13" fmla="*/ 658424 w 658424"/>
                    <a:gd name="connsiteY1-14" fmla="*/ 0 h 410686"/>
                    <a:gd name="connsiteX2-15" fmla="*/ 658424 w 658424"/>
                    <a:gd name="connsiteY2-16" fmla="*/ 286509 h 410686"/>
                    <a:gd name="connsiteX3-17" fmla="*/ 0 w 658424"/>
                    <a:gd name="connsiteY3-18" fmla="*/ 286509 h 410686"/>
                    <a:gd name="connsiteX4-19" fmla="*/ 0 w 658424"/>
                    <a:gd name="connsiteY4-20" fmla="*/ 0 h 410686"/>
                    <a:gd name="connsiteX0-21" fmla="*/ 0 w 658424"/>
                    <a:gd name="connsiteY0-22" fmla="*/ 0 h 410686"/>
                    <a:gd name="connsiteX1-23" fmla="*/ 658424 w 658424"/>
                    <a:gd name="connsiteY1-24" fmla="*/ 0 h 410686"/>
                    <a:gd name="connsiteX2-25" fmla="*/ 658424 w 658424"/>
                    <a:gd name="connsiteY2-26" fmla="*/ 286509 h 410686"/>
                    <a:gd name="connsiteX3-27" fmla="*/ 0 w 658424"/>
                    <a:gd name="connsiteY3-28" fmla="*/ 286509 h 410686"/>
                    <a:gd name="connsiteX4-29" fmla="*/ 0 w 658424"/>
                    <a:gd name="connsiteY4-30" fmla="*/ 0 h 410686"/>
                    <a:gd name="connsiteX0-31" fmla="*/ 0 w 658424"/>
                    <a:gd name="connsiteY0-32" fmla="*/ 0 h 393753"/>
                    <a:gd name="connsiteX1-33" fmla="*/ 658424 w 658424"/>
                    <a:gd name="connsiteY1-34" fmla="*/ 0 h 393753"/>
                    <a:gd name="connsiteX2-35" fmla="*/ 658424 w 658424"/>
                    <a:gd name="connsiteY2-36" fmla="*/ 286509 h 393753"/>
                    <a:gd name="connsiteX3-37" fmla="*/ 0 w 658424"/>
                    <a:gd name="connsiteY3-38" fmla="*/ 286509 h 393753"/>
                    <a:gd name="connsiteX4-39" fmla="*/ 0 w 658424"/>
                    <a:gd name="connsiteY4-40" fmla="*/ 0 h 393753"/>
                    <a:gd name="connsiteX0-41" fmla="*/ 45292 w 703716"/>
                    <a:gd name="connsiteY0-42" fmla="*/ 0 h 371837"/>
                    <a:gd name="connsiteX1-43" fmla="*/ 703716 w 703716"/>
                    <a:gd name="connsiteY1-44" fmla="*/ 0 h 371837"/>
                    <a:gd name="connsiteX2-45" fmla="*/ 703716 w 703716"/>
                    <a:gd name="connsiteY2-46" fmla="*/ 286509 h 371837"/>
                    <a:gd name="connsiteX3-47" fmla="*/ 0 w 703716"/>
                    <a:gd name="connsiteY3-48" fmla="*/ 180681 h 371837"/>
                    <a:gd name="connsiteX4-49" fmla="*/ 45292 w 703716"/>
                    <a:gd name="connsiteY4-50" fmla="*/ 0 h 371837"/>
                    <a:gd name="connsiteX0-51" fmla="*/ 45292 w 703716"/>
                    <a:gd name="connsiteY0-52" fmla="*/ 0 h 525639"/>
                    <a:gd name="connsiteX1-53" fmla="*/ 703716 w 703716"/>
                    <a:gd name="connsiteY1-54" fmla="*/ 0 h 525639"/>
                    <a:gd name="connsiteX2-55" fmla="*/ 703716 w 703716"/>
                    <a:gd name="connsiteY2-56" fmla="*/ 286509 h 525639"/>
                    <a:gd name="connsiteX3-57" fmla="*/ 0 w 703716"/>
                    <a:gd name="connsiteY3-58" fmla="*/ 180681 h 525639"/>
                    <a:gd name="connsiteX4-59" fmla="*/ 45292 w 703716"/>
                    <a:gd name="connsiteY4-60" fmla="*/ 0 h 525639"/>
                    <a:gd name="connsiteX0-61" fmla="*/ 45292 w 703716"/>
                    <a:gd name="connsiteY0-62" fmla="*/ 0 h 286509"/>
                    <a:gd name="connsiteX1-63" fmla="*/ 703716 w 703716"/>
                    <a:gd name="connsiteY1-64" fmla="*/ 0 h 286509"/>
                    <a:gd name="connsiteX2-65" fmla="*/ 703716 w 703716"/>
                    <a:gd name="connsiteY2-66" fmla="*/ 286509 h 286509"/>
                    <a:gd name="connsiteX3-67" fmla="*/ 0 w 703716"/>
                    <a:gd name="connsiteY3-68" fmla="*/ 180681 h 286509"/>
                    <a:gd name="connsiteX4-69" fmla="*/ 45292 w 703716"/>
                    <a:gd name="connsiteY4-70" fmla="*/ 0 h 286509"/>
                    <a:gd name="connsiteX0-71" fmla="*/ 0 w 658424"/>
                    <a:gd name="connsiteY0-72" fmla="*/ 0 h 474648"/>
                    <a:gd name="connsiteX1-73" fmla="*/ 658424 w 658424"/>
                    <a:gd name="connsiteY1-74" fmla="*/ 0 h 474648"/>
                    <a:gd name="connsiteX2-75" fmla="*/ 658424 w 658424"/>
                    <a:gd name="connsiteY2-76" fmla="*/ 286509 h 474648"/>
                    <a:gd name="connsiteX3-77" fmla="*/ 2177 w 658424"/>
                    <a:gd name="connsiteY3-78" fmla="*/ 474648 h 474648"/>
                    <a:gd name="connsiteX4-79" fmla="*/ 0 w 658424"/>
                    <a:gd name="connsiteY4-80" fmla="*/ 0 h 474648"/>
                    <a:gd name="connsiteX0-81" fmla="*/ 0 w 658424"/>
                    <a:gd name="connsiteY0-82" fmla="*/ 0 h 474648"/>
                    <a:gd name="connsiteX1-83" fmla="*/ 658424 w 658424"/>
                    <a:gd name="connsiteY1-84" fmla="*/ 0 h 474648"/>
                    <a:gd name="connsiteX2-85" fmla="*/ 658424 w 658424"/>
                    <a:gd name="connsiteY2-86" fmla="*/ 286509 h 474648"/>
                    <a:gd name="connsiteX3-87" fmla="*/ 2177 w 658424"/>
                    <a:gd name="connsiteY3-88" fmla="*/ 474648 h 474648"/>
                    <a:gd name="connsiteX4-89" fmla="*/ 0 w 658424"/>
                    <a:gd name="connsiteY4-90" fmla="*/ 0 h 474648"/>
                    <a:gd name="connsiteX0-91" fmla="*/ 0 w 658424"/>
                    <a:gd name="connsiteY0-92" fmla="*/ 0 h 478579"/>
                    <a:gd name="connsiteX1-93" fmla="*/ 658424 w 658424"/>
                    <a:gd name="connsiteY1-94" fmla="*/ 0 h 478579"/>
                    <a:gd name="connsiteX2-95" fmla="*/ 658424 w 658424"/>
                    <a:gd name="connsiteY2-96" fmla="*/ 286509 h 478579"/>
                    <a:gd name="connsiteX3-97" fmla="*/ 2177 w 658424"/>
                    <a:gd name="connsiteY3-98" fmla="*/ 474648 h 478579"/>
                    <a:gd name="connsiteX4-99" fmla="*/ 0 w 658424"/>
                    <a:gd name="connsiteY4-100" fmla="*/ 0 h 478579"/>
                    <a:gd name="connsiteX0-101" fmla="*/ 0 w 658424"/>
                    <a:gd name="connsiteY0-102" fmla="*/ 0 h 477010"/>
                    <a:gd name="connsiteX1-103" fmla="*/ 658424 w 658424"/>
                    <a:gd name="connsiteY1-104" fmla="*/ 0 h 477010"/>
                    <a:gd name="connsiteX2-105" fmla="*/ 658424 w 658424"/>
                    <a:gd name="connsiteY2-106" fmla="*/ 286509 h 477010"/>
                    <a:gd name="connsiteX3-107" fmla="*/ 2177 w 658424"/>
                    <a:gd name="connsiteY3-108" fmla="*/ 474648 h 477010"/>
                    <a:gd name="connsiteX4-109" fmla="*/ 0 w 658424"/>
                    <a:gd name="connsiteY4-110" fmla="*/ 0 h 477010"/>
                    <a:gd name="connsiteX0-111" fmla="*/ 0 w 658424"/>
                    <a:gd name="connsiteY0-112" fmla="*/ 0 h 505769"/>
                    <a:gd name="connsiteX1-113" fmla="*/ 658424 w 658424"/>
                    <a:gd name="connsiteY1-114" fmla="*/ 0 h 505769"/>
                    <a:gd name="connsiteX2-115" fmla="*/ 658424 w 658424"/>
                    <a:gd name="connsiteY2-116" fmla="*/ 286509 h 505769"/>
                    <a:gd name="connsiteX3-117" fmla="*/ 2177 w 658424"/>
                    <a:gd name="connsiteY3-118" fmla="*/ 474648 h 505769"/>
                    <a:gd name="connsiteX4-119" fmla="*/ 0 w 658424"/>
                    <a:gd name="connsiteY4-120" fmla="*/ 0 h 505769"/>
                    <a:gd name="connsiteX0-121" fmla="*/ 0 w 658424"/>
                    <a:gd name="connsiteY0-122" fmla="*/ 0 h 525981"/>
                    <a:gd name="connsiteX1-123" fmla="*/ 658424 w 658424"/>
                    <a:gd name="connsiteY1-124" fmla="*/ 0 h 525981"/>
                    <a:gd name="connsiteX2-125" fmla="*/ 658424 w 658424"/>
                    <a:gd name="connsiteY2-126" fmla="*/ 286509 h 525981"/>
                    <a:gd name="connsiteX3-127" fmla="*/ 2177 w 658424"/>
                    <a:gd name="connsiteY3-128" fmla="*/ 474648 h 525981"/>
                    <a:gd name="connsiteX4-129" fmla="*/ 0 w 658424"/>
                    <a:gd name="connsiteY4-130" fmla="*/ 0 h 525981"/>
                    <a:gd name="connsiteX0-131" fmla="*/ 0 w 658424"/>
                    <a:gd name="connsiteY0-132" fmla="*/ 0 h 436868"/>
                    <a:gd name="connsiteX1-133" fmla="*/ 658424 w 658424"/>
                    <a:gd name="connsiteY1-134" fmla="*/ 0 h 436868"/>
                    <a:gd name="connsiteX2-135" fmla="*/ 658424 w 658424"/>
                    <a:gd name="connsiteY2-136" fmla="*/ 286509 h 436868"/>
                    <a:gd name="connsiteX3-137" fmla="*/ 2177 w 658424"/>
                    <a:gd name="connsiteY3-138" fmla="*/ 251233 h 436868"/>
                    <a:gd name="connsiteX4-139" fmla="*/ 0 w 658424"/>
                    <a:gd name="connsiteY4-140" fmla="*/ 0 h 43686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58424" h="436868">
                      <a:moveTo>
                        <a:pt x="0" y="0"/>
                      </a:moveTo>
                      <a:lnTo>
                        <a:pt x="658424" y="0"/>
                      </a:lnTo>
                      <a:lnTo>
                        <a:pt x="658424" y="286509"/>
                      </a:lnTo>
                      <a:cubicBezTo>
                        <a:pt x="356259" y="621878"/>
                        <a:pt x="90702" y="298268"/>
                        <a:pt x="2177" y="251233"/>
                      </a:cubicBezTo>
                      <a:cubicBezTo>
                        <a:pt x="1451" y="93017"/>
                        <a:pt x="726" y="158216"/>
                        <a:pt x="0" y="0"/>
                      </a:cubicBezTo>
                      <a:close/>
                    </a:path>
                  </a:pathLst>
                </a:custGeom>
                <a:solidFill>
                  <a:schemeClr val="bg1">
                    <a:alpha val="18000"/>
                  </a:scheme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印品黑体" panose="00000500000000000000" pitchFamily="2" charset="-122"/>
                  </a:endParaRPr>
                </a:p>
              </p:txBody>
            </p:sp>
          </p:grpSp>
          <p:sp>
            <p:nvSpPr>
              <p:cNvPr id="43" name="矩形 42"/>
              <p:cNvSpPr/>
              <p:nvPr>
                <p:custDataLst>
                  <p:tags r:id="rId21"/>
                </p:custDataLst>
              </p:nvPr>
            </p:nvSpPr>
            <p:spPr>
              <a:xfrm>
                <a:off x="3864647" y="1851592"/>
                <a:ext cx="2269157" cy="634217"/>
              </a:xfrm>
              <a:prstGeom prst="rect">
                <a:avLst/>
              </a:prstGeom>
            </p:spPr>
            <p:txBody>
              <a:bodyPr wrap="none">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评估报告书</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①交易假设 </a:t>
            </a:r>
            <a:endParaRPr lang="zh-CN" altLang="en-US" dirty="0">
              <a:latin typeface="黑体" panose="02010609060101010101" pitchFamily="49" charset="-122"/>
            </a:endParaRPr>
          </a:p>
          <a:p>
            <a:r>
              <a:rPr lang="zh-CN" altLang="en-US" dirty="0">
                <a:latin typeface="黑体" panose="02010609060101010101" pitchFamily="49" charset="-122"/>
              </a:rPr>
              <a:t>交易假设是指软件著作权评估是在市场交易的过程中进行，交易假设为软件著作权评估创造条件，同时也说明了价值评估是在市场交易之中进行，</a:t>
            </a:r>
            <a:r>
              <a:rPr lang="zh-CN" altLang="en-US" dirty="0">
                <a:latin typeface="黑体" panose="02010609060101010101" pitchFamily="49" charset="-122"/>
              </a:rPr>
              <a:t>且不能孤立存在。交易假设不仅使资产评估经济活动得以运行，也明确了软件著作权是被置于市场环境，评估专业人员根据待评估软件著作权的交易条件等进行模拟市场的估价，为委托人提供价值参考。 </a:t>
            </a:r>
            <a:endParaRPr lang="zh-CN" altLang="en-US" dirty="0">
              <a:latin typeface="黑体" panose="02010609060101010101" pitchFamily="49" charset="-122"/>
            </a:endParaRPr>
          </a:p>
          <a:p>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计算机软件著作权评估</a:t>
            </a:r>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②公开市场假设 </a:t>
            </a:r>
            <a:endParaRPr lang="zh-CN" altLang="en-US" dirty="0">
              <a:latin typeface="黑体" panose="02010609060101010101" pitchFamily="49" charset="-122"/>
            </a:endParaRPr>
          </a:p>
          <a:p>
            <a:r>
              <a:rPr lang="zh-CN" altLang="en-US" dirty="0">
                <a:latin typeface="黑体" panose="02010609060101010101" pitchFamily="49" charset="-122"/>
              </a:rPr>
              <a:t>公开市场假设，是软件著作权的交易双方在充分竞争的经济市场上进行交易买卖，彼此地位平等，不受任何强制，买者和卖者能够平等的获取市场行情和经济参数的权利，也就是在公开市场环境下资产的交易价值会受到市场体制、行情的影响，而不是个别交易案例所能决定。 </a:t>
            </a:r>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计算机软件著作权评估</a:t>
            </a: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③持续使用假设 </a:t>
            </a:r>
            <a:endParaRPr lang="zh-CN" altLang="en-US" dirty="0">
              <a:latin typeface="黑体" panose="02010609060101010101" pitchFamily="49" charset="-122"/>
            </a:endParaRPr>
          </a:p>
          <a:p>
            <a:r>
              <a:rPr lang="zh-CN" altLang="en-US" dirty="0">
                <a:latin typeface="黑体" panose="02010609060101010101" pitchFamily="49" charset="-122"/>
              </a:rPr>
              <a:t>持续使用假设主要包括在用续用假设、转用续用假设和移地续用。</a:t>
            </a:r>
            <a:endParaRPr lang="zh-CN" altLang="en-US" dirty="0">
              <a:latin typeface="黑体" panose="02010609060101010101" pitchFamily="49" charset="-122"/>
            </a:endParaRPr>
          </a:p>
          <a:p>
            <a:r>
              <a:rPr lang="zh-CN" altLang="en-US" dirty="0">
                <a:latin typeface="黑体" panose="02010609060101010101" pitchFamily="49" charset="-122"/>
              </a:rPr>
              <a:t>在用续用指的是被评估资产在权利所属或者评估业务行为发生变动后，按照目前的用途和使用方式继续使用，相应的确定评估参数和依据，不改变它的规模、环境等。</a:t>
            </a:r>
            <a:endParaRPr lang="zh-CN" altLang="en-US" dirty="0">
              <a:latin typeface="黑体" panose="02010609060101010101" pitchFamily="49" charset="-122"/>
            </a:endParaRPr>
          </a:p>
          <a:p>
            <a:r>
              <a:rPr lang="zh-CN" altLang="en-US" dirty="0">
                <a:latin typeface="黑体" panose="02010609060101010101" pitchFamily="49" charset="-122"/>
              </a:rPr>
              <a:t>转用续用指的是被评估资产在权利所属或者评估业务行为发生变动后，转换资产当时的使用方式和用途继续使用。</a:t>
            </a:r>
            <a:endParaRPr lang="zh-CN" altLang="en-US" dirty="0">
              <a:latin typeface="黑体" panose="02010609060101010101" pitchFamily="49" charset="-122"/>
            </a:endParaRPr>
          </a:p>
          <a:p>
            <a:r>
              <a:rPr lang="zh-CN" altLang="en-US" dirty="0">
                <a:latin typeface="黑体" panose="02010609060101010101" pitchFamily="49" charset="-122"/>
              </a:rPr>
              <a:t>移地续用则是说被评估资产在权利所属或者评估业务行为发生变动后，转移资产现时的空间位置并继续使用。 </a:t>
            </a:r>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计算机软件著作权评估</a:t>
            </a:r>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④其他资产评估假设 </a:t>
            </a:r>
            <a:endParaRPr lang="zh-CN" altLang="en-US" dirty="0">
              <a:latin typeface="黑体" panose="02010609060101010101" pitchFamily="49" charset="-122"/>
            </a:endParaRPr>
          </a:p>
          <a:p>
            <a:r>
              <a:rPr lang="zh-CN" altLang="en-US" dirty="0">
                <a:latin typeface="黑体" panose="02010609060101010101" pitchFamily="49" charset="-122"/>
              </a:rPr>
              <a:t>委估的软件著作权评估应当遵循相关法律、法规，不违反国家法律及社会公共利益，也不会侵犯他人依法保护的权利，能够促进资产评估行业有序发展，国家和地方现行的法律、法规、宏观经济政策无重大变化以及软件著作权在评估基准日后用途不发生变化，被评估的软件著作权取得及利用方式与评估基准日保持一致而不发生变化。 </a:t>
            </a:r>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计算机软件著作权评估</a:t>
            </a:r>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a:t>
            </a:r>
            <a:r>
              <a:rPr lang="en-US" altLang="zh-CN" dirty="0">
                <a:latin typeface="黑体" panose="02010609060101010101" pitchFamily="49" charset="-122"/>
              </a:rPr>
              <a:t>3</a:t>
            </a:r>
            <a:r>
              <a:rPr lang="zh-CN" altLang="en-US" dirty="0">
                <a:latin typeface="黑体" panose="02010609060101010101" pitchFamily="49" charset="-122"/>
              </a:rPr>
              <a:t>）评估价值类型 </a:t>
            </a:r>
            <a:endParaRPr lang="zh-CN" altLang="en-US" dirty="0">
              <a:latin typeface="黑体" panose="02010609060101010101" pitchFamily="49" charset="-122"/>
            </a:endParaRPr>
          </a:p>
          <a:p>
            <a:r>
              <a:rPr lang="zh-CN" altLang="en-US" dirty="0">
                <a:latin typeface="黑体" panose="02010609060101010101" pitchFamily="49" charset="-122"/>
              </a:rPr>
              <a:t>资产评估价值类型影响着软件著作权价值，制约着具体评估方法的应用，同时价值类型也影响着评估结果的表达，资产评估结果应该强调价值类型和评估价值量，也就是质和量在评估结果中的统一。市场价值反映市场买卖双方在评估基准日自愿进行市场交的价值估计数额，其中，当事人应各自理性行事，不受任何强迫压制。价值类型包括市场价值和市场价值以外的价值类型，市场价值以外的价值类型主要是在用价值、投资价值、持续经营价值和清算价值等。 </a:t>
            </a:r>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计算机软件著作权评估</a:t>
            </a:r>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a:t>
            </a:r>
            <a:r>
              <a:rPr lang="en-US" altLang="zh-CN" dirty="0">
                <a:latin typeface="黑体" panose="02010609060101010101" pitchFamily="49" charset="-122"/>
              </a:rPr>
              <a:t>4</a:t>
            </a:r>
            <a:r>
              <a:rPr lang="zh-CN" altLang="en-US" dirty="0">
                <a:latin typeface="黑体" panose="02010609060101010101" pitchFamily="49" charset="-122"/>
              </a:rPr>
              <a:t>）评估原则 </a:t>
            </a:r>
            <a:endParaRPr lang="zh-CN" altLang="en-US" dirty="0">
              <a:latin typeface="黑体" panose="02010609060101010101" pitchFamily="49" charset="-122"/>
            </a:endParaRPr>
          </a:p>
          <a:p>
            <a:r>
              <a:rPr lang="zh-CN" altLang="en-US" dirty="0">
                <a:latin typeface="黑体" panose="02010609060101010101" pitchFamily="49" charset="-122"/>
              </a:rPr>
              <a:t>评估原则指资产评估机构和人员在评估活动中应当遵循的准则和规范体系，主要有工作原则和经济技术原则。</a:t>
            </a:r>
            <a:endParaRPr lang="zh-CN" altLang="en-US" dirty="0">
              <a:latin typeface="黑体" panose="02010609060101010101" pitchFamily="49" charset="-122"/>
            </a:endParaRPr>
          </a:p>
          <a:p>
            <a:r>
              <a:rPr lang="zh-CN" altLang="en-US" dirty="0">
                <a:latin typeface="黑体" panose="02010609060101010101" pitchFamily="49" charset="-122"/>
              </a:rPr>
              <a:t>资产评估的工作原则包括独立性原则、科学性原则、客观性原则和专业性原则。</a:t>
            </a:r>
            <a:endParaRPr lang="zh-CN" altLang="en-US" dirty="0">
              <a:latin typeface="黑体" panose="02010609060101010101" pitchFamily="49" charset="-122"/>
            </a:endParaRPr>
          </a:p>
          <a:p>
            <a:r>
              <a:rPr lang="zh-CN" altLang="en-US" dirty="0">
                <a:latin typeface="黑体" panose="02010609060101010101" pitchFamily="49" charset="-122"/>
              </a:rPr>
              <a:t>经济技术原则包括贡献原则、预期原则、最佳使用原则、供求原则和替代原则。</a:t>
            </a:r>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计算机软件著作权评估</a:t>
            </a:r>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软件著作权的评估与一般的资产评估存在着一定程度上的差异性，因此在软件著作权价值评估过程中除了要遵循一般评估原则外，还需遵循以下评估原则： </a:t>
            </a:r>
            <a:endParaRPr lang="zh-CN" altLang="en-US" dirty="0">
              <a:latin typeface="黑体" panose="02010609060101010101" pitchFamily="49" charset="-122"/>
            </a:endParaRPr>
          </a:p>
          <a:p>
            <a:r>
              <a:rPr lang="zh-CN" altLang="en-US" dirty="0">
                <a:latin typeface="黑体" panose="02010609060101010101" pitchFamily="49" charset="-122"/>
              </a:rPr>
              <a:t>①尊重所有者权益的原则 </a:t>
            </a:r>
            <a:endParaRPr lang="zh-CN" altLang="en-US" dirty="0">
              <a:latin typeface="黑体" panose="02010609060101010101" pitchFamily="49" charset="-122"/>
            </a:endParaRPr>
          </a:p>
          <a:p>
            <a:r>
              <a:rPr lang="zh-CN" altLang="en-US" dirty="0">
                <a:latin typeface="黑体" panose="02010609060101010101" pitchFamily="49" charset="-122"/>
              </a:rPr>
              <a:t>软件著作权的研发成果在国内具有创造性，任何人不能随意转让其所有权，在评估准则统一，行业条件规范的前提下，依法尊重软件著作权的所有者权益，实现软件著作权的价值评估。 </a:t>
            </a:r>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计算机软件著作权评估</a:t>
            </a:r>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②遵循经济发展规律的原则 </a:t>
            </a:r>
            <a:endParaRPr lang="zh-CN" altLang="en-US" dirty="0">
              <a:latin typeface="黑体" panose="02010609060101010101" pitchFamily="49" charset="-122"/>
            </a:endParaRPr>
          </a:p>
          <a:p>
            <a:r>
              <a:rPr lang="zh-CN" altLang="en-US" dirty="0">
                <a:latin typeface="黑体" panose="02010609060101010101" pitchFamily="49" charset="-122"/>
              </a:rPr>
              <a:t>软件著作权作为一种收益性的无形资产，软件著作权并不是单一生产要素发挥作用，而是多方要素共同作用参与着市场经济活动的运转，在软件著作权价值评估的过程中，评估各方必须遵循国家发展政策，尊重市场经济发展规律，处理好成本与收益的关系，实现低成本高效益的结果。 </a:t>
            </a:r>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计算机软件著作权评估</a:t>
            </a:r>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2"/>
          <p:cNvSpPr txBox="1"/>
          <p:nvPr/>
        </p:nvSpPr>
        <p:spPr>
          <a:xfrm>
            <a:off x="259080" y="1072664"/>
            <a:ext cx="6198871" cy="3459475"/>
          </a:xfrm>
          <a:prstGeom prst="rect">
            <a:avLst/>
          </a:prstGeom>
        </p:spPr>
        <p:txBody>
          <a:bodyPr vert="horz" lIns="91440" tIns="45720" rIns="91440" bIns="45720" rtlCol="0">
            <a:noAutofit/>
          </a:bodyPr>
          <a:lstStyle/>
          <a:p>
            <a:pPr marL="0" marR="0" lvl="0" indent="381635" algn="l" defTabSz="6858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rgbClr val="C00000"/>
                </a:solidFill>
                <a:effectLst/>
                <a:uLnTx/>
                <a:uFillTx/>
                <a:latin typeface="黑体" panose="02010609060101010101" pitchFamily="49" charset="-122"/>
                <a:ea typeface="黑体" panose="02010609060101010101" pitchFamily="49" charset="-122"/>
              </a:rPr>
              <a:t>1</a:t>
            </a:r>
            <a:r>
              <a:rPr lang="en-US" altLang="zh-CN" sz="1600" dirty="0">
                <a:solidFill>
                  <a:srgbClr val="C00000"/>
                </a:solidFill>
                <a:latin typeface="黑体" panose="02010609060101010101" pitchFamily="49" charset="-122"/>
                <a:ea typeface="黑体" panose="02010609060101010101" pitchFamily="49" charset="-122"/>
              </a:rPr>
              <a:t>.</a:t>
            </a:r>
            <a:r>
              <a:rPr kumimoji="0" lang="zh-CN" altLang="en-US" sz="1600" b="0" i="0" u="none" strike="noStrike" kern="1200" cap="none" spc="0" normalizeH="0" baseline="0" noProof="0" dirty="0">
                <a:ln>
                  <a:noFill/>
                </a:ln>
                <a:solidFill>
                  <a:srgbClr val="C00000"/>
                </a:solidFill>
                <a:effectLst/>
                <a:uLnTx/>
                <a:uFillTx/>
                <a:latin typeface="黑体" panose="02010609060101010101" pitchFamily="49" charset="-122"/>
                <a:ea typeface="黑体" panose="02010609060101010101" pitchFamily="49" charset="-122"/>
              </a:rPr>
              <a:t>收益法</a:t>
            </a:r>
            <a:endParaRPr kumimoji="0" lang="zh-CN" altLang="en-US" sz="1600" b="0" i="0" u="none" strike="noStrike" kern="1200" cap="none" spc="0" normalizeH="0" baseline="0" noProof="0" dirty="0">
              <a:ln>
                <a:noFill/>
              </a:ln>
              <a:solidFill>
                <a:srgbClr val="C00000"/>
              </a:solidFill>
              <a:effectLst/>
              <a:uLnTx/>
              <a:uFillTx/>
              <a:latin typeface="黑体" panose="02010609060101010101" pitchFamily="49" charset="-122"/>
              <a:ea typeface="黑体" panose="02010609060101010101" pitchFamily="49" charset="-122"/>
            </a:endParaRPr>
          </a:p>
          <a:p>
            <a:pPr marL="0" marR="0" lvl="0" indent="381635" algn="l" defTabSz="6858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收益法是指通过未来收益，选择合理的折现率折算到评估基准日，将现值加总在一起得到被评估资产评估值的方法。</a:t>
            </a:r>
            <a:endPar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endParaRPr>
          </a:p>
          <a:p>
            <a:pPr marL="0" marR="0" lvl="0" indent="381635" algn="l" defTabSz="6858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收益法的计算公式及基本参数：</a:t>
            </a:r>
            <a:endPar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endParaRPr>
          </a:p>
          <a:p>
            <a:pPr marL="0" marR="0" lvl="0" indent="381635" algn="l" defTabSz="685800" rtl="0" eaLnBrk="1" fontAlgn="auto" latinLnBrk="0" hangingPunct="1">
              <a:lnSpc>
                <a:spcPct val="150000"/>
              </a:lnSpc>
              <a:spcBef>
                <a:spcPts val="0"/>
              </a:spcBef>
              <a:spcAft>
                <a:spcPts val="0"/>
              </a:spcAft>
              <a:buClrTx/>
              <a:buSzTx/>
              <a:buFontTx/>
              <a:buNone/>
              <a:defRPr/>
            </a:pPr>
            <a:endParaRPr lang="en-US" altLang="zh-CN" sz="1600" dirty="0">
              <a:latin typeface="黑体" panose="02010609060101010101" pitchFamily="49" charset="-122"/>
              <a:ea typeface="黑体" panose="02010609060101010101" pitchFamily="49" charset="-122"/>
            </a:endParaRPr>
          </a:p>
          <a:p>
            <a:pPr marL="0" marR="0" lvl="0" indent="381635" algn="l" defTabSz="6858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P</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：资产价值（即评估值）</a:t>
            </a:r>
            <a:endPar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endParaRPr>
          </a:p>
          <a:p>
            <a:pPr marL="0" marR="0" lvl="0" indent="381635" algn="l" defTabSz="6858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Ft</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：第</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t</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年的净收益；</a:t>
            </a:r>
            <a:endPar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endParaRPr>
          </a:p>
          <a:p>
            <a:pPr marL="0" marR="0" lvl="0" indent="381635" algn="l" defTabSz="6858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i</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：适用的折现率；</a:t>
            </a:r>
            <a:endPar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endParaRPr>
          </a:p>
          <a:p>
            <a:pPr marL="0" marR="0" lvl="0" indent="381635" algn="l" defTabSz="6858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n</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：净收益可以持续的年限。</a:t>
            </a:r>
            <a:endPar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endParaRPr>
          </a:p>
          <a:p>
            <a:pPr marL="0" marR="0" lvl="0" indent="381635" algn="l" defTabSz="685800" rtl="0" eaLnBrk="1" fontAlgn="auto" latinLnBrk="0" hangingPunct="1">
              <a:lnSpc>
                <a:spcPct val="15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endParaRPr>
          </a:p>
        </p:txBody>
      </p:sp>
      <p:sp>
        <p:nvSpPr>
          <p:cNvPr id="10" name="文本框 3"/>
          <p:cNvSpPr txBox="1"/>
          <p:nvPr/>
        </p:nvSpPr>
        <p:spPr>
          <a:xfrm>
            <a:off x="259080" y="703332"/>
            <a:ext cx="3921065" cy="369332"/>
          </a:xfrm>
          <a:prstGeom prst="rect">
            <a:avLst/>
          </a:prstGeom>
          <a:noFill/>
        </p:spPr>
        <p:txBody>
          <a:bodyPr wrap="square" rtlCol="0">
            <a:spAutoFit/>
          </a:bodyPr>
          <a:lstStyle/>
          <a:p>
            <a:r>
              <a:rPr lang="zh-CN" altLang="en-US" sz="1800" dirty="0">
                <a:solidFill>
                  <a:srgbClr val="0070C0"/>
                </a:solidFill>
                <a:latin typeface="黑体" panose="02010609060101010101" pitchFamily="49" charset="-122"/>
                <a:ea typeface="黑体" panose="02010609060101010101" pitchFamily="49" charset="-122"/>
              </a:rPr>
              <a:t>四、评估方法</a:t>
            </a:r>
            <a:endParaRPr lang="zh-CN" altLang="en-US" sz="1800" dirty="0">
              <a:solidFill>
                <a:srgbClr val="0070C0"/>
              </a:solidFill>
              <a:latin typeface="黑体" panose="02010609060101010101" pitchFamily="49" charset="-122"/>
              <a:ea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3" name="标题 2"/>
          <p:cNvSpPr>
            <a:spLocks noGrp="1"/>
          </p:cNvSpPr>
          <p:nvPr>
            <p:ph type="title"/>
          </p:nvPr>
        </p:nvSpPr>
        <p:spPr>
          <a:xfrm>
            <a:off x="495283" y="82099"/>
            <a:ext cx="5716299" cy="350759"/>
          </a:xfrm>
          <a:prstGeom prst="rect">
            <a:avLst/>
          </a:prstGeom>
        </p:spPr>
        <p:txBody>
          <a:bodyPr/>
          <a:lstStyle/>
          <a:p>
            <a:r>
              <a:rPr lang="zh-CN" altLang="en-US" dirty="0"/>
              <a:t>计算机软件著作权评估</a:t>
            </a:r>
            <a:endParaRPr lang="zh-CN" altLang="en-US" dirty="0"/>
          </a:p>
        </p:txBody>
      </p:sp>
      <p:sp>
        <p:nvSpPr>
          <p:cNvPr id="4" name="矩形 3"/>
          <p:cNvSpPr/>
          <p:nvPr/>
        </p:nvSpPr>
        <p:spPr>
          <a:xfrm>
            <a:off x="-1905000" y="1"/>
            <a:ext cx="1823918" cy="51435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rPr>
              <a:t>根据</a:t>
            </a:r>
            <a:r>
              <a:rPr lang="zh-CN" altLang="en-US" b="1">
                <a:solidFill>
                  <a:schemeClr val="tx1"/>
                </a:solidFill>
              </a:rPr>
              <a:t>实际情况添加不同层级标题</a:t>
            </a:r>
            <a:endParaRPr lang="zh-CN" altLang="en-US" b="1" dirty="0">
              <a:solidFill>
                <a:schemeClr val="tx1"/>
              </a:solidFill>
            </a:endParaRPr>
          </a:p>
        </p:txBody>
      </p:sp>
      <p:pic>
        <p:nvPicPr>
          <p:cNvPr id="5" name="图片 4"/>
          <p:cNvPicPr>
            <a:picLocks noChangeAspect="1"/>
          </p:cNvPicPr>
          <p:nvPr/>
        </p:nvPicPr>
        <p:blipFill>
          <a:blip r:embed="rId1"/>
          <a:stretch>
            <a:fillRect/>
          </a:stretch>
        </p:blipFill>
        <p:spPr>
          <a:xfrm>
            <a:off x="2800978" y="2571750"/>
            <a:ext cx="1104908" cy="485779"/>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运用收益法进行价值评估涉及主要的技术参数有三个，它们分别为预期收益额、折现率和收益期限。 </a:t>
            </a:r>
            <a:endParaRPr lang="zh-CN" altLang="en-US" dirty="0">
              <a:latin typeface="黑体" panose="02010609060101010101" pitchFamily="49" charset="-122"/>
            </a:endParaRPr>
          </a:p>
          <a:p>
            <a:r>
              <a:rPr lang="zh-CN" altLang="en-US" dirty="0">
                <a:latin typeface="黑体" panose="02010609060101010101" pitchFamily="49" charset="-122"/>
              </a:rPr>
              <a:t>预期收益额是依据投资回报的原理，资产在正常情况下所得到的归属产权主体的未来的预期收益所得额。软件著作权预期收益额主要的确定方法有：直接估算法、差额法和利润分成率法，由于直接估算法和差额法是同类产品和同行业收益水平的比较，计算出来的收益通常为资产组合产生的收益，仍需要进一步分解为软件著作权的价值。所以，常用的预期收益额确定方法是利润分成率法。 </a:t>
            </a:r>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计算机软件著作权评估</a:t>
            </a: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303916" y="2192045"/>
            <a:ext cx="4536168" cy="400110"/>
          </a:xfrm>
          <a:prstGeom prst="rect">
            <a:avLst/>
          </a:prstGeom>
          <a:noFill/>
        </p:spPr>
        <p:txBody>
          <a:bodyPr wrap="square">
            <a:spAutoFit/>
          </a:bodyPr>
          <a:lstStyle/>
          <a:p>
            <a:pPr algn="ctr"/>
            <a:r>
              <a:rPr lang="zh-CN" altLang="en-US" sz="2000" b="1" dirty="0">
                <a:solidFill>
                  <a:schemeClr val="accent2"/>
                </a:solidFill>
                <a:latin typeface="黑体" panose="02010609060101010101" pitchFamily="49" charset="-122"/>
                <a:ea typeface="黑体" panose="02010609060101010101" pitchFamily="49" charset="-122"/>
                <a:sym typeface="Arial" panose="020B0604020202020204" pitchFamily="34" charset="0"/>
              </a:rPr>
              <a:t>计算机软件著作权评估</a:t>
            </a:r>
            <a:endParaRPr lang="zh-CN" altLang="en-US" sz="2000" b="1" dirty="0">
              <a:solidFill>
                <a:schemeClr val="accent2"/>
              </a:solidFill>
              <a:latin typeface="黑体" panose="02010609060101010101" pitchFamily="49" charset="-122"/>
              <a:ea typeface="黑体" panose="02010609060101010101" pitchFamily="49" charset="-122"/>
              <a:sym typeface="Arial" panose="020B0604020202020204" pitchFamily="34" charset="0"/>
            </a:endParaRPr>
          </a:p>
        </p:txBody>
      </p:sp>
      <p:grpSp>
        <p:nvGrpSpPr>
          <p:cNvPr id="35" name="组合 34"/>
          <p:cNvGrpSpPr/>
          <p:nvPr/>
        </p:nvGrpSpPr>
        <p:grpSpPr>
          <a:xfrm>
            <a:off x="513597" y="1177724"/>
            <a:ext cx="2229602" cy="2621192"/>
            <a:chOff x="2176143" y="2831957"/>
            <a:chExt cx="6461554" cy="8052086"/>
          </a:xfrm>
        </p:grpSpPr>
        <p:sp>
          <p:nvSpPr>
            <p:cNvPr id="24" name="椭圆 23"/>
            <p:cNvSpPr/>
            <p:nvPr/>
          </p:nvSpPr>
          <p:spPr>
            <a:xfrm>
              <a:off x="2176143" y="4013631"/>
              <a:ext cx="5844109" cy="584410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2354114" y="2831957"/>
              <a:ext cx="6283583" cy="8052086"/>
              <a:chOff x="1177133" y="1415847"/>
              <a:chExt cx="3141996" cy="4026305"/>
            </a:xfrm>
            <a:solidFill>
              <a:schemeClr val="accent2"/>
            </a:solidFill>
          </p:grpSpPr>
          <p:grpSp>
            <p:nvGrpSpPr>
              <p:cNvPr id="26" name="组合 25"/>
              <p:cNvGrpSpPr/>
              <p:nvPr/>
            </p:nvGrpSpPr>
            <p:grpSpPr>
              <a:xfrm>
                <a:off x="1177133" y="1760740"/>
                <a:ext cx="3141996" cy="3681412"/>
                <a:chOff x="1177133" y="1760740"/>
                <a:chExt cx="3141996" cy="3681412"/>
              </a:xfrm>
              <a:grpFill/>
            </p:grpSpPr>
            <p:sp>
              <p:nvSpPr>
                <p:cNvPr id="28" name="矩形: 圆角 26"/>
                <p:cNvSpPr/>
                <p:nvPr/>
              </p:nvSpPr>
              <p:spPr>
                <a:xfrm rot="13426823">
                  <a:off x="1177133" y="3709717"/>
                  <a:ext cx="229029" cy="1732435"/>
                </a:xfrm>
                <a:prstGeom prst="roundRect">
                  <a:avLst>
                    <a:gd name="adj" fmla="val 50000"/>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p>
              </p:txBody>
            </p:sp>
            <p:sp>
              <p:nvSpPr>
                <p:cNvPr id="29" name="矩形: 圆角 27"/>
                <p:cNvSpPr/>
                <p:nvPr/>
              </p:nvSpPr>
              <p:spPr>
                <a:xfrm rot="13426823">
                  <a:off x="2036412" y="4140334"/>
                  <a:ext cx="229029" cy="982575"/>
                </a:xfrm>
                <a:prstGeom prst="roundRect">
                  <a:avLst>
                    <a:gd name="adj" fmla="val 50000"/>
                  </a:avLst>
                </a:prstGeom>
                <a:solidFill>
                  <a:schemeClr val="accent2">
                    <a:lumMod val="20000"/>
                    <a:lumOff val="8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p>
              </p:txBody>
            </p:sp>
            <p:sp>
              <p:nvSpPr>
                <p:cNvPr id="30" name="矩形: 圆角 28"/>
                <p:cNvSpPr/>
                <p:nvPr/>
              </p:nvSpPr>
              <p:spPr>
                <a:xfrm rot="13426823">
                  <a:off x="1246832" y="3115465"/>
                  <a:ext cx="229029" cy="1318719"/>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p>
              </p:txBody>
            </p:sp>
            <p:sp>
              <p:nvSpPr>
                <p:cNvPr id="31" name="矩形: 圆角 29"/>
                <p:cNvSpPr/>
                <p:nvPr/>
              </p:nvSpPr>
              <p:spPr>
                <a:xfrm rot="13426823">
                  <a:off x="3861253" y="2232884"/>
                  <a:ext cx="229029" cy="98257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p>
              </p:txBody>
            </p:sp>
            <p:sp>
              <p:nvSpPr>
                <p:cNvPr id="32" name="矩形: 圆角 30"/>
                <p:cNvSpPr/>
                <p:nvPr/>
              </p:nvSpPr>
              <p:spPr>
                <a:xfrm rot="13426823">
                  <a:off x="3166271" y="1760740"/>
                  <a:ext cx="229029" cy="1476724"/>
                </a:xfrm>
                <a:prstGeom prst="roundRect">
                  <a:avLst>
                    <a:gd name="adj" fmla="val 50000"/>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p>
              </p:txBody>
            </p:sp>
            <p:sp>
              <p:nvSpPr>
                <p:cNvPr id="33" name="任意多边形: 形状 31"/>
                <p:cNvSpPr/>
                <p:nvPr/>
              </p:nvSpPr>
              <p:spPr>
                <a:xfrm>
                  <a:off x="2072748" y="3101728"/>
                  <a:ext cx="2246381" cy="2142563"/>
                </a:xfrm>
                <a:custGeom>
                  <a:avLst/>
                  <a:gdLst>
                    <a:gd name="connsiteX0" fmla="*/ 3062138 w 3127546"/>
                    <a:gd name="connsiteY0" fmla="*/ 0 h 2983005"/>
                    <a:gd name="connsiteX1" fmla="*/ 3089587 w 3127546"/>
                    <a:gd name="connsiteY1" fmla="*/ 122463 h 2983005"/>
                    <a:gd name="connsiteX2" fmla="*/ 3127546 w 3127546"/>
                    <a:gd name="connsiteY2" fmla="*/ 552672 h 2983005"/>
                    <a:gd name="connsiteX3" fmla="*/ 697213 w 3127546"/>
                    <a:gd name="connsiteY3" fmla="*/ 2983005 h 2983005"/>
                    <a:gd name="connsiteX4" fmla="*/ 89835 w 3127546"/>
                    <a:gd name="connsiteY4" fmla="*/ 2906492 h 2983005"/>
                    <a:gd name="connsiteX5" fmla="*/ 0 w 3127546"/>
                    <a:gd name="connsiteY5" fmla="*/ 2880380 h 2983005"/>
                    <a:gd name="connsiteX6" fmla="*/ 234644 w 3127546"/>
                    <a:gd name="connsiteY6" fmla="*/ 2635528 h 2983005"/>
                    <a:gd name="connsiteX7" fmla="*/ 293210 w 3127546"/>
                    <a:gd name="connsiteY7" fmla="*/ 2648659 h 2983005"/>
                    <a:gd name="connsiteX8" fmla="*/ 697213 w 3127546"/>
                    <a:gd name="connsiteY8" fmla="*/ 2686845 h 2983005"/>
                    <a:gd name="connsiteX9" fmla="*/ 2831386 w 3127546"/>
                    <a:gd name="connsiteY9" fmla="*/ 552672 h 2983005"/>
                    <a:gd name="connsiteX10" fmla="*/ 2806796 w 3127546"/>
                    <a:gd name="connsiteY10" fmla="*/ 227659 h 2983005"/>
                    <a:gd name="connsiteX11" fmla="*/ 2787858 w 3127546"/>
                    <a:gd name="connsiteY11" fmla="*/ 128769 h 2983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27546" h="2983005">
                      <a:moveTo>
                        <a:pt x="3062138" y="0"/>
                      </a:moveTo>
                      <a:lnTo>
                        <a:pt x="3089587" y="122463"/>
                      </a:lnTo>
                      <a:cubicBezTo>
                        <a:pt x="3114529" y="262098"/>
                        <a:pt x="3127546" y="405865"/>
                        <a:pt x="3127546" y="552672"/>
                      </a:cubicBezTo>
                      <a:cubicBezTo>
                        <a:pt x="3127546" y="1894908"/>
                        <a:pt x="2039449" y="2983005"/>
                        <a:pt x="697213" y="2983005"/>
                      </a:cubicBezTo>
                      <a:cubicBezTo>
                        <a:pt x="487489" y="2983005"/>
                        <a:pt x="283969" y="2956440"/>
                        <a:pt x="89835" y="2906492"/>
                      </a:cubicBezTo>
                      <a:lnTo>
                        <a:pt x="0" y="2880380"/>
                      </a:lnTo>
                      <a:lnTo>
                        <a:pt x="234644" y="2635528"/>
                      </a:lnTo>
                      <a:lnTo>
                        <a:pt x="293210" y="2648659"/>
                      </a:lnTo>
                      <a:cubicBezTo>
                        <a:pt x="424027" y="2673724"/>
                        <a:pt x="559088" y="2686845"/>
                        <a:pt x="697213" y="2686845"/>
                      </a:cubicBezTo>
                      <a:cubicBezTo>
                        <a:pt x="1875884" y="2686845"/>
                        <a:pt x="2831386" y="1731343"/>
                        <a:pt x="2831386" y="552672"/>
                      </a:cubicBezTo>
                      <a:cubicBezTo>
                        <a:pt x="2831386" y="442172"/>
                        <a:pt x="2822988" y="333633"/>
                        <a:pt x="2806796" y="227659"/>
                      </a:cubicBezTo>
                      <a:lnTo>
                        <a:pt x="2787858" y="12876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7200">
                    <a:solidFill>
                      <a:schemeClr val="tx1"/>
                    </a:solidFill>
                  </a:endParaRPr>
                </a:p>
              </p:txBody>
            </p:sp>
          </p:grpSp>
          <p:sp>
            <p:nvSpPr>
              <p:cNvPr id="27" name="任意多边形: 形状 32"/>
              <p:cNvSpPr/>
              <p:nvPr/>
            </p:nvSpPr>
            <p:spPr>
              <a:xfrm rot="7479415" flipH="1">
                <a:off x="1208921" y="1467756"/>
                <a:ext cx="2246381" cy="2142564"/>
              </a:xfrm>
              <a:custGeom>
                <a:avLst/>
                <a:gdLst>
                  <a:gd name="connsiteX0" fmla="*/ 3062138 w 3127546"/>
                  <a:gd name="connsiteY0" fmla="*/ 0 h 2983005"/>
                  <a:gd name="connsiteX1" fmla="*/ 3089587 w 3127546"/>
                  <a:gd name="connsiteY1" fmla="*/ 122463 h 2983005"/>
                  <a:gd name="connsiteX2" fmla="*/ 3127546 w 3127546"/>
                  <a:gd name="connsiteY2" fmla="*/ 552672 h 2983005"/>
                  <a:gd name="connsiteX3" fmla="*/ 697213 w 3127546"/>
                  <a:gd name="connsiteY3" fmla="*/ 2983005 h 2983005"/>
                  <a:gd name="connsiteX4" fmla="*/ 89835 w 3127546"/>
                  <a:gd name="connsiteY4" fmla="*/ 2906492 h 2983005"/>
                  <a:gd name="connsiteX5" fmla="*/ 0 w 3127546"/>
                  <a:gd name="connsiteY5" fmla="*/ 2880380 h 2983005"/>
                  <a:gd name="connsiteX6" fmla="*/ 234644 w 3127546"/>
                  <a:gd name="connsiteY6" fmla="*/ 2635528 h 2983005"/>
                  <a:gd name="connsiteX7" fmla="*/ 293210 w 3127546"/>
                  <a:gd name="connsiteY7" fmla="*/ 2648659 h 2983005"/>
                  <a:gd name="connsiteX8" fmla="*/ 697213 w 3127546"/>
                  <a:gd name="connsiteY8" fmla="*/ 2686845 h 2983005"/>
                  <a:gd name="connsiteX9" fmla="*/ 2831386 w 3127546"/>
                  <a:gd name="connsiteY9" fmla="*/ 552672 h 2983005"/>
                  <a:gd name="connsiteX10" fmla="*/ 2806796 w 3127546"/>
                  <a:gd name="connsiteY10" fmla="*/ 227659 h 2983005"/>
                  <a:gd name="connsiteX11" fmla="*/ 2787858 w 3127546"/>
                  <a:gd name="connsiteY11" fmla="*/ 128769 h 2983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27546" h="2983005">
                    <a:moveTo>
                      <a:pt x="3062138" y="0"/>
                    </a:moveTo>
                    <a:lnTo>
                      <a:pt x="3089587" y="122463"/>
                    </a:lnTo>
                    <a:cubicBezTo>
                      <a:pt x="3114529" y="262098"/>
                      <a:pt x="3127546" y="405865"/>
                      <a:pt x="3127546" y="552672"/>
                    </a:cubicBezTo>
                    <a:cubicBezTo>
                      <a:pt x="3127546" y="1894908"/>
                      <a:pt x="2039449" y="2983005"/>
                      <a:pt x="697213" y="2983005"/>
                    </a:cubicBezTo>
                    <a:cubicBezTo>
                      <a:pt x="487489" y="2983005"/>
                      <a:pt x="283969" y="2956440"/>
                      <a:pt x="89835" y="2906492"/>
                    </a:cubicBezTo>
                    <a:lnTo>
                      <a:pt x="0" y="2880380"/>
                    </a:lnTo>
                    <a:lnTo>
                      <a:pt x="234644" y="2635528"/>
                    </a:lnTo>
                    <a:lnTo>
                      <a:pt x="293210" y="2648659"/>
                    </a:lnTo>
                    <a:cubicBezTo>
                      <a:pt x="424027" y="2673724"/>
                      <a:pt x="559088" y="2686845"/>
                      <a:pt x="697213" y="2686845"/>
                    </a:cubicBezTo>
                    <a:cubicBezTo>
                      <a:pt x="1875884" y="2686845"/>
                      <a:pt x="2831386" y="1731343"/>
                      <a:pt x="2831386" y="552672"/>
                    </a:cubicBezTo>
                    <a:cubicBezTo>
                      <a:pt x="2831386" y="442172"/>
                      <a:pt x="2822988" y="333633"/>
                      <a:pt x="2806796" y="227659"/>
                    </a:cubicBezTo>
                    <a:lnTo>
                      <a:pt x="2787858" y="128769"/>
                    </a:ln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7200">
                  <a:solidFill>
                    <a:schemeClr val="tx1"/>
                  </a:solidFill>
                </a:endParaRPr>
              </a:p>
            </p:txBody>
          </p:sp>
        </p:grpSp>
      </p:grpSp>
      <p:pic>
        <p:nvPicPr>
          <p:cNvPr id="34" name="图片 3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9416" y="1403199"/>
            <a:ext cx="3215229" cy="2266906"/>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折现率是投资者期望的投资报酬率，是根据软件著作权在应用过程中涉及的货币时间价值、相关风险来确定的。折现率包括无风险报酬率和风险报酬率，应用软件著作权过程中的相关风险越高，投资者要求的风险报酬率也越高，同时，根据主体企业业务收入特点和资产流动性来确定是否考虑企业特有风险系数。关于折现率和资本化率在质上没有区别，在量上的差异主要取决于同一资产在未来时间里所面临的风险是否相同。</a:t>
            </a:r>
            <a:endParaRPr lang="en-US" altLang="zh-CN" dirty="0">
              <a:latin typeface="黑体" panose="02010609060101010101" pitchFamily="49" charset="-122"/>
            </a:endParaRPr>
          </a:p>
          <a:p>
            <a:r>
              <a:rPr lang="zh-CN" altLang="en-US" dirty="0">
                <a:latin typeface="黑体" panose="02010609060101010101" pitchFamily="49" charset="-122"/>
              </a:rPr>
              <a:t>另外，需要强调的是，折现率的口径与软件著作权评估中预期收益额的口径应当保持一致。 </a:t>
            </a:r>
            <a:endParaRPr lang="zh-CN" altLang="en-US" dirty="0">
              <a:latin typeface="黑体" panose="02010609060101010101" pitchFamily="49" charset="-122"/>
            </a:endParaRPr>
          </a:p>
          <a:p>
            <a:endParaRPr lang="zh-CN" altLang="en-US" dirty="0">
              <a:latin typeface="黑体" panose="02010609060101010101" pitchFamily="49" charset="-122"/>
            </a:endParaRPr>
          </a:p>
          <a:p>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计算机软件著作权评估</a:t>
            </a:r>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收益期限或称有效期限，是指软件著作权资产发挥作用，具有持续获利能力的时间。如果软件著作权出现了更先进的技术或者市场需求，使得原软件著作权资产不能产生超额收益时，原软件著作权的资产价值就会相应减少直至消失。此外，软件著作权的收益期限会受诸多因素的影响，比如宏观经济政策、技术更新发展、个人爱好的改变等，评估人员根据被评估软件著作权资产的自身功能条件，以及有关法律、法规、合同等加以测定，也可以聘请专家给予专业指导意见，通过综合考虑以上因素，合理的确定软件著作权的收益期限。 </a:t>
            </a:r>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计算机软件著作权评估</a:t>
            </a:r>
            <a:endParaRPr lang="zh-CN"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solidFill>
                  <a:srgbClr val="C00000"/>
                </a:solidFill>
                <a:latin typeface="黑体" panose="02010609060101010101" pitchFamily="49" charset="-122"/>
              </a:rPr>
              <a:t>2.</a:t>
            </a:r>
            <a:r>
              <a:rPr lang="zh-CN" altLang="en-US" dirty="0">
                <a:solidFill>
                  <a:srgbClr val="C00000"/>
                </a:solidFill>
                <a:latin typeface="黑体" panose="02010609060101010101" pitchFamily="49" charset="-122"/>
              </a:rPr>
              <a:t>成本法</a:t>
            </a:r>
            <a:endParaRPr lang="zh-CN" altLang="en-US" dirty="0">
              <a:solidFill>
                <a:srgbClr val="C00000"/>
              </a:solidFill>
              <a:latin typeface="黑体" panose="02010609060101010101" pitchFamily="49" charset="-122"/>
            </a:endParaRPr>
          </a:p>
          <a:p>
            <a:r>
              <a:rPr lang="zh-CN" altLang="en-US" dirty="0">
                <a:latin typeface="黑体" panose="02010609060101010101" pitchFamily="49" charset="-122"/>
              </a:rPr>
              <a:t>成本法也称重置成本法，是从待评估资产在评估基准日的复原重置成本或更新重置成本中扣减其各项价值损耗，来确定资产价值的方法。</a:t>
            </a:r>
            <a:endParaRPr lang="zh-CN" altLang="en-US" dirty="0">
              <a:latin typeface="黑体" panose="02010609060101010101" pitchFamily="49" charset="-122"/>
            </a:endParaRPr>
          </a:p>
          <a:p>
            <a:r>
              <a:rPr lang="zh-CN" altLang="en-US" dirty="0">
                <a:latin typeface="黑体" panose="02010609060101010101" pitchFamily="49" charset="-122"/>
              </a:rPr>
              <a:t>计算公式：</a:t>
            </a:r>
            <a:r>
              <a:rPr lang="en-US" altLang="zh-CN" dirty="0">
                <a:latin typeface="黑体" panose="02010609060101010101" pitchFamily="49" charset="-122"/>
              </a:rPr>
              <a:t>P=C</a:t>
            </a:r>
            <a:r>
              <a:rPr lang="en-US" altLang="zh-CN" baseline="-25000" dirty="0">
                <a:latin typeface="黑体" panose="02010609060101010101" pitchFamily="49" charset="-122"/>
              </a:rPr>
              <a:t>1</a:t>
            </a:r>
            <a:r>
              <a:rPr lang="en-US" altLang="zh-CN" dirty="0">
                <a:latin typeface="黑体" panose="02010609060101010101" pitchFamily="49" charset="-122"/>
              </a:rPr>
              <a:t>+C</a:t>
            </a:r>
            <a:r>
              <a:rPr lang="en-US" altLang="zh-CN" baseline="-25000" dirty="0">
                <a:latin typeface="黑体" panose="02010609060101010101" pitchFamily="49" charset="-122"/>
              </a:rPr>
              <a:t>2</a:t>
            </a:r>
            <a:endParaRPr lang="en-US" altLang="zh-CN" dirty="0">
              <a:latin typeface="黑体" panose="02010609060101010101" pitchFamily="49" charset="-122"/>
            </a:endParaRPr>
          </a:p>
          <a:p>
            <a:r>
              <a:rPr lang="en-US" altLang="zh-CN" dirty="0">
                <a:latin typeface="黑体" panose="02010609060101010101" pitchFamily="49" charset="-122"/>
              </a:rPr>
              <a:t>P</a:t>
            </a:r>
            <a:r>
              <a:rPr lang="zh-CN" altLang="en-US" dirty="0">
                <a:latin typeface="黑体" panose="02010609060101010101" pitchFamily="49" charset="-122"/>
              </a:rPr>
              <a:t>：软件成本评估值；</a:t>
            </a:r>
            <a:endParaRPr lang="zh-CN" altLang="en-US" dirty="0">
              <a:latin typeface="黑体" panose="02010609060101010101" pitchFamily="49" charset="-122"/>
            </a:endParaRPr>
          </a:p>
          <a:p>
            <a:r>
              <a:rPr lang="en-US" altLang="zh-CN" dirty="0">
                <a:latin typeface="黑体" panose="02010609060101010101" pitchFamily="49" charset="-122"/>
              </a:rPr>
              <a:t>C</a:t>
            </a:r>
            <a:r>
              <a:rPr lang="en-US" altLang="zh-CN" baseline="-25000" dirty="0">
                <a:latin typeface="黑体" panose="02010609060101010101" pitchFamily="49" charset="-122"/>
              </a:rPr>
              <a:t>1</a:t>
            </a:r>
            <a:r>
              <a:rPr lang="zh-CN" altLang="en-US" dirty="0">
                <a:latin typeface="黑体" panose="02010609060101010101" pitchFamily="49" charset="-122"/>
              </a:rPr>
              <a:t>：软件开发成本；</a:t>
            </a:r>
            <a:endParaRPr lang="zh-CN" altLang="en-US" dirty="0">
              <a:latin typeface="黑体" panose="02010609060101010101" pitchFamily="49" charset="-122"/>
            </a:endParaRPr>
          </a:p>
          <a:p>
            <a:r>
              <a:rPr lang="en-US" altLang="zh-CN" dirty="0">
                <a:latin typeface="黑体" panose="02010609060101010101" pitchFamily="49" charset="-122"/>
              </a:rPr>
              <a:t>C</a:t>
            </a:r>
            <a:r>
              <a:rPr lang="en-US" altLang="zh-CN" baseline="-25000" dirty="0">
                <a:latin typeface="黑体" panose="02010609060101010101" pitchFamily="49" charset="-122"/>
              </a:rPr>
              <a:t>2</a:t>
            </a:r>
            <a:r>
              <a:rPr lang="zh-CN" altLang="en-US" dirty="0">
                <a:latin typeface="黑体" panose="02010609060101010101" pitchFamily="49" charset="-122"/>
              </a:rPr>
              <a:t>：软件维护成本。</a:t>
            </a:r>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计算机软件著作权评估</a:t>
            </a:r>
            <a:endParaRPr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软件开发成本</a:t>
            </a:r>
            <a:r>
              <a:rPr lang="en-US" altLang="zh-CN" dirty="0">
                <a:latin typeface="黑体" panose="02010609060101010101" pitchFamily="49" charset="-122"/>
                <a:sym typeface="+mn-ea"/>
              </a:rPr>
              <a:t>C</a:t>
            </a:r>
            <a:r>
              <a:rPr lang="en-US" altLang="zh-CN" baseline="-25000" dirty="0">
                <a:latin typeface="黑体" panose="02010609060101010101" pitchFamily="49" charset="-122"/>
                <a:sym typeface="+mn-ea"/>
              </a:rPr>
              <a:t>1</a:t>
            </a:r>
            <a:r>
              <a:rPr lang="zh-CN" altLang="en-US" dirty="0">
                <a:latin typeface="黑体" panose="02010609060101010101" pitchFamily="49" charset="-122"/>
              </a:rPr>
              <a:t>由软件的工作量Ｍ和单位工作量成本Ｗ所确定：</a:t>
            </a:r>
            <a:endParaRPr lang="zh-CN" altLang="en-US" dirty="0">
              <a:latin typeface="黑体" panose="02010609060101010101" pitchFamily="49" charset="-122"/>
            </a:endParaRPr>
          </a:p>
          <a:p>
            <a:r>
              <a:rPr lang="en-US" altLang="zh-CN" dirty="0">
                <a:latin typeface="黑体" panose="02010609060101010101" pitchFamily="49" charset="-122"/>
              </a:rPr>
              <a:t>C</a:t>
            </a:r>
            <a:r>
              <a:rPr lang="en-US" altLang="zh-CN" baseline="-25000" dirty="0">
                <a:latin typeface="黑体" panose="02010609060101010101" pitchFamily="49" charset="-122"/>
              </a:rPr>
              <a:t>1</a:t>
            </a:r>
            <a:r>
              <a:rPr lang="zh-CN" altLang="en-US" dirty="0">
                <a:latin typeface="黑体" panose="02010609060101010101" pitchFamily="49" charset="-122"/>
              </a:rPr>
              <a:t>＝Ｍ</a:t>
            </a:r>
            <a:r>
              <a:rPr lang="en-US" altLang="zh-CN" dirty="0">
                <a:latin typeface="黑体" panose="02010609060101010101" pitchFamily="49" charset="-122"/>
              </a:rPr>
              <a:t>×</a:t>
            </a:r>
            <a:r>
              <a:rPr lang="zh-CN" altLang="en-US" dirty="0">
                <a:latin typeface="黑体" panose="02010609060101010101" pitchFamily="49" charset="-122"/>
              </a:rPr>
              <a:t>Ｗ</a:t>
            </a:r>
            <a:endParaRPr lang="zh-CN" altLang="en-US" dirty="0">
              <a:latin typeface="黑体" panose="02010609060101010101" pitchFamily="49" charset="-122"/>
            </a:endParaRPr>
          </a:p>
          <a:p>
            <a:r>
              <a:rPr lang="zh-CN" altLang="en-US" dirty="0">
                <a:latin typeface="黑体" panose="02010609060101010101" pitchFamily="49" charset="-122"/>
              </a:rPr>
              <a:t>Ｍ：软件的工作量；</a:t>
            </a:r>
            <a:endParaRPr lang="zh-CN" altLang="en-US" dirty="0">
              <a:latin typeface="黑体" panose="02010609060101010101" pitchFamily="49" charset="-122"/>
            </a:endParaRPr>
          </a:p>
          <a:p>
            <a:r>
              <a:rPr lang="en-US" altLang="zh-CN" dirty="0">
                <a:latin typeface="黑体" panose="02010609060101010101" pitchFamily="49" charset="-122"/>
              </a:rPr>
              <a:t>W</a:t>
            </a:r>
            <a:r>
              <a:rPr lang="zh-CN" altLang="en-US" dirty="0">
                <a:latin typeface="黑体" panose="02010609060101010101" pitchFamily="49" charset="-122"/>
              </a:rPr>
              <a:t>：单位工作量的成本。</a:t>
            </a:r>
            <a:endParaRPr lang="zh-CN" altLang="en-US" dirty="0">
              <a:latin typeface="黑体" panose="02010609060101010101" pitchFamily="49" charset="-122"/>
            </a:endParaRPr>
          </a:p>
          <a:p>
            <a:r>
              <a:rPr lang="zh-CN" altLang="en-US" dirty="0">
                <a:latin typeface="黑体" panose="02010609060101010101" pitchFamily="49" charset="-122"/>
              </a:rPr>
              <a:t>维护软件是一个过程，是对当下可以使用的软件进行修正，并且维持它的重要性能能够不变。维护软件工作包含三个类别，分别是出于改正的维护、出于适应的维护和出于完美的维护。</a:t>
            </a:r>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计算机软件著作权评估</a:t>
            </a:r>
            <a:endParaRPr lang="zh-CN" alt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软件的维护成本主要包括技术人员的薪资多少和软硬件花费的资本。在维护比较大的软件的时候，使其工作量发生变化的要素与开发时候的大概一致。所以，软件自身具有越强的可靠性，具有越大的规模，就越难发现这当中的隐患，相应的也就越难做改错工作。如果令它能够适应软硬件条件的改变，软件具有越高的繁杂程度，那么所要做的出于适应的维护工作也就越艰巨。</a:t>
            </a:r>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计算机软件著作权评估</a:t>
            </a:r>
            <a:endParaRPr lang="zh-CN" altLang="en-US" dirty="0"/>
          </a:p>
        </p:txBody>
      </p:sp>
      <p:pic>
        <p:nvPicPr>
          <p:cNvPr id="4" name="图片 3"/>
          <p:cNvPicPr>
            <a:picLocks noChangeAspect="1"/>
          </p:cNvPicPr>
          <p:nvPr/>
        </p:nvPicPr>
        <p:blipFill>
          <a:blip r:embed="rId1"/>
          <a:stretch>
            <a:fillRect/>
          </a:stretch>
        </p:blipFill>
        <p:spPr>
          <a:xfrm>
            <a:off x="762407" y="3158197"/>
            <a:ext cx="5182049" cy="1511939"/>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其中软件的规模，可根据软件的开发人数、开发周期和源程序行数来划分。</a:t>
            </a:r>
            <a:endParaRPr lang="en-US" altLang="zh-CN" dirty="0">
              <a:latin typeface="黑体" panose="02010609060101010101" pitchFamily="49" charset="-122"/>
            </a:endParaRPr>
          </a:p>
          <a:p>
            <a:endParaRPr lang="en-US" altLang="zh-CN" dirty="0">
              <a:latin typeface="黑体" panose="02010609060101010101" pitchFamily="49" charset="-122"/>
            </a:endParaRPr>
          </a:p>
          <a:p>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计算机软件著作权评估</a:t>
            </a:r>
            <a:endParaRPr lang="zh-CN" altLang="en-US" dirty="0"/>
          </a:p>
        </p:txBody>
      </p:sp>
      <p:pic>
        <p:nvPicPr>
          <p:cNvPr id="5" name="图片 4"/>
          <p:cNvPicPr>
            <a:picLocks noChangeAspect="1"/>
          </p:cNvPicPr>
          <p:nvPr/>
        </p:nvPicPr>
        <p:blipFill>
          <a:blip r:embed="rId1"/>
          <a:stretch>
            <a:fillRect/>
          </a:stretch>
        </p:blipFill>
        <p:spPr>
          <a:xfrm>
            <a:off x="734038" y="1696516"/>
            <a:ext cx="5238788" cy="1514486"/>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solidFill>
                  <a:srgbClr val="C00000"/>
                </a:solidFill>
                <a:latin typeface="黑体" panose="02010609060101010101" pitchFamily="49" charset="-122"/>
              </a:rPr>
              <a:t>3.</a:t>
            </a:r>
            <a:r>
              <a:rPr lang="zh-CN" altLang="en-US" dirty="0">
                <a:solidFill>
                  <a:srgbClr val="C00000"/>
                </a:solidFill>
                <a:latin typeface="黑体" panose="02010609060101010101" pitchFamily="49" charset="-122"/>
              </a:rPr>
              <a:t>市场法</a:t>
            </a:r>
            <a:endParaRPr lang="zh-CN" altLang="en-US" dirty="0">
              <a:solidFill>
                <a:srgbClr val="C00000"/>
              </a:solidFill>
              <a:latin typeface="黑体" panose="02010609060101010101" pitchFamily="49" charset="-122"/>
            </a:endParaRPr>
          </a:p>
          <a:p>
            <a:r>
              <a:rPr lang="zh-CN" altLang="en-US" dirty="0">
                <a:latin typeface="黑体" panose="02010609060101010101" pitchFamily="49" charset="-122"/>
              </a:rPr>
              <a:t>市场法，即现行市价法，是以市场价格作为资产评估的价格标准，据以确定资产价格的一种资产评估方法。它是通过比较被评估资产与最近售出类似资产的异同，并将类似资产的市场价格进行调整，从而确定被评估资产价值的一种资产评估方法。</a:t>
            </a:r>
            <a:endParaRPr lang="zh-CN" altLang="en-US" dirty="0">
              <a:latin typeface="黑体" panose="02010609060101010101" pitchFamily="49" charset="-122"/>
            </a:endParaRPr>
          </a:p>
          <a:p>
            <a:r>
              <a:rPr lang="zh-CN" altLang="en-US" dirty="0">
                <a:latin typeface="黑体" panose="02010609060101010101" pitchFamily="49" charset="-122"/>
              </a:rPr>
              <a:t>计算公式：Ｖ＝</a:t>
            </a:r>
            <a:r>
              <a:rPr lang="en-US" altLang="zh-CN" dirty="0">
                <a:latin typeface="黑体" panose="02010609060101010101" pitchFamily="49" charset="-122"/>
              </a:rPr>
              <a:t>a b </a:t>
            </a:r>
            <a:r>
              <a:rPr lang="zh-CN" altLang="en-US" dirty="0">
                <a:latin typeface="黑体" panose="02010609060101010101" pitchFamily="49" charset="-122"/>
              </a:rPr>
              <a:t>Ｖ*</a:t>
            </a:r>
            <a:endParaRPr lang="zh-CN" altLang="en-US" dirty="0">
              <a:latin typeface="黑体" panose="02010609060101010101" pitchFamily="49" charset="-122"/>
            </a:endParaRPr>
          </a:p>
          <a:p>
            <a:r>
              <a:rPr lang="zh-CN" altLang="en-US" dirty="0">
                <a:latin typeface="黑体" panose="02010609060101010101" pitchFamily="49" charset="-122"/>
              </a:rPr>
              <a:t>Ｖ：待评估软件的价值；</a:t>
            </a:r>
            <a:r>
              <a:rPr lang="en-US" altLang="zh-CN" dirty="0">
                <a:latin typeface="黑体" panose="02010609060101010101" pitchFamily="49" charset="-122"/>
              </a:rPr>
              <a:t>a</a:t>
            </a:r>
            <a:r>
              <a:rPr lang="zh-CN" altLang="en-US" dirty="0">
                <a:latin typeface="黑体" panose="02010609060101010101" pitchFamily="49" charset="-122"/>
              </a:rPr>
              <a:t>：参照物软件的价值；</a:t>
            </a:r>
            <a:endParaRPr lang="zh-CN" altLang="en-US" dirty="0">
              <a:latin typeface="黑体" panose="02010609060101010101" pitchFamily="49" charset="-122"/>
            </a:endParaRPr>
          </a:p>
          <a:p>
            <a:r>
              <a:rPr lang="en-US" altLang="zh-CN" dirty="0">
                <a:latin typeface="黑体" panose="02010609060101010101" pitchFamily="49" charset="-122"/>
              </a:rPr>
              <a:t>b</a:t>
            </a:r>
            <a:r>
              <a:rPr lang="zh-CN" altLang="en-US" dirty="0">
                <a:latin typeface="黑体" panose="02010609060101010101" pitchFamily="49" charset="-122"/>
              </a:rPr>
              <a:t>：生产率调整系数；Ｖ*：价值调整系数</a:t>
            </a:r>
            <a:endParaRPr lang="zh-CN" altLang="en-US" dirty="0">
              <a:latin typeface="黑体" panose="02010609060101010101" pitchFamily="49" charset="-122"/>
            </a:endParaRPr>
          </a:p>
          <a:p>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计算机软件著作权评估</a:t>
            </a:r>
            <a:endParaRPr lang="zh-CN" alt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运用市场法时一定要存在可比的参照物，但在我国由于软件交易并不普遍，交易信息并不公开，所以就现阶段来说，操作起来较为困难。</a:t>
            </a:r>
            <a:endParaRPr lang="en-US" altLang="zh-CN" dirty="0">
              <a:latin typeface="黑体" panose="02010609060101010101" pitchFamily="49" charset="-122"/>
            </a:endParaRPr>
          </a:p>
          <a:p>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计算机软件著作权评估</a:t>
            </a:r>
            <a:endParaRPr lang="zh-CN" alt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303916" y="2192045"/>
            <a:ext cx="4536168" cy="400110"/>
          </a:xfrm>
          <a:prstGeom prst="rect">
            <a:avLst/>
          </a:prstGeom>
          <a:noFill/>
        </p:spPr>
        <p:txBody>
          <a:bodyPr wrap="square">
            <a:spAutoFit/>
          </a:bodyPr>
          <a:lstStyle/>
          <a:p>
            <a:pPr algn="ctr"/>
            <a:r>
              <a:rPr lang="zh-CN" altLang="en-US" sz="2000" b="1" dirty="0">
                <a:solidFill>
                  <a:schemeClr val="accent2"/>
                </a:solidFill>
                <a:latin typeface="黑体" panose="02010609060101010101" pitchFamily="49" charset="-122"/>
                <a:ea typeface="黑体" panose="02010609060101010101" pitchFamily="49" charset="-122"/>
                <a:sym typeface="Arial" panose="020B0604020202020204" pitchFamily="34" charset="0"/>
              </a:rPr>
              <a:t>案例分析</a:t>
            </a:r>
            <a:endParaRPr lang="zh-CN" altLang="en-US" sz="1800" dirty="0">
              <a:solidFill>
                <a:schemeClr val="accent2"/>
              </a:solidFill>
            </a:endParaRPr>
          </a:p>
        </p:txBody>
      </p:sp>
      <p:grpSp>
        <p:nvGrpSpPr>
          <p:cNvPr id="35" name="组合 34"/>
          <p:cNvGrpSpPr/>
          <p:nvPr/>
        </p:nvGrpSpPr>
        <p:grpSpPr>
          <a:xfrm>
            <a:off x="513597" y="1177724"/>
            <a:ext cx="2229602" cy="2621192"/>
            <a:chOff x="2176143" y="2831957"/>
            <a:chExt cx="6461554" cy="8052086"/>
          </a:xfrm>
        </p:grpSpPr>
        <p:sp>
          <p:nvSpPr>
            <p:cNvPr id="24" name="椭圆 23"/>
            <p:cNvSpPr/>
            <p:nvPr/>
          </p:nvSpPr>
          <p:spPr>
            <a:xfrm>
              <a:off x="2176143" y="4013631"/>
              <a:ext cx="5844109" cy="584410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2354114" y="2831957"/>
              <a:ext cx="6283583" cy="8052086"/>
              <a:chOff x="1177133" y="1415847"/>
              <a:chExt cx="3141996" cy="4026305"/>
            </a:xfrm>
            <a:solidFill>
              <a:schemeClr val="accent2"/>
            </a:solidFill>
          </p:grpSpPr>
          <p:grpSp>
            <p:nvGrpSpPr>
              <p:cNvPr id="26" name="组合 25"/>
              <p:cNvGrpSpPr/>
              <p:nvPr/>
            </p:nvGrpSpPr>
            <p:grpSpPr>
              <a:xfrm>
                <a:off x="1177133" y="1760740"/>
                <a:ext cx="3141996" cy="3681412"/>
                <a:chOff x="1177133" y="1760740"/>
                <a:chExt cx="3141996" cy="3681412"/>
              </a:xfrm>
              <a:grpFill/>
            </p:grpSpPr>
            <p:sp>
              <p:nvSpPr>
                <p:cNvPr id="28" name="矩形: 圆角 26"/>
                <p:cNvSpPr/>
                <p:nvPr/>
              </p:nvSpPr>
              <p:spPr>
                <a:xfrm rot="13426823">
                  <a:off x="1177133" y="3709717"/>
                  <a:ext cx="229029" cy="1732435"/>
                </a:xfrm>
                <a:prstGeom prst="roundRect">
                  <a:avLst>
                    <a:gd name="adj" fmla="val 50000"/>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p>
              </p:txBody>
            </p:sp>
            <p:sp>
              <p:nvSpPr>
                <p:cNvPr id="29" name="矩形: 圆角 27"/>
                <p:cNvSpPr/>
                <p:nvPr/>
              </p:nvSpPr>
              <p:spPr>
                <a:xfrm rot="13426823">
                  <a:off x="2036412" y="4140334"/>
                  <a:ext cx="229029" cy="982575"/>
                </a:xfrm>
                <a:prstGeom prst="roundRect">
                  <a:avLst>
                    <a:gd name="adj" fmla="val 50000"/>
                  </a:avLst>
                </a:prstGeom>
                <a:solidFill>
                  <a:schemeClr val="accent2">
                    <a:lumMod val="20000"/>
                    <a:lumOff val="8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p>
              </p:txBody>
            </p:sp>
            <p:sp>
              <p:nvSpPr>
                <p:cNvPr id="30" name="矩形: 圆角 28"/>
                <p:cNvSpPr/>
                <p:nvPr/>
              </p:nvSpPr>
              <p:spPr>
                <a:xfrm rot="13426823">
                  <a:off x="1246832" y="3115465"/>
                  <a:ext cx="229029" cy="1318719"/>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p>
              </p:txBody>
            </p:sp>
            <p:sp>
              <p:nvSpPr>
                <p:cNvPr id="31" name="矩形: 圆角 29"/>
                <p:cNvSpPr/>
                <p:nvPr/>
              </p:nvSpPr>
              <p:spPr>
                <a:xfrm rot="13426823">
                  <a:off x="3861253" y="2232884"/>
                  <a:ext cx="229029" cy="98257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p>
              </p:txBody>
            </p:sp>
            <p:sp>
              <p:nvSpPr>
                <p:cNvPr id="32" name="矩形: 圆角 30"/>
                <p:cNvSpPr/>
                <p:nvPr/>
              </p:nvSpPr>
              <p:spPr>
                <a:xfrm rot="13426823">
                  <a:off x="3166271" y="1760740"/>
                  <a:ext cx="229029" cy="1476724"/>
                </a:xfrm>
                <a:prstGeom prst="roundRect">
                  <a:avLst>
                    <a:gd name="adj" fmla="val 50000"/>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p>
              </p:txBody>
            </p:sp>
            <p:sp>
              <p:nvSpPr>
                <p:cNvPr id="33" name="任意多边形: 形状 31"/>
                <p:cNvSpPr/>
                <p:nvPr/>
              </p:nvSpPr>
              <p:spPr>
                <a:xfrm>
                  <a:off x="2072748" y="3101728"/>
                  <a:ext cx="2246381" cy="2142563"/>
                </a:xfrm>
                <a:custGeom>
                  <a:avLst/>
                  <a:gdLst>
                    <a:gd name="connsiteX0" fmla="*/ 3062138 w 3127546"/>
                    <a:gd name="connsiteY0" fmla="*/ 0 h 2983005"/>
                    <a:gd name="connsiteX1" fmla="*/ 3089587 w 3127546"/>
                    <a:gd name="connsiteY1" fmla="*/ 122463 h 2983005"/>
                    <a:gd name="connsiteX2" fmla="*/ 3127546 w 3127546"/>
                    <a:gd name="connsiteY2" fmla="*/ 552672 h 2983005"/>
                    <a:gd name="connsiteX3" fmla="*/ 697213 w 3127546"/>
                    <a:gd name="connsiteY3" fmla="*/ 2983005 h 2983005"/>
                    <a:gd name="connsiteX4" fmla="*/ 89835 w 3127546"/>
                    <a:gd name="connsiteY4" fmla="*/ 2906492 h 2983005"/>
                    <a:gd name="connsiteX5" fmla="*/ 0 w 3127546"/>
                    <a:gd name="connsiteY5" fmla="*/ 2880380 h 2983005"/>
                    <a:gd name="connsiteX6" fmla="*/ 234644 w 3127546"/>
                    <a:gd name="connsiteY6" fmla="*/ 2635528 h 2983005"/>
                    <a:gd name="connsiteX7" fmla="*/ 293210 w 3127546"/>
                    <a:gd name="connsiteY7" fmla="*/ 2648659 h 2983005"/>
                    <a:gd name="connsiteX8" fmla="*/ 697213 w 3127546"/>
                    <a:gd name="connsiteY8" fmla="*/ 2686845 h 2983005"/>
                    <a:gd name="connsiteX9" fmla="*/ 2831386 w 3127546"/>
                    <a:gd name="connsiteY9" fmla="*/ 552672 h 2983005"/>
                    <a:gd name="connsiteX10" fmla="*/ 2806796 w 3127546"/>
                    <a:gd name="connsiteY10" fmla="*/ 227659 h 2983005"/>
                    <a:gd name="connsiteX11" fmla="*/ 2787858 w 3127546"/>
                    <a:gd name="connsiteY11" fmla="*/ 128769 h 2983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27546" h="2983005">
                      <a:moveTo>
                        <a:pt x="3062138" y="0"/>
                      </a:moveTo>
                      <a:lnTo>
                        <a:pt x="3089587" y="122463"/>
                      </a:lnTo>
                      <a:cubicBezTo>
                        <a:pt x="3114529" y="262098"/>
                        <a:pt x="3127546" y="405865"/>
                        <a:pt x="3127546" y="552672"/>
                      </a:cubicBezTo>
                      <a:cubicBezTo>
                        <a:pt x="3127546" y="1894908"/>
                        <a:pt x="2039449" y="2983005"/>
                        <a:pt x="697213" y="2983005"/>
                      </a:cubicBezTo>
                      <a:cubicBezTo>
                        <a:pt x="487489" y="2983005"/>
                        <a:pt x="283969" y="2956440"/>
                        <a:pt x="89835" y="2906492"/>
                      </a:cubicBezTo>
                      <a:lnTo>
                        <a:pt x="0" y="2880380"/>
                      </a:lnTo>
                      <a:lnTo>
                        <a:pt x="234644" y="2635528"/>
                      </a:lnTo>
                      <a:lnTo>
                        <a:pt x="293210" y="2648659"/>
                      </a:lnTo>
                      <a:cubicBezTo>
                        <a:pt x="424027" y="2673724"/>
                        <a:pt x="559088" y="2686845"/>
                        <a:pt x="697213" y="2686845"/>
                      </a:cubicBezTo>
                      <a:cubicBezTo>
                        <a:pt x="1875884" y="2686845"/>
                        <a:pt x="2831386" y="1731343"/>
                        <a:pt x="2831386" y="552672"/>
                      </a:cubicBezTo>
                      <a:cubicBezTo>
                        <a:pt x="2831386" y="442172"/>
                        <a:pt x="2822988" y="333633"/>
                        <a:pt x="2806796" y="227659"/>
                      </a:cubicBezTo>
                      <a:lnTo>
                        <a:pt x="2787858" y="12876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7200">
                    <a:solidFill>
                      <a:schemeClr val="tx1"/>
                    </a:solidFill>
                  </a:endParaRPr>
                </a:p>
              </p:txBody>
            </p:sp>
          </p:grpSp>
          <p:sp>
            <p:nvSpPr>
              <p:cNvPr id="27" name="任意多边形: 形状 32"/>
              <p:cNvSpPr/>
              <p:nvPr/>
            </p:nvSpPr>
            <p:spPr>
              <a:xfrm rot="7479415" flipH="1">
                <a:off x="1208921" y="1467756"/>
                <a:ext cx="2246381" cy="2142564"/>
              </a:xfrm>
              <a:custGeom>
                <a:avLst/>
                <a:gdLst>
                  <a:gd name="connsiteX0" fmla="*/ 3062138 w 3127546"/>
                  <a:gd name="connsiteY0" fmla="*/ 0 h 2983005"/>
                  <a:gd name="connsiteX1" fmla="*/ 3089587 w 3127546"/>
                  <a:gd name="connsiteY1" fmla="*/ 122463 h 2983005"/>
                  <a:gd name="connsiteX2" fmla="*/ 3127546 w 3127546"/>
                  <a:gd name="connsiteY2" fmla="*/ 552672 h 2983005"/>
                  <a:gd name="connsiteX3" fmla="*/ 697213 w 3127546"/>
                  <a:gd name="connsiteY3" fmla="*/ 2983005 h 2983005"/>
                  <a:gd name="connsiteX4" fmla="*/ 89835 w 3127546"/>
                  <a:gd name="connsiteY4" fmla="*/ 2906492 h 2983005"/>
                  <a:gd name="connsiteX5" fmla="*/ 0 w 3127546"/>
                  <a:gd name="connsiteY5" fmla="*/ 2880380 h 2983005"/>
                  <a:gd name="connsiteX6" fmla="*/ 234644 w 3127546"/>
                  <a:gd name="connsiteY6" fmla="*/ 2635528 h 2983005"/>
                  <a:gd name="connsiteX7" fmla="*/ 293210 w 3127546"/>
                  <a:gd name="connsiteY7" fmla="*/ 2648659 h 2983005"/>
                  <a:gd name="connsiteX8" fmla="*/ 697213 w 3127546"/>
                  <a:gd name="connsiteY8" fmla="*/ 2686845 h 2983005"/>
                  <a:gd name="connsiteX9" fmla="*/ 2831386 w 3127546"/>
                  <a:gd name="connsiteY9" fmla="*/ 552672 h 2983005"/>
                  <a:gd name="connsiteX10" fmla="*/ 2806796 w 3127546"/>
                  <a:gd name="connsiteY10" fmla="*/ 227659 h 2983005"/>
                  <a:gd name="connsiteX11" fmla="*/ 2787858 w 3127546"/>
                  <a:gd name="connsiteY11" fmla="*/ 128769 h 2983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27546" h="2983005">
                    <a:moveTo>
                      <a:pt x="3062138" y="0"/>
                    </a:moveTo>
                    <a:lnTo>
                      <a:pt x="3089587" y="122463"/>
                    </a:lnTo>
                    <a:cubicBezTo>
                      <a:pt x="3114529" y="262098"/>
                      <a:pt x="3127546" y="405865"/>
                      <a:pt x="3127546" y="552672"/>
                    </a:cubicBezTo>
                    <a:cubicBezTo>
                      <a:pt x="3127546" y="1894908"/>
                      <a:pt x="2039449" y="2983005"/>
                      <a:pt x="697213" y="2983005"/>
                    </a:cubicBezTo>
                    <a:cubicBezTo>
                      <a:pt x="487489" y="2983005"/>
                      <a:pt x="283969" y="2956440"/>
                      <a:pt x="89835" y="2906492"/>
                    </a:cubicBezTo>
                    <a:lnTo>
                      <a:pt x="0" y="2880380"/>
                    </a:lnTo>
                    <a:lnTo>
                      <a:pt x="234644" y="2635528"/>
                    </a:lnTo>
                    <a:lnTo>
                      <a:pt x="293210" y="2648659"/>
                    </a:lnTo>
                    <a:cubicBezTo>
                      <a:pt x="424027" y="2673724"/>
                      <a:pt x="559088" y="2686845"/>
                      <a:pt x="697213" y="2686845"/>
                    </a:cubicBezTo>
                    <a:cubicBezTo>
                      <a:pt x="1875884" y="2686845"/>
                      <a:pt x="2831386" y="1731343"/>
                      <a:pt x="2831386" y="552672"/>
                    </a:cubicBezTo>
                    <a:cubicBezTo>
                      <a:pt x="2831386" y="442172"/>
                      <a:pt x="2822988" y="333633"/>
                      <a:pt x="2806796" y="227659"/>
                    </a:cubicBezTo>
                    <a:lnTo>
                      <a:pt x="2787858" y="128769"/>
                    </a:ln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7200">
                  <a:solidFill>
                    <a:schemeClr val="tx1"/>
                  </a:solidFill>
                </a:endParaRPr>
              </a:p>
            </p:txBody>
          </p:sp>
        </p:grpSp>
      </p:grpSp>
      <p:pic>
        <p:nvPicPr>
          <p:cNvPr id="34" name="图片 3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9416" y="1403199"/>
            <a:ext cx="3215229" cy="2266906"/>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2"/>
          <p:cNvSpPr txBox="1"/>
          <p:nvPr/>
        </p:nvSpPr>
        <p:spPr>
          <a:xfrm>
            <a:off x="259080" y="1072664"/>
            <a:ext cx="6198871" cy="3459475"/>
          </a:xfrm>
          <a:prstGeom prst="rect">
            <a:avLst/>
          </a:prstGeom>
        </p:spPr>
        <p:txBody>
          <a:bodyPr vert="horz" lIns="91440" tIns="45720" rIns="91440" bIns="45720" rtlCol="0">
            <a:noAutofit/>
          </a:bodyPr>
          <a:lstStyle/>
          <a:p>
            <a:pPr marL="0" marR="0" lvl="0" indent="381635" algn="l" defTabSz="6858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本次评估范围为畅元国讯</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13</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项软件著作权。具体明细如下表：</a:t>
            </a:r>
            <a:endPar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endParaRPr>
          </a:p>
        </p:txBody>
      </p:sp>
      <p:sp>
        <p:nvSpPr>
          <p:cNvPr id="10" name="文本框 3"/>
          <p:cNvSpPr txBox="1"/>
          <p:nvPr/>
        </p:nvSpPr>
        <p:spPr>
          <a:xfrm>
            <a:off x="259080" y="703332"/>
            <a:ext cx="3921065" cy="369332"/>
          </a:xfrm>
          <a:prstGeom prst="rect">
            <a:avLst/>
          </a:prstGeom>
          <a:noFill/>
        </p:spPr>
        <p:txBody>
          <a:bodyPr wrap="square" rtlCol="0">
            <a:spAutoFit/>
          </a:bodyPr>
          <a:lstStyle/>
          <a:p>
            <a:r>
              <a:rPr lang="zh-CN" altLang="en-US" sz="1800" dirty="0">
                <a:solidFill>
                  <a:srgbClr val="0070C0"/>
                </a:solidFill>
                <a:latin typeface="黑体" panose="02010609060101010101" pitchFamily="49" charset="-122"/>
                <a:ea typeface="黑体" panose="02010609060101010101" pitchFamily="49" charset="-122"/>
              </a:rPr>
              <a:t>一、案例一</a:t>
            </a:r>
            <a:endParaRPr lang="zh-CN" altLang="en-US" sz="1800" dirty="0">
              <a:solidFill>
                <a:srgbClr val="0070C0"/>
              </a:solidFill>
              <a:latin typeface="黑体" panose="02010609060101010101" pitchFamily="49" charset="-122"/>
              <a:ea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3" name="标题 2"/>
          <p:cNvSpPr>
            <a:spLocks noGrp="1"/>
          </p:cNvSpPr>
          <p:nvPr>
            <p:ph type="title"/>
          </p:nvPr>
        </p:nvSpPr>
        <p:spPr>
          <a:xfrm>
            <a:off x="495283" y="82099"/>
            <a:ext cx="5716299" cy="350759"/>
          </a:xfrm>
          <a:prstGeom prst="rect">
            <a:avLst/>
          </a:prstGeom>
        </p:spPr>
        <p:txBody>
          <a:bodyPr/>
          <a:lstStyle/>
          <a:p>
            <a:r>
              <a:rPr lang="zh-CN" altLang="en-US" dirty="0"/>
              <a:t>案例分析</a:t>
            </a:r>
            <a:endParaRPr lang="zh-CN" altLang="en-US" dirty="0"/>
          </a:p>
        </p:txBody>
      </p:sp>
      <p:sp>
        <p:nvSpPr>
          <p:cNvPr id="4" name="矩形 3"/>
          <p:cNvSpPr/>
          <p:nvPr/>
        </p:nvSpPr>
        <p:spPr>
          <a:xfrm>
            <a:off x="-1905000" y="1"/>
            <a:ext cx="1823918" cy="51435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rPr>
              <a:t>根据</a:t>
            </a:r>
            <a:r>
              <a:rPr lang="zh-CN" altLang="en-US" b="1">
                <a:solidFill>
                  <a:schemeClr val="tx1"/>
                </a:solidFill>
              </a:rPr>
              <a:t>实际情况添加不同层级标题</a:t>
            </a:r>
            <a:endParaRPr lang="zh-CN" altLang="en-US" b="1" dirty="0">
              <a:solidFill>
                <a:schemeClr val="tx1"/>
              </a:solidFill>
            </a:endParaRPr>
          </a:p>
        </p:txBody>
      </p:sp>
      <p:pic>
        <p:nvPicPr>
          <p:cNvPr id="6" name="图片 5"/>
          <p:cNvPicPr>
            <a:picLocks noChangeAspect="1"/>
          </p:cNvPicPr>
          <p:nvPr/>
        </p:nvPicPr>
        <p:blipFill rotWithShape="1">
          <a:blip r:embed="rId1"/>
          <a:srcRect b="56649"/>
          <a:stretch>
            <a:fillRect/>
          </a:stretch>
        </p:blipFill>
        <p:spPr>
          <a:xfrm>
            <a:off x="905183" y="1468938"/>
            <a:ext cx="4211565" cy="3122518"/>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2"/>
          <p:cNvSpPr txBox="1"/>
          <p:nvPr/>
        </p:nvSpPr>
        <p:spPr>
          <a:xfrm>
            <a:off x="259080" y="1072664"/>
            <a:ext cx="6198871" cy="3459475"/>
          </a:xfrm>
          <a:prstGeom prst="rect">
            <a:avLst/>
          </a:prstGeom>
        </p:spPr>
        <p:txBody>
          <a:bodyPr vert="horz" lIns="91440" tIns="45720" rIns="91440" bIns="45720" rtlCol="0">
            <a:noAutofit/>
          </a:bodyPr>
          <a:lstStyle/>
          <a:p>
            <a:pPr marL="0" marR="0" lvl="0" indent="381635" algn="l" defTabSz="6858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软件著作权是指软件的开发者或者权利人依据相关法律法规的规定所拥有或者控制的软件著作权的财产权益，其相关财产权益能够持续有效并发挥经济利益。</a:t>
            </a:r>
            <a:endPar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endParaRPr>
          </a:p>
          <a:p>
            <a:pPr marL="0" marR="0" lvl="0" indent="381635" algn="l" defTabSz="685800" rtl="0" eaLnBrk="1" fontAlgn="auto" latinLnBrk="0" hangingPunct="1">
              <a:lnSpc>
                <a:spcPct val="15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endParaRPr>
          </a:p>
          <a:p>
            <a:pPr marL="0" marR="0" lvl="0" indent="381635" algn="l" defTabSz="6858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软件著作权具备民事权利的特征和原则，在法律上具有资产的时效性和地域性等。</a:t>
            </a:r>
            <a:endPar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endParaRPr>
          </a:p>
        </p:txBody>
      </p:sp>
      <p:sp>
        <p:nvSpPr>
          <p:cNvPr id="10" name="文本框 3"/>
          <p:cNvSpPr txBox="1"/>
          <p:nvPr/>
        </p:nvSpPr>
        <p:spPr>
          <a:xfrm>
            <a:off x="259080" y="703332"/>
            <a:ext cx="3921065" cy="369332"/>
          </a:xfrm>
          <a:prstGeom prst="rect">
            <a:avLst/>
          </a:prstGeom>
          <a:noFill/>
        </p:spPr>
        <p:txBody>
          <a:bodyPr wrap="square" rtlCol="0">
            <a:spAutoFit/>
          </a:bodyPr>
          <a:lstStyle/>
          <a:p>
            <a:r>
              <a:rPr lang="zh-CN" altLang="en-US" sz="1800" dirty="0">
                <a:solidFill>
                  <a:srgbClr val="0070C0"/>
                </a:solidFill>
                <a:latin typeface="黑体" panose="02010609060101010101" pitchFamily="49" charset="-122"/>
                <a:ea typeface="黑体" panose="02010609060101010101" pitchFamily="49" charset="-122"/>
              </a:rPr>
              <a:t>一、软件著作权涵义</a:t>
            </a:r>
            <a:endParaRPr lang="zh-CN" altLang="en-US" sz="1800" dirty="0">
              <a:solidFill>
                <a:srgbClr val="0070C0"/>
              </a:solidFill>
              <a:latin typeface="黑体" panose="02010609060101010101" pitchFamily="49" charset="-122"/>
              <a:ea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3" name="标题 2"/>
          <p:cNvSpPr>
            <a:spLocks noGrp="1"/>
          </p:cNvSpPr>
          <p:nvPr>
            <p:ph type="title"/>
          </p:nvPr>
        </p:nvSpPr>
        <p:spPr>
          <a:xfrm>
            <a:off x="495283" y="82099"/>
            <a:ext cx="5716299" cy="350759"/>
          </a:xfrm>
          <a:prstGeom prst="rect">
            <a:avLst/>
          </a:prstGeom>
        </p:spPr>
        <p:txBody>
          <a:bodyPr/>
          <a:lstStyle/>
          <a:p>
            <a:r>
              <a:rPr lang="zh-CN" altLang="en-US" dirty="0"/>
              <a:t>计算机软件著作权评估</a:t>
            </a:r>
            <a:endParaRPr lang="zh-CN" altLang="en-US" dirty="0"/>
          </a:p>
        </p:txBody>
      </p:sp>
      <p:sp>
        <p:nvSpPr>
          <p:cNvPr id="4" name="矩形 3"/>
          <p:cNvSpPr/>
          <p:nvPr/>
        </p:nvSpPr>
        <p:spPr>
          <a:xfrm>
            <a:off x="-1905000" y="1"/>
            <a:ext cx="1823918" cy="51435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rPr>
              <a:t>根据</a:t>
            </a:r>
            <a:r>
              <a:rPr lang="zh-CN" altLang="en-US" b="1">
                <a:solidFill>
                  <a:schemeClr val="tx1"/>
                </a:solidFill>
              </a:rPr>
              <a:t>实际情况添加不同层级标题</a:t>
            </a:r>
            <a:endParaRPr lang="zh-CN" altLang="en-US" b="1" dirty="0">
              <a:solidFill>
                <a:schemeClr val="tx1"/>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endParaRPr lang="en-US" altLang="zh-CN" dirty="0">
              <a:latin typeface="黑体" panose="02010609060101010101" pitchFamily="49" charset="-122"/>
            </a:endParaRPr>
          </a:p>
          <a:p>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案例分析</a:t>
            </a:r>
            <a:endParaRPr lang="zh-CN" altLang="en-US" dirty="0"/>
          </a:p>
        </p:txBody>
      </p:sp>
      <p:pic>
        <p:nvPicPr>
          <p:cNvPr id="5" name="图片 4"/>
          <p:cNvPicPr>
            <a:picLocks noChangeAspect="1"/>
          </p:cNvPicPr>
          <p:nvPr/>
        </p:nvPicPr>
        <p:blipFill rotWithShape="1">
          <a:blip r:embed="rId1"/>
          <a:srcRect t="43404"/>
          <a:stretch>
            <a:fillRect/>
          </a:stretch>
        </p:blipFill>
        <p:spPr>
          <a:xfrm>
            <a:off x="1108151" y="781344"/>
            <a:ext cx="3901594" cy="3776472"/>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solidFill>
                  <a:srgbClr val="C00000"/>
                </a:solidFill>
                <a:latin typeface="黑体" panose="02010609060101010101" pitchFamily="49" charset="-122"/>
              </a:rPr>
              <a:t>1.</a:t>
            </a:r>
            <a:r>
              <a:rPr lang="zh-CN" altLang="en-US" dirty="0">
                <a:solidFill>
                  <a:srgbClr val="C00000"/>
                </a:solidFill>
                <a:latin typeface="黑体" panose="02010609060101010101" pitchFamily="49" charset="-122"/>
              </a:rPr>
              <a:t>评估概述</a:t>
            </a:r>
            <a:endParaRPr lang="zh-CN" altLang="en-US" dirty="0">
              <a:solidFill>
                <a:srgbClr val="C00000"/>
              </a:solidFill>
              <a:latin typeface="黑体" panose="02010609060101010101" pitchFamily="49" charset="-122"/>
            </a:endParaRPr>
          </a:p>
          <a:p>
            <a:r>
              <a:rPr lang="zh-CN" altLang="en-US" dirty="0">
                <a:latin typeface="黑体" panose="02010609060101010101" pitchFamily="49" charset="-122"/>
              </a:rPr>
              <a:t>评估人员核对权属证明文件，了解这些软件著作权取得方式、资产法律状态、应用状况以及经济贡献等情况。</a:t>
            </a:r>
            <a:endParaRPr lang="zh-CN" altLang="en-US" dirty="0">
              <a:latin typeface="黑体" panose="02010609060101010101" pitchFamily="49" charset="-122"/>
            </a:endParaRPr>
          </a:p>
          <a:p>
            <a:r>
              <a:rPr lang="zh-CN" altLang="en-US" dirty="0">
                <a:latin typeface="黑体" panose="02010609060101010101" pitchFamily="49" charset="-122"/>
              </a:rPr>
              <a:t>软件著作权等技术类无形资产的常用评估方法包括市场法、收益法和成本法。</a:t>
            </a:r>
            <a:endParaRPr lang="zh-CN" altLang="en-US" dirty="0">
              <a:latin typeface="黑体" panose="02010609060101010101" pitchFamily="49" charset="-122"/>
            </a:endParaRPr>
          </a:p>
          <a:p>
            <a:r>
              <a:rPr lang="zh-CN" altLang="en-US" dirty="0">
                <a:latin typeface="黑体" panose="02010609060101010101" pitchFamily="49" charset="-122"/>
              </a:rPr>
              <a:t>由于我国软件著作权市场交易尚处于初级阶段，相关公平交易数据的采集相对困难，故市场法在本次评估中不具备可操作性。同时，由于被评估企业的经营收益与其所拥有的技术力量紧密相连，因而应用成本法对技术类无形资产进行评估的适用性较差。</a:t>
            </a:r>
            <a:endParaRPr lang="zh-CN" altLang="en-US" dirty="0">
              <a:latin typeface="黑体" panose="02010609060101010101" pitchFamily="49" charset="-122"/>
            </a:endParaRPr>
          </a:p>
          <a:p>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案例分析</a:t>
            </a:r>
            <a:endParaRPr lang="zh-CN" alt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本次评估，考虑到被评估企业所处行业特性，纳入本次评估范围的软件著作权与被评估企业收益之间的对应关系相对清晰可量化，且该等无形资产的价值贡献能够保持一定的延续性，故采用收益法对该等无形资产进行评估。鉴于纳入本次评估范围的各项软件著作权在被评估企业版权内容分发、版权保护、版权增值和版权技术服务的业务流程中发挥整体作用，其带来的超额收益不可分割，本次评估综合考虑与被评估企业相关的软件著作权价值。</a:t>
            </a:r>
            <a:endParaRPr lang="zh-CN" altLang="en-US" dirty="0">
              <a:latin typeface="黑体" panose="02010609060101010101" pitchFamily="49" charset="-122"/>
            </a:endParaRPr>
          </a:p>
          <a:p>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案例分析</a:t>
            </a:r>
            <a:endParaRPr lang="zh-CN" alt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solidFill>
                  <a:srgbClr val="C00000"/>
                </a:solidFill>
                <a:latin typeface="黑体" panose="02010609060101010101" pitchFamily="49" charset="-122"/>
              </a:rPr>
              <a:t>2.</a:t>
            </a:r>
            <a:r>
              <a:rPr lang="zh-CN" altLang="en-US" dirty="0">
                <a:solidFill>
                  <a:srgbClr val="C00000"/>
                </a:solidFill>
                <a:latin typeface="黑体" panose="02010609060101010101" pitchFamily="49" charset="-122"/>
              </a:rPr>
              <a:t>评估模型</a:t>
            </a:r>
            <a:endParaRPr lang="zh-CN" altLang="en-US" dirty="0">
              <a:solidFill>
                <a:srgbClr val="C00000"/>
              </a:solidFill>
              <a:latin typeface="黑体" panose="02010609060101010101" pitchFamily="49" charset="-122"/>
            </a:endParaRPr>
          </a:p>
          <a:p>
            <a:r>
              <a:rPr lang="zh-CN" altLang="en-US" dirty="0">
                <a:latin typeface="黑体" panose="02010609060101010101" pitchFamily="49" charset="-122"/>
              </a:rPr>
              <a:t>本次评估采用利润分成法能合理测算被评估企业软件著作权的价值，其基本公式为：</a:t>
            </a:r>
            <a:endParaRPr lang="en-US" altLang="zh-CN" dirty="0">
              <a:latin typeface="黑体" panose="02010609060101010101" pitchFamily="49" charset="-122"/>
            </a:endParaRPr>
          </a:p>
          <a:p>
            <a:r>
              <a:rPr lang="zh-CN" altLang="en-US" dirty="0">
                <a:latin typeface="黑体" panose="02010609060101010101" pitchFamily="49" charset="-122"/>
              </a:rPr>
              <a:t>式中：</a:t>
            </a:r>
            <a:endParaRPr lang="zh-CN" altLang="en-US" dirty="0">
              <a:latin typeface="黑体" panose="02010609060101010101" pitchFamily="49" charset="-122"/>
            </a:endParaRPr>
          </a:p>
          <a:p>
            <a:r>
              <a:rPr lang="en-US" altLang="zh-CN" dirty="0">
                <a:latin typeface="黑体" panose="02010609060101010101" pitchFamily="49" charset="-122"/>
              </a:rPr>
              <a:t>P</a:t>
            </a:r>
            <a:r>
              <a:rPr lang="zh-CN" altLang="en-US" dirty="0">
                <a:latin typeface="黑体" panose="02010609060101010101" pitchFamily="49" charset="-122"/>
              </a:rPr>
              <a:t>：待评估软件著作权的评估价值；</a:t>
            </a:r>
            <a:endParaRPr lang="zh-CN" altLang="en-US" dirty="0">
              <a:latin typeface="黑体" panose="02010609060101010101" pitchFamily="49" charset="-122"/>
            </a:endParaRPr>
          </a:p>
          <a:p>
            <a:r>
              <a:rPr lang="en-US" altLang="zh-CN" dirty="0">
                <a:latin typeface="黑体" panose="02010609060101010101" pitchFamily="49" charset="-122"/>
              </a:rPr>
              <a:t>R</a:t>
            </a:r>
            <a:r>
              <a:rPr lang="en-US" altLang="zh-CN" baseline="-25000" dirty="0">
                <a:latin typeface="黑体" panose="02010609060101010101" pitchFamily="49" charset="-122"/>
              </a:rPr>
              <a:t>i</a:t>
            </a:r>
            <a:r>
              <a:rPr lang="zh-CN" altLang="en-US" dirty="0">
                <a:latin typeface="黑体" panose="02010609060101010101" pitchFamily="49" charset="-122"/>
              </a:rPr>
              <a:t>：基准日后第</a:t>
            </a:r>
            <a:r>
              <a:rPr lang="en-US" altLang="zh-CN" dirty="0" err="1">
                <a:latin typeface="黑体" panose="02010609060101010101" pitchFamily="49" charset="-122"/>
              </a:rPr>
              <a:t>i</a:t>
            </a:r>
            <a:r>
              <a:rPr lang="zh-CN" altLang="en-US" dirty="0">
                <a:latin typeface="黑体" panose="02010609060101010101" pitchFamily="49" charset="-122"/>
              </a:rPr>
              <a:t>年预期软件著作权收益；</a:t>
            </a:r>
            <a:endParaRPr lang="zh-CN" altLang="en-US" dirty="0">
              <a:latin typeface="黑体" panose="02010609060101010101" pitchFamily="49" charset="-122"/>
            </a:endParaRPr>
          </a:p>
          <a:p>
            <a:r>
              <a:rPr lang="en-US" altLang="zh-CN" dirty="0">
                <a:latin typeface="黑体" panose="02010609060101010101" pitchFamily="49" charset="-122"/>
              </a:rPr>
              <a:t>K</a:t>
            </a:r>
            <a:r>
              <a:rPr lang="zh-CN" altLang="en-US" dirty="0">
                <a:latin typeface="黑体" panose="02010609060101010101" pitchFamily="49" charset="-122"/>
              </a:rPr>
              <a:t>：软件技术综合分成率；</a:t>
            </a:r>
            <a:endParaRPr lang="zh-CN" altLang="en-US" dirty="0">
              <a:latin typeface="黑体" panose="02010609060101010101" pitchFamily="49" charset="-122"/>
            </a:endParaRPr>
          </a:p>
          <a:p>
            <a:r>
              <a:rPr lang="en-US" altLang="zh-CN" dirty="0">
                <a:latin typeface="黑体" panose="02010609060101010101" pitchFamily="49" charset="-122"/>
              </a:rPr>
              <a:t>n</a:t>
            </a:r>
            <a:r>
              <a:rPr lang="zh-CN" altLang="en-US" dirty="0">
                <a:latin typeface="黑体" panose="02010609060101010101" pitchFamily="49" charset="-122"/>
              </a:rPr>
              <a:t>：待评估软件著作权的未来收益期；</a:t>
            </a:r>
            <a:endParaRPr lang="zh-CN" altLang="en-US" dirty="0">
              <a:latin typeface="黑体" panose="02010609060101010101" pitchFamily="49" charset="-122"/>
            </a:endParaRPr>
          </a:p>
          <a:p>
            <a:r>
              <a:rPr lang="en-US" altLang="zh-CN" dirty="0" err="1">
                <a:latin typeface="黑体" panose="02010609060101010101" pitchFamily="49" charset="-122"/>
              </a:rPr>
              <a:t>i</a:t>
            </a:r>
            <a:r>
              <a:rPr lang="zh-CN" altLang="en-US" dirty="0">
                <a:latin typeface="黑体" panose="02010609060101010101" pitchFamily="49" charset="-122"/>
              </a:rPr>
              <a:t>：折现期；</a:t>
            </a:r>
            <a:endParaRPr lang="zh-CN" altLang="en-US" dirty="0">
              <a:latin typeface="黑体" panose="02010609060101010101" pitchFamily="49" charset="-122"/>
            </a:endParaRPr>
          </a:p>
          <a:p>
            <a:r>
              <a:rPr lang="en-US" altLang="zh-CN" dirty="0">
                <a:latin typeface="黑体" panose="02010609060101010101" pitchFamily="49" charset="-122"/>
              </a:rPr>
              <a:t>r</a:t>
            </a:r>
            <a:r>
              <a:rPr lang="zh-CN" altLang="en-US" dirty="0">
                <a:latin typeface="黑体" panose="02010609060101010101" pitchFamily="49" charset="-122"/>
              </a:rPr>
              <a:t>：折现率。</a:t>
            </a:r>
            <a:endParaRPr lang="zh-CN" altLang="en-US" dirty="0">
              <a:latin typeface="黑体" panose="02010609060101010101" pitchFamily="49" charset="-122"/>
            </a:endParaRPr>
          </a:p>
          <a:p>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案例分析</a:t>
            </a:r>
            <a:endParaRPr lang="zh-CN" altLang="en-US" dirty="0"/>
          </a:p>
        </p:txBody>
      </p:sp>
      <p:pic>
        <p:nvPicPr>
          <p:cNvPr id="5" name="图片 4"/>
          <p:cNvPicPr>
            <a:picLocks noChangeAspect="1"/>
          </p:cNvPicPr>
          <p:nvPr/>
        </p:nvPicPr>
        <p:blipFill>
          <a:blip r:embed="rId1"/>
          <a:stretch>
            <a:fillRect/>
          </a:stretch>
        </p:blipFill>
        <p:spPr>
          <a:xfrm>
            <a:off x="2571649" y="1679948"/>
            <a:ext cx="1105406" cy="487861"/>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solidFill>
                  <a:srgbClr val="C00000"/>
                </a:solidFill>
                <a:latin typeface="黑体" panose="02010609060101010101" pitchFamily="49" charset="-122"/>
              </a:rPr>
              <a:t>3.</a:t>
            </a:r>
            <a:r>
              <a:rPr lang="zh-CN" altLang="en-US" dirty="0">
                <a:solidFill>
                  <a:srgbClr val="C00000"/>
                </a:solidFill>
                <a:latin typeface="黑体" panose="02010609060101010101" pitchFamily="49" charset="-122"/>
              </a:rPr>
              <a:t>收益年限的确定</a:t>
            </a:r>
            <a:endParaRPr lang="zh-CN" altLang="en-US" dirty="0">
              <a:solidFill>
                <a:srgbClr val="C00000"/>
              </a:solidFill>
              <a:latin typeface="黑体" panose="02010609060101010101" pitchFamily="49" charset="-122"/>
            </a:endParaRPr>
          </a:p>
          <a:p>
            <a:r>
              <a:rPr lang="zh-CN" altLang="en-US" dirty="0">
                <a:latin typeface="黑体" panose="02010609060101010101" pitchFamily="49" charset="-122"/>
              </a:rPr>
              <a:t>收益预测年限取决于软件著作权的经济寿命年限，即能为投资者带来超额收益的时间。</a:t>
            </a:r>
            <a:endParaRPr lang="zh-CN" altLang="en-US" dirty="0">
              <a:latin typeface="黑体" panose="02010609060101010101" pitchFamily="49" charset="-122"/>
            </a:endParaRPr>
          </a:p>
          <a:p>
            <a:r>
              <a:rPr lang="zh-CN" altLang="en-US" dirty="0">
                <a:latin typeface="黑体" panose="02010609060101010101" pitchFamily="49" charset="-122"/>
              </a:rPr>
              <a:t>由于软件著作权相关的技术先进性受技术持续升级及替代技术研发等因素影响，故软件著作权的经济收益年限一般低于其法定保护年限。纳入本次评估范围的软件著作权陆续于</a:t>
            </a:r>
            <a:r>
              <a:rPr lang="en-US" altLang="zh-CN" dirty="0">
                <a:latin typeface="黑体" panose="02010609060101010101" pitchFamily="49" charset="-122"/>
              </a:rPr>
              <a:t>2009</a:t>
            </a:r>
            <a:r>
              <a:rPr lang="zh-CN" altLang="en-US" dirty="0">
                <a:latin typeface="黑体" panose="02010609060101010101" pitchFamily="49" charset="-122"/>
              </a:rPr>
              <a:t>年</a:t>
            </a:r>
            <a:r>
              <a:rPr lang="en-US" altLang="zh-CN" dirty="0">
                <a:latin typeface="黑体" panose="02010609060101010101" pitchFamily="49" charset="-122"/>
              </a:rPr>
              <a:t>~2016</a:t>
            </a:r>
            <a:r>
              <a:rPr lang="zh-CN" altLang="en-US" dirty="0">
                <a:latin typeface="黑体" panose="02010609060101010101" pitchFamily="49" charset="-122"/>
              </a:rPr>
              <a:t>年形成， 本次评估综合考虑技术改进，结合同行业技术发展和更新周期，企业自身的技术保护措施等因素，预计该无形资产的整体经济收益年限持续到</a:t>
            </a:r>
            <a:r>
              <a:rPr lang="en-US" altLang="zh-CN" dirty="0">
                <a:latin typeface="黑体" panose="02010609060101010101" pitchFamily="49" charset="-122"/>
              </a:rPr>
              <a:t>2021</a:t>
            </a:r>
            <a:r>
              <a:rPr lang="zh-CN" altLang="en-US" dirty="0">
                <a:latin typeface="黑体" panose="02010609060101010101" pitchFamily="49" charset="-122"/>
              </a:rPr>
              <a:t>年底。</a:t>
            </a:r>
            <a:endParaRPr lang="zh-CN" altLang="en-US" dirty="0">
              <a:latin typeface="黑体" panose="02010609060101010101" pitchFamily="49" charset="-122"/>
            </a:endParaRPr>
          </a:p>
          <a:p>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案例分析</a:t>
            </a:r>
            <a:endParaRPr lang="zh-CN" alt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本次评估确定的软件著作权经济收益年限至</a:t>
            </a:r>
            <a:r>
              <a:rPr lang="en-US" altLang="zh-CN" dirty="0">
                <a:latin typeface="黑体" panose="02010609060101010101" pitchFamily="49" charset="-122"/>
              </a:rPr>
              <a:t>2021</a:t>
            </a:r>
            <a:r>
              <a:rPr lang="zh-CN" altLang="en-US" dirty="0">
                <a:latin typeface="黑体" panose="02010609060101010101" pitchFamily="49" charset="-122"/>
              </a:rPr>
              <a:t>年底，但并不意味着软件著作权的寿命至</a:t>
            </a:r>
            <a:r>
              <a:rPr lang="en-US" altLang="zh-CN" dirty="0">
                <a:latin typeface="黑体" panose="02010609060101010101" pitchFamily="49" charset="-122"/>
              </a:rPr>
              <a:t>2021</a:t>
            </a:r>
            <a:r>
              <a:rPr lang="zh-CN" altLang="en-US" dirty="0">
                <a:latin typeface="黑体" panose="02010609060101010101" pitchFamily="49" charset="-122"/>
              </a:rPr>
              <a:t>年底结束，在此提醒报告使用者注意。</a:t>
            </a:r>
            <a:endParaRPr lang="zh-CN" altLang="en-US" dirty="0">
              <a:latin typeface="黑体" panose="02010609060101010101" pitchFamily="49" charset="-122"/>
            </a:endParaRPr>
          </a:p>
          <a:p>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案例分析</a:t>
            </a:r>
            <a:endParaRPr lang="zh-CN" alt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solidFill>
                  <a:srgbClr val="C00000"/>
                </a:solidFill>
                <a:latin typeface="黑体" panose="02010609060101010101" pitchFamily="49" charset="-122"/>
              </a:rPr>
              <a:t>4.</a:t>
            </a:r>
            <a:r>
              <a:rPr lang="zh-CN" altLang="en-US" dirty="0">
                <a:solidFill>
                  <a:srgbClr val="C00000"/>
                </a:solidFill>
                <a:latin typeface="黑体" panose="02010609060101010101" pitchFamily="49" charset="-122"/>
              </a:rPr>
              <a:t>与软件著作权的收入预测</a:t>
            </a:r>
            <a:endParaRPr lang="zh-CN" altLang="en-US" dirty="0">
              <a:solidFill>
                <a:srgbClr val="C00000"/>
              </a:solidFill>
              <a:latin typeface="黑体" panose="02010609060101010101" pitchFamily="49" charset="-122"/>
            </a:endParaRPr>
          </a:p>
          <a:p>
            <a:r>
              <a:rPr lang="zh-CN" altLang="en-US" dirty="0">
                <a:latin typeface="黑体" panose="02010609060101010101" pitchFamily="49" charset="-122"/>
              </a:rPr>
              <a:t>纳入本次评估范围的各项正在使用中的软件著作权在被评估企业的业务运营中发挥如下作用：</a:t>
            </a:r>
            <a:endParaRPr lang="zh-CN" altLang="en-US" dirty="0">
              <a:latin typeface="黑体" panose="02010609060101010101" pitchFamily="49" charset="-122"/>
            </a:endParaRPr>
          </a:p>
          <a:p>
            <a:r>
              <a:rPr lang="zh-CN" altLang="en-US" dirty="0">
                <a:latin typeface="黑体" panose="02010609060101010101" pitchFamily="49" charset="-122"/>
              </a:rPr>
              <a:t>手机出版系统是智能手机、移动互联网与版权的有机结合。借助于智能手机与移动互联网，实现版权内容生产数字化、管理过程数字化、产品形态数字化和传播渠道网络化。同时，畅元国讯承担了“国家手机在线出版发行标准”的制定工作，在此基础上研发了面向运营商手机终端用户提供手机阅读服务的平台软件，包括手机终端阅读产品与后台作品内容一体化运营系统。</a:t>
            </a:r>
            <a:endParaRPr lang="zh-CN" altLang="en-US" dirty="0">
              <a:latin typeface="黑体" panose="02010609060101010101" pitchFamily="49" charset="-122"/>
            </a:endParaRPr>
          </a:p>
          <a:p>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案例分析</a:t>
            </a:r>
            <a:endParaRPr lang="zh-CN" alt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数字版权管理是保护多媒体内容免遭盗版的一种方法。具体来说就是防止非法用户在未经授权许可的情况下，随意的播放、复制传播多媒体内容。数字版权管理为多媒体内容提供者保护他们的私有音乐或其他数据免受非法复制和使用提供了一种手段。这项技术通过对数字内容进行加密和附加使用规则对数字内容进行保护。支持多种格式的数字内容进行加密和打包，由内容分发系统对其进行发布。用户接收到内容后，不能直接解码收看，须由系统进行身份认证授权并得到解密密钥后，才能正常观看。该产品可应用于网站图书、视频、音乐、游戏、教育等多方面。</a:t>
            </a:r>
            <a:endParaRPr lang="zh-CN" altLang="en-US" dirty="0">
              <a:latin typeface="黑体" panose="02010609060101010101" pitchFamily="49" charset="-122"/>
            </a:endParaRPr>
          </a:p>
          <a:p>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案例分析</a:t>
            </a:r>
            <a:endParaRPr lang="zh-CN" alt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服务广大版权方（各级广播电视台、各类版权内容权利人）及服务广大内容使用方（各大运营商、各类互联网网站等）的第三方视频版权内容平台，通过内容汇聚、使用方汇聚实现基于</a:t>
            </a:r>
            <a:r>
              <a:rPr lang="en-US" altLang="zh-CN" dirty="0">
                <a:latin typeface="黑体" panose="02010609060101010101" pitchFamily="49" charset="-122"/>
              </a:rPr>
              <a:t>B2B</a:t>
            </a:r>
            <a:r>
              <a:rPr lang="zh-CN" altLang="en-US" dirty="0">
                <a:latin typeface="黑体" panose="02010609060101010101" pitchFamily="49" charset="-122"/>
              </a:rPr>
              <a:t>的规模化运营收益分成，以技术、资质及版权服务作为运营核心，向内容使用方提供跨系统、跨网络、跨媒体、跨终端的融合内容服务接口， 达成内容平台的自我良性运转及发展。</a:t>
            </a:r>
            <a:endParaRPr lang="zh-CN" altLang="en-US" dirty="0">
              <a:latin typeface="黑体" panose="02010609060101010101" pitchFamily="49" charset="-122"/>
            </a:endParaRPr>
          </a:p>
          <a:p>
            <a:r>
              <a:rPr lang="zh-CN" altLang="en-US" dirty="0">
                <a:latin typeface="黑体" panose="02010609060101010101" pitchFamily="49" charset="-122"/>
              </a:rPr>
              <a:t>游戏分发运营平台为游戏产品渠道运营打造的软件平台，是一套服务于游戏运营业务的集成系统，包括面向终端用户的网站和手机客户端，面向运营人员的游戏管理与分发后台及面向</a:t>
            </a:r>
            <a:r>
              <a:rPr lang="en-US" altLang="zh-CN" dirty="0">
                <a:latin typeface="黑体" panose="02010609060101010101" pitchFamily="49" charset="-122"/>
              </a:rPr>
              <a:t>CP</a:t>
            </a:r>
            <a:r>
              <a:rPr lang="zh-CN" altLang="en-US" dirty="0">
                <a:latin typeface="黑体" panose="02010609060101010101" pitchFamily="49" charset="-122"/>
              </a:rPr>
              <a:t>的</a:t>
            </a:r>
            <a:r>
              <a:rPr lang="en-US" altLang="zh-CN" dirty="0">
                <a:latin typeface="黑体" panose="02010609060101010101" pitchFamily="49" charset="-122"/>
              </a:rPr>
              <a:t>SDK</a:t>
            </a:r>
            <a:r>
              <a:rPr lang="zh-CN" altLang="en-US" dirty="0">
                <a:latin typeface="黑体" panose="02010609060101010101" pitchFamily="49" charset="-122"/>
              </a:rPr>
              <a:t>和</a:t>
            </a:r>
            <a:r>
              <a:rPr lang="en-US" altLang="zh-CN" dirty="0">
                <a:latin typeface="黑体" panose="02010609060101010101" pitchFamily="49" charset="-122"/>
              </a:rPr>
              <a:t>SDK</a:t>
            </a:r>
            <a:r>
              <a:rPr lang="zh-CN" altLang="en-US" dirty="0">
                <a:latin typeface="黑体" panose="02010609060101010101" pitchFamily="49" charset="-122"/>
              </a:rPr>
              <a:t>文档。</a:t>
            </a:r>
            <a:endParaRPr lang="zh-CN" altLang="en-US" dirty="0">
              <a:latin typeface="黑体" panose="02010609060101010101" pitchFamily="49" charset="-122"/>
            </a:endParaRPr>
          </a:p>
          <a:p>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案例分析</a:t>
            </a:r>
            <a:endParaRPr lang="zh-CN" altLang="en-US"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运营商短信付费的业务产品综合管理系统，能够帮助客户灵活管理点播包月类型不同价格组合方式计费，实现包括游戏在内的各种数字内容在运营商分发的快速接入。</a:t>
            </a:r>
            <a:endParaRPr lang="zh-CN" altLang="en-US" dirty="0">
              <a:latin typeface="黑体" panose="02010609060101010101" pitchFamily="49" charset="-122"/>
            </a:endParaRPr>
          </a:p>
          <a:p>
            <a:r>
              <a:rPr lang="en-US" altLang="zh-CN" dirty="0">
                <a:latin typeface="黑体" panose="02010609060101010101" pitchFamily="49" charset="-122"/>
              </a:rPr>
              <a:t>DCI</a:t>
            </a:r>
            <a:r>
              <a:rPr lang="zh-CN" altLang="en-US" dirty="0">
                <a:latin typeface="黑体" panose="02010609060101010101" pitchFamily="49" charset="-122"/>
              </a:rPr>
              <a:t>数字版权管理平台软件以创新的在线版权登记模式为基本手 段，为互联网上的数字内容版权分配永久的数字版权唯一标识符， 并颁发数字版权登记证书，利用电子签名和电子登记证书建立起可信赖、可查验的安全认证体系，从而为版权相关方实现数字作品版权登记、版权费用结算及版权侵权监测取证等版权公共服务。</a:t>
            </a:r>
            <a:endParaRPr lang="zh-CN" altLang="en-US" dirty="0">
              <a:latin typeface="黑体" panose="02010609060101010101" pitchFamily="49" charset="-122"/>
            </a:endParaRPr>
          </a:p>
          <a:p>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案例分析</a:t>
            </a: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2"/>
          <p:cNvSpPr txBox="1"/>
          <p:nvPr/>
        </p:nvSpPr>
        <p:spPr>
          <a:xfrm>
            <a:off x="259080" y="1072664"/>
            <a:ext cx="6198871" cy="3459475"/>
          </a:xfrm>
          <a:prstGeom prst="rect">
            <a:avLst/>
          </a:prstGeom>
        </p:spPr>
        <p:txBody>
          <a:bodyPr vert="horz" lIns="91440" tIns="45720" rIns="91440" bIns="45720" rtlCol="0">
            <a:noAutofit/>
          </a:bodyPr>
          <a:lstStyle/>
          <a:p>
            <a:pPr marL="0" marR="0" lvl="0" indent="381635" algn="l" defTabSz="6858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1</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）软件著作权的成本 </a:t>
            </a:r>
            <a:endPar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endParaRPr>
          </a:p>
          <a:p>
            <a:pPr marL="0" marR="0" lvl="0" indent="381635" algn="l" defTabSz="6858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软件著作权与其他无形资产、有形资产一样，也具有成本，其成本不明确且不易计量，同时，软件著作权在创造中的投入资本、沉没成本等很难确定。</a:t>
            </a:r>
            <a:endPar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endParaRPr>
          </a:p>
          <a:p>
            <a:pPr marL="0" marR="0" lvl="0" indent="381635" algn="l" defTabSz="6858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软件著作权评估值至少应超过其在开发过程中的技术创造成本、宣传效应成本和相关政策保护成本等。</a:t>
            </a:r>
            <a:endPar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endParaRPr>
          </a:p>
        </p:txBody>
      </p:sp>
      <p:sp>
        <p:nvSpPr>
          <p:cNvPr id="10" name="文本框 3"/>
          <p:cNvSpPr txBox="1"/>
          <p:nvPr/>
        </p:nvSpPr>
        <p:spPr>
          <a:xfrm>
            <a:off x="259080" y="703332"/>
            <a:ext cx="3921065" cy="369332"/>
          </a:xfrm>
          <a:prstGeom prst="rect">
            <a:avLst/>
          </a:prstGeom>
          <a:noFill/>
        </p:spPr>
        <p:txBody>
          <a:bodyPr wrap="square" rtlCol="0">
            <a:spAutoFit/>
          </a:bodyPr>
          <a:lstStyle/>
          <a:p>
            <a:r>
              <a:rPr lang="zh-CN" altLang="en-US" sz="1800" dirty="0">
                <a:solidFill>
                  <a:srgbClr val="0070C0"/>
                </a:solidFill>
                <a:latin typeface="黑体" panose="02010609060101010101" pitchFamily="49" charset="-122"/>
                <a:ea typeface="黑体" panose="02010609060101010101" pitchFamily="49" charset="-122"/>
              </a:rPr>
              <a:t>二、软件著作权价值影响因素 </a:t>
            </a:r>
            <a:endParaRPr lang="zh-CN" altLang="en-US" sz="1800" dirty="0">
              <a:solidFill>
                <a:srgbClr val="0070C0"/>
              </a:solidFill>
              <a:latin typeface="黑体" panose="02010609060101010101" pitchFamily="49" charset="-122"/>
              <a:ea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3" name="标题 2"/>
          <p:cNvSpPr>
            <a:spLocks noGrp="1"/>
          </p:cNvSpPr>
          <p:nvPr>
            <p:ph type="title"/>
          </p:nvPr>
        </p:nvSpPr>
        <p:spPr>
          <a:xfrm>
            <a:off x="495283" y="82099"/>
            <a:ext cx="5716299" cy="350759"/>
          </a:xfrm>
          <a:prstGeom prst="rect">
            <a:avLst/>
          </a:prstGeom>
        </p:spPr>
        <p:txBody>
          <a:bodyPr/>
          <a:lstStyle/>
          <a:p>
            <a:r>
              <a:rPr lang="zh-CN" altLang="en-US" dirty="0"/>
              <a:t>计算机软件著作权评估</a:t>
            </a:r>
            <a:endParaRPr lang="zh-CN" altLang="en-US" dirty="0"/>
          </a:p>
        </p:txBody>
      </p:sp>
      <p:sp>
        <p:nvSpPr>
          <p:cNvPr id="4" name="矩形 3"/>
          <p:cNvSpPr/>
          <p:nvPr/>
        </p:nvSpPr>
        <p:spPr>
          <a:xfrm>
            <a:off x="-1905000" y="1"/>
            <a:ext cx="1823918" cy="51435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rPr>
              <a:t>根据</a:t>
            </a:r>
            <a:r>
              <a:rPr lang="zh-CN" altLang="en-US" b="1">
                <a:solidFill>
                  <a:schemeClr val="tx1"/>
                </a:solidFill>
              </a:rPr>
              <a:t>实际情况添加不同层级标题</a:t>
            </a:r>
            <a:endParaRPr lang="zh-CN" altLang="en-US" b="1" dirty="0">
              <a:solidFill>
                <a:schemeClr val="tx1"/>
              </a:solidFill>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华云音乐版权服务系统是在“音乐版权管理及内容分析交易云平台”基础上打造的全新的服务平台，为音乐版权人提供在线版权登记、</a:t>
            </a:r>
            <a:r>
              <a:rPr lang="en-US" altLang="zh-CN" dirty="0">
                <a:latin typeface="黑体" panose="02010609060101010101" pitchFamily="49" charset="-122"/>
              </a:rPr>
              <a:t>ISRC</a:t>
            </a:r>
            <a:r>
              <a:rPr lang="zh-CN" altLang="en-US" dirty="0">
                <a:latin typeface="黑体" panose="02010609060101010101" pitchFamily="49" charset="-122"/>
              </a:rPr>
              <a:t>申领、快速维权、版权销售及费用清算的综合平台；致力于建立贴心、便捷、公平、公正的汇集数字音乐版权、销售与交易结算的一站式数字音乐价值工具平台。</a:t>
            </a:r>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案例分析</a:t>
            </a:r>
            <a:endParaRPr lang="zh-CN" altLang="en-US"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综上所述，纳入本次评估范围的软件著作权在被评估企业主营业务中提供了相对积极的技术贡献。本次评估根据被评估企业历史年度收入情况、评估基准日已签订合同及协议，并结合行业的市场发展趋势及规律、被评估企业业务承接能力等要素，综合对评估对象收入进行预测。具体预测数据见下表：</a:t>
            </a:r>
            <a:endParaRPr lang="en-US" altLang="zh-CN" dirty="0">
              <a:latin typeface="黑体" panose="02010609060101010101" pitchFamily="49" charset="-122"/>
            </a:endParaRPr>
          </a:p>
          <a:p>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案例分析</a:t>
            </a:r>
            <a:endParaRPr lang="zh-CN" altLang="en-US"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endParaRPr lang="en-US" altLang="zh-CN" dirty="0">
              <a:latin typeface="黑体" panose="02010609060101010101" pitchFamily="49" charset="-122"/>
            </a:endParaRPr>
          </a:p>
          <a:p>
            <a:endParaRPr lang="en-US" altLang="zh-CN" dirty="0">
              <a:latin typeface="黑体" panose="02010609060101010101" pitchFamily="49" charset="-122"/>
            </a:endParaRPr>
          </a:p>
          <a:p>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案例分析</a:t>
            </a:r>
            <a:endParaRPr lang="zh-CN" altLang="en-US" dirty="0"/>
          </a:p>
        </p:txBody>
      </p:sp>
      <p:pic>
        <p:nvPicPr>
          <p:cNvPr id="5" name="图片 4"/>
          <p:cNvPicPr>
            <a:picLocks noChangeAspect="1"/>
          </p:cNvPicPr>
          <p:nvPr/>
        </p:nvPicPr>
        <p:blipFill>
          <a:blip r:embed="rId1"/>
          <a:stretch>
            <a:fillRect/>
          </a:stretch>
        </p:blipFill>
        <p:spPr>
          <a:xfrm>
            <a:off x="829698" y="927259"/>
            <a:ext cx="5058334" cy="3406413"/>
          </a:xfrm>
          <a:prstGeom prst="rect">
            <a:avLst/>
          </a:prstGeom>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solidFill>
                  <a:srgbClr val="C00000"/>
                </a:solidFill>
                <a:latin typeface="黑体" panose="02010609060101010101" pitchFamily="49" charset="-122"/>
              </a:rPr>
              <a:t>5.</a:t>
            </a:r>
            <a:r>
              <a:rPr lang="zh-CN" altLang="en-US" dirty="0">
                <a:solidFill>
                  <a:srgbClr val="C00000"/>
                </a:solidFill>
                <a:latin typeface="黑体" panose="02010609060101010101" pitchFamily="49" charset="-122"/>
              </a:rPr>
              <a:t>提成率</a:t>
            </a:r>
            <a:r>
              <a:rPr lang="en-US" altLang="zh-CN" dirty="0">
                <a:solidFill>
                  <a:srgbClr val="C00000"/>
                </a:solidFill>
                <a:latin typeface="黑体" panose="02010609060101010101" pitchFamily="49" charset="-122"/>
              </a:rPr>
              <a:t>K</a:t>
            </a:r>
            <a:r>
              <a:rPr lang="zh-CN" altLang="en-US" dirty="0">
                <a:solidFill>
                  <a:srgbClr val="C00000"/>
                </a:solidFill>
                <a:latin typeface="黑体" panose="02010609060101010101" pitchFamily="49" charset="-122"/>
              </a:rPr>
              <a:t>的确定</a:t>
            </a:r>
            <a:endParaRPr lang="zh-CN" altLang="en-US" dirty="0">
              <a:solidFill>
                <a:srgbClr val="C00000"/>
              </a:solidFill>
              <a:latin typeface="黑体" panose="02010609060101010101" pitchFamily="49" charset="-122"/>
            </a:endParaRPr>
          </a:p>
          <a:p>
            <a:r>
              <a:rPr lang="zh-CN" altLang="en-US" dirty="0">
                <a:latin typeface="黑体" panose="02010609060101010101" pitchFamily="49" charset="-122"/>
              </a:rPr>
              <a:t>分成率计算公式如下：</a:t>
            </a:r>
            <a:endParaRPr lang="zh-CN" altLang="en-US" dirty="0">
              <a:latin typeface="黑体" panose="02010609060101010101" pitchFamily="49" charset="-122"/>
            </a:endParaRPr>
          </a:p>
          <a:p>
            <a:r>
              <a:rPr lang="zh-CN" altLang="en-US" dirty="0">
                <a:latin typeface="黑体" panose="02010609060101010101" pitchFamily="49" charset="-122"/>
              </a:rPr>
              <a:t>式中：</a:t>
            </a:r>
            <a:endParaRPr lang="zh-CN" altLang="en-US" dirty="0">
              <a:latin typeface="黑体" panose="02010609060101010101" pitchFamily="49" charset="-122"/>
            </a:endParaRPr>
          </a:p>
          <a:p>
            <a:r>
              <a:rPr lang="en-US" altLang="zh-CN" dirty="0">
                <a:latin typeface="黑体" panose="02010609060101010101" pitchFamily="49" charset="-122"/>
              </a:rPr>
              <a:t>K</a:t>
            </a:r>
            <a:r>
              <a:rPr lang="zh-CN" altLang="en-US" dirty="0">
                <a:latin typeface="黑体" panose="02010609060101010101" pitchFamily="49" charset="-122"/>
              </a:rPr>
              <a:t>：利润分成率；</a:t>
            </a:r>
            <a:endParaRPr lang="zh-CN" altLang="en-US" dirty="0">
              <a:latin typeface="黑体" panose="02010609060101010101" pitchFamily="49" charset="-122"/>
            </a:endParaRPr>
          </a:p>
          <a:p>
            <a:r>
              <a:rPr lang="en-US" altLang="zh-CN" dirty="0">
                <a:latin typeface="黑体" panose="02010609060101010101" pitchFamily="49" charset="-122"/>
              </a:rPr>
              <a:t>m</a:t>
            </a:r>
            <a:r>
              <a:rPr lang="zh-CN" altLang="en-US" dirty="0">
                <a:latin typeface="黑体" panose="02010609060101010101" pitchFamily="49" charset="-122"/>
              </a:rPr>
              <a:t>：分成率的取值下限；</a:t>
            </a:r>
            <a:endParaRPr lang="zh-CN" altLang="en-US" dirty="0">
              <a:latin typeface="黑体" panose="02010609060101010101" pitchFamily="49" charset="-122"/>
            </a:endParaRPr>
          </a:p>
          <a:p>
            <a:r>
              <a:rPr lang="en-US" altLang="zh-CN" dirty="0">
                <a:latin typeface="黑体" panose="02010609060101010101" pitchFamily="49" charset="-122"/>
              </a:rPr>
              <a:t>n</a:t>
            </a:r>
            <a:r>
              <a:rPr lang="zh-CN" altLang="en-US" dirty="0">
                <a:latin typeface="黑体" panose="02010609060101010101" pitchFamily="49" charset="-122"/>
              </a:rPr>
              <a:t>：分成率的取值上限；</a:t>
            </a:r>
            <a:endParaRPr lang="zh-CN" altLang="en-US" dirty="0">
              <a:latin typeface="黑体" panose="02010609060101010101" pitchFamily="49" charset="-122"/>
            </a:endParaRPr>
          </a:p>
          <a:p>
            <a:r>
              <a:rPr lang="en-US" altLang="zh-CN" dirty="0">
                <a:latin typeface="黑体" panose="02010609060101010101" pitchFamily="49" charset="-122"/>
              </a:rPr>
              <a:t>Δ</a:t>
            </a:r>
            <a:r>
              <a:rPr lang="zh-CN" altLang="en-US" dirty="0">
                <a:latin typeface="黑体" panose="02010609060101010101" pitchFamily="49" charset="-122"/>
              </a:rPr>
              <a:t>：分成率的调整系数。</a:t>
            </a:r>
            <a:endParaRPr lang="zh-CN" altLang="en-US" dirty="0">
              <a:latin typeface="黑体" panose="02010609060101010101" pitchFamily="49" charset="-122"/>
            </a:endParaRPr>
          </a:p>
          <a:p>
            <a:endParaRPr lang="zh-CN" altLang="en-US" dirty="0">
              <a:latin typeface="黑体" panose="02010609060101010101" pitchFamily="49" charset="-122"/>
            </a:endParaRPr>
          </a:p>
          <a:p>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案例分析</a:t>
            </a:r>
            <a:endParaRPr lang="zh-CN" altLang="en-US" dirty="0"/>
          </a:p>
        </p:txBody>
      </p:sp>
      <p:pic>
        <p:nvPicPr>
          <p:cNvPr id="4" name="图片 3"/>
          <p:cNvPicPr>
            <a:picLocks noChangeAspect="1"/>
          </p:cNvPicPr>
          <p:nvPr/>
        </p:nvPicPr>
        <p:blipFill>
          <a:blip r:embed="rId1"/>
          <a:stretch>
            <a:fillRect/>
          </a:stretch>
        </p:blipFill>
        <p:spPr>
          <a:xfrm>
            <a:off x="2689455" y="1343127"/>
            <a:ext cx="1882545" cy="305712"/>
          </a:xfrm>
          <a:prstGeom prst="rect">
            <a:avLst/>
          </a:prstGeom>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本次评估采用层次分析法（</a:t>
            </a:r>
            <a:r>
              <a:rPr lang="en-US" altLang="zh-CN" dirty="0">
                <a:latin typeface="黑体" panose="02010609060101010101" pitchFamily="49" charset="-122"/>
              </a:rPr>
              <a:t>AHP</a:t>
            </a:r>
            <a:r>
              <a:rPr lang="zh-CN" altLang="en-US" dirty="0">
                <a:latin typeface="黑体" panose="02010609060101010101" pitchFamily="49" charset="-122"/>
              </a:rPr>
              <a:t>法）确定无形资产对预期收益的 贡献率。被评估企业预期收益由资金、人力、技术、管理等多种因素共同发挥贡献，由于被评估企业为高新技术企业，技术对其收益贡献比例较大，结合向被评估企业财务、技术、管理、销售等部门相关人员核实了解的技术贡献情况及比重，确定技术分成率上限为</a:t>
            </a:r>
            <a:r>
              <a:rPr lang="en-US" altLang="zh-CN" dirty="0">
                <a:latin typeface="黑体" panose="02010609060101010101" pitchFamily="49" charset="-122"/>
              </a:rPr>
              <a:t>25%</a:t>
            </a:r>
            <a:r>
              <a:rPr lang="zh-CN" altLang="en-US" dirty="0">
                <a:latin typeface="黑体" panose="02010609060101010101" pitchFamily="49" charset="-122"/>
              </a:rPr>
              <a:t>，下限为</a:t>
            </a:r>
            <a:r>
              <a:rPr lang="en-US" altLang="zh-CN" dirty="0">
                <a:latin typeface="黑体" panose="02010609060101010101" pitchFamily="49" charset="-122"/>
              </a:rPr>
              <a:t>0</a:t>
            </a:r>
            <a:r>
              <a:rPr lang="zh-CN" altLang="en-US" dirty="0">
                <a:latin typeface="黑体" panose="02010609060101010101" pitchFamily="49" charset="-122"/>
              </a:rPr>
              <a:t>。</a:t>
            </a:r>
            <a:endParaRPr lang="zh-CN" altLang="en-US" dirty="0">
              <a:latin typeface="黑体" panose="02010609060101010101" pitchFamily="49" charset="-122"/>
            </a:endParaRPr>
          </a:p>
          <a:p>
            <a:r>
              <a:rPr lang="zh-CN" altLang="en-US" dirty="0">
                <a:latin typeface="黑体" panose="02010609060101010101" pitchFamily="49" charset="-122"/>
              </a:rPr>
              <a:t>从技术水平、成熟程度、实施条件、经济效益、保护力度、行业地位及其他等七项参考因素对纳入本次评估范围的软件技术进行评价，以此确定分成率的调整系数见下表：</a:t>
            </a:r>
            <a:endParaRPr lang="en-US" altLang="zh-CN" dirty="0">
              <a:latin typeface="黑体" panose="02010609060101010101" pitchFamily="49" charset="-122"/>
            </a:endParaRPr>
          </a:p>
          <a:p>
            <a:endParaRPr lang="en-US" altLang="zh-CN" dirty="0">
              <a:latin typeface="黑体" panose="02010609060101010101" pitchFamily="49" charset="-122"/>
            </a:endParaRPr>
          </a:p>
          <a:p>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案例分析</a:t>
            </a:r>
            <a:endParaRPr lang="zh-CN" altLang="en-US"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endParaRPr lang="en-US" altLang="zh-CN" dirty="0">
              <a:latin typeface="黑体" panose="02010609060101010101" pitchFamily="49" charset="-122"/>
            </a:endParaRPr>
          </a:p>
          <a:p>
            <a:endParaRPr lang="en-US" altLang="zh-CN" dirty="0">
              <a:latin typeface="黑体" panose="02010609060101010101" pitchFamily="49" charset="-122"/>
            </a:endParaRPr>
          </a:p>
          <a:p>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案例分析</a:t>
            </a:r>
            <a:endParaRPr lang="zh-CN" altLang="en-US" dirty="0"/>
          </a:p>
        </p:txBody>
      </p:sp>
      <p:pic>
        <p:nvPicPr>
          <p:cNvPr id="5" name="图片 4"/>
          <p:cNvPicPr>
            <a:picLocks noChangeAspect="1"/>
          </p:cNvPicPr>
          <p:nvPr/>
        </p:nvPicPr>
        <p:blipFill>
          <a:blip r:embed="rId1"/>
          <a:stretch>
            <a:fillRect/>
          </a:stretch>
        </p:blipFill>
        <p:spPr>
          <a:xfrm>
            <a:off x="710841" y="927259"/>
            <a:ext cx="5285181" cy="3638145"/>
          </a:xfrm>
          <a:prstGeom prst="rect">
            <a:avLst/>
          </a:prstGeom>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由上表可得分成率调整系数</a:t>
            </a:r>
            <a:r>
              <a:rPr lang="en-US" altLang="zh-CN" dirty="0">
                <a:latin typeface="黑体" panose="02010609060101010101" pitchFamily="49" charset="-122"/>
              </a:rPr>
              <a:t>Δ=52.40%</a:t>
            </a:r>
            <a:r>
              <a:rPr lang="zh-CN" altLang="en-US" dirty="0">
                <a:latin typeface="黑体" panose="02010609060101010101" pitchFamily="49" charset="-122"/>
              </a:rPr>
              <a:t>。</a:t>
            </a:r>
            <a:endParaRPr lang="zh-CN" altLang="en-US" dirty="0">
              <a:latin typeface="黑体" panose="02010609060101010101" pitchFamily="49" charset="-122"/>
            </a:endParaRPr>
          </a:p>
          <a:p>
            <a:r>
              <a:rPr lang="zh-CN" altLang="en-US" dirty="0">
                <a:latin typeface="黑体" panose="02010609060101010101" pitchFamily="49" charset="-122"/>
              </a:rPr>
              <a:t>将</a:t>
            </a:r>
            <a:r>
              <a:rPr lang="en-US" altLang="zh-CN" dirty="0">
                <a:latin typeface="黑体" panose="02010609060101010101" pitchFamily="49" charset="-122"/>
              </a:rPr>
              <a:t>m=25%</a:t>
            </a:r>
            <a:r>
              <a:rPr lang="zh-CN" altLang="en-US" dirty="0">
                <a:latin typeface="黑体" panose="02010609060101010101" pitchFamily="49" charset="-122"/>
              </a:rPr>
              <a:t>，</a:t>
            </a:r>
            <a:r>
              <a:rPr lang="en-US" altLang="zh-CN" dirty="0">
                <a:latin typeface="黑体" panose="02010609060101010101" pitchFamily="49" charset="-122"/>
              </a:rPr>
              <a:t>n=0</a:t>
            </a:r>
            <a:r>
              <a:rPr lang="zh-CN" altLang="en-US" dirty="0">
                <a:latin typeface="黑体" panose="02010609060101010101" pitchFamily="49" charset="-122"/>
              </a:rPr>
              <a:t>，</a:t>
            </a:r>
            <a:r>
              <a:rPr lang="en-US" altLang="zh-CN" dirty="0">
                <a:latin typeface="黑体" panose="02010609060101010101" pitchFamily="49" charset="-122"/>
              </a:rPr>
              <a:t>Δ=52.40%</a:t>
            </a:r>
            <a:r>
              <a:rPr lang="zh-CN" altLang="en-US" dirty="0">
                <a:latin typeface="黑体" panose="02010609060101010101" pitchFamily="49" charset="-122"/>
              </a:rPr>
              <a:t>代入</a:t>
            </a:r>
            <a:endParaRPr lang="zh-CN" altLang="en-US" dirty="0">
              <a:latin typeface="黑体" panose="02010609060101010101" pitchFamily="49" charset="-122"/>
            </a:endParaRPr>
          </a:p>
          <a:p>
            <a:endParaRPr lang="zh-CN" altLang="en-US" dirty="0">
              <a:latin typeface="黑体" panose="02010609060101010101" pitchFamily="49" charset="-122"/>
            </a:endParaRPr>
          </a:p>
          <a:p>
            <a:r>
              <a:rPr lang="zh-CN" altLang="en-US" dirty="0">
                <a:latin typeface="黑体" panose="02010609060101010101" pitchFamily="49" charset="-122"/>
              </a:rPr>
              <a:t>得到 </a:t>
            </a:r>
            <a:r>
              <a:rPr lang="en-US" altLang="zh-CN" dirty="0">
                <a:latin typeface="黑体" panose="02010609060101010101" pitchFamily="49" charset="-122"/>
              </a:rPr>
              <a:t>K=13.10%</a:t>
            </a:r>
            <a:r>
              <a:rPr lang="zh-CN" altLang="en-US" dirty="0">
                <a:latin typeface="黑体" panose="02010609060101010101" pitchFamily="49" charset="-122"/>
              </a:rPr>
              <a:t>。</a:t>
            </a:r>
            <a:endParaRPr lang="zh-CN" altLang="en-US" dirty="0">
              <a:latin typeface="黑体" panose="02010609060101010101" pitchFamily="49" charset="-122"/>
            </a:endParaRPr>
          </a:p>
          <a:p>
            <a:r>
              <a:rPr lang="zh-CN" altLang="en-US" dirty="0">
                <a:latin typeface="黑体" panose="02010609060101010101" pitchFamily="49" charset="-122"/>
              </a:rPr>
              <a:t>在科技进步和技术升级的进程中， 原有技术先进性逐渐降低， 因而基准日纳入本次评估范围的软件技术对应的超额收益逐渐减少，即分成率逐渐减少。通过对该等软件著作权对应的技术先进程度、产品经济效益及市场前景、替代技术或产品发展状况等方面的综合分析，本次评估对该软件技术分成率考虑</a:t>
            </a:r>
            <a:r>
              <a:rPr lang="en-US" altLang="zh-CN" dirty="0">
                <a:latin typeface="黑体" panose="02010609060101010101" pitchFamily="49" charset="-122"/>
              </a:rPr>
              <a:t>30%</a:t>
            </a:r>
            <a:r>
              <a:rPr lang="zh-CN" altLang="en-US" dirty="0">
                <a:latin typeface="黑体" panose="02010609060101010101" pitchFamily="49" charset="-122"/>
              </a:rPr>
              <a:t>的年衰减比率。</a:t>
            </a:r>
            <a:endParaRPr lang="zh-CN" altLang="en-US" dirty="0">
              <a:latin typeface="黑体" panose="02010609060101010101" pitchFamily="49" charset="-122"/>
            </a:endParaRPr>
          </a:p>
          <a:p>
            <a:endParaRPr lang="en-US" altLang="zh-CN" dirty="0">
              <a:latin typeface="黑体" panose="02010609060101010101" pitchFamily="49" charset="-122"/>
            </a:endParaRPr>
          </a:p>
          <a:p>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案例分析</a:t>
            </a:r>
            <a:endParaRPr lang="zh-CN" altLang="en-US" dirty="0"/>
          </a:p>
        </p:txBody>
      </p:sp>
      <p:pic>
        <p:nvPicPr>
          <p:cNvPr id="4" name="图片 3"/>
          <p:cNvPicPr>
            <a:picLocks noChangeAspect="1"/>
          </p:cNvPicPr>
          <p:nvPr/>
        </p:nvPicPr>
        <p:blipFill>
          <a:blip r:embed="rId1"/>
          <a:stretch>
            <a:fillRect/>
          </a:stretch>
        </p:blipFill>
        <p:spPr>
          <a:xfrm>
            <a:off x="2646910" y="1776832"/>
            <a:ext cx="1882545" cy="305712"/>
          </a:xfrm>
          <a:prstGeom prst="rect">
            <a:avLst/>
          </a:prstGeom>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736600"/>
            <a:ext cx="6206490" cy="3989070"/>
          </a:xfrm>
        </p:spPr>
        <p:txBody>
          <a:bodyPr/>
          <a:lstStyle/>
          <a:p>
            <a:r>
              <a:rPr lang="zh-CN" altLang="en-US" dirty="0">
                <a:latin typeface="黑体" panose="02010609060101010101" pitchFamily="49" charset="-122"/>
                <a:sym typeface="+mn-ea"/>
              </a:rPr>
              <a:t>根据软件著作权利润分成率、技术成新率计算软件著作权相关分成利润见下表。</a:t>
            </a:r>
            <a:endParaRPr lang="en-US" altLang="zh-CN" dirty="0">
              <a:latin typeface="黑体" panose="02010609060101010101" pitchFamily="49" charset="-122"/>
            </a:endParaRPr>
          </a:p>
          <a:p>
            <a:endParaRPr lang="en-US" altLang="zh-CN" dirty="0">
              <a:latin typeface="黑体" panose="02010609060101010101" pitchFamily="49" charset="-122"/>
            </a:endParaRPr>
          </a:p>
          <a:p>
            <a:endParaRPr lang="en-US" altLang="zh-CN" dirty="0">
              <a:latin typeface="黑体" panose="02010609060101010101" pitchFamily="49" charset="-122"/>
            </a:endParaRPr>
          </a:p>
          <a:p>
            <a:endParaRPr lang="en-US" altLang="zh-CN" dirty="0">
              <a:latin typeface="黑体" panose="02010609060101010101" pitchFamily="49" charset="-122"/>
            </a:endParaRPr>
          </a:p>
          <a:p>
            <a:endParaRPr lang="en-US" altLang="zh-CN" dirty="0">
              <a:latin typeface="黑体" panose="02010609060101010101" pitchFamily="49" charset="-122"/>
            </a:endParaRPr>
          </a:p>
          <a:p>
            <a:endParaRPr lang="en-US" altLang="zh-CN" dirty="0">
              <a:latin typeface="黑体" panose="02010609060101010101" pitchFamily="49" charset="-122"/>
            </a:endParaRPr>
          </a:p>
          <a:p>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案例分析</a:t>
            </a:r>
            <a:endParaRPr lang="zh-CN" altLang="en-US" dirty="0"/>
          </a:p>
        </p:txBody>
      </p:sp>
      <p:pic>
        <p:nvPicPr>
          <p:cNvPr id="5" name="图片 4"/>
          <p:cNvPicPr>
            <a:picLocks noChangeAspect="1"/>
          </p:cNvPicPr>
          <p:nvPr/>
        </p:nvPicPr>
        <p:blipFill>
          <a:blip r:embed="rId1"/>
          <a:stretch>
            <a:fillRect/>
          </a:stretch>
        </p:blipFill>
        <p:spPr>
          <a:xfrm>
            <a:off x="543711" y="1822609"/>
            <a:ext cx="5667702" cy="1817740"/>
          </a:xfrm>
          <a:prstGeom prst="rect">
            <a:avLst/>
          </a:prstGeom>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solidFill>
                  <a:srgbClr val="C00000"/>
                </a:solidFill>
                <a:latin typeface="黑体" panose="02010609060101010101" pitchFamily="49" charset="-122"/>
              </a:rPr>
              <a:t>6.</a:t>
            </a:r>
            <a:r>
              <a:rPr lang="zh-CN" altLang="en-US" dirty="0">
                <a:solidFill>
                  <a:srgbClr val="C00000"/>
                </a:solidFill>
                <a:latin typeface="黑体" panose="02010609060101010101" pitchFamily="49" charset="-122"/>
              </a:rPr>
              <a:t>软件著作权技术类无形资产折现率的选取</a:t>
            </a:r>
            <a:endParaRPr lang="zh-CN" altLang="en-US" dirty="0">
              <a:solidFill>
                <a:srgbClr val="C00000"/>
              </a:solidFill>
              <a:latin typeface="黑体" panose="02010609060101010101" pitchFamily="49" charset="-122"/>
            </a:endParaRPr>
          </a:p>
          <a:p>
            <a:r>
              <a:rPr lang="zh-CN" altLang="en-US" dirty="0">
                <a:latin typeface="黑体" panose="02010609060101010101" pitchFamily="49" charset="-122"/>
              </a:rPr>
              <a:t>折现率是将未来的收益折算为现值的系数，它体现了资金的时间价值。本次评估中软件著作权等技术资产折现率</a:t>
            </a:r>
            <a:r>
              <a:rPr lang="en-US" altLang="zh-CN" dirty="0">
                <a:latin typeface="黑体" panose="02010609060101010101" pitchFamily="49" charset="-122"/>
              </a:rPr>
              <a:t>r</a:t>
            </a:r>
            <a:r>
              <a:rPr lang="zh-CN" altLang="en-US" dirty="0">
                <a:latin typeface="黑体" panose="02010609060101010101" pitchFamily="49" charset="-122"/>
              </a:rPr>
              <a:t>是在测算企业加权平均资本成本的基础上考虑一定的风险溢价，即：</a:t>
            </a:r>
            <a:endParaRPr lang="zh-CN" altLang="en-US" dirty="0">
              <a:latin typeface="黑体" panose="02010609060101010101" pitchFamily="49" charset="-122"/>
            </a:endParaRPr>
          </a:p>
          <a:p>
            <a:r>
              <a:rPr lang="en-US" altLang="zh-CN" dirty="0">
                <a:latin typeface="黑体" panose="02010609060101010101" pitchFamily="49" charset="-122"/>
              </a:rPr>
              <a:t>r=WACC+ε</a:t>
            </a:r>
            <a:r>
              <a:rPr lang="en-US" altLang="zh-CN" baseline="-25000" dirty="0">
                <a:latin typeface="黑体" panose="02010609060101010101" pitchFamily="49" charset="-122"/>
              </a:rPr>
              <a:t>2</a:t>
            </a:r>
            <a:endParaRPr lang="en-US" altLang="zh-CN" baseline="-25000" dirty="0">
              <a:latin typeface="黑体" panose="02010609060101010101" pitchFamily="49" charset="-122"/>
            </a:endParaRPr>
          </a:p>
          <a:p>
            <a:r>
              <a:rPr lang="zh-CN" altLang="en-US" dirty="0">
                <a:latin typeface="黑体" panose="02010609060101010101" pitchFamily="49" charset="-122"/>
              </a:rPr>
              <a:t>式中：</a:t>
            </a:r>
            <a:endParaRPr lang="zh-CN" altLang="en-US" dirty="0">
              <a:latin typeface="黑体" panose="02010609060101010101" pitchFamily="49" charset="-122"/>
            </a:endParaRPr>
          </a:p>
          <a:p>
            <a:r>
              <a:rPr lang="en-US" altLang="zh-CN" dirty="0">
                <a:latin typeface="黑体" panose="02010609060101010101" pitchFamily="49" charset="-122"/>
              </a:rPr>
              <a:t>WACC</a:t>
            </a:r>
            <a:r>
              <a:rPr lang="zh-CN" altLang="en-US" dirty="0">
                <a:latin typeface="黑体" panose="02010609060101010101" pitchFamily="49" charset="-122"/>
              </a:rPr>
              <a:t>为企业加权平均资本成本；</a:t>
            </a:r>
            <a:endParaRPr lang="zh-CN" altLang="en-US" dirty="0">
              <a:latin typeface="黑体" panose="02010609060101010101" pitchFamily="49" charset="-122"/>
            </a:endParaRPr>
          </a:p>
          <a:p>
            <a:r>
              <a:rPr lang="en-US" altLang="zh-CN" dirty="0">
                <a:latin typeface="黑体" panose="02010609060101010101" pitchFamily="49" charset="-122"/>
              </a:rPr>
              <a:t>ε</a:t>
            </a:r>
            <a:r>
              <a:rPr lang="en-US" altLang="zh-CN" baseline="-25000" dirty="0">
                <a:latin typeface="黑体" panose="02010609060101010101" pitchFamily="49" charset="-122"/>
              </a:rPr>
              <a:t>2</a:t>
            </a:r>
            <a:r>
              <a:rPr lang="zh-CN" altLang="en-US" dirty="0">
                <a:latin typeface="黑体" panose="02010609060101010101" pitchFamily="49" charset="-122"/>
              </a:rPr>
              <a:t>为无形资产特性风险调整系数。</a:t>
            </a:r>
            <a:endParaRPr lang="zh-CN" altLang="en-US" dirty="0">
              <a:latin typeface="黑体" panose="02010609060101010101" pitchFamily="49" charset="-122"/>
            </a:endParaRPr>
          </a:p>
          <a:p>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案例分析</a:t>
            </a:r>
            <a:endParaRPr lang="zh-CN" altLang="en-US"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一般情况下，企业以各项资产的市场价值为权重计算的加权平均资产回报率</a:t>
            </a:r>
            <a:r>
              <a:rPr lang="en-US" altLang="zh-CN" dirty="0">
                <a:latin typeface="黑体" panose="02010609060101010101" pitchFamily="49" charset="-122"/>
              </a:rPr>
              <a:t>(Weighted Average Return on Asset </a:t>
            </a:r>
            <a:r>
              <a:rPr lang="zh-CN" altLang="en-US" dirty="0">
                <a:latin typeface="黑体" panose="02010609060101010101" pitchFamily="49" charset="-122"/>
              </a:rPr>
              <a:t>，</a:t>
            </a:r>
            <a:r>
              <a:rPr lang="en-US" altLang="zh-CN" dirty="0">
                <a:latin typeface="黑体" panose="02010609060101010101" pitchFamily="49" charset="-122"/>
              </a:rPr>
              <a:t>WARA)</a:t>
            </a:r>
            <a:r>
              <a:rPr lang="zh-CN" altLang="en-US" dirty="0">
                <a:latin typeface="黑体" panose="02010609060101010101" pitchFamily="49" charset="-122"/>
              </a:rPr>
              <a:t>应该与企业的加权平均资产成本</a:t>
            </a:r>
            <a:r>
              <a:rPr lang="en-US" altLang="zh-CN" dirty="0">
                <a:latin typeface="黑体" panose="02010609060101010101" pitchFamily="49" charset="-122"/>
              </a:rPr>
              <a:t>(Weighted Average Cost of Capital</a:t>
            </a:r>
            <a:r>
              <a:rPr lang="zh-CN" altLang="en-US" dirty="0">
                <a:latin typeface="黑体" panose="02010609060101010101" pitchFamily="49" charset="-122"/>
              </a:rPr>
              <a:t>，</a:t>
            </a:r>
            <a:r>
              <a:rPr lang="en-US" altLang="zh-CN" dirty="0">
                <a:latin typeface="黑体" panose="02010609060101010101" pitchFamily="49" charset="-122"/>
              </a:rPr>
              <a:t>WACC)</a:t>
            </a:r>
            <a:r>
              <a:rPr lang="zh-CN" altLang="en-US" dirty="0">
                <a:latin typeface="黑体" panose="02010609060101010101" pitchFamily="49" charset="-122"/>
              </a:rPr>
              <a:t>基本相等或接近。确定无形资产的市场回报率时，在企业</a:t>
            </a:r>
            <a:r>
              <a:rPr lang="en-US" altLang="zh-CN" dirty="0">
                <a:latin typeface="黑体" panose="02010609060101010101" pitchFamily="49" charset="-122"/>
              </a:rPr>
              <a:t>WACC</a:t>
            </a:r>
            <a:r>
              <a:rPr lang="zh-CN" altLang="en-US" dirty="0">
                <a:latin typeface="黑体" panose="02010609060101010101" pitchFamily="49" charset="-122"/>
              </a:rPr>
              <a:t>的基础上，根据</a:t>
            </a:r>
            <a:r>
              <a:rPr lang="en-US" altLang="zh-CN" dirty="0">
                <a:latin typeface="黑体" panose="02010609060101010101" pitchFamily="49" charset="-122"/>
              </a:rPr>
              <a:t>WARA=WACC</a:t>
            </a:r>
            <a:r>
              <a:rPr lang="zh-CN" altLang="en-US" dirty="0">
                <a:latin typeface="黑体" panose="02010609060101010101" pitchFamily="49" charset="-122"/>
              </a:rPr>
              <a:t>的平衡关系， 综合考虑无形资产在整体资产中的比重，从技术产品类型、现有技术产品市场稳定性及获利能力、无形资产使用时间等方面进行分析，进而确定无形资产特性风险调整系数</a:t>
            </a:r>
            <a:r>
              <a:rPr lang="en-US" altLang="zh-CN" dirty="0">
                <a:latin typeface="黑体" panose="02010609060101010101" pitchFamily="49" charset="-122"/>
              </a:rPr>
              <a:t>ε</a:t>
            </a:r>
            <a:r>
              <a:rPr lang="en-US" altLang="zh-CN" baseline="-25000" dirty="0">
                <a:latin typeface="黑体" panose="02010609060101010101" pitchFamily="49" charset="-122"/>
              </a:rPr>
              <a:t>2</a:t>
            </a:r>
            <a:r>
              <a:rPr lang="zh-CN" altLang="en-US" dirty="0">
                <a:latin typeface="黑体" panose="02010609060101010101" pitchFamily="49" charset="-122"/>
              </a:rPr>
              <a:t>为</a:t>
            </a:r>
            <a:r>
              <a:rPr lang="en-US" altLang="zh-CN" dirty="0">
                <a:latin typeface="黑体" panose="02010609060101010101" pitchFamily="49" charset="-122"/>
              </a:rPr>
              <a:t>5%</a:t>
            </a:r>
            <a:r>
              <a:rPr lang="zh-CN" altLang="en-US" dirty="0">
                <a:latin typeface="黑体" panose="02010609060101010101" pitchFamily="49" charset="-122"/>
              </a:rPr>
              <a:t>。</a:t>
            </a:r>
            <a:endParaRPr lang="zh-CN" altLang="en-US" dirty="0">
              <a:latin typeface="黑体" panose="02010609060101010101" pitchFamily="49" charset="-122"/>
            </a:endParaRPr>
          </a:p>
          <a:p>
            <a:r>
              <a:rPr lang="zh-CN" altLang="en-US" dirty="0">
                <a:latin typeface="黑体" panose="02010609060101010101" pitchFamily="49" charset="-122"/>
              </a:rPr>
              <a:t>从而得出软件著作权收益法评估折现率</a:t>
            </a:r>
            <a:r>
              <a:rPr lang="en-US" altLang="zh-CN" dirty="0">
                <a:latin typeface="黑体" panose="02010609060101010101" pitchFamily="49" charset="-122"/>
              </a:rPr>
              <a:t>r=17.79%</a:t>
            </a:r>
            <a:endParaRPr lang="en-US" altLang="zh-CN" dirty="0">
              <a:latin typeface="黑体" panose="02010609060101010101" pitchFamily="49" charset="-122"/>
            </a:endParaRPr>
          </a:p>
          <a:p>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案例分析</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a:t>
            </a:r>
            <a:r>
              <a:rPr lang="en-US" altLang="zh-CN" dirty="0">
                <a:latin typeface="黑体" panose="02010609060101010101" pitchFamily="49" charset="-122"/>
              </a:rPr>
              <a:t>2</a:t>
            </a:r>
            <a:r>
              <a:rPr lang="zh-CN" altLang="en-US" dirty="0">
                <a:latin typeface="黑体" panose="02010609060101010101" pitchFamily="49" charset="-122"/>
              </a:rPr>
              <a:t>）效益因素 </a:t>
            </a:r>
            <a:endParaRPr lang="zh-CN" altLang="en-US" dirty="0">
              <a:latin typeface="黑体" panose="02010609060101010101" pitchFamily="49" charset="-122"/>
            </a:endParaRPr>
          </a:p>
          <a:p>
            <a:r>
              <a:rPr lang="zh-CN" altLang="en-US" dirty="0">
                <a:latin typeface="黑体" panose="02010609060101010101" pitchFamily="49" charset="-122"/>
              </a:rPr>
              <a:t>成本</a:t>
            </a:r>
            <a:r>
              <a:rPr lang="zh-CN" altLang="en-US" dirty="0">
                <a:latin typeface="黑体" panose="02010609060101010101" pitchFamily="49" charset="-122"/>
              </a:rPr>
              <a:t>从对软件著作权补偿角度分析的，但软件著作权关注的是它所能创造的超额收益能力，在政治经济制度、评估准则允许的条件下软件著作权的超额获利能力对其估值具有决定作用，软件著作权的评估价值与获利能力成正比。 </a:t>
            </a:r>
            <a:endParaRPr lang="zh-CN" altLang="en-US" dirty="0">
              <a:latin typeface="黑体" panose="02010609060101010101" pitchFamily="49" charset="-122"/>
            </a:endParaRPr>
          </a:p>
          <a:p>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计算机软件著作权评估</a:t>
            </a:r>
            <a:endParaRPr lang="zh-CN" altLang="en-US"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solidFill>
                  <a:srgbClr val="C00000"/>
                </a:solidFill>
                <a:latin typeface="黑体" panose="02010609060101010101" pitchFamily="49" charset="-122"/>
              </a:rPr>
              <a:t>7.</a:t>
            </a:r>
            <a:r>
              <a:rPr lang="zh-CN" altLang="en-US" dirty="0">
                <a:solidFill>
                  <a:srgbClr val="C00000"/>
                </a:solidFill>
                <a:latin typeface="黑体" panose="02010609060101010101" pitchFamily="49" charset="-122"/>
              </a:rPr>
              <a:t>软件著作权及授权运营软件著作权评估价值的确定</a:t>
            </a:r>
            <a:endParaRPr lang="zh-CN" altLang="en-US" dirty="0">
              <a:solidFill>
                <a:srgbClr val="C00000"/>
              </a:solidFill>
              <a:latin typeface="黑体" panose="02010609060101010101" pitchFamily="49" charset="-122"/>
            </a:endParaRPr>
          </a:p>
          <a:p>
            <a:r>
              <a:rPr lang="zh-CN" altLang="en-US" dirty="0">
                <a:latin typeface="黑体" panose="02010609060101010101" pitchFamily="49" charset="-122"/>
              </a:rPr>
              <a:t>根据公式计算，得到纳入本次评估范围的软件著作权的评估值为</a:t>
            </a:r>
            <a:r>
              <a:rPr lang="en-US" altLang="zh-CN" dirty="0">
                <a:latin typeface="黑体" panose="02010609060101010101" pitchFamily="49" charset="-122"/>
              </a:rPr>
              <a:t>26,780,400.00</a:t>
            </a:r>
            <a:r>
              <a:rPr lang="zh-CN" altLang="en-US" dirty="0">
                <a:latin typeface="黑体" panose="02010609060101010101" pitchFamily="49" charset="-122"/>
              </a:rPr>
              <a:t>元。评估值计算表如下：</a:t>
            </a:r>
            <a:endParaRPr lang="en-US" altLang="zh-CN" dirty="0">
              <a:latin typeface="黑体" panose="02010609060101010101" pitchFamily="49" charset="-122"/>
            </a:endParaRPr>
          </a:p>
          <a:p>
            <a:endParaRPr lang="en-US" altLang="zh-CN" dirty="0">
              <a:latin typeface="黑体" panose="02010609060101010101" pitchFamily="49" charset="-122"/>
            </a:endParaRPr>
          </a:p>
          <a:p>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案例分析</a:t>
            </a:r>
            <a:endParaRPr lang="zh-CN" altLang="en-US" dirty="0"/>
          </a:p>
        </p:txBody>
      </p:sp>
      <p:pic>
        <p:nvPicPr>
          <p:cNvPr id="5" name="图片 4"/>
          <p:cNvPicPr>
            <a:picLocks noChangeAspect="1"/>
          </p:cNvPicPr>
          <p:nvPr/>
        </p:nvPicPr>
        <p:blipFill>
          <a:blip r:embed="rId1"/>
          <a:stretch>
            <a:fillRect/>
          </a:stretch>
        </p:blipFill>
        <p:spPr>
          <a:xfrm>
            <a:off x="925215" y="2238975"/>
            <a:ext cx="4856433" cy="1757023"/>
          </a:xfrm>
          <a:prstGeom prst="rect">
            <a:avLst/>
          </a:prstGeom>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2"/>
          <p:cNvSpPr txBox="1"/>
          <p:nvPr/>
        </p:nvSpPr>
        <p:spPr>
          <a:xfrm>
            <a:off x="259080" y="1072664"/>
            <a:ext cx="6198871" cy="3459475"/>
          </a:xfrm>
          <a:prstGeom prst="rect">
            <a:avLst/>
          </a:prstGeom>
        </p:spPr>
        <p:txBody>
          <a:bodyPr vert="horz" lIns="91440" tIns="45720" rIns="91440" bIns="45720" rtlCol="0">
            <a:noAutofit/>
          </a:bodyPr>
          <a:lstStyle/>
          <a:p>
            <a:pPr marL="0" marR="0" lvl="0" indent="381635" algn="l" defTabSz="6858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rgbClr val="C00000"/>
                </a:solidFill>
                <a:effectLst/>
                <a:uLnTx/>
                <a:uFillTx/>
                <a:latin typeface="黑体" panose="02010609060101010101" pitchFamily="49" charset="-122"/>
                <a:ea typeface="黑体" panose="02010609060101010101" pitchFamily="49" charset="-122"/>
              </a:rPr>
              <a:t>1</a:t>
            </a:r>
            <a:r>
              <a:rPr lang="en-US" altLang="zh-CN" sz="1600" dirty="0">
                <a:solidFill>
                  <a:srgbClr val="C00000"/>
                </a:solidFill>
                <a:latin typeface="黑体" panose="02010609060101010101" pitchFamily="49" charset="-122"/>
                <a:ea typeface="黑体" panose="02010609060101010101" pitchFamily="49" charset="-122"/>
              </a:rPr>
              <a:t>.</a:t>
            </a:r>
            <a:r>
              <a:rPr kumimoji="0" lang="zh-CN" altLang="en-US" sz="1600" b="0" i="0" u="none" strike="noStrike" kern="1200" cap="none" spc="0" normalizeH="0" baseline="0" noProof="0" dirty="0">
                <a:ln>
                  <a:noFill/>
                </a:ln>
                <a:solidFill>
                  <a:srgbClr val="C00000"/>
                </a:solidFill>
                <a:effectLst/>
                <a:uLnTx/>
                <a:uFillTx/>
                <a:latin typeface="黑体" panose="02010609060101010101" pitchFamily="49" charset="-122"/>
                <a:ea typeface="黑体" panose="02010609060101010101" pitchFamily="49" charset="-122"/>
              </a:rPr>
              <a:t>案例基本情况 </a:t>
            </a:r>
            <a:endParaRPr kumimoji="0" lang="zh-CN" altLang="en-US" sz="1600" b="0" i="0" u="none" strike="noStrike" kern="1200" cap="none" spc="0" normalizeH="0" baseline="0" noProof="0" dirty="0">
              <a:ln>
                <a:noFill/>
              </a:ln>
              <a:solidFill>
                <a:srgbClr val="C00000"/>
              </a:solidFill>
              <a:effectLst/>
              <a:uLnTx/>
              <a:uFillTx/>
              <a:latin typeface="黑体" panose="02010609060101010101" pitchFamily="49" charset="-122"/>
              <a:ea typeface="黑体" panose="02010609060101010101" pitchFamily="49" charset="-122"/>
            </a:endParaRPr>
          </a:p>
          <a:p>
            <a:pPr marL="0" marR="0" lvl="0" indent="381635" algn="l" defTabSz="6858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1</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）企业及评估对象介绍 </a:t>
            </a:r>
            <a:endPar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endParaRPr>
          </a:p>
          <a:p>
            <a:pPr marL="0" marR="0" lvl="0" indent="381635" algn="l" defTabSz="6858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兰州</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Q</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教育科技公司是中国电信体系内经营教育信息化的公司，公司商业模式以“互联网</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教育”为核心，以教育云为依托，通过翼校通、幼学通、班班通、人人通产品的软件进行纵向产业链整合，通过直销渠道、互联网渠道等为家长、教师、学生等提供服务等。 </a:t>
            </a:r>
            <a:endPar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endParaRPr>
          </a:p>
          <a:p>
            <a:pPr marL="0" marR="0" lvl="0" indent="381635" algn="l" defTabSz="6858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本案例评估对象是兰州</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Q</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教育科技公司在评估基准日的</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8</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项软件著作权价值。 </a:t>
            </a:r>
            <a:endPar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endParaRPr>
          </a:p>
        </p:txBody>
      </p:sp>
      <p:sp>
        <p:nvSpPr>
          <p:cNvPr id="10" name="文本框 3"/>
          <p:cNvSpPr txBox="1"/>
          <p:nvPr/>
        </p:nvSpPr>
        <p:spPr>
          <a:xfrm>
            <a:off x="259080" y="703332"/>
            <a:ext cx="3921065" cy="369332"/>
          </a:xfrm>
          <a:prstGeom prst="rect">
            <a:avLst/>
          </a:prstGeom>
          <a:noFill/>
        </p:spPr>
        <p:txBody>
          <a:bodyPr wrap="square" rtlCol="0">
            <a:spAutoFit/>
          </a:bodyPr>
          <a:lstStyle/>
          <a:p>
            <a:r>
              <a:rPr lang="zh-CN" altLang="en-US" sz="1800" dirty="0">
                <a:solidFill>
                  <a:srgbClr val="0070C0"/>
                </a:solidFill>
                <a:latin typeface="黑体" panose="02010609060101010101" pitchFamily="49" charset="-122"/>
                <a:ea typeface="黑体" panose="02010609060101010101" pitchFamily="49" charset="-122"/>
              </a:rPr>
              <a:t>二、案例二</a:t>
            </a:r>
            <a:endParaRPr lang="zh-CN" altLang="en-US" sz="1800" dirty="0">
              <a:solidFill>
                <a:srgbClr val="0070C0"/>
              </a:solidFill>
              <a:latin typeface="黑体" panose="02010609060101010101" pitchFamily="49" charset="-122"/>
              <a:ea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3" name="标题 2"/>
          <p:cNvSpPr>
            <a:spLocks noGrp="1"/>
          </p:cNvSpPr>
          <p:nvPr>
            <p:ph type="title"/>
          </p:nvPr>
        </p:nvSpPr>
        <p:spPr>
          <a:xfrm>
            <a:off x="495283" y="82099"/>
            <a:ext cx="5716299" cy="350759"/>
          </a:xfrm>
          <a:prstGeom prst="rect">
            <a:avLst/>
          </a:prstGeom>
        </p:spPr>
        <p:txBody>
          <a:bodyPr/>
          <a:lstStyle/>
          <a:p>
            <a:r>
              <a:rPr lang="zh-CN" altLang="en-US" dirty="0"/>
              <a:t>案例分析</a:t>
            </a:r>
            <a:endParaRPr lang="zh-CN" altLang="en-US" dirty="0"/>
          </a:p>
        </p:txBody>
      </p:sp>
      <p:sp>
        <p:nvSpPr>
          <p:cNvPr id="4" name="矩形 3"/>
          <p:cNvSpPr/>
          <p:nvPr/>
        </p:nvSpPr>
        <p:spPr>
          <a:xfrm>
            <a:off x="-1905000" y="1"/>
            <a:ext cx="1823918" cy="51435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rPr>
              <a:t>根据</a:t>
            </a:r>
            <a:r>
              <a:rPr lang="zh-CN" altLang="en-US" b="1">
                <a:solidFill>
                  <a:schemeClr val="tx1"/>
                </a:solidFill>
              </a:rPr>
              <a:t>实际情况添加不同层级标题</a:t>
            </a:r>
            <a:endParaRPr lang="zh-CN" altLang="en-US" b="1" dirty="0">
              <a:solidFill>
                <a:schemeClr val="tx1"/>
              </a:solidFill>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a:t>
            </a:r>
            <a:r>
              <a:rPr lang="en-US" altLang="zh-CN" dirty="0">
                <a:latin typeface="黑体" panose="02010609060101010101" pitchFamily="49" charset="-122"/>
              </a:rPr>
              <a:t>2</a:t>
            </a:r>
            <a:r>
              <a:rPr lang="zh-CN" altLang="en-US" dirty="0">
                <a:latin typeface="黑体" panose="02010609060101010101" pitchFamily="49" charset="-122"/>
              </a:rPr>
              <a:t>）评估目的 </a:t>
            </a:r>
            <a:endParaRPr lang="zh-CN" altLang="en-US" dirty="0">
              <a:latin typeface="黑体" panose="02010609060101010101" pitchFamily="49" charset="-122"/>
            </a:endParaRPr>
          </a:p>
          <a:p>
            <a:r>
              <a:rPr lang="zh-CN" altLang="en-US" dirty="0">
                <a:latin typeface="黑体" panose="02010609060101010101" pitchFamily="49" charset="-122"/>
              </a:rPr>
              <a:t>该</a:t>
            </a:r>
            <a:r>
              <a:rPr lang="en-US" altLang="zh-CN" dirty="0">
                <a:latin typeface="黑体" panose="02010609060101010101" pitchFamily="49" charset="-122"/>
              </a:rPr>
              <a:t>8</a:t>
            </a:r>
            <a:r>
              <a:rPr lang="zh-CN" altLang="en-US" dirty="0">
                <a:latin typeface="黑体" panose="02010609060101010101" pitchFamily="49" charset="-122"/>
              </a:rPr>
              <a:t>项软件著作权为甘肃</a:t>
            </a:r>
            <a:r>
              <a:rPr lang="en-US" altLang="zh-CN" dirty="0">
                <a:latin typeface="黑体" panose="02010609060101010101" pitchFamily="49" charset="-122"/>
              </a:rPr>
              <a:t>W</a:t>
            </a:r>
            <a:r>
              <a:rPr lang="zh-CN" altLang="en-US" dirty="0">
                <a:latin typeface="黑体" panose="02010609060101010101" pitchFamily="49" charset="-122"/>
              </a:rPr>
              <a:t>信息技术公司资产跨转给的兰州</a:t>
            </a:r>
            <a:r>
              <a:rPr lang="en-US" altLang="zh-CN" dirty="0">
                <a:latin typeface="黑体" panose="02010609060101010101" pitchFamily="49" charset="-122"/>
              </a:rPr>
              <a:t>Q</a:t>
            </a:r>
            <a:r>
              <a:rPr lang="zh-CN" altLang="en-US" dirty="0">
                <a:latin typeface="黑体" panose="02010609060101010101" pitchFamily="49" charset="-122"/>
              </a:rPr>
              <a:t>教育科技公司并且现阶段一直被兰州</a:t>
            </a:r>
            <a:r>
              <a:rPr lang="en-US" altLang="zh-CN" dirty="0">
                <a:latin typeface="黑体" panose="02010609060101010101" pitchFamily="49" charset="-122"/>
              </a:rPr>
              <a:t>Q</a:t>
            </a:r>
            <a:r>
              <a:rPr lang="zh-CN" altLang="en-US" dirty="0">
                <a:latin typeface="黑体" panose="02010609060101010101" pitchFamily="49" charset="-122"/>
              </a:rPr>
              <a:t>教育科技公司使用并为公司创造价值。因进行软件著作所有权变更耗费时间长准备资料繁多，且兰州</a:t>
            </a:r>
            <a:r>
              <a:rPr lang="en-US" altLang="zh-CN" dirty="0">
                <a:latin typeface="黑体" panose="02010609060101010101" pitchFamily="49" charset="-122"/>
              </a:rPr>
              <a:t>Q</a:t>
            </a:r>
            <a:r>
              <a:rPr lang="zh-CN" altLang="en-US" dirty="0">
                <a:latin typeface="黑体" panose="02010609060101010101" pitchFamily="49" charset="-122"/>
              </a:rPr>
              <a:t>教育科技公司产品结构已做部分调整，故兰州</a:t>
            </a:r>
            <a:r>
              <a:rPr lang="en-US" altLang="zh-CN" dirty="0">
                <a:latin typeface="黑体" panose="02010609060101010101" pitchFamily="49" charset="-122"/>
              </a:rPr>
              <a:t>Q</a:t>
            </a:r>
            <a:r>
              <a:rPr lang="zh-CN" altLang="en-US" dirty="0">
                <a:latin typeface="黑体" panose="02010609060101010101" pitchFamily="49" charset="-122"/>
              </a:rPr>
              <a:t>教育科技公司考虑直接重新申请软件著作权，原有软件著作权不再进行所有权变更。 </a:t>
            </a:r>
            <a:endParaRPr lang="zh-CN" altLang="en-US" dirty="0">
              <a:latin typeface="黑体" panose="02010609060101010101" pitchFamily="49" charset="-122"/>
            </a:endParaRPr>
          </a:p>
          <a:p>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案例分析</a:t>
            </a:r>
            <a:endParaRPr lang="zh-CN" altLang="en-US"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a:t>
            </a:r>
            <a:r>
              <a:rPr lang="en-US" altLang="zh-CN" dirty="0">
                <a:latin typeface="黑体" panose="02010609060101010101" pitchFamily="49" charset="-122"/>
              </a:rPr>
              <a:t>3</a:t>
            </a:r>
            <a:r>
              <a:rPr lang="zh-CN" altLang="en-US" dirty="0">
                <a:latin typeface="黑体" panose="02010609060101010101" pitchFamily="49" charset="-122"/>
              </a:rPr>
              <a:t>）评估假设前提 </a:t>
            </a:r>
            <a:endParaRPr lang="zh-CN" altLang="en-US" dirty="0">
              <a:latin typeface="黑体" panose="02010609060101010101" pitchFamily="49" charset="-122"/>
            </a:endParaRPr>
          </a:p>
          <a:p>
            <a:r>
              <a:rPr lang="zh-CN" altLang="en-US" dirty="0">
                <a:latin typeface="黑体" panose="02010609060101010101" pitchFamily="49" charset="-122"/>
              </a:rPr>
              <a:t>假设委估的计算机软件著作权是按照有关法律、法规执行，不违反国家法律及社会公共利益，也不会侵犯他人受国家法律依法保护的权利，买卖双方的交易行为是在各自理性行事，不受任何压制前提下进行的。 </a:t>
            </a:r>
            <a:endParaRPr lang="zh-CN" altLang="en-US" dirty="0">
              <a:latin typeface="黑体" panose="02010609060101010101" pitchFamily="49" charset="-122"/>
            </a:endParaRPr>
          </a:p>
          <a:p>
            <a:r>
              <a:rPr lang="zh-CN" altLang="en-US" dirty="0">
                <a:latin typeface="黑体" panose="02010609060101010101" pitchFamily="49" charset="-122"/>
              </a:rPr>
              <a:t>企业经营环境及经营方式与本次评估所采用收益法预测假设前提保持一致且本案例评估的无形资产在评估基准日后用途不发生变化； </a:t>
            </a:r>
            <a:endParaRPr lang="zh-CN" altLang="en-US" dirty="0">
              <a:latin typeface="黑体" panose="02010609060101010101" pitchFamily="49" charset="-122"/>
            </a:endParaRPr>
          </a:p>
          <a:p>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案例分析</a:t>
            </a:r>
            <a:endParaRPr lang="zh-CN" altLang="en-US"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假设国家和地方现行的法律、法规、社会政治和经济政策无重大变化，且国家现行的有关贷款利率税赋基准及税率等不发生重大化； </a:t>
            </a:r>
            <a:endParaRPr lang="zh-CN" altLang="en-US" dirty="0">
              <a:latin typeface="黑体" panose="02010609060101010101" pitchFamily="49" charset="-122"/>
            </a:endParaRPr>
          </a:p>
          <a:p>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案例分析</a:t>
            </a:r>
            <a:endParaRPr lang="zh-CN" altLang="en-US"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a:t>
            </a:r>
            <a:r>
              <a:rPr lang="en-US" altLang="zh-CN" dirty="0">
                <a:latin typeface="黑体" panose="02010609060101010101" pitchFamily="49" charset="-122"/>
              </a:rPr>
              <a:t>4</a:t>
            </a:r>
            <a:r>
              <a:rPr lang="zh-CN" altLang="en-US" dirty="0">
                <a:latin typeface="黑体" panose="02010609060101010101" pitchFamily="49" charset="-122"/>
              </a:rPr>
              <a:t>）评估价值类型 </a:t>
            </a:r>
            <a:endParaRPr lang="zh-CN" altLang="en-US" dirty="0">
              <a:latin typeface="黑体" panose="02010609060101010101" pitchFamily="49" charset="-122"/>
            </a:endParaRPr>
          </a:p>
          <a:p>
            <a:r>
              <a:rPr lang="zh-CN" altLang="en-US" dirty="0">
                <a:latin typeface="黑体" panose="02010609060101010101" pitchFamily="49" charset="-122"/>
              </a:rPr>
              <a:t>一般来说，影响价值类型的主要因素有：</a:t>
            </a:r>
            <a:endParaRPr lang="en-US" altLang="zh-CN" dirty="0">
              <a:latin typeface="黑体" panose="02010609060101010101" pitchFamily="49" charset="-122"/>
            </a:endParaRPr>
          </a:p>
          <a:p>
            <a:r>
              <a:rPr lang="zh-CN" altLang="en-US" dirty="0">
                <a:latin typeface="黑体" panose="02010609060101010101" pitchFamily="49" charset="-122"/>
              </a:rPr>
              <a:t>①评估的特定目的，特定目的是评估业务的基础；②市场条件；③评估委托方的要求；④资产的功能及状态。</a:t>
            </a:r>
            <a:endParaRPr lang="zh-CN" altLang="en-US" dirty="0">
              <a:latin typeface="黑体" panose="02010609060101010101" pitchFamily="49" charset="-122"/>
            </a:endParaRPr>
          </a:p>
          <a:p>
            <a:r>
              <a:rPr lang="zh-CN" altLang="en-US" dirty="0">
                <a:latin typeface="黑体" panose="02010609060101010101" pitchFamily="49" charset="-122"/>
              </a:rPr>
              <a:t>该</a:t>
            </a:r>
            <a:r>
              <a:rPr lang="en-US" altLang="zh-CN" dirty="0">
                <a:latin typeface="黑体" panose="02010609060101010101" pitchFamily="49" charset="-122"/>
              </a:rPr>
              <a:t>8</a:t>
            </a:r>
            <a:r>
              <a:rPr lang="zh-CN" altLang="en-US" dirty="0">
                <a:latin typeface="黑体" panose="02010609060101010101" pitchFamily="49" charset="-122"/>
              </a:rPr>
              <a:t>项软件著作权为甘肃</a:t>
            </a:r>
            <a:r>
              <a:rPr lang="en-US" altLang="zh-CN" dirty="0">
                <a:latin typeface="黑体" panose="02010609060101010101" pitchFamily="49" charset="-122"/>
              </a:rPr>
              <a:t>W</a:t>
            </a:r>
            <a:r>
              <a:rPr lang="zh-CN" altLang="en-US" dirty="0">
                <a:latin typeface="黑体" panose="02010609060101010101" pitchFamily="49" charset="-122"/>
              </a:rPr>
              <a:t>信息技术有限公司资产跨转给兰州</a:t>
            </a:r>
            <a:r>
              <a:rPr lang="en-US" altLang="zh-CN" dirty="0">
                <a:latin typeface="黑体" panose="02010609060101010101" pitchFamily="49" charset="-122"/>
              </a:rPr>
              <a:t>Q</a:t>
            </a:r>
            <a:r>
              <a:rPr lang="zh-CN" altLang="en-US" dirty="0">
                <a:latin typeface="黑体" panose="02010609060101010101" pitchFamily="49" charset="-122"/>
              </a:rPr>
              <a:t>教育科技公司并且现阶段一直被兰州</a:t>
            </a:r>
            <a:r>
              <a:rPr lang="en-US" altLang="zh-CN" dirty="0">
                <a:latin typeface="黑体" panose="02010609060101010101" pitchFamily="49" charset="-122"/>
              </a:rPr>
              <a:t>Q</a:t>
            </a:r>
            <a:r>
              <a:rPr lang="zh-CN" altLang="en-US" dirty="0">
                <a:latin typeface="黑体" panose="02010609060101010101" pitchFamily="49" charset="-122"/>
              </a:rPr>
              <a:t>教育科技公司使用并为公司创造价值，同时该软件著作所有权变更耗费时间长准备资料繁多，且兰州</a:t>
            </a:r>
            <a:r>
              <a:rPr lang="en-US" altLang="zh-CN" dirty="0">
                <a:latin typeface="黑体" panose="02010609060101010101" pitchFamily="49" charset="-122"/>
              </a:rPr>
              <a:t>Q</a:t>
            </a:r>
            <a:r>
              <a:rPr lang="zh-CN" altLang="en-US" dirty="0">
                <a:latin typeface="黑体" panose="02010609060101010101" pitchFamily="49" charset="-122"/>
              </a:rPr>
              <a:t>教育科技公司产品结构已做部分调整，现在重新申请软件著作权，原有软件著作权不再进行所有权变更。据兰州</a:t>
            </a:r>
            <a:r>
              <a:rPr lang="en-US" altLang="zh-CN" dirty="0">
                <a:latin typeface="黑体" panose="02010609060101010101" pitchFamily="49" charset="-122"/>
              </a:rPr>
              <a:t>Q</a:t>
            </a:r>
            <a:r>
              <a:rPr lang="zh-CN" altLang="en-US" dirty="0">
                <a:latin typeface="黑体" panose="02010609060101010101" pitchFamily="49" charset="-122"/>
              </a:rPr>
              <a:t>教育科技公司案例评估目的和实际情况，确定本次评估的价值类型为市场价值。 </a:t>
            </a:r>
            <a:endParaRPr lang="zh-CN" altLang="en-US" dirty="0">
              <a:latin typeface="黑体" panose="02010609060101010101" pitchFamily="49" charset="-122"/>
            </a:endParaRPr>
          </a:p>
          <a:p>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案例分析</a:t>
            </a:r>
            <a:endParaRPr lang="zh-CN" altLang="en-US"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a:t>
            </a:r>
            <a:r>
              <a:rPr lang="en-US" altLang="zh-CN" dirty="0">
                <a:latin typeface="黑体" panose="02010609060101010101" pitchFamily="49" charset="-122"/>
              </a:rPr>
              <a:t>5</a:t>
            </a:r>
            <a:r>
              <a:rPr lang="zh-CN" altLang="en-US" dirty="0">
                <a:latin typeface="黑体" panose="02010609060101010101" pitchFamily="49" charset="-122"/>
              </a:rPr>
              <a:t>）评估基准日 </a:t>
            </a:r>
            <a:endParaRPr lang="zh-CN" altLang="en-US" dirty="0">
              <a:latin typeface="黑体" panose="02010609060101010101" pitchFamily="49" charset="-122"/>
            </a:endParaRPr>
          </a:p>
          <a:p>
            <a:r>
              <a:rPr lang="zh-CN" altLang="en-US" dirty="0">
                <a:latin typeface="黑体" panose="02010609060101010101" pitchFamily="49" charset="-122"/>
              </a:rPr>
              <a:t>据评估目的和双方当事人的交谈以及评估准则对资产评估基准日的要求，本案例评估基准日为</a:t>
            </a:r>
            <a:r>
              <a:rPr lang="en-US" altLang="zh-CN" dirty="0">
                <a:latin typeface="黑体" panose="02010609060101010101" pitchFamily="49" charset="-122"/>
              </a:rPr>
              <a:t>2016</a:t>
            </a:r>
            <a:r>
              <a:rPr lang="zh-CN" altLang="en-US" dirty="0">
                <a:latin typeface="黑体" panose="02010609060101010101" pitchFamily="49" charset="-122"/>
              </a:rPr>
              <a:t>年</a:t>
            </a:r>
            <a:r>
              <a:rPr lang="en-US" altLang="zh-CN" dirty="0">
                <a:latin typeface="黑体" panose="02010609060101010101" pitchFamily="49" charset="-122"/>
              </a:rPr>
              <a:t>5</a:t>
            </a:r>
            <a:r>
              <a:rPr lang="zh-CN" altLang="en-US" dirty="0">
                <a:latin typeface="黑体" panose="02010609060101010101" pitchFamily="49" charset="-122"/>
              </a:rPr>
              <a:t>月</a:t>
            </a:r>
            <a:r>
              <a:rPr lang="en-US" altLang="zh-CN" dirty="0">
                <a:latin typeface="黑体" panose="02010609060101010101" pitchFamily="49" charset="-122"/>
              </a:rPr>
              <a:t>31</a:t>
            </a:r>
            <a:r>
              <a:rPr lang="zh-CN" altLang="en-US" dirty="0">
                <a:latin typeface="黑体" panose="02010609060101010101" pitchFamily="49" charset="-122"/>
              </a:rPr>
              <a:t>日，该评估基准日能够较好的诠释评估结果和服务评估目的，评估人员参照评估基准日进行收集管理类和操作类的资料并进行评估测算等。 </a:t>
            </a:r>
            <a:endParaRPr lang="zh-CN" altLang="en-US" dirty="0">
              <a:latin typeface="黑体" panose="02010609060101010101" pitchFamily="49" charset="-122"/>
            </a:endParaRPr>
          </a:p>
          <a:p>
            <a:r>
              <a:rPr lang="zh-CN" altLang="en-US" dirty="0">
                <a:latin typeface="黑体" panose="02010609060101010101" pitchFamily="49" charset="-122"/>
              </a:rPr>
              <a:t>此外，委托方在综合考虑被评估单位的经济规模、评估的特定行为、预计所需时间、合法合规性等因素下确定评估基准日。 </a:t>
            </a:r>
            <a:endParaRPr lang="zh-CN" altLang="en-US" dirty="0">
              <a:latin typeface="黑体" panose="02010609060101010101" pitchFamily="49" charset="-122"/>
            </a:endParaRPr>
          </a:p>
          <a:p>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案例分析</a:t>
            </a:r>
            <a:endParaRPr lang="zh-CN" altLang="en-US"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a:t>
            </a:r>
            <a:r>
              <a:rPr lang="en-US" altLang="zh-CN" dirty="0">
                <a:latin typeface="黑体" panose="02010609060101010101" pitchFamily="49" charset="-122"/>
              </a:rPr>
              <a:t>6</a:t>
            </a:r>
            <a:r>
              <a:rPr lang="zh-CN" altLang="en-US" dirty="0">
                <a:latin typeface="黑体" panose="02010609060101010101" pitchFamily="49" charset="-122"/>
              </a:rPr>
              <a:t>）评估基本程序 </a:t>
            </a:r>
            <a:endParaRPr lang="zh-CN" altLang="en-US" dirty="0">
              <a:latin typeface="黑体" panose="02010609060101010101" pitchFamily="49" charset="-122"/>
            </a:endParaRPr>
          </a:p>
          <a:p>
            <a:r>
              <a:rPr lang="zh-CN" altLang="en-US" dirty="0">
                <a:latin typeface="黑体" panose="02010609060101010101" pitchFamily="49" charset="-122"/>
              </a:rPr>
              <a:t>第一，在了解评估业务的基本事项的前提下签订业务约定书和编制具体的评估工作计划，包含整体项目的计划及具体的可行性方案，依据资产评估明细评估表编制，现场对资产在市场上的行情进行勘察和账实核对； </a:t>
            </a:r>
            <a:endParaRPr lang="zh-CN" altLang="en-US" dirty="0">
              <a:latin typeface="黑体" panose="02010609060101010101" pitchFamily="49" charset="-122"/>
            </a:endParaRPr>
          </a:p>
          <a:p>
            <a:r>
              <a:rPr lang="zh-CN" altLang="en-US" dirty="0">
                <a:latin typeface="黑体" panose="02010609060101010101" pitchFamily="49" charset="-122"/>
              </a:rPr>
              <a:t>第二，收集整理相关文件、资料，包括产权证明文件、技术资料等；</a:t>
            </a:r>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案例分析</a:t>
            </a:r>
            <a:endParaRPr lang="zh-CN" altLang="en-US"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第三，资产评估人员根据整体项目的规划、对评估对象收集整理的资料及市场了解的情况以及价值类型和目的，选择评估方法并对评估方法中的参数进行分析和确定，综合考虑以上因素确定一个符合标准的评估结果再编制评估报告。 </a:t>
            </a:r>
            <a:endParaRPr lang="zh-CN" altLang="en-US" dirty="0">
              <a:latin typeface="黑体" panose="02010609060101010101" pitchFamily="49" charset="-122"/>
            </a:endParaRPr>
          </a:p>
          <a:p>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案例分析</a:t>
            </a:r>
            <a:endParaRPr lang="zh-CN" altLang="en-US"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a:t>
            </a:r>
            <a:r>
              <a:rPr lang="en-US" altLang="zh-CN" dirty="0">
                <a:latin typeface="黑体" panose="02010609060101010101" pitchFamily="49" charset="-122"/>
              </a:rPr>
              <a:t>7</a:t>
            </a:r>
            <a:r>
              <a:rPr lang="zh-CN" altLang="en-US" dirty="0">
                <a:latin typeface="黑体" panose="02010609060101010101" pitchFamily="49" charset="-122"/>
              </a:rPr>
              <a:t>）评估方法 </a:t>
            </a:r>
            <a:endParaRPr lang="zh-CN" altLang="en-US" dirty="0">
              <a:latin typeface="黑体" panose="02010609060101010101" pitchFamily="49" charset="-122"/>
            </a:endParaRPr>
          </a:p>
          <a:p>
            <a:r>
              <a:rPr lang="zh-CN" altLang="en-US" dirty="0">
                <a:latin typeface="黑体" panose="02010609060101010101" pitchFamily="49" charset="-122"/>
              </a:rPr>
              <a:t>经比较，本次评估考虑到被评估企业所处行业的技术特征，纳入本次评估范围的软件著作权价值贡献具备持续经营的基础条件，软件著作权的预期收益和风险都能够在定量上进行预测，如果未来预期收益在遵循资产评估原则和取值规范，折现率考虑资金成本、经济政策及公司特有的风险系数等情况，综合法律或者企业合同申请书合理确定收益年限，其软件著作权评估价值结果能被交易市场所接受。本次软件著作权评估采用收益法进行评估。 </a:t>
            </a:r>
            <a:endParaRPr lang="zh-CN" altLang="en-US" dirty="0">
              <a:latin typeface="黑体" panose="02010609060101010101" pitchFamily="49" charset="-122"/>
            </a:endParaRPr>
          </a:p>
          <a:p>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案例分析</a:t>
            </a: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a:t>
            </a:r>
            <a:r>
              <a:rPr lang="en-US" altLang="zh-CN" dirty="0">
                <a:latin typeface="黑体" panose="02010609060101010101" pitchFamily="49" charset="-122"/>
              </a:rPr>
              <a:t>3</a:t>
            </a:r>
            <a:r>
              <a:rPr lang="zh-CN" altLang="en-US" dirty="0">
                <a:latin typeface="黑体" panose="02010609060101010101" pitchFamily="49" charset="-122"/>
              </a:rPr>
              <a:t>）机会成本 </a:t>
            </a:r>
            <a:endParaRPr lang="zh-CN" altLang="en-US" dirty="0">
              <a:latin typeface="黑体" panose="02010609060101010101" pitchFamily="49" charset="-122"/>
            </a:endParaRPr>
          </a:p>
          <a:p>
            <a:r>
              <a:rPr lang="zh-CN" altLang="en-US" dirty="0">
                <a:latin typeface="黑体" panose="02010609060101010101" pitchFamily="49" charset="-122"/>
              </a:rPr>
              <a:t>机会成本是指该项软件著作权经过转让、资产重组后失去市场的规模和创造收益的机会，或者投资、出售等导致所有权和使用权发生交易后，可能会给原软件拥有者失去市场和交易的机会，在实务中，机会成本的确定包括转出的净减收益和再开发净增费用。 </a:t>
            </a:r>
            <a:endParaRPr lang="zh-CN" altLang="en-US" dirty="0">
              <a:latin typeface="黑体" panose="02010609060101010101" pitchFamily="49" charset="-122"/>
            </a:endParaRPr>
          </a:p>
          <a:p>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计算机软件著作权评估</a:t>
            </a:r>
            <a:endParaRPr lang="zh-CN" altLang="en-US"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a:t>
            </a:r>
            <a:r>
              <a:rPr lang="en-US" altLang="zh-CN" dirty="0">
                <a:latin typeface="黑体" panose="02010609060101010101" pitchFamily="49" charset="-122"/>
              </a:rPr>
              <a:t>8</a:t>
            </a:r>
            <a:r>
              <a:rPr lang="zh-CN" altLang="en-US" dirty="0">
                <a:latin typeface="黑体" panose="02010609060101010101" pitchFamily="49" charset="-122"/>
              </a:rPr>
              <a:t>）被评估软件著作权的介绍 </a:t>
            </a:r>
            <a:endParaRPr lang="zh-CN" altLang="en-US" dirty="0">
              <a:latin typeface="黑体" panose="02010609060101010101" pitchFamily="49" charset="-122"/>
            </a:endParaRPr>
          </a:p>
          <a:p>
            <a:r>
              <a:rPr lang="zh-CN" altLang="en-US" dirty="0">
                <a:latin typeface="黑体" panose="02010609060101010101" pitchFamily="49" charset="-122"/>
              </a:rPr>
              <a:t>截至评估基准日，兰州</a:t>
            </a:r>
            <a:r>
              <a:rPr lang="en-US" altLang="zh-CN" dirty="0">
                <a:latin typeface="黑体" panose="02010609060101010101" pitchFamily="49" charset="-122"/>
              </a:rPr>
              <a:t>Q</a:t>
            </a:r>
            <a:r>
              <a:rPr lang="zh-CN" altLang="en-US" dirty="0">
                <a:latin typeface="黑体" panose="02010609060101010101" pitchFamily="49" charset="-122"/>
              </a:rPr>
              <a:t>教育科技公司申报的账面未记录的无形资产为</a:t>
            </a:r>
            <a:r>
              <a:rPr lang="en-US" altLang="zh-CN" dirty="0">
                <a:latin typeface="黑体" panose="02010609060101010101" pitchFamily="49" charset="-122"/>
              </a:rPr>
              <a:t>8</a:t>
            </a:r>
            <a:r>
              <a:rPr lang="zh-CN" altLang="en-US" dirty="0">
                <a:latin typeface="黑体" panose="02010609060101010101" pitchFamily="49" charset="-122"/>
              </a:rPr>
              <a:t>项计算机软件著作权，该</a:t>
            </a:r>
            <a:r>
              <a:rPr lang="en-US" altLang="zh-CN" dirty="0">
                <a:latin typeface="黑体" panose="02010609060101010101" pitchFamily="49" charset="-122"/>
              </a:rPr>
              <a:t>8</a:t>
            </a:r>
            <a:r>
              <a:rPr lang="zh-CN" altLang="en-US" dirty="0">
                <a:latin typeface="黑体" panose="02010609060101010101" pitchFamily="49" charset="-122"/>
              </a:rPr>
              <a:t>项软件著作权登记证书有效，著作权人为甘肃</a:t>
            </a:r>
            <a:r>
              <a:rPr lang="en-US" altLang="zh-CN" dirty="0">
                <a:latin typeface="黑体" panose="02010609060101010101" pitchFamily="49" charset="-122"/>
              </a:rPr>
              <a:t>W</a:t>
            </a:r>
            <a:r>
              <a:rPr lang="zh-CN" altLang="en-US" dirty="0">
                <a:latin typeface="黑体" panose="02010609060101010101" pitchFamily="49" charset="-122"/>
              </a:rPr>
              <a:t>信息技术有限责任公司。该</a:t>
            </a:r>
            <a:r>
              <a:rPr lang="en-US" altLang="zh-CN" dirty="0">
                <a:latin typeface="黑体" panose="02010609060101010101" pitchFamily="49" charset="-122"/>
              </a:rPr>
              <a:t>8</a:t>
            </a:r>
            <a:r>
              <a:rPr lang="zh-CN" altLang="en-US" dirty="0">
                <a:latin typeface="黑体" panose="02010609060101010101" pitchFamily="49" charset="-122"/>
              </a:rPr>
              <a:t>项软件著作权为甘肃</a:t>
            </a:r>
            <a:r>
              <a:rPr lang="en-US" altLang="zh-CN" dirty="0">
                <a:latin typeface="黑体" panose="02010609060101010101" pitchFamily="49" charset="-122"/>
              </a:rPr>
              <a:t>W</a:t>
            </a:r>
            <a:r>
              <a:rPr lang="zh-CN" altLang="en-US" dirty="0">
                <a:latin typeface="黑体" panose="02010609060101010101" pitchFamily="49" charset="-122"/>
              </a:rPr>
              <a:t>信息技术有限公司资产跨转给兰州</a:t>
            </a:r>
            <a:r>
              <a:rPr lang="en-US" altLang="zh-CN" dirty="0">
                <a:latin typeface="黑体" panose="02010609060101010101" pitchFamily="49" charset="-122"/>
              </a:rPr>
              <a:t>Q</a:t>
            </a:r>
            <a:r>
              <a:rPr lang="zh-CN" altLang="en-US" dirty="0">
                <a:latin typeface="黑体" panose="02010609060101010101" pitchFamily="49" charset="-122"/>
              </a:rPr>
              <a:t>教育科技公司并且现阶段一直被兰州</a:t>
            </a:r>
            <a:r>
              <a:rPr lang="en-US" altLang="zh-CN" dirty="0">
                <a:latin typeface="黑体" panose="02010609060101010101" pitchFamily="49" charset="-122"/>
              </a:rPr>
              <a:t>Q</a:t>
            </a:r>
            <a:r>
              <a:rPr lang="zh-CN" altLang="en-US" dirty="0">
                <a:latin typeface="黑体" panose="02010609060101010101" pitchFamily="49" charset="-122"/>
              </a:rPr>
              <a:t>教育科技公司使用并为公司创造价值。因进行软件著作所有权变更耗费时间长准备资料繁多，且兰州</a:t>
            </a:r>
            <a:r>
              <a:rPr lang="en-US" altLang="zh-CN" dirty="0">
                <a:latin typeface="黑体" panose="02010609060101010101" pitchFamily="49" charset="-122"/>
              </a:rPr>
              <a:t>Q</a:t>
            </a:r>
            <a:r>
              <a:rPr lang="zh-CN" altLang="en-US" dirty="0">
                <a:latin typeface="黑体" panose="02010609060101010101" pitchFamily="49" charset="-122"/>
              </a:rPr>
              <a:t>教育科技公司产品结构已做部分调整，故考虑直接重新申请软件著作权，本次委估计算机软件著作权明细详见下表。</a:t>
            </a:r>
            <a:endParaRPr lang="zh-CN" altLang="en-US" dirty="0">
              <a:latin typeface="黑体" panose="02010609060101010101" pitchFamily="49" charset="-122"/>
            </a:endParaRPr>
          </a:p>
          <a:p>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案例分析</a:t>
            </a:r>
            <a:endParaRPr lang="zh-CN" altLang="en-US"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             计算机软件著作权明细表</a:t>
            </a:r>
            <a:endParaRPr lang="en-US" altLang="zh-CN" dirty="0">
              <a:latin typeface="黑体" panose="02010609060101010101" pitchFamily="49" charset="-122"/>
            </a:endParaRPr>
          </a:p>
          <a:p>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案例分析</a:t>
            </a:r>
            <a:endParaRPr lang="zh-CN" altLang="en-US" dirty="0"/>
          </a:p>
        </p:txBody>
      </p:sp>
      <p:pic>
        <p:nvPicPr>
          <p:cNvPr id="4" name="图片 3"/>
          <p:cNvPicPr>
            <a:picLocks noChangeAspect="1"/>
          </p:cNvPicPr>
          <p:nvPr/>
        </p:nvPicPr>
        <p:blipFill>
          <a:blip r:embed="rId1"/>
          <a:stretch>
            <a:fillRect/>
          </a:stretch>
        </p:blipFill>
        <p:spPr>
          <a:xfrm>
            <a:off x="717369" y="1316807"/>
            <a:ext cx="5272126" cy="3452838"/>
          </a:xfrm>
          <a:prstGeom prst="rect">
            <a:avLst/>
          </a:prstGeom>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                教育软件</a:t>
            </a:r>
            <a:r>
              <a:rPr lang="en-US" altLang="zh-CN" dirty="0">
                <a:latin typeface="黑体" panose="02010609060101010101" pitchFamily="49" charset="-122"/>
              </a:rPr>
              <a:t>APP</a:t>
            </a:r>
            <a:r>
              <a:rPr lang="zh-CN" altLang="en-US" dirty="0">
                <a:latin typeface="黑体" panose="02010609060101010101" pitchFamily="49" charset="-122"/>
              </a:rPr>
              <a:t>具体情况表</a:t>
            </a:r>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案例分析</a:t>
            </a:r>
            <a:endParaRPr lang="zh-CN" altLang="en-US" dirty="0"/>
          </a:p>
        </p:txBody>
      </p:sp>
      <p:pic>
        <p:nvPicPr>
          <p:cNvPr id="5" name="图片 4"/>
          <p:cNvPicPr>
            <a:picLocks noChangeAspect="1"/>
          </p:cNvPicPr>
          <p:nvPr/>
        </p:nvPicPr>
        <p:blipFill rotWithShape="1">
          <a:blip r:embed="rId1"/>
          <a:srcRect b="41422"/>
          <a:stretch>
            <a:fillRect/>
          </a:stretch>
        </p:blipFill>
        <p:spPr>
          <a:xfrm>
            <a:off x="840819" y="1289758"/>
            <a:ext cx="5272126" cy="2926483"/>
          </a:xfrm>
          <a:prstGeom prst="rect">
            <a:avLst/>
          </a:prstGeom>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                教育软件</a:t>
            </a:r>
            <a:r>
              <a:rPr lang="en-US" altLang="zh-CN" dirty="0">
                <a:latin typeface="黑体" panose="02010609060101010101" pitchFamily="49" charset="-122"/>
              </a:rPr>
              <a:t>APP</a:t>
            </a:r>
            <a:r>
              <a:rPr lang="zh-CN" altLang="en-US" dirty="0">
                <a:latin typeface="黑体" panose="02010609060101010101" pitchFamily="49" charset="-122"/>
              </a:rPr>
              <a:t>具体情况表</a:t>
            </a:r>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案例分析</a:t>
            </a:r>
            <a:endParaRPr lang="zh-CN" altLang="en-US" dirty="0"/>
          </a:p>
        </p:txBody>
      </p:sp>
      <p:pic>
        <p:nvPicPr>
          <p:cNvPr id="5" name="图片 4"/>
          <p:cNvPicPr>
            <a:picLocks noChangeAspect="1"/>
          </p:cNvPicPr>
          <p:nvPr/>
        </p:nvPicPr>
        <p:blipFill rotWithShape="1">
          <a:blip r:embed="rId1"/>
          <a:srcRect t="58578"/>
          <a:stretch>
            <a:fillRect/>
          </a:stretch>
        </p:blipFill>
        <p:spPr>
          <a:xfrm>
            <a:off x="717369" y="1361173"/>
            <a:ext cx="5272126" cy="2069416"/>
          </a:xfrm>
          <a:prstGeom prst="rect">
            <a:avLst/>
          </a:prstGeom>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solidFill>
                  <a:srgbClr val="C00000"/>
                </a:solidFill>
                <a:latin typeface="黑体" panose="02010609060101010101" pitchFamily="49" charset="-122"/>
              </a:rPr>
              <a:t>2.</a:t>
            </a:r>
            <a:r>
              <a:rPr lang="zh-CN" altLang="en-US" dirty="0">
                <a:solidFill>
                  <a:srgbClr val="C00000"/>
                </a:solidFill>
                <a:latin typeface="黑体" panose="02010609060101010101" pitchFamily="49" charset="-122"/>
              </a:rPr>
              <a:t>主要参数的分析 </a:t>
            </a:r>
            <a:endParaRPr lang="zh-CN" altLang="en-US" dirty="0">
              <a:solidFill>
                <a:srgbClr val="C00000"/>
              </a:solidFill>
              <a:latin typeface="黑体" panose="02010609060101010101" pitchFamily="49" charset="-122"/>
            </a:endParaRPr>
          </a:p>
          <a:p>
            <a:r>
              <a:rPr lang="zh-CN" altLang="en-US" dirty="0">
                <a:latin typeface="黑体" panose="02010609060101010101" pitchFamily="49" charset="-122"/>
              </a:rPr>
              <a:t>委托评估对象和评估范围是甘肃</a:t>
            </a:r>
            <a:r>
              <a:rPr lang="en-US" altLang="zh-CN" dirty="0">
                <a:latin typeface="黑体" panose="02010609060101010101" pitchFamily="49" charset="-122"/>
              </a:rPr>
              <a:t>W</a:t>
            </a:r>
            <a:r>
              <a:rPr lang="zh-CN" altLang="en-US" dirty="0">
                <a:latin typeface="黑体" panose="02010609060101010101" pitchFamily="49" charset="-122"/>
              </a:rPr>
              <a:t>信息技术公司资产跨转给兰州</a:t>
            </a:r>
            <a:r>
              <a:rPr lang="en-US" altLang="zh-CN" dirty="0">
                <a:latin typeface="黑体" panose="02010609060101010101" pitchFamily="49" charset="-122"/>
              </a:rPr>
              <a:t>Q</a:t>
            </a:r>
            <a:r>
              <a:rPr lang="zh-CN" altLang="en-US" dirty="0">
                <a:latin typeface="黑体" panose="02010609060101010101" pitchFamily="49" charset="-122"/>
              </a:rPr>
              <a:t>教育科技公司并且现阶段一直被兰州</a:t>
            </a:r>
            <a:r>
              <a:rPr lang="en-US" altLang="zh-CN" dirty="0">
                <a:latin typeface="黑体" panose="02010609060101010101" pitchFamily="49" charset="-122"/>
              </a:rPr>
              <a:t>Q</a:t>
            </a:r>
            <a:r>
              <a:rPr lang="zh-CN" altLang="en-US" dirty="0">
                <a:latin typeface="黑体" panose="02010609060101010101" pitchFamily="49" charset="-122"/>
              </a:rPr>
              <a:t>教育科技公司使用并为公司创造价值的软件著作权，参与评估的软件著作权为</a:t>
            </a:r>
            <a:r>
              <a:rPr lang="en-US" altLang="zh-CN" dirty="0">
                <a:latin typeface="黑体" panose="02010609060101010101" pitchFamily="49" charset="-122"/>
              </a:rPr>
              <a:t>8</a:t>
            </a:r>
            <a:r>
              <a:rPr lang="zh-CN" altLang="en-US" dirty="0">
                <a:latin typeface="黑体" panose="02010609060101010101" pitchFamily="49" charset="-122"/>
              </a:rPr>
              <a:t>项，委估产品不含税的预期销售利润为</a:t>
            </a:r>
            <a:r>
              <a:rPr lang="en-US" altLang="zh-CN" dirty="0">
                <a:latin typeface="黑体" panose="02010609060101010101" pitchFamily="49" charset="-122"/>
              </a:rPr>
              <a:t>18560</a:t>
            </a:r>
            <a:r>
              <a:rPr lang="zh-CN" altLang="en-US" dirty="0">
                <a:latin typeface="黑体" panose="02010609060101010101" pitchFamily="49" charset="-122"/>
              </a:rPr>
              <a:t>万元，折现率为</a:t>
            </a:r>
            <a:r>
              <a:rPr lang="en-US" altLang="zh-CN" dirty="0">
                <a:latin typeface="黑体" panose="02010609060101010101" pitchFamily="49" charset="-122"/>
              </a:rPr>
              <a:t>14.06%</a:t>
            </a:r>
            <a:r>
              <a:rPr lang="zh-CN" altLang="en-US" dirty="0">
                <a:latin typeface="黑体" panose="02010609060101010101" pitchFamily="49" charset="-122"/>
              </a:rPr>
              <a:t>，收益年限为</a:t>
            </a:r>
            <a:r>
              <a:rPr lang="en-US" altLang="zh-CN" dirty="0">
                <a:latin typeface="黑体" panose="02010609060101010101" pitchFamily="49" charset="-122"/>
              </a:rPr>
              <a:t>10</a:t>
            </a:r>
            <a:r>
              <a:rPr lang="zh-CN" altLang="en-US" dirty="0">
                <a:latin typeface="黑体" panose="02010609060101010101" pitchFamily="49" charset="-122"/>
              </a:rPr>
              <a:t>年。 </a:t>
            </a:r>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案例分析</a:t>
            </a:r>
            <a:endParaRPr lang="zh-CN" altLang="en-US"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a:t>
            </a:r>
            <a:r>
              <a:rPr lang="en-US" altLang="zh-CN" dirty="0">
                <a:latin typeface="黑体" panose="02010609060101010101" pitchFamily="49" charset="-122"/>
              </a:rPr>
              <a:t>1</a:t>
            </a:r>
            <a:r>
              <a:rPr lang="zh-CN" altLang="en-US" dirty="0">
                <a:latin typeface="黑体" panose="02010609060101010101" pitchFamily="49" charset="-122"/>
              </a:rPr>
              <a:t>）企业经营状况及未来市场规模分析 </a:t>
            </a:r>
            <a:endParaRPr lang="zh-CN" altLang="en-US" dirty="0">
              <a:latin typeface="黑体" panose="02010609060101010101" pitchFamily="49" charset="-122"/>
            </a:endParaRPr>
          </a:p>
          <a:p>
            <a:r>
              <a:rPr lang="zh-CN" altLang="en-US" dirty="0">
                <a:latin typeface="黑体" panose="02010609060101010101" pitchFamily="49" charset="-122"/>
              </a:rPr>
              <a:t>评估人员充分考虑评估对象的过去竞争优势与经营风险等综合因素的基础上，基于公司自身特点和现状，并结合宏观与行业市场分析，并向相关人员进行访谈咨询，对委估产品销售利润的未来发展情况预测</a:t>
            </a:r>
            <a:r>
              <a:rPr lang="zh-CN" altLang="en-US" dirty="0">
                <a:latin typeface="黑体" panose="02010609060101010101" pitchFamily="49" charset="-122"/>
              </a:rPr>
              <a:t>过程如下所示： </a:t>
            </a:r>
            <a:endParaRPr lang="zh-CN" altLang="en-US" dirty="0">
              <a:latin typeface="黑体" panose="02010609060101010101" pitchFamily="49" charset="-122"/>
            </a:endParaRPr>
          </a:p>
          <a:p>
            <a:r>
              <a:rPr lang="zh-CN" altLang="en-US" dirty="0">
                <a:latin typeface="黑体" panose="02010609060101010101" pitchFamily="49" charset="-122"/>
              </a:rPr>
              <a:t>由于我国互联网时代的发展且网络使用者低龄化特征，我国教育软件市场的规模一直在不断扩大，这为软件著作权市场的发展提供了稳定的基础。为了满足不同用户的需求，互联网与教育相结合使其产品形式更加丰富多彩，除此之外，资本市场也对在线教育的发展给与了投资和支持，为软件著作权在线教育的发展保驾护航。 </a:t>
            </a:r>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案例分析</a:t>
            </a:r>
            <a:endParaRPr lang="zh-CN" altLang="en-US"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综上分析，在线</a:t>
            </a:r>
            <a:r>
              <a:rPr lang="en-US" altLang="zh-CN" dirty="0">
                <a:latin typeface="黑体" panose="02010609060101010101" pitchFamily="49" charset="-122"/>
              </a:rPr>
              <a:t>APP</a:t>
            </a:r>
            <a:r>
              <a:rPr lang="zh-CN" altLang="en-US" dirty="0">
                <a:latin typeface="黑体" panose="02010609060101010101" pitchFamily="49" charset="-122"/>
              </a:rPr>
              <a:t>教育这一新兴行业与互联网的联系非常紧密，大规模的互联网用户是教育软件著作权行业兴起的前提条件。随着软件教育产品行业的发展，软件使用规模的不断扩大，在线教育用户网络学习的用户规模近几年也持续增长。</a:t>
            </a:r>
            <a:endParaRPr lang="zh-CN" altLang="en-US" dirty="0">
              <a:latin typeface="黑体" panose="02010609060101010101" pitchFamily="49" charset="-122"/>
            </a:endParaRPr>
          </a:p>
          <a:p>
            <a:r>
              <a:rPr lang="zh-CN" altLang="en-US" dirty="0">
                <a:latin typeface="黑体" panose="02010609060101010101" pitchFamily="49" charset="-122"/>
              </a:rPr>
              <a:t>（</a:t>
            </a:r>
            <a:r>
              <a:rPr lang="en-US" altLang="zh-CN" dirty="0">
                <a:latin typeface="黑体" panose="02010609060101010101" pitchFamily="49" charset="-122"/>
              </a:rPr>
              <a:t>2</a:t>
            </a:r>
            <a:r>
              <a:rPr lang="zh-CN" altLang="en-US" dirty="0">
                <a:latin typeface="黑体" panose="02010609060101010101" pitchFamily="49" charset="-122"/>
              </a:rPr>
              <a:t>）折现率 </a:t>
            </a:r>
            <a:endParaRPr lang="zh-CN" altLang="en-US" dirty="0">
              <a:latin typeface="黑体" panose="02010609060101010101" pitchFamily="49" charset="-122"/>
            </a:endParaRPr>
          </a:p>
          <a:p>
            <a:r>
              <a:rPr lang="zh-CN" altLang="en-US" dirty="0">
                <a:latin typeface="黑体" panose="02010609060101010101" pitchFamily="49" charset="-122"/>
              </a:rPr>
              <a:t>本次评估采用股权资本成本模型（</a:t>
            </a:r>
            <a:r>
              <a:rPr lang="en-US" altLang="zh-CN" dirty="0">
                <a:latin typeface="黑体" panose="02010609060101010101" pitchFamily="49" charset="-122"/>
              </a:rPr>
              <a:t>CAPM</a:t>
            </a:r>
            <a:r>
              <a:rPr lang="zh-CN" altLang="en-US" dirty="0">
                <a:latin typeface="黑体" panose="02010609060101010101" pitchFamily="49" charset="-122"/>
              </a:rPr>
              <a:t>）确定折现率</a:t>
            </a:r>
            <a:r>
              <a:rPr lang="en-US" altLang="zh-CN" dirty="0">
                <a:latin typeface="黑体" panose="02010609060101010101" pitchFamily="49" charset="-122"/>
              </a:rPr>
              <a:t>r</a:t>
            </a:r>
            <a:r>
              <a:rPr lang="zh-CN" altLang="en-US" dirty="0">
                <a:latin typeface="黑体" panose="02010609060101010101" pitchFamily="49" charset="-122"/>
              </a:rPr>
              <a:t>，需要强调的是软件著作权主体公司特有风险系数对折现率的调整。</a:t>
            </a:r>
            <a:endParaRPr lang="zh-CN" altLang="en-US" dirty="0">
              <a:latin typeface="黑体" panose="02010609060101010101" pitchFamily="49" charset="-122"/>
            </a:endParaRPr>
          </a:p>
          <a:p>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案例分析</a:t>
            </a:r>
            <a:endParaRPr lang="zh-CN" altLang="en-US" dirty="0"/>
          </a:p>
        </p:txBody>
      </p:sp>
      <p:pic>
        <p:nvPicPr>
          <p:cNvPr id="4" name="图片 3"/>
          <p:cNvPicPr>
            <a:picLocks noChangeAspect="1"/>
          </p:cNvPicPr>
          <p:nvPr/>
        </p:nvPicPr>
        <p:blipFill>
          <a:blip r:embed="rId1"/>
          <a:stretch>
            <a:fillRect/>
          </a:stretch>
        </p:blipFill>
        <p:spPr>
          <a:xfrm>
            <a:off x="2246171" y="3581601"/>
            <a:ext cx="1743088" cy="285752"/>
          </a:xfrm>
          <a:prstGeom prst="rect">
            <a:avLst/>
          </a:prstGeom>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无风险利率</a:t>
            </a:r>
            <a:r>
              <a:rPr lang="en-US" altLang="zh-CN" dirty="0">
                <a:latin typeface="黑体" panose="02010609060101010101" pitchFamily="49" charset="-122"/>
              </a:rPr>
              <a:t>rf</a:t>
            </a:r>
            <a:r>
              <a:rPr lang="zh-CN" altLang="en-US" dirty="0">
                <a:latin typeface="黑体" panose="02010609060101010101" pitchFamily="49" charset="-122"/>
              </a:rPr>
              <a:t>：无风险利率是对无信用风险和市场风险的一种理想的投资，可以参照国家长期国债利率水平以及银行存款的利率来确定无风险收益率</a:t>
            </a:r>
            <a:r>
              <a:rPr lang="en-US" altLang="zh-CN" dirty="0">
                <a:latin typeface="黑体" panose="02010609060101010101" pitchFamily="49" charset="-122"/>
              </a:rPr>
              <a:t>rf</a:t>
            </a:r>
            <a:r>
              <a:rPr lang="zh-CN" altLang="en-US" dirty="0">
                <a:latin typeface="黑体" panose="02010609060101010101" pitchFamily="49" charset="-122"/>
              </a:rPr>
              <a:t>的近似值。 </a:t>
            </a:r>
            <a:endParaRPr lang="zh-CN" altLang="en-US" dirty="0">
              <a:latin typeface="黑体" panose="02010609060101010101" pitchFamily="49" charset="-122"/>
            </a:endParaRPr>
          </a:p>
          <a:p>
            <a:r>
              <a:rPr lang="zh-CN" altLang="en-US" dirty="0">
                <a:latin typeface="黑体" panose="02010609060101010101" pitchFamily="49" charset="-122"/>
              </a:rPr>
              <a:t>市场平均期望报酬率</a:t>
            </a:r>
            <a:r>
              <a:rPr lang="en-US" altLang="zh-CN" dirty="0">
                <a:latin typeface="黑体" panose="02010609060101010101" pitchFamily="49" charset="-122"/>
              </a:rPr>
              <a:t>r</a:t>
            </a:r>
            <a:r>
              <a:rPr lang="en-US" altLang="zh-CN" baseline="-25000" dirty="0">
                <a:latin typeface="黑体" panose="02010609060101010101" pitchFamily="49" charset="-122"/>
              </a:rPr>
              <a:t>m</a:t>
            </a:r>
            <a:r>
              <a:rPr lang="zh-CN" altLang="en-US" dirty="0">
                <a:latin typeface="黑体" panose="02010609060101010101" pitchFamily="49" charset="-122"/>
              </a:rPr>
              <a:t>：市场期望报酬率也是预期报酬率，表示在一定的风险条件下期望获得的预期收益率的平均化水平，通常市场期望报酬率不能直接用来衡量风险，股票指数的平均收益率可以反映整体的市场变化幅度，反映市场期望的平均报酬率。该软件著作权价值评估中可以考虑 </a:t>
            </a:r>
            <a:r>
              <a:rPr lang="en-US" altLang="zh-CN" dirty="0">
                <a:latin typeface="黑体" panose="02010609060101010101" pitchFamily="49" charset="-122"/>
              </a:rPr>
              <a:t>1992</a:t>
            </a:r>
            <a:r>
              <a:rPr lang="zh-CN" altLang="en-US" dirty="0">
                <a:latin typeface="黑体" panose="02010609060101010101" pitchFamily="49" charset="-122"/>
              </a:rPr>
              <a:t>年</a:t>
            </a:r>
            <a:r>
              <a:rPr lang="en-US" altLang="zh-CN" dirty="0">
                <a:latin typeface="黑体" panose="02010609060101010101" pitchFamily="49" charset="-122"/>
              </a:rPr>
              <a:t>5</a:t>
            </a:r>
            <a:r>
              <a:rPr lang="zh-CN" altLang="en-US" dirty="0">
                <a:latin typeface="黑体" panose="02010609060101010101" pitchFamily="49" charset="-122"/>
              </a:rPr>
              <a:t>月</a:t>
            </a:r>
            <a:r>
              <a:rPr lang="en-US" altLang="zh-CN" dirty="0">
                <a:latin typeface="黑体" panose="02010609060101010101" pitchFamily="49" charset="-122"/>
              </a:rPr>
              <a:t>21</a:t>
            </a:r>
            <a:r>
              <a:rPr lang="zh-CN" altLang="en-US" dirty="0">
                <a:latin typeface="黑体" panose="02010609060101010101" pitchFamily="49" charset="-122"/>
              </a:rPr>
              <a:t>日全面放开股价、实行自由竞价交易和</a:t>
            </a:r>
            <a:r>
              <a:rPr lang="en-US" altLang="zh-CN" dirty="0">
                <a:latin typeface="黑体" panose="02010609060101010101" pitchFamily="49" charset="-122"/>
              </a:rPr>
              <a:t>2016</a:t>
            </a:r>
            <a:r>
              <a:rPr lang="zh-CN" altLang="en-US" dirty="0">
                <a:latin typeface="黑体" panose="02010609060101010101" pitchFamily="49" charset="-122"/>
              </a:rPr>
              <a:t>年</a:t>
            </a:r>
            <a:r>
              <a:rPr lang="en-US" altLang="zh-CN" dirty="0">
                <a:latin typeface="黑体" panose="02010609060101010101" pitchFamily="49" charset="-122"/>
              </a:rPr>
              <a:t>12</a:t>
            </a:r>
            <a:r>
              <a:rPr lang="zh-CN" altLang="en-US" dirty="0">
                <a:latin typeface="黑体" panose="02010609060101010101" pitchFamily="49" charset="-122"/>
              </a:rPr>
              <a:t>月</a:t>
            </a:r>
            <a:r>
              <a:rPr lang="en-US" altLang="zh-CN" dirty="0">
                <a:latin typeface="黑体" panose="02010609060101010101" pitchFamily="49" charset="-122"/>
              </a:rPr>
              <a:t>31</a:t>
            </a:r>
            <a:r>
              <a:rPr lang="zh-CN" altLang="en-US" dirty="0">
                <a:latin typeface="黑体" panose="02010609060101010101" pitchFamily="49" charset="-122"/>
              </a:rPr>
              <a:t>日期间的平均收益率的上证综合指数，进而确定出市场期望报酬率的近似值。 </a:t>
            </a:r>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案例分析</a:t>
            </a:r>
            <a:endParaRPr lang="zh-CN" altLang="en-US" dirty="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latin typeface="黑体" panose="02010609060101010101" pitchFamily="49" charset="-122"/>
              </a:rPr>
              <a:t>β</a:t>
            </a:r>
            <a:r>
              <a:rPr lang="zh-CN" altLang="en-US" dirty="0">
                <a:latin typeface="黑体" panose="02010609060101010101" pitchFamily="49" charset="-122"/>
              </a:rPr>
              <a:t>值：</a:t>
            </a:r>
            <a:r>
              <a:rPr lang="en-US" altLang="zh-CN" dirty="0">
                <a:latin typeface="黑体" panose="02010609060101010101" pitchFamily="49" charset="-122"/>
              </a:rPr>
              <a:t>wind</a:t>
            </a:r>
            <a:r>
              <a:rPr lang="zh-CN" altLang="en-US" dirty="0">
                <a:latin typeface="黑体" panose="02010609060101010101" pitchFamily="49" charset="-122"/>
              </a:rPr>
              <a:t>资讯中的</a:t>
            </a:r>
            <a:r>
              <a:rPr lang="en-US" altLang="zh-CN" dirty="0">
                <a:latin typeface="黑体" panose="02010609060101010101" pitchFamily="49" charset="-122"/>
              </a:rPr>
              <a:t>14</a:t>
            </a:r>
            <a:r>
              <a:rPr lang="zh-CN" altLang="en-US" dirty="0">
                <a:latin typeface="黑体" panose="02010609060101010101" pitchFamily="49" charset="-122"/>
              </a:rPr>
              <a:t>家可比电子及通信设备制造业的上市公司的</a:t>
            </a:r>
            <a:r>
              <a:rPr lang="en-US" altLang="zh-CN" dirty="0">
                <a:latin typeface="黑体" panose="02010609060101010101" pitchFamily="49" charset="-122"/>
              </a:rPr>
              <a:t>2016</a:t>
            </a:r>
            <a:r>
              <a:rPr lang="zh-CN" altLang="en-US" dirty="0">
                <a:latin typeface="黑体" panose="02010609060101010101" pitchFamily="49" charset="-122"/>
              </a:rPr>
              <a:t>年</a:t>
            </a:r>
            <a:r>
              <a:rPr lang="en-US" altLang="zh-CN" dirty="0">
                <a:latin typeface="黑体" panose="02010609060101010101" pitchFamily="49" charset="-122"/>
              </a:rPr>
              <a:t>05</a:t>
            </a:r>
            <a:r>
              <a:rPr lang="zh-CN" altLang="en-US" dirty="0">
                <a:latin typeface="黑体" panose="02010609060101010101" pitchFamily="49" charset="-122"/>
              </a:rPr>
              <a:t>月</a:t>
            </a:r>
            <a:r>
              <a:rPr lang="en-US" altLang="zh-CN" dirty="0">
                <a:latin typeface="黑体" panose="02010609060101010101" pitchFamily="49" charset="-122"/>
              </a:rPr>
              <a:t>31</a:t>
            </a:r>
            <a:r>
              <a:rPr lang="zh-CN" altLang="en-US" dirty="0">
                <a:latin typeface="黑体" panose="02010609060101010101" pitchFamily="49" charset="-122"/>
              </a:rPr>
              <a:t>日前连续</a:t>
            </a:r>
            <a:r>
              <a:rPr lang="en-US" altLang="zh-CN" dirty="0">
                <a:latin typeface="黑体" panose="02010609060101010101" pitchFamily="49" charset="-122"/>
              </a:rPr>
              <a:t>150</a:t>
            </a:r>
            <a:r>
              <a:rPr lang="zh-CN" altLang="en-US" dirty="0">
                <a:latin typeface="黑体" panose="02010609060101010101" pitchFamily="49" charset="-122"/>
              </a:rPr>
              <a:t>周的</a:t>
            </a:r>
            <a:r>
              <a:rPr lang="en-US" altLang="zh-CN" dirty="0">
                <a:latin typeface="黑体" panose="02010609060101010101" pitchFamily="49" charset="-122"/>
              </a:rPr>
              <a:t>beta</a:t>
            </a:r>
            <a:r>
              <a:rPr lang="zh-CN" altLang="en-US" dirty="0">
                <a:latin typeface="黑体" panose="02010609060101010101" pitchFamily="49" charset="-122"/>
              </a:rPr>
              <a:t>值和资产</a:t>
            </a:r>
            <a:r>
              <a:rPr lang="en-US" altLang="zh-CN" dirty="0">
                <a:latin typeface="黑体" panose="02010609060101010101" pitchFamily="49" charset="-122"/>
              </a:rPr>
              <a:t>beta</a:t>
            </a:r>
            <a:r>
              <a:rPr lang="zh-CN" altLang="en-US" dirty="0">
                <a:latin typeface="黑体" panose="02010609060101010101" pitchFamily="49" charset="-122"/>
              </a:rPr>
              <a:t>值。 </a:t>
            </a:r>
            <a:endParaRPr lang="zh-CN" altLang="en-US" dirty="0">
              <a:latin typeface="黑体" panose="02010609060101010101" pitchFamily="49" charset="-122"/>
            </a:endParaRPr>
          </a:p>
          <a:p>
            <a:r>
              <a:rPr lang="zh-CN" altLang="en-US" dirty="0">
                <a:latin typeface="黑体" panose="02010609060101010101" pitchFamily="49" charset="-122"/>
              </a:rPr>
              <a:t>公司特有风险系数：考虑软件著作权主体的主营业务收入以及融资条件、财务风险、经营风险、资本流动性等方面可能产生的特种风险，主体公司的主营业务收入水平会对预期收益额产生影响，同时，主体公司的经营范围和资金流动性也会受到融资规模的大小的影响，财务风险和经营风险的存在也会增加公司特有风险的可能度等，所以在软件著作权价值评估的折现率确定时，公司特有风险系数不容小觑。 </a:t>
            </a:r>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案例分析</a:t>
            </a:r>
            <a:endParaRPr lang="zh-CN" altLang="en-US" dirty="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a:t>
            </a:r>
            <a:r>
              <a:rPr lang="en-US" altLang="zh-CN" dirty="0">
                <a:latin typeface="黑体" panose="02010609060101010101" pitchFamily="49" charset="-122"/>
              </a:rPr>
              <a:t>3</a:t>
            </a:r>
            <a:r>
              <a:rPr lang="zh-CN" altLang="en-US" dirty="0">
                <a:latin typeface="黑体" panose="02010609060101010101" pitchFamily="49" charset="-122"/>
              </a:rPr>
              <a:t>）收益年限 </a:t>
            </a:r>
            <a:endParaRPr lang="zh-CN" altLang="en-US" dirty="0">
              <a:latin typeface="黑体" panose="02010609060101010101" pitchFamily="49" charset="-122"/>
            </a:endParaRPr>
          </a:p>
          <a:p>
            <a:r>
              <a:rPr lang="zh-CN" altLang="en-US" dirty="0">
                <a:latin typeface="黑体" panose="02010609060101010101" pitchFamily="49" charset="-122"/>
              </a:rPr>
              <a:t>依据被评估对象的具体情况和资料分析，按照法律保护期限和实际使用期限孰短的原则来确定评估收益期限。本次委估的计算机软件属于在线教育领域内的用户软件，需要对该计算机软件使用可靠性方面进行民意调查和专业估算，并且软件的使用寿命要比一般的领域的软件寿命相对使用期限长，被评估对象需要基于谨慎性原则，通过与委托方的多次沟通，进行判定软件著作权的收益期限。</a:t>
            </a:r>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案例分析</a:t>
            </a:r>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a:t>
            </a:r>
            <a:r>
              <a:rPr lang="en-US" altLang="zh-CN" dirty="0">
                <a:latin typeface="黑体" panose="02010609060101010101" pitchFamily="49" charset="-122"/>
              </a:rPr>
              <a:t>4</a:t>
            </a:r>
            <a:r>
              <a:rPr lang="zh-CN" altLang="en-US" dirty="0">
                <a:latin typeface="黑体" panose="02010609060101010101" pitchFamily="49" charset="-122"/>
              </a:rPr>
              <a:t>）技术成熟程度 </a:t>
            </a:r>
            <a:endParaRPr lang="zh-CN" altLang="en-US" dirty="0">
              <a:latin typeface="黑体" panose="02010609060101010101" pitchFamily="49" charset="-122"/>
            </a:endParaRPr>
          </a:p>
          <a:p>
            <a:r>
              <a:rPr lang="zh-CN" altLang="en-US" dirty="0">
                <a:latin typeface="黑体" panose="02010609060101010101" pitchFamily="49" charset="-122"/>
              </a:rPr>
              <a:t>软件著作权技术成熟程度会直接影响评估值的高低。软件著作权在开发程度过程中应用了新技术、新工艺，在软件著作权技术成熟的前提下，其开发程度越高，运用该技术成果的风险性也会相应降低，评估值相应提高。</a:t>
            </a:r>
            <a:endParaRPr lang="zh-CN" altLang="en-US" dirty="0">
              <a:latin typeface="黑体" panose="02010609060101010101" pitchFamily="49" charset="-122"/>
            </a:endParaRPr>
          </a:p>
          <a:p>
            <a:r>
              <a:rPr lang="zh-CN" altLang="en-US" dirty="0">
                <a:latin typeface="黑体" panose="02010609060101010101" pitchFamily="49" charset="-122"/>
              </a:rPr>
              <a:t>如果软件著作权的技术程度不成熟，运用该技术成果的风险性也会相应提高，在评估时应考虑软件著作权技术成果的成熟程度，正确估算其不成熟的技术成果所带来的风险，从而科学的确定其评估值。 </a:t>
            </a:r>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计算机软件著作权评估</a:t>
            </a:r>
            <a:endParaRPr lang="zh-CN" altLang="en-US" dirty="0"/>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solidFill>
                  <a:srgbClr val="C00000"/>
                </a:solidFill>
                <a:latin typeface="黑体" panose="02010609060101010101" pitchFamily="49" charset="-122"/>
              </a:rPr>
              <a:t>3.</a:t>
            </a:r>
            <a:r>
              <a:rPr lang="zh-CN" altLang="en-US" dirty="0">
                <a:solidFill>
                  <a:srgbClr val="C00000"/>
                </a:solidFill>
                <a:latin typeface="黑体" panose="02010609060101010101" pitchFamily="49" charset="-122"/>
              </a:rPr>
              <a:t>预期收益分成额的确定</a:t>
            </a:r>
            <a:endParaRPr lang="zh-CN" altLang="en-US" dirty="0">
              <a:solidFill>
                <a:srgbClr val="C00000"/>
              </a:solidFill>
              <a:latin typeface="黑体" panose="02010609060101010101" pitchFamily="49" charset="-122"/>
            </a:endParaRPr>
          </a:p>
          <a:p>
            <a:r>
              <a:rPr lang="zh-CN" altLang="en-US" dirty="0">
                <a:latin typeface="黑体" panose="02010609060101010101" pitchFamily="49" charset="-122"/>
              </a:rPr>
              <a:t>（</a:t>
            </a:r>
            <a:r>
              <a:rPr lang="en-US" altLang="zh-CN" dirty="0">
                <a:latin typeface="黑体" panose="02010609060101010101" pitchFamily="49" charset="-122"/>
              </a:rPr>
              <a:t>1</a:t>
            </a:r>
            <a:r>
              <a:rPr lang="zh-CN" altLang="en-US" dirty="0">
                <a:latin typeface="黑体" panose="02010609060101010101" pitchFamily="49" charset="-122"/>
              </a:rPr>
              <a:t>）构建软件著作权资产利润分成率综合评价指标 </a:t>
            </a:r>
            <a:endParaRPr lang="zh-CN" altLang="en-US" dirty="0">
              <a:latin typeface="黑体" panose="02010609060101010101" pitchFamily="49" charset="-122"/>
            </a:endParaRPr>
          </a:p>
          <a:p>
            <a:r>
              <a:rPr lang="zh-CN" altLang="en-US" dirty="0">
                <a:latin typeface="黑体" panose="02010609060101010101" pitchFamily="49" charset="-122"/>
              </a:rPr>
              <a:t>影响软件著作权的价值高低的利润分成率综合评价指标体系主要受准则层的技术因素、经济因素、法律因素的影响。一般认为，影响软件著作权的技术因素有技术所属领域水平、应用范围、替代技术、创新性、成熟度等。影响软件著作权的经济因素有经济获利能力、市场供求关系和类似资产交易价格。影响软件著作权的其他因素有法律状态、权属保护期限等。 </a:t>
            </a:r>
            <a:endParaRPr lang="zh-CN" altLang="en-US" dirty="0">
              <a:latin typeface="黑体" panose="02010609060101010101" pitchFamily="49" charset="-122"/>
            </a:endParaRPr>
          </a:p>
          <a:p>
            <a:r>
              <a:rPr lang="zh-CN" altLang="en-US" dirty="0">
                <a:latin typeface="黑体" panose="02010609060101010101" pitchFamily="49" charset="-122"/>
              </a:rPr>
              <a:t>针对以上主要因素，按照其内在结构和因果联系，软件著作权利润分成率综合评价指标如表所示。</a:t>
            </a:r>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案例分析</a:t>
            </a:r>
            <a:endParaRPr lang="zh-CN" altLang="en-US" dirty="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                 综合评价指标体系表</a:t>
            </a:r>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案例分析</a:t>
            </a:r>
            <a:endParaRPr lang="zh-CN" altLang="en-US" dirty="0"/>
          </a:p>
        </p:txBody>
      </p:sp>
      <p:pic>
        <p:nvPicPr>
          <p:cNvPr id="4" name="图片 3"/>
          <p:cNvPicPr>
            <a:picLocks noChangeAspect="1"/>
          </p:cNvPicPr>
          <p:nvPr/>
        </p:nvPicPr>
        <p:blipFill rotWithShape="1">
          <a:blip r:embed="rId1"/>
          <a:srcRect t="1872"/>
          <a:stretch>
            <a:fillRect/>
          </a:stretch>
        </p:blipFill>
        <p:spPr>
          <a:xfrm>
            <a:off x="1021796" y="1285962"/>
            <a:ext cx="4910173" cy="3439601"/>
          </a:xfrm>
          <a:prstGeom prst="rect">
            <a:avLst/>
          </a:prstGeom>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        软件著作权利润分成率具体评价指标分析表</a:t>
            </a:r>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案例分析</a:t>
            </a:r>
            <a:endParaRPr lang="zh-CN" altLang="en-US" dirty="0"/>
          </a:p>
        </p:txBody>
      </p:sp>
      <p:pic>
        <p:nvPicPr>
          <p:cNvPr id="5" name="图片 4"/>
          <p:cNvPicPr>
            <a:picLocks noChangeAspect="1"/>
          </p:cNvPicPr>
          <p:nvPr/>
        </p:nvPicPr>
        <p:blipFill rotWithShape="1">
          <a:blip r:embed="rId1"/>
          <a:srcRect b="43749"/>
          <a:stretch>
            <a:fillRect/>
          </a:stretch>
        </p:blipFill>
        <p:spPr>
          <a:xfrm>
            <a:off x="1198523" y="1322962"/>
            <a:ext cx="4546620" cy="3402601"/>
          </a:xfrm>
          <a:prstGeom prst="rect">
            <a:avLst/>
          </a:prstGeom>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        软件著作权利润分成率具体评价指标分析表</a:t>
            </a:r>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案例分析</a:t>
            </a:r>
            <a:endParaRPr lang="zh-CN" altLang="en-US" dirty="0"/>
          </a:p>
        </p:txBody>
      </p:sp>
      <p:pic>
        <p:nvPicPr>
          <p:cNvPr id="5" name="图片 4"/>
          <p:cNvPicPr>
            <a:picLocks noChangeAspect="1"/>
          </p:cNvPicPr>
          <p:nvPr/>
        </p:nvPicPr>
        <p:blipFill rotWithShape="1">
          <a:blip r:embed="rId1"/>
          <a:srcRect t="56251"/>
          <a:stretch>
            <a:fillRect/>
          </a:stretch>
        </p:blipFill>
        <p:spPr>
          <a:xfrm>
            <a:off x="1138022" y="1346580"/>
            <a:ext cx="5073560" cy="2953045"/>
          </a:xfrm>
          <a:prstGeom prst="rect">
            <a:avLst/>
          </a:prstGeom>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被评估对象软件著作权综合评价指标分为目标层</a:t>
            </a:r>
            <a:r>
              <a:rPr lang="en-US" altLang="zh-CN" dirty="0">
                <a:latin typeface="黑体" panose="02010609060101010101" pitchFamily="49" charset="-122"/>
              </a:rPr>
              <a:t>A</a:t>
            </a:r>
            <a:r>
              <a:rPr lang="zh-CN" altLang="en-US" dirty="0">
                <a:latin typeface="黑体" panose="02010609060101010101" pitchFamily="49" charset="-122"/>
              </a:rPr>
              <a:t>，准则层</a:t>
            </a:r>
            <a:r>
              <a:rPr lang="en-US" altLang="zh-CN" dirty="0">
                <a:latin typeface="黑体" panose="02010609060101010101" pitchFamily="49" charset="-122"/>
              </a:rPr>
              <a:t>B</a:t>
            </a:r>
            <a:r>
              <a:rPr lang="zh-CN" altLang="en-US" dirty="0">
                <a:latin typeface="黑体" panose="02010609060101010101" pitchFamily="49" charset="-122"/>
              </a:rPr>
              <a:t>与</a:t>
            </a:r>
            <a:r>
              <a:rPr lang="zh-CN" altLang="en-US" dirty="0">
                <a:latin typeface="黑体" panose="02010609060101010101" pitchFamily="49" charset="-122"/>
                <a:sym typeface="+mn-ea"/>
              </a:rPr>
              <a:t>指标层</a:t>
            </a:r>
            <a:r>
              <a:rPr lang="en-US" altLang="zh-CN" dirty="0">
                <a:latin typeface="黑体" panose="02010609060101010101" pitchFamily="49" charset="-122"/>
                <a:sym typeface="+mn-ea"/>
              </a:rPr>
              <a:t>C</a:t>
            </a:r>
            <a:r>
              <a:rPr lang="zh-CN" altLang="en-US" dirty="0">
                <a:latin typeface="黑体" panose="02010609060101010101" pitchFamily="49" charset="-122"/>
                <a:sym typeface="+mn-ea"/>
              </a:rPr>
              <a:t>。</a:t>
            </a:r>
            <a:endParaRPr lang="zh-CN" altLang="en-US" dirty="0">
              <a:latin typeface="黑体" panose="02010609060101010101" pitchFamily="49" charset="-122"/>
              <a:sym typeface="+mn-ea"/>
            </a:endParaRPr>
          </a:p>
          <a:p>
            <a:r>
              <a:rPr lang="zh-CN" altLang="en-US" dirty="0">
                <a:latin typeface="黑体" panose="02010609060101010101" pitchFamily="49" charset="-122"/>
                <a:sym typeface="+mn-ea"/>
              </a:rPr>
              <a:t>准则层</a:t>
            </a:r>
            <a:r>
              <a:rPr lang="en-US" altLang="zh-CN" dirty="0">
                <a:latin typeface="黑体" panose="02010609060101010101" pitchFamily="49" charset="-122"/>
                <a:sym typeface="+mn-ea"/>
              </a:rPr>
              <a:t>B</a:t>
            </a:r>
            <a:r>
              <a:rPr lang="zh-CN" altLang="en-US" dirty="0">
                <a:latin typeface="黑体" panose="02010609060101010101" pitchFamily="49" charset="-122"/>
              </a:rPr>
              <a:t>包括经济因素、技术因素和法律因素，</a:t>
            </a:r>
            <a:endParaRPr lang="zh-CN" altLang="en-US" dirty="0">
              <a:latin typeface="黑体" panose="02010609060101010101" pitchFamily="49" charset="-122"/>
            </a:endParaRPr>
          </a:p>
          <a:p>
            <a:r>
              <a:rPr lang="zh-CN" altLang="en-US" dirty="0">
                <a:latin typeface="黑体" panose="02010609060101010101" pitchFamily="49" charset="-122"/>
                <a:sym typeface="+mn-ea"/>
              </a:rPr>
              <a:t>指标层</a:t>
            </a:r>
            <a:r>
              <a:rPr lang="en-US" altLang="zh-CN" dirty="0">
                <a:latin typeface="黑体" panose="02010609060101010101" pitchFamily="49" charset="-122"/>
                <a:sym typeface="+mn-ea"/>
              </a:rPr>
              <a:t>C</a:t>
            </a:r>
            <a:r>
              <a:rPr lang="zh-CN" altLang="en-US" dirty="0">
                <a:latin typeface="黑体" panose="02010609060101010101" pitchFamily="49" charset="-122"/>
                <a:sym typeface="+mn-ea"/>
              </a:rPr>
              <a:t>包括</a:t>
            </a:r>
            <a:r>
              <a:rPr lang="zh-CN" altLang="en-US" dirty="0">
                <a:latin typeface="黑体" panose="02010609060101010101" pitchFamily="49" charset="-122"/>
              </a:rPr>
              <a:t>技术水平、先进度、技术防护力、替代技术、创新度、成熟度、应用范围、供求关系、著作权法律状态等。 </a:t>
            </a:r>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案例分析</a:t>
            </a:r>
            <a:endParaRPr lang="zh-CN" altLang="en-US" dirty="0"/>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a:t>
            </a:r>
            <a:r>
              <a:rPr lang="en-US" altLang="zh-CN" dirty="0">
                <a:latin typeface="黑体" panose="02010609060101010101" pitchFamily="49" charset="-122"/>
              </a:rPr>
              <a:t>2</a:t>
            </a:r>
            <a:r>
              <a:rPr lang="zh-CN" altLang="en-US" dirty="0">
                <a:latin typeface="黑体" panose="02010609060101010101" pitchFamily="49" charset="-122"/>
              </a:rPr>
              <a:t>）指标权重的确定以及利润分成率的集值统计处理 </a:t>
            </a:r>
            <a:endParaRPr lang="zh-CN" altLang="en-US" dirty="0">
              <a:latin typeface="黑体" panose="02010609060101010101" pitchFamily="49" charset="-122"/>
            </a:endParaRPr>
          </a:p>
          <a:p>
            <a:r>
              <a:rPr lang="zh-CN" altLang="en-US" dirty="0">
                <a:latin typeface="黑体" panose="02010609060101010101" pitchFamily="49" charset="-122"/>
              </a:rPr>
              <a:t>评估人员综合相关评估专家的意见和职业判断，按照技术、经济、法律因素的重要性构建指标权重的专家评价体系和对被评估软件著作权资产利润分成率高低程度的定量判定，鉴于软件著作权评估专业性较强、利润分成率的各项影响因素具有模糊性的特点，应借助相关的评估专家进行职业判断，进一步利用综合指标评价法对不同专家的评价结果进行综合分析，将定性与定量相结合，实现经验判断的程序化和量化。从理论上说此方法是可行的，但是该方法无法衡量在专家参与的情况下准确调整利润分成率的问题，然而集值统计这一数学定量方法在某种程度上解决了模糊统计存在的局限。 </a:t>
            </a:r>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案例分析</a:t>
            </a:r>
            <a:endParaRPr lang="zh-CN" altLang="en-US" dirty="0"/>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集值统计综合了经典统计和模糊统计两种应用方法。经典统计在具体实验中能够得到相对应空间的确定点，然而实验中得到的集值统计是一个模糊子集。考虑其评价对象的模糊、多变的区间，根据数理统计的方法对指标进行定量评价，也就是利用集值统计的原理减少专家判断中的随机误差和主观判断。在评价软件著作权的利润分成率的大小时，由于客观因素的多变和不稳定，主观因素的扩张，导致利润分成率大小的因素判断尚未精确，此时，集值统计理论的应用得到体现，专家在对软件著作权利润分成率指标进行评价时，先对软件著作权利润分成率的高低程度划定一个区间值，记为 </a:t>
            </a:r>
            <a:endParaRPr lang="en-US" altLang="zh-CN" dirty="0">
              <a:latin typeface="黑体" panose="02010609060101010101" pitchFamily="49" charset="-122"/>
            </a:endParaRPr>
          </a:p>
          <a:p>
            <a:r>
              <a:rPr lang="zh-CN" altLang="en-US" dirty="0">
                <a:latin typeface="黑体" panose="02010609060101010101" pitchFamily="49" charset="-122"/>
              </a:rPr>
              <a:t>   ，</a:t>
            </a:r>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案例分析</a:t>
            </a:r>
            <a:endParaRPr lang="zh-CN" altLang="en-US" dirty="0"/>
          </a:p>
        </p:txBody>
      </p:sp>
      <p:pic>
        <p:nvPicPr>
          <p:cNvPr id="4" name="图片 3"/>
          <p:cNvPicPr>
            <a:picLocks noChangeAspect="1"/>
          </p:cNvPicPr>
          <p:nvPr/>
        </p:nvPicPr>
        <p:blipFill>
          <a:blip r:embed="rId1"/>
          <a:stretch>
            <a:fillRect/>
          </a:stretch>
        </p:blipFill>
        <p:spPr>
          <a:xfrm>
            <a:off x="422325" y="4291238"/>
            <a:ext cx="519057" cy="341485"/>
          </a:xfrm>
          <a:prstGeom prst="rect">
            <a:avLst/>
          </a:prstGeom>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其中</a:t>
            </a:r>
            <a:r>
              <a:rPr lang="en-US" altLang="zh-CN" dirty="0">
                <a:latin typeface="黑体" panose="02010609060101010101" pitchFamily="49" charset="-122"/>
              </a:rPr>
              <a:t>k</a:t>
            </a:r>
            <a:r>
              <a:rPr lang="zh-CN" altLang="en-US" dirty="0">
                <a:latin typeface="黑体" panose="02010609060101010101" pitchFamily="49" charset="-122"/>
              </a:rPr>
              <a:t>代表的是专家号，区间值中较大的数值   表示较高指标评价值，区间值中较小的数值   表示较低指标评价值，其中      。集值统计序列就是由判断区间值组成，</a:t>
            </a:r>
            <a:r>
              <a:rPr lang="en-US" altLang="zh-CN" dirty="0">
                <a:latin typeface="黑体" panose="02010609060101010101" pitchFamily="49" charset="-122"/>
              </a:rPr>
              <a:t>n</a:t>
            </a:r>
            <a:r>
              <a:rPr lang="zh-CN" altLang="en-US" dirty="0">
                <a:latin typeface="黑体" panose="02010609060101010101" pitchFamily="49" charset="-122"/>
              </a:rPr>
              <a:t>个专家就是</a:t>
            </a:r>
            <a:r>
              <a:rPr lang="en-US" altLang="zh-CN" dirty="0">
                <a:latin typeface="黑体" panose="02010609060101010101" pitchFamily="49" charset="-122"/>
              </a:rPr>
              <a:t>n</a:t>
            </a:r>
            <a:r>
              <a:rPr lang="zh-CN" altLang="en-US" dirty="0">
                <a:latin typeface="黑体" panose="02010609060101010101" pitchFamily="49" charset="-122"/>
              </a:rPr>
              <a:t>个判断区间值组成的一个集值统计序列：                         。指标评价的计算公式</a:t>
            </a:r>
            <a:endParaRPr lang="en-US" altLang="zh-CN" dirty="0">
              <a:latin typeface="黑体" panose="02010609060101010101" pitchFamily="49" charset="-122"/>
            </a:endParaRPr>
          </a:p>
          <a:p>
            <a:endParaRPr lang="en-US" altLang="zh-CN" dirty="0">
              <a:latin typeface="黑体" panose="02010609060101010101" pitchFamily="49" charset="-122"/>
            </a:endParaRPr>
          </a:p>
          <a:p>
            <a:r>
              <a:rPr lang="zh-CN" altLang="en-US" dirty="0">
                <a:latin typeface="黑体" panose="02010609060101010101" pitchFamily="49" charset="-122"/>
              </a:rPr>
              <a:t>利用上述方法除了获得平均数</a:t>
            </a:r>
            <a:r>
              <a:rPr lang="en-US" altLang="zh-CN" dirty="0">
                <a:latin typeface="黑体" panose="02010609060101010101" pitchFamily="49" charset="-122"/>
              </a:rPr>
              <a:t>u</a:t>
            </a:r>
            <a:r>
              <a:rPr lang="zh-CN" altLang="en-US" dirty="0">
                <a:latin typeface="黑体" panose="02010609060101010101" pitchFamily="49" charset="-122"/>
              </a:rPr>
              <a:t>以外，还可以通过计算置信度获得专家们对软件著作权利润分成率高低判断的把握程度。置信度</a:t>
            </a:r>
            <a:r>
              <a:rPr lang="en-US" altLang="zh-CN" dirty="0">
                <a:latin typeface="黑体" panose="02010609060101010101" pitchFamily="49" charset="-122"/>
              </a:rPr>
              <a:t>(b)</a:t>
            </a:r>
            <a:r>
              <a:rPr lang="zh-CN" altLang="en-US" dirty="0">
                <a:latin typeface="黑体" panose="02010609060101010101" pitchFamily="49" charset="-122"/>
              </a:rPr>
              <a:t>的计算公式为： </a:t>
            </a:r>
            <a:endParaRPr lang="zh-CN" altLang="en-US" dirty="0">
              <a:latin typeface="黑体" panose="02010609060101010101" pitchFamily="49" charset="-122"/>
            </a:endParaRPr>
          </a:p>
          <a:p>
            <a:endParaRPr lang="zh-CN" altLang="en-US" dirty="0">
              <a:latin typeface="黑体" panose="02010609060101010101" pitchFamily="49" charset="-122"/>
            </a:endParaRPr>
          </a:p>
          <a:p>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案例分析</a:t>
            </a:r>
            <a:endParaRPr lang="zh-CN" altLang="en-US" dirty="0"/>
          </a:p>
        </p:txBody>
      </p:sp>
      <p:pic>
        <p:nvPicPr>
          <p:cNvPr id="4" name="图片 3"/>
          <p:cNvPicPr>
            <a:picLocks noChangeAspect="1"/>
          </p:cNvPicPr>
          <p:nvPr/>
        </p:nvPicPr>
        <p:blipFill>
          <a:blip r:embed="rId1"/>
          <a:stretch>
            <a:fillRect/>
          </a:stretch>
        </p:blipFill>
        <p:spPr>
          <a:xfrm>
            <a:off x="4700789" y="1051293"/>
            <a:ext cx="274908" cy="227097"/>
          </a:xfrm>
          <a:prstGeom prst="rect">
            <a:avLst/>
          </a:prstGeom>
        </p:spPr>
      </p:pic>
      <p:pic>
        <p:nvPicPr>
          <p:cNvPr id="5" name="图片 4"/>
          <p:cNvPicPr>
            <a:picLocks noChangeAspect="1"/>
          </p:cNvPicPr>
          <p:nvPr/>
        </p:nvPicPr>
        <p:blipFill>
          <a:blip r:embed="rId2"/>
          <a:stretch>
            <a:fillRect/>
          </a:stretch>
        </p:blipFill>
        <p:spPr>
          <a:xfrm>
            <a:off x="2993786" y="1411321"/>
            <a:ext cx="308754" cy="247002"/>
          </a:xfrm>
          <a:prstGeom prst="rect">
            <a:avLst/>
          </a:prstGeom>
        </p:spPr>
      </p:pic>
      <p:pic>
        <p:nvPicPr>
          <p:cNvPr id="6" name="图片 5"/>
          <p:cNvPicPr>
            <a:picLocks noChangeAspect="1"/>
          </p:cNvPicPr>
          <p:nvPr/>
        </p:nvPicPr>
        <p:blipFill>
          <a:blip r:embed="rId3"/>
          <a:stretch>
            <a:fillRect/>
          </a:stretch>
        </p:blipFill>
        <p:spPr>
          <a:xfrm>
            <a:off x="5716277" y="1411321"/>
            <a:ext cx="713563" cy="247002"/>
          </a:xfrm>
          <a:prstGeom prst="rect">
            <a:avLst/>
          </a:prstGeom>
        </p:spPr>
      </p:pic>
      <p:pic>
        <p:nvPicPr>
          <p:cNvPr id="9" name="图片 8"/>
          <p:cNvPicPr>
            <a:picLocks noChangeAspect="1"/>
          </p:cNvPicPr>
          <p:nvPr/>
        </p:nvPicPr>
        <p:blipFill rotWithShape="1">
          <a:blip r:embed="rId4"/>
          <a:srcRect t="24157" b="-1"/>
          <a:stretch>
            <a:fillRect/>
          </a:stretch>
        </p:blipFill>
        <p:spPr>
          <a:xfrm>
            <a:off x="2659805" y="2096311"/>
            <a:ext cx="2676525" cy="296186"/>
          </a:xfrm>
          <a:prstGeom prst="rect">
            <a:avLst/>
          </a:prstGeom>
        </p:spPr>
      </p:pic>
      <p:pic>
        <p:nvPicPr>
          <p:cNvPr id="10" name="图片 9"/>
          <p:cNvPicPr>
            <a:picLocks noChangeAspect="1"/>
          </p:cNvPicPr>
          <p:nvPr/>
        </p:nvPicPr>
        <p:blipFill>
          <a:blip r:embed="rId5"/>
          <a:stretch>
            <a:fillRect/>
          </a:stretch>
        </p:blipFill>
        <p:spPr>
          <a:xfrm>
            <a:off x="1622683" y="2574503"/>
            <a:ext cx="3189029" cy="624789"/>
          </a:xfrm>
          <a:prstGeom prst="rect">
            <a:avLst/>
          </a:prstGeom>
        </p:spPr>
      </p:pic>
      <p:pic>
        <p:nvPicPr>
          <p:cNvPr id="11" name="图片 10"/>
          <p:cNvPicPr>
            <a:picLocks noChangeAspect="1"/>
          </p:cNvPicPr>
          <p:nvPr/>
        </p:nvPicPr>
        <p:blipFill>
          <a:blip r:embed="rId6"/>
          <a:stretch>
            <a:fillRect/>
          </a:stretch>
        </p:blipFill>
        <p:spPr>
          <a:xfrm>
            <a:off x="1782590" y="3938641"/>
            <a:ext cx="877215" cy="277600"/>
          </a:xfrm>
          <a:prstGeom prst="rect">
            <a:avLst/>
          </a:prstGeom>
        </p:spPr>
      </p:pic>
      <p:pic>
        <p:nvPicPr>
          <p:cNvPr id="12" name="图片 11"/>
          <p:cNvPicPr>
            <a:picLocks noChangeAspect="1"/>
          </p:cNvPicPr>
          <p:nvPr/>
        </p:nvPicPr>
        <p:blipFill>
          <a:blip r:embed="rId7"/>
          <a:stretch>
            <a:fillRect/>
          </a:stretch>
        </p:blipFill>
        <p:spPr>
          <a:xfrm>
            <a:off x="1622683" y="4320114"/>
            <a:ext cx="3000397" cy="390528"/>
          </a:xfrm>
          <a:prstGeom prst="rect">
            <a:avLst/>
          </a:prstGeom>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由上可知，</a:t>
            </a:r>
            <a:r>
              <a:rPr lang="en-US" altLang="zh-CN" dirty="0">
                <a:latin typeface="黑体" panose="02010609060101010101" pitchFamily="49" charset="-122"/>
              </a:rPr>
              <a:t>g</a:t>
            </a:r>
            <a:r>
              <a:rPr lang="zh-CN" altLang="en-US" dirty="0">
                <a:latin typeface="黑体" panose="02010609060101010101" pitchFamily="49" charset="-122"/>
              </a:rPr>
              <a:t>越大，置信度</a:t>
            </a:r>
            <a:r>
              <a:rPr lang="en-US" altLang="zh-CN" dirty="0">
                <a:latin typeface="黑体" panose="02010609060101010101" pitchFamily="49" charset="-122"/>
              </a:rPr>
              <a:t>b</a:t>
            </a:r>
            <a:r>
              <a:rPr lang="zh-CN" altLang="en-US" dirty="0">
                <a:latin typeface="黑体" panose="02010609060101010101" pitchFamily="49" charset="-122"/>
              </a:rPr>
              <a:t>越趋近于</a:t>
            </a:r>
            <a:r>
              <a:rPr lang="en-US" altLang="zh-CN" dirty="0">
                <a:latin typeface="黑体" panose="02010609060101010101" pitchFamily="49" charset="-122"/>
              </a:rPr>
              <a:t>0</a:t>
            </a:r>
            <a:r>
              <a:rPr lang="zh-CN" altLang="en-US" dirty="0">
                <a:latin typeface="黑体" panose="02010609060101010101" pitchFamily="49" charset="-122"/>
              </a:rPr>
              <a:t>，从综合指标离散度的角度来看，置信度降低会导致综合评价指标的离散度变大，说明专家对软件著作权利润分成率的高低判定程度变小。同理，</a:t>
            </a:r>
            <a:r>
              <a:rPr lang="en-US" altLang="zh-CN" dirty="0">
                <a:latin typeface="黑体" panose="02010609060101010101" pitchFamily="49" charset="-122"/>
              </a:rPr>
              <a:t>g</a:t>
            </a:r>
            <a:r>
              <a:rPr lang="zh-CN" altLang="en-US" dirty="0">
                <a:latin typeface="黑体" panose="02010609060101010101" pitchFamily="49" charset="-122"/>
              </a:rPr>
              <a:t>越小，置信度</a:t>
            </a:r>
            <a:r>
              <a:rPr lang="en-US" altLang="zh-CN" dirty="0">
                <a:latin typeface="黑体" panose="02010609060101010101" pitchFamily="49" charset="-122"/>
              </a:rPr>
              <a:t>b</a:t>
            </a:r>
            <a:r>
              <a:rPr lang="zh-CN" altLang="en-US" dirty="0">
                <a:latin typeface="黑体" panose="02010609060101010101" pitchFamily="49" charset="-122"/>
              </a:rPr>
              <a:t>越趋近于</a:t>
            </a:r>
            <a:r>
              <a:rPr lang="en-US" altLang="zh-CN" dirty="0">
                <a:latin typeface="黑体" panose="02010609060101010101" pitchFamily="49" charset="-122"/>
              </a:rPr>
              <a:t>1</a:t>
            </a:r>
            <a:r>
              <a:rPr lang="zh-CN" altLang="en-US" dirty="0">
                <a:latin typeface="黑体" panose="02010609060101010101" pitchFamily="49" charset="-122"/>
              </a:rPr>
              <a:t>，从综合指标离散度的角度来看，置信度增加会导致综合评价指标的离散度变小，说明专家对软件著作权利润分成率的高低判定程度变大。 </a:t>
            </a:r>
            <a:endParaRPr lang="zh-CN" altLang="en-US" dirty="0">
              <a:latin typeface="黑体" panose="02010609060101010101" pitchFamily="49" charset="-122"/>
            </a:endParaRPr>
          </a:p>
          <a:p>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案例分析</a:t>
            </a:r>
            <a:endParaRPr lang="zh-CN" altLang="en-US" dirty="0"/>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综合分析软件著作权利润分成率的综合评价指标体系，对其目标层、准则层、指标层的层级结构进行了解，依据专家经验和职业实证数据确定各指标的权重然后进行专家指标评价体系的集值统计处理。 </a:t>
            </a:r>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案例分析</a:t>
            </a: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a:t>
            </a:r>
            <a:r>
              <a:rPr lang="en-US" altLang="zh-CN" dirty="0">
                <a:latin typeface="黑体" panose="02010609060101010101" pitchFamily="49" charset="-122"/>
              </a:rPr>
              <a:t>5</a:t>
            </a:r>
            <a:r>
              <a:rPr lang="zh-CN" altLang="en-US" dirty="0">
                <a:latin typeface="黑体" panose="02010609060101010101" pitchFamily="49" charset="-122"/>
              </a:rPr>
              <a:t>）使用期限 </a:t>
            </a:r>
            <a:endParaRPr lang="zh-CN" altLang="en-US" dirty="0">
              <a:latin typeface="黑体" panose="02010609060101010101" pitchFamily="49" charset="-122"/>
            </a:endParaRPr>
          </a:p>
          <a:p>
            <a:r>
              <a:rPr lang="zh-CN" altLang="en-US" dirty="0">
                <a:latin typeface="黑体" panose="02010609060101010101" pitchFamily="49" charset="-122"/>
              </a:rPr>
              <a:t>软件著作权的使用期限会受其先进程度和无形损耗的大小影响。软件著作权的使用期限与其先进程度成正比，与无形损耗成反比。</a:t>
            </a:r>
            <a:endParaRPr lang="zh-CN" altLang="en-US" dirty="0">
              <a:latin typeface="黑体" panose="02010609060101010101" pitchFamily="49" charset="-122"/>
            </a:endParaRPr>
          </a:p>
          <a:p>
            <a:r>
              <a:rPr lang="zh-CN" altLang="en-US" dirty="0">
                <a:latin typeface="黑体" panose="02010609060101010101" pitchFamily="49" charset="-122"/>
              </a:rPr>
              <a:t>软件著作权的使用期限包括法律保护期限和实际可以使用的保护期限，然而，首先应当考虑法律保护期限，在法律保护期限的基础之上，关注软件著作权的未来实际可使用期限。</a:t>
            </a:r>
            <a:endParaRPr lang="zh-CN" altLang="en-US" dirty="0">
              <a:latin typeface="黑体" panose="02010609060101010101" pitchFamily="49" charset="-122"/>
            </a:endParaRPr>
          </a:p>
          <a:p>
            <a:r>
              <a:rPr lang="zh-CN" altLang="en-US" dirty="0">
                <a:latin typeface="黑体" panose="02010609060101010101" pitchFamily="49" charset="-122"/>
              </a:rPr>
              <a:t>实际使用年限是指软件著作权在受技术成熟度和市场需求等因素影响下未来可以产生超额收益的年限。</a:t>
            </a:r>
            <a:endParaRPr lang="zh-CN" altLang="en-US"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计算机软件著作权评估</a:t>
            </a:r>
            <a:endParaRPr lang="zh-CN" altLang="en-US" dirty="0"/>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本评估案例由</a:t>
            </a:r>
            <a:r>
              <a:rPr lang="en-US" altLang="zh-CN" dirty="0">
                <a:latin typeface="黑体" panose="02010609060101010101" pitchFamily="49" charset="-122"/>
              </a:rPr>
              <a:t>7</a:t>
            </a:r>
            <a:r>
              <a:rPr lang="zh-CN" altLang="en-US" dirty="0">
                <a:latin typeface="黑体" panose="02010609060101010101" pitchFamily="49" charset="-122"/>
              </a:rPr>
              <a:t>位评估专家组成评估小组，对兰州</a:t>
            </a:r>
            <a:r>
              <a:rPr lang="en-US" altLang="zh-CN" dirty="0">
                <a:latin typeface="黑体" panose="02010609060101010101" pitchFamily="49" charset="-122"/>
              </a:rPr>
              <a:t>Q</a:t>
            </a:r>
            <a:r>
              <a:rPr lang="zh-CN" altLang="en-US" dirty="0">
                <a:latin typeface="黑体" panose="02010609060101010101" pitchFamily="49" charset="-122"/>
              </a:rPr>
              <a:t>教育科技公司的</a:t>
            </a:r>
            <a:r>
              <a:rPr lang="en-US" altLang="zh-CN" dirty="0">
                <a:latin typeface="黑体" panose="02010609060101010101" pitchFamily="49" charset="-122"/>
              </a:rPr>
              <a:t>8</a:t>
            </a:r>
            <a:r>
              <a:rPr lang="zh-CN" altLang="en-US" dirty="0">
                <a:latin typeface="黑体" panose="02010609060101010101" pitchFamily="49" charset="-122"/>
              </a:rPr>
              <a:t>项计算机软件著作权的利润分成率的高低程度进行评价并给予判断区间值，形成一个集值统计的序列，再用集值统计的数学模型对其判断区间值进行处理。鉴于评估专业研究领域的不同，故专家们的原则是对熟悉程度较大的指标项目给出的是区间上下限差值较小的分值，对其熟悉程度较小的指标项目给出的是区间上下限较大的分值，同理，对于其熟悉程度几乎为零的指标项目不给予评分值。结合集值统计数学原理的利润分成率指标评价结果如下。</a:t>
            </a:r>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案例分析</a:t>
            </a:r>
            <a:endParaRPr lang="zh-CN" altLang="en-US" dirty="0"/>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endParaRPr lang="en-US" altLang="zh-CN" dirty="0">
              <a:latin typeface="黑体" panose="02010609060101010101" pitchFamily="49" charset="-122"/>
            </a:endParaRPr>
          </a:p>
          <a:p>
            <a:endParaRPr lang="en-US" altLang="zh-CN" dirty="0">
              <a:latin typeface="黑体" panose="02010609060101010101" pitchFamily="49" charset="-122"/>
            </a:endParaRPr>
          </a:p>
          <a:p>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案例分析</a:t>
            </a:r>
            <a:endParaRPr lang="zh-CN" altLang="en-US" dirty="0"/>
          </a:p>
        </p:txBody>
      </p:sp>
      <p:pic>
        <p:nvPicPr>
          <p:cNvPr id="4" name="图片 3"/>
          <p:cNvPicPr>
            <a:picLocks noChangeAspect="1"/>
          </p:cNvPicPr>
          <p:nvPr/>
        </p:nvPicPr>
        <p:blipFill rotWithShape="1">
          <a:blip r:embed="rId1"/>
          <a:srcRect t="-1" b="46275"/>
          <a:stretch>
            <a:fillRect/>
          </a:stretch>
        </p:blipFill>
        <p:spPr>
          <a:xfrm>
            <a:off x="1043274" y="927259"/>
            <a:ext cx="4620316" cy="3571784"/>
          </a:xfrm>
          <a:prstGeom prst="rect">
            <a:avLst/>
          </a:prstGeom>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endParaRPr lang="en-US" altLang="zh-CN" dirty="0">
              <a:latin typeface="黑体" panose="02010609060101010101" pitchFamily="49" charset="-122"/>
            </a:endParaRPr>
          </a:p>
          <a:p>
            <a:endParaRPr lang="en-US" altLang="zh-CN" dirty="0">
              <a:latin typeface="黑体" panose="02010609060101010101" pitchFamily="49" charset="-122"/>
            </a:endParaRPr>
          </a:p>
          <a:p>
            <a:endParaRPr lang="en-US" altLang="zh-CN" dirty="0">
              <a:latin typeface="黑体" panose="02010609060101010101" pitchFamily="49" charset="-122"/>
            </a:endParaRPr>
          </a:p>
          <a:p>
            <a:endParaRPr lang="en-US" altLang="zh-CN" dirty="0">
              <a:latin typeface="黑体" panose="02010609060101010101" pitchFamily="49" charset="-122"/>
            </a:endParaRPr>
          </a:p>
          <a:p>
            <a:endParaRPr lang="en-US" altLang="zh-CN" dirty="0">
              <a:latin typeface="黑体" panose="02010609060101010101" pitchFamily="49" charset="-122"/>
            </a:endParaRPr>
          </a:p>
          <a:p>
            <a:endParaRPr lang="en-US" altLang="zh-CN" dirty="0">
              <a:latin typeface="黑体" panose="02010609060101010101" pitchFamily="49" charset="-122"/>
            </a:endParaRPr>
          </a:p>
          <a:p>
            <a:endParaRPr lang="en-US" altLang="zh-CN" dirty="0">
              <a:latin typeface="黑体" panose="02010609060101010101" pitchFamily="49" charset="-122"/>
            </a:endParaRPr>
          </a:p>
          <a:p>
            <a:endParaRPr lang="en-US" altLang="zh-CN" dirty="0">
              <a:latin typeface="黑体" panose="02010609060101010101" pitchFamily="49" charset="-122"/>
            </a:endParaRPr>
          </a:p>
          <a:p>
            <a:r>
              <a:rPr lang="zh-CN" altLang="en-US" dirty="0">
                <a:latin typeface="黑体" panose="02010609060101010101" pitchFamily="49" charset="-122"/>
              </a:rPr>
              <a:t>代入公式，可得</a:t>
            </a:r>
            <a:r>
              <a:rPr lang="en-US" altLang="zh-CN" dirty="0">
                <a:latin typeface="黑体" panose="02010609060101010101" pitchFamily="49" charset="-122"/>
              </a:rPr>
              <a:t>g=0.389</a:t>
            </a:r>
            <a:r>
              <a:rPr lang="zh-CN" altLang="en-US" dirty="0">
                <a:latin typeface="黑体" panose="02010609060101010101" pitchFamily="49" charset="-122"/>
              </a:rPr>
              <a:t>，</a:t>
            </a:r>
            <a:r>
              <a:rPr lang="en-US" altLang="zh-CN" dirty="0">
                <a:latin typeface="黑体" panose="02010609060101010101" pitchFamily="49" charset="-122"/>
              </a:rPr>
              <a:t>b=0.72</a:t>
            </a:r>
            <a:r>
              <a:rPr lang="zh-CN" altLang="en-US" dirty="0">
                <a:latin typeface="黑体" panose="02010609060101010101" pitchFamily="49" charset="-122"/>
              </a:rPr>
              <a:t>，说明评估专家们的判断意见在评估准则的前提下保持了一致，也较具有行业说服力。</a:t>
            </a:r>
            <a:endParaRPr lang="zh-CN" altLang="en-US" dirty="0">
              <a:latin typeface="黑体" panose="02010609060101010101" pitchFamily="49" charset="-122"/>
            </a:endParaRPr>
          </a:p>
          <a:p>
            <a:endParaRPr lang="en-US" altLang="zh-CN" dirty="0">
              <a:latin typeface="黑体" panose="02010609060101010101" pitchFamily="49" charset="-122"/>
            </a:endParaRPr>
          </a:p>
          <a:p>
            <a:endParaRPr lang="en-US" altLang="zh-CN" dirty="0">
              <a:latin typeface="黑体" panose="02010609060101010101" pitchFamily="49" charset="-122"/>
            </a:endParaRPr>
          </a:p>
          <a:p>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案例分析</a:t>
            </a:r>
            <a:endParaRPr lang="zh-CN" altLang="en-US" dirty="0"/>
          </a:p>
        </p:txBody>
      </p:sp>
      <p:pic>
        <p:nvPicPr>
          <p:cNvPr id="4" name="图片 3"/>
          <p:cNvPicPr>
            <a:picLocks noChangeAspect="1"/>
          </p:cNvPicPr>
          <p:nvPr/>
        </p:nvPicPr>
        <p:blipFill rotWithShape="1">
          <a:blip r:embed="rId1"/>
          <a:srcRect t="54676"/>
          <a:stretch>
            <a:fillRect/>
          </a:stretch>
        </p:blipFill>
        <p:spPr>
          <a:xfrm>
            <a:off x="1043274" y="927259"/>
            <a:ext cx="4620316" cy="3013183"/>
          </a:xfrm>
          <a:prstGeom prst="rect">
            <a:avLst/>
          </a:prstGeom>
        </p:spPr>
      </p:pic>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a:t>
            </a:r>
            <a:r>
              <a:rPr lang="en-US" altLang="zh-CN" dirty="0">
                <a:latin typeface="黑体" panose="02010609060101010101" pitchFamily="49" charset="-122"/>
              </a:rPr>
              <a:t>3</a:t>
            </a:r>
            <a:r>
              <a:rPr lang="zh-CN" altLang="en-US" dirty="0">
                <a:latin typeface="黑体" panose="02010609060101010101" pitchFamily="49" charset="-122"/>
              </a:rPr>
              <a:t>）软件著作权利润分成率调整系数的计算 </a:t>
            </a:r>
            <a:endParaRPr lang="zh-CN" altLang="en-US" dirty="0">
              <a:latin typeface="黑体" panose="02010609060101010101" pitchFamily="49" charset="-122"/>
            </a:endParaRPr>
          </a:p>
          <a:p>
            <a:r>
              <a:rPr lang="zh-CN" altLang="en-US" dirty="0">
                <a:latin typeface="黑体" panose="02010609060101010101" pitchFamily="49" charset="-122"/>
              </a:rPr>
              <a:t>依据专家们对利润分成率调整系数的各项指标的评价值和职业的实证权重系数，确定软件著作权利润分成率调整系数。将利润分成率指标评价表的数据代入公式得： </a:t>
            </a:r>
            <a:endParaRPr lang="zh-CN" altLang="en-US" dirty="0">
              <a:latin typeface="黑体" panose="02010609060101010101" pitchFamily="49" charset="-122"/>
            </a:endParaRPr>
          </a:p>
          <a:p>
            <a:r>
              <a:rPr lang="en-US" altLang="zh-CN" dirty="0">
                <a:latin typeface="黑体" panose="02010609060101010101" pitchFamily="49" charset="-122"/>
              </a:rPr>
              <a:t>R=0.1×0.6235+0.2×0.6145+0.2×0.6075+0.05×0.3604+0.05×0.5500+0.05×0.5250+0.05× 0.5591+0.1×0.5726+0.05×0.6131+0.05×0.6625+0.05×0.3929+0.05×0.4500=0.5697</a:t>
            </a:r>
            <a:endParaRPr lang="en-US" altLang="zh-CN" dirty="0">
              <a:latin typeface="黑体" panose="02010609060101010101" pitchFamily="49" charset="-122"/>
            </a:endParaRPr>
          </a:p>
          <a:p>
            <a:r>
              <a:rPr lang="zh-CN" altLang="en-US" dirty="0">
                <a:latin typeface="黑体" panose="02010609060101010101" pitchFamily="49" charset="-122"/>
              </a:rPr>
              <a:t>计算得到的软件著作权利润分成率调整系数取值区间在</a:t>
            </a:r>
            <a:r>
              <a:rPr lang="en-US" altLang="zh-CN" dirty="0">
                <a:latin typeface="黑体" panose="02010609060101010101" pitchFamily="49" charset="-122"/>
              </a:rPr>
              <a:t>0</a:t>
            </a:r>
            <a:r>
              <a:rPr lang="zh-CN" altLang="en-US" dirty="0">
                <a:latin typeface="黑体" panose="02010609060101010101" pitchFamily="49" charset="-122"/>
              </a:rPr>
              <a:t>～</a:t>
            </a:r>
            <a:r>
              <a:rPr lang="en-US" altLang="zh-CN" dirty="0">
                <a:latin typeface="黑体" panose="02010609060101010101" pitchFamily="49" charset="-122"/>
              </a:rPr>
              <a:t>1</a:t>
            </a:r>
            <a:r>
              <a:rPr lang="zh-CN" altLang="en-US" dirty="0">
                <a:latin typeface="黑体" panose="02010609060101010101" pitchFamily="49" charset="-122"/>
              </a:rPr>
              <a:t>之间。软件著作权的利润分成率大小与其调整系数成正比。</a:t>
            </a:r>
            <a:endParaRPr lang="zh-CN" altLang="en-US" dirty="0">
              <a:latin typeface="黑体" panose="02010609060101010101" pitchFamily="49" charset="-122"/>
            </a:endParaRPr>
          </a:p>
          <a:p>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案例分析</a:t>
            </a:r>
            <a:endParaRPr lang="zh-CN" altLang="en-US" dirty="0"/>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a:t>
            </a:r>
            <a:r>
              <a:rPr lang="en-US" altLang="zh-CN" dirty="0">
                <a:latin typeface="黑体" panose="02010609060101010101" pitchFamily="49" charset="-122"/>
              </a:rPr>
              <a:t>4</a:t>
            </a:r>
            <a:r>
              <a:rPr lang="zh-CN" altLang="en-US" dirty="0">
                <a:latin typeface="黑体" panose="02010609060101010101" pitchFamily="49" charset="-122"/>
              </a:rPr>
              <a:t>）利润分成率的计算以及预期收益分成额确定 </a:t>
            </a:r>
            <a:endParaRPr lang="zh-CN" altLang="en-US" dirty="0">
              <a:latin typeface="黑体" panose="02010609060101010101" pitchFamily="49" charset="-122"/>
            </a:endParaRPr>
          </a:p>
          <a:p>
            <a:r>
              <a:rPr lang="zh-CN" altLang="en-US" dirty="0">
                <a:latin typeface="黑体" panose="02010609060101010101" pitchFamily="49" charset="-122"/>
              </a:rPr>
              <a:t>根据被估资产利润分成率的取值范围和调整系数，也就是，根据国家统计局公布的不同行业的销售利润率和国内外技术贸易中技术利润技术分成率的惯例，辅以技术进步贡献因素行业特殊性修正和不同类型企业状况的修正，最终得到行业中委估软件著作权的利润分成率。</a:t>
            </a:r>
            <a:endParaRPr lang="zh-CN" altLang="en-US" dirty="0">
              <a:latin typeface="黑体" panose="02010609060101010101" pitchFamily="49" charset="-122"/>
            </a:endParaRPr>
          </a:p>
          <a:p>
            <a:r>
              <a:rPr lang="zh-CN" altLang="en-US" dirty="0">
                <a:latin typeface="黑体" panose="02010609060101010101" pitchFamily="49" charset="-122"/>
              </a:rPr>
              <a:t>本次涉及的软件著作权产品参考行业“电子及通信设备制造业”取值范围，对应利润分成率取值范围为：</a:t>
            </a:r>
            <a:r>
              <a:rPr lang="en-US" altLang="zh-CN" dirty="0">
                <a:latin typeface="黑体" panose="02010609060101010101" pitchFamily="49" charset="-122"/>
              </a:rPr>
              <a:t>0.53%</a:t>
            </a:r>
            <a:r>
              <a:rPr lang="zh-CN" altLang="en-US" dirty="0">
                <a:latin typeface="黑体" panose="02010609060101010101" pitchFamily="49" charset="-122"/>
              </a:rPr>
              <a:t>－</a:t>
            </a:r>
            <a:r>
              <a:rPr lang="en-US" altLang="zh-CN" dirty="0">
                <a:latin typeface="黑体" panose="02010609060101010101" pitchFamily="49" charset="-122"/>
              </a:rPr>
              <a:t>1.59%</a:t>
            </a:r>
            <a:r>
              <a:rPr lang="zh-CN" altLang="en-US" dirty="0">
                <a:latin typeface="黑体" panose="02010609060101010101" pitchFamily="49" charset="-122"/>
              </a:rPr>
              <a:t>。 </a:t>
            </a:r>
            <a:endParaRPr lang="zh-CN" altLang="en-US" dirty="0">
              <a:latin typeface="黑体" panose="02010609060101010101" pitchFamily="49" charset="-122"/>
            </a:endParaRPr>
          </a:p>
          <a:p>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案例分析</a:t>
            </a:r>
            <a:endParaRPr lang="zh-CN" altLang="en-US" dirty="0"/>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再结合以上集值统计的利润分成率定量调整系数，最终得到更加准确的分成率。</a:t>
            </a:r>
            <a:endParaRPr lang="zh-CN" altLang="en-US" dirty="0">
              <a:latin typeface="黑体" panose="02010609060101010101" pitchFamily="49" charset="-122"/>
            </a:endParaRPr>
          </a:p>
          <a:p>
            <a:r>
              <a:rPr lang="zh-CN" altLang="en-US" dirty="0">
                <a:latin typeface="黑体" panose="02010609060101010101" pitchFamily="49" charset="-122"/>
              </a:rPr>
              <a:t>将</a:t>
            </a:r>
            <a:r>
              <a:rPr lang="en-US" altLang="zh-CN" dirty="0">
                <a:latin typeface="黑体" panose="02010609060101010101" pitchFamily="49" charset="-122"/>
              </a:rPr>
              <a:t>R=0.5697</a:t>
            </a:r>
            <a:r>
              <a:rPr lang="zh-CN" altLang="en-US" dirty="0">
                <a:latin typeface="黑体" panose="02010609060101010101" pitchFamily="49" charset="-122"/>
              </a:rPr>
              <a:t>，</a:t>
            </a:r>
            <a:r>
              <a:rPr lang="en-US" altLang="zh-CN" dirty="0">
                <a:latin typeface="黑体" panose="02010609060101010101" pitchFamily="49" charset="-122"/>
              </a:rPr>
              <a:t>n=1.59%,m=0.53%</a:t>
            </a:r>
            <a:r>
              <a:rPr lang="zh-CN" altLang="en-US" dirty="0">
                <a:latin typeface="黑体" panose="02010609060101010101" pitchFamily="49" charset="-122"/>
              </a:rPr>
              <a:t>代入公式（</a:t>
            </a:r>
            <a:r>
              <a:rPr lang="en-US" altLang="zh-CN" dirty="0">
                <a:latin typeface="黑体" panose="02010609060101010101" pitchFamily="49" charset="-122"/>
              </a:rPr>
              <a:t>5</a:t>
            </a:r>
            <a:r>
              <a:rPr lang="zh-CN" altLang="en-US" dirty="0">
                <a:latin typeface="黑体" panose="02010609060101010101" pitchFamily="49" charset="-122"/>
              </a:rPr>
              <a:t>），可得</a:t>
            </a:r>
            <a:r>
              <a:rPr lang="en-US" altLang="zh-CN" dirty="0">
                <a:latin typeface="黑体" panose="02010609060101010101" pitchFamily="49" charset="-122"/>
              </a:rPr>
              <a:t>K=m+(n‐m)×R=0.53%+</a:t>
            </a:r>
            <a:r>
              <a:rPr lang="zh-CN" altLang="en-US" dirty="0">
                <a:latin typeface="黑体" panose="02010609060101010101" pitchFamily="49" charset="-122"/>
              </a:rPr>
              <a:t>（</a:t>
            </a:r>
            <a:r>
              <a:rPr lang="en-US" altLang="zh-CN" dirty="0">
                <a:latin typeface="黑体" panose="02010609060101010101" pitchFamily="49" charset="-122"/>
              </a:rPr>
              <a:t>1.59%‐0.53%</a:t>
            </a:r>
            <a:r>
              <a:rPr lang="zh-CN" altLang="en-US" dirty="0">
                <a:latin typeface="黑体" panose="02010609060101010101" pitchFamily="49" charset="-122"/>
              </a:rPr>
              <a:t>）</a:t>
            </a:r>
            <a:r>
              <a:rPr lang="en-US" altLang="zh-CN" dirty="0">
                <a:latin typeface="黑体" panose="02010609060101010101" pitchFamily="49" charset="-122"/>
              </a:rPr>
              <a:t>×0.5697=1.13%</a:t>
            </a:r>
            <a:endParaRPr lang="en-US" altLang="zh-CN" dirty="0">
              <a:latin typeface="黑体" panose="02010609060101010101" pitchFamily="49" charset="-122"/>
            </a:endParaRPr>
          </a:p>
          <a:p>
            <a:r>
              <a:rPr lang="zh-CN" altLang="en-US" dirty="0">
                <a:latin typeface="黑体" panose="02010609060101010101" pitchFamily="49" charset="-122"/>
              </a:rPr>
              <a:t>（此处不考虑利润分成率衰减对收入贡献的影响）</a:t>
            </a:r>
            <a:endParaRPr lang="zh-CN" altLang="en-US" dirty="0">
              <a:latin typeface="黑体" panose="02010609060101010101" pitchFamily="49" charset="-122"/>
            </a:endParaRPr>
          </a:p>
          <a:p>
            <a:r>
              <a:rPr lang="zh-CN" altLang="en-US" dirty="0">
                <a:latin typeface="黑体" panose="02010609060101010101" pitchFamily="49" charset="-122"/>
              </a:rPr>
              <a:t>从而，预期收益分成额根据该兰州</a:t>
            </a:r>
            <a:r>
              <a:rPr lang="en-US" altLang="zh-CN" dirty="0">
                <a:latin typeface="黑体" panose="02010609060101010101" pitchFamily="49" charset="-122"/>
              </a:rPr>
              <a:t>Q</a:t>
            </a:r>
            <a:r>
              <a:rPr lang="zh-CN" altLang="en-US" dirty="0">
                <a:latin typeface="黑体" panose="02010609060101010101" pitchFamily="49" charset="-122"/>
              </a:rPr>
              <a:t>教育科技公司的产品销售利润和定量研究后的利润分成率来计算。</a:t>
            </a:r>
            <a:endParaRPr lang="zh-CN" altLang="en-US" dirty="0">
              <a:latin typeface="黑体" panose="02010609060101010101" pitchFamily="49" charset="-122"/>
            </a:endParaRPr>
          </a:p>
          <a:p>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案例分析</a:t>
            </a:r>
            <a:endParaRPr lang="zh-CN" altLang="en-US" dirty="0"/>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solidFill>
                  <a:srgbClr val="C00000"/>
                </a:solidFill>
                <a:latin typeface="黑体" panose="02010609060101010101" pitchFamily="49" charset="-122"/>
              </a:rPr>
              <a:t>4.</a:t>
            </a:r>
            <a:r>
              <a:rPr lang="zh-CN" altLang="en-US" dirty="0">
                <a:solidFill>
                  <a:srgbClr val="C00000"/>
                </a:solidFill>
                <a:latin typeface="黑体" panose="02010609060101010101" pitchFamily="49" charset="-122"/>
              </a:rPr>
              <a:t>收益年限的确定 </a:t>
            </a:r>
            <a:endParaRPr lang="zh-CN" altLang="en-US" dirty="0">
              <a:solidFill>
                <a:srgbClr val="C00000"/>
              </a:solidFill>
              <a:latin typeface="黑体" panose="02010609060101010101" pitchFamily="49" charset="-122"/>
            </a:endParaRPr>
          </a:p>
          <a:p>
            <a:r>
              <a:rPr lang="zh-CN" altLang="en-US" dirty="0">
                <a:latin typeface="黑体" panose="02010609060101010101" pitchFamily="49" charset="-122"/>
              </a:rPr>
              <a:t>由主要参数的确定可知，根据法律或者合同、企业申请书的规定法定收益期限或者收益期限以及被评估软件著作权的具体情况和数据资料分析，以孰短原则来确定评估收益期限。通过与委托方的多次沟通，经评估人员经验判断寿命期为</a:t>
            </a:r>
            <a:r>
              <a:rPr lang="en-US" altLang="zh-CN" dirty="0">
                <a:latin typeface="黑体" panose="02010609060101010101" pitchFamily="49" charset="-122"/>
              </a:rPr>
              <a:t>10</a:t>
            </a:r>
            <a:r>
              <a:rPr lang="zh-CN" altLang="en-US" dirty="0">
                <a:latin typeface="黑体" panose="02010609060101010101" pitchFamily="49" charset="-122"/>
              </a:rPr>
              <a:t>年。 </a:t>
            </a:r>
            <a:endParaRPr lang="zh-CN" altLang="en-US" dirty="0">
              <a:latin typeface="黑体" panose="02010609060101010101" pitchFamily="49" charset="-122"/>
            </a:endParaRPr>
          </a:p>
          <a:p>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案例分析</a:t>
            </a:r>
            <a:endParaRPr lang="zh-CN" altLang="en-US" dirty="0"/>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pPr marL="0" marR="0" lvl="0" indent="381635" algn="l" defTabSz="685800" rtl="0" eaLnBrk="1" fontAlgn="auto" latinLnBrk="0" hangingPunct="1">
              <a:lnSpc>
                <a:spcPct val="150000"/>
              </a:lnSpc>
              <a:spcBef>
                <a:spcPts val="0"/>
              </a:spcBef>
              <a:spcAft>
                <a:spcPts val="0"/>
              </a:spcAft>
              <a:buClrTx/>
              <a:buSzTx/>
              <a:buFont typeface="Arial" panose="020B0604020202020204" pitchFamily="34" charset="0"/>
              <a:buNone/>
              <a:defRPr/>
            </a:pPr>
            <a:r>
              <a:rPr kumimoji="0" lang="en-US" altLang="zh-CN" sz="1600" b="0" i="0" u="none" strike="noStrike" kern="1200" cap="none" spc="0" normalizeH="0" baseline="0" noProof="0" dirty="0">
                <a:ln>
                  <a:noFill/>
                </a:ln>
                <a:solidFill>
                  <a:srgbClr val="C00000"/>
                </a:solidFill>
                <a:effectLst/>
                <a:uLnTx/>
                <a:uFillTx/>
                <a:latin typeface="黑体" panose="02010609060101010101" pitchFamily="49" charset="-122"/>
                <a:ea typeface="黑体" panose="02010609060101010101" pitchFamily="49" charset="-122"/>
                <a:cs typeface="+mn-cs"/>
              </a:rPr>
              <a:t>5.</a:t>
            </a:r>
            <a:r>
              <a:rPr kumimoji="0" lang="zh-CN" altLang="en-US" sz="1600" b="0" i="0" u="none" strike="noStrike" kern="1200" cap="none" spc="0" normalizeH="0" baseline="0" noProof="0" dirty="0">
                <a:ln>
                  <a:noFill/>
                </a:ln>
                <a:solidFill>
                  <a:srgbClr val="C00000"/>
                </a:solidFill>
                <a:effectLst/>
                <a:uLnTx/>
                <a:uFillTx/>
                <a:latin typeface="黑体" panose="02010609060101010101" pitchFamily="49" charset="-122"/>
                <a:ea typeface="黑体" panose="02010609060101010101" pitchFamily="49" charset="-122"/>
                <a:cs typeface="+mn-cs"/>
              </a:rPr>
              <a:t>折现率的确定 </a:t>
            </a:r>
            <a:endParaRPr kumimoji="0" lang="zh-CN" altLang="en-US" sz="1600" b="0" i="0" u="none" strike="noStrike" kern="1200" cap="none" spc="0" normalizeH="0" baseline="0" noProof="0" dirty="0">
              <a:ln>
                <a:noFill/>
              </a:ln>
              <a:solidFill>
                <a:srgbClr val="C00000"/>
              </a:solidFill>
              <a:effectLst/>
              <a:uLnTx/>
              <a:uFillTx/>
              <a:latin typeface="黑体" panose="02010609060101010101" pitchFamily="49" charset="-122"/>
              <a:ea typeface="黑体" panose="02010609060101010101" pitchFamily="49" charset="-122"/>
              <a:cs typeface="+mn-cs"/>
            </a:endParaRPr>
          </a:p>
          <a:p>
            <a:pPr marL="0" marR="0" lvl="0" indent="381635" algn="l" defTabSz="685800" rtl="0" eaLnBrk="1" fontAlgn="auto" latinLnBrk="0" hangingPunct="1">
              <a:lnSpc>
                <a:spcPct val="150000"/>
              </a:lnSpc>
              <a:spcBef>
                <a:spcPts val="0"/>
              </a:spcBef>
              <a:spcAft>
                <a:spcPts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待评估软件著作权采用股权资本成本模型（</a:t>
            </a:r>
            <a:r>
              <a:rPr kumimoji="0" lang="en-US" altLang="zh-CN" sz="16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CAPM</a:t>
            </a:r>
            <a:r>
              <a:rPr kumimoji="0" lang="zh-CN" altLang="en-US" sz="16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）确定折现率 </a:t>
            </a:r>
            <a:r>
              <a:rPr kumimoji="0" lang="en-US" altLang="zh-CN" sz="16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r</a:t>
            </a:r>
            <a:r>
              <a:rPr kumimoji="0" lang="zh-CN" altLang="en-US" sz="16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。无风险收益率</a:t>
            </a:r>
            <a:r>
              <a:rPr kumimoji="0" lang="en-US" altLang="zh-CN" sz="16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rf=4.08%</a:t>
            </a:r>
            <a:r>
              <a:rPr kumimoji="0" lang="zh-CN" altLang="en-US" sz="16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，股东期望报酬率</a:t>
            </a:r>
            <a:r>
              <a:rPr kumimoji="0" lang="en-US" altLang="zh-CN" sz="16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re=11.24%</a:t>
            </a:r>
            <a:r>
              <a:rPr kumimoji="0" lang="zh-CN" altLang="en-US" sz="16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a:t>
            </a:r>
            <a:r>
              <a:rPr kumimoji="0" lang="en-US" altLang="zh-CN" sz="16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t=0.5559</a:t>
            </a:r>
            <a:r>
              <a:rPr kumimoji="0" lang="zh-CN" altLang="en-US" sz="16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。考虑到公司经营主业收入特点、投融资条件、财务风险、经营风险等调整因素，确定公司特有风险系数为</a:t>
            </a:r>
            <a:r>
              <a:rPr kumimoji="0" lang="en-US" altLang="zh-CN" sz="16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6%</a:t>
            </a:r>
            <a:r>
              <a:rPr kumimoji="0" lang="zh-CN" altLang="en-US" sz="16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 </a:t>
            </a:r>
            <a:endParaRPr kumimoji="0" lang="zh-CN" altLang="en-US" sz="16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a:p>
            <a:r>
              <a:rPr lang="zh-CN" altLang="en-US" dirty="0">
                <a:latin typeface="黑体" panose="02010609060101010101" pitchFamily="49" charset="-122"/>
              </a:rPr>
              <a:t>按照上述数据计算权益资本为： </a:t>
            </a:r>
            <a:endParaRPr lang="zh-CN" altLang="en-US" dirty="0">
              <a:latin typeface="黑体" panose="02010609060101010101" pitchFamily="49" charset="-122"/>
            </a:endParaRPr>
          </a:p>
          <a:p>
            <a:r>
              <a:rPr lang="en-US" altLang="zh-CN" dirty="0">
                <a:latin typeface="黑体" panose="02010609060101010101" pitchFamily="49" charset="-122"/>
              </a:rPr>
              <a:t>R=4.08%+0.5559×(11.24%‐4.08%</a:t>
            </a:r>
            <a:r>
              <a:rPr lang="zh-CN" altLang="en-US" dirty="0">
                <a:latin typeface="黑体" panose="02010609060101010101" pitchFamily="49" charset="-122"/>
              </a:rPr>
              <a:t>）</a:t>
            </a:r>
            <a:r>
              <a:rPr lang="en-US" altLang="zh-CN" dirty="0">
                <a:latin typeface="黑体" panose="02010609060101010101" pitchFamily="49" charset="-122"/>
              </a:rPr>
              <a:t>+6% =14.06% </a:t>
            </a:r>
            <a:endParaRPr lang="en-US" altLang="zh-CN" dirty="0">
              <a:latin typeface="黑体" panose="02010609060101010101" pitchFamily="49" charset="-122"/>
            </a:endParaRPr>
          </a:p>
          <a:p>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案例分析</a:t>
            </a:r>
            <a:endParaRPr lang="zh-CN" altLang="en-US" dirty="0"/>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solidFill>
                  <a:srgbClr val="C00000"/>
                </a:solidFill>
                <a:latin typeface="黑体" panose="02010609060101010101" pitchFamily="49" charset="-122"/>
              </a:rPr>
              <a:t>6.</a:t>
            </a:r>
            <a:r>
              <a:rPr lang="zh-CN" altLang="en-US" dirty="0">
                <a:solidFill>
                  <a:srgbClr val="C00000"/>
                </a:solidFill>
                <a:latin typeface="黑体" panose="02010609060101010101" pitchFamily="49" charset="-122"/>
              </a:rPr>
              <a:t>评估结果 </a:t>
            </a:r>
            <a:endParaRPr lang="zh-CN" altLang="en-US" dirty="0">
              <a:solidFill>
                <a:srgbClr val="C00000"/>
              </a:solidFill>
              <a:latin typeface="黑体" panose="02010609060101010101" pitchFamily="49" charset="-122"/>
            </a:endParaRPr>
          </a:p>
          <a:p>
            <a:r>
              <a:rPr lang="zh-CN" altLang="en-US" dirty="0">
                <a:latin typeface="黑体" panose="02010609060101010101" pitchFamily="49" charset="-122"/>
              </a:rPr>
              <a:t>运用模型和指标对软件著作权的利润分成进行了评价系数调整和指标分析，结合集值统计进行了相关的更准确的定量探究，参考国家统计局公布的不同行业的销售利润率和国内外技术贸易中技术利润技术分成率的惯例，得出该企业的软件著作权在总利润额中所占的比例，更加快捷高效的反映软件著作权对整个利润额的贡献度，合理计算折现率和预计受益年限，同时其评估价值要考虑到软件著作权转让过程中在实际生产和销售情况收取转让费的场合所确定的“旱涝保收”收入的入门费，大体上就是包含机会成本的因素，称为最低收费额。</a:t>
            </a:r>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案例分析</a:t>
            </a:r>
            <a:endParaRPr lang="zh-CN" altLang="en-US" dirty="0"/>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latin typeface="黑体" panose="02010609060101010101" pitchFamily="49" charset="-122"/>
              </a:rPr>
              <a:t>由于该</a:t>
            </a:r>
            <a:r>
              <a:rPr lang="en-US" altLang="zh-CN" dirty="0">
                <a:latin typeface="黑体" panose="02010609060101010101" pitchFamily="49" charset="-122"/>
              </a:rPr>
              <a:t>8</a:t>
            </a:r>
            <a:r>
              <a:rPr lang="zh-CN" altLang="en-US" dirty="0">
                <a:latin typeface="黑体" panose="02010609060101010101" pitchFamily="49" charset="-122"/>
              </a:rPr>
              <a:t>项著作权为甘肃</a:t>
            </a:r>
            <a:r>
              <a:rPr lang="en-US" altLang="zh-CN" dirty="0">
                <a:latin typeface="黑体" panose="02010609060101010101" pitchFamily="49" charset="-122"/>
              </a:rPr>
              <a:t>W</a:t>
            </a:r>
            <a:r>
              <a:rPr lang="zh-CN" altLang="en-US" dirty="0">
                <a:latin typeface="黑体" panose="02010609060101010101" pitchFamily="49" charset="-122"/>
              </a:rPr>
              <a:t>信息技术公司资产跨转给兰州乐智公司并且现阶段一直被兰州</a:t>
            </a:r>
            <a:r>
              <a:rPr lang="en-US" altLang="zh-CN" dirty="0">
                <a:latin typeface="黑体" panose="02010609060101010101" pitchFamily="49" charset="-122"/>
              </a:rPr>
              <a:t>Q</a:t>
            </a:r>
            <a:r>
              <a:rPr lang="zh-CN" altLang="en-US" dirty="0">
                <a:latin typeface="黑体" panose="02010609060101010101" pitchFamily="49" charset="-122"/>
              </a:rPr>
              <a:t>教育科技公司使用并为公司创造价值，但是该软件著作所有权变更耗费时间长且准备的资料繁多，且兰州乐智公司产品结构已做部分调整，从而考虑直接重新申请软件著作权，期间甘肃</a:t>
            </a:r>
            <a:r>
              <a:rPr lang="en-US" altLang="zh-CN" dirty="0">
                <a:latin typeface="黑体" panose="02010609060101010101" pitchFamily="49" charset="-122"/>
              </a:rPr>
              <a:t>W</a:t>
            </a:r>
            <a:r>
              <a:rPr lang="zh-CN" altLang="en-US" dirty="0">
                <a:latin typeface="黑体" panose="02010609060101010101" pitchFamily="49" charset="-122"/>
              </a:rPr>
              <a:t>信息技术公司因以上原因而减少的收益，也可能为自己制造了竞争对手而减少了收益或者成本的增加。</a:t>
            </a:r>
            <a:endParaRPr lang="en-US" altLang="zh-CN"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案例分析</a:t>
            </a:r>
            <a:endParaRPr lang="zh-CN" altLang="en-US" dirty="0"/>
          </a:p>
        </p:txBody>
      </p:sp>
    </p:spTree>
  </p:cSld>
  <p:clrMapOvr>
    <a:masterClrMapping/>
  </p:clrMapOvr>
</p:sld>
</file>

<file path=ppt/tags/tag1.xml><?xml version="1.0" encoding="utf-8"?>
<p:tagLst xmlns:p="http://schemas.openxmlformats.org/presentationml/2006/main">
  <p:tag name="MH" val="20191105133056"/>
  <p:tag name="MH_LIBRARY" val="GRAPHIC"/>
  <p:tag name="MH_TYPE" val="Other"/>
  <p:tag name="MH_ORDER" val="1"/>
</p:tagLst>
</file>

<file path=ppt/tags/tag10.xml><?xml version="1.0" encoding="utf-8"?>
<p:tagLst xmlns:p="http://schemas.openxmlformats.org/presentationml/2006/main">
  <p:tag name="KSO_WM_DIAGRAM_VIRTUALLY_FRAME" val="{&quot;height&quot;:220.5937007874016,&quot;left&quot;:82.08937007874016,&quot;top&quot;:96.96858267716536,&quot;width&quot;:376.69377952755906}"/>
</p:tagLst>
</file>

<file path=ppt/tags/tag11.xml><?xml version="1.0" encoding="utf-8"?>
<p:tagLst xmlns:p="http://schemas.openxmlformats.org/presentationml/2006/main">
  <p:tag name="KSO_WM_DIAGRAM_VIRTUALLY_FRAME" val="{&quot;height&quot;:220.5937007874016,&quot;left&quot;:82.08937007874016,&quot;top&quot;:96.96858267716536,&quot;width&quot;:376.69377952755906}"/>
</p:tagLst>
</file>

<file path=ppt/tags/tag12.xml><?xml version="1.0" encoding="utf-8"?>
<p:tagLst xmlns:p="http://schemas.openxmlformats.org/presentationml/2006/main">
  <p:tag name="KSO_WM_DIAGRAM_VIRTUALLY_FRAME" val="{&quot;height&quot;:220.5937007874016,&quot;left&quot;:82.08937007874016,&quot;top&quot;:96.96858267716536,&quot;width&quot;:376.69377952755906}"/>
</p:tagLst>
</file>

<file path=ppt/tags/tag13.xml><?xml version="1.0" encoding="utf-8"?>
<p:tagLst xmlns:p="http://schemas.openxmlformats.org/presentationml/2006/main">
  <p:tag name="KSO_WM_DIAGRAM_VIRTUALLY_FRAME" val="{&quot;height&quot;:220.5937007874016,&quot;left&quot;:82.08937007874016,&quot;top&quot;:96.96858267716536,&quot;width&quot;:376.69377952755906}"/>
</p:tagLst>
</file>

<file path=ppt/tags/tag14.xml><?xml version="1.0" encoding="utf-8"?>
<p:tagLst xmlns:p="http://schemas.openxmlformats.org/presentationml/2006/main">
  <p:tag name="KSO_WM_DIAGRAM_VIRTUALLY_FRAME" val="{&quot;height&quot;:220.5937007874016,&quot;left&quot;:82.08937007874016,&quot;top&quot;:96.96858267716536,&quot;width&quot;:376.69377952755906}"/>
</p:tagLst>
</file>

<file path=ppt/tags/tag15.xml><?xml version="1.0" encoding="utf-8"?>
<p:tagLst xmlns:p="http://schemas.openxmlformats.org/presentationml/2006/main">
  <p:tag name="KSO_WM_DIAGRAM_VIRTUALLY_FRAME" val="{&quot;height&quot;:220.5937007874016,&quot;left&quot;:82.08937007874016,&quot;top&quot;:96.96858267716536,&quot;width&quot;:376.69377952755906}"/>
</p:tagLst>
</file>

<file path=ppt/tags/tag16.xml><?xml version="1.0" encoding="utf-8"?>
<p:tagLst xmlns:p="http://schemas.openxmlformats.org/presentationml/2006/main">
  <p:tag name="KSO_WM_DIAGRAM_VIRTUALLY_FRAME" val="{&quot;height&quot;:220.5937007874016,&quot;left&quot;:82.08937007874016,&quot;top&quot;:96.96858267716536,&quot;width&quot;:376.69377952755906}"/>
</p:tagLst>
</file>

<file path=ppt/tags/tag17.xml><?xml version="1.0" encoding="utf-8"?>
<p:tagLst xmlns:p="http://schemas.openxmlformats.org/presentationml/2006/main">
  <p:tag name="KSO_WM_DIAGRAM_VIRTUALLY_FRAME" val="{&quot;height&quot;:220.5937007874016,&quot;left&quot;:82.08937007874016,&quot;top&quot;:96.96858267716536,&quot;width&quot;:376.69377952755906}"/>
</p:tagLst>
</file>

<file path=ppt/tags/tag18.xml><?xml version="1.0" encoding="utf-8"?>
<p:tagLst xmlns:p="http://schemas.openxmlformats.org/presentationml/2006/main">
  <p:tag name="KSO_WM_DIAGRAM_VIRTUALLY_FRAME" val="{&quot;height&quot;:220.5937007874016,&quot;left&quot;:82.08937007874016,&quot;top&quot;:96.96858267716536,&quot;width&quot;:376.69377952755906}"/>
</p:tagLst>
</file>

<file path=ppt/tags/tag19.xml><?xml version="1.0" encoding="utf-8"?>
<p:tagLst xmlns:p="http://schemas.openxmlformats.org/presentationml/2006/main">
  <p:tag name="KSO_WM_DIAGRAM_VIRTUALLY_FRAME" val="{&quot;height&quot;:220.5937007874016,&quot;left&quot;:82.08937007874016,&quot;top&quot;:96.96858267716536,&quot;width&quot;:376.69377952755906}"/>
</p:tagLst>
</file>

<file path=ppt/tags/tag2.xml><?xml version="1.0" encoding="utf-8"?>
<p:tagLst xmlns:p="http://schemas.openxmlformats.org/presentationml/2006/main">
  <p:tag name="MH" val="20191105133056"/>
  <p:tag name="MH_LIBRARY" val="GRAPHIC"/>
  <p:tag name="MH_TYPE" val="Other"/>
  <p:tag name="MH_ORDER" val="2"/>
</p:tagLst>
</file>

<file path=ppt/tags/tag20.xml><?xml version="1.0" encoding="utf-8"?>
<p:tagLst xmlns:p="http://schemas.openxmlformats.org/presentationml/2006/main">
  <p:tag name="KSO_WM_DIAGRAM_VIRTUALLY_FRAME" val="{&quot;height&quot;:220.5937007874016,&quot;left&quot;:82.08937007874016,&quot;top&quot;:96.96858267716536,&quot;width&quot;:376.69377952755906}"/>
</p:tagLst>
</file>

<file path=ppt/tags/tag21.xml><?xml version="1.0" encoding="utf-8"?>
<p:tagLst xmlns:p="http://schemas.openxmlformats.org/presentationml/2006/main">
  <p:tag name="KSO_WM_DIAGRAM_VIRTUALLY_FRAME" val="{&quot;height&quot;:220.5937007874016,&quot;left&quot;:82.08937007874016,&quot;top&quot;:96.96858267716536,&quot;width&quot;:376.69377952755906}"/>
</p:tagLst>
</file>

<file path=ppt/tags/tag22.xml><?xml version="1.0" encoding="utf-8"?>
<p:tagLst xmlns:p="http://schemas.openxmlformats.org/presentationml/2006/main">
  <p:tag name="KSO_WM_DIAGRAM_VIRTUALLY_FRAME" val="{&quot;height&quot;:220.5937007874016,&quot;left&quot;:82.08937007874016,&quot;top&quot;:96.96858267716536,&quot;width&quot;:376.69377952755906}"/>
</p:tagLst>
</file>

<file path=ppt/tags/tag23.xml><?xml version="1.0" encoding="utf-8"?>
<p:tagLst xmlns:p="http://schemas.openxmlformats.org/presentationml/2006/main">
  <p:tag name="KSO_WM_DIAGRAM_VIRTUALLY_FRAME" val="{&quot;height&quot;:220.5937007874016,&quot;left&quot;:82.08937007874016,&quot;top&quot;:96.96858267716536,&quot;width&quot;:376.69377952755906}"/>
</p:tagLst>
</file>

<file path=ppt/tags/tag24.xml><?xml version="1.0" encoding="utf-8"?>
<p:tagLst xmlns:p="http://schemas.openxmlformats.org/presentationml/2006/main">
  <p:tag name="KSO_WM_DIAGRAM_VIRTUALLY_FRAME" val="{&quot;height&quot;:220.5937007874016,&quot;left&quot;:82.08937007874016,&quot;top&quot;:96.96858267716536,&quot;width&quot;:376.69377952755906}"/>
</p:tagLst>
</file>

<file path=ppt/tags/tag25.xml><?xml version="1.0" encoding="utf-8"?>
<p:tagLst xmlns:p="http://schemas.openxmlformats.org/presentationml/2006/main">
  <p:tag name="COMMONDATA" val="eyJoZGlkIjoiZThmNjAzMWJlZjFkMmQwODUwMTJkYzE2ODFiYmFmYTcifQ=="/>
  <p:tag name="commondata" val="eyJoZGlkIjoiYjk5ODM0YmMxOWJiYWQyNDU4MGIzYWRmYTA0ZmI5NDcifQ=="/>
</p:tagLst>
</file>

<file path=ppt/tags/tag3.xml><?xml version="1.0" encoding="utf-8"?>
<p:tagLst xmlns:p="http://schemas.openxmlformats.org/presentationml/2006/main">
  <p:tag name="MH" val="20191105133056"/>
  <p:tag name="MH_LIBRARY" val="GRAPHIC"/>
  <p:tag name="MH_TYPE" val="Other"/>
  <p:tag name="MH_ORDER" val="4"/>
</p:tagLst>
</file>

<file path=ppt/tags/tag4.xml><?xml version="1.0" encoding="utf-8"?>
<p:tagLst xmlns:p="http://schemas.openxmlformats.org/presentationml/2006/main">
  <p:tag name="KSO_WM_DIAGRAM_VIRTUALLY_FRAME" val="{&quot;height&quot;:220.5937007874016,&quot;left&quot;:82.08937007874016,&quot;top&quot;:96.96858267716536,&quot;width&quot;:376.69377952755906}"/>
</p:tagLst>
</file>

<file path=ppt/tags/tag5.xml><?xml version="1.0" encoding="utf-8"?>
<p:tagLst xmlns:p="http://schemas.openxmlformats.org/presentationml/2006/main">
  <p:tag name="KSO_WM_DIAGRAM_VIRTUALLY_FRAME" val="{&quot;height&quot;:220.5937007874016,&quot;left&quot;:82.08937007874016,&quot;top&quot;:96.96858267716536,&quot;width&quot;:376.69377952755906}"/>
</p:tagLst>
</file>

<file path=ppt/tags/tag6.xml><?xml version="1.0" encoding="utf-8"?>
<p:tagLst xmlns:p="http://schemas.openxmlformats.org/presentationml/2006/main">
  <p:tag name="KSO_WM_DIAGRAM_VIRTUALLY_FRAME" val="{&quot;height&quot;:220.5937007874016,&quot;left&quot;:82.08937007874016,&quot;top&quot;:96.96858267716536,&quot;width&quot;:376.69377952755906}"/>
</p:tagLst>
</file>

<file path=ppt/tags/tag7.xml><?xml version="1.0" encoding="utf-8"?>
<p:tagLst xmlns:p="http://schemas.openxmlformats.org/presentationml/2006/main">
  <p:tag name="KSO_WM_DIAGRAM_VIRTUALLY_FRAME" val="{&quot;height&quot;:220.5937007874016,&quot;left&quot;:82.08937007874016,&quot;top&quot;:96.96858267716536,&quot;width&quot;:376.69377952755906}"/>
</p:tagLst>
</file>

<file path=ppt/tags/tag8.xml><?xml version="1.0" encoding="utf-8"?>
<p:tagLst xmlns:p="http://schemas.openxmlformats.org/presentationml/2006/main">
  <p:tag name="KSO_WM_DIAGRAM_VIRTUALLY_FRAME" val="{&quot;height&quot;:220.5937007874016,&quot;left&quot;:82.08937007874016,&quot;top&quot;:96.96858267716536,&quot;width&quot;:376.69377952755906}"/>
</p:tagLst>
</file>

<file path=ppt/tags/tag9.xml><?xml version="1.0" encoding="utf-8"?>
<p:tagLst xmlns:p="http://schemas.openxmlformats.org/presentationml/2006/main">
  <p:tag name="KSO_WM_DIAGRAM_VIRTUALLY_FRAME" val="{&quot;height&quot;:220.5937007874016,&quot;left&quot;:82.08937007874016,&quot;top&quot;:96.96858267716536,&quot;width&quot;:376.69377952755906}"/>
</p:tagLst>
</file>

<file path=ppt/theme/theme1.xml><?xml version="1.0" encoding="utf-8"?>
<a:theme xmlns:a="http://schemas.openxmlformats.org/drawingml/2006/main" name="水利类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安全工程模板</Template>
  <TotalTime>0</TotalTime>
  <Words>26061</Words>
  <Application>WPS 演示</Application>
  <PresentationFormat>全屏显示(16:9)</PresentationFormat>
  <Paragraphs>1377</Paragraphs>
  <Slides>158</Slides>
  <Notes>6</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158</vt:i4>
      </vt:variant>
    </vt:vector>
  </HeadingPairs>
  <TitlesOfParts>
    <vt:vector size="169" baseType="lpstr">
      <vt:lpstr>Arial</vt:lpstr>
      <vt:lpstr>宋体</vt:lpstr>
      <vt:lpstr>Wingdings</vt:lpstr>
      <vt:lpstr>黑体</vt:lpstr>
      <vt:lpstr>Times New Roman</vt:lpstr>
      <vt:lpstr>印品黑体</vt:lpstr>
      <vt:lpstr>Calibri</vt:lpstr>
      <vt:lpstr>微软雅黑</vt:lpstr>
      <vt:lpstr>Arial Unicode MS</vt:lpstr>
      <vt:lpstr>Calibri</vt:lpstr>
      <vt:lpstr>水利类模板</vt:lpstr>
      <vt:lpstr>计算机软件著作权评估与案例分析</vt:lpstr>
      <vt:lpstr>PowerPoint 演示文稿</vt:lpstr>
      <vt:lpstr>PowerPoint 演示文稿</vt:lpstr>
      <vt:lpstr>计算机软件著作权评估</vt:lpstr>
      <vt:lpstr>计算机软件著作权评估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计算机软件著作权评估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计算机软件著作权评估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案例分析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案例分析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谢 谢 大 家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安全工程模板</dc:title>
  <dc:creator>ting wang</dc:creator>
  <cp:lastModifiedBy>小明</cp:lastModifiedBy>
  <cp:revision>25</cp:revision>
  <dcterms:created xsi:type="dcterms:W3CDTF">2023-12-11T01:04:00Z</dcterms:created>
  <dcterms:modified xsi:type="dcterms:W3CDTF">2024-02-24T13:43:04Z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BE43386383CD45DB9D0FAB62BCFF3066_13</vt:lpwstr>
  </property>
  <property fmtid="{D5CDD505-2E9C-101B-9397-08002B2CF9AE}" pid="3" name="KSOProductBuildVer">
    <vt:lpwstr>2052-12.1.0.16388</vt:lpwstr>
  </property>
</Properties>
</file>